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322" r:id="rId3"/>
    <p:sldId id="293" r:id="rId4"/>
    <p:sldId id="342" r:id="rId5"/>
    <p:sldId id="344" r:id="rId6"/>
    <p:sldId id="343" r:id="rId7"/>
    <p:sldId id="348" r:id="rId8"/>
    <p:sldId id="345" r:id="rId9"/>
    <p:sldId id="346" r:id="rId10"/>
    <p:sldId id="350" r:id="rId11"/>
    <p:sldId id="347" r:id="rId12"/>
    <p:sldId id="349" r:id="rId13"/>
    <p:sldId id="35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25" autoAdjust="0"/>
    <p:restoredTop sz="94660"/>
  </p:normalViewPr>
  <p:slideViewPr>
    <p:cSldViewPr snapToGrid="0">
      <p:cViewPr>
        <p:scale>
          <a:sx n="107" d="100"/>
          <a:sy n="107" d="100"/>
        </p:scale>
        <p:origin x="92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FA583-ADAD-424D-8BB2-9CB2BEE8543F}" type="datetimeFigureOut">
              <a:rPr lang="en-US" smtClean="0"/>
              <a:t>9/22/19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59452-8B6A-45A7-A618-D533849B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62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9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2192000" cy="3886200"/>
          </a:xfrm>
          <a:prstGeom prst="rect">
            <a:avLst/>
          </a:prstGeom>
          <a:solidFill>
            <a:srgbClr val="03336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82" y="3352800"/>
            <a:ext cx="3201234" cy="9652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6" name="TextBox 5"/>
          <p:cNvSpPr txBox="1"/>
          <p:nvPr userDrawn="1"/>
        </p:nvSpPr>
        <p:spPr>
          <a:xfrm>
            <a:off x="2018237" y="5029201"/>
            <a:ext cx="8155524" cy="11182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Search Engine Optimization</a:t>
            </a:r>
          </a:p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Training For Serious Beginners</a:t>
            </a:r>
          </a:p>
        </p:txBody>
      </p:sp>
    </p:spTree>
    <p:extLst>
      <p:ext uri="{BB962C8B-B14F-4D97-AF65-F5344CB8AC3E}">
        <p14:creationId xmlns:p14="http://schemas.microsoft.com/office/powerpoint/2010/main" val="295729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>
            <a:lvl1pPr>
              <a:defRPr>
                <a:solidFill>
                  <a:srgbClr val="03336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4267200"/>
          </a:xfrm>
        </p:spPr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5035" y="6400801"/>
            <a:ext cx="1244183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4FA26-AFE5-4938-B2CB-8DD34C9BACE3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2" y="6367312"/>
            <a:ext cx="6326246" cy="276226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4353" y="6400801"/>
            <a:ext cx="1143300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5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3F606-BB02-4159-81AD-4E0D3C1D5D01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0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05C452-FA59-4572-8EAE-07B8B2D7B783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3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8732D-336D-4C34-88AB-D6BFEC6D327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B8176F-CD38-4655-A963-5102624814A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5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8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40064"/>
                <a:ext cx="5294376" cy="51698"/>
                <a:chOff x="1522413" y="1516937"/>
                <a:chExt cx="10569575" cy="60315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E4F9E-2841-46FB-9F45-CEF67C86C6DC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6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 userDrawn="1"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7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743E5-ABF4-4B42-8695-426971B8FFA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0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5AE20-3955-41FB-AC55-1338D8BB869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51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D7E21-1E3F-4B28-8FCF-FCE88A16605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AA578-3215-439E-8462-A14DF0EC5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63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F6493-AC32-4895-8FA0-B66B2D5A6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2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9BF0-06F3-41EF-BD81-7B569EDFE95A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8740042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173" y="1600200"/>
            <a:ext cx="109756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3F975B-8B47-438F-AD69-C6A73EC38812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8173" y="1219200"/>
            <a:ext cx="10975658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554" y="562430"/>
            <a:ext cx="1829276" cy="55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33364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hyperlink" Target="mailto:skkar.2k2@gmail.com" TargetMode="Externa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mailto:skkar.2k2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="" xmlns:a16="http://schemas.microsoft.com/office/drawing/2014/main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4553926"/>
                  </a:ext>
                </a:extLst>
              </a:tr>
            </a:tbl>
          </a:graphicData>
        </a:graphic>
      </p:graphicFrame>
      <p:pic>
        <p:nvPicPr>
          <p:cNvPr id="12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3272589"/>
            <a:ext cx="2844800" cy="974558"/>
          </a:xfrm>
        </p:spPr>
      </p:pic>
      <p:sp>
        <p:nvSpPr>
          <p:cNvPr id="6" name="TextBox 5"/>
          <p:cNvSpPr txBox="1"/>
          <p:nvPr/>
        </p:nvSpPr>
        <p:spPr>
          <a:xfrm>
            <a:off x="8657611" y="4639915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4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mage result for spring microservi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173716"/>
            <a:ext cx="4038600" cy="364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5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use: 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Here in the code, </a:t>
            </a:r>
            <a:r>
              <a:rPr lang="en-US" sz="2800" dirty="0" smtClean="0">
                <a:solidFill>
                  <a:srgbClr val="FF0000"/>
                </a:solidFill>
              </a:rPr>
              <a:t>we used Ribbon API directly</a:t>
            </a:r>
          </a:p>
          <a:p>
            <a:r>
              <a:rPr lang="en-US" sz="2800" dirty="0" smtClean="0"/>
              <a:t>It tightly </a:t>
            </a:r>
            <a:r>
              <a:rPr lang="en-US" sz="2800" dirty="0">
                <a:solidFill>
                  <a:srgbClr val="FF0000"/>
                </a:solidFill>
              </a:rPr>
              <a:t>couples the code with Ribbon</a:t>
            </a:r>
            <a:r>
              <a:rPr lang="en-US" sz="2800" dirty="0"/>
              <a:t>, </a:t>
            </a:r>
            <a:r>
              <a:rPr lang="en-US" sz="2800" dirty="0"/>
              <a:t>which is not </a:t>
            </a:r>
            <a:r>
              <a:rPr lang="en-US" sz="2800" dirty="0" smtClean="0"/>
              <a:t>good</a:t>
            </a:r>
          </a:p>
          <a:p>
            <a:r>
              <a:rPr lang="en-US" sz="2800" dirty="0" smtClean="0"/>
              <a:t>Use the declarative approach</a:t>
            </a:r>
          </a:p>
          <a:p>
            <a:r>
              <a:rPr lang="en-US" sz="2800" dirty="0" smtClean="0"/>
              <a:t>Can use with </a:t>
            </a:r>
          </a:p>
          <a:p>
            <a:pPr lvl="1"/>
            <a:r>
              <a:rPr lang="en-US" sz="2400" dirty="0" smtClean="0"/>
              <a:t>Feign</a:t>
            </a:r>
          </a:p>
          <a:p>
            <a:pPr lvl="1"/>
            <a:r>
              <a:rPr lang="en-US" sz="2400" dirty="0" err="1" smtClean="0"/>
              <a:t>Hystrix</a:t>
            </a:r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6295" y="633835"/>
            <a:ext cx="66066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sz="1600" dirty="0" err="1">
                <a:solidFill>
                  <a:srgbClr val="646464"/>
                </a:solidFill>
                <a:latin typeface="Menlo" charset="0"/>
              </a:rPr>
              <a:t>Autowired</a:t>
            </a:r>
            <a:endParaRPr lang="en-US" sz="1600" dirty="0">
              <a:solidFill>
                <a:srgbClr val="646464"/>
              </a:solidFill>
              <a:latin typeface="Menlo" charset="0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enlo" charset="0"/>
              </a:rPr>
              <a:t>LoadBalancerClient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b="1" dirty="0" err="1">
                <a:solidFill>
                  <a:srgbClr val="0000C0"/>
                </a:solidFill>
                <a:latin typeface="Menlo" charset="0"/>
              </a:rPr>
              <a:t>loadBalancerClient</a:t>
            </a:r>
            <a:r>
              <a:rPr lang="en-US" sz="1600" b="1" dirty="0">
                <a:solidFill>
                  <a:srgbClr val="000000"/>
                </a:solidFill>
                <a:latin typeface="Menlo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3530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 next </a:t>
            </a:r>
            <a:r>
              <a:rPr lang="en-US" sz="3600" dirty="0" err="1" smtClean="0"/>
              <a:t>sessio</a:t>
            </a:r>
            <a:r>
              <a:rPr lang="en-US" sz="3600" dirty="0" smtClean="0"/>
              <a:t> we will use the </a:t>
            </a:r>
            <a:r>
              <a:rPr lang="en-US" sz="3600" b="1" dirty="0" smtClean="0"/>
              <a:t>Feign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74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93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CHAPTER – </a:t>
            </a:r>
            <a:r>
              <a:rPr lang="en-US" dirty="0"/>
              <a:t>7</a:t>
            </a:r>
            <a:endParaRPr lang="en-US" dirty="0"/>
          </a:p>
          <a:p>
            <a:r>
              <a:rPr lang="en-US" dirty="0" smtClean="0"/>
              <a:t>Ribbon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600707" y="4544913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load balancer (Server Side)?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Load balancing</a:t>
            </a:r>
            <a:r>
              <a:rPr lang="en-US" dirty="0"/>
              <a:t> refers to efficiently distributing incoming network traffic across a group of backend </a:t>
            </a:r>
            <a:r>
              <a:rPr lang="en-US" dirty="0" smtClean="0"/>
              <a:t>servers.</a:t>
            </a:r>
          </a:p>
          <a:p>
            <a:pPr fontAlgn="base"/>
            <a:r>
              <a:rPr lang="en-US" dirty="0"/>
              <a:t>Distributes client requests or network load efficiently across multiple servers</a:t>
            </a:r>
          </a:p>
          <a:p>
            <a:pPr fontAlgn="base"/>
            <a:r>
              <a:rPr lang="en-US" dirty="0"/>
              <a:t>Ensures high availability and reliability by sending requests only to servers that are online</a:t>
            </a:r>
          </a:p>
          <a:p>
            <a:pPr fontAlgn="base"/>
            <a:r>
              <a:rPr lang="en-US" dirty="0"/>
              <a:t>Provides the flexibility to add or subtract servers as demand dictates</a:t>
            </a:r>
          </a:p>
          <a:p>
            <a:r>
              <a:rPr lang="en-US" dirty="0" err="1" smtClean="0"/>
              <a:t>Softwares</a:t>
            </a:r>
            <a:r>
              <a:rPr lang="en-US" dirty="0" smtClean="0"/>
              <a:t>: Apache, Nginx, HA Proxy</a:t>
            </a:r>
          </a:p>
          <a:p>
            <a:r>
              <a:rPr lang="en-US" dirty="0" err="1" smtClean="0"/>
              <a:t>Hardwares</a:t>
            </a:r>
            <a:r>
              <a:rPr lang="en-US" dirty="0" smtClean="0"/>
              <a:t>: F5, NSX, </a:t>
            </a:r>
            <a:r>
              <a:rPr lang="en-US" dirty="0" err="1" smtClean="0"/>
              <a:t>BigIP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22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 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u="sng" dirty="0"/>
              <a:t>C</a:t>
            </a:r>
            <a:r>
              <a:rPr lang="en-US" b="1" u="sng" dirty="0" smtClean="0"/>
              <a:t>lient </a:t>
            </a:r>
            <a:r>
              <a:rPr lang="en-US" b="1" u="sng" dirty="0"/>
              <a:t>side load </a:t>
            </a:r>
            <a:r>
              <a:rPr lang="en-US" b="1" u="sng" dirty="0" smtClean="0"/>
              <a:t>balancing</a:t>
            </a:r>
            <a:r>
              <a:rPr lang="en-US" u="sng" dirty="0" smtClean="0"/>
              <a:t> </a:t>
            </a:r>
            <a:r>
              <a:rPr lang="en-US" dirty="0"/>
              <a:t>the caller of the application (aka the client) handles the load balancing</a:t>
            </a:r>
            <a:r>
              <a:rPr lang="en-US" dirty="0" smtClean="0"/>
              <a:t>.</a:t>
            </a:r>
          </a:p>
          <a:p>
            <a:r>
              <a:rPr lang="en-US" dirty="0"/>
              <a:t>In a cluster fronted by a single load balancer there is always risk if the cluster-nodes becoming </a:t>
            </a:r>
            <a:r>
              <a:rPr lang="en-US" dirty="0" smtClean="0"/>
              <a:t>unreachable. But in Client-side load balancing such limitation is not there.</a:t>
            </a:r>
          </a:p>
          <a:p>
            <a:r>
              <a:rPr lang="en-US" dirty="0" smtClean="0"/>
              <a:t>As this is running in the service discovery, when </a:t>
            </a:r>
            <a:r>
              <a:rPr lang="en-US" dirty="0"/>
              <a:t>the client side load balancer talks to the Eureka server, it always updates itself</a:t>
            </a:r>
            <a:r>
              <a:rPr lang="en-US" dirty="0" smtClean="0"/>
              <a:t>. </a:t>
            </a:r>
          </a:p>
          <a:p>
            <a:r>
              <a:rPr lang="en-US" dirty="0"/>
              <a:t>Client side load balancing maintains an algorithm like round robin or zone specific, by which it can invoke instances of calling </a:t>
            </a:r>
            <a:r>
              <a:rPr lang="en-US" dirty="0" smtClean="0"/>
              <a:t>services. </a:t>
            </a:r>
            <a:r>
              <a:rPr lang="en-US" dirty="0" smtClean="0">
                <a:solidFill>
                  <a:srgbClr val="C00000"/>
                </a:solidFill>
              </a:rPr>
              <a:t>It can be changed </a:t>
            </a:r>
            <a:r>
              <a:rPr lang="en-US" dirty="0" err="1" smtClean="0">
                <a:solidFill>
                  <a:srgbClr val="C00000"/>
                </a:solidFill>
              </a:rPr>
              <a:t>programatically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98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Ribbon </a:t>
            </a:r>
            <a:r>
              <a:rPr lang="mr-IN" dirty="0" smtClean="0"/>
              <a:t>–</a:t>
            </a:r>
            <a:r>
              <a:rPr lang="en-US" dirty="0" smtClean="0"/>
              <a:t> The Client Side </a:t>
            </a:r>
            <a:r>
              <a:rPr lang="en-US" dirty="0" err="1" smtClean="0"/>
              <a:t>Loadvbalancer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2" y="1358735"/>
            <a:ext cx="10975658" cy="49233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Another part of the Netflix OSS family</a:t>
            </a:r>
          </a:p>
          <a:p>
            <a:r>
              <a:rPr lang="en-US" dirty="0" smtClean="0"/>
              <a:t>Ribbon is a client side load balancer</a:t>
            </a:r>
          </a:p>
          <a:p>
            <a:r>
              <a:rPr lang="en-US" dirty="0" smtClean="0"/>
              <a:t>Automatically integrates with Service Discovery (Eureka)</a:t>
            </a:r>
          </a:p>
          <a:p>
            <a:r>
              <a:rPr lang="en-US" dirty="0" smtClean="0"/>
              <a:t>Built in failure </a:t>
            </a:r>
            <a:r>
              <a:rPr lang="en-US" dirty="0" err="1" smtClean="0"/>
              <a:t>resilency</a:t>
            </a:r>
            <a:r>
              <a:rPr lang="en-US" dirty="0" smtClean="0"/>
              <a:t> (</a:t>
            </a:r>
            <a:r>
              <a:rPr lang="en-US" dirty="0" err="1" smtClean="0"/>
              <a:t>Hystrix</a:t>
            </a:r>
            <a:r>
              <a:rPr lang="en-US" dirty="0" smtClean="0"/>
              <a:t>)</a:t>
            </a:r>
          </a:p>
          <a:p>
            <a:r>
              <a:rPr lang="en-US" dirty="0"/>
              <a:t>Feign already uses Ribbon, so, if you use </a:t>
            </a:r>
            <a:r>
              <a:rPr lang="en-US" dirty="0"/>
              <a:t>@</a:t>
            </a:r>
            <a:r>
              <a:rPr lang="en-US" dirty="0" err="1"/>
              <a:t>FeignClient</a:t>
            </a:r>
            <a:r>
              <a:rPr lang="en-US" dirty="0"/>
              <a:t>, this section also applies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Supports HTTP, TCP, UDP</a:t>
            </a:r>
          </a:p>
          <a:p>
            <a:r>
              <a:rPr lang="en-US" dirty="0" smtClean="0"/>
              <a:t>Spring Cloud provides API for Ribbon</a:t>
            </a:r>
          </a:p>
          <a:p>
            <a:r>
              <a:rPr lang="en-US" dirty="0">
                <a:solidFill>
                  <a:srgbClr val="C00000"/>
                </a:solidFill>
              </a:rPr>
              <a:t>In case all the service registry instances go down </a:t>
            </a:r>
            <a:r>
              <a:rPr lang="en-US" dirty="0" smtClean="0">
                <a:solidFill>
                  <a:srgbClr val="C00000"/>
                </a:solidFill>
              </a:rPr>
              <a:t>simultaneously</a:t>
            </a:r>
            <a:r>
              <a:rPr lang="en-US" dirty="0" smtClean="0"/>
              <a:t>, </a:t>
            </a:r>
            <a:r>
              <a:rPr lang="en-US" dirty="0"/>
              <a:t>client-side load-balancer library typically keeps a snapshot of the registry data </a:t>
            </a:r>
            <a:r>
              <a:rPr lang="en-US" dirty="0" smtClean="0"/>
              <a:t>, hence </a:t>
            </a:r>
            <a:r>
              <a:rPr lang="en-US" dirty="0" smtClean="0">
                <a:solidFill>
                  <a:srgbClr val="C00000"/>
                </a:solidFill>
              </a:rPr>
              <a:t>the application </a:t>
            </a:r>
            <a:r>
              <a:rPr lang="en-US" dirty="0">
                <a:solidFill>
                  <a:srgbClr val="C00000"/>
                </a:solidFill>
              </a:rPr>
              <a:t>nodes can still work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10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dependency for starter Ribbon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1"/>
            <a:ext cx="10975658" cy="143196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Existing dependencies:</a:t>
            </a:r>
          </a:p>
          <a:p>
            <a:pPr lvl="1"/>
            <a:r>
              <a:rPr lang="en-US" dirty="0" smtClean="0"/>
              <a:t>spring-boot-starter-web</a:t>
            </a:r>
          </a:p>
          <a:p>
            <a:pPr lvl="1"/>
            <a:r>
              <a:rPr lang="en-US" dirty="0" smtClean="0"/>
              <a:t>spring-boot-starter-actuator (</a:t>
            </a:r>
            <a:r>
              <a:rPr lang="en-US" i="1" dirty="0" smtClean="0"/>
              <a:t>optional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spring-cloud-starter-</a:t>
            </a:r>
            <a:r>
              <a:rPr lang="en-US" dirty="0" err="1" smtClean="0"/>
              <a:t>netflix</a:t>
            </a:r>
            <a:r>
              <a:rPr lang="en-US" dirty="0" smtClean="0"/>
              <a:t>-eureka-client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418" y="3645726"/>
            <a:ext cx="107192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org.springframework.cloud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sz="2400" b="1" dirty="0">
                <a:solidFill>
                  <a:srgbClr val="008080"/>
                </a:solidFill>
                <a:latin typeface="Menlo" charset="0"/>
              </a:rPr>
              <a:t>	</a:t>
            </a:r>
            <a:r>
              <a:rPr lang="en-US" sz="2400" b="1" dirty="0" smtClean="0">
                <a:solidFill>
                  <a:srgbClr val="008080"/>
                </a:solidFill>
                <a:latin typeface="Menlo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Menlo" charset="0"/>
              </a:rPr>
              <a:t>spring-cloud-starter-</a:t>
            </a:r>
            <a:r>
              <a:rPr lang="en-US" sz="2400" b="1" dirty="0" err="1" smtClean="0">
                <a:solidFill>
                  <a:srgbClr val="000000"/>
                </a:solidFill>
                <a:latin typeface="Menlo" charset="0"/>
              </a:rPr>
              <a:t>netflix</a:t>
            </a:r>
            <a:r>
              <a:rPr lang="en-US" sz="2400" b="1" dirty="0" smtClean="0">
                <a:solidFill>
                  <a:srgbClr val="000000"/>
                </a:solidFill>
                <a:latin typeface="Menlo" charset="0"/>
              </a:rPr>
              <a:t>-ribbon</a:t>
            </a:r>
          </a:p>
          <a:p>
            <a:r>
              <a:rPr lang="en-US" sz="2400" b="1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17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LoadBalancerClient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rgbClr val="FF0000"/>
                </a:solidFill>
              </a:rPr>
              <a:t>(not recommended, </a:t>
            </a:r>
            <a:r>
              <a:rPr lang="en-US" sz="2400" dirty="0" err="1" smtClean="0">
                <a:solidFill>
                  <a:srgbClr val="FF0000"/>
                </a:solidFill>
              </a:rPr>
              <a:t>plz</a:t>
            </a:r>
            <a:r>
              <a:rPr lang="en-US" sz="2400" dirty="0" smtClean="0">
                <a:solidFill>
                  <a:srgbClr val="FF0000"/>
                </a:solidFill>
              </a:rPr>
              <a:t> use with Feign client)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1952" y="1582341"/>
            <a:ext cx="963332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dirty="0">
                <a:solidFill>
                  <a:srgbClr val="3F7F5F"/>
                </a:solidFill>
                <a:latin typeface="Menlo" charset="0"/>
              </a:rPr>
              <a:t>/*</a:t>
            </a:r>
          </a:p>
          <a:p>
            <a:r>
              <a:rPr lang="en-US" dirty="0" smtClean="0">
                <a:solidFill>
                  <a:srgbClr val="3F7F5F"/>
                </a:solidFill>
                <a:latin typeface="Menlo" charset="0"/>
              </a:rPr>
              <a:t>	@</a:t>
            </a:r>
            <a:r>
              <a:rPr lang="en-US" dirty="0" err="1">
                <a:solidFill>
                  <a:srgbClr val="3F7F5F"/>
                </a:solidFill>
                <a:latin typeface="Menlo" charset="0"/>
              </a:rPr>
              <a:t>Autowired</a:t>
            </a:r>
            <a:endParaRPr lang="en-US" dirty="0">
              <a:solidFill>
                <a:srgbClr val="3F7F5F"/>
              </a:solidFill>
              <a:latin typeface="Menlo" charset="0"/>
            </a:endParaRPr>
          </a:p>
          <a:p>
            <a:r>
              <a:rPr lang="en-US" dirty="0">
                <a:solidFill>
                  <a:srgbClr val="3F7F5F"/>
                </a:solidFill>
                <a:latin typeface="Menlo" charset="0"/>
              </a:rPr>
              <a:t>	private </a:t>
            </a:r>
            <a:r>
              <a:rPr lang="en-US" dirty="0" err="1">
                <a:solidFill>
                  <a:srgbClr val="3F7F5F"/>
                </a:solidFill>
                <a:latin typeface="Menlo" charset="0"/>
              </a:rPr>
              <a:t>DiscoveryClient</a:t>
            </a:r>
            <a:r>
              <a:rPr lang="en-US" dirty="0">
                <a:solidFill>
                  <a:srgbClr val="3F7F5F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Menlo" charset="0"/>
              </a:rPr>
              <a:t>discoveryClient</a:t>
            </a:r>
            <a:r>
              <a:rPr lang="en-US" dirty="0">
                <a:solidFill>
                  <a:srgbClr val="3F7F5F"/>
                </a:solidFill>
                <a:latin typeface="Menlo" charset="0"/>
              </a:rPr>
              <a:t>;</a:t>
            </a:r>
          </a:p>
          <a:p>
            <a:r>
              <a:rPr lang="mr-IN" dirty="0" smtClean="0">
                <a:solidFill>
                  <a:srgbClr val="3F7F5F"/>
                </a:solidFill>
                <a:latin typeface="Menlo" charset="0"/>
              </a:rPr>
              <a:t>*/</a:t>
            </a:r>
            <a:endParaRPr lang="mr-IN" dirty="0">
              <a:solidFill>
                <a:srgbClr val="3F7F5F"/>
              </a:solidFill>
              <a:latin typeface="Menlo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enlo" charset="0"/>
              </a:rPr>
              <a:t>Autowired</a:t>
            </a:r>
            <a:endParaRPr lang="en-US" dirty="0">
              <a:solidFill>
                <a:srgbClr val="646464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charset="0"/>
              </a:rPr>
              <a:t>RestTemplate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Menlo" charset="0"/>
              </a:rPr>
              <a:t>restTemplate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enlo" charset="0"/>
              </a:rPr>
              <a:t>Autowired</a:t>
            </a:r>
            <a:endParaRPr lang="en-US" dirty="0">
              <a:solidFill>
                <a:srgbClr val="646464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enlo" charset="0"/>
              </a:rPr>
              <a:t>LoadBalancerClient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Menlo" charset="0"/>
              </a:rPr>
              <a:t>loadBalancerClient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;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6442362" y="3046022"/>
            <a:ext cx="1923806" cy="700643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61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LoadBalancerClient</a:t>
            </a:r>
            <a:r>
              <a:rPr lang="en-US" dirty="0" smtClean="0"/>
              <a:t> (</a:t>
            </a:r>
            <a:r>
              <a:rPr lang="en-US" dirty="0" err="1" smtClean="0"/>
              <a:t>Contd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000" dirty="0" smtClean="0">
                <a:solidFill>
                  <a:srgbClr val="FF0000"/>
                </a:solidFill>
              </a:rPr>
              <a:t>(not recommended, </a:t>
            </a:r>
            <a:r>
              <a:rPr lang="en-US" sz="2000" dirty="0" err="1" smtClean="0">
                <a:solidFill>
                  <a:srgbClr val="FF0000"/>
                </a:solidFill>
              </a:rPr>
              <a:t>plz</a:t>
            </a:r>
            <a:r>
              <a:rPr lang="en-US" sz="2000" dirty="0" smtClean="0">
                <a:solidFill>
                  <a:srgbClr val="FF0000"/>
                </a:solidFill>
              </a:rPr>
              <a:t> use with Feign client)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1952" y="1427112"/>
            <a:ext cx="1102570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Menlo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Menlo" charset="0"/>
              </a:rPr>
              <a:t>GetMapping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"/</a:t>
            </a:r>
            <a:r>
              <a:rPr lang="en-US" dirty="0" err="1">
                <a:solidFill>
                  <a:srgbClr val="2A00FF"/>
                </a:solidFill>
                <a:latin typeface="Menlo" charset="0"/>
              </a:rPr>
              <a:t>fromOtherClientWithEureka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String </a:t>
            </a:r>
            <a:r>
              <a:rPr lang="en-US" b="1" dirty="0" err="1">
                <a:solidFill>
                  <a:srgbClr val="000000"/>
                </a:solidFill>
                <a:latin typeface="Menlo" charset="0"/>
              </a:rPr>
              <a:t>readFromOtherClient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endParaRPr lang="en-US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mr-IN" dirty="0" smtClean="0">
                <a:solidFill>
                  <a:srgbClr val="3F7F5F"/>
                </a:solidFill>
                <a:latin typeface="Menlo" charset="0"/>
              </a:rPr>
              <a:t>/*</a:t>
            </a:r>
            <a:endParaRPr lang="mr-IN" dirty="0">
              <a:solidFill>
                <a:srgbClr val="3F7F5F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3F7F5F"/>
                </a:solidFill>
                <a:latin typeface="Menlo" charset="0"/>
              </a:rPr>
              <a:t>	List&lt;</a:t>
            </a:r>
            <a:r>
              <a:rPr lang="en-US" dirty="0" err="1" smtClean="0">
                <a:solidFill>
                  <a:srgbClr val="3F7F5F"/>
                </a:solidFill>
                <a:latin typeface="Menlo" charset="0"/>
              </a:rPr>
              <a:t>ServiceInstance</a:t>
            </a:r>
            <a:r>
              <a:rPr lang="en-US" dirty="0">
                <a:solidFill>
                  <a:srgbClr val="3F7F5F"/>
                </a:solidFill>
                <a:latin typeface="Menlo" charset="0"/>
              </a:rPr>
              <a:t>&gt; instances = </a:t>
            </a:r>
            <a:r>
              <a:rPr lang="en-US" dirty="0" err="1">
                <a:solidFill>
                  <a:srgbClr val="3F7F5F"/>
                </a:solidFill>
                <a:latin typeface="Menlo" charset="0"/>
              </a:rPr>
              <a:t>discoveryClient.getInstances</a:t>
            </a:r>
            <a:r>
              <a:rPr lang="en-US" dirty="0">
                <a:solidFill>
                  <a:srgbClr val="3F7F5F"/>
                </a:solidFill>
                <a:latin typeface="Menlo" charset="0"/>
              </a:rPr>
              <a:t>("FIRST EUREKA CLIENT");</a:t>
            </a:r>
          </a:p>
          <a:p>
            <a:r>
              <a:rPr lang="en-US" dirty="0">
                <a:solidFill>
                  <a:srgbClr val="3F7F5F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3F7F5F"/>
                </a:solidFill>
                <a:latin typeface="Menlo" charset="0"/>
              </a:rPr>
              <a:t>String </a:t>
            </a:r>
            <a:r>
              <a:rPr lang="en-US" dirty="0">
                <a:solidFill>
                  <a:srgbClr val="3F7F5F"/>
                </a:solidFill>
                <a:latin typeface="Menlo" charset="0"/>
              </a:rPr>
              <a:t>host = </a:t>
            </a:r>
            <a:r>
              <a:rPr lang="en-US" dirty="0" err="1">
                <a:solidFill>
                  <a:srgbClr val="3F7F5F"/>
                </a:solidFill>
                <a:latin typeface="Menlo" charset="0"/>
              </a:rPr>
              <a:t>instances.get</a:t>
            </a:r>
            <a:r>
              <a:rPr lang="en-US" dirty="0">
                <a:solidFill>
                  <a:srgbClr val="3F7F5F"/>
                </a:solidFill>
                <a:latin typeface="Menlo" charset="0"/>
              </a:rPr>
              <a:t>(0).</a:t>
            </a:r>
            <a:r>
              <a:rPr lang="en-US" dirty="0" err="1">
                <a:solidFill>
                  <a:srgbClr val="3F7F5F"/>
                </a:solidFill>
                <a:latin typeface="Menlo" charset="0"/>
              </a:rPr>
              <a:t>getUri</a:t>
            </a:r>
            <a:r>
              <a:rPr lang="en-US" dirty="0">
                <a:solidFill>
                  <a:srgbClr val="3F7F5F"/>
                </a:solidFill>
                <a:latin typeface="Menlo" charset="0"/>
              </a:rPr>
              <a:t>().</a:t>
            </a:r>
            <a:r>
              <a:rPr lang="en-US" dirty="0" err="1">
                <a:solidFill>
                  <a:srgbClr val="3F7F5F"/>
                </a:solidFill>
                <a:latin typeface="Menlo" charset="0"/>
              </a:rPr>
              <a:t>toString</a:t>
            </a:r>
            <a:r>
              <a:rPr lang="en-US" dirty="0">
                <a:solidFill>
                  <a:srgbClr val="3F7F5F"/>
                </a:solidFill>
                <a:latin typeface="Menlo" charset="0"/>
              </a:rPr>
              <a:t>();</a:t>
            </a:r>
          </a:p>
          <a:p>
            <a:r>
              <a:rPr lang="mr-IN" dirty="0" smtClean="0">
                <a:solidFill>
                  <a:srgbClr val="3F7F5F"/>
                </a:solidFill>
                <a:latin typeface="Menlo" charset="0"/>
              </a:rPr>
              <a:t>*/</a:t>
            </a:r>
            <a:endParaRPr lang="mr-IN" dirty="0">
              <a:solidFill>
                <a:srgbClr val="3F7F5F"/>
              </a:solidFill>
              <a:latin typeface="Menlo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" charset="0"/>
              </a:rPr>
              <a:t>		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ServiceInstance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Menlo" charset="0"/>
              </a:rPr>
              <a:t>instance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0000C0"/>
                </a:solidFill>
                <a:latin typeface="Menlo" charset="0"/>
              </a:rPr>
              <a:t>loadBalancerClient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.choose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"FIRST EUREKA CLIENT"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Menlo" charset="0"/>
              </a:rPr>
              <a:t>host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Menlo" charset="0"/>
              </a:rPr>
              <a:t>instance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.getUri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Menlo" charset="0"/>
              </a:rPr>
              <a:t>mapping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Menlo" charset="0"/>
              </a:rPr>
              <a:t>"/message"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String </a:t>
            </a:r>
            <a:r>
              <a:rPr lang="en-US" dirty="0" err="1">
                <a:solidFill>
                  <a:srgbClr val="6A3E3E"/>
                </a:solidFill>
                <a:latin typeface="Menlo" charset="0"/>
              </a:rPr>
              <a:t>uri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Menlo" charset="0"/>
              </a:rPr>
              <a:t>host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+</a:t>
            </a:r>
            <a:r>
              <a:rPr lang="en-US" dirty="0" err="1">
                <a:solidFill>
                  <a:srgbClr val="6A3E3E"/>
                </a:solidFill>
                <a:latin typeface="Menlo" charset="0"/>
              </a:rPr>
              <a:t>mapping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String </a:t>
            </a:r>
            <a:r>
              <a:rPr lang="en-US" dirty="0" err="1">
                <a:solidFill>
                  <a:srgbClr val="6A3E3E"/>
                </a:solidFill>
                <a:latin typeface="Menlo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0000C0"/>
                </a:solidFill>
                <a:latin typeface="Menlo" charset="0"/>
              </a:rPr>
              <a:t>restTemplate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.getForObject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Menlo" charset="0"/>
              </a:rPr>
              <a:t>uri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String.</a:t>
            </a:r>
            <a:r>
              <a:rPr lang="en-US" b="1" dirty="0" err="1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latin typeface="Menlo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b="1" dirty="0" smtClean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Menlo" charset="0"/>
              </a:rPr>
              <a:t>msg</a:t>
            </a:r>
            <a:r>
              <a:rPr lang="en-US" b="1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}</a:t>
            </a:r>
            <a:endParaRPr lang="en-US" dirty="0"/>
          </a:p>
        </p:txBody>
      </p:sp>
      <p:cxnSp>
        <p:nvCxnSpPr>
          <p:cNvPr id="8" name="Straight Arrow Connector 9"/>
          <p:cNvCxnSpPr/>
          <p:nvPr/>
        </p:nvCxnSpPr>
        <p:spPr>
          <a:xfrm rot="16200000" flipH="1">
            <a:off x="7356763" y="2951021"/>
            <a:ext cx="1151908" cy="902525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9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LoadBalanced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This "</a:t>
            </a:r>
            <a:r>
              <a:rPr lang="en-US" dirty="0" err="1"/>
              <a:t>LoadBalanced</a:t>
            </a:r>
            <a:r>
              <a:rPr lang="en-US" dirty="0"/>
              <a:t>" </a:t>
            </a:r>
            <a:r>
              <a:rPr lang="en-US" dirty="0" err="1" smtClean="0"/>
              <a:t>RestTemplate</a:t>
            </a:r>
            <a:r>
              <a:rPr lang="en-US" dirty="0" smtClean="0"/>
              <a:t> </a:t>
            </a:r>
            <a:r>
              <a:rPr lang="en-US" dirty="0"/>
              <a:t>is automatically hooked into Ribbon: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 err="1" smtClean="0"/>
              <a:t>Config.java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@</a:t>
            </a:r>
            <a:r>
              <a:rPr lang="en-US" dirty="0">
                <a:solidFill>
                  <a:srgbClr val="C00000"/>
                </a:solidFill>
              </a:rPr>
              <a:t>Bean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sz="2800" b="1" dirty="0" smtClean="0">
                <a:solidFill>
                  <a:srgbClr val="C00000"/>
                </a:solidFill>
              </a:rPr>
              <a:t>@</a:t>
            </a:r>
            <a:r>
              <a:rPr lang="en-US" sz="2800" b="1" dirty="0" err="1">
                <a:solidFill>
                  <a:srgbClr val="C00000"/>
                </a:solidFill>
              </a:rPr>
              <a:t>LoadBalanced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public </a:t>
            </a:r>
            <a:r>
              <a:rPr lang="en-US" dirty="0" err="1" smtClean="0">
                <a:solidFill>
                  <a:srgbClr val="C00000"/>
                </a:solidFill>
              </a:rPr>
              <a:t>RestTemplate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restTemplate</a:t>
            </a:r>
            <a:r>
              <a:rPr lang="en-US" dirty="0">
                <a:solidFill>
                  <a:srgbClr val="C00000"/>
                </a:solidFill>
              </a:rPr>
              <a:t>() {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	return </a:t>
            </a:r>
            <a:r>
              <a:rPr lang="en-US" dirty="0">
                <a:solidFill>
                  <a:srgbClr val="C00000"/>
                </a:solidFill>
              </a:rPr>
              <a:t>new </a:t>
            </a:r>
            <a:r>
              <a:rPr lang="en-US" dirty="0" err="1">
                <a:solidFill>
                  <a:srgbClr val="C00000"/>
                </a:solidFill>
              </a:rPr>
              <a:t>RestTemplate</a:t>
            </a:r>
            <a:r>
              <a:rPr lang="en-US" dirty="0">
                <a:solidFill>
                  <a:srgbClr val="C00000"/>
                </a:solidFill>
              </a:rPr>
              <a:t>();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}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8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rtlCol="0">
        <a:spAutoFit/>
      </a:bodyPr>
      <a:lstStyle>
        <a:defPPr algn="ctr">
          <a:lnSpc>
            <a:spcPct val="90000"/>
          </a:lnSpc>
          <a:defRPr sz="4800" dirty="0">
            <a:solidFill>
              <a:srgbClr val="0F4A6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7097</TotalTime>
  <Words>385</Words>
  <Application>Microsoft Macintosh PowerPoint</Application>
  <PresentationFormat>Widescreen</PresentationFormat>
  <Paragraphs>103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Calibri</vt:lpstr>
      <vt:lpstr>Calibri Light</vt:lpstr>
      <vt:lpstr>Consolas</vt:lpstr>
      <vt:lpstr>Corbel</vt:lpstr>
      <vt:lpstr>Mangal</vt:lpstr>
      <vt:lpstr>Menlo</vt:lpstr>
      <vt:lpstr>Segoe UI</vt:lpstr>
      <vt:lpstr>Segoe UI Semibold</vt:lpstr>
      <vt:lpstr>Arial</vt:lpstr>
      <vt:lpstr>Office Theme</vt:lpstr>
      <vt:lpstr>2_Chalkboard 16x9</vt:lpstr>
      <vt:lpstr>PowerPoint Presentation</vt:lpstr>
      <vt:lpstr>PowerPoint Presentation</vt:lpstr>
      <vt:lpstr>What is load balancer (Server Side)?</vt:lpstr>
      <vt:lpstr>Client Side Load Balancing</vt:lpstr>
      <vt:lpstr>Ribbon – The Client Side Loadvbalancer</vt:lpstr>
      <vt:lpstr>Add dependency for starter Ribbon</vt:lpstr>
      <vt:lpstr>LoadBalancerClient (not recommended, plz use with Feign client)</vt:lpstr>
      <vt:lpstr>LoadBalancerClient (Contd…) (not recommended, plz use with Feign client)</vt:lpstr>
      <vt:lpstr>@LoadBalanced</vt:lpstr>
      <vt:lpstr>Don’t use:   </vt:lpstr>
      <vt:lpstr>PowerPoint Presentation</vt:lpstr>
      <vt:lpstr>Questions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LEARNTEK M</dc:creator>
  <cp:lastModifiedBy>Microsoft Office User</cp:lastModifiedBy>
  <cp:revision>656</cp:revision>
  <dcterms:created xsi:type="dcterms:W3CDTF">2017-09-20T09:35:00Z</dcterms:created>
  <dcterms:modified xsi:type="dcterms:W3CDTF">2019-09-23T16:16:33Z</dcterms:modified>
</cp:coreProperties>
</file>