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22" r:id="rId3"/>
    <p:sldId id="293" r:id="rId4"/>
    <p:sldId id="372" r:id="rId5"/>
    <p:sldId id="37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385" r:id="rId14"/>
    <p:sldId id="351" r:id="rId15"/>
    <p:sldId id="380" r:id="rId16"/>
    <p:sldId id="381" r:id="rId17"/>
    <p:sldId id="382" r:id="rId18"/>
    <p:sldId id="383" r:id="rId19"/>
    <p:sldId id="384" r:id="rId20"/>
    <p:sldId id="387" r:id="rId21"/>
    <p:sldId id="386" r:id="rId22"/>
    <p:sldId id="388" r:id="rId23"/>
    <p:sldId id="390" r:id="rId24"/>
    <p:sldId id="389" r:id="rId25"/>
    <p:sldId id="391" r:id="rId26"/>
    <p:sldId id="392" r:id="rId27"/>
    <p:sldId id="393" r:id="rId28"/>
    <p:sldId id="395" r:id="rId29"/>
    <p:sldId id="394" r:id="rId30"/>
    <p:sldId id="396" r:id="rId31"/>
    <p:sldId id="3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ww.w3schools.in/restful-web-services/rest-apis-hateoas-concep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v2/api.docs" TargetMode="Externa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swagger-ui.html" TargetMode="Externa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localhost:8080/actuato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localhost:8080/actuator" TargetMode="External"/><Relationship Id="rId3" Type="http://schemas.openxmlformats.org/officeDocument/2006/relationships/hyperlink" Target="http://localhost:8080/actuator/metric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HTTP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3873"/>
              </p:ext>
            </p:extLst>
          </p:nvPr>
        </p:nvGraphicFramePr>
        <p:xfrm>
          <a:off x="581679" y="1413276"/>
          <a:ext cx="10975974" cy="468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3317"/>
                <a:gridCol w="1926386"/>
                <a:gridCol w="6736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Method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Semantics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all resources in a collection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 single resource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all resources in a collection (header only)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 single resource (header only)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resource in a collection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 available HTTP methods and other options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3 - Hypermedia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Your </a:t>
            </a:r>
            <a:r>
              <a:rPr lang="en-US" dirty="0"/>
              <a:t>API must implement the concept of </a:t>
            </a:r>
            <a:r>
              <a:rPr lang="en-US" dirty="0" smtClean="0">
                <a:hlinkClick r:id="rId2"/>
              </a:rPr>
              <a:t>HATEOAS</a:t>
            </a:r>
            <a:endParaRPr lang="en-US" dirty="0" smtClean="0"/>
          </a:p>
          <a:p>
            <a:r>
              <a:rPr lang="en-US" dirty="0"/>
              <a:t>Your response must include a logical link(s) for the resources that your API is having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</a:rPr>
              <a:t>SWAGGER</a:t>
            </a:r>
            <a:endParaRPr lang="en-US" sz="6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0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API -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Swagger™ </a:t>
            </a:r>
            <a:r>
              <a:rPr lang="en-US" dirty="0"/>
              <a:t>is a project used to describe and document RESTful APIs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popular than other frameworks </a:t>
            </a:r>
            <a:r>
              <a:rPr lang="en-US" dirty="0"/>
              <a:t>such as RAML, Summation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Offers </a:t>
            </a:r>
            <a:r>
              <a:rPr lang="en-US" dirty="0"/>
              <a:t>both human readable and machine readable format of </a:t>
            </a:r>
            <a:r>
              <a:rPr lang="en-US" dirty="0" smtClean="0"/>
              <a:t>documentation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both JSON and UI support.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Dependency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6285" y="1752599"/>
            <a:ext cx="9797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io.springfox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springfox-swagger2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mr-IN" dirty="0" err="1" smtClean="0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4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0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mr-IN" dirty="0" err="1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	</a:t>
            </a:r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io.springfox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springfox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-swagger-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ui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mr-IN" dirty="0" err="1" smtClean="0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4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0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mr-IN" dirty="0" err="1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Swagger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270" y="1997839"/>
            <a:ext cx="98921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@Configuration</a:t>
            </a:r>
          </a:p>
          <a:p>
            <a:r>
              <a:rPr lang="en-US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EnableSwagger2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SwaggerConfig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	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cs-CZ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cs-CZ" dirty="0" err="1">
                <a:solidFill>
                  <a:srgbClr val="646464"/>
                </a:solidFill>
                <a:latin typeface="Menlo" charset="0"/>
              </a:rPr>
              <a:t>Bean</a:t>
            </a:r>
            <a:endParaRPr lang="cs-CZ" dirty="0">
              <a:solidFill>
                <a:srgbClr val="646464"/>
              </a:solidFill>
              <a:latin typeface="Menlo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cs-CZ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Docket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api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cs-CZ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Docket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(DocumentationType.</a:t>
            </a:r>
            <a:r>
              <a:rPr lang="cs-CZ" b="1" i="1" dirty="0">
                <a:solidFill>
                  <a:srgbClr val="0000C0"/>
                </a:solidFill>
                <a:latin typeface="Menlo" charset="0"/>
              </a:rPr>
              <a:t>SWAGGER_2</a:t>
            </a:r>
            <a:r>
              <a:rPr lang="cs-CZ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cs-CZ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9455" y="1710047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4182" y="2909097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49980" y="1964825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required Rest Controllers as per your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54499"/>
            <a:ext cx="11025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RestController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EmployeeController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  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(path = </a:t>
            </a:r>
            <a:r>
              <a:rPr lang="en-US" b="1" dirty="0">
                <a:solidFill>
                  <a:srgbClr val="008000"/>
                </a:solidFill>
              </a:rPr>
              <a:t>"/employee"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ResponseEntity</a:t>
            </a:r>
            <a:r>
              <a:rPr lang="en-US" dirty="0"/>
              <a:t>&lt;List&lt;Employee&gt;&gt; </a:t>
            </a:r>
            <a:r>
              <a:rPr lang="en-US" dirty="0" err="1"/>
              <a:t>getAllEmployees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List&lt;Employee&gt; list = </a:t>
            </a:r>
            <a:r>
              <a:rPr lang="en-US" b="1" dirty="0" err="1">
                <a:solidFill>
                  <a:srgbClr val="660E7A"/>
                </a:solidFill>
              </a:rPr>
              <a:t>empService</a:t>
            </a:r>
            <a:r>
              <a:rPr lang="en-US" dirty="0" err="1"/>
              <a:t>.findAllEmployees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 err="1"/>
              <a:t>ResponseEntity</a:t>
            </a:r>
            <a:r>
              <a:rPr lang="en-US" dirty="0"/>
              <a:t>&lt;&gt;(list, </a:t>
            </a:r>
            <a:r>
              <a:rPr lang="en-US" dirty="0" err="1"/>
              <a:t>HttpStatus.</a:t>
            </a:r>
            <a:r>
              <a:rPr lang="en-US" b="1" i="1" dirty="0" err="1">
                <a:solidFill>
                  <a:srgbClr val="660E7A"/>
                </a:solidFill>
              </a:rPr>
              <a:t>FOUND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PostMapping</a:t>
            </a:r>
            <a:r>
              <a:rPr lang="en-US" dirty="0"/>
              <a:t>(path = </a:t>
            </a:r>
            <a:r>
              <a:rPr lang="en-US" b="1" dirty="0">
                <a:solidFill>
                  <a:srgbClr val="008000"/>
                </a:solidFill>
              </a:rPr>
              <a:t>"/employee"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ResponseEntity</a:t>
            </a:r>
            <a:r>
              <a:rPr lang="en-US" dirty="0"/>
              <a:t>&lt;Employee&gt; </a:t>
            </a:r>
            <a:r>
              <a:rPr lang="en-US" dirty="0" err="1"/>
              <a:t>createEmployee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RequestBody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Employee </a:t>
            </a:r>
            <a:r>
              <a:rPr lang="en-US" dirty="0" err="1"/>
              <a:t>emp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Employee </a:t>
            </a:r>
            <a:r>
              <a:rPr lang="en-US" dirty="0" err="1"/>
              <a:t>newEmployee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empService</a:t>
            </a:r>
            <a:r>
              <a:rPr lang="en-US" dirty="0" err="1"/>
              <a:t>.createNewEmployee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 err="1"/>
              <a:t>ResponseEntity</a:t>
            </a:r>
            <a:r>
              <a:rPr lang="en-US" dirty="0"/>
              <a:t>&lt;&gt;(</a:t>
            </a:r>
            <a:r>
              <a:rPr lang="en-US" dirty="0" err="1"/>
              <a:t>newEmployee</a:t>
            </a:r>
            <a:r>
              <a:rPr lang="en-US" dirty="0"/>
              <a:t>, </a:t>
            </a:r>
            <a:r>
              <a:rPr lang="en-US" dirty="0" err="1"/>
              <a:t>HttpStatus.</a:t>
            </a:r>
            <a:r>
              <a:rPr lang="en-US" b="1" i="1" dirty="0" err="1">
                <a:solidFill>
                  <a:srgbClr val="660E7A"/>
                </a:solidFill>
              </a:rPr>
              <a:t>CREATED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URLs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http://localhost:8080/v2/api.docs</a:t>
            </a:r>
            <a:r>
              <a:rPr lang="en-US" sz="2400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370610"/>
            <a:ext cx="4961355" cy="487305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Swagger-</a:t>
            </a:r>
            <a:r>
              <a:rPr lang="en-US" dirty="0" err="1" smtClean="0"/>
              <a:t>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http://localhost:8080/swagger-ui.html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2137606"/>
            <a:ext cx="10975975" cy="38019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ACTUATOR</a:t>
            </a:r>
            <a:endParaRPr 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 smtClean="0"/>
              <a:t>Micro Services with 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Add the starter dependency for Actuator</a:t>
            </a:r>
          </a:p>
          <a:p>
            <a:r>
              <a:rPr lang="en-US" sz="3200" dirty="0" smtClean="0"/>
              <a:t>2. access the URL:</a:t>
            </a:r>
          </a:p>
          <a:p>
            <a:pPr lvl="1"/>
            <a:r>
              <a:rPr lang="en-US" sz="2800" dirty="0" smtClean="0">
                <a:hlinkClick r:id="rId2"/>
              </a:rPr>
              <a:t>https://localhost:8080/actuator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in </a:t>
            </a:r>
            <a:r>
              <a:rPr lang="en-US" i="1" dirty="0" err="1" smtClean="0"/>
              <a:t>application.properties</a:t>
            </a:r>
            <a:r>
              <a:rPr lang="en-US" dirty="0" smtClean="0"/>
              <a:t> add: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management.endpoints.web.exposure.include</a:t>
            </a:r>
            <a:r>
              <a:rPr lang="en-US" dirty="0" smtClean="0">
                <a:solidFill>
                  <a:srgbClr val="C00000"/>
                </a:solidFill>
              </a:rPr>
              <a:t>=*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management.endpoints.web.exposure.exclude</a:t>
            </a:r>
            <a:r>
              <a:rPr lang="en-US" dirty="0" smtClean="0">
                <a:solidFill>
                  <a:srgbClr val="C00000"/>
                </a:solidFill>
              </a:rPr>
              <a:t>=loggers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(Don’t use * in prod as it may hit the performance. Use only those beans which you really want)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access the URL </a:t>
            </a:r>
          </a:p>
          <a:p>
            <a:pPr lvl="1"/>
            <a:r>
              <a:rPr lang="en-US" dirty="0">
                <a:hlinkClick r:id="rId2"/>
              </a:rPr>
              <a:t>https://localhost:8080/actuator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http://localhost:8080/actuator/metrics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Versioning</a:t>
            </a:r>
            <a:endParaRPr 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versioning is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API has reached the point of expanding beyond it’s original intent and capacity, it’s time to consider the next </a:t>
            </a:r>
            <a:r>
              <a:rPr lang="en-US" b="1" dirty="0"/>
              <a:t>version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492890"/>
            <a:ext cx="10975658" cy="1075706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localhost:8080/v1/student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localhost:8080/v2/student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331" y="2400579"/>
            <a:ext cx="10117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"v1/student"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StudentV1 studentV1()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endParaRPr lang="mr-IN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"v2/student"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StudentV2 studentV2()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Parameter </a:t>
            </a:r>
            <a:r>
              <a:rPr lang="en-US" b="1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323109"/>
            <a:ext cx="10975658" cy="968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localhost:8080/student/</a:t>
            </a:r>
            <a:r>
              <a:rPr lang="en-US" dirty="0" err="1" smtClean="0"/>
              <a:t>param?version</a:t>
            </a:r>
            <a:r>
              <a:rPr lang="en-US" dirty="0" smtClean="0"/>
              <a:t>=1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localhost:8080/student/</a:t>
            </a:r>
            <a:r>
              <a:rPr lang="en-US" dirty="0" err="1" smtClean="0"/>
              <a:t>param?version</a:t>
            </a:r>
            <a:r>
              <a:rPr lang="en-US" dirty="0" smtClean="0"/>
              <a:t>=2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2466221"/>
            <a:ext cx="104388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"/student/</a:t>
            </a:r>
            <a:r>
              <a:rPr lang="en-US" dirty="0" err="1" smtClean="0">
                <a:solidFill>
                  <a:srgbClr val="2A00FF"/>
                </a:solidFill>
                <a:latin typeface="Menlo" charset="0"/>
              </a:rPr>
              <a:t>param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"version=1"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StudentV1 paramV1()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  }</a:t>
            </a:r>
          </a:p>
          <a:p>
            <a:endParaRPr lang="mr-IN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"/student/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param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"version=2"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StudentV2 paramV2()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  }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(Custom) Headers </a:t>
            </a:r>
            <a:r>
              <a:rPr lang="en-US" b="1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63732"/>
            <a:ext cx="10975658" cy="1728849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localhost:8080/student/header</a:t>
            </a:r>
            <a:endParaRPr lang="en-US" dirty="0"/>
          </a:p>
          <a:p>
            <a:pPr lvl="1"/>
            <a:r>
              <a:rPr lang="en-US" dirty="0"/>
              <a:t>headers=[X-API-VERSION=1]</a:t>
            </a:r>
          </a:p>
          <a:p>
            <a:r>
              <a:rPr lang="en-US" dirty="0"/>
              <a:t>http://</a:t>
            </a:r>
            <a:r>
              <a:rPr lang="en-US" dirty="0" smtClean="0"/>
              <a:t>localhost:8080/student/header</a:t>
            </a:r>
            <a:endParaRPr lang="en-US" dirty="0"/>
          </a:p>
          <a:p>
            <a:pPr lvl="1"/>
            <a:r>
              <a:rPr lang="en-US" dirty="0"/>
              <a:t>headers=[X-API-VERSION=2]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995" y="2987176"/>
            <a:ext cx="1094948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 smtClean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student/header"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Menlo" charset="0"/>
              </a:rPr>
              <a:t>headers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Menlo" charset="0"/>
              </a:rPr>
              <a:t>"X-API-VERSION=1"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 headerV1()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"/student/header"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Menlo" charset="0"/>
              </a:rPr>
              <a:t>headers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"X-API-VERSION=2"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 headerV2()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6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postman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3" y="1723156"/>
            <a:ext cx="10160000" cy="406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185060" y="4203865"/>
            <a:ext cx="1080654" cy="1659613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62082" y="4168239"/>
            <a:ext cx="981376" cy="161891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type versioning </a:t>
            </a:r>
            <a:r>
              <a:rPr lang="en-US" b="1" dirty="0" smtClean="0"/>
              <a:t>or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“content negotiation” or “accept header</a:t>
            </a:r>
            <a:r>
              <a:rPr lang="en-US" b="1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227415"/>
            <a:ext cx="10975658" cy="1752600"/>
          </a:xfrm>
        </p:spPr>
        <p:txBody>
          <a:bodyPr/>
          <a:lstStyle/>
          <a:p>
            <a:r>
              <a:rPr lang="en-US" dirty="0"/>
              <a:t>http://localhost:8080/person/produces</a:t>
            </a:r>
          </a:p>
          <a:p>
            <a:pPr lvl="1"/>
            <a:r>
              <a:rPr lang="en-US" dirty="0"/>
              <a:t>headers[Accept=application/vnd.company.app-v1+json]</a:t>
            </a:r>
          </a:p>
          <a:p>
            <a:r>
              <a:rPr lang="en-US" dirty="0"/>
              <a:t>http://localhost:8080/person/produces</a:t>
            </a:r>
          </a:p>
          <a:p>
            <a:pPr lvl="1"/>
            <a:r>
              <a:rPr lang="en-US" dirty="0"/>
              <a:t>headers[Accept=application/vnd.company.app-v2+json]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2980015"/>
            <a:ext cx="110257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"/student/produces"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produces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"application/vnd.company.app-v1+json"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 producesV1()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"/student/produces"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produces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"application/vnd.company.app-v2+json"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 producesV2()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4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postman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738828"/>
            <a:ext cx="10045700" cy="2984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74324" y="4171663"/>
            <a:ext cx="1058881" cy="994103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76482" y="4171663"/>
            <a:ext cx="990600" cy="122612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3808" y="2033048"/>
            <a:ext cx="7873341" cy="34163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34302D"/>
                </a:solidFill>
                <a:latin typeface="Montserrat" charset="0"/>
              </a:rPr>
              <a:t>Microservices </a:t>
            </a:r>
            <a:endParaRPr lang="en-US" sz="7200" dirty="0" smtClean="0">
              <a:solidFill>
                <a:srgbClr val="34302D"/>
              </a:solidFill>
              <a:latin typeface="Montserrat" charset="0"/>
            </a:endParaRPr>
          </a:p>
          <a:p>
            <a:pPr algn="ctr"/>
            <a:r>
              <a:rPr lang="en-US" sz="7200" dirty="0" smtClean="0">
                <a:solidFill>
                  <a:srgbClr val="34302D"/>
                </a:solidFill>
                <a:latin typeface="Montserrat" charset="0"/>
              </a:rPr>
              <a:t>with </a:t>
            </a:r>
          </a:p>
          <a:p>
            <a:pPr algn="ctr"/>
            <a:r>
              <a:rPr lang="en-US" sz="7200" dirty="0" smtClean="0">
                <a:solidFill>
                  <a:srgbClr val="34302D"/>
                </a:solidFill>
                <a:latin typeface="Montserrat" charset="0"/>
              </a:rPr>
              <a:t>Spring</a:t>
            </a:r>
            <a:endParaRPr lang="en-US" sz="7200" b="0" i="0" dirty="0">
              <a:solidFill>
                <a:srgbClr val="34302D"/>
              </a:solidFill>
              <a:effectLst/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 through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Rest Controller</a:t>
            </a:r>
          </a:p>
          <a:p>
            <a:r>
              <a:rPr lang="en-US" dirty="0" smtClean="0"/>
              <a:t>Spring Data JPA</a:t>
            </a:r>
          </a:p>
          <a:p>
            <a:r>
              <a:rPr lang="en-US" dirty="0" err="1" smtClean="0"/>
              <a:t>Docunentating</a:t>
            </a:r>
            <a:r>
              <a:rPr lang="en-US" dirty="0" smtClean="0"/>
              <a:t> Restful APIs</a:t>
            </a:r>
          </a:p>
          <a:p>
            <a:r>
              <a:rPr lang="en-US" dirty="0" smtClean="0"/>
              <a:t>Spring Cloud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Richardson Maturity Model (</a:t>
            </a:r>
            <a:r>
              <a:rPr lang="en-US" dirty="0"/>
              <a:t>Martin </a:t>
            </a:r>
            <a:r>
              <a:rPr lang="en-US" dirty="0" smtClean="0"/>
              <a:t>Fowler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Level 0</a:t>
            </a:r>
          </a:p>
          <a:p>
            <a:pPr fontAlgn="base"/>
            <a:r>
              <a:rPr lang="en-US" b="1" dirty="0"/>
              <a:t>Level 1 - Resources</a:t>
            </a:r>
          </a:p>
          <a:p>
            <a:pPr fontAlgn="base"/>
            <a:r>
              <a:rPr lang="en-US" b="1" dirty="0"/>
              <a:t>Level 2 - HTTP Verbs</a:t>
            </a:r>
          </a:p>
          <a:p>
            <a:pPr fontAlgn="base"/>
            <a:r>
              <a:rPr lang="en-US" b="1" dirty="0"/>
              <a:t>Level 3 - Hypermedia Controls</a:t>
            </a:r>
          </a:p>
          <a:p>
            <a:pPr fontAlgn="base"/>
            <a:r>
              <a:rPr lang="en-US" b="1" dirty="0"/>
              <a:t>The Meaning of the Levels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501239"/>
            <a:ext cx="10975658" cy="4267200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000" dirty="0"/>
              <a:t>API designed at this level are not at all Rest APIs and This is where SOAP based web services takes place.</a:t>
            </a:r>
          </a:p>
          <a:p>
            <a:pPr fontAlgn="base"/>
            <a:r>
              <a:rPr lang="en-US" sz="2000" dirty="0"/>
              <a:t>No concept of Resource Based URI, Hypermedia, and no proper use of HTTP Protocol (which are key characteristics of a REST API).</a:t>
            </a:r>
          </a:p>
          <a:p>
            <a:pPr fontAlgn="base"/>
            <a:r>
              <a:rPr lang="en-US" sz="2000" dirty="0"/>
              <a:t>These services have a single URI and use a single HTTP method (typically POST)</a:t>
            </a:r>
          </a:p>
          <a:p>
            <a:pPr fontAlgn="base"/>
            <a:r>
              <a:rPr lang="en-US" sz="2000" dirty="0"/>
              <a:t>D</a:t>
            </a:r>
            <a:r>
              <a:rPr lang="en-US" sz="2000" dirty="0" smtClean="0"/>
              <a:t>oes </a:t>
            </a:r>
            <a:r>
              <a:rPr lang="en-US" sz="2000" dirty="0"/>
              <a:t>not make use of any of URI, HTTP Methods, and HATEOAS </a:t>
            </a:r>
            <a:r>
              <a:rPr lang="en-US" sz="2000" dirty="0" smtClean="0"/>
              <a:t>capabilities</a:t>
            </a:r>
          </a:p>
          <a:p>
            <a:pPr fontAlgn="base"/>
            <a:r>
              <a:rPr lang="en-US" sz="2000" dirty="0" smtClean="0"/>
              <a:t>Details and Data are sent through the Request Body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76301" y="4730338"/>
            <a:ext cx="7191790" cy="1368315"/>
            <a:chOff x="1876301" y="4730338"/>
            <a:chExt cx="7191790" cy="1368315"/>
          </a:xfrm>
        </p:grpSpPr>
        <p:grpSp>
          <p:nvGrpSpPr>
            <p:cNvPr id="10" name="Group 9"/>
            <p:cNvGrpSpPr/>
            <p:nvPr/>
          </p:nvGrpSpPr>
          <p:grpSpPr>
            <a:xfrm>
              <a:off x="1876301" y="4730338"/>
              <a:ext cx="7191790" cy="1368315"/>
              <a:chOff x="759318" y="4311916"/>
              <a:chExt cx="5468427" cy="13683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9318" y="4800002"/>
                <a:ext cx="1805930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74508" y="4311916"/>
                <a:ext cx="1643290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68818" y="4775834"/>
                <a:ext cx="1667667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68818" y="5280121"/>
                <a:ext cx="2058927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51366" y="4930393"/>
              <a:ext cx="2116415" cy="968205"/>
              <a:chOff x="4251366" y="4930393"/>
              <a:chExt cx="2116415" cy="968205"/>
            </a:xfrm>
          </p:grpSpPr>
          <p:cxnSp>
            <p:nvCxnSpPr>
              <p:cNvPr id="12" name="Straight Arrow Connector 11"/>
              <p:cNvCxnSpPr>
                <a:stCxn id="6" idx="3"/>
                <a:endCxn id="7" idx="1"/>
              </p:cNvCxnSpPr>
              <p:nvPr/>
            </p:nvCxnSpPr>
            <p:spPr>
              <a:xfrm flipV="1">
                <a:off x="4251366" y="4930393"/>
                <a:ext cx="2116415" cy="48808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251366" y="5394311"/>
                <a:ext cx="2108932" cy="24168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3"/>
                <a:endCxn id="9" idx="1"/>
              </p:cNvCxnSpPr>
              <p:nvPr/>
            </p:nvCxnSpPr>
            <p:spPr>
              <a:xfrm>
                <a:off x="4251366" y="5418479"/>
                <a:ext cx="2108932" cy="480119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53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1 - </a:t>
            </a:r>
            <a:r>
              <a:rPr lang="en-US" b="1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REST’s ‘</a:t>
            </a:r>
            <a:r>
              <a:rPr lang="en-US" dirty="0" smtClean="0"/>
              <a:t>resources</a:t>
            </a:r>
            <a:r>
              <a:rPr lang="en-US" dirty="0"/>
              <a:t>’ are the core pieces of data that your application acts </a:t>
            </a:r>
            <a:r>
              <a:rPr lang="en-US" dirty="0" smtClean="0"/>
              <a:t>on</a:t>
            </a:r>
          </a:p>
          <a:p>
            <a:r>
              <a:rPr lang="en-US" dirty="0"/>
              <a:t>These will often correspond to the Models in your </a:t>
            </a:r>
            <a:r>
              <a:rPr lang="en-US" dirty="0" smtClean="0"/>
              <a:t>application(MVC)</a:t>
            </a:r>
          </a:p>
          <a:p>
            <a:r>
              <a:rPr lang="en-US" dirty="0"/>
              <a:t>API design at Level 1 is all about using different URLs to interact with the different resources in your </a:t>
            </a:r>
            <a:r>
              <a:rPr lang="en-US" dirty="0" smtClean="0"/>
              <a:t>application (typically POST methods)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1035469" y="4164873"/>
            <a:ext cx="8051081" cy="1373668"/>
            <a:chOff x="1035469" y="4164873"/>
            <a:chExt cx="8051081" cy="1373668"/>
          </a:xfrm>
        </p:grpSpPr>
        <p:grpSp>
          <p:nvGrpSpPr>
            <p:cNvPr id="192" name="Group 191"/>
            <p:cNvGrpSpPr/>
            <p:nvPr/>
          </p:nvGrpSpPr>
          <p:grpSpPr>
            <a:xfrm>
              <a:off x="1054653" y="4164873"/>
              <a:ext cx="7485272" cy="400110"/>
              <a:chOff x="771896" y="4410901"/>
              <a:chExt cx="7485272" cy="40011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771896" y="4410901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findOrder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095999" y="4410901"/>
                <a:ext cx="2161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4" name="Straight Arrow Connector 183"/>
              <p:cNvCxnSpPr>
                <a:endCxn id="179" idx="1"/>
              </p:cNvCxnSpPr>
              <p:nvPr/>
            </p:nvCxnSpPr>
            <p:spPr>
              <a:xfrm flipV="1">
                <a:off x="4429496" y="4610956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1035469" y="4656539"/>
              <a:ext cx="7517332" cy="400110"/>
              <a:chOff x="771896" y="4891440"/>
              <a:chExt cx="7517332" cy="40011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771896" y="4891440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smtClean="0">
                    <a:solidFill>
                      <a:schemeClr val="accent5">
                        <a:lumMod val="50000"/>
                      </a:schemeClr>
                    </a:solidFill>
                  </a:rPr>
                  <a:t>createOrder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095999" y="4891440"/>
                <a:ext cx="2193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4429495" y="5079759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1054653" y="5126556"/>
              <a:ext cx="8031897" cy="411985"/>
              <a:chOff x="771895" y="5272911"/>
              <a:chExt cx="8031897" cy="411985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771895" y="5284786"/>
                <a:ext cx="36576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deleteOrder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095999" y="5272911"/>
                <a:ext cx="27077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4429495" y="5461230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06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2 -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992579"/>
          </a:xfrm>
        </p:spPr>
        <p:txBody>
          <a:bodyPr/>
          <a:lstStyle/>
          <a:p>
            <a:r>
              <a:rPr lang="en-US" dirty="0" smtClean="0"/>
              <a:t>Each URI is associated to a request method</a:t>
            </a:r>
          </a:p>
          <a:p>
            <a:r>
              <a:rPr lang="en-US" dirty="0" smtClean="0"/>
              <a:t>For each operation we find use the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appropriate HTTP verbs</a:t>
            </a:r>
          </a:p>
          <a:p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5469" y="3547356"/>
            <a:ext cx="8051081" cy="1373668"/>
            <a:chOff x="1035469" y="4164873"/>
            <a:chExt cx="8051081" cy="1373668"/>
          </a:xfrm>
        </p:grpSpPr>
        <p:grpSp>
          <p:nvGrpSpPr>
            <p:cNvPr id="9" name="Group 8"/>
            <p:cNvGrpSpPr/>
            <p:nvPr/>
          </p:nvGrpSpPr>
          <p:grpSpPr>
            <a:xfrm>
              <a:off x="1054653" y="4164873"/>
              <a:ext cx="7485272" cy="400110"/>
              <a:chOff x="771896" y="4410901"/>
              <a:chExt cx="7485272" cy="4001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1896" y="4410901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GET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5999" y="4410901"/>
                <a:ext cx="2161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429496" y="4610956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035469" y="4656539"/>
              <a:ext cx="7517332" cy="400110"/>
              <a:chOff x="771896" y="4891440"/>
              <a:chExt cx="7517332" cy="40011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71896" y="4891440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POST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95999" y="4891440"/>
                <a:ext cx="2193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429495" y="5079759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054653" y="5126556"/>
              <a:ext cx="8031897" cy="411985"/>
              <a:chOff x="771895" y="5272911"/>
              <a:chExt cx="8031897" cy="41198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1895" y="5284786"/>
                <a:ext cx="36576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95999" y="5272911"/>
                <a:ext cx="27077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429495" y="5461230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03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880</Words>
  <Application>Microsoft Macintosh PowerPoint</Application>
  <PresentationFormat>Widescreen</PresentationFormat>
  <Paragraphs>271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Calibri</vt:lpstr>
      <vt:lpstr>Calibri Light</vt:lpstr>
      <vt:lpstr>Consolas</vt:lpstr>
      <vt:lpstr>Corbel</vt:lpstr>
      <vt:lpstr>Mangal</vt:lpstr>
      <vt:lpstr>Menlo</vt:lpstr>
      <vt:lpstr>Montserrat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Restful Services through Spring Boot</vt:lpstr>
      <vt:lpstr>Rest methods</vt:lpstr>
      <vt:lpstr>Richardson Maturity Model (Martin Fowler)</vt:lpstr>
      <vt:lpstr>Level 0</vt:lpstr>
      <vt:lpstr>Level 1 - Resources</vt:lpstr>
      <vt:lpstr>Level 2 - Methods</vt:lpstr>
      <vt:lpstr>Different HTTP Methods</vt:lpstr>
      <vt:lpstr>Level 3 - Hypermedia Controls</vt:lpstr>
      <vt:lpstr>SWAGGER</vt:lpstr>
      <vt:lpstr>Documenting API - Swagger</vt:lpstr>
      <vt:lpstr>1. Add Dependency</vt:lpstr>
      <vt:lpstr>2. Swagger Configuration</vt:lpstr>
      <vt:lpstr>Write required Rest Controllers as per your business</vt:lpstr>
      <vt:lpstr>Access the URLs http://localhost:8080/v2/api.docs </vt:lpstr>
      <vt:lpstr>Swagger-ui http://localhost:8080/swagger-ui.html </vt:lpstr>
      <vt:lpstr>ACTUATOR</vt:lpstr>
      <vt:lpstr>Things to do</vt:lpstr>
      <vt:lpstr>URLs</vt:lpstr>
      <vt:lpstr>Versioning</vt:lpstr>
      <vt:lpstr>Why versioning is required?</vt:lpstr>
      <vt:lpstr>URI Versioning</vt:lpstr>
      <vt:lpstr>Request Parameter versioning</vt:lpstr>
      <vt:lpstr>(Custom) Headers versioning</vt:lpstr>
      <vt:lpstr>Testing in postman</vt:lpstr>
      <vt:lpstr>Media type versioning or (“content negotiation” or “accept header”)</vt:lpstr>
      <vt:lpstr>Testing in postman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579</cp:revision>
  <dcterms:created xsi:type="dcterms:W3CDTF">2017-09-20T09:35:00Z</dcterms:created>
  <dcterms:modified xsi:type="dcterms:W3CDTF">2019-09-29T13:34:04Z</dcterms:modified>
</cp:coreProperties>
</file>