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322" r:id="rId3"/>
    <p:sldId id="293" r:id="rId4"/>
    <p:sldId id="399" r:id="rId5"/>
    <p:sldId id="400" r:id="rId6"/>
    <p:sldId id="402" r:id="rId7"/>
    <p:sldId id="401" r:id="rId8"/>
    <p:sldId id="403" r:id="rId9"/>
    <p:sldId id="34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25" autoAdjust="0"/>
    <p:restoredTop sz="94660"/>
  </p:normalViewPr>
  <p:slideViewPr>
    <p:cSldViewPr snapToGrid="0">
      <p:cViewPr>
        <p:scale>
          <a:sx n="107" d="100"/>
          <a:sy n="107" d="100"/>
        </p:scale>
        <p:origin x="92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FA583-ADAD-424D-8BB2-9CB2BEE8543F}" type="datetimeFigureOut">
              <a:rPr lang="en-US" smtClean="0"/>
              <a:t>9/22/19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59452-8B6A-45A7-A618-D533849BD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12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6E756-82CE-4F08-B32C-3938893351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624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6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9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12192000" cy="3886200"/>
          </a:xfrm>
          <a:prstGeom prst="rect">
            <a:avLst/>
          </a:prstGeom>
          <a:solidFill>
            <a:srgbClr val="033364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382" y="3352800"/>
            <a:ext cx="3201234" cy="96520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6" name="TextBox 5"/>
          <p:cNvSpPr txBox="1"/>
          <p:nvPr userDrawn="1"/>
        </p:nvSpPr>
        <p:spPr>
          <a:xfrm>
            <a:off x="2018237" y="5029201"/>
            <a:ext cx="8155524" cy="11182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Search Engine Optimization</a:t>
            </a:r>
          </a:p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Training For Serious Beginners</a:t>
            </a:r>
          </a:p>
        </p:txBody>
      </p:sp>
    </p:spTree>
    <p:extLst>
      <p:ext uri="{BB962C8B-B14F-4D97-AF65-F5344CB8AC3E}">
        <p14:creationId xmlns:p14="http://schemas.microsoft.com/office/powerpoint/2010/main" val="2957292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 Title">
    <p:bg>
      <p:bgPr>
        <a:solidFill>
          <a:srgbClr val="033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521220" y="3886200"/>
            <a:ext cx="9146381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503860" y="2590800"/>
            <a:ext cx="9146382" cy="1066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3pPr marL="576072" indent="0" algn="ctr">
              <a:buFontTx/>
              <a:buNone/>
              <a:defRPr sz="4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260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>
            <a:lvl1pPr>
              <a:defRPr>
                <a:solidFill>
                  <a:srgbClr val="03336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905000"/>
            <a:ext cx="10975658" cy="4267200"/>
          </a:xfrm>
        </p:spPr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5035" y="6400801"/>
            <a:ext cx="1244183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4FA26-AFE5-4938-B2CB-8DD34C9BACE3}" type="datetime1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2" y="6367312"/>
            <a:ext cx="6326246" cy="276226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4353" y="6400801"/>
            <a:ext cx="1143300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77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2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5102526"/>
            <a:ext cx="9146381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56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42" y="1905000"/>
            <a:ext cx="442074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3F606-BB02-4159-81AD-4E0D3C1D5D01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05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0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8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8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05C452-FA59-4572-8EAE-07B8B2D7B783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38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8732D-336D-4C34-88AB-D6BFEC6D327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7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B8176F-CD38-4655-A963-5102624814A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56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8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8990" y="1630822"/>
            <a:ext cx="6292667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40064"/>
                <a:ext cx="5294376" cy="51698"/>
                <a:chOff x="1522413" y="1516937"/>
                <a:chExt cx="10569575" cy="60315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249" y="1905000"/>
            <a:ext cx="5670757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FE4F9E-2841-46FB-9F45-CEF67C86C6DC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6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6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1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877" y="1630822"/>
            <a:ext cx="6292667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 userDrawn="1"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6293" y="1884311"/>
            <a:ext cx="5670757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8018" y="3411748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7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743E5-ABF4-4B42-8695-426971B8FFA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0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0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2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5AE20-3955-41FB-AC55-1338D8BB869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51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4311" y="274640"/>
            <a:ext cx="1371957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171" y="277814"/>
            <a:ext cx="9146383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D7E21-1E3F-4B28-8FCF-FCE88A16605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67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AA578-3215-439E-8462-A14DF0EC53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638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F6493-AC32-4895-8FA0-B66B2D5A6B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25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3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8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2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4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2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2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theme" Target="../theme/theme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2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951" y="122238"/>
            <a:ext cx="8740042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173" y="1600200"/>
            <a:ext cx="1097565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3F975B-8B47-438F-AD69-C6A73EC38812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8173" y="1219200"/>
            <a:ext cx="10975658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554" y="562430"/>
            <a:ext cx="1829276" cy="55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2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33364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hyperlink" Target="mailto:skkar.2k2@gmail.com" TargetMode="External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mailto:skkar.2k2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mailto:skkar.2k2@gmail.com" TargetMode="External"/><Relationship Id="rId3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0" cy="378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xmlns="" val="4229878926"/>
                    </a:ext>
                  </a:extLst>
                </a:gridCol>
              </a:tblGrid>
              <a:tr h="378994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280" marR="81280" marT="40640" marB="4064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84553926"/>
                  </a:ext>
                </a:extLst>
              </a:tr>
            </a:tbl>
          </a:graphicData>
        </a:graphic>
      </p:graphicFrame>
      <p:pic>
        <p:nvPicPr>
          <p:cNvPr id="12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3272589"/>
            <a:ext cx="2844800" cy="974558"/>
          </a:xfrm>
        </p:spPr>
      </p:pic>
      <p:sp>
        <p:nvSpPr>
          <p:cNvPr id="6" name="TextBox 5"/>
          <p:cNvSpPr txBox="1"/>
          <p:nvPr/>
        </p:nvSpPr>
        <p:spPr>
          <a:xfrm>
            <a:off x="8657611" y="4639915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4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mage result for spring microservic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173716"/>
            <a:ext cx="4038600" cy="364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5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CHAPTER – </a:t>
            </a:r>
            <a:r>
              <a:rPr lang="en-US" dirty="0" smtClean="0"/>
              <a:t>4</a:t>
            </a:r>
            <a:endParaRPr lang="en-US" dirty="0"/>
          </a:p>
          <a:p>
            <a:r>
              <a:rPr lang="en-US" dirty="0" smtClean="0"/>
              <a:t>Basic Authentication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00707" y="4544913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2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04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Spring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2" y="1395925"/>
            <a:ext cx="10975658" cy="42672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Prevents </a:t>
            </a:r>
            <a:r>
              <a:rPr lang="en-US" sz="2800" b="1" dirty="0">
                <a:solidFill>
                  <a:srgbClr val="C00000"/>
                </a:solidFill>
              </a:rPr>
              <a:t>unauthorized users from viewing </a:t>
            </a:r>
            <a:r>
              <a:rPr lang="en-US" sz="2800" b="1" dirty="0" smtClean="0">
                <a:solidFill>
                  <a:srgbClr val="C00000"/>
                </a:solidFill>
              </a:rPr>
              <a:t>the page through the Spring controllers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Adds </a:t>
            </a:r>
            <a:r>
              <a:rPr lang="en-US" sz="2800" b="1" dirty="0">
                <a:solidFill>
                  <a:srgbClr val="C00000"/>
                </a:solidFill>
              </a:rPr>
              <a:t>a barrier that forces the user to sign in before seeing that page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31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Configuring Spring </a:t>
            </a:r>
            <a:r>
              <a:rPr lang="en-US" b="1" dirty="0"/>
              <a:t>Security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>
                <a:solidFill>
                  <a:srgbClr val="C00000"/>
                </a:solidFill>
              </a:rPr>
              <a:t>Step-1: Add security-starter dependency for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8019" y="2079813"/>
            <a:ext cx="77809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88"/>
                </a:solidFill>
              </a:rPr>
              <a:t>&lt;</a:t>
            </a:r>
            <a:r>
              <a:rPr lang="en-US" sz="2400" dirty="0">
                <a:solidFill>
                  <a:srgbClr val="000088"/>
                </a:solidFill>
              </a:rPr>
              <a:t>dependency&gt;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smtClean="0">
                <a:solidFill>
                  <a:srgbClr val="000088"/>
                </a:solidFill>
              </a:rPr>
              <a:t>&lt;</a:t>
            </a:r>
            <a:r>
              <a:rPr lang="en-US" sz="2400" dirty="0" err="1">
                <a:solidFill>
                  <a:srgbClr val="000088"/>
                </a:solidFill>
              </a:rPr>
              <a:t>groupId</a:t>
            </a:r>
            <a:r>
              <a:rPr lang="en-US" sz="2400" dirty="0">
                <a:solidFill>
                  <a:srgbClr val="000088"/>
                </a:solidFill>
              </a:rPr>
              <a:t>&gt;</a:t>
            </a:r>
            <a:r>
              <a:rPr lang="en-US" sz="2400" dirty="0" err="1">
                <a:solidFill>
                  <a:srgbClr val="000000"/>
                </a:solidFill>
              </a:rPr>
              <a:t>org.springframework.boot</a:t>
            </a:r>
            <a:r>
              <a:rPr lang="en-US" sz="2400" dirty="0">
                <a:solidFill>
                  <a:srgbClr val="000088"/>
                </a:solidFill>
              </a:rPr>
              <a:t>&lt;/</a:t>
            </a:r>
            <a:r>
              <a:rPr lang="en-US" sz="2400" dirty="0" err="1">
                <a:solidFill>
                  <a:srgbClr val="000088"/>
                </a:solidFill>
              </a:rPr>
              <a:t>groupId</a:t>
            </a:r>
            <a:r>
              <a:rPr lang="en-US" sz="2400" dirty="0">
                <a:solidFill>
                  <a:srgbClr val="000088"/>
                </a:solidFill>
              </a:rPr>
              <a:t>&gt;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smtClean="0">
                <a:solidFill>
                  <a:srgbClr val="000088"/>
                </a:solidFill>
              </a:rPr>
              <a:t>&lt;</a:t>
            </a:r>
            <a:r>
              <a:rPr lang="en-US" sz="2400" dirty="0" err="1">
                <a:solidFill>
                  <a:srgbClr val="000088"/>
                </a:solidFill>
              </a:rPr>
              <a:t>artifactId</a:t>
            </a:r>
            <a:r>
              <a:rPr lang="en-US" sz="2400" dirty="0">
                <a:solidFill>
                  <a:srgbClr val="000088"/>
                </a:solidFill>
              </a:rPr>
              <a:t>&gt;</a:t>
            </a:r>
            <a:r>
              <a:rPr lang="en-US" sz="2400" dirty="0">
                <a:solidFill>
                  <a:srgbClr val="000000"/>
                </a:solidFill>
              </a:rPr>
              <a:t>spring-boot-starter-security</a:t>
            </a:r>
            <a:r>
              <a:rPr lang="en-US" sz="2400" dirty="0">
                <a:solidFill>
                  <a:srgbClr val="000088"/>
                </a:solidFill>
              </a:rPr>
              <a:t>&lt;/</a:t>
            </a:r>
            <a:r>
              <a:rPr lang="en-US" sz="2400" dirty="0" err="1">
                <a:solidFill>
                  <a:srgbClr val="000088"/>
                </a:solidFill>
              </a:rPr>
              <a:t>artifactId</a:t>
            </a:r>
            <a:r>
              <a:rPr lang="en-US" sz="2400" dirty="0">
                <a:solidFill>
                  <a:srgbClr val="000088"/>
                </a:solidFill>
              </a:rPr>
              <a:t>&gt;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88"/>
                </a:solidFill>
              </a:rPr>
              <a:t>&lt;/</a:t>
            </a:r>
            <a:r>
              <a:rPr lang="en-US" sz="2400" dirty="0">
                <a:solidFill>
                  <a:srgbClr val="000088"/>
                </a:solidFill>
              </a:rPr>
              <a:t>dependency</a:t>
            </a:r>
            <a:r>
              <a:rPr lang="en-US" sz="2400" dirty="0" smtClean="0">
                <a:solidFill>
                  <a:srgbClr val="000088"/>
                </a:solidFill>
              </a:rPr>
              <a:t>&gt;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19" y="3984557"/>
            <a:ext cx="3197424" cy="8486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20449687">
            <a:off x="3717775" y="3758349"/>
            <a:ext cx="7069119" cy="9787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Try accessing </a:t>
            </a:r>
            <a:r>
              <a:rPr lang="en-US" sz="320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rest controller after adding the dependency</a:t>
            </a:r>
            <a:endParaRPr lang="en-US" sz="32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0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the server, observe the password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995" y="1524990"/>
            <a:ext cx="3111231" cy="2061358"/>
          </a:xfrm>
        </p:spPr>
        <p:txBody>
          <a:bodyPr/>
          <a:lstStyle/>
          <a:p>
            <a:r>
              <a:rPr lang="en-US" dirty="0" smtClean="0"/>
              <a:t>Default username: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u</a:t>
            </a:r>
            <a:r>
              <a:rPr lang="en-US" b="1" dirty="0" smtClean="0">
                <a:solidFill>
                  <a:srgbClr val="C00000"/>
                </a:solidFill>
              </a:rPr>
              <a:t>ser</a:t>
            </a:r>
          </a:p>
          <a:p>
            <a:r>
              <a:rPr lang="en-US" dirty="0" smtClean="0"/>
              <a:t>Default password:</a:t>
            </a:r>
          </a:p>
          <a:p>
            <a:pPr lvl="1"/>
            <a:r>
              <a:rPr lang="en-US" dirty="0" smtClean="0"/>
              <a:t>Auto generated, </a:t>
            </a:r>
            <a:br>
              <a:rPr lang="en-US" dirty="0" smtClean="0"/>
            </a:br>
            <a:r>
              <a:rPr lang="en-US" dirty="0" smtClean="0"/>
              <a:t>find from console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990" y="3390026"/>
            <a:ext cx="6430984" cy="26618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734" y="4221367"/>
            <a:ext cx="9639541" cy="5515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3" name="Straight Arrow Connector 12"/>
          <p:cNvCxnSpPr/>
          <p:nvPr/>
        </p:nvCxnSpPr>
        <p:spPr>
          <a:xfrm flipV="1">
            <a:off x="3360717" y="4821383"/>
            <a:ext cx="410578" cy="261257"/>
          </a:xfrm>
          <a:prstGeom prst="straightConnector1">
            <a:avLst/>
          </a:prstGeom>
          <a:ln w="38100">
            <a:solidFill>
              <a:srgbClr val="C00000"/>
            </a:solidFill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ame 13"/>
          <p:cNvSpPr/>
          <p:nvPr/>
        </p:nvSpPr>
        <p:spPr>
          <a:xfrm>
            <a:off x="1660990" y="5087067"/>
            <a:ext cx="3718534" cy="256829"/>
          </a:xfrm>
          <a:prstGeom prst="frame">
            <a:avLst>
              <a:gd name="adj1" fmla="val 0"/>
            </a:avLst>
          </a:prstGeom>
          <a:ln w="9525">
            <a:solidFill>
              <a:srgbClr val="C0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230088" y="2731325"/>
            <a:ext cx="6412676" cy="1490042"/>
          </a:xfrm>
          <a:prstGeom prst="straightConnector1">
            <a:avLst/>
          </a:prstGeom>
          <a:ln w="38100">
            <a:solidFill>
              <a:srgbClr val="C00000"/>
            </a:solidFill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72694" y="4660684"/>
            <a:ext cx="4678878" cy="0"/>
          </a:xfrm>
          <a:prstGeom prst="line">
            <a:avLst/>
          </a:prstGeom>
          <a:ln w="25400">
            <a:solidFill>
              <a:srgbClr val="C0000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03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login page </a:t>
            </a:r>
            <a:r>
              <a:rPr lang="mr-IN" dirty="0" smtClean="0"/>
              <a:t>–</a:t>
            </a:r>
            <a:r>
              <a:rPr lang="en-US" dirty="0" smtClean="0"/>
              <a:t> Auto created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353" y="1621556"/>
            <a:ext cx="9547538" cy="42672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00208" y="2494811"/>
            <a:ext cx="2814145" cy="5355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Username:</a:t>
            </a:r>
            <a:r>
              <a:rPr lang="en-US" sz="16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user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Password:</a:t>
            </a:r>
            <a:r>
              <a:rPr lang="en-US" sz="16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as shown in console</a:t>
            </a:r>
            <a:endParaRPr lang="en-US" sz="16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00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82" y="1412998"/>
            <a:ext cx="7620000" cy="2095500"/>
          </a:xfrm>
          <a:prstGeom prst="rect">
            <a:avLst/>
          </a:prstGeom>
        </p:spPr>
      </p:pic>
      <p:pic>
        <p:nvPicPr>
          <p:cNvPr id="7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615" y="2717208"/>
            <a:ext cx="7096992" cy="3171947"/>
          </a:xfrm>
        </p:spPr>
      </p:pic>
      <p:sp>
        <p:nvSpPr>
          <p:cNvPr id="8" name="TextBox 7"/>
          <p:cNvSpPr txBox="1"/>
          <p:nvPr/>
        </p:nvSpPr>
        <p:spPr>
          <a:xfrm>
            <a:off x="7279410" y="3242965"/>
            <a:ext cx="1840840" cy="5355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Username:</a:t>
            </a:r>
            <a:r>
              <a:rPr lang="en-US" sz="16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1600" dirty="0" err="1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santosh</a:t>
            </a:r>
            <a:endParaRPr lang="en-US" sz="1600" dirty="0" smtClean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Password:</a:t>
            </a:r>
            <a:r>
              <a:rPr lang="en-US" sz="16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1600" dirty="0" err="1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letmein</a:t>
            </a:r>
            <a:endParaRPr lang="en-US" sz="16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279410" y="2553195"/>
            <a:ext cx="582055" cy="689770"/>
          </a:xfrm>
          <a:prstGeom prst="straightConnector1">
            <a:avLst/>
          </a:prstGeom>
          <a:ln w="2540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650182" y="3508498"/>
            <a:ext cx="629228" cy="184728"/>
          </a:xfrm>
          <a:prstGeom prst="straightConnector1">
            <a:avLst/>
          </a:prstGeom>
          <a:ln w="2540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/>
          <a:p>
            <a:r>
              <a:rPr lang="en-US" b="1" dirty="0" smtClean="0"/>
              <a:t>Configuring Spring </a:t>
            </a:r>
            <a:r>
              <a:rPr lang="en-US" b="1" dirty="0"/>
              <a:t>Security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>
                <a:solidFill>
                  <a:srgbClr val="C00000"/>
                </a:solidFill>
              </a:rPr>
              <a:t>Step-2: configure security username/password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53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Send to </a:t>
            </a:r>
            <a:r>
              <a:rPr lang="en-IN" dirty="0">
                <a:hlinkClick r:id="rId2"/>
              </a:rPr>
              <a:t>skkar.2k2@gmail.com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59" y="2539999"/>
            <a:ext cx="6855941" cy="38631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46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rtlCol="0">
        <a:spAutoFit/>
      </a:bodyPr>
      <a:lstStyle>
        <a:defPPr algn="ctr">
          <a:lnSpc>
            <a:spcPct val="90000"/>
          </a:lnSpc>
          <a:defRPr sz="4800" dirty="0">
            <a:solidFill>
              <a:srgbClr val="0F4A6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5649</TotalTime>
  <Words>163</Words>
  <Application>Microsoft Macintosh PowerPoint</Application>
  <PresentationFormat>Widescreen</PresentationFormat>
  <Paragraphs>41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Calibri</vt:lpstr>
      <vt:lpstr>Calibri Light</vt:lpstr>
      <vt:lpstr>Consolas</vt:lpstr>
      <vt:lpstr>Corbel</vt:lpstr>
      <vt:lpstr>Segoe UI</vt:lpstr>
      <vt:lpstr>Segoe UI Semibold</vt:lpstr>
      <vt:lpstr>Arial</vt:lpstr>
      <vt:lpstr>Office Theme</vt:lpstr>
      <vt:lpstr>2_Chalkboard 16x9</vt:lpstr>
      <vt:lpstr>PowerPoint Presentation</vt:lpstr>
      <vt:lpstr>PowerPoint Presentation</vt:lpstr>
      <vt:lpstr>Spring Security</vt:lpstr>
      <vt:lpstr>Configuring Spring Security Step-1: Add security-starter dependency for </vt:lpstr>
      <vt:lpstr>Start the server, observe the password</vt:lpstr>
      <vt:lpstr>The login page – Auto created</vt:lpstr>
      <vt:lpstr>Configuring Spring Security Step-2: configure security username/password</vt:lpstr>
      <vt:lpstr>Questions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LEARNTEK M</dc:creator>
  <cp:lastModifiedBy>Microsoft Office User</cp:lastModifiedBy>
  <cp:revision>576</cp:revision>
  <dcterms:created xsi:type="dcterms:W3CDTF">2017-09-20T09:35:00Z</dcterms:created>
  <dcterms:modified xsi:type="dcterms:W3CDTF">2019-09-22T14:48:14Z</dcterms:modified>
</cp:coreProperties>
</file>