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22" r:id="rId3"/>
    <p:sldId id="293" r:id="rId4"/>
    <p:sldId id="342" r:id="rId5"/>
    <p:sldId id="344" r:id="rId6"/>
    <p:sldId id="343" r:id="rId7"/>
    <p:sldId id="348" r:id="rId8"/>
    <p:sldId id="345" r:id="rId9"/>
    <p:sldId id="346" r:id="rId10"/>
    <p:sldId id="350" r:id="rId11"/>
    <p:sldId id="347" r:id="rId12"/>
    <p:sldId id="349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using: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in the code, </a:t>
            </a:r>
            <a:r>
              <a:rPr lang="en-US" sz="2800" dirty="0" smtClean="0">
                <a:solidFill>
                  <a:srgbClr val="FF0000"/>
                </a:solidFill>
              </a:rPr>
              <a:t>we used Ribbon API directly</a:t>
            </a:r>
          </a:p>
          <a:p>
            <a:r>
              <a:rPr lang="en-US" sz="2800" dirty="0" smtClean="0"/>
              <a:t>It tightly </a:t>
            </a:r>
            <a:r>
              <a:rPr lang="en-US" sz="2800" dirty="0">
                <a:solidFill>
                  <a:srgbClr val="FF0000"/>
                </a:solidFill>
              </a:rPr>
              <a:t>couples the code with Ribbon</a:t>
            </a:r>
            <a:r>
              <a:rPr lang="en-US" sz="2800" dirty="0"/>
              <a:t>, which is not </a:t>
            </a:r>
            <a:r>
              <a:rPr lang="en-US" sz="2800" dirty="0" smtClean="0"/>
              <a:t>good</a:t>
            </a:r>
          </a:p>
          <a:p>
            <a:r>
              <a:rPr lang="en-US" sz="2800" dirty="0" smtClean="0"/>
              <a:t>Use the declarative approach</a:t>
            </a:r>
          </a:p>
          <a:p>
            <a:r>
              <a:rPr lang="en-US" sz="2800" dirty="0" smtClean="0"/>
              <a:t>Can use with </a:t>
            </a:r>
          </a:p>
          <a:p>
            <a:pPr lvl="1"/>
            <a:r>
              <a:rPr lang="en-US" sz="2400" dirty="0" smtClean="0"/>
              <a:t>Feign</a:t>
            </a:r>
          </a:p>
          <a:p>
            <a:pPr lvl="1"/>
            <a:r>
              <a:rPr lang="en-US" sz="2400" dirty="0" err="1" smtClean="0"/>
              <a:t>Hystrix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295" y="633835"/>
            <a:ext cx="6606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sz="16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LoadBalancerClient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53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next </a:t>
            </a:r>
            <a:r>
              <a:rPr lang="en-US" sz="3600" dirty="0" smtClean="0"/>
              <a:t>session </a:t>
            </a:r>
            <a:r>
              <a:rPr lang="en-US" sz="3600" dirty="0" smtClean="0"/>
              <a:t>we will use the </a:t>
            </a:r>
            <a:r>
              <a:rPr lang="en-US" sz="3600" b="1" dirty="0" smtClean="0"/>
              <a:t>Feign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7</a:t>
            </a:r>
          </a:p>
          <a:p>
            <a:r>
              <a:rPr lang="en-US" dirty="0" smtClean="0"/>
              <a:t>Ribbon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load balancer (Server Side)?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Load balancing</a:t>
            </a:r>
            <a:r>
              <a:rPr lang="en-US" dirty="0"/>
              <a:t> refers to efficiently distributing incoming network traffic across a group of backend </a:t>
            </a:r>
            <a:r>
              <a:rPr lang="en-US" dirty="0" smtClean="0"/>
              <a:t>servers.</a:t>
            </a:r>
          </a:p>
          <a:p>
            <a:pPr fontAlgn="base"/>
            <a:r>
              <a:rPr lang="en-US" dirty="0"/>
              <a:t>Distributes client requests or network load efficiently across multiple servers</a:t>
            </a:r>
          </a:p>
          <a:p>
            <a:pPr fontAlgn="base"/>
            <a:r>
              <a:rPr lang="en-US" dirty="0"/>
              <a:t>Ensures high availability and reliability by sending requests only to servers that are online</a:t>
            </a:r>
          </a:p>
          <a:p>
            <a:pPr fontAlgn="base"/>
            <a:r>
              <a:rPr lang="en-US" dirty="0"/>
              <a:t>Provides the flexibility to add or subtract servers as demand dictates</a:t>
            </a:r>
          </a:p>
          <a:p>
            <a:r>
              <a:rPr lang="en-US" dirty="0" err="1" smtClean="0"/>
              <a:t>Softwares</a:t>
            </a:r>
            <a:r>
              <a:rPr lang="en-US" dirty="0" smtClean="0"/>
              <a:t>: Apache, Nginx, HA Proxy</a:t>
            </a:r>
          </a:p>
          <a:p>
            <a:r>
              <a:rPr lang="en-US" dirty="0" err="1" smtClean="0"/>
              <a:t>Hardwares</a:t>
            </a:r>
            <a:r>
              <a:rPr lang="en-US" dirty="0" smtClean="0"/>
              <a:t>: F5, NSX, </a:t>
            </a:r>
            <a:r>
              <a:rPr lang="en-US" dirty="0" err="1" smtClean="0"/>
              <a:t>BigIP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u="sng" dirty="0"/>
              <a:t>C</a:t>
            </a:r>
            <a:r>
              <a:rPr lang="en-US" b="1" u="sng" dirty="0" smtClean="0"/>
              <a:t>lient </a:t>
            </a:r>
            <a:r>
              <a:rPr lang="en-US" b="1" u="sng" dirty="0"/>
              <a:t>side load </a:t>
            </a:r>
            <a:r>
              <a:rPr lang="en-US" b="1" u="sng" dirty="0" smtClean="0"/>
              <a:t>balancing</a:t>
            </a:r>
            <a:r>
              <a:rPr lang="en-US" u="sng" dirty="0" smtClean="0"/>
              <a:t> </a:t>
            </a:r>
            <a:r>
              <a:rPr lang="en-US" dirty="0"/>
              <a:t>the caller of the application (aka the client) handles the load balancing</a:t>
            </a:r>
            <a:r>
              <a:rPr lang="en-US" dirty="0" smtClean="0"/>
              <a:t>.</a:t>
            </a:r>
          </a:p>
          <a:p>
            <a:r>
              <a:rPr lang="en-US" dirty="0"/>
              <a:t>In a cluster fronted by a single load balancer there is always risk if the cluster-nodes becoming </a:t>
            </a:r>
            <a:r>
              <a:rPr lang="en-US" dirty="0" smtClean="0"/>
              <a:t>unreachable. But in Client-side load balancing such limitation is not there.</a:t>
            </a:r>
          </a:p>
          <a:p>
            <a:r>
              <a:rPr lang="en-US" dirty="0" smtClean="0"/>
              <a:t>As this is running in the service discovery, when </a:t>
            </a:r>
            <a:r>
              <a:rPr lang="en-US" dirty="0"/>
              <a:t>the client side load balancer talks to the Eureka server, it always updates itself</a:t>
            </a:r>
            <a:r>
              <a:rPr lang="en-US" dirty="0" smtClean="0"/>
              <a:t>. </a:t>
            </a:r>
          </a:p>
          <a:p>
            <a:r>
              <a:rPr lang="en-US" dirty="0"/>
              <a:t>Client side load balancing maintains an algorithm like round robin or zone specific, by which it can invoke instances of calling </a:t>
            </a:r>
            <a:r>
              <a:rPr lang="en-US" dirty="0" smtClean="0"/>
              <a:t>services. </a:t>
            </a:r>
            <a:r>
              <a:rPr lang="en-US" dirty="0" smtClean="0">
                <a:solidFill>
                  <a:srgbClr val="C00000"/>
                </a:solidFill>
              </a:rPr>
              <a:t>It can be changed </a:t>
            </a:r>
            <a:r>
              <a:rPr lang="en-US" dirty="0" err="1" smtClean="0">
                <a:solidFill>
                  <a:srgbClr val="C00000"/>
                </a:solidFill>
              </a:rPr>
              <a:t>programatically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Ribbon </a:t>
            </a:r>
            <a:r>
              <a:rPr lang="mr-IN" dirty="0" smtClean="0"/>
              <a:t>–</a:t>
            </a:r>
            <a:r>
              <a:rPr lang="en-US" dirty="0" smtClean="0"/>
              <a:t> The Client Side </a:t>
            </a:r>
            <a:r>
              <a:rPr lang="en-US" dirty="0" err="1" smtClean="0"/>
              <a:t>Loadvbalancer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358735"/>
            <a:ext cx="10975658" cy="49233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part of the Netflix OSS family</a:t>
            </a:r>
          </a:p>
          <a:p>
            <a:r>
              <a:rPr lang="en-US" dirty="0" smtClean="0"/>
              <a:t>Ribbon is a client side load balancer</a:t>
            </a:r>
          </a:p>
          <a:p>
            <a:r>
              <a:rPr lang="en-US" dirty="0" smtClean="0"/>
              <a:t>Automatically integrates with Service Discovery (Eureka)</a:t>
            </a:r>
          </a:p>
          <a:p>
            <a:r>
              <a:rPr lang="en-US" dirty="0" smtClean="0"/>
              <a:t>Built in failure </a:t>
            </a:r>
            <a:r>
              <a:rPr lang="en-US" dirty="0" err="1" smtClean="0"/>
              <a:t>resilency</a:t>
            </a:r>
            <a:r>
              <a:rPr lang="en-US" dirty="0" smtClean="0"/>
              <a:t> (</a:t>
            </a:r>
            <a:r>
              <a:rPr lang="en-US" dirty="0" err="1" smtClean="0"/>
              <a:t>Hystrix</a:t>
            </a:r>
            <a:r>
              <a:rPr lang="en-US" dirty="0" smtClean="0"/>
              <a:t>)</a:t>
            </a:r>
          </a:p>
          <a:p>
            <a:r>
              <a:rPr lang="en-US" dirty="0"/>
              <a:t>Feign already uses Ribbon, so, if you use @</a:t>
            </a:r>
            <a:r>
              <a:rPr lang="en-US" dirty="0" err="1"/>
              <a:t>FeignClient</a:t>
            </a:r>
            <a:r>
              <a:rPr lang="en-US" dirty="0"/>
              <a:t>, this section also applies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HTTP, TCP, UDP</a:t>
            </a:r>
          </a:p>
          <a:p>
            <a:r>
              <a:rPr lang="en-US" dirty="0" smtClean="0"/>
              <a:t>Spring Cloud provides API for Ribbon</a:t>
            </a:r>
          </a:p>
          <a:p>
            <a:r>
              <a:rPr lang="en-US" dirty="0">
                <a:solidFill>
                  <a:srgbClr val="C00000"/>
                </a:solidFill>
              </a:rPr>
              <a:t>In case all the service registry instances go down </a:t>
            </a:r>
            <a:r>
              <a:rPr lang="en-US" dirty="0" smtClean="0">
                <a:solidFill>
                  <a:srgbClr val="C00000"/>
                </a:solidFill>
              </a:rPr>
              <a:t>simultaneously</a:t>
            </a:r>
            <a:r>
              <a:rPr lang="en-US" dirty="0" smtClean="0"/>
              <a:t>, </a:t>
            </a:r>
            <a:r>
              <a:rPr lang="en-US" dirty="0"/>
              <a:t>client-side load-balancer library typically keeps a snapshot of the registry data </a:t>
            </a:r>
            <a:r>
              <a:rPr lang="en-US" dirty="0" smtClean="0"/>
              <a:t>, hence </a:t>
            </a:r>
            <a:r>
              <a:rPr lang="en-US" dirty="0" smtClean="0">
                <a:solidFill>
                  <a:srgbClr val="C00000"/>
                </a:solidFill>
              </a:rPr>
              <a:t>the application </a:t>
            </a:r>
            <a:r>
              <a:rPr lang="en-US" dirty="0">
                <a:solidFill>
                  <a:srgbClr val="C00000"/>
                </a:solidFill>
              </a:rPr>
              <a:t>nodes can still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dependency for starter 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1"/>
            <a:ext cx="10975658" cy="14319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Existing dependencies:</a:t>
            </a:r>
          </a:p>
          <a:p>
            <a:pPr lvl="1"/>
            <a:r>
              <a:rPr lang="en-US" dirty="0" smtClean="0"/>
              <a:t>spring-boot-starter-web</a:t>
            </a:r>
          </a:p>
          <a:p>
            <a:pPr lvl="1"/>
            <a:r>
              <a:rPr lang="en-US" dirty="0" smtClean="0"/>
              <a:t>spring-boot-starter-actuator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-eureka-client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418" y="3645726"/>
            <a:ext cx="10719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2400" b="1" dirty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spring-cloud-starter-</a:t>
            </a:r>
            <a:r>
              <a:rPr lang="en-US" sz="2400" b="1" dirty="0" err="1" smtClean="0">
                <a:solidFill>
                  <a:srgbClr val="000000"/>
                </a:solidFill>
                <a:latin typeface="Menlo" charset="0"/>
              </a:rPr>
              <a:t>netflix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-ribbon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LoadBalancerClient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582341"/>
            <a:ext cx="96333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3F7F5F"/>
                </a:solidFill>
                <a:latin typeface="Menlo" charset="0"/>
              </a:rPr>
              <a:t>/*</a:t>
            </a:r>
          </a:p>
          <a:p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	@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Autowired</a:t>
            </a:r>
            <a:endParaRPr lang="en-US" dirty="0">
              <a:solidFill>
                <a:srgbClr val="3F7F5F"/>
              </a:solidFill>
              <a:latin typeface="Menlo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	private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;</a:t>
            </a: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RestTemplate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LoadBalancerClient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442362" y="3046022"/>
            <a:ext cx="1923806" cy="700643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LoadBalancerClient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952" y="1427112"/>
            <a:ext cx="110257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fromOtherClientWithEureka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readFromOtherClient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	List&lt;</a:t>
            </a:r>
            <a:r>
              <a:rPr lang="en-US" dirty="0" err="1" smtClean="0">
                <a:solidFill>
                  <a:srgbClr val="3F7F5F"/>
                </a:solidFill>
                <a:latin typeface="Menlo" charset="0"/>
              </a:rPr>
              <a:t>ServiceInstance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&gt; instances =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discoveryClient.getInstances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("FIRST EUREKA CLIENT");</a:t>
            </a: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host =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instances.get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(0).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getUri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().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toString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();</a:t>
            </a: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	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ServiceInstance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.choose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"FIRST EUREKA CLIENT"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instance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"/message"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.getForObject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String.</a:t>
            </a:r>
            <a:r>
              <a:rPr lang="en-US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  <p:cxnSp>
        <p:nvCxnSpPr>
          <p:cNvPr id="8" name="Straight Arrow Connector 9"/>
          <p:cNvCxnSpPr/>
          <p:nvPr/>
        </p:nvCxnSpPr>
        <p:spPr>
          <a:xfrm rot="16200000" flipH="1">
            <a:off x="7356763" y="2951021"/>
            <a:ext cx="1151908" cy="902525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LoadBalanced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This "</a:t>
            </a:r>
            <a:r>
              <a:rPr lang="en-US" dirty="0" err="1"/>
              <a:t>LoadBalanced</a:t>
            </a:r>
            <a:r>
              <a:rPr lang="en-US" dirty="0"/>
              <a:t>"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/>
              <a:t>is automatically hooked into Ribbon: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Config.java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>
                <a:solidFill>
                  <a:srgbClr val="C00000"/>
                </a:solidFill>
              </a:rPr>
              <a:t>Bean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@</a:t>
            </a:r>
            <a:r>
              <a:rPr lang="en-US" sz="2800" b="1" dirty="0" err="1">
                <a:solidFill>
                  <a:srgbClr val="C00000"/>
                </a:solidFill>
              </a:rPr>
              <a:t>LoadBalanced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public </a:t>
            </a:r>
            <a:r>
              <a:rPr lang="en-US" dirty="0" err="1" smtClean="0">
                <a:solidFill>
                  <a:srgbClr val="C00000"/>
                </a:solidFill>
              </a:rPr>
              <a:t>RestTemplate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restTemplate</a:t>
            </a:r>
            <a:r>
              <a:rPr lang="en-US" dirty="0">
                <a:solidFill>
                  <a:srgbClr val="C00000"/>
                </a:solidFill>
              </a:rPr>
              <a:t>() {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return </a:t>
            </a:r>
            <a:r>
              <a:rPr lang="en-US" dirty="0">
                <a:solidFill>
                  <a:srgbClr val="C00000"/>
                </a:solidFill>
              </a:rPr>
              <a:t>new </a:t>
            </a:r>
            <a:r>
              <a:rPr lang="en-US" dirty="0" err="1">
                <a:solidFill>
                  <a:srgbClr val="C00000"/>
                </a:solidFill>
              </a:rPr>
              <a:t>RestTemplate</a:t>
            </a:r>
            <a:r>
              <a:rPr lang="en-US" dirty="0">
                <a:solidFill>
                  <a:srgbClr val="C00000"/>
                </a:solidFill>
              </a:rPr>
              <a:t>();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386</Words>
  <Application>Microsoft Macintosh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Calibri Light</vt:lpstr>
      <vt:lpstr>Consolas</vt:lpstr>
      <vt:lpstr>Corbel</vt:lpstr>
      <vt:lpstr>Mangal</vt:lpstr>
      <vt:lpstr>Menlo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What is load balancer (Server Side)?</vt:lpstr>
      <vt:lpstr>Client Side Load Balancing</vt:lpstr>
      <vt:lpstr>Ribbon – The Client Side Loadvbalancer</vt:lpstr>
      <vt:lpstr>Add dependency for starter Ribbon</vt:lpstr>
      <vt:lpstr>LoadBalancerClient</vt:lpstr>
      <vt:lpstr>LoadBalancerClient (Contd…)</vt:lpstr>
      <vt:lpstr>@LoadBalanced</vt:lpstr>
      <vt:lpstr>Instead of using:   </vt:lpstr>
      <vt:lpstr>PowerPoint Presentation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658</cp:revision>
  <dcterms:created xsi:type="dcterms:W3CDTF">2017-09-20T09:35:00Z</dcterms:created>
  <dcterms:modified xsi:type="dcterms:W3CDTF">2019-10-17T17:04:02Z</dcterms:modified>
</cp:coreProperties>
</file>