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322" r:id="rId3"/>
    <p:sldId id="293" r:id="rId4"/>
    <p:sldId id="361" r:id="rId5"/>
    <p:sldId id="362" r:id="rId6"/>
    <p:sldId id="364" r:id="rId7"/>
    <p:sldId id="363" r:id="rId8"/>
    <p:sldId id="365" r:id="rId9"/>
    <p:sldId id="352" r:id="rId10"/>
    <p:sldId id="366" r:id="rId11"/>
    <p:sldId id="367" r:id="rId12"/>
    <p:sldId id="369" r:id="rId13"/>
    <p:sldId id="368" r:id="rId14"/>
    <p:sldId id="370" r:id="rId15"/>
    <p:sldId id="371" r:id="rId16"/>
    <p:sldId id="373" r:id="rId17"/>
    <p:sldId id="372" r:id="rId18"/>
    <p:sldId id="374" r:id="rId19"/>
    <p:sldId id="35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25" autoAdjust="0"/>
    <p:restoredTop sz="94660"/>
  </p:normalViewPr>
  <p:slideViewPr>
    <p:cSldViewPr snapToGrid="0">
      <p:cViewPr>
        <p:scale>
          <a:sx n="107" d="100"/>
          <a:sy n="107" d="100"/>
        </p:scale>
        <p:origin x="92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FA583-ADAD-424D-8BB2-9CB2BEE8543F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59452-8B6A-45A7-A618-D533849B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62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9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2192000" cy="3886200"/>
          </a:xfrm>
          <a:prstGeom prst="rect">
            <a:avLst/>
          </a:prstGeom>
          <a:solidFill>
            <a:srgbClr val="03336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82" y="3352800"/>
            <a:ext cx="3201234" cy="9652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6" name="TextBox 5"/>
          <p:cNvSpPr txBox="1"/>
          <p:nvPr userDrawn="1"/>
        </p:nvSpPr>
        <p:spPr>
          <a:xfrm>
            <a:off x="2018237" y="5029201"/>
            <a:ext cx="8155524" cy="11182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Search Engine Optimization</a:t>
            </a:r>
          </a:p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Training For Serious Beginners</a:t>
            </a:r>
          </a:p>
        </p:txBody>
      </p:sp>
    </p:spTree>
    <p:extLst>
      <p:ext uri="{BB962C8B-B14F-4D97-AF65-F5344CB8AC3E}">
        <p14:creationId xmlns:p14="http://schemas.microsoft.com/office/powerpoint/2010/main" val="295729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>
            <a:lvl1pPr>
              <a:defRPr>
                <a:solidFill>
                  <a:srgbClr val="03336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4267200"/>
          </a:xfrm>
        </p:spPr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5035" y="6400801"/>
            <a:ext cx="1244183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4FA26-AFE5-4938-B2CB-8DD34C9BACE3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2" y="6367312"/>
            <a:ext cx="6326246" cy="276226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4353" y="6400801"/>
            <a:ext cx="1143300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5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3F606-BB02-4159-81AD-4E0D3C1D5D01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0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05C452-FA59-4572-8EAE-07B8B2D7B783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3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8732D-336D-4C34-88AB-D6BFEC6D327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B8176F-CD38-4655-A963-5102624814A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5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8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40064"/>
                <a:ext cx="5294376" cy="51698"/>
                <a:chOff x="1522413" y="1516937"/>
                <a:chExt cx="10569575" cy="60315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E4F9E-2841-46FB-9F45-CEF67C86C6DC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6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 userDrawn="1"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7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743E5-ABF4-4B42-8695-426971B8FFA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0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5AE20-3955-41FB-AC55-1338D8BB869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51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D7E21-1E3F-4B28-8FCF-FCE88A16605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AA578-3215-439E-8462-A14DF0EC5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63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F6493-AC32-4895-8FA0-B66B2D5A6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2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8740042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173" y="1600200"/>
            <a:ext cx="109756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3F975B-8B47-438F-AD69-C6A73EC38812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8173" y="1219200"/>
            <a:ext cx="10975658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554" y="562430"/>
            <a:ext cx="1829276" cy="55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33364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hyperlink" Target="mailto:skkar.2k2@gmail.com" TargetMode="Externa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="" xmlns:a16="http://schemas.microsoft.com/office/drawing/2014/main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4553926"/>
                  </a:ext>
                </a:extLst>
              </a:tr>
            </a:tbl>
          </a:graphicData>
        </a:graphic>
      </p:graphicFrame>
      <p:pic>
        <p:nvPicPr>
          <p:cNvPr id="12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3272589"/>
            <a:ext cx="2844800" cy="974558"/>
          </a:xfrm>
        </p:spPr>
      </p:pic>
      <p:sp>
        <p:nvSpPr>
          <p:cNvPr id="6" name="TextBox 5"/>
          <p:cNvSpPr txBox="1"/>
          <p:nvPr/>
        </p:nvSpPr>
        <p:spPr>
          <a:xfrm>
            <a:off x="8657611" y="4639915"/>
            <a:ext cx="301730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</a:t>
            </a:r>
            <a:r>
              <a:rPr lang="en-IN" sz="2800" b="1" dirty="0" err="1" smtClean="0">
                <a:solidFill>
                  <a:schemeClr val="accent6">
                    <a:lumMod val="75000"/>
                  </a:schemeClr>
                </a:solidFill>
              </a:rPr>
              <a:t>Kar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4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mage result for spring microservi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173716"/>
            <a:ext cx="4038600" cy="364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5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306286"/>
            <a:ext cx="10975658" cy="5061026"/>
          </a:xfrm>
        </p:spPr>
        <p:txBody>
          <a:bodyPr>
            <a:normAutofit/>
          </a:bodyPr>
          <a:lstStyle/>
          <a:p>
            <a:r>
              <a:rPr lang="en-US" dirty="0" err="1"/>
              <a:t>Zuul</a:t>
            </a:r>
            <a:r>
              <a:rPr lang="en-US" dirty="0"/>
              <a:t> uses a range of different types of filters that enables us to quickly and nimbly apply functionality to our edge service. These filters help us perform the following </a:t>
            </a:r>
            <a:r>
              <a:rPr lang="en-US" dirty="0" smtClean="0"/>
              <a:t>functions:</a:t>
            </a:r>
          </a:p>
          <a:p>
            <a:pPr lvl="1"/>
            <a:r>
              <a:rPr lang="en-US" b="1" dirty="0" smtClean="0"/>
              <a:t>Authentication </a:t>
            </a:r>
            <a:r>
              <a:rPr lang="en-US" b="1" dirty="0"/>
              <a:t>and Security</a:t>
            </a:r>
            <a:r>
              <a:rPr lang="en-US" dirty="0"/>
              <a:t> - identifying authentication requirements for each resource and rejecting requests that do not satisfy </a:t>
            </a:r>
            <a:r>
              <a:rPr lang="en-US" dirty="0" smtClean="0"/>
              <a:t>them.</a:t>
            </a:r>
          </a:p>
          <a:p>
            <a:pPr lvl="1"/>
            <a:r>
              <a:rPr lang="en-US" b="1" dirty="0" smtClean="0"/>
              <a:t>Insights </a:t>
            </a:r>
            <a:r>
              <a:rPr lang="en-US" b="1" dirty="0"/>
              <a:t>and Monitoring</a:t>
            </a:r>
            <a:r>
              <a:rPr lang="en-US" dirty="0"/>
              <a:t> - tracking meaningful data and statistics at the edge in order to give us an accurate view of </a:t>
            </a:r>
            <a:r>
              <a:rPr lang="en-US" dirty="0" smtClean="0"/>
              <a:t>production.</a:t>
            </a:r>
          </a:p>
          <a:p>
            <a:pPr lvl="1"/>
            <a:r>
              <a:rPr lang="en-US" b="1" dirty="0" smtClean="0"/>
              <a:t>Dynamic </a:t>
            </a:r>
            <a:r>
              <a:rPr lang="en-US" b="1" dirty="0"/>
              <a:t>Routing</a:t>
            </a:r>
            <a:r>
              <a:rPr lang="en-US" dirty="0"/>
              <a:t> - dynamically routing requests to different backend clusters as </a:t>
            </a:r>
            <a:r>
              <a:rPr lang="en-US" dirty="0" smtClean="0"/>
              <a:t>needed.</a:t>
            </a:r>
          </a:p>
          <a:p>
            <a:pPr lvl="1"/>
            <a:r>
              <a:rPr lang="en-US" b="1" dirty="0" smtClean="0"/>
              <a:t>Stress </a:t>
            </a:r>
            <a:r>
              <a:rPr lang="en-US" b="1" dirty="0"/>
              <a:t>Testing</a:t>
            </a:r>
            <a:r>
              <a:rPr lang="en-US" dirty="0"/>
              <a:t> - gradually increasing the traffic to a cluster in order to gauge </a:t>
            </a:r>
            <a:r>
              <a:rPr lang="en-US" dirty="0" smtClean="0"/>
              <a:t>performance.</a:t>
            </a:r>
          </a:p>
          <a:p>
            <a:pPr lvl="1"/>
            <a:r>
              <a:rPr lang="en-US" b="1" dirty="0" smtClean="0"/>
              <a:t>Load </a:t>
            </a:r>
            <a:r>
              <a:rPr lang="en-US" b="1" dirty="0"/>
              <a:t>Shedding</a:t>
            </a:r>
            <a:r>
              <a:rPr lang="en-US" dirty="0"/>
              <a:t> - allocating capacity for each type of request and dropping requests that go over the </a:t>
            </a:r>
            <a:r>
              <a:rPr lang="en-US" dirty="0" smtClean="0"/>
              <a:t>limit.</a:t>
            </a:r>
          </a:p>
          <a:p>
            <a:pPr lvl="1"/>
            <a:r>
              <a:rPr lang="en-US" b="1" dirty="0" smtClean="0"/>
              <a:t>Static </a:t>
            </a:r>
            <a:r>
              <a:rPr lang="en-US" b="1" dirty="0"/>
              <a:t>Response handling</a:t>
            </a:r>
            <a:r>
              <a:rPr lang="en-US" dirty="0"/>
              <a:t> - building some responses directly at the edge instead of forwarding them to an internal </a:t>
            </a:r>
            <a:r>
              <a:rPr lang="en-US" dirty="0" smtClean="0"/>
              <a:t>cluster</a:t>
            </a:r>
          </a:p>
          <a:p>
            <a:pPr lvl="1"/>
            <a:r>
              <a:rPr lang="en-US" b="1" dirty="0" err="1" smtClean="0"/>
              <a:t>Multiregion</a:t>
            </a:r>
            <a:r>
              <a:rPr lang="en-US" b="1" dirty="0" smtClean="0"/>
              <a:t> </a:t>
            </a:r>
            <a:r>
              <a:rPr lang="en-US" b="1" dirty="0"/>
              <a:t>Resiliency</a:t>
            </a:r>
            <a:r>
              <a:rPr lang="en-US" dirty="0"/>
              <a:t> - routing requests across AWS regions in order to diversify our ELB usage and move our edge closer to our </a:t>
            </a:r>
            <a:r>
              <a:rPr lang="en-US" dirty="0" smtClean="0"/>
              <a:t>members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/>
          <a:p>
            <a:r>
              <a:rPr lang="en-US" dirty="0" err="1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Zuul</a:t>
            </a:r>
            <a:r>
              <a:rPr lang="en-US" dirty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API Gateway</a:t>
            </a:r>
            <a:endParaRPr lang="en-US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5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Zuul</a:t>
            </a:r>
            <a:r>
              <a:rPr lang="en-US" dirty="0"/>
              <a:t>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Zuul</a:t>
            </a:r>
            <a:r>
              <a:rPr lang="en-US" dirty="0"/>
              <a:t> has mainly four types of filters that enable us to intercept the traffic in different timeline of the request processing for any particular transaction</a:t>
            </a:r>
            <a:r>
              <a:rPr lang="en-US" dirty="0" smtClean="0"/>
              <a:t>.</a:t>
            </a:r>
          </a:p>
          <a:p>
            <a:r>
              <a:rPr lang="en-US" dirty="0"/>
              <a:t>We can add any number of filters for a particular </a:t>
            </a:r>
            <a:r>
              <a:rPr lang="en-US" dirty="0" err="1"/>
              <a:t>url</a:t>
            </a:r>
            <a:r>
              <a:rPr lang="en-US" dirty="0"/>
              <a:t> pattern</a:t>
            </a:r>
            <a:r>
              <a:rPr lang="en-US" dirty="0" smtClean="0"/>
              <a:t>.</a:t>
            </a:r>
          </a:p>
          <a:p>
            <a:r>
              <a:rPr lang="en-US" b="1" dirty="0">
                <a:solidFill>
                  <a:srgbClr val="C00000"/>
                </a:solidFill>
              </a:rPr>
              <a:t>pre filters</a:t>
            </a:r>
            <a:r>
              <a:rPr lang="en-US" dirty="0"/>
              <a:t> – are invoked before the request is routed.</a:t>
            </a:r>
          </a:p>
          <a:p>
            <a:r>
              <a:rPr lang="en-US" b="1" dirty="0">
                <a:solidFill>
                  <a:srgbClr val="C00000"/>
                </a:solidFill>
              </a:rPr>
              <a:t>post filters</a:t>
            </a:r>
            <a:r>
              <a:rPr lang="en-US" dirty="0">
                <a:solidFill>
                  <a:srgbClr val="C00000"/>
                </a:solidFill>
              </a:rPr>
              <a:t> </a:t>
            </a:r>
            <a:r>
              <a:rPr lang="en-US" dirty="0"/>
              <a:t>– are invoked after the request has been routed.</a:t>
            </a:r>
          </a:p>
          <a:p>
            <a:r>
              <a:rPr lang="en-US" b="1" dirty="0">
                <a:solidFill>
                  <a:srgbClr val="C00000"/>
                </a:solidFill>
              </a:rPr>
              <a:t>route filters</a:t>
            </a:r>
            <a:r>
              <a:rPr lang="en-US" dirty="0"/>
              <a:t> – are used to route the request.</a:t>
            </a:r>
          </a:p>
          <a:p>
            <a:r>
              <a:rPr lang="en-US" b="1" dirty="0">
                <a:solidFill>
                  <a:srgbClr val="C00000"/>
                </a:solidFill>
              </a:rPr>
              <a:t>error filters</a:t>
            </a:r>
            <a:r>
              <a:rPr lang="en-US" dirty="0"/>
              <a:t> – are invoked when an error occurs while handling the request.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36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Zuul</a:t>
            </a:r>
            <a:r>
              <a:rPr lang="en-US" dirty="0"/>
              <a:t> Request </a:t>
            </a:r>
            <a:r>
              <a:rPr lang="en-US" dirty="0" smtClean="0"/>
              <a:t>Lifecycle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4100" name="Picture 4" descr="https://1.bp.blogspot.com/-Z_GKi9kGEPo/WCsZ8jNaEsI/AAAAAAAAIiw/n-69eBjddIU4AAGEYVIKXVI78MU2oh4MgCLcB/s1600/ZuulBlogPostNew%2B%25282%2529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3" r="4889" b="15931"/>
          <a:stretch/>
        </p:blipFill>
        <p:spPr bwMode="auto">
          <a:xfrm>
            <a:off x="1398531" y="1246908"/>
            <a:ext cx="8350704" cy="503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19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Add </a:t>
            </a:r>
            <a:r>
              <a:rPr lang="en-US" dirty="0" err="1" smtClean="0"/>
              <a:t>Zuul</a:t>
            </a:r>
            <a:r>
              <a:rPr lang="en-US" dirty="0" smtClean="0"/>
              <a:t> Dependency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1748806"/>
            <a:ext cx="6692900" cy="3225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9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Add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2" y="4406720"/>
            <a:ext cx="10975658" cy="1776351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zuul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/>
              <a:t>routes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 smtClean="0"/>
              <a:t>api</a:t>
            </a:r>
            <a:r>
              <a:rPr lang="en-US" b="1" dirty="0" smtClean="0"/>
              <a:t>-gateway-service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/>
              <a:t>path</a:t>
            </a:r>
            <a:r>
              <a:rPr lang="en-US" dirty="0"/>
              <a:t>: /</a:t>
            </a:r>
            <a:r>
              <a:rPr lang="en-US" dirty="0" err="1" smtClean="0"/>
              <a:t>api</a:t>
            </a:r>
            <a:r>
              <a:rPr lang="en-US" dirty="0" smtClean="0"/>
              <a:t>/service-1/**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/>
              <a:t>service-id</a:t>
            </a:r>
            <a:r>
              <a:rPr lang="en-US" dirty="0"/>
              <a:t>: FIRSTEUREKACLIENT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952" y="1818690"/>
            <a:ext cx="10975658" cy="1776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rgbClr val="002D4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rgbClr val="002D4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rgbClr val="002D4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rgbClr val="002D4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rgbClr val="002D4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 smtClean="0"/>
              <a:t>zuul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smtClean="0"/>
              <a:t>routes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err="1" smtClean="0"/>
              <a:t>api</a:t>
            </a:r>
            <a:r>
              <a:rPr lang="en-US" b="1" dirty="0" smtClean="0"/>
              <a:t>-gateway-service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/>
              <a:t>path</a:t>
            </a:r>
            <a:r>
              <a:rPr lang="en-US" dirty="0" smtClean="0"/>
              <a:t>: /</a:t>
            </a:r>
            <a:r>
              <a:rPr lang="en-US" dirty="0" err="1" smtClean="0"/>
              <a:t>api</a:t>
            </a:r>
            <a:r>
              <a:rPr lang="en-US" dirty="0" smtClean="0"/>
              <a:t>/service-1/**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err="1"/>
              <a:t>url</a:t>
            </a:r>
            <a:r>
              <a:rPr lang="en-US" dirty="0"/>
              <a:t>: http://localhost:8080/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7963" y="1338559"/>
            <a:ext cx="5597045" cy="4801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u="sng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Accessing with the micro-service URL</a:t>
            </a:r>
            <a:endParaRPr lang="en-US" sz="2800" u="sng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9610" y="3926589"/>
            <a:ext cx="7495450" cy="4801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u="sng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Accessing with the micro-service Eureka service-id</a:t>
            </a:r>
            <a:endParaRPr lang="en-US" sz="2800" u="sng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7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1460665"/>
            <a:ext cx="11043711" cy="4428091"/>
          </a:xfrm>
        </p:spPr>
      </p:pic>
    </p:spTree>
    <p:extLst>
      <p:ext uri="{BB962C8B-B14F-4D97-AF65-F5344CB8AC3E}">
        <p14:creationId xmlns:p14="http://schemas.microsoft.com/office/powerpoint/2010/main" val="91675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with proxy service URL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1607796"/>
            <a:ext cx="10975975" cy="343656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31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filters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3827" y="1327230"/>
            <a:ext cx="11025701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80"/>
                </a:solidFill>
              </a:rPr>
              <a:t>public class </a:t>
            </a:r>
            <a:r>
              <a:rPr lang="en-US" sz="1100" dirty="0" err="1"/>
              <a:t>PreFilter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80"/>
                </a:solidFill>
              </a:rPr>
              <a:t>extends </a:t>
            </a:r>
            <a:r>
              <a:rPr lang="en-US" sz="1100" dirty="0" err="1"/>
              <a:t>ZuulFilter</a:t>
            </a:r>
            <a:r>
              <a:rPr lang="en-US" sz="1100" dirty="0"/>
              <a:t> {</a:t>
            </a:r>
            <a:br>
              <a:rPr lang="en-US" sz="1100" dirty="0"/>
            </a:br>
            <a:r>
              <a:rPr lang="en-US" sz="1100" dirty="0"/>
              <a:t>   </a:t>
            </a:r>
            <a:r>
              <a:rPr lang="en-US" sz="1100" dirty="0">
                <a:solidFill>
                  <a:srgbClr val="808000"/>
                </a:solidFill>
              </a:rPr>
              <a:t>@Override</a:t>
            </a:r>
            <a:br>
              <a:rPr lang="en-US" sz="1100" dirty="0">
                <a:solidFill>
                  <a:srgbClr val="808000"/>
                </a:solidFill>
              </a:rPr>
            </a:br>
            <a:r>
              <a:rPr lang="en-US" sz="1100" dirty="0">
                <a:solidFill>
                  <a:srgbClr val="808000"/>
                </a:solidFill>
              </a:rPr>
              <a:t>   </a:t>
            </a:r>
            <a:r>
              <a:rPr lang="en-US" sz="1100" b="1" dirty="0">
                <a:solidFill>
                  <a:srgbClr val="000080"/>
                </a:solidFill>
              </a:rPr>
              <a:t>public </a:t>
            </a:r>
            <a:r>
              <a:rPr lang="en-US" sz="1100" dirty="0"/>
              <a:t>String </a:t>
            </a:r>
            <a:r>
              <a:rPr lang="en-US" sz="1100" dirty="0" err="1"/>
              <a:t>filterType</a:t>
            </a:r>
            <a:r>
              <a:rPr lang="en-US" sz="1100" dirty="0"/>
              <a:t>() {</a:t>
            </a:r>
            <a:br>
              <a:rPr lang="en-US" sz="1100" dirty="0"/>
            </a:br>
            <a:r>
              <a:rPr lang="en-US" sz="1100" dirty="0"/>
              <a:t>      </a:t>
            </a:r>
            <a:r>
              <a:rPr lang="en-US" sz="1100" dirty="0" err="1"/>
              <a:t>System.</a:t>
            </a:r>
            <a:r>
              <a:rPr lang="en-US" sz="1100" b="1" i="1" dirty="0" err="1">
                <a:solidFill>
                  <a:srgbClr val="660E7A"/>
                </a:solidFill>
              </a:rPr>
              <a:t>out</a:t>
            </a:r>
            <a:r>
              <a:rPr lang="en-US" sz="1100" dirty="0" err="1"/>
              <a:t>.println</a:t>
            </a:r>
            <a:r>
              <a:rPr lang="en-US" sz="1100" dirty="0"/>
              <a:t>(</a:t>
            </a:r>
            <a:r>
              <a:rPr lang="en-US" sz="1100" b="1" dirty="0">
                <a:solidFill>
                  <a:srgbClr val="008000"/>
                </a:solidFill>
              </a:rPr>
              <a:t>"in pre-</a:t>
            </a:r>
            <a:r>
              <a:rPr lang="en-US" sz="1100" b="1" dirty="0" err="1">
                <a:solidFill>
                  <a:srgbClr val="008000"/>
                </a:solidFill>
              </a:rPr>
              <a:t>filterType</a:t>
            </a:r>
            <a:r>
              <a:rPr lang="en-US" sz="1100" b="1" dirty="0">
                <a:solidFill>
                  <a:srgbClr val="008000"/>
                </a:solidFill>
              </a:rPr>
              <a:t>()"</a:t>
            </a:r>
            <a:r>
              <a:rPr lang="en-US" sz="1100" dirty="0"/>
              <a:t>);</a:t>
            </a:r>
            <a:br>
              <a:rPr lang="en-US" sz="1100" dirty="0"/>
            </a:br>
            <a:r>
              <a:rPr lang="en-US" sz="1100" dirty="0"/>
              <a:t>      </a:t>
            </a:r>
            <a:r>
              <a:rPr lang="en-US" sz="1100" b="1" dirty="0">
                <a:solidFill>
                  <a:srgbClr val="000080"/>
                </a:solidFill>
              </a:rPr>
              <a:t>return </a:t>
            </a:r>
            <a:r>
              <a:rPr lang="en-US" sz="1100" b="1" dirty="0">
                <a:solidFill>
                  <a:srgbClr val="008000"/>
                </a:solidFill>
              </a:rPr>
              <a:t>"pre"</a:t>
            </a:r>
            <a:r>
              <a:rPr lang="en-US" sz="1100" dirty="0"/>
              <a:t>;</a:t>
            </a:r>
            <a:br>
              <a:rPr lang="en-US" sz="1100" dirty="0"/>
            </a:br>
            <a:r>
              <a:rPr lang="en-US" sz="1100" dirty="0"/>
              <a:t>   }</a:t>
            </a:r>
            <a:br>
              <a:rPr lang="en-US" sz="1100" dirty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   </a:t>
            </a:r>
            <a:r>
              <a:rPr lang="en-US" sz="1100" dirty="0">
                <a:solidFill>
                  <a:srgbClr val="808000"/>
                </a:solidFill>
              </a:rPr>
              <a:t>@Override</a:t>
            </a:r>
            <a:br>
              <a:rPr lang="en-US" sz="1100" dirty="0">
                <a:solidFill>
                  <a:srgbClr val="808000"/>
                </a:solidFill>
              </a:rPr>
            </a:br>
            <a:r>
              <a:rPr lang="en-US" sz="1100" dirty="0">
                <a:solidFill>
                  <a:srgbClr val="808000"/>
                </a:solidFill>
              </a:rPr>
              <a:t>   </a:t>
            </a:r>
            <a:r>
              <a:rPr lang="en-US" sz="1100" b="1" dirty="0">
                <a:solidFill>
                  <a:srgbClr val="000080"/>
                </a:solidFill>
              </a:rPr>
              <a:t>public </a:t>
            </a:r>
            <a:r>
              <a:rPr lang="en-US" sz="1100" b="1" dirty="0" err="1">
                <a:solidFill>
                  <a:srgbClr val="000080"/>
                </a:solidFill>
              </a:rPr>
              <a:t>int</a:t>
            </a:r>
            <a:r>
              <a:rPr lang="en-US" sz="1100" b="1" dirty="0">
                <a:solidFill>
                  <a:srgbClr val="000080"/>
                </a:solidFill>
              </a:rPr>
              <a:t> </a:t>
            </a:r>
            <a:r>
              <a:rPr lang="en-US" sz="1100" dirty="0" err="1"/>
              <a:t>filterOrder</a:t>
            </a:r>
            <a:r>
              <a:rPr lang="en-US" sz="1100" dirty="0"/>
              <a:t>() {</a:t>
            </a:r>
            <a:br>
              <a:rPr lang="en-US" sz="1100" dirty="0"/>
            </a:br>
            <a:r>
              <a:rPr lang="en-US" sz="1100" dirty="0"/>
              <a:t>      </a:t>
            </a:r>
            <a:r>
              <a:rPr lang="en-US" sz="1100" dirty="0" err="1"/>
              <a:t>System.</a:t>
            </a:r>
            <a:r>
              <a:rPr lang="en-US" sz="1100" b="1" i="1" dirty="0" err="1">
                <a:solidFill>
                  <a:srgbClr val="660E7A"/>
                </a:solidFill>
              </a:rPr>
              <a:t>out</a:t>
            </a:r>
            <a:r>
              <a:rPr lang="en-US" sz="1100" dirty="0" err="1"/>
              <a:t>.println</a:t>
            </a:r>
            <a:r>
              <a:rPr lang="en-US" sz="1100" dirty="0"/>
              <a:t>(</a:t>
            </a:r>
            <a:r>
              <a:rPr lang="en-US" sz="1100" b="1" dirty="0">
                <a:solidFill>
                  <a:srgbClr val="008000"/>
                </a:solidFill>
              </a:rPr>
              <a:t>"In pre-</a:t>
            </a:r>
            <a:r>
              <a:rPr lang="en-US" sz="1100" b="1" dirty="0" err="1">
                <a:solidFill>
                  <a:srgbClr val="008000"/>
                </a:solidFill>
              </a:rPr>
              <a:t>filterOrder</a:t>
            </a:r>
            <a:r>
              <a:rPr lang="en-US" sz="1100" b="1" dirty="0">
                <a:solidFill>
                  <a:srgbClr val="008000"/>
                </a:solidFill>
              </a:rPr>
              <a:t>()"</a:t>
            </a:r>
            <a:r>
              <a:rPr lang="en-US" sz="1100" dirty="0"/>
              <a:t>);</a:t>
            </a:r>
            <a:br>
              <a:rPr lang="en-US" sz="1100" dirty="0"/>
            </a:br>
            <a:r>
              <a:rPr lang="en-US" sz="1100" dirty="0"/>
              <a:t>      </a:t>
            </a:r>
            <a:r>
              <a:rPr lang="en-US" sz="1100" b="1" dirty="0">
                <a:solidFill>
                  <a:srgbClr val="000080"/>
                </a:solidFill>
              </a:rPr>
              <a:t>return </a:t>
            </a:r>
            <a:r>
              <a:rPr lang="en-US" sz="1100" dirty="0">
                <a:solidFill>
                  <a:srgbClr val="0000FF"/>
                </a:solidFill>
              </a:rPr>
              <a:t>1</a:t>
            </a:r>
            <a:r>
              <a:rPr lang="en-US" sz="1100" dirty="0"/>
              <a:t>;     </a:t>
            </a:r>
            <a:r>
              <a:rPr lang="en-US" sz="1100" i="1" dirty="0">
                <a:solidFill>
                  <a:srgbClr val="808080"/>
                </a:solidFill>
              </a:rPr>
              <a:t>//Order is applied when the filter type is same</a:t>
            </a:r>
            <a:br>
              <a:rPr lang="en-US" sz="1100" i="1" dirty="0">
                <a:solidFill>
                  <a:srgbClr val="808080"/>
                </a:solidFill>
              </a:rPr>
            </a:br>
            <a:r>
              <a:rPr lang="en-US" sz="1100" i="1" dirty="0">
                <a:solidFill>
                  <a:srgbClr val="808080"/>
                </a:solidFill>
              </a:rPr>
              <a:t>   </a:t>
            </a:r>
            <a:r>
              <a:rPr lang="en-US" sz="1100" dirty="0"/>
              <a:t>}</a:t>
            </a:r>
            <a:br>
              <a:rPr lang="en-US" sz="1100" dirty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   </a:t>
            </a:r>
            <a:r>
              <a:rPr lang="en-US" sz="1100" dirty="0">
                <a:solidFill>
                  <a:srgbClr val="808000"/>
                </a:solidFill>
              </a:rPr>
              <a:t>@Override</a:t>
            </a:r>
            <a:br>
              <a:rPr lang="en-US" sz="1100" dirty="0">
                <a:solidFill>
                  <a:srgbClr val="808000"/>
                </a:solidFill>
              </a:rPr>
            </a:br>
            <a:r>
              <a:rPr lang="en-US" sz="1100" dirty="0">
                <a:solidFill>
                  <a:srgbClr val="808000"/>
                </a:solidFill>
              </a:rPr>
              <a:t>   </a:t>
            </a:r>
            <a:r>
              <a:rPr lang="en-US" sz="1100" b="1" dirty="0">
                <a:solidFill>
                  <a:srgbClr val="000080"/>
                </a:solidFill>
              </a:rPr>
              <a:t>public </a:t>
            </a:r>
            <a:r>
              <a:rPr lang="en-US" sz="1100" b="1" dirty="0" err="1">
                <a:solidFill>
                  <a:srgbClr val="000080"/>
                </a:solidFill>
              </a:rPr>
              <a:t>boolean</a:t>
            </a:r>
            <a:r>
              <a:rPr lang="en-US" sz="1100" b="1" dirty="0">
                <a:solidFill>
                  <a:srgbClr val="000080"/>
                </a:solidFill>
              </a:rPr>
              <a:t> </a:t>
            </a:r>
            <a:r>
              <a:rPr lang="en-US" sz="1100" dirty="0" err="1"/>
              <a:t>shouldFilter</a:t>
            </a:r>
            <a:r>
              <a:rPr lang="en-US" sz="1100" dirty="0"/>
              <a:t>() {</a:t>
            </a:r>
            <a:br>
              <a:rPr lang="en-US" sz="1100" dirty="0"/>
            </a:br>
            <a:r>
              <a:rPr lang="en-US" sz="1100" dirty="0"/>
              <a:t>      </a:t>
            </a:r>
            <a:r>
              <a:rPr lang="en-US" sz="1100" dirty="0" err="1"/>
              <a:t>System.</a:t>
            </a:r>
            <a:r>
              <a:rPr lang="en-US" sz="1100" b="1" i="1" dirty="0" err="1">
                <a:solidFill>
                  <a:srgbClr val="660E7A"/>
                </a:solidFill>
              </a:rPr>
              <a:t>out</a:t>
            </a:r>
            <a:r>
              <a:rPr lang="en-US" sz="1100" dirty="0" err="1"/>
              <a:t>.println</a:t>
            </a:r>
            <a:r>
              <a:rPr lang="en-US" sz="1100" dirty="0"/>
              <a:t>(</a:t>
            </a:r>
            <a:r>
              <a:rPr lang="en-US" sz="1100" b="1" dirty="0">
                <a:solidFill>
                  <a:srgbClr val="008000"/>
                </a:solidFill>
              </a:rPr>
              <a:t>"In pre-</a:t>
            </a:r>
            <a:r>
              <a:rPr lang="en-US" sz="1100" b="1" dirty="0" err="1">
                <a:solidFill>
                  <a:srgbClr val="008000"/>
                </a:solidFill>
              </a:rPr>
              <a:t>shouldFilter</a:t>
            </a:r>
            <a:r>
              <a:rPr lang="en-US" sz="1100" b="1" dirty="0">
                <a:solidFill>
                  <a:srgbClr val="008000"/>
                </a:solidFill>
              </a:rPr>
              <a:t>()"</a:t>
            </a:r>
            <a:r>
              <a:rPr lang="en-US" sz="1100" dirty="0"/>
              <a:t>);</a:t>
            </a:r>
            <a:br>
              <a:rPr lang="en-US" sz="1100" dirty="0"/>
            </a:br>
            <a:r>
              <a:rPr lang="en-US" sz="1100" dirty="0"/>
              <a:t>      </a:t>
            </a:r>
            <a:r>
              <a:rPr lang="en-US" sz="1100" b="1" dirty="0">
                <a:solidFill>
                  <a:srgbClr val="000080"/>
                </a:solidFill>
              </a:rPr>
              <a:t>return true</a:t>
            </a:r>
            <a:r>
              <a:rPr lang="en-US" sz="1100" dirty="0"/>
              <a:t>;</a:t>
            </a:r>
            <a:br>
              <a:rPr lang="en-US" sz="1100" dirty="0"/>
            </a:br>
            <a:r>
              <a:rPr lang="en-US" sz="1100" dirty="0"/>
              <a:t>   }</a:t>
            </a:r>
            <a:br>
              <a:rPr lang="en-US" sz="1100" dirty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   </a:t>
            </a:r>
            <a:r>
              <a:rPr lang="en-US" sz="1100" dirty="0">
                <a:solidFill>
                  <a:srgbClr val="808000"/>
                </a:solidFill>
              </a:rPr>
              <a:t>@Override</a:t>
            </a:r>
            <a:br>
              <a:rPr lang="en-US" sz="1100" dirty="0">
                <a:solidFill>
                  <a:srgbClr val="808000"/>
                </a:solidFill>
              </a:rPr>
            </a:br>
            <a:r>
              <a:rPr lang="en-US" sz="1100" dirty="0">
                <a:solidFill>
                  <a:srgbClr val="808000"/>
                </a:solidFill>
              </a:rPr>
              <a:t>   </a:t>
            </a:r>
            <a:r>
              <a:rPr lang="en-US" sz="1100" b="1" dirty="0">
                <a:solidFill>
                  <a:srgbClr val="000080"/>
                </a:solidFill>
              </a:rPr>
              <a:t>public </a:t>
            </a:r>
            <a:r>
              <a:rPr lang="en-US" sz="1100" dirty="0"/>
              <a:t>Object run() {</a:t>
            </a:r>
            <a:br>
              <a:rPr lang="en-US" sz="1100" dirty="0"/>
            </a:br>
            <a:r>
              <a:rPr lang="en-US" sz="1100" dirty="0"/>
              <a:t>      </a:t>
            </a:r>
            <a:r>
              <a:rPr lang="en-US" sz="1100" dirty="0" err="1"/>
              <a:t>System.</a:t>
            </a:r>
            <a:r>
              <a:rPr lang="en-US" sz="1100" b="1" i="1" dirty="0" err="1">
                <a:solidFill>
                  <a:srgbClr val="660E7A"/>
                </a:solidFill>
              </a:rPr>
              <a:t>out</a:t>
            </a:r>
            <a:r>
              <a:rPr lang="en-US" sz="1100" dirty="0" err="1"/>
              <a:t>.println</a:t>
            </a:r>
            <a:r>
              <a:rPr lang="en-US" sz="1100" dirty="0"/>
              <a:t>(</a:t>
            </a:r>
            <a:r>
              <a:rPr lang="en-US" sz="1100" b="1" dirty="0">
                <a:solidFill>
                  <a:srgbClr val="008000"/>
                </a:solidFill>
              </a:rPr>
              <a:t>"In pre-run"</a:t>
            </a:r>
            <a:r>
              <a:rPr lang="en-US" sz="1100" dirty="0"/>
              <a:t>);</a:t>
            </a:r>
            <a:br>
              <a:rPr lang="en-US" sz="1100" dirty="0"/>
            </a:br>
            <a:r>
              <a:rPr lang="en-US" sz="1100" dirty="0"/>
              <a:t>      </a:t>
            </a:r>
            <a:r>
              <a:rPr lang="en-US" sz="1100" dirty="0" err="1"/>
              <a:t>RequestContext</a:t>
            </a:r>
            <a:r>
              <a:rPr lang="en-US" sz="1100" dirty="0"/>
              <a:t> </a:t>
            </a:r>
            <a:r>
              <a:rPr lang="en-US" sz="1100" dirty="0" err="1"/>
              <a:t>ctx</a:t>
            </a:r>
            <a:r>
              <a:rPr lang="en-US" sz="1100" dirty="0"/>
              <a:t> = </a:t>
            </a:r>
            <a:r>
              <a:rPr lang="en-US" sz="1100" dirty="0" err="1"/>
              <a:t>RequestContext.</a:t>
            </a:r>
            <a:r>
              <a:rPr lang="en-US" sz="1100" i="1" dirty="0" err="1"/>
              <a:t>getCurrentContext</a:t>
            </a:r>
            <a:r>
              <a:rPr lang="en-US" sz="1100" dirty="0"/>
              <a:t>();</a:t>
            </a:r>
            <a:br>
              <a:rPr lang="en-US" sz="1100" dirty="0"/>
            </a:br>
            <a:r>
              <a:rPr lang="en-US" sz="1100" dirty="0"/>
              <a:t>      </a:t>
            </a:r>
            <a:r>
              <a:rPr lang="en-US" sz="1100" dirty="0" err="1"/>
              <a:t>HttpServletRequest</a:t>
            </a:r>
            <a:r>
              <a:rPr lang="en-US" sz="1100" dirty="0"/>
              <a:t> request = </a:t>
            </a:r>
            <a:r>
              <a:rPr lang="en-US" sz="1100" dirty="0" err="1"/>
              <a:t>ctx.getRequest</a:t>
            </a:r>
            <a:r>
              <a:rPr lang="en-US" sz="1100" dirty="0"/>
              <a:t>();</a:t>
            </a:r>
            <a:br>
              <a:rPr lang="en-US" sz="1100" dirty="0"/>
            </a:br>
            <a:r>
              <a:rPr lang="en-US" sz="1100" dirty="0"/>
              <a:t>      </a:t>
            </a:r>
            <a:r>
              <a:rPr lang="en-US" sz="1100" dirty="0" err="1"/>
              <a:t>System.</a:t>
            </a:r>
            <a:r>
              <a:rPr lang="en-US" sz="1100" b="1" i="1" dirty="0" err="1">
                <a:solidFill>
                  <a:srgbClr val="660E7A"/>
                </a:solidFill>
              </a:rPr>
              <a:t>out</a:t>
            </a:r>
            <a:r>
              <a:rPr lang="en-US" sz="1100" dirty="0" err="1"/>
              <a:t>.println</a:t>
            </a:r>
            <a:r>
              <a:rPr lang="en-US" sz="1100" dirty="0"/>
              <a:t>(</a:t>
            </a:r>
            <a:r>
              <a:rPr lang="en-US" sz="1100" dirty="0" err="1"/>
              <a:t>String.</a:t>
            </a:r>
            <a:r>
              <a:rPr lang="en-US" sz="1100" i="1" dirty="0" err="1"/>
              <a:t>format</a:t>
            </a:r>
            <a:r>
              <a:rPr lang="en-US" sz="1100" dirty="0"/>
              <a:t>(</a:t>
            </a:r>
            <a:r>
              <a:rPr lang="en-US" sz="1100" b="1" dirty="0">
                <a:solidFill>
                  <a:srgbClr val="008000"/>
                </a:solidFill>
              </a:rPr>
              <a:t>"%s request to %s"</a:t>
            </a:r>
            <a:r>
              <a:rPr lang="en-US" sz="1100" dirty="0"/>
              <a:t>, </a:t>
            </a:r>
            <a:r>
              <a:rPr lang="en-US" sz="1100" dirty="0" err="1"/>
              <a:t>request.getMethod</a:t>
            </a:r>
            <a:r>
              <a:rPr lang="en-US" sz="1100" dirty="0"/>
              <a:t>(), </a:t>
            </a:r>
            <a:r>
              <a:rPr lang="en-US" sz="1100" dirty="0" err="1"/>
              <a:t>request.getRequestURL</a:t>
            </a:r>
            <a:r>
              <a:rPr lang="en-US" sz="1100" dirty="0"/>
              <a:t>().</a:t>
            </a:r>
            <a:r>
              <a:rPr lang="en-US" sz="1100" dirty="0" err="1"/>
              <a:t>toString</a:t>
            </a:r>
            <a:r>
              <a:rPr lang="en-US" sz="1100" dirty="0"/>
              <a:t>()));</a:t>
            </a:r>
            <a:br>
              <a:rPr lang="en-US" sz="1100" dirty="0"/>
            </a:br>
            <a:r>
              <a:rPr lang="en-US" sz="1100" dirty="0"/>
              <a:t>      </a:t>
            </a:r>
            <a:r>
              <a:rPr lang="en-US" sz="1100" b="1" dirty="0">
                <a:solidFill>
                  <a:srgbClr val="000080"/>
                </a:solidFill>
              </a:rPr>
              <a:t>return null</a:t>
            </a:r>
            <a:r>
              <a:rPr lang="en-US" sz="1100" dirty="0"/>
              <a:t>;</a:t>
            </a:r>
            <a:br>
              <a:rPr lang="en-US" sz="1100" dirty="0"/>
            </a:br>
            <a:r>
              <a:rPr lang="en-US" sz="1100" dirty="0"/>
              <a:t>   }</a:t>
            </a:r>
            <a:br>
              <a:rPr lang="en-US" sz="1100" dirty="0"/>
            </a:br>
            <a:r>
              <a:rPr lang="en-US" sz="1100" dirty="0" smtClean="0"/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8565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93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CHAPTER – </a:t>
            </a:r>
            <a:r>
              <a:rPr lang="en-US" dirty="0" smtClean="0"/>
              <a:t>9</a:t>
            </a:r>
            <a:endParaRPr lang="en-US" dirty="0"/>
          </a:p>
          <a:p>
            <a:r>
              <a:rPr lang="en-US" dirty="0" err="1" smtClean="0"/>
              <a:t>Zuul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600707" y="4544913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 descr="https://camo.githubusercontent.com/f091703491ae368dab9314065b31eab0fc3246ab/68747470733a2f2f692e696d6775722e636f6d2f6d52536f734570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476" y="261258"/>
            <a:ext cx="5420729" cy="351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dirty="0" smtClean="0"/>
              <a:t>A system (e.g. Amazon) has </a:t>
            </a:r>
            <a:r>
              <a:rPr lang="en-US" b="1" dirty="0" smtClean="0"/>
              <a:t>fifty</a:t>
            </a:r>
            <a:r>
              <a:rPr lang="en-US" dirty="0" smtClean="0"/>
              <a:t> micro-services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SzTx/>
            </a:pPr>
            <a:r>
              <a:rPr lang="en-US" dirty="0" err="1" smtClean="0"/>
              <a:t>OrderService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SzTx/>
            </a:pPr>
            <a:r>
              <a:rPr lang="en-US" dirty="0" err="1" smtClean="0"/>
              <a:t>ProductCatalogService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SzTx/>
            </a:pPr>
            <a:r>
              <a:rPr lang="en-US" dirty="0" err="1" smtClean="0"/>
              <a:t>LoginService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SzTx/>
            </a:pPr>
            <a:r>
              <a:rPr lang="en-US" dirty="0" err="1" smtClean="0"/>
              <a:t>OrderHistoryService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SzTx/>
            </a:pPr>
            <a:r>
              <a:rPr lang="en-US" dirty="0" err="1" smtClean="0"/>
              <a:t>PaymentService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SzTx/>
            </a:pPr>
            <a:r>
              <a:rPr lang="en-US" dirty="0" smtClean="0"/>
              <a:t>And many more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dirty="0" smtClean="0"/>
              <a:t>We know each service will be running on different PORT and hence has different URLs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have to implement </a:t>
            </a:r>
            <a:r>
              <a:rPr lang="en-US" dirty="0" smtClean="0"/>
              <a:t>an UI, kind of Dashboard which calls multiple </a:t>
            </a:r>
            <a:r>
              <a:rPr lang="en-US" dirty="0" err="1" smtClean="0"/>
              <a:t>servie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SzTx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9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Problem</a:t>
            </a:r>
            <a:r>
              <a:rPr lang="en-US" dirty="0" smtClean="0"/>
              <a:t> with the above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a UI developer </a:t>
            </a:r>
            <a:r>
              <a:rPr lang="en-US" dirty="0" smtClean="0"/>
              <a:t>perspective </a:t>
            </a:r>
            <a:r>
              <a:rPr lang="en-US" dirty="0"/>
              <a:t>it has to call </a:t>
            </a:r>
            <a:r>
              <a:rPr lang="en-US" b="1" dirty="0"/>
              <a:t>fifty</a:t>
            </a:r>
            <a:r>
              <a:rPr lang="en-US" dirty="0"/>
              <a:t> REST </a:t>
            </a:r>
            <a:r>
              <a:rPr lang="en-US" dirty="0" smtClean="0"/>
              <a:t>APIs</a:t>
            </a:r>
          </a:p>
          <a:p>
            <a:pPr lvl="1"/>
            <a:r>
              <a:rPr lang="en-US" dirty="0"/>
              <a:t>each microservice exposes a REST API for </a:t>
            </a:r>
            <a:r>
              <a:rPr lang="en-US" dirty="0" smtClean="0"/>
              <a:t>communication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Client </a:t>
            </a:r>
            <a:r>
              <a:rPr lang="en-US" dirty="0">
                <a:solidFill>
                  <a:srgbClr val="C00000"/>
                </a:solidFill>
              </a:rPr>
              <a:t>has to know the details of all REST API and URL patterns/ports to call </a:t>
            </a:r>
            <a:r>
              <a:rPr lang="en-US" dirty="0" smtClean="0">
                <a:solidFill>
                  <a:srgbClr val="C00000"/>
                </a:solidFill>
              </a:rPr>
              <a:t>them</a:t>
            </a:r>
          </a:p>
          <a:p>
            <a:r>
              <a:rPr lang="en-US" dirty="0"/>
              <a:t>It is kind of a breach of encapsulation; the UI has to know all microservices server/port details to query the services</a:t>
            </a:r>
          </a:p>
          <a:p>
            <a:r>
              <a:rPr lang="en-US" dirty="0"/>
              <a:t>T</a:t>
            </a:r>
            <a:r>
              <a:rPr lang="en-US" dirty="0" smtClean="0"/>
              <a:t>hink </a:t>
            </a:r>
            <a:r>
              <a:rPr lang="en-US" dirty="0"/>
              <a:t>about the common aspects of a web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CORS</a:t>
            </a:r>
            <a:r>
              <a:rPr lang="en-US" dirty="0"/>
              <a:t>, authentication, security, and monitoring in terms of this </a:t>
            </a:r>
            <a:r>
              <a:rPr lang="en-US" dirty="0" smtClean="0"/>
              <a:t>design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Each </a:t>
            </a:r>
            <a:r>
              <a:rPr lang="en-US" dirty="0">
                <a:solidFill>
                  <a:srgbClr val="C00000"/>
                </a:solidFill>
              </a:rPr>
              <a:t>microservice team has to develop all these aspects into its own </a:t>
            </a:r>
            <a:r>
              <a:rPr lang="en-US" dirty="0" smtClean="0">
                <a:solidFill>
                  <a:srgbClr val="C00000"/>
                </a:solidFill>
              </a:rPr>
              <a:t>service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dirty="0" smtClean="0">
                <a:solidFill>
                  <a:srgbClr val="C00000"/>
                </a:solidFill>
              </a:rPr>
              <a:t>ame </a:t>
            </a:r>
            <a:r>
              <a:rPr lang="en-US" dirty="0">
                <a:solidFill>
                  <a:srgbClr val="C00000"/>
                </a:solidFill>
              </a:rPr>
              <a:t>code has been replicated over fifty microservices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45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common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341912"/>
            <a:ext cx="10975658" cy="48302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Different clients need different data. For example, the desktop browser version of a product details page desktop is typically more elaborate then the mobile version</a:t>
            </a:r>
            <a:r>
              <a:rPr lang="en-US" dirty="0" smtClean="0"/>
              <a:t>.</a:t>
            </a:r>
          </a:p>
          <a:p>
            <a:r>
              <a:rPr lang="en-US" dirty="0"/>
              <a:t>Network performance is different for different types of clients. For example, a mobile network is typically much slower and has much higher latency than a non-mobile network. And, of course, any WAN is much slower than a LAN. This means that a native mobile client uses a network that has very difference performance characteristics than a LAN used by a server-side web application. The server-side web application can make multiple requests to backend services without impacting the user experience where as a mobile client can only make a few</a:t>
            </a:r>
            <a:r>
              <a:rPr lang="en-US" dirty="0" smtClean="0"/>
              <a:t>.</a:t>
            </a:r>
          </a:p>
          <a:p>
            <a:r>
              <a:rPr lang="en-US" dirty="0"/>
              <a:t>The number of service instances and their locations (</a:t>
            </a:r>
            <a:r>
              <a:rPr lang="en-US" dirty="0" err="1"/>
              <a:t>host+port</a:t>
            </a:r>
            <a:r>
              <a:rPr lang="en-US" dirty="0"/>
              <a:t>) changes dynamically</a:t>
            </a:r>
          </a:p>
          <a:p>
            <a:r>
              <a:rPr lang="en-US" dirty="0"/>
              <a:t>Partitioning into services can change over time and should be hidden from clients</a:t>
            </a:r>
          </a:p>
          <a:p>
            <a:r>
              <a:rPr lang="en-US" dirty="0"/>
              <a:t>Services might use a diverse set of protocols, some of which might not be web friendly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03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have only one entry point where all common aspects code is </a:t>
            </a:r>
            <a:r>
              <a:rPr lang="en-US" dirty="0" smtClean="0"/>
              <a:t>written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client </a:t>
            </a:r>
            <a:r>
              <a:rPr lang="en-US" dirty="0" smtClean="0"/>
              <a:t>will communicate to some common URLs similar to common service for all the micro-services</a:t>
            </a:r>
          </a:p>
          <a:p>
            <a:r>
              <a:rPr lang="en-US" dirty="0"/>
              <a:t>Implement an API gateway that is the single entry point for all </a:t>
            </a:r>
            <a:r>
              <a:rPr lang="en-US" dirty="0" smtClean="0"/>
              <a:t>clients</a:t>
            </a:r>
          </a:p>
          <a:p>
            <a:r>
              <a:rPr lang="en-US" dirty="0"/>
              <a:t>The API gateway might also implement security, e.g. verify that the client is authorized to perform the request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70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3074" name="Picture 2" descr="https://microservices.io/i/bff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2" y="246946"/>
            <a:ext cx="8797085" cy="602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89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2050" name="Picture 2" descr="https://camo.githubusercontent.com/f091703491ae368dab9314065b31eab0fc3246ab/68747470733a2f2f692e696d6775722e636f6d2f6d52536f734570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950" y="1454351"/>
            <a:ext cx="7457989" cy="45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/>
          <a:p>
            <a:r>
              <a:rPr lang="en-US" dirty="0" err="1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Zuul</a:t>
            </a:r>
            <a:r>
              <a:rPr lang="en-US" dirty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API Gateway</a:t>
            </a:r>
            <a:endParaRPr lang="en-US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28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Zuul</a:t>
            </a:r>
            <a:r>
              <a:rPr lang="en-US" dirty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API Gateway</a:t>
            </a:r>
            <a:endParaRPr lang="en-US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Zuul</a:t>
            </a:r>
            <a:r>
              <a:rPr lang="en-US" dirty="0" smtClean="0"/>
              <a:t> </a:t>
            </a:r>
            <a:r>
              <a:rPr lang="en-US" dirty="0"/>
              <a:t>is an edge service that provides </a:t>
            </a:r>
            <a:endParaRPr lang="en-US" dirty="0" smtClean="0"/>
          </a:p>
          <a:p>
            <a:pPr lvl="1"/>
            <a:r>
              <a:rPr lang="en-US" dirty="0" smtClean="0"/>
              <a:t>dynamic </a:t>
            </a:r>
            <a:r>
              <a:rPr lang="en-US" dirty="0"/>
              <a:t>routing, </a:t>
            </a:r>
            <a:endParaRPr lang="en-US" dirty="0" smtClean="0"/>
          </a:p>
          <a:p>
            <a:pPr lvl="1"/>
            <a:r>
              <a:rPr lang="en-US" dirty="0" smtClean="0"/>
              <a:t>monitoring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resiliency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security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more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Developed by Netflix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87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rtlCol="0">
        <a:spAutoFit/>
      </a:bodyPr>
      <a:lstStyle>
        <a:defPPr algn="ctr">
          <a:lnSpc>
            <a:spcPct val="90000"/>
          </a:lnSpc>
          <a:defRPr sz="4800" dirty="0">
            <a:solidFill>
              <a:srgbClr val="0F4A6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12428</TotalTime>
  <Words>845</Words>
  <Application>Microsoft Macintosh PowerPoint</Application>
  <PresentationFormat>Widescreen</PresentationFormat>
  <Paragraphs>106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Calibri</vt:lpstr>
      <vt:lpstr>Calibri Light</vt:lpstr>
      <vt:lpstr>Consolas</vt:lpstr>
      <vt:lpstr>Corbel</vt:lpstr>
      <vt:lpstr>Segoe UI</vt:lpstr>
      <vt:lpstr>Segoe UI Semibold</vt:lpstr>
      <vt:lpstr>Arial</vt:lpstr>
      <vt:lpstr>Office Theme</vt:lpstr>
      <vt:lpstr>2_Chalkboard 16x9</vt:lpstr>
      <vt:lpstr>PowerPoint Presentation</vt:lpstr>
      <vt:lpstr>PowerPoint Presentation</vt:lpstr>
      <vt:lpstr>A Context</vt:lpstr>
      <vt:lpstr>Problem with the above design</vt:lpstr>
      <vt:lpstr>More common problems</vt:lpstr>
      <vt:lpstr>Solution</vt:lpstr>
      <vt:lpstr>PowerPoint Presentation</vt:lpstr>
      <vt:lpstr>Zuul API Gateway</vt:lpstr>
      <vt:lpstr>Zuul API Gateway</vt:lpstr>
      <vt:lpstr>Zuul API Gateway</vt:lpstr>
      <vt:lpstr>Zuul Components</vt:lpstr>
      <vt:lpstr>Zuul Request Lifecycle</vt:lpstr>
      <vt:lpstr>1. Add Zuul Dependency</vt:lpstr>
      <vt:lpstr>2. Add routes</vt:lpstr>
      <vt:lpstr>PowerPoint Presentation</vt:lpstr>
      <vt:lpstr>Access with proxy service URL</vt:lpstr>
      <vt:lpstr>Adding filters</vt:lpstr>
      <vt:lpstr>Questions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LEARNTEK M</dc:creator>
  <cp:lastModifiedBy>Microsoft Office User</cp:lastModifiedBy>
  <cp:revision>740</cp:revision>
  <dcterms:created xsi:type="dcterms:W3CDTF">2017-09-20T09:35:00Z</dcterms:created>
  <dcterms:modified xsi:type="dcterms:W3CDTF">2019-10-20T17:30:05Z</dcterms:modified>
</cp:coreProperties>
</file>