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1"/>
  </p:notesMasterIdLst>
  <p:sldIdLst>
    <p:sldId id="322" r:id="rId3"/>
    <p:sldId id="293" r:id="rId4"/>
    <p:sldId id="342" r:id="rId5"/>
    <p:sldId id="343" r:id="rId6"/>
    <p:sldId id="344" r:id="rId7"/>
    <p:sldId id="345" r:id="rId8"/>
    <p:sldId id="346" r:id="rId9"/>
    <p:sldId id="347" r:id="rId10"/>
    <p:sldId id="353" r:id="rId11"/>
    <p:sldId id="360" r:id="rId12"/>
    <p:sldId id="354" r:id="rId13"/>
    <p:sldId id="363" r:id="rId14"/>
    <p:sldId id="364" r:id="rId15"/>
    <p:sldId id="359" r:id="rId16"/>
    <p:sldId id="355" r:id="rId17"/>
    <p:sldId id="356" r:id="rId18"/>
    <p:sldId id="357" r:id="rId19"/>
    <p:sldId id="358" r:id="rId20"/>
    <p:sldId id="361" r:id="rId21"/>
    <p:sldId id="365" r:id="rId22"/>
    <p:sldId id="366" r:id="rId23"/>
    <p:sldId id="367" r:id="rId24"/>
    <p:sldId id="368" r:id="rId25"/>
    <p:sldId id="369" r:id="rId26"/>
    <p:sldId id="370" r:id="rId27"/>
    <p:sldId id="371" r:id="rId28"/>
    <p:sldId id="374" r:id="rId29"/>
    <p:sldId id="375" r:id="rId30"/>
    <p:sldId id="376" r:id="rId31"/>
    <p:sldId id="377" r:id="rId32"/>
    <p:sldId id="378" r:id="rId33"/>
    <p:sldId id="372" r:id="rId34"/>
    <p:sldId id="373" r:id="rId35"/>
    <p:sldId id="404" r:id="rId36"/>
    <p:sldId id="405" r:id="rId37"/>
    <p:sldId id="406" r:id="rId38"/>
    <p:sldId id="407" r:id="rId39"/>
    <p:sldId id="408" r:id="rId40"/>
    <p:sldId id="409" r:id="rId41"/>
    <p:sldId id="410" r:id="rId42"/>
    <p:sldId id="385" r:id="rId43"/>
    <p:sldId id="351" r:id="rId44"/>
    <p:sldId id="380" r:id="rId45"/>
    <p:sldId id="381" r:id="rId46"/>
    <p:sldId id="382" r:id="rId47"/>
    <p:sldId id="383" r:id="rId48"/>
    <p:sldId id="384" r:id="rId49"/>
    <p:sldId id="387" r:id="rId50"/>
    <p:sldId id="386" r:id="rId51"/>
    <p:sldId id="388" r:id="rId52"/>
    <p:sldId id="390" r:id="rId53"/>
    <p:sldId id="389" r:id="rId54"/>
    <p:sldId id="391" r:id="rId55"/>
    <p:sldId id="392" r:id="rId56"/>
    <p:sldId id="393" r:id="rId57"/>
    <p:sldId id="395" r:id="rId58"/>
    <p:sldId id="394" r:id="rId59"/>
    <p:sldId id="396" r:id="rId60"/>
    <p:sldId id="398" r:id="rId61"/>
    <p:sldId id="399" r:id="rId62"/>
    <p:sldId id="400" r:id="rId63"/>
    <p:sldId id="402" r:id="rId64"/>
    <p:sldId id="401" r:id="rId65"/>
    <p:sldId id="403" r:id="rId66"/>
    <p:sldId id="379" r:id="rId67"/>
    <p:sldId id="411" r:id="rId68"/>
    <p:sldId id="413" r:id="rId69"/>
    <p:sldId id="414" r:id="rId70"/>
    <p:sldId id="415" r:id="rId71"/>
    <p:sldId id="425" r:id="rId72"/>
    <p:sldId id="416" r:id="rId73"/>
    <p:sldId id="412" r:id="rId74"/>
    <p:sldId id="420" r:id="rId75"/>
    <p:sldId id="423" r:id="rId76"/>
    <p:sldId id="422" r:id="rId77"/>
    <p:sldId id="427" r:id="rId78"/>
    <p:sldId id="428" r:id="rId79"/>
    <p:sldId id="426" r:id="rId80"/>
    <p:sldId id="424" r:id="rId81"/>
    <p:sldId id="429" r:id="rId82"/>
    <p:sldId id="431" r:id="rId83"/>
    <p:sldId id="432" r:id="rId84"/>
    <p:sldId id="421" r:id="rId85"/>
    <p:sldId id="434" r:id="rId86"/>
    <p:sldId id="435" r:id="rId87"/>
    <p:sldId id="433" r:id="rId88"/>
    <p:sldId id="418" r:id="rId89"/>
    <p:sldId id="417" r:id="rId90"/>
    <p:sldId id="352" r:id="rId91"/>
    <p:sldId id="437" r:id="rId92"/>
    <p:sldId id="438" r:id="rId93"/>
    <p:sldId id="439" r:id="rId94"/>
    <p:sldId id="441" r:id="rId95"/>
    <p:sldId id="442" r:id="rId96"/>
    <p:sldId id="443" r:id="rId97"/>
    <p:sldId id="436" r:id="rId98"/>
    <p:sldId id="440" r:id="rId99"/>
    <p:sldId id="341"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25" autoAdjust="0"/>
    <p:restoredTop sz="94660"/>
  </p:normalViewPr>
  <p:slideViewPr>
    <p:cSldViewPr snapToGrid="0">
      <p:cViewPr>
        <p:scale>
          <a:sx n="107" d="100"/>
          <a:sy n="107" d="100"/>
        </p:scale>
        <p:origin x="92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62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9/20/19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mailto:skkar.2k2@gmail.com"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12factor.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microservices.io/patterns/decomposition/decompose-by-business-capability.html" TargetMode="External"/><Relationship Id="rId3" Type="http://schemas.openxmlformats.org/officeDocument/2006/relationships/hyperlink" Target="https://microservices.io/patterns/decomposition/decompose-by-subdomain.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microservices.io/patterns/data/shared-database.html" TargetMode="External"/><Relationship Id="rId4" Type="http://schemas.openxmlformats.org/officeDocument/2006/relationships/hyperlink" Target="https://microservices.io/patterns/data/saga.html" TargetMode="External"/><Relationship Id="rId5" Type="http://schemas.openxmlformats.org/officeDocument/2006/relationships/hyperlink" Target="https://microservices.io/patterns/data/cqrs.html" TargetMode="External"/><Relationship Id="rId1" Type="http://schemas.openxmlformats.org/officeDocument/2006/relationships/slideLayout" Target="../slideLayouts/slideLayout14.xml"/><Relationship Id="rId2" Type="http://schemas.openxmlformats.org/officeDocument/2006/relationships/hyperlink" Target="https://microservices.io/patterns/data/database-per-servic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www.w3schools.in/restful-web-services/rest-apis-hateoas-concep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localhost:8080/v2/api.docs" TargetMode="Externa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localhost:8080/swagger-ui.html" TargetMode="Externa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localhost:8080/actu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localhost:8080/actuato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github.com/Netflix/eureka/wiki"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hyperlink" Target="http://localhost:8761/"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skkar.2k2@gmail.com" TargetMode="External"/><Relationship Id="rId3"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pic>
        <p:nvPicPr>
          <p:cNvPr id="1026" name="Picture 2" descr="mage result for spring micro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3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447" y="1425039"/>
            <a:ext cx="5810250" cy="4777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624447" y="391885"/>
            <a:ext cx="5810250" cy="1128156"/>
          </a:xfrm>
          <a:blipFill>
            <a:blip r:embed="rId3"/>
            <a:tile tx="0" ty="0" sx="100000" sy="100000" flip="none" algn="tl"/>
          </a:blipFill>
        </p:spPr>
        <p:txBody>
          <a:bodyPr>
            <a:normAutofit/>
          </a:bodyPr>
          <a:lstStyle/>
          <a:p>
            <a:pPr algn="ctr"/>
            <a:r>
              <a:rPr lang="en-US" sz="7200" b="1" dirty="0" smtClean="0"/>
              <a:t>Micro Service</a:t>
            </a:r>
            <a:endParaRPr lang="en-US" sz="7200" b="1" dirty="0"/>
          </a:p>
        </p:txBody>
      </p:sp>
    </p:spTree>
    <p:extLst>
      <p:ext uri="{BB962C8B-B14F-4D97-AF65-F5344CB8AC3E}">
        <p14:creationId xmlns:p14="http://schemas.microsoft.com/office/powerpoint/2010/main" val="83127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Microservice</a:t>
            </a:r>
            <a:endParaRPr lang="en-US" dirty="0"/>
          </a:p>
        </p:txBody>
      </p:sp>
      <p:sp>
        <p:nvSpPr>
          <p:cNvPr id="3" name="Content Placeholder 2"/>
          <p:cNvSpPr>
            <a:spLocks noGrp="1"/>
          </p:cNvSpPr>
          <p:nvPr>
            <p:ph idx="1"/>
          </p:nvPr>
        </p:nvSpPr>
        <p:spPr/>
        <p:txBody>
          <a:bodyPr>
            <a:normAutofit/>
          </a:bodyPr>
          <a:lstStyle/>
          <a:p>
            <a:r>
              <a:rPr lang="en-US" sz="3600" dirty="0"/>
              <a:t>Highly maintainable and testable</a:t>
            </a:r>
          </a:p>
          <a:p>
            <a:r>
              <a:rPr lang="en-US" sz="3600" dirty="0"/>
              <a:t>Loosely coupled</a:t>
            </a:r>
          </a:p>
          <a:p>
            <a:r>
              <a:rPr lang="en-US" sz="3600" dirty="0"/>
              <a:t>Independently deployable</a:t>
            </a:r>
          </a:p>
          <a:p>
            <a:r>
              <a:rPr lang="en-US" sz="3600" dirty="0"/>
              <a:t>Organized around business capabilities</a:t>
            </a:r>
          </a:p>
          <a:p>
            <a:r>
              <a:rPr lang="en-US" sz="3600" dirty="0"/>
              <a:t>Owned by a small team</a:t>
            </a:r>
          </a:p>
          <a:p>
            <a:pPr marL="0" indent="0">
              <a:buNone/>
            </a:pPr>
            <a:endParaRPr lang="en-US" sz="3600" b="1" dirty="0">
              <a:latin typeface="Al Nile" charset="-78"/>
              <a:ea typeface="Al Nile" charset="-78"/>
              <a:cs typeface="Al Nile" charset="-78"/>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8438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principles </a:t>
            </a:r>
          </a:p>
        </p:txBody>
      </p:sp>
      <p:sp>
        <p:nvSpPr>
          <p:cNvPr id="3" name="Content Placeholder 2"/>
          <p:cNvSpPr>
            <a:spLocks noGrp="1"/>
          </p:cNvSpPr>
          <p:nvPr>
            <p:ph idx="1"/>
          </p:nvPr>
        </p:nvSpPr>
        <p:spPr/>
        <p:txBody>
          <a:bodyPr/>
          <a:lstStyle/>
          <a:p>
            <a:pPr lvl="0"/>
            <a:r>
              <a:rPr lang="en-US" dirty="0" smtClean="0"/>
              <a:t>Autonomy- </a:t>
            </a:r>
            <a:endParaRPr lang="en-US" sz="2000" dirty="0"/>
          </a:p>
          <a:p>
            <a:pPr lvl="1"/>
            <a:r>
              <a:rPr lang="en-US" dirty="0"/>
              <a:t>each service operates </a:t>
            </a:r>
            <a:r>
              <a:rPr lang="en-US" i="1" dirty="0"/>
              <a:t>and changes independently of others </a:t>
            </a:r>
            <a:endParaRPr lang="en-US" dirty="0"/>
          </a:p>
          <a:p>
            <a:pPr lvl="0"/>
            <a:r>
              <a:rPr lang="en-US" dirty="0"/>
              <a:t>Resilience</a:t>
            </a:r>
            <a:endParaRPr lang="en-US" sz="2000" dirty="0"/>
          </a:p>
          <a:p>
            <a:pPr lvl="1"/>
            <a:r>
              <a:rPr lang="en-US" dirty="0"/>
              <a:t>application or infrastructure failure may only affect part of your system </a:t>
            </a:r>
          </a:p>
          <a:p>
            <a:pPr lvl="0"/>
            <a:r>
              <a:rPr lang="en-US" dirty="0"/>
              <a:t>Transparency</a:t>
            </a:r>
            <a:endParaRPr lang="en-US" sz="2000" dirty="0"/>
          </a:p>
          <a:p>
            <a:pPr lvl="1"/>
            <a:r>
              <a:rPr lang="en-US" dirty="0"/>
              <a:t>Each application generate separate log metrics</a:t>
            </a:r>
          </a:p>
          <a:p>
            <a:pPr lvl="0"/>
            <a:r>
              <a:rPr lang="en-US" dirty="0"/>
              <a:t>Automation</a:t>
            </a:r>
            <a:endParaRPr lang="en-US" sz="2000" dirty="0"/>
          </a:p>
          <a:p>
            <a:pPr lvl="0"/>
            <a:r>
              <a:rPr lang="en-US" dirty="0"/>
              <a:t>Alignment </a:t>
            </a:r>
            <a:endParaRPr lang="en-US" sz="2000"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834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Twelve </a:t>
            </a:r>
            <a:r>
              <a:rPr lang="en-US" b="1" dirty="0" smtClean="0"/>
              <a:t>Factors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hlinkClick r:id="rId2"/>
              </a:rPr>
              <a:t>https://12factor.net/</a:t>
            </a:r>
            <a:endParaRPr lang="en-US" sz="40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5826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530" y="1572490"/>
            <a:ext cx="10051675" cy="3949535"/>
          </a:xfrm>
          <a:blipFill>
            <a:blip r:embed="rId2"/>
            <a:tile tx="0" ty="0" sx="100000" sy="100000" flip="none" algn="tl"/>
          </a:blipFill>
        </p:spPr>
        <p:txBody>
          <a:bodyPr/>
          <a:lstStyle/>
          <a:p>
            <a:pPr algn="ctr">
              <a:lnSpc>
                <a:spcPct val="150000"/>
              </a:lnSpc>
            </a:pPr>
            <a:r>
              <a:rPr lang="en-US" dirty="0" smtClean="0"/>
              <a:t>Difference between</a:t>
            </a:r>
            <a:br>
              <a:rPr lang="en-US" dirty="0" smtClean="0"/>
            </a:br>
            <a:r>
              <a:rPr lang="en-US" b="1" dirty="0" smtClean="0"/>
              <a:t>Monolithic Application</a:t>
            </a:r>
            <a:r>
              <a:rPr lang="en-US" dirty="0" smtClean="0"/>
              <a:t/>
            </a:r>
            <a:br>
              <a:rPr lang="en-US" dirty="0" smtClean="0"/>
            </a:br>
            <a:r>
              <a:rPr lang="en-US" dirty="0" smtClean="0"/>
              <a:t>&amp;</a:t>
            </a:r>
            <a:br>
              <a:rPr lang="en-US" dirty="0" smtClean="0"/>
            </a:br>
            <a:r>
              <a:rPr lang="en-US" b="1" dirty="0" smtClean="0"/>
              <a:t>Microservice Application</a:t>
            </a:r>
            <a:endParaRPr lang="en-US" b="1" dirty="0"/>
          </a:p>
        </p:txBody>
      </p:sp>
    </p:spTree>
    <p:extLst>
      <p:ext uri="{BB962C8B-B14F-4D97-AF65-F5344CB8AC3E}">
        <p14:creationId xmlns:p14="http://schemas.microsoft.com/office/powerpoint/2010/main" val="97433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Microservice Architecture </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1026" name="Picture 2" descr="icroservice Architecture-What Is Microservices-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211" y="1162363"/>
            <a:ext cx="11498608" cy="522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 Features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2050" name="Picture 2" descr="icroservices Features - What Is Microservices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653" y="1621556"/>
            <a:ext cx="86487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use Microservice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2" descr="ompanies Using Microservices - What Is Microservices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0367" y="1905000"/>
            <a:ext cx="1049126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to design Microservice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4098" name="Picture 2" descr="est practices to design microservices-What Are Microservices-ed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5889" y="1477488"/>
            <a:ext cx="778897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06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1nwu8i3sj55rdbw4k4fm55i1-wpengine.netdna-ssl.com/wp-content/uploads/2015/09/MSArchite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
            <a:ext cx="122136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6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a:t>
            </a:r>
            <a:r>
              <a:rPr lang="en-US" dirty="0" smtClean="0"/>
              <a:t>1</a:t>
            </a:r>
            <a:endParaRPr lang="en-US" dirty="0"/>
          </a:p>
          <a:p>
            <a:r>
              <a:rPr lang="en-US" dirty="0" smtClean="0"/>
              <a:t>Spring Micro Services</a:t>
            </a:r>
            <a:endParaRPr lang="en-US" dirty="0"/>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2"/>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653" y="2006930"/>
            <a:ext cx="10261608" cy="3054927"/>
          </a:xfrm>
        </p:spPr>
        <p:txBody>
          <a:bodyPr>
            <a:noAutofit/>
          </a:bodyPr>
          <a:lstStyle/>
          <a:p>
            <a:pPr algn="ctr"/>
            <a:r>
              <a:rPr lang="en-US" sz="6000" dirty="0"/>
              <a:t>Applying</a:t>
            </a:r>
            <a:r>
              <a:rPr lang="en-US" sz="8000" dirty="0"/>
              <a:t> </a:t>
            </a:r>
            <a:r>
              <a:rPr lang="en-US" sz="8000" dirty="0" smtClean="0"/>
              <a:t/>
            </a:r>
            <a:br>
              <a:rPr lang="en-US" sz="8000" dirty="0" smtClean="0"/>
            </a:br>
            <a:r>
              <a:rPr lang="en-US" sz="8000" dirty="0" smtClean="0"/>
              <a:t>Micro-Service </a:t>
            </a:r>
            <a:br>
              <a:rPr lang="en-US" sz="8000" dirty="0" smtClean="0"/>
            </a:br>
            <a:r>
              <a:rPr lang="en-US" sz="6000" dirty="0" smtClean="0"/>
              <a:t>architecture </a:t>
            </a:r>
            <a:r>
              <a:rPr lang="en-US" sz="6000" dirty="0"/>
              <a:t>pattern </a:t>
            </a:r>
            <a:r>
              <a:rPr lang="en-US" sz="6000" dirty="0" smtClean="0"/>
              <a:t>language</a:t>
            </a:r>
            <a:endParaRPr lang="en-US" sz="60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0403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#1</a:t>
            </a:r>
            <a:endParaRPr lang="en-US" b="1" dirty="0"/>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3600" dirty="0"/>
              <a:t>Monolithic </a:t>
            </a:r>
            <a:r>
              <a:rPr lang="en-US" sz="3600" dirty="0" smtClean="0"/>
              <a:t>architecture? </a:t>
            </a:r>
            <a:endParaRPr lang="en-US" sz="3600" dirty="0"/>
          </a:p>
          <a:p>
            <a:pPr marL="0" indent="0">
              <a:buNone/>
            </a:pPr>
            <a:r>
              <a:rPr lang="en-US" sz="3600" dirty="0"/>
              <a:t>or </a:t>
            </a:r>
          </a:p>
          <a:p>
            <a:pPr marL="0" indent="0">
              <a:buNone/>
            </a:pPr>
            <a:r>
              <a:rPr lang="en-US" sz="3600" dirty="0"/>
              <a:t>Microservice </a:t>
            </a:r>
            <a:r>
              <a:rPr lang="en-US" sz="3600" dirty="0" smtClean="0"/>
              <a:t>Architecture?</a:t>
            </a:r>
            <a:endParaRPr lang="en-US" sz="3600" dirty="0"/>
          </a:p>
          <a:p>
            <a:pPr marL="0" indent="0">
              <a:buNone/>
            </a:pPr>
            <a:endParaRPr lang="en-US" sz="36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089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 #</a:t>
            </a:r>
            <a:r>
              <a:rPr lang="en-US" b="1" dirty="0" smtClean="0"/>
              <a:t>2:</a:t>
            </a:r>
            <a:r>
              <a:rPr lang="en-US" dirty="0" smtClean="0"/>
              <a:t> </a:t>
            </a:r>
            <a:br>
              <a:rPr lang="en-US" dirty="0" smtClean="0"/>
            </a:br>
            <a:r>
              <a:rPr lang="en-US" dirty="0" smtClean="0"/>
              <a:t>How </a:t>
            </a:r>
            <a:r>
              <a:rPr lang="en-US" dirty="0"/>
              <a:t>to decompose an application into </a:t>
            </a:r>
            <a:r>
              <a:rPr lang="en-US" dirty="0" smtClean="0"/>
              <a:t>services</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3600" dirty="0">
                <a:hlinkClick r:id="rId2"/>
              </a:rPr>
              <a:t>Decompose by business capability</a:t>
            </a:r>
            <a:r>
              <a:rPr lang="en-US" sz="3600" dirty="0"/>
              <a:t> </a:t>
            </a:r>
          </a:p>
          <a:p>
            <a:pPr lvl="1"/>
            <a:r>
              <a:rPr lang="en-US" sz="3200" dirty="0"/>
              <a:t>define services corresponding to business capabilities</a:t>
            </a:r>
          </a:p>
          <a:p>
            <a:r>
              <a:rPr lang="en-US" sz="3600" dirty="0">
                <a:hlinkClick r:id="rId3"/>
              </a:rPr>
              <a:t>Decompose by subdomain</a:t>
            </a:r>
            <a:endParaRPr lang="en-US" sz="3600" dirty="0"/>
          </a:p>
          <a:p>
            <a:pPr lvl="1"/>
            <a:r>
              <a:rPr lang="en-US" sz="3200" dirty="0"/>
              <a:t>define services corresponding to DDD subdomains</a:t>
            </a:r>
          </a:p>
          <a:p>
            <a:endParaRPr lang="en-US" sz="36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7563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a:hlinkClick r:id="rId2"/>
              </a:rPr>
              <a:t>Database per Service </a:t>
            </a:r>
            <a:r>
              <a:rPr lang="en-US" u="sng" dirty="0" smtClean="0">
                <a:hlinkClick r:id="rId2"/>
              </a:rPr>
              <a:t>pattern</a:t>
            </a:r>
            <a:r>
              <a:rPr lang="en-US" dirty="0"/>
              <a:t> </a:t>
            </a:r>
            <a:endParaRPr lang="en-US" dirty="0" smtClean="0"/>
          </a:p>
          <a:p>
            <a:r>
              <a:rPr lang="en-US" dirty="0" smtClean="0">
                <a:hlinkClick r:id="rId3"/>
              </a:rPr>
              <a:t>Shared Database </a:t>
            </a:r>
            <a:r>
              <a:rPr lang="en-US" dirty="0">
                <a:hlinkClick r:id="rId3"/>
              </a:rPr>
              <a:t>pattern</a:t>
            </a:r>
            <a:r>
              <a:rPr lang="en-US" dirty="0"/>
              <a:t> </a:t>
            </a:r>
          </a:p>
          <a:p>
            <a:r>
              <a:rPr lang="en-US" dirty="0" smtClean="0">
                <a:hlinkClick r:id="rId4"/>
              </a:rPr>
              <a:t>Saga</a:t>
            </a:r>
            <a:endParaRPr lang="en-US" dirty="0"/>
          </a:p>
          <a:p>
            <a:r>
              <a:rPr lang="en-US" u="sng" dirty="0" smtClean="0">
                <a:hlinkClick r:id="rId5"/>
              </a:rPr>
              <a:t>CQRS</a:t>
            </a:r>
            <a:r>
              <a:rPr lang="en-US" dirty="0" smtClean="0"/>
              <a:t> (</a:t>
            </a:r>
            <a:r>
              <a:rPr lang="en-US" dirty="0"/>
              <a:t>Command Query Responsibility </a:t>
            </a:r>
            <a:r>
              <a:rPr lang="en-US" dirty="0" smtClean="0"/>
              <a:t>Segregation)</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5"/>
          <p:cNvSpPr>
            <a:spLocks noGrp="1"/>
          </p:cNvSpPr>
          <p:nvPr>
            <p:ph type="title"/>
          </p:nvPr>
        </p:nvSpPr>
        <p:spPr>
          <a:xfrm>
            <a:off x="531952" y="122238"/>
            <a:ext cx="9193939" cy="1020762"/>
          </a:xfrm>
        </p:spPr>
        <p:txBody>
          <a:bodyPr>
            <a:noAutofit/>
          </a:bodyPr>
          <a:lstStyle/>
          <a:p>
            <a:r>
              <a:rPr lang="en-US" sz="2800" b="1" dirty="0"/>
              <a:t>Decision #3</a:t>
            </a:r>
            <a:r>
              <a:rPr lang="en-US" sz="2800" dirty="0"/>
              <a:t>: </a:t>
            </a:r>
            <a:r>
              <a:rPr lang="en-US" sz="2800" dirty="0" smtClean="0"/>
              <a:t/>
            </a:r>
            <a:br>
              <a:rPr lang="en-US" sz="2800" dirty="0" smtClean="0"/>
            </a:br>
            <a:r>
              <a:rPr lang="en-US" sz="2800" dirty="0" smtClean="0"/>
              <a:t>how </a:t>
            </a:r>
            <a:r>
              <a:rPr lang="en-US" sz="2800" dirty="0"/>
              <a:t>to maintain data consistency and perform </a:t>
            </a:r>
            <a:r>
              <a:rPr lang="en-US" sz="2800" dirty="0" smtClean="0"/>
              <a:t>queries</a:t>
            </a:r>
            <a:endParaRPr lang="en-US" sz="2800" dirty="0"/>
          </a:p>
        </p:txBody>
      </p:sp>
    </p:spTree>
    <p:extLst>
      <p:ext uri="{BB962C8B-B14F-4D97-AF65-F5344CB8AC3E}">
        <p14:creationId xmlns:p14="http://schemas.microsoft.com/office/powerpoint/2010/main" val="181992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#4</a:t>
            </a:r>
            <a:r>
              <a:rPr lang="en-US" dirty="0" smtClean="0"/>
              <a:t/>
            </a:r>
            <a:br>
              <a:rPr lang="en-US" dirty="0" smtClean="0"/>
            </a:br>
            <a:r>
              <a:rPr lang="en-US" dirty="0" smtClean="0"/>
              <a:t>Testing the application</a:t>
            </a:r>
            <a:endParaRPr lang="en-US" dirty="0"/>
          </a:p>
        </p:txBody>
      </p:sp>
      <p:sp>
        <p:nvSpPr>
          <p:cNvPr id="3" name="Content Placeholder 2"/>
          <p:cNvSpPr>
            <a:spLocks noGrp="1"/>
          </p:cNvSpPr>
          <p:nvPr>
            <p:ph idx="1"/>
          </p:nvPr>
        </p:nvSpPr>
        <p:spPr/>
        <p:txBody>
          <a:bodyPr/>
          <a:lstStyle/>
          <a:p>
            <a:r>
              <a:rPr lang="en-US" dirty="0"/>
              <a:t>Service Component Test</a:t>
            </a:r>
          </a:p>
          <a:p>
            <a:r>
              <a:rPr lang="en-US" dirty="0" smtClean="0"/>
              <a:t>Integration Test</a:t>
            </a:r>
            <a:endParaRPr lang="en-US" dirty="0"/>
          </a:p>
          <a:p>
            <a:r>
              <a:rPr lang="en-US" dirty="0"/>
              <a:t>Consumer-side contract </a:t>
            </a:r>
            <a:r>
              <a:rPr lang="en-US" dirty="0" smtClean="0"/>
              <a:t>test (Request/Response with Web methods)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4712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#5</a:t>
            </a:r>
            <a:r>
              <a:rPr lang="en-US" dirty="0" smtClean="0"/>
              <a:t/>
            </a:r>
            <a:br>
              <a:rPr lang="en-US" dirty="0" smtClean="0"/>
            </a:br>
            <a:r>
              <a:rPr lang="en-US" dirty="0" smtClean="0"/>
              <a:t>Deployment </a:t>
            </a:r>
            <a:r>
              <a:rPr lang="en-US" dirty="0"/>
              <a:t>patterns</a:t>
            </a:r>
          </a:p>
        </p:txBody>
      </p:sp>
      <p:sp>
        <p:nvSpPr>
          <p:cNvPr id="3" name="Content Placeholder 2"/>
          <p:cNvSpPr>
            <a:spLocks noGrp="1"/>
          </p:cNvSpPr>
          <p:nvPr>
            <p:ph idx="1"/>
          </p:nvPr>
        </p:nvSpPr>
        <p:spPr/>
        <p:txBody>
          <a:bodyPr vert="horz" lIns="91440" tIns="45720" rIns="91440" bIns="45720" rtlCol="0">
            <a:normAutofit/>
          </a:bodyPr>
          <a:lstStyle/>
          <a:p>
            <a:r>
              <a:rPr lang="en-US" dirty="0"/>
              <a:t>Multiple service instances per host</a:t>
            </a:r>
          </a:p>
          <a:p>
            <a:r>
              <a:rPr lang="en-US" dirty="0"/>
              <a:t>Service instance per host	</a:t>
            </a:r>
          </a:p>
          <a:p>
            <a:r>
              <a:rPr lang="en-US" dirty="0"/>
              <a:t>Service instance per VM</a:t>
            </a:r>
          </a:p>
          <a:p>
            <a:r>
              <a:rPr lang="en-US" dirty="0"/>
              <a:t>Service instance per Container</a:t>
            </a:r>
          </a:p>
          <a:p>
            <a:r>
              <a:rPr lang="en-US" dirty="0" err="1"/>
              <a:t>Serverless</a:t>
            </a:r>
            <a:r>
              <a:rPr lang="en-US" dirty="0"/>
              <a:t> deployment</a:t>
            </a:r>
          </a:p>
          <a:p>
            <a:r>
              <a:rPr lang="en-US" dirty="0"/>
              <a:t>Service deployment platform</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5094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a:t>
            </a:r>
            <a:r>
              <a:rPr lang="en-US" b="1" dirty="0" smtClean="0"/>
              <a:t>#</a:t>
            </a:r>
            <a:r>
              <a:rPr lang="en-US" b="1" dirty="0"/>
              <a:t>6</a:t>
            </a:r>
            <a:r>
              <a:rPr lang="en-US" dirty="0" smtClean="0"/>
              <a:t/>
            </a:r>
            <a:br>
              <a:rPr lang="en-US" dirty="0" smtClean="0"/>
            </a:br>
            <a:r>
              <a:rPr lang="en-US" dirty="0" smtClean="0"/>
              <a:t>Communication styles</a:t>
            </a:r>
            <a:endParaRPr lang="en-US" dirty="0"/>
          </a:p>
        </p:txBody>
      </p:sp>
      <p:sp>
        <p:nvSpPr>
          <p:cNvPr id="3" name="Content Placeholder 2"/>
          <p:cNvSpPr>
            <a:spLocks noGrp="1"/>
          </p:cNvSpPr>
          <p:nvPr>
            <p:ph idx="1"/>
          </p:nvPr>
        </p:nvSpPr>
        <p:spPr/>
        <p:txBody>
          <a:bodyPr>
            <a:normAutofit/>
          </a:bodyPr>
          <a:lstStyle/>
          <a:p>
            <a:r>
              <a:rPr lang="en-US" sz="2800" dirty="0" smtClean="0"/>
              <a:t>Remote </a:t>
            </a:r>
            <a:r>
              <a:rPr lang="en-US" sz="2800" dirty="0"/>
              <a:t>Procedure </a:t>
            </a:r>
            <a:endParaRPr lang="en-US" sz="2800" dirty="0" smtClean="0"/>
          </a:p>
          <a:p>
            <a:r>
              <a:rPr lang="en-US" sz="2800" dirty="0" smtClean="0"/>
              <a:t>Invocation Messaging</a:t>
            </a:r>
          </a:p>
          <a:p>
            <a:r>
              <a:rPr lang="en-US" sz="2800" dirty="0" smtClean="0"/>
              <a:t>Domain-specific </a:t>
            </a:r>
            <a:r>
              <a:rPr lang="en-US" sz="2800" dirty="0"/>
              <a:t>protocol</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083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a:t>
            </a:r>
            <a:r>
              <a:rPr lang="en-US" b="1" dirty="0" smtClean="0"/>
              <a:t>#</a:t>
            </a:r>
            <a:r>
              <a:rPr lang="en-US" b="1" dirty="0"/>
              <a:t>7</a:t>
            </a:r>
            <a:r>
              <a:rPr lang="en-US" b="1" dirty="0" smtClean="0"/>
              <a:t/>
            </a:r>
            <a:br>
              <a:rPr lang="en-US" b="1" dirty="0" smtClean="0"/>
            </a:br>
            <a:r>
              <a:rPr lang="en-US" dirty="0" smtClean="0"/>
              <a:t>External </a:t>
            </a:r>
            <a:r>
              <a:rPr lang="en-US" dirty="0"/>
              <a:t>API</a:t>
            </a:r>
          </a:p>
        </p:txBody>
      </p:sp>
      <p:sp>
        <p:nvSpPr>
          <p:cNvPr id="3" name="Content Placeholder 2"/>
          <p:cNvSpPr>
            <a:spLocks noGrp="1"/>
          </p:cNvSpPr>
          <p:nvPr>
            <p:ph idx="1"/>
          </p:nvPr>
        </p:nvSpPr>
        <p:spPr/>
        <p:txBody>
          <a:bodyPr>
            <a:normAutofit/>
          </a:bodyPr>
          <a:lstStyle/>
          <a:p>
            <a:r>
              <a:rPr lang="en-US" sz="3200" dirty="0"/>
              <a:t>API </a:t>
            </a:r>
            <a:r>
              <a:rPr lang="en-US" sz="3200" dirty="0" smtClean="0"/>
              <a:t>gateway </a:t>
            </a:r>
          </a:p>
          <a:p>
            <a:pPr lvl="1"/>
            <a:r>
              <a:rPr lang="en-US" sz="2800" dirty="0" smtClean="0"/>
              <a:t>(Single API gateway for Mobile, Web or any 3</a:t>
            </a:r>
            <a:r>
              <a:rPr lang="en-US" sz="2800" baseline="30000" dirty="0" smtClean="0"/>
              <a:t>rd</a:t>
            </a:r>
            <a:r>
              <a:rPr lang="en-US" sz="2800" dirty="0" smtClean="0"/>
              <a:t> party client)</a:t>
            </a:r>
          </a:p>
          <a:p>
            <a:pPr lvl="1"/>
            <a:r>
              <a:rPr lang="en-US" sz="2800" dirty="0" smtClean="0"/>
              <a:t>Uses common service</a:t>
            </a:r>
            <a:endParaRPr lang="en-US" sz="2800" dirty="0"/>
          </a:p>
          <a:p>
            <a:r>
              <a:rPr lang="en-US" sz="3200" dirty="0"/>
              <a:t>Backend for </a:t>
            </a:r>
            <a:r>
              <a:rPr lang="en-US" sz="3200" dirty="0" smtClean="0"/>
              <a:t>front-end </a:t>
            </a:r>
          </a:p>
          <a:p>
            <a:pPr lvl="1"/>
            <a:r>
              <a:rPr lang="en-US" sz="2800" dirty="0" smtClean="0"/>
              <a:t>(Separate </a:t>
            </a:r>
            <a:r>
              <a:rPr lang="en-US" sz="2800" dirty="0"/>
              <a:t>API </a:t>
            </a:r>
            <a:r>
              <a:rPr lang="en-US" sz="2800" dirty="0" smtClean="0"/>
              <a:t>gateways </a:t>
            </a:r>
            <a:r>
              <a:rPr lang="en-US" sz="2800" dirty="0"/>
              <a:t>for Mobile, Web or any 3</a:t>
            </a:r>
            <a:r>
              <a:rPr lang="en-US" sz="2800" baseline="30000" dirty="0"/>
              <a:t>rd</a:t>
            </a:r>
            <a:r>
              <a:rPr lang="en-US" sz="2800" dirty="0"/>
              <a:t> party client</a:t>
            </a:r>
            <a:r>
              <a:rPr lang="en-US" sz="2800" dirty="0" smtClean="0"/>
              <a:t>)</a:t>
            </a:r>
          </a:p>
          <a:p>
            <a:pPr lvl="1"/>
            <a:r>
              <a:rPr lang="en-US" sz="2800" dirty="0" smtClean="0"/>
              <a:t>Each API shares common service</a:t>
            </a:r>
            <a:endParaRPr lang="en-US" sz="2800" dirty="0"/>
          </a:p>
          <a:p>
            <a:endParaRPr lang="en-US" sz="32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9488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 </a:t>
            </a:r>
            <a:r>
              <a:rPr lang="en-US" b="1" dirty="0" smtClean="0"/>
              <a:t>#</a:t>
            </a:r>
            <a:r>
              <a:rPr lang="en-US" b="1" dirty="0"/>
              <a:t>8</a:t>
            </a:r>
            <a:r>
              <a:rPr lang="en-US" dirty="0" smtClean="0"/>
              <a:t/>
            </a:r>
            <a:br>
              <a:rPr lang="en-US" dirty="0" smtClean="0"/>
            </a:br>
            <a:r>
              <a:rPr lang="en-US" dirty="0" smtClean="0"/>
              <a:t>Service </a:t>
            </a:r>
            <a:r>
              <a:rPr lang="en-US" dirty="0"/>
              <a:t>discovery</a:t>
            </a:r>
          </a:p>
        </p:txBody>
      </p:sp>
      <p:sp>
        <p:nvSpPr>
          <p:cNvPr id="3" name="Content Placeholder 2"/>
          <p:cNvSpPr>
            <a:spLocks noGrp="1"/>
          </p:cNvSpPr>
          <p:nvPr>
            <p:ph idx="1"/>
          </p:nvPr>
        </p:nvSpPr>
        <p:spPr/>
        <p:txBody>
          <a:bodyPr>
            <a:normAutofit/>
          </a:bodyPr>
          <a:lstStyle/>
          <a:p>
            <a:r>
              <a:rPr lang="en-US" sz="2800" dirty="0"/>
              <a:t>Client-side </a:t>
            </a:r>
            <a:r>
              <a:rPr lang="en-US" sz="2800" dirty="0" smtClean="0"/>
              <a:t>discovery</a:t>
            </a:r>
          </a:p>
          <a:p>
            <a:r>
              <a:rPr lang="en-US" sz="2800" dirty="0" smtClean="0"/>
              <a:t>Server-side discovery</a:t>
            </a:r>
          </a:p>
          <a:p>
            <a:r>
              <a:rPr lang="en-US" sz="2800" dirty="0" smtClean="0"/>
              <a:t>Service registry</a:t>
            </a:r>
          </a:p>
          <a:p>
            <a:r>
              <a:rPr lang="en-US" sz="2800" dirty="0" smtClean="0"/>
              <a:t>Self registration</a:t>
            </a:r>
          </a:p>
          <a:p>
            <a:r>
              <a:rPr lang="en-US" sz="2800" dirty="0" smtClean="0"/>
              <a:t>3rd </a:t>
            </a:r>
            <a:r>
              <a:rPr lang="en-US" sz="2800" dirty="0"/>
              <a:t>party registration</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7930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Decision #9 </a:t>
            </a:r>
            <a:br>
              <a:rPr lang="en-US" b="1" dirty="0" smtClean="0"/>
            </a:br>
            <a:r>
              <a:rPr lang="en-US" dirty="0" smtClean="0"/>
              <a:t>Reliability</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Circuit Breaker</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790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a:t>
            </a:r>
            <a:r>
              <a:rPr lang="en-US" dirty="0" smtClean="0"/>
              <a:t>Service</a:t>
            </a:r>
            <a:endParaRPr lang="en-US" dirty="0"/>
          </a:p>
        </p:txBody>
      </p:sp>
      <p:sp>
        <p:nvSpPr>
          <p:cNvPr id="3" name="Content Placeholder 2"/>
          <p:cNvSpPr>
            <a:spLocks noGrp="1"/>
          </p:cNvSpPr>
          <p:nvPr>
            <p:ph idx="1"/>
          </p:nvPr>
        </p:nvSpPr>
        <p:spPr>
          <a:xfrm>
            <a:off x="608172" y="1621556"/>
            <a:ext cx="10975658" cy="4267200"/>
          </a:xfrm>
        </p:spPr>
        <p:txBody>
          <a:bodyPr>
            <a:noAutofit/>
          </a:bodyPr>
          <a:lstStyle/>
          <a:p>
            <a:r>
              <a:rPr lang="en-US" sz="2800" dirty="0"/>
              <a:t>It is a client-server application or application component for communication.</a:t>
            </a:r>
          </a:p>
          <a:p>
            <a:r>
              <a:rPr lang="en-US" sz="2800" dirty="0"/>
              <a:t>The method of communication between two devices over the network.</a:t>
            </a:r>
          </a:p>
          <a:p>
            <a:r>
              <a:rPr lang="en-US" sz="2800" dirty="0"/>
              <a:t>It is a software system for the interoperable machine to machine communication.</a:t>
            </a:r>
          </a:p>
          <a:p>
            <a:r>
              <a:rPr lang="en-US" sz="2800" dirty="0"/>
              <a:t>It is a collection of standards or protocols for exchanging information between two devices or application</a:t>
            </a:r>
            <a:r>
              <a:rPr lang="en-US" sz="2800" dirty="0" smtClean="0"/>
              <a:t>.</a:t>
            </a:r>
            <a:endParaRPr lang="en-US" sz="28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4227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a:t>
            </a:r>
            <a:r>
              <a:rPr lang="en-US" b="1" dirty="0" smtClean="0"/>
              <a:t>#10</a:t>
            </a:r>
            <a:r>
              <a:rPr lang="en-US" b="1" dirty="0"/>
              <a:t/>
            </a:r>
            <a:br>
              <a:rPr lang="en-US" b="1" dirty="0"/>
            </a:br>
            <a:r>
              <a:rPr lang="en-US" dirty="0" smtClean="0"/>
              <a:t>Security</a:t>
            </a:r>
            <a:endParaRPr lang="en-US" dirty="0"/>
          </a:p>
        </p:txBody>
      </p:sp>
      <p:sp>
        <p:nvSpPr>
          <p:cNvPr id="3" name="Content Placeholder 2"/>
          <p:cNvSpPr>
            <a:spLocks noGrp="1"/>
          </p:cNvSpPr>
          <p:nvPr>
            <p:ph idx="1"/>
          </p:nvPr>
        </p:nvSpPr>
        <p:spPr/>
        <p:txBody>
          <a:bodyPr>
            <a:normAutofit/>
          </a:bodyPr>
          <a:lstStyle/>
          <a:p>
            <a:pPr marL="0" indent="0">
              <a:buNone/>
            </a:pPr>
            <a:r>
              <a:rPr lang="en-US" sz="3200" smtClean="0"/>
              <a:t>Access Token</a:t>
            </a:r>
            <a:endParaRPr lang="en-US" sz="320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9786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#11</a:t>
            </a:r>
            <a:r>
              <a:rPr lang="en-US" dirty="0" smtClean="0"/>
              <a:t/>
            </a:r>
            <a:br>
              <a:rPr lang="en-US" dirty="0" smtClean="0"/>
            </a:br>
            <a:r>
              <a:rPr lang="en-US" dirty="0" smtClean="0"/>
              <a:t>Observability</a:t>
            </a:r>
            <a:endParaRPr lang="en-US" dirty="0"/>
          </a:p>
        </p:txBody>
      </p:sp>
      <p:sp>
        <p:nvSpPr>
          <p:cNvPr id="3" name="Content Placeholder 2"/>
          <p:cNvSpPr>
            <a:spLocks noGrp="1"/>
          </p:cNvSpPr>
          <p:nvPr>
            <p:ph idx="1"/>
          </p:nvPr>
        </p:nvSpPr>
        <p:spPr/>
        <p:txBody>
          <a:bodyPr/>
          <a:lstStyle/>
          <a:p>
            <a:r>
              <a:rPr lang="en-US" dirty="0"/>
              <a:t>Log </a:t>
            </a:r>
            <a:r>
              <a:rPr lang="en-US" dirty="0" smtClean="0"/>
              <a:t>aggregation</a:t>
            </a:r>
          </a:p>
          <a:p>
            <a:r>
              <a:rPr lang="en-US" dirty="0" smtClean="0"/>
              <a:t>Application metrics</a:t>
            </a:r>
          </a:p>
          <a:p>
            <a:r>
              <a:rPr lang="en-US" dirty="0" smtClean="0"/>
              <a:t>Audit logging</a:t>
            </a:r>
          </a:p>
          <a:p>
            <a:r>
              <a:rPr lang="en-US" dirty="0" smtClean="0"/>
              <a:t>Distributed tracing</a:t>
            </a:r>
          </a:p>
          <a:p>
            <a:r>
              <a:rPr lang="en-US" dirty="0" smtClean="0"/>
              <a:t>Exception tracking</a:t>
            </a:r>
          </a:p>
          <a:p>
            <a:r>
              <a:rPr lang="en-US" dirty="0" smtClean="0"/>
              <a:t>Health </a:t>
            </a:r>
            <a:r>
              <a:rPr lang="en-US" dirty="0"/>
              <a:t>check </a:t>
            </a:r>
            <a:r>
              <a:rPr lang="en-US" dirty="0" smtClean="0"/>
              <a:t>API</a:t>
            </a:r>
          </a:p>
          <a:p>
            <a:r>
              <a:rPr lang="en-US" dirty="0" smtClean="0"/>
              <a:t>Log </a:t>
            </a:r>
            <a:r>
              <a:rPr lang="en-US" dirty="0"/>
              <a:t>deployments and </a:t>
            </a:r>
            <a:r>
              <a:rPr lang="en-US" dirty="0" smtClean="0"/>
              <a:t>changes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5646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14" y="1463033"/>
            <a:ext cx="7873341" cy="3416320"/>
          </a:xfrm>
          <a:prstGeom prst="rect">
            <a:avLst/>
          </a:prstGeom>
          <a:blipFill>
            <a:blip r:embed="rId2"/>
            <a:tile tx="0" ty="0" sx="100000" sy="100000" flip="none" algn="tl"/>
          </a:blipFill>
        </p:spPr>
        <p:txBody>
          <a:bodyPr wrap="square">
            <a:spAutoFit/>
          </a:bodyPr>
          <a:lstStyle/>
          <a:p>
            <a:pPr algn="ctr"/>
            <a:r>
              <a:rPr lang="en-US" sz="7200" dirty="0">
                <a:solidFill>
                  <a:srgbClr val="34302D"/>
                </a:solidFill>
                <a:latin typeface="Montserrat" charset="0"/>
              </a:rPr>
              <a:t>Microservices </a:t>
            </a:r>
            <a:endParaRPr lang="en-US" sz="7200" dirty="0" smtClean="0">
              <a:solidFill>
                <a:srgbClr val="34302D"/>
              </a:solidFill>
              <a:latin typeface="Montserrat" charset="0"/>
            </a:endParaRPr>
          </a:p>
          <a:p>
            <a:pPr algn="ctr"/>
            <a:r>
              <a:rPr lang="en-US" sz="7200" dirty="0" smtClean="0">
                <a:solidFill>
                  <a:srgbClr val="34302D"/>
                </a:solidFill>
                <a:latin typeface="Montserrat" charset="0"/>
              </a:rPr>
              <a:t>with </a:t>
            </a:r>
          </a:p>
          <a:p>
            <a:pPr algn="ctr"/>
            <a:r>
              <a:rPr lang="en-US" sz="7200" dirty="0" smtClean="0">
                <a:solidFill>
                  <a:srgbClr val="34302D"/>
                </a:solidFill>
                <a:latin typeface="Montserrat" charset="0"/>
              </a:rPr>
              <a:t>Spring</a:t>
            </a:r>
            <a:endParaRPr lang="en-US" sz="7200" b="0" i="0" dirty="0">
              <a:solidFill>
                <a:srgbClr val="34302D"/>
              </a:solidFill>
              <a:effectLst/>
              <a:latin typeface="Montserrat" charset="0"/>
            </a:endParaRPr>
          </a:p>
        </p:txBody>
      </p:sp>
    </p:spTree>
    <p:extLst>
      <p:ext uri="{BB962C8B-B14F-4D97-AF65-F5344CB8AC3E}">
        <p14:creationId xmlns:p14="http://schemas.microsoft.com/office/powerpoint/2010/main" val="10739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Services through Spring Boot</a:t>
            </a:r>
            <a:endParaRPr lang="en-US" dirty="0"/>
          </a:p>
        </p:txBody>
      </p:sp>
      <p:sp>
        <p:nvSpPr>
          <p:cNvPr id="3" name="Content Placeholder 2"/>
          <p:cNvSpPr>
            <a:spLocks noGrp="1"/>
          </p:cNvSpPr>
          <p:nvPr>
            <p:ph idx="1"/>
          </p:nvPr>
        </p:nvSpPr>
        <p:spPr/>
        <p:txBody>
          <a:bodyPr/>
          <a:lstStyle/>
          <a:p>
            <a:r>
              <a:rPr lang="en-US" dirty="0" smtClean="0"/>
              <a:t>Spring Rest Controller</a:t>
            </a:r>
          </a:p>
          <a:p>
            <a:r>
              <a:rPr lang="en-US" dirty="0" smtClean="0"/>
              <a:t>Spring Data JPA</a:t>
            </a:r>
          </a:p>
          <a:p>
            <a:r>
              <a:rPr lang="en-US" dirty="0" err="1" smtClean="0"/>
              <a:t>Docunentating</a:t>
            </a:r>
            <a:r>
              <a:rPr lang="en-US" dirty="0" smtClean="0"/>
              <a:t> Restful APIs</a:t>
            </a:r>
          </a:p>
          <a:p>
            <a:r>
              <a:rPr lang="en-US" dirty="0" smtClean="0"/>
              <a:t>Spring Cloud</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8330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methods</a:t>
            </a:r>
            <a:endParaRPr lang="en-US" dirty="0"/>
          </a:p>
        </p:txBody>
      </p:sp>
      <p:sp>
        <p:nvSpPr>
          <p:cNvPr id="3" name="Content Placeholder 2"/>
          <p:cNvSpPr>
            <a:spLocks noGrp="1"/>
          </p:cNvSpPr>
          <p:nvPr>
            <p:ph idx="1"/>
          </p:nvPr>
        </p:nvSpPr>
        <p:spPr/>
        <p:txBody>
          <a:bodyPr/>
          <a:lstStyle/>
          <a:p>
            <a:r>
              <a:rPr lang="en-US" dirty="0" smtClean="0"/>
              <a:t>Get</a:t>
            </a:r>
          </a:p>
          <a:p>
            <a:r>
              <a:rPr lang="en-US" dirty="0" smtClean="0"/>
              <a:t>Post</a:t>
            </a:r>
          </a:p>
          <a:p>
            <a:r>
              <a:rPr lang="en-US" dirty="0" smtClean="0"/>
              <a:t>Delete</a:t>
            </a:r>
          </a:p>
          <a:p>
            <a:r>
              <a:rPr lang="en-US" dirty="0" smtClean="0"/>
              <a:t>Put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8207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Richardson Maturity Model (</a:t>
            </a:r>
            <a:r>
              <a:rPr lang="en-US" dirty="0"/>
              <a:t>Martin </a:t>
            </a:r>
            <a:r>
              <a:rPr lang="en-US" dirty="0" smtClean="0"/>
              <a:t>Fowler</a:t>
            </a:r>
            <a:r>
              <a:rPr lang="en-US" dirty="0"/>
              <a:t>)</a:t>
            </a:r>
            <a:endParaRPr lang="en-US" b="1" dirty="0"/>
          </a:p>
        </p:txBody>
      </p:sp>
      <p:sp>
        <p:nvSpPr>
          <p:cNvPr id="3" name="Content Placeholder 2"/>
          <p:cNvSpPr>
            <a:spLocks noGrp="1"/>
          </p:cNvSpPr>
          <p:nvPr>
            <p:ph idx="1"/>
          </p:nvPr>
        </p:nvSpPr>
        <p:spPr/>
        <p:txBody>
          <a:bodyPr/>
          <a:lstStyle/>
          <a:p>
            <a:pPr fontAlgn="base"/>
            <a:r>
              <a:rPr lang="en-US" b="1" dirty="0"/>
              <a:t>Level 0</a:t>
            </a:r>
          </a:p>
          <a:p>
            <a:pPr fontAlgn="base"/>
            <a:r>
              <a:rPr lang="en-US" b="1" dirty="0"/>
              <a:t>Level 1 - Resources</a:t>
            </a:r>
          </a:p>
          <a:p>
            <a:pPr fontAlgn="base"/>
            <a:r>
              <a:rPr lang="en-US" b="1" dirty="0"/>
              <a:t>Level 2 - HTTP Verbs</a:t>
            </a:r>
          </a:p>
          <a:p>
            <a:pPr fontAlgn="base"/>
            <a:r>
              <a:rPr lang="en-US" b="1" dirty="0"/>
              <a:t>Level 3 - Hypermedia Controls</a:t>
            </a:r>
          </a:p>
          <a:p>
            <a:pPr fontAlgn="base"/>
            <a:r>
              <a:rPr lang="en-US" b="1" dirty="0"/>
              <a:t>The Meaning of the Levels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2557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a:t>
            </a:r>
            <a:r>
              <a:rPr lang="en-US" b="1" dirty="0" smtClean="0"/>
              <a:t>0</a:t>
            </a:r>
            <a:endParaRPr lang="en-US" dirty="0"/>
          </a:p>
        </p:txBody>
      </p:sp>
      <p:sp>
        <p:nvSpPr>
          <p:cNvPr id="3" name="Content Placeholder 2"/>
          <p:cNvSpPr>
            <a:spLocks noGrp="1"/>
          </p:cNvSpPr>
          <p:nvPr>
            <p:ph idx="1"/>
          </p:nvPr>
        </p:nvSpPr>
        <p:spPr>
          <a:xfrm>
            <a:off x="608172" y="1501239"/>
            <a:ext cx="10975658" cy="4267200"/>
          </a:xfrm>
        </p:spPr>
        <p:txBody>
          <a:bodyPr vert="horz" lIns="91440" tIns="45720" rIns="91440" bIns="45720" rtlCol="0">
            <a:normAutofit/>
          </a:bodyPr>
          <a:lstStyle/>
          <a:p>
            <a:pPr fontAlgn="base"/>
            <a:r>
              <a:rPr lang="en-US" sz="2000" dirty="0"/>
              <a:t>API designed at this level are not at all Rest APIs and This is where SOAP based web services takes place</a:t>
            </a:r>
            <a:r>
              <a:rPr lang="en-US" sz="2000" dirty="0"/>
              <a:t>.</a:t>
            </a:r>
          </a:p>
          <a:p>
            <a:pPr fontAlgn="base"/>
            <a:r>
              <a:rPr lang="en-US" sz="2000" dirty="0"/>
              <a:t>No </a:t>
            </a:r>
            <a:r>
              <a:rPr lang="en-US" sz="2000" dirty="0"/>
              <a:t>concept of Resource Based URI, Hypermedia, and no proper use of HTTP Protocol (which are key characteristics of a REST API</a:t>
            </a:r>
            <a:r>
              <a:rPr lang="en-US" sz="2000" dirty="0"/>
              <a:t>).</a:t>
            </a:r>
          </a:p>
          <a:p>
            <a:pPr fontAlgn="base"/>
            <a:r>
              <a:rPr lang="en-US" sz="2000" dirty="0"/>
              <a:t>These services have a single URI and use a single HTTP method (typically POST</a:t>
            </a:r>
            <a:r>
              <a:rPr lang="en-US" sz="2000" dirty="0"/>
              <a:t>)</a:t>
            </a:r>
          </a:p>
          <a:p>
            <a:pPr fontAlgn="base"/>
            <a:r>
              <a:rPr lang="en-US" sz="2000" dirty="0"/>
              <a:t>D</a:t>
            </a:r>
            <a:r>
              <a:rPr lang="en-US" sz="2000" dirty="0" smtClean="0"/>
              <a:t>oes </a:t>
            </a:r>
            <a:r>
              <a:rPr lang="en-US" sz="2000" dirty="0"/>
              <a:t>not make use of any of URI, HTTP Methods, and HATEOAS </a:t>
            </a:r>
            <a:r>
              <a:rPr lang="en-US" sz="2000" dirty="0" smtClean="0"/>
              <a:t>capabilities</a:t>
            </a:r>
          </a:p>
          <a:p>
            <a:pPr fontAlgn="base"/>
            <a:r>
              <a:rPr lang="en-US" sz="2000" dirty="0" smtClean="0"/>
              <a:t>Details and Data are sent through the Request Body</a:t>
            </a:r>
            <a:endParaRPr lang="en-US" sz="20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28" name="Group 27"/>
          <p:cNvGrpSpPr/>
          <p:nvPr/>
        </p:nvGrpSpPr>
        <p:grpSpPr>
          <a:xfrm>
            <a:off x="1876301" y="4730338"/>
            <a:ext cx="7191790" cy="1368315"/>
            <a:chOff x="1876301" y="4730338"/>
            <a:chExt cx="7191790" cy="1368315"/>
          </a:xfrm>
        </p:grpSpPr>
        <p:grpSp>
          <p:nvGrpSpPr>
            <p:cNvPr id="10" name="Group 9"/>
            <p:cNvGrpSpPr/>
            <p:nvPr/>
          </p:nvGrpSpPr>
          <p:grpSpPr>
            <a:xfrm>
              <a:off x="1876301" y="4730338"/>
              <a:ext cx="7191790" cy="1368315"/>
              <a:chOff x="759318" y="4311916"/>
              <a:chExt cx="5468427" cy="1368315"/>
            </a:xfrm>
          </p:grpSpPr>
          <p:sp>
            <p:nvSpPr>
              <p:cNvPr id="6" name="Rectangle 5"/>
              <p:cNvSpPr/>
              <p:nvPr/>
            </p:nvSpPr>
            <p:spPr>
              <a:xfrm>
                <a:off x="759318" y="4800002"/>
                <a:ext cx="1805930" cy="400110"/>
              </a:xfrm>
              <a:prstGeom prst="rect">
                <a:avLst/>
              </a:prstGeom>
              <a:ln>
                <a:solidFill>
                  <a:schemeClr val="accent5">
                    <a:lumMod val="50000"/>
                  </a:schemeClr>
                </a:solidFill>
              </a:ln>
            </p:spPr>
            <p:txBody>
              <a:bodyPr wrap="square">
                <a:spAutoFit/>
              </a:bodyPr>
              <a:lstStyle/>
              <a:p>
                <a:r>
                  <a:rPr lang="en-US" sz="2000" dirty="0">
                    <a:solidFill>
                      <a:schemeClr val="accent5">
                        <a:lumMod val="50000"/>
                      </a:schemeClr>
                    </a:solidFill>
                  </a:rPr>
                  <a:t>POST </a:t>
                </a:r>
                <a:r>
                  <a:rPr lang="en-US" sz="2000" dirty="0" smtClean="0">
                    <a:solidFill>
                      <a:schemeClr val="accent5">
                        <a:lumMod val="50000"/>
                      </a:schemeClr>
                    </a:solidFill>
                  </a:rPr>
                  <a:t>/</a:t>
                </a:r>
                <a:r>
                  <a:rPr lang="en-US" sz="2000" dirty="0" err="1" smtClean="0">
                    <a:solidFill>
                      <a:schemeClr val="accent5">
                        <a:lumMod val="50000"/>
                      </a:schemeClr>
                    </a:solidFill>
                  </a:rPr>
                  <a:t>orderService</a:t>
                </a:r>
                <a:endParaRPr lang="en-US" sz="2000" dirty="0">
                  <a:solidFill>
                    <a:schemeClr val="accent5">
                      <a:lumMod val="50000"/>
                    </a:schemeClr>
                  </a:solidFill>
                </a:endParaRPr>
              </a:p>
            </p:txBody>
          </p:sp>
          <p:sp>
            <p:nvSpPr>
              <p:cNvPr id="7" name="Rectangle 6"/>
              <p:cNvSpPr/>
              <p:nvPr/>
            </p:nvSpPr>
            <p:spPr>
              <a:xfrm>
                <a:off x="4174508" y="4311916"/>
                <a:ext cx="1643290" cy="400110"/>
              </a:xfrm>
              <a:prstGeom prst="rect">
                <a:avLst/>
              </a:prstGeom>
              <a:ln>
                <a:solidFill>
                  <a:schemeClr val="accent5">
                    <a:lumMod val="50000"/>
                  </a:schemeClr>
                </a:solidFill>
              </a:ln>
            </p:spPr>
            <p:txBody>
              <a:bodyPr wrap="none">
                <a:spAutoFit/>
              </a:bodyPr>
              <a:lstStyle/>
              <a:p>
                <a:r>
                  <a:rPr lang="en-US" sz="2000" dirty="0" smtClean="0">
                    <a:solidFill>
                      <a:schemeClr val="accent5">
                        <a:lumMod val="50000"/>
                      </a:schemeClr>
                    </a:solidFill>
                  </a:rPr>
                  <a:t>Check order status</a:t>
                </a:r>
                <a:endParaRPr lang="en-US" sz="2000" dirty="0">
                  <a:solidFill>
                    <a:schemeClr val="accent5">
                      <a:lumMod val="50000"/>
                    </a:schemeClr>
                  </a:solidFill>
                </a:endParaRPr>
              </a:p>
            </p:txBody>
          </p:sp>
          <p:sp>
            <p:nvSpPr>
              <p:cNvPr id="8" name="Rectangle 7"/>
              <p:cNvSpPr/>
              <p:nvPr/>
            </p:nvSpPr>
            <p:spPr>
              <a:xfrm>
                <a:off x="4168818" y="4775834"/>
                <a:ext cx="1667667" cy="400110"/>
              </a:xfrm>
              <a:prstGeom prst="rect">
                <a:avLst/>
              </a:prstGeom>
              <a:ln>
                <a:solidFill>
                  <a:schemeClr val="accent5">
                    <a:lumMod val="50000"/>
                  </a:schemeClr>
                </a:solidFill>
              </a:ln>
            </p:spPr>
            <p:txBody>
              <a:bodyPr wrap="none">
                <a:spAutoFit/>
              </a:bodyPr>
              <a:lstStyle/>
              <a:p>
                <a:r>
                  <a:rPr lang="en-US" sz="2000" dirty="0" smtClean="0">
                    <a:solidFill>
                      <a:schemeClr val="accent5">
                        <a:lumMod val="50000"/>
                      </a:schemeClr>
                    </a:solidFill>
                  </a:rPr>
                  <a:t>Create a new order</a:t>
                </a:r>
                <a:endParaRPr lang="en-US" sz="2000" dirty="0">
                  <a:solidFill>
                    <a:schemeClr val="accent5">
                      <a:lumMod val="50000"/>
                    </a:schemeClr>
                  </a:solidFill>
                </a:endParaRPr>
              </a:p>
            </p:txBody>
          </p:sp>
          <p:sp>
            <p:nvSpPr>
              <p:cNvPr id="9" name="Rectangle 8"/>
              <p:cNvSpPr/>
              <p:nvPr/>
            </p:nvSpPr>
            <p:spPr>
              <a:xfrm>
                <a:off x="4168818" y="5280121"/>
                <a:ext cx="2058927" cy="400110"/>
              </a:xfrm>
              <a:prstGeom prst="rect">
                <a:avLst/>
              </a:prstGeom>
              <a:ln>
                <a:solidFill>
                  <a:schemeClr val="accent5">
                    <a:lumMod val="50000"/>
                  </a:schemeClr>
                </a:solidFill>
              </a:ln>
            </p:spPr>
            <p:txBody>
              <a:bodyPr wrap="none">
                <a:spAutoFit/>
              </a:bodyPr>
              <a:lstStyle/>
              <a:p>
                <a:r>
                  <a:rPr lang="en-US" sz="2000" dirty="0" smtClean="0">
                    <a:solidFill>
                      <a:schemeClr val="accent5">
                        <a:lumMod val="50000"/>
                      </a:schemeClr>
                    </a:solidFill>
                  </a:rPr>
                  <a:t>Delete an </a:t>
                </a:r>
                <a:r>
                  <a:rPr lang="en-US" sz="2000" dirty="0">
                    <a:solidFill>
                      <a:schemeClr val="accent5">
                        <a:lumMod val="50000"/>
                      </a:schemeClr>
                    </a:solidFill>
                  </a:rPr>
                  <a:t>existing order</a:t>
                </a:r>
                <a:endParaRPr lang="en-US" sz="2000" dirty="0">
                  <a:solidFill>
                    <a:schemeClr val="accent5">
                      <a:lumMod val="50000"/>
                    </a:schemeClr>
                  </a:solidFill>
                </a:endParaRPr>
              </a:p>
            </p:txBody>
          </p:sp>
        </p:grpSp>
        <p:grpSp>
          <p:nvGrpSpPr>
            <p:cNvPr id="27" name="Group 26"/>
            <p:cNvGrpSpPr/>
            <p:nvPr/>
          </p:nvGrpSpPr>
          <p:grpSpPr>
            <a:xfrm>
              <a:off x="4251366" y="4930393"/>
              <a:ext cx="2116415" cy="968205"/>
              <a:chOff x="4251366" y="4930393"/>
              <a:chExt cx="2116415" cy="968205"/>
            </a:xfrm>
          </p:grpSpPr>
          <p:cxnSp>
            <p:nvCxnSpPr>
              <p:cNvPr id="12" name="Straight Arrow Connector 11"/>
              <p:cNvCxnSpPr>
                <a:stCxn id="6" idx="3"/>
                <a:endCxn id="7" idx="1"/>
              </p:cNvCxnSpPr>
              <p:nvPr/>
            </p:nvCxnSpPr>
            <p:spPr>
              <a:xfrm flipV="1">
                <a:off x="4251366" y="4930393"/>
                <a:ext cx="2116415" cy="48808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8" idx="1"/>
              </p:cNvCxnSpPr>
              <p:nvPr/>
            </p:nvCxnSpPr>
            <p:spPr>
              <a:xfrm flipV="1">
                <a:off x="4251366" y="5394311"/>
                <a:ext cx="2108932" cy="24168"/>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9" idx="1"/>
              </p:cNvCxnSpPr>
              <p:nvPr/>
            </p:nvCxnSpPr>
            <p:spPr>
              <a:xfrm>
                <a:off x="4251366" y="5418479"/>
                <a:ext cx="2108932" cy="480119"/>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6531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1 - </a:t>
            </a:r>
            <a:r>
              <a:rPr lang="en-US" b="1" dirty="0" smtClean="0"/>
              <a:t>Resources</a:t>
            </a:r>
            <a:endParaRPr lang="en-US" dirty="0"/>
          </a:p>
        </p:txBody>
      </p:sp>
      <p:sp>
        <p:nvSpPr>
          <p:cNvPr id="3" name="Content Placeholder 2"/>
          <p:cNvSpPr>
            <a:spLocks noGrp="1"/>
          </p:cNvSpPr>
          <p:nvPr>
            <p:ph idx="1"/>
          </p:nvPr>
        </p:nvSpPr>
        <p:spPr/>
        <p:txBody>
          <a:bodyPr/>
          <a:lstStyle/>
          <a:p>
            <a:r>
              <a:rPr lang="en-US" dirty="0"/>
              <a:t>REST’s ‘</a:t>
            </a:r>
            <a:r>
              <a:rPr lang="en-US" dirty="0" smtClean="0"/>
              <a:t>resources</a:t>
            </a:r>
            <a:r>
              <a:rPr lang="en-US" dirty="0"/>
              <a:t>’ are the core pieces of data that your application acts </a:t>
            </a:r>
            <a:r>
              <a:rPr lang="en-US" dirty="0" smtClean="0"/>
              <a:t>on</a:t>
            </a:r>
          </a:p>
          <a:p>
            <a:r>
              <a:rPr lang="en-US" dirty="0"/>
              <a:t>These will often correspond to the Models in your </a:t>
            </a:r>
            <a:r>
              <a:rPr lang="en-US" dirty="0" smtClean="0"/>
              <a:t>application(MVC)</a:t>
            </a:r>
          </a:p>
          <a:p>
            <a:r>
              <a:rPr lang="en-US" dirty="0"/>
              <a:t>API design at Level 1 is all about using different URLs to interact with the different resources in your </a:t>
            </a:r>
            <a:r>
              <a:rPr lang="en-US" dirty="0" smtClean="0"/>
              <a:t>application (typically POST methods)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193" name="Group 192"/>
          <p:cNvGrpSpPr/>
          <p:nvPr/>
        </p:nvGrpSpPr>
        <p:grpSpPr>
          <a:xfrm>
            <a:off x="1035469" y="4164873"/>
            <a:ext cx="8051081" cy="1373668"/>
            <a:chOff x="1035469" y="4164873"/>
            <a:chExt cx="8051081" cy="1373668"/>
          </a:xfrm>
        </p:grpSpPr>
        <p:grpSp>
          <p:nvGrpSpPr>
            <p:cNvPr id="192" name="Group 191"/>
            <p:cNvGrpSpPr/>
            <p:nvPr/>
          </p:nvGrpSpPr>
          <p:grpSpPr>
            <a:xfrm>
              <a:off x="1054653" y="4164873"/>
              <a:ext cx="7485272" cy="400110"/>
              <a:chOff x="771896" y="4410901"/>
              <a:chExt cx="7485272" cy="400110"/>
            </a:xfrm>
          </p:grpSpPr>
          <p:sp>
            <p:nvSpPr>
              <p:cNvPr id="178" name="Rectangle 177"/>
              <p:cNvSpPr/>
              <p:nvPr/>
            </p:nvSpPr>
            <p:spPr>
              <a:xfrm>
                <a:off x="771896" y="4410901"/>
                <a:ext cx="3657600" cy="400110"/>
              </a:xfrm>
              <a:prstGeom prst="rect">
                <a:avLst/>
              </a:prstGeom>
            </p:spPr>
            <p:txBody>
              <a:bodyPr wrap="square">
                <a:spAutoFit/>
              </a:bodyPr>
              <a:lstStyle/>
              <a:p>
                <a:r>
                  <a:rPr lang="en-US" sz="2000" dirty="0">
                    <a:solidFill>
                      <a:schemeClr val="accent5">
                        <a:lumMod val="50000"/>
                      </a:schemeClr>
                    </a:solidFill>
                  </a:rPr>
                  <a:t>POST </a:t>
                </a:r>
                <a:r>
                  <a:rPr lang="en-US" sz="2000" dirty="0" smtClean="0">
                    <a:solidFill>
                      <a:schemeClr val="accent5">
                        <a:lumMod val="50000"/>
                      </a:schemeClr>
                    </a:solidFill>
                  </a:rPr>
                  <a:t>/</a:t>
                </a:r>
                <a:r>
                  <a:rPr lang="en-US" sz="2000" dirty="0" err="1" smtClean="0">
                    <a:solidFill>
                      <a:schemeClr val="accent5">
                        <a:lumMod val="50000"/>
                      </a:schemeClr>
                    </a:solidFill>
                  </a:rPr>
                  <a:t>orderService</a:t>
                </a:r>
                <a:r>
                  <a:rPr lang="en-US" sz="2000" dirty="0" smtClean="0">
                    <a:solidFill>
                      <a:schemeClr val="accent5">
                        <a:lumMod val="50000"/>
                      </a:schemeClr>
                    </a:solidFill>
                  </a:rPr>
                  <a:t>/</a:t>
                </a:r>
                <a:r>
                  <a:rPr lang="en-US" sz="2000" dirty="0" err="1" smtClean="0">
                    <a:solidFill>
                      <a:schemeClr val="accent5">
                        <a:lumMod val="50000"/>
                      </a:schemeClr>
                    </a:solidFill>
                  </a:rPr>
                  <a:t>findOrder</a:t>
                </a:r>
                <a:endParaRPr lang="en-US" sz="2000" dirty="0">
                  <a:solidFill>
                    <a:schemeClr val="accent5">
                      <a:lumMod val="50000"/>
                    </a:schemeClr>
                  </a:solidFill>
                </a:endParaRPr>
              </a:p>
            </p:txBody>
          </p:sp>
          <p:sp>
            <p:nvSpPr>
              <p:cNvPr id="179" name="Rectangle 178"/>
              <p:cNvSpPr/>
              <p:nvPr/>
            </p:nvSpPr>
            <p:spPr>
              <a:xfrm>
                <a:off x="6095999" y="4410901"/>
                <a:ext cx="2161169" cy="400110"/>
              </a:xfrm>
              <a:prstGeom prst="rect">
                <a:avLst/>
              </a:prstGeom>
            </p:spPr>
            <p:txBody>
              <a:bodyPr wrap="none">
                <a:spAutoFit/>
              </a:bodyPr>
              <a:lstStyle/>
              <a:p>
                <a:r>
                  <a:rPr lang="en-US" sz="2000" dirty="0">
                    <a:solidFill>
                      <a:schemeClr val="accent5">
                        <a:lumMod val="50000"/>
                      </a:schemeClr>
                    </a:solidFill>
                  </a:rPr>
                  <a:t>C</a:t>
                </a:r>
                <a:r>
                  <a:rPr lang="en-US" sz="2000" dirty="0" smtClean="0">
                    <a:solidFill>
                      <a:schemeClr val="accent5">
                        <a:lumMod val="50000"/>
                      </a:schemeClr>
                    </a:solidFill>
                  </a:rPr>
                  <a:t>heck order status</a:t>
                </a:r>
                <a:endParaRPr lang="en-US" sz="2000" dirty="0">
                  <a:solidFill>
                    <a:schemeClr val="accent5">
                      <a:lumMod val="50000"/>
                    </a:schemeClr>
                  </a:solidFill>
                </a:endParaRPr>
              </a:p>
            </p:txBody>
          </p:sp>
          <p:cxnSp>
            <p:nvCxnSpPr>
              <p:cNvPr id="184" name="Straight Arrow Connector 183"/>
              <p:cNvCxnSpPr>
                <a:endCxn id="179" idx="1"/>
              </p:cNvCxnSpPr>
              <p:nvPr/>
            </p:nvCxnSpPr>
            <p:spPr>
              <a:xfrm flipV="1">
                <a:off x="4429496" y="4610956"/>
                <a:ext cx="1666503" cy="1173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a:off x="1035469" y="4656539"/>
              <a:ext cx="7517332" cy="400110"/>
              <a:chOff x="771896" y="4891440"/>
              <a:chExt cx="7517332" cy="400110"/>
            </a:xfrm>
          </p:grpSpPr>
          <p:sp>
            <p:nvSpPr>
              <p:cNvPr id="180" name="Rectangle 179"/>
              <p:cNvSpPr/>
              <p:nvPr/>
            </p:nvSpPr>
            <p:spPr>
              <a:xfrm>
                <a:off x="771896" y="4891440"/>
                <a:ext cx="3657600" cy="400110"/>
              </a:xfrm>
              <a:prstGeom prst="rect">
                <a:avLst/>
              </a:prstGeom>
            </p:spPr>
            <p:txBody>
              <a:bodyPr wrap="square">
                <a:spAutoFit/>
              </a:bodyPr>
              <a:lstStyle/>
              <a:p>
                <a:r>
                  <a:rPr lang="en-US" sz="2000" dirty="0">
                    <a:solidFill>
                      <a:schemeClr val="accent5">
                        <a:lumMod val="50000"/>
                      </a:schemeClr>
                    </a:solidFill>
                  </a:rPr>
                  <a:t>POST </a:t>
                </a:r>
                <a:r>
                  <a:rPr lang="en-US" sz="2000" dirty="0" smtClean="0">
                    <a:solidFill>
                      <a:schemeClr val="accent5">
                        <a:lumMod val="50000"/>
                      </a:schemeClr>
                    </a:solidFill>
                  </a:rPr>
                  <a:t>/</a:t>
                </a:r>
                <a:r>
                  <a:rPr lang="en-US" sz="2000" dirty="0" err="1" smtClean="0">
                    <a:solidFill>
                      <a:schemeClr val="accent5">
                        <a:lumMod val="50000"/>
                      </a:schemeClr>
                    </a:solidFill>
                  </a:rPr>
                  <a:t>orderService</a:t>
                </a:r>
                <a:r>
                  <a:rPr lang="en-US" sz="2000" dirty="0" smtClean="0">
                    <a:solidFill>
                      <a:schemeClr val="accent5">
                        <a:lumMod val="50000"/>
                      </a:schemeClr>
                    </a:solidFill>
                  </a:rPr>
                  <a:t>/</a:t>
                </a:r>
                <a:r>
                  <a:rPr lang="en-US" sz="2000" dirty="0" err="1" smtClean="0">
                    <a:solidFill>
                      <a:schemeClr val="accent5">
                        <a:lumMod val="50000"/>
                      </a:schemeClr>
                    </a:solidFill>
                  </a:rPr>
                  <a:t>findOrder</a:t>
                </a:r>
                <a:endParaRPr lang="en-US" sz="2000" dirty="0">
                  <a:solidFill>
                    <a:schemeClr val="accent5">
                      <a:lumMod val="50000"/>
                    </a:schemeClr>
                  </a:solidFill>
                </a:endParaRPr>
              </a:p>
            </p:txBody>
          </p:sp>
          <p:sp>
            <p:nvSpPr>
              <p:cNvPr id="182" name="Rectangle 181"/>
              <p:cNvSpPr/>
              <p:nvPr/>
            </p:nvSpPr>
            <p:spPr>
              <a:xfrm>
                <a:off x="6095999" y="4891440"/>
                <a:ext cx="2193229" cy="400110"/>
              </a:xfrm>
              <a:prstGeom prst="rect">
                <a:avLst/>
              </a:prstGeom>
            </p:spPr>
            <p:txBody>
              <a:bodyPr wrap="none">
                <a:spAutoFit/>
              </a:bodyPr>
              <a:lstStyle/>
              <a:p>
                <a:r>
                  <a:rPr lang="en-US" sz="2000" dirty="0" smtClean="0">
                    <a:solidFill>
                      <a:schemeClr val="accent5">
                        <a:lumMod val="50000"/>
                      </a:schemeClr>
                    </a:solidFill>
                  </a:rPr>
                  <a:t>Create a new order</a:t>
                </a:r>
                <a:endParaRPr lang="en-US" sz="2000" dirty="0">
                  <a:solidFill>
                    <a:schemeClr val="accent5">
                      <a:lumMod val="50000"/>
                    </a:schemeClr>
                  </a:solidFill>
                </a:endParaRPr>
              </a:p>
            </p:txBody>
          </p:sp>
          <p:cxnSp>
            <p:nvCxnSpPr>
              <p:cNvPr id="188" name="Straight Arrow Connector 187"/>
              <p:cNvCxnSpPr/>
              <p:nvPr/>
            </p:nvCxnSpPr>
            <p:spPr>
              <a:xfrm flipV="1">
                <a:off x="4429495" y="5079759"/>
                <a:ext cx="1666503" cy="1173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1054653" y="5126556"/>
              <a:ext cx="8031897" cy="411985"/>
              <a:chOff x="771895" y="5272911"/>
              <a:chExt cx="8031897" cy="411985"/>
            </a:xfrm>
          </p:grpSpPr>
          <p:sp>
            <p:nvSpPr>
              <p:cNvPr id="181" name="Rectangle 180"/>
              <p:cNvSpPr/>
              <p:nvPr/>
            </p:nvSpPr>
            <p:spPr>
              <a:xfrm>
                <a:off x="771895" y="5284786"/>
                <a:ext cx="3657601" cy="400110"/>
              </a:xfrm>
              <a:prstGeom prst="rect">
                <a:avLst/>
              </a:prstGeom>
            </p:spPr>
            <p:txBody>
              <a:bodyPr wrap="square">
                <a:spAutoFit/>
              </a:bodyPr>
              <a:lstStyle/>
              <a:p>
                <a:r>
                  <a:rPr lang="en-US" sz="2000" dirty="0">
                    <a:solidFill>
                      <a:schemeClr val="accent5">
                        <a:lumMod val="50000"/>
                      </a:schemeClr>
                    </a:solidFill>
                  </a:rPr>
                  <a:t>POST </a:t>
                </a:r>
                <a:r>
                  <a:rPr lang="en-US" sz="2000" dirty="0" smtClean="0">
                    <a:solidFill>
                      <a:schemeClr val="accent5">
                        <a:lumMod val="50000"/>
                      </a:schemeClr>
                    </a:solidFill>
                  </a:rPr>
                  <a:t>/</a:t>
                </a:r>
                <a:r>
                  <a:rPr lang="en-US" sz="2000" dirty="0" err="1" smtClean="0">
                    <a:solidFill>
                      <a:schemeClr val="accent5">
                        <a:lumMod val="50000"/>
                      </a:schemeClr>
                    </a:solidFill>
                  </a:rPr>
                  <a:t>orderService</a:t>
                </a:r>
                <a:r>
                  <a:rPr lang="en-US" sz="2000" dirty="0" smtClean="0">
                    <a:solidFill>
                      <a:schemeClr val="accent5">
                        <a:lumMod val="50000"/>
                      </a:schemeClr>
                    </a:solidFill>
                  </a:rPr>
                  <a:t>/</a:t>
                </a:r>
                <a:r>
                  <a:rPr lang="en-US" sz="2000" dirty="0" err="1" smtClean="0">
                    <a:solidFill>
                      <a:schemeClr val="accent5">
                        <a:lumMod val="50000"/>
                      </a:schemeClr>
                    </a:solidFill>
                  </a:rPr>
                  <a:t>deleteOrder</a:t>
                </a:r>
                <a:endParaRPr lang="en-US" sz="2000" dirty="0">
                  <a:solidFill>
                    <a:schemeClr val="accent5">
                      <a:lumMod val="50000"/>
                    </a:schemeClr>
                  </a:solidFill>
                </a:endParaRPr>
              </a:p>
            </p:txBody>
          </p:sp>
          <p:sp>
            <p:nvSpPr>
              <p:cNvPr id="183" name="Rectangle 182"/>
              <p:cNvSpPr/>
              <p:nvPr/>
            </p:nvSpPr>
            <p:spPr>
              <a:xfrm>
                <a:off x="6095999" y="5272911"/>
                <a:ext cx="2707793" cy="400110"/>
              </a:xfrm>
              <a:prstGeom prst="rect">
                <a:avLst/>
              </a:prstGeom>
            </p:spPr>
            <p:txBody>
              <a:bodyPr wrap="none">
                <a:spAutoFit/>
              </a:bodyPr>
              <a:lstStyle/>
              <a:p>
                <a:r>
                  <a:rPr lang="en-US" sz="2000" dirty="0" smtClean="0">
                    <a:solidFill>
                      <a:schemeClr val="accent5">
                        <a:lumMod val="50000"/>
                      </a:schemeClr>
                    </a:solidFill>
                  </a:rPr>
                  <a:t>Delete an </a:t>
                </a:r>
                <a:r>
                  <a:rPr lang="en-US" sz="2000" dirty="0">
                    <a:solidFill>
                      <a:schemeClr val="accent5">
                        <a:lumMod val="50000"/>
                      </a:schemeClr>
                    </a:solidFill>
                  </a:rPr>
                  <a:t>existing order</a:t>
                </a:r>
                <a:endParaRPr lang="en-US" sz="2000" dirty="0">
                  <a:solidFill>
                    <a:schemeClr val="accent5">
                      <a:lumMod val="50000"/>
                    </a:schemeClr>
                  </a:solidFill>
                </a:endParaRPr>
              </a:p>
            </p:txBody>
          </p:sp>
          <p:cxnSp>
            <p:nvCxnSpPr>
              <p:cNvPr id="189" name="Straight Arrow Connector 188"/>
              <p:cNvCxnSpPr/>
              <p:nvPr/>
            </p:nvCxnSpPr>
            <p:spPr>
              <a:xfrm flipV="1">
                <a:off x="4429495" y="5461230"/>
                <a:ext cx="1666503" cy="1173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4069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2 - </a:t>
            </a:r>
            <a:r>
              <a:rPr lang="en-US" b="1" dirty="0" smtClean="0"/>
              <a:t>Methods</a:t>
            </a:r>
            <a:endParaRPr lang="en-US" dirty="0"/>
          </a:p>
        </p:txBody>
      </p:sp>
      <p:sp>
        <p:nvSpPr>
          <p:cNvPr id="3" name="Content Placeholder 2"/>
          <p:cNvSpPr>
            <a:spLocks noGrp="1"/>
          </p:cNvSpPr>
          <p:nvPr>
            <p:ph idx="1"/>
          </p:nvPr>
        </p:nvSpPr>
        <p:spPr>
          <a:xfrm>
            <a:off x="608170" y="1905000"/>
            <a:ext cx="10975658" cy="992579"/>
          </a:xfrm>
        </p:spPr>
        <p:txBody>
          <a:bodyPr/>
          <a:lstStyle/>
          <a:p>
            <a:r>
              <a:rPr lang="en-US" dirty="0" smtClean="0"/>
              <a:t>Each URI is associated to a request method</a:t>
            </a:r>
          </a:p>
          <a:p>
            <a:r>
              <a:rPr lang="en-US" dirty="0" smtClean="0"/>
              <a:t>For each operation we find use the </a:t>
            </a:r>
            <a:r>
              <a:rPr lang="en-US" b="1" i="1" dirty="0" smtClean="0">
                <a:solidFill>
                  <a:schemeClr val="accent5">
                    <a:lumMod val="50000"/>
                  </a:schemeClr>
                </a:solidFill>
              </a:rPr>
              <a:t>appropriate HTTP verbs</a:t>
            </a:r>
          </a:p>
          <a:p>
            <a:endParaRPr lang="en-US" b="1" i="1"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035469" y="3547356"/>
            <a:ext cx="8051081" cy="1373668"/>
            <a:chOff x="1035469" y="4164873"/>
            <a:chExt cx="8051081" cy="1373668"/>
          </a:xfrm>
        </p:grpSpPr>
        <p:grpSp>
          <p:nvGrpSpPr>
            <p:cNvPr id="9" name="Group 8"/>
            <p:cNvGrpSpPr/>
            <p:nvPr/>
          </p:nvGrpSpPr>
          <p:grpSpPr>
            <a:xfrm>
              <a:off x="1054653" y="4164873"/>
              <a:ext cx="7485272" cy="400110"/>
              <a:chOff x="771896" y="4410901"/>
              <a:chExt cx="7485272" cy="400110"/>
            </a:xfrm>
          </p:grpSpPr>
          <p:sp>
            <p:nvSpPr>
              <p:cNvPr id="18" name="Rectangle 17"/>
              <p:cNvSpPr/>
              <p:nvPr/>
            </p:nvSpPr>
            <p:spPr>
              <a:xfrm>
                <a:off x="771896" y="4410901"/>
                <a:ext cx="3657600" cy="400110"/>
              </a:xfrm>
              <a:prstGeom prst="rect">
                <a:avLst/>
              </a:prstGeom>
            </p:spPr>
            <p:txBody>
              <a:bodyPr wrap="square">
                <a:spAutoFit/>
              </a:bodyPr>
              <a:lstStyle/>
              <a:p>
                <a:r>
                  <a:rPr lang="en-US" sz="2000" dirty="0" smtClean="0">
                    <a:solidFill>
                      <a:schemeClr val="accent5">
                        <a:lumMod val="50000"/>
                      </a:schemeClr>
                    </a:solidFill>
                  </a:rPr>
                  <a:t>GET /</a:t>
                </a:r>
                <a:r>
                  <a:rPr lang="en-US" sz="2000" dirty="0" err="1" smtClean="0">
                    <a:solidFill>
                      <a:schemeClr val="accent5">
                        <a:lumMod val="50000"/>
                      </a:schemeClr>
                    </a:solidFill>
                  </a:rPr>
                  <a:t>orderService</a:t>
                </a:r>
                <a:r>
                  <a:rPr lang="en-US" sz="2000" dirty="0" smtClean="0">
                    <a:solidFill>
                      <a:schemeClr val="accent5">
                        <a:lumMod val="50000"/>
                      </a:schemeClr>
                    </a:solidFill>
                  </a:rPr>
                  <a:t>/order</a:t>
                </a:r>
                <a:endParaRPr lang="en-US" sz="2000" dirty="0">
                  <a:solidFill>
                    <a:schemeClr val="accent5">
                      <a:lumMod val="50000"/>
                    </a:schemeClr>
                  </a:solidFill>
                </a:endParaRPr>
              </a:p>
            </p:txBody>
          </p:sp>
          <p:sp>
            <p:nvSpPr>
              <p:cNvPr id="19" name="Rectangle 18"/>
              <p:cNvSpPr/>
              <p:nvPr/>
            </p:nvSpPr>
            <p:spPr>
              <a:xfrm>
                <a:off x="6095999" y="4410901"/>
                <a:ext cx="2161169" cy="400110"/>
              </a:xfrm>
              <a:prstGeom prst="rect">
                <a:avLst/>
              </a:prstGeom>
            </p:spPr>
            <p:txBody>
              <a:bodyPr wrap="none">
                <a:spAutoFit/>
              </a:bodyPr>
              <a:lstStyle/>
              <a:p>
                <a:r>
                  <a:rPr lang="en-US" sz="2000" dirty="0">
                    <a:solidFill>
                      <a:schemeClr val="accent5">
                        <a:lumMod val="50000"/>
                      </a:schemeClr>
                    </a:solidFill>
                  </a:rPr>
                  <a:t>C</a:t>
                </a:r>
                <a:r>
                  <a:rPr lang="en-US" sz="2000" dirty="0" smtClean="0">
                    <a:solidFill>
                      <a:schemeClr val="accent5">
                        <a:lumMod val="50000"/>
                      </a:schemeClr>
                    </a:solidFill>
                  </a:rPr>
                  <a:t>heck order status</a:t>
                </a:r>
                <a:endParaRPr lang="en-US" sz="2000" dirty="0">
                  <a:solidFill>
                    <a:schemeClr val="accent5">
                      <a:lumMod val="50000"/>
                    </a:schemeClr>
                  </a:solidFill>
                </a:endParaRPr>
              </a:p>
            </p:txBody>
          </p:sp>
          <p:cxnSp>
            <p:nvCxnSpPr>
              <p:cNvPr id="20" name="Straight Arrow Connector 19"/>
              <p:cNvCxnSpPr/>
              <p:nvPr/>
            </p:nvCxnSpPr>
            <p:spPr>
              <a:xfrm flipV="1">
                <a:off x="4429496" y="4610956"/>
                <a:ext cx="1666503" cy="1173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035469" y="4656539"/>
              <a:ext cx="7517332" cy="400110"/>
              <a:chOff x="771896" y="4891440"/>
              <a:chExt cx="7517332" cy="400110"/>
            </a:xfrm>
          </p:grpSpPr>
          <p:sp>
            <p:nvSpPr>
              <p:cNvPr id="15" name="Rectangle 14"/>
              <p:cNvSpPr/>
              <p:nvPr/>
            </p:nvSpPr>
            <p:spPr>
              <a:xfrm>
                <a:off x="771896" y="4891440"/>
                <a:ext cx="3657600" cy="400110"/>
              </a:xfrm>
              <a:prstGeom prst="rect">
                <a:avLst/>
              </a:prstGeom>
            </p:spPr>
            <p:txBody>
              <a:bodyPr wrap="square">
                <a:spAutoFit/>
              </a:bodyPr>
              <a:lstStyle/>
              <a:p>
                <a:r>
                  <a:rPr lang="en-US" sz="2000" dirty="0" smtClean="0">
                    <a:solidFill>
                      <a:schemeClr val="accent5">
                        <a:lumMod val="50000"/>
                      </a:schemeClr>
                    </a:solidFill>
                  </a:rPr>
                  <a:t>POST /</a:t>
                </a:r>
                <a:r>
                  <a:rPr lang="en-US" sz="2000" dirty="0" err="1" smtClean="0">
                    <a:solidFill>
                      <a:schemeClr val="accent5">
                        <a:lumMod val="50000"/>
                      </a:schemeClr>
                    </a:solidFill>
                  </a:rPr>
                  <a:t>orderService</a:t>
                </a:r>
                <a:r>
                  <a:rPr lang="en-US" sz="2000" dirty="0" smtClean="0">
                    <a:solidFill>
                      <a:schemeClr val="accent5">
                        <a:lumMod val="50000"/>
                      </a:schemeClr>
                    </a:solidFill>
                  </a:rPr>
                  <a:t>/order</a:t>
                </a:r>
                <a:endParaRPr lang="en-US" sz="2000" dirty="0">
                  <a:solidFill>
                    <a:schemeClr val="accent5">
                      <a:lumMod val="50000"/>
                    </a:schemeClr>
                  </a:solidFill>
                </a:endParaRPr>
              </a:p>
            </p:txBody>
          </p:sp>
          <p:sp>
            <p:nvSpPr>
              <p:cNvPr id="16" name="Rectangle 15"/>
              <p:cNvSpPr/>
              <p:nvPr/>
            </p:nvSpPr>
            <p:spPr>
              <a:xfrm>
                <a:off x="6095999" y="4891440"/>
                <a:ext cx="2193229" cy="400110"/>
              </a:xfrm>
              <a:prstGeom prst="rect">
                <a:avLst/>
              </a:prstGeom>
            </p:spPr>
            <p:txBody>
              <a:bodyPr wrap="none">
                <a:spAutoFit/>
              </a:bodyPr>
              <a:lstStyle/>
              <a:p>
                <a:r>
                  <a:rPr lang="en-US" sz="2000" dirty="0" smtClean="0">
                    <a:solidFill>
                      <a:schemeClr val="accent5">
                        <a:lumMod val="50000"/>
                      </a:schemeClr>
                    </a:solidFill>
                  </a:rPr>
                  <a:t>Create a new order</a:t>
                </a:r>
                <a:endParaRPr lang="en-US" sz="2000" dirty="0">
                  <a:solidFill>
                    <a:schemeClr val="accent5">
                      <a:lumMod val="50000"/>
                    </a:schemeClr>
                  </a:solidFill>
                </a:endParaRPr>
              </a:p>
            </p:txBody>
          </p:sp>
          <p:cxnSp>
            <p:nvCxnSpPr>
              <p:cNvPr id="17" name="Straight Arrow Connector 16"/>
              <p:cNvCxnSpPr/>
              <p:nvPr/>
            </p:nvCxnSpPr>
            <p:spPr>
              <a:xfrm flipV="1">
                <a:off x="4429495" y="5079759"/>
                <a:ext cx="1666503" cy="1173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054653" y="5126556"/>
              <a:ext cx="8031897" cy="411985"/>
              <a:chOff x="771895" y="5272911"/>
              <a:chExt cx="8031897" cy="411985"/>
            </a:xfrm>
          </p:grpSpPr>
          <p:sp>
            <p:nvSpPr>
              <p:cNvPr id="12" name="Rectangle 11"/>
              <p:cNvSpPr/>
              <p:nvPr/>
            </p:nvSpPr>
            <p:spPr>
              <a:xfrm>
                <a:off x="771895" y="5284786"/>
                <a:ext cx="3657601" cy="400110"/>
              </a:xfrm>
              <a:prstGeom prst="rect">
                <a:avLst/>
              </a:prstGeom>
            </p:spPr>
            <p:txBody>
              <a:bodyPr wrap="square">
                <a:spAutoFit/>
              </a:bodyPr>
              <a:lstStyle/>
              <a:p>
                <a:r>
                  <a:rPr lang="en-US" sz="2000" dirty="0" smtClean="0">
                    <a:solidFill>
                      <a:schemeClr val="accent5">
                        <a:lumMod val="50000"/>
                      </a:schemeClr>
                    </a:solidFill>
                  </a:rPr>
                  <a:t>DELETE /</a:t>
                </a:r>
                <a:r>
                  <a:rPr lang="en-US" sz="2000" dirty="0" err="1" smtClean="0">
                    <a:solidFill>
                      <a:schemeClr val="accent5">
                        <a:lumMod val="50000"/>
                      </a:schemeClr>
                    </a:solidFill>
                  </a:rPr>
                  <a:t>orderService</a:t>
                </a:r>
                <a:r>
                  <a:rPr lang="en-US" sz="2000" dirty="0" smtClean="0">
                    <a:solidFill>
                      <a:schemeClr val="accent5">
                        <a:lumMod val="50000"/>
                      </a:schemeClr>
                    </a:solidFill>
                  </a:rPr>
                  <a:t>/order</a:t>
                </a:r>
                <a:endParaRPr lang="en-US" sz="2000" dirty="0">
                  <a:solidFill>
                    <a:schemeClr val="accent5">
                      <a:lumMod val="50000"/>
                    </a:schemeClr>
                  </a:solidFill>
                </a:endParaRPr>
              </a:p>
            </p:txBody>
          </p:sp>
          <p:sp>
            <p:nvSpPr>
              <p:cNvPr id="13" name="Rectangle 12"/>
              <p:cNvSpPr/>
              <p:nvPr/>
            </p:nvSpPr>
            <p:spPr>
              <a:xfrm>
                <a:off x="6095999" y="5272911"/>
                <a:ext cx="2707793" cy="400110"/>
              </a:xfrm>
              <a:prstGeom prst="rect">
                <a:avLst/>
              </a:prstGeom>
            </p:spPr>
            <p:txBody>
              <a:bodyPr wrap="none">
                <a:spAutoFit/>
              </a:bodyPr>
              <a:lstStyle/>
              <a:p>
                <a:r>
                  <a:rPr lang="en-US" sz="2000" dirty="0" smtClean="0">
                    <a:solidFill>
                      <a:schemeClr val="accent5">
                        <a:lumMod val="50000"/>
                      </a:schemeClr>
                    </a:solidFill>
                  </a:rPr>
                  <a:t>Delete an </a:t>
                </a:r>
                <a:r>
                  <a:rPr lang="en-US" sz="2000" dirty="0">
                    <a:solidFill>
                      <a:schemeClr val="accent5">
                        <a:lumMod val="50000"/>
                      </a:schemeClr>
                    </a:solidFill>
                  </a:rPr>
                  <a:t>existing order</a:t>
                </a:r>
                <a:endParaRPr lang="en-US" sz="2000" dirty="0">
                  <a:solidFill>
                    <a:schemeClr val="accent5">
                      <a:lumMod val="50000"/>
                    </a:schemeClr>
                  </a:solidFill>
                </a:endParaRPr>
              </a:p>
            </p:txBody>
          </p:sp>
          <p:cxnSp>
            <p:nvCxnSpPr>
              <p:cNvPr id="14" name="Straight Arrow Connector 13"/>
              <p:cNvCxnSpPr/>
              <p:nvPr/>
            </p:nvCxnSpPr>
            <p:spPr>
              <a:xfrm flipV="1">
                <a:off x="4429495" y="5461230"/>
                <a:ext cx="1666503" cy="11736"/>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038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HTTP Methods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0233873"/>
              </p:ext>
            </p:extLst>
          </p:nvPr>
        </p:nvGraphicFramePr>
        <p:xfrm>
          <a:off x="581679" y="1413276"/>
          <a:ext cx="10975974" cy="4683760"/>
        </p:xfrm>
        <a:graphic>
          <a:graphicData uri="http://schemas.openxmlformats.org/drawingml/2006/table">
            <a:tbl>
              <a:tblPr firstRow="1" bandRow="1">
                <a:tableStyleId>{073A0DAA-6AF3-43AB-8588-CEC1D06C72B9}</a:tableStyleId>
              </a:tblPr>
              <a:tblGrid>
                <a:gridCol w="2313317"/>
                <a:gridCol w="1926386"/>
                <a:gridCol w="6736271"/>
              </a:tblGrid>
              <a:tr h="370840">
                <a:tc>
                  <a:txBody>
                    <a:bodyPr/>
                    <a:lstStyle/>
                    <a:p>
                      <a:pPr algn="ctr"/>
                      <a:r>
                        <a:rPr lang="en-US" sz="2400" smtClean="0"/>
                        <a:t>Method</a:t>
                      </a:r>
                      <a:endParaRPr lang="en-US" sz="2400"/>
                    </a:p>
                  </a:txBody>
                  <a:tcPr/>
                </a:tc>
                <a:tc>
                  <a:txBody>
                    <a:bodyPr/>
                    <a:lstStyle/>
                    <a:p>
                      <a:pPr algn="ctr"/>
                      <a:r>
                        <a:rPr lang="en-US" sz="2400" dirty="0" smtClean="0"/>
                        <a:t>Scope</a:t>
                      </a:r>
                      <a:endParaRPr lang="en-US" sz="2400" dirty="0"/>
                    </a:p>
                  </a:txBody>
                  <a:tcPr/>
                </a:tc>
                <a:tc>
                  <a:txBody>
                    <a:bodyPr/>
                    <a:lstStyle/>
                    <a:p>
                      <a:pPr algn="ctr"/>
                      <a:r>
                        <a:rPr lang="en-US" sz="2400" dirty="0" smtClean="0"/>
                        <a:t>Semantics</a:t>
                      </a:r>
                      <a:endParaRPr lang="en-US" sz="2400" dirty="0"/>
                    </a:p>
                  </a:txBody>
                  <a:tcPr/>
                </a:tc>
              </a:tr>
              <a:tr h="370840">
                <a:tc>
                  <a:txBody>
                    <a:bodyPr/>
                    <a:lstStyle/>
                    <a:p>
                      <a:r>
                        <a:rPr lang="en-US" sz="2400" dirty="0" smtClean="0"/>
                        <a:t>GET</a:t>
                      </a:r>
                    </a:p>
                  </a:txBody>
                  <a:tcPr/>
                </a:tc>
                <a:tc>
                  <a:txBody>
                    <a:bodyPr/>
                    <a:lstStyle/>
                    <a:p>
                      <a:r>
                        <a:rPr lang="en-US" sz="2400" dirty="0" smtClean="0"/>
                        <a:t>Collection</a:t>
                      </a:r>
                      <a:endParaRPr lang="en-US" sz="2400" dirty="0"/>
                    </a:p>
                  </a:txBody>
                  <a:tcPr/>
                </a:tc>
                <a:tc>
                  <a:txBody>
                    <a:bodyPr/>
                    <a:lstStyle/>
                    <a:p>
                      <a:r>
                        <a:rPr lang="en-US" sz="2400" b="0" i="0" kern="1200" dirty="0" smtClean="0">
                          <a:solidFill>
                            <a:schemeClr val="dk1"/>
                          </a:solidFill>
                          <a:effectLst/>
                          <a:latin typeface="+mn-lt"/>
                          <a:ea typeface="+mn-ea"/>
                          <a:cs typeface="+mn-cs"/>
                        </a:rPr>
                        <a:t>Retrieve all resources in a collection</a:t>
                      </a:r>
                      <a:endParaRPr lang="en-US" sz="2400" dirty="0"/>
                    </a:p>
                  </a:txBody>
                  <a:tcPr/>
                </a:tc>
              </a:tr>
              <a:tr h="370840">
                <a:tc>
                  <a:txBody>
                    <a:bodyPr/>
                    <a:lstStyle/>
                    <a:p>
                      <a:r>
                        <a:rPr lang="en-US" sz="2400" dirty="0" smtClean="0"/>
                        <a:t>GET</a:t>
                      </a:r>
                      <a:endParaRPr lang="en-US" sz="2400" dirty="0"/>
                    </a:p>
                  </a:txBody>
                  <a:tcPr/>
                </a:tc>
                <a:tc>
                  <a:txBody>
                    <a:bodyPr/>
                    <a:lstStyle/>
                    <a:p>
                      <a:r>
                        <a:rPr lang="en-US" sz="2400" b="0" i="0" kern="1200" dirty="0" smtClean="0">
                          <a:solidFill>
                            <a:schemeClr val="dk1"/>
                          </a:solidFill>
                          <a:effectLst/>
                          <a:latin typeface="+mn-lt"/>
                          <a:ea typeface="+mn-ea"/>
                          <a:cs typeface="+mn-cs"/>
                        </a:rPr>
                        <a:t>Resource</a:t>
                      </a:r>
                      <a:endParaRPr lang="en-US" sz="2400" dirty="0"/>
                    </a:p>
                  </a:txBody>
                  <a:tcPr/>
                </a:tc>
                <a:tc>
                  <a:txBody>
                    <a:bodyPr/>
                    <a:lstStyle/>
                    <a:p>
                      <a:r>
                        <a:rPr lang="en-US" sz="2400" b="0" i="0" kern="1200" smtClean="0">
                          <a:solidFill>
                            <a:schemeClr val="dk1"/>
                          </a:solidFill>
                          <a:effectLst/>
                          <a:latin typeface="+mn-lt"/>
                          <a:ea typeface="+mn-ea"/>
                          <a:cs typeface="+mn-cs"/>
                        </a:rPr>
                        <a:t>Retrieve a single resource</a:t>
                      </a:r>
                      <a:endParaRPr lang="en-US" sz="2400"/>
                    </a:p>
                  </a:txBody>
                  <a:tcPr/>
                </a:tc>
              </a:tr>
              <a:tr h="370840">
                <a:tc>
                  <a:txBody>
                    <a:bodyPr/>
                    <a:lstStyle/>
                    <a:p>
                      <a:r>
                        <a:rPr lang="en-US" sz="2400" b="0" i="0" kern="1200" dirty="0" smtClean="0">
                          <a:solidFill>
                            <a:schemeClr val="dk1"/>
                          </a:solidFill>
                          <a:effectLst/>
                          <a:latin typeface="+mn-lt"/>
                          <a:ea typeface="+mn-ea"/>
                          <a:cs typeface="+mn-cs"/>
                        </a:rPr>
                        <a:t>HEAD</a:t>
                      </a:r>
                      <a:endParaRPr lang="en-US" sz="2400" dirty="0"/>
                    </a:p>
                  </a:txBody>
                  <a:tcPr/>
                </a:tc>
                <a:tc>
                  <a:txBody>
                    <a:bodyPr/>
                    <a:lstStyle/>
                    <a:p>
                      <a:r>
                        <a:rPr lang="en-US" sz="2400" dirty="0" smtClean="0"/>
                        <a:t>Collection</a:t>
                      </a:r>
                      <a:endParaRPr lang="en-US" sz="2400" dirty="0"/>
                    </a:p>
                  </a:txBody>
                  <a:tcPr/>
                </a:tc>
                <a:tc>
                  <a:txBody>
                    <a:bodyPr/>
                    <a:lstStyle/>
                    <a:p>
                      <a:r>
                        <a:rPr lang="en-US" sz="2400" b="0" i="0" kern="1200" dirty="0" smtClean="0">
                          <a:solidFill>
                            <a:schemeClr val="dk1"/>
                          </a:solidFill>
                          <a:effectLst/>
                          <a:latin typeface="+mn-lt"/>
                          <a:ea typeface="+mn-ea"/>
                          <a:cs typeface="+mn-cs"/>
                        </a:rPr>
                        <a:t>Retrieve all resources in a collection (header only)</a:t>
                      </a:r>
                      <a:endParaRPr lang="en-US" sz="2400" dirty="0"/>
                    </a:p>
                  </a:txBody>
                  <a:tcPr/>
                </a:tc>
              </a:tr>
              <a:tr h="370840">
                <a:tc>
                  <a:txBody>
                    <a:bodyPr/>
                    <a:lstStyle/>
                    <a:p>
                      <a:r>
                        <a:rPr lang="en-US" sz="2400" b="0" i="0" kern="1200" dirty="0" smtClean="0">
                          <a:solidFill>
                            <a:schemeClr val="dk1"/>
                          </a:solidFill>
                          <a:effectLst/>
                          <a:latin typeface="+mn-lt"/>
                          <a:ea typeface="+mn-ea"/>
                          <a:cs typeface="+mn-cs"/>
                        </a:rPr>
                        <a:t>HEAD</a:t>
                      </a:r>
                      <a:endParaRPr lang="en-US" sz="2400" dirty="0"/>
                    </a:p>
                  </a:txBody>
                  <a:tcPr/>
                </a:tc>
                <a:tc>
                  <a:txBody>
                    <a:bodyPr/>
                    <a:lstStyle/>
                    <a:p>
                      <a:r>
                        <a:rPr lang="en-US" sz="2400" b="0" i="0" kern="1200" dirty="0" smtClean="0">
                          <a:solidFill>
                            <a:schemeClr val="dk1"/>
                          </a:solidFill>
                          <a:effectLst/>
                          <a:latin typeface="+mn-lt"/>
                          <a:ea typeface="+mn-ea"/>
                          <a:cs typeface="+mn-cs"/>
                        </a:rPr>
                        <a:t>Resource</a:t>
                      </a:r>
                      <a:endParaRPr lang="en-US" sz="2400" dirty="0"/>
                    </a:p>
                  </a:txBody>
                  <a:tcPr/>
                </a:tc>
                <a:tc>
                  <a:txBody>
                    <a:bodyPr/>
                    <a:lstStyle/>
                    <a:p>
                      <a:r>
                        <a:rPr lang="en-US" sz="2400" b="0" i="0" kern="1200" dirty="0" smtClean="0">
                          <a:solidFill>
                            <a:schemeClr val="dk1"/>
                          </a:solidFill>
                          <a:effectLst/>
                          <a:latin typeface="+mn-lt"/>
                          <a:ea typeface="+mn-ea"/>
                          <a:cs typeface="+mn-cs"/>
                        </a:rPr>
                        <a:t>Retrieve a single resource (header only)</a:t>
                      </a:r>
                      <a:endParaRPr lang="en-US" sz="2400" dirty="0"/>
                    </a:p>
                  </a:txBody>
                  <a:tcPr/>
                </a:tc>
              </a:tr>
              <a:tr h="370840">
                <a:tc>
                  <a:txBody>
                    <a:bodyPr/>
                    <a:lstStyle/>
                    <a:p>
                      <a:r>
                        <a:rPr lang="en-US" sz="2400" b="0" i="0" kern="1200" dirty="0" smtClean="0">
                          <a:solidFill>
                            <a:schemeClr val="dk1"/>
                          </a:solidFill>
                          <a:effectLst/>
                          <a:latin typeface="+mn-lt"/>
                          <a:ea typeface="+mn-ea"/>
                          <a:cs typeface="+mn-cs"/>
                        </a:rPr>
                        <a:t>POST</a:t>
                      </a:r>
                      <a:endParaRPr lang="en-US" sz="2400" dirty="0"/>
                    </a:p>
                  </a:txBody>
                  <a:tcPr/>
                </a:tc>
                <a:tc>
                  <a:txBody>
                    <a:bodyPr/>
                    <a:lstStyle/>
                    <a:p>
                      <a:r>
                        <a:rPr lang="en-US" sz="2400" b="0" i="0" kern="1200" dirty="0" smtClean="0">
                          <a:solidFill>
                            <a:schemeClr val="dk1"/>
                          </a:solidFill>
                          <a:effectLst/>
                          <a:latin typeface="+mn-lt"/>
                          <a:ea typeface="+mn-ea"/>
                          <a:cs typeface="+mn-cs"/>
                        </a:rPr>
                        <a:t>Collection</a:t>
                      </a:r>
                      <a:endParaRPr lang="en-US" sz="2400" dirty="0"/>
                    </a:p>
                  </a:txBody>
                  <a:tcPr/>
                </a:tc>
                <a:tc>
                  <a:txBody>
                    <a:bodyPr/>
                    <a:lstStyle/>
                    <a:p>
                      <a:r>
                        <a:rPr lang="en-US" sz="2400" b="0" i="0" kern="1200" dirty="0" smtClean="0">
                          <a:solidFill>
                            <a:schemeClr val="dk1"/>
                          </a:solidFill>
                          <a:effectLst/>
                          <a:latin typeface="+mn-lt"/>
                          <a:ea typeface="+mn-ea"/>
                          <a:cs typeface="+mn-cs"/>
                        </a:rPr>
                        <a:t>Create a new resource in a collection</a:t>
                      </a:r>
                      <a:endParaRPr lang="en-US" sz="2400" dirty="0"/>
                    </a:p>
                  </a:txBody>
                  <a:tcPr/>
                </a:tc>
              </a:tr>
              <a:tr h="370840">
                <a:tc>
                  <a:txBody>
                    <a:bodyPr/>
                    <a:lstStyle/>
                    <a:p>
                      <a:r>
                        <a:rPr lang="en-US" sz="2400" b="0" i="0" kern="1200" dirty="0" smtClean="0">
                          <a:solidFill>
                            <a:schemeClr val="dk1"/>
                          </a:solidFill>
                          <a:effectLst/>
                          <a:latin typeface="+mn-lt"/>
                          <a:ea typeface="+mn-ea"/>
                          <a:cs typeface="+mn-cs"/>
                        </a:rPr>
                        <a:t>PUT</a:t>
                      </a:r>
                      <a:endParaRPr lang="en-US" sz="2400" dirty="0"/>
                    </a:p>
                  </a:txBody>
                  <a:tcPr/>
                </a:tc>
                <a:tc>
                  <a:txBody>
                    <a:bodyPr/>
                    <a:lstStyle/>
                    <a:p>
                      <a:r>
                        <a:rPr lang="en-US" sz="2400" b="0" i="0" kern="1200" dirty="0" smtClean="0">
                          <a:solidFill>
                            <a:schemeClr val="dk1"/>
                          </a:solidFill>
                          <a:effectLst/>
                          <a:latin typeface="+mn-lt"/>
                          <a:ea typeface="+mn-ea"/>
                          <a:cs typeface="+mn-cs"/>
                        </a:rPr>
                        <a:t>Resource</a:t>
                      </a:r>
                      <a:endParaRPr lang="en-US" sz="2400" dirty="0"/>
                    </a:p>
                  </a:txBody>
                  <a:tcPr/>
                </a:tc>
                <a:tc>
                  <a:txBody>
                    <a:bodyPr/>
                    <a:lstStyle/>
                    <a:p>
                      <a:r>
                        <a:rPr lang="en-US" sz="2400" b="0" i="0" kern="1200" dirty="0" smtClean="0">
                          <a:solidFill>
                            <a:schemeClr val="dk1"/>
                          </a:solidFill>
                          <a:effectLst/>
                          <a:latin typeface="+mn-lt"/>
                          <a:ea typeface="+mn-ea"/>
                          <a:cs typeface="+mn-cs"/>
                        </a:rPr>
                        <a:t>Update a resource</a:t>
                      </a:r>
                      <a:endParaRPr lang="en-US" sz="2400" dirty="0"/>
                    </a:p>
                  </a:txBody>
                  <a:tcPr/>
                </a:tc>
              </a:tr>
              <a:tr h="370840">
                <a:tc>
                  <a:txBody>
                    <a:bodyPr/>
                    <a:lstStyle/>
                    <a:p>
                      <a:r>
                        <a:rPr lang="en-US" sz="2400" b="0" i="0" kern="1200" dirty="0" smtClean="0">
                          <a:solidFill>
                            <a:schemeClr val="dk1"/>
                          </a:solidFill>
                          <a:effectLst/>
                          <a:latin typeface="+mn-lt"/>
                          <a:ea typeface="+mn-ea"/>
                          <a:cs typeface="+mn-cs"/>
                        </a:rPr>
                        <a:t>PATCH</a:t>
                      </a:r>
                      <a:endParaRPr lang="en-US" sz="2400" dirty="0"/>
                    </a:p>
                  </a:txBody>
                  <a:tcPr/>
                </a:tc>
                <a:tc>
                  <a:txBody>
                    <a:bodyPr/>
                    <a:lstStyle/>
                    <a:p>
                      <a:r>
                        <a:rPr lang="en-US" sz="2400" b="0" i="0" kern="1200" dirty="0" smtClean="0">
                          <a:solidFill>
                            <a:schemeClr val="dk1"/>
                          </a:solidFill>
                          <a:effectLst/>
                          <a:latin typeface="+mn-lt"/>
                          <a:ea typeface="+mn-ea"/>
                          <a:cs typeface="+mn-cs"/>
                        </a:rPr>
                        <a:t>Resource</a:t>
                      </a:r>
                      <a:endParaRPr lang="en-US" sz="2400" dirty="0"/>
                    </a:p>
                  </a:txBody>
                  <a:tcPr/>
                </a:tc>
                <a:tc>
                  <a:txBody>
                    <a:bodyPr/>
                    <a:lstStyle/>
                    <a:p>
                      <a:r>
                        <a:rPr lang="en-US" sz="2400" b="0" i="0" kern="1200" dirty="0" smtClean="0">
                          <a:solidFill>
                            <a:schemeClr val="dk1"/>
                          </a:solidFill>
                          <a:effectLst/>
                          <a:latin typeface="+mn-lt"/>
                          <a:ea typeface="+mn-ea"/>
                          <a:cs typeface="+mn-cs"/>
                        </a:rPr>
                        <a:t>Update a resource</a:t>
                      </a:r>
                      <a:endParaRPr lang="en-US" sz="2400" dirty="0"/>
                    </a:p>
                  </a:txBody>
                  <a:tcPr/>
                </a:tc>
              </a:tr>
              <a:tr h="370840">
                <a:tc>
                  <a:txBody>
                    <a:bodyPr/>
                    <a:lstStyle/>
                    <a:p>
                      <a:r>
                        <a:rPr lang="en-US" sz="2400" b="0" i="0" kern="1200" dirty="0" smtClean="0">
                          <a:solidFill>
                            <a:schemeClr val="dk1"/>
                          </a:solidFill>
                          <a:effectLst/>
                          <a:latin typeface="+mn-lt"/>
                          <a:ea typeface="+mn-ea"/>
                          <a:cs typeface="+mn-cs"/>
                        </a:rPr>
                        <a:t>DELETE</a:t>
                      </a:r>
                      <a:endParaRPr lang="en-US" sz="2400" dirty="0"/>
                    </a:p>
                  </a:txBody>
                  <a:tcPr/>
                </a:tc>
                <a:tc>
                  <a:txBody>
                    <a:bodyPr/>
                    <a:lstStyle/>
                    <a:p>
                      <a:r>
                        <a:rPr lang="en-US" sz="2400" b="0" i="0" kern="1200" dirty="0" smtClean="0">
                          <a:solidFill>
                            <a:schemeClr val="dk1"/>
                          </a:solidFill>
                          <a:effectLst/>
                          <a:latin typeface="+mn-lt"/>
                          <a:ea typeface="+mn-ea"/>
                          <a:cs typeface="+mn-cs"/>
                        </a:rPr>
                        <a:t>Resource</a:t>
                      </a:r>
                      <a:endParaRPr lang="en-US" sz="2400" dirty="0"/>
                    </a:p>
                  </a:txBody>
                  <a:tcPr/>
                </a:tc>
                <a:tc>
                  <a:txBody>
                    <a:bodyPr/>
                    <a:lstStyle/>
                    <a:p>
                      <a:r>
                        <a:rPr lang="en-US" sz="2400" b="0" i="0" kern="1200" dirty="0" smtClean="0">
                          <a:solidFill>
                            <a:schemeClr val="dk1"/>
                          </a:solidFill>
                          <a:effectLst/>
                          <a:latin typeface="+mn-lt"/>
                          <a:ea typeface="+mn-ea"/>
                          <a:cs typeface="+mn-cs"/>
                        </a:rPr>
                        <a:t>Delete a resource</a:t>
                      </a:r>
                      <a:endParaRPr lang="en-US" sz="2400" dirty="0"/>
                    </a:p>
                  </a:txBody>
                  <a:tcPr/>
                </a:tc>
              </a:tr>
              <a:tr h="370840">
                <a:tc>
                  <a:txBody>
                    <a:bodyPr/>
                    <a:lstStyle/>
                    <a:p>
                      <a:r>
                        <a:rPr lang="en-US" sz="2400" b="0" i="0" kern="1200" dirty="0" smtClean="0">
                          <a:solidFill>
                            <a:schemeClr val="dk1"/>
                          </a:solidFill>
                          <a:effectLst/>
                          <a:latin typeface="+mn-lt"/>
                          <a:ea typeface="+mn-ea"/>
                          <a:cs typeface="+mn-cs"/>
                        </a:rPr>
                        <a:t>OPTIONS</a:t>
                      </a:r>
                      <a:endParaRPr lang="en-US" sz="2400" dirty="0"/>
                    </a:p>
                  </a:txBody>
                  <a:tcPr/>
                </a:tc>
                <a:tc>
                  <a:txBody>
                    <a:bodyPr/>
                    <a:lstStyle/>
                    <a:p>
                      <a:r>
                        <a:rPr lang="en-US" sz="2400" b="0" i="0" kern="1200" dirty="0" smtClean="0">
                          <a:solidFill>
                            <a:schemeClr val="dk1"/>
                          </a:solidFill>
                          <a:effectLst/>
                          <a:latin typeface="+mn-lt"/>
                          <a:ea typeface="+mn-ea"/>
                          <a:cs typeface="+mn-cs"/>
                        </a:rPr>
                        <a:t>any</a:t>
                      </a:r>
                      <a:endParaRPr lang="en-US" sz="2400" dirty="0"/>
                    </a:p>
                  </a:txBody>
                  <a:tcPr/>
                </a:tc>
                <a:tc>
                  <a:txBody>
                    <a:bodyPr/>
                    <a:lstStyle/>
                    <a:p>
                      <a:pPr algn="l" fontAlgn="t"/>
                      <a:r>
                        <a:rPr lang="en-US" sz="2400" dirty="0">
                          <a:effectLst/>
                        </a:rPr>
                        <a:t>Return available HTTP methods and other options</a:t>
                      </a:r>
                    </a:p>
                  </a:txBody>
                  <a:tcPr marL="101600" marR="101600" marT="101600" marB="101600"/>
                </a:tc>
              </a:tr>
            </a:tbl>
          </a:graphicData>
        </a:graphic>
      </p:graphicFrame>
    </p:spTree>
    <p:extLst>
      <p:ext uri="{BB962C8B-B14F-4D97-AF65-F5344CB8AC3E}">
        <p14:creationId xmlns:p14="http://schemas.microsoft.com/office/powerpoint/2010/main" val="34125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2050" name="Picture 2" descr="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356" y="1713527"/>
            <a:ext cx="7377903" cy="363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0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3 - Hypermedia </a:t>
            </a:r>
            <a:r>
              <a:rPr lang="en-US" b="1" dirty="0" smtClean="0"/>
              <a:t>Controls</a:t>
            </a:r>
            <a:endParaRPr lang="en-US" dirty="0"/>
          </a:p>
        </p:txBody>
      </p:sp>
      <p:sp>
        <p:nvSpPr>
          <p:cNvPr id="3" name="Content Placeholder 2"/>
          <p:cNvSpPr>
            <a:spLocks noGrp="1"/>
          </p:cNvSpPr>
          <p:nvPr>
            <p:ph idx="1"/>
          </p:nvPr>
        </p:nvSpPr>
        <p:spPr/>
        <p:txBody>
          <a:bodyPr/>
          <a:lstStyle/>
          <a:p>
            <a:r>
              <a:rPr lang="en-US" dirty="0"/>
              <a:t> </a:t>
            </a:r>
            <a:r>
              <a:rPr lang="en-US" dirty="0" smtClean="0"/>
              <a:t>Your </a:t>
            </a:r>
            <a:r>
              <a:rPr lang="en-US" dirty="0"/>
              <a:t>API must implement the concept of </a:t>
            </a:r>
            <a:r>
              <a:rPr lang="en-US" dirty="0" smtClean="0">
                <a:hlinkClick r:id="rId2"/>
              </a:rPr>
              <a:t>HATEOAS</a:t>
            </a:r>
            <a:endParaRPr lang="en-US" dirty="0" smtClean="0"/>
          </a:p>
          <a:p>
            <a:r>
              <a:rPr lang="en-US" dirty="0"/>
              <a:t>Your response must include a logical link(s) for the resources that your API is having</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204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1"/>
          <p:cNvSpPr>
            <a:spLocks noGrp="1"/>
          </p:cNvSpPr>
          <p:nvPr>
            <p:ph type="title"/>
          </p:nvPr>
        </p:nvSpPr>
        <p:spPr>
          <a:xfrm>
            <a:off x="1458227" y="3114819"/>
            <a:ext cx="8689061" cy="102076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pPr algn="ctr"/>
            <a:r>
              <a:rPr lang="en-US" sz="6600" smtClean="0">
                <a:solidFill>
                  <a:srgbClr val="FFFF00"/>
                </a:solidFill>
              </a:rPr>
              <a:t>SWAGGER</a:t>
            </a:r>
            <a:endParaRPr lang="en-US" sz="6600">
              <a:solidFill>
                <a:srgbClr val="FFFF00"/>
              </a:solidFill>
            </a:endParaRPr>
          </a:p>
        </p:txBody>
      </p:sp>
    </p:spTree>
    <p:extLst>
      <p:ext uri="{BB962C8B-B14F-4D97-AF65-F5344CB8AC3E}">
        <p14:creationId xmlns:p14="http://schemas.microsoft.com/office/powerpoint/2010/main" val="79240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API - Swagger</a:t>
            </a:r>
            <a:endParaRPr lang="en-US" dirty="0"/>
          </a:p>
        </p:txBody>
      </p:sp>
      <p:sp>
        <p:nvSpPr>
          <p:cNvPr id="3" name="Content Placeholder 2"/>
          <p:cNvSpPr>
            <a:spLocks noGrp="1"/>
          </p:cNvSpPr>
          <p:nvPr>
            <p:ph idx="1"/>
          </p:nvPr>
        </p:nvSpPr>
        <p:spPr/>
        <p:txBody>
          <a:bodyPr/>
          <a:lstStyle/>
          <a:p>
            <a:r>
              <a:rPr lang="en-US" dirty="0" smtClean="0"/>
              <a:t>Swagger™ </a:t>
            </a:r>
            <a:r>
              <a:rPr lang="en-US" dirty="0"/>
              <a:t>is a project used to describe and document RESTful APIs</a:t>
            </a:r>
            <a:r>
              <a:rPr lang="en-US" dirty="0" smtClean="0"/>
              <a:t>.</a:t>
            </a:r>
          </a:p>
          <a:p>
            <a:r>
              <a:rPr lang="en-US" dirty="0" smtClean="0"/>
              <a:t>Most popular than other frameworks </a:t>
            </a:r>
            <a:r>
              <a:rPr lang="en-US" dirty="0"/>
              <a:t>such as RAML, Summation etc</a:t>
            </a:r>
            <a:r>
              <a:rPr lang="en-US" dirty="0" smtClean="0"/>
              <a:t>.</a:t>
            </a:r>
          </a:p>
          <a:p>
            <a:r>
              <a:rPr lang="en-US" dirty="0" smtClean="0"/>
              <a:t>Offers </a:t>
            </a:r>
            <a:r>
              <a:rPr lang="en-US" dirty="0"/>
              <a:t>both human readable and machine readable format of </a:t>
            </a:r>
            <a:r>
              <a:rPr lang="en-US" dirty="0" smtClean="0"/>
              <a:t>documentation</a:t>
            </a:r>
          </a:p>
          <a:p>
            <a:r>
              <a:rPr lang="en-US" dirty="0"/>
              <a:t>P</a:t>
            </a:r>
            <a:r>
              <a:rPr lang="en-US" dirty="0" smtClean="0"/>
              <a:t>rovides </a:t>
            </a:r>
            <a:r>
              <a:rPr lang="en-US" dirty="0"/>
              <a:t>both JSON and UI support.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0451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Add Dependency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1306285" y="1752599"/>
            <a:ext cx="9797143" cy="3416320"/>
          </a:xfrm>
          <a:prstGeom prst="rect">
            <a:avLst/>
          </a:prstGeom>
        </p:spPr>
        <p:txBody>
          <a:bodyPr wrap="square">
            <a:spAutoFit/>
          </a:bodyPr>
          <a:lstStyle/>
          <a:p>
            <a:r>
              <a:rPr lang="en-US" dirty="0" smtClean="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r>
              <a:rPr lang="en-US" dirty="0" err="1">
                <a:solidFill>
                  <a:srgbClr val="000000"/>
                </a:solidFill>
                <a:latin typeface="Menlo" charset="0"/>
              </a:rPr>
              <a:t>io.springfox</a:t>
            </a:r>
            <a:r>
              <a:rPr lang="en-US" dirty="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err="1">
                <a:solidFill>
                  <a:srgbClr val="3F7F7F"/>
                </a:solidFill>
                <a:latin typeface="Menlo" charset="0"/>
              </a:rPr>
              <a:t>artifactId</a:t>
            </a:r>
            <a:r>
              <a:rPr lang="en-US" dirty="0">
                <a:solidFill>
                  <a:srgbClr val="008080"/>
                </a:solidFill>
                <a:latin typeface="Menlo" charset="0"/>
              </a:rPr>
              <a:t>&gt;</a:t>
            </a:r>
            <a:r>
              <a:rPr lang="en-US" dirty="0">
                <a:solidFill>
                  <a:srgbClr val="000000"/>
                </a:solidFill>
                <a:latin typeface="Menlo" charset="0"/>
              </a:rPr>
              <a:t>springfox-swagger2</a:t>
            </a:r>
            <a:r>
              <a:rPr lang="en-US" dirty="0">
                <a:solidFill>
                  <a:srgbClr val="008080"/>
                </a:solidFill>
                <a:latin typeface="Menlo" charset="0"/>
              </a:rPr>
              <a:t>&lt;/</a:t>
            </a:r>
            <a:r>
              <a:rPr lang="en-US" dirty="0" err="1">
                <a:solidFill>
                  <a:srgbClr val="3F7F7F"/>
                </a:solidFill>
                <a:latin typeface="Menlo" charset="0"/>
              </a:rPr>
              <a:t>artifactId</a:t>
            </a:r>
            <a:r>
              <a:rPr lang="en-US" dirty="0">
                <a:solidFill>
                  <a:srgbClr val="008080"/>
                </a:solidFill>
                <a:latin typeface="Menlo" charset="0"/>
              </a:rPr>
              <a:t>&gt;</a:t>
            </a:r>
          </a:p>
          <a:p>
            <a:r>
              <a:rPr lang="mr-IN" dirty="0">
                <a:solidFill>
                  <a:srgbClr val="000000"/>
                </a:solidFill>
                <a:latin typeface="Menlo" charset="0"/>
              </a:rPr>
              <a:t>	</a:t>
            </a:r>
            <a:r>
              <a:rPr lang="mr-IN" dirty="0" smtClean="0">
                <a:solidFill>
                  <a:srgbClr val="008080"/>
                </a:solidFill>
                <a:latin typeface="Menlo" charset="0"/>
              </a:rPr>
              <a:t>&lt;</a:t>
            </a:r>
            <a:r>
              <a:rPr lang="mr-IN" dirty="0" err="1" smtClean="0">
                <a:solidFill>
                  <a:srgbClr val="3F7F7F"/>
                </a:solidFill>
                <a:latin typeface="Menlo" charset="0"/>
              </a:rPr>
              <a:t>version</a:t>
            </a:r>
            <a:r>
              <a:rPr lang="mr-IN" dirty="0" smtClean="0">
                <a:solidFill>
                  <a:srgbClr val="008080"/>
                </a:solidFill>
                <a:latin typeface="Menlo" charset="0"/>
              </a:rPr>
              <a:t>&gt;</a:t>
            </a:r>
            <a:r>
              <a:rPr lang="mr-IN" dirty="0" smtClean="0">
                <a:solidFill>
                  <a:srgbClr val="000000"/>
                </a:solidFill>
                <a:latin typeface="Menlo" charset="0"/>
              </a:rPr>
              <a:t>2.</a:t>
            </a:r>
            <a:r>
              <a:rPr lang="en-US" dirty="0" smtClean="0">
                <a:solidFill>
                  <a:srgbClr val="000000"/>
                </a:solidFill>
                <a:latin typeface="Menlo" charset="0"/>
              </a:rPr>
              <a:t>4</a:t>
            </a:r>
            <a:r>
              <a:rPr lang="mr-IN" dirty="0" smtClean="0">
                <a:solidFill>
                  <a:srgbClr val="000000"/>
                </a:solidFill>
                <a:latin typeface="Menlo" charset="0"/>
              </a:rPr>
              <a:t>.</a:t>
            </a:r>
            <a:r>
              <a:rPr lang="en-US" dirty="0" smtClean="0">
                <a:solidFill>
                  <a:srgbClr val="000000"/>
                </a:solidFill>
                <a:latin typeface="Menlo" charset="0"/>
              </a:rPr>
              <a:t>0</a:t>
            </a:r>
            <a:r>
              <a:rPr lang="mr-IN" dirty="0" smtClean="0">
                <a:solidFill>
                  <a:srgbClr val="008080"/>
                </a:solidFill>
                <a:latin typeface="Menlo" charset="0"/>
              </a:rPr>
              <a:t>&lt;/</a:t>
            </a:r>
            <a:r>
              <a:rPr lang="mr-IN" dirty="0" err="1">
                <a:solidFill>
                  <a:srgbClr val="3F7F7F"/>
                </a:solidFill>
                <a:latin typeface="Menlo" charset="0"/>
              </a:rPr>
              <a:t>version</a:t>
            </a:r>
            <a:r>
              <a:rPr lang="mr-IN" dirty="0">
                <a:solidFill>
                  <a:srgbClr val="008080"/>
                </a:solidFill>
                <a:latin typeface="Menlo" charset="0"/>
              </a:rPr>
              <a:t>&gt;</a:t>
            </a:r>
          </a:p>
          <a:p>
            <a:r>
              <a:rPr lang="en-US" dirty="0" smtClean="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p>
          <a:p>
            <a:r>
              <a:rPr lang="en-US" dirty="0">
                <a:solidFill>
                  <a:srgbClr val="000000"/>
                </a:solidFill>
                <a:latin typeface="Menlo" charset="0"/>
              </a:rPr>
              <a:t>		</a:t>
            </a:r>
            <a:endParaRPr lang="en-US" dirty="0" smtClean="0">
              <a:solidFill>
                <a:srgbClr val="000000"/>
              </a:solidFill>
              <a:latin typeface="Menlo" charset="0"/>
            </a:endParaRPr>
          </a:p>
          <a:p>
            <a:endParaRPr lang="en-US" dirty="0">
              <a:solidFill>
                <a:srgbClr val="000000"/>
              </a:solidFill>
              <a:latin typeface="Menlo" charset="0"/>
            </a:endParaRPr>
          </a:p>
          <a:p>
            <a:r>
              <a:rPr lang="en-US" dirty="0" smtClean="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r>
              <a:rPr lang="en-US" dirty="0" err="1">
                <a:solidFill>
                  <a:srgbClr val="000000"/>
                </a:solidFill>
                <a:latin typeface="Menlo" charset="0"/>
              </a:rPr>
              <a:t>io.springfox</a:t>
            </a:r>
            <a:r>
              <a:rPr lang="en-US" dirty="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err="1">
                <a:solidFill>
                  <a:srgbClr val="3F7F7F"/>
                </a:solidFill>
                <a:latin typeface="Menlo" charset="0"/>
              </a:rPr>
              <a:t>artifactId</a:t>
            </a:r>
            <a:r>
              <a:rPr lang="en-US" dirty="0">
                <a:solidFill>
                  <a:srgbClr val="008080"/>
                </a:solidFill>
                <a:latin typeface="Menlo" charset="0"/>
              </a:rPr>
              <a:t>&gt;</a:t>
            </a:r>
            <a:r>
              <a:rPr lang="en-US" dirty="0" err="1">
                <a:solidFill>
                  <a:srgbClr val="000000"/>
                </a:solidFill>
                <a:latin typeface="Menlo" charset="0"/>
              </a:rPr>
              <a:t>springfox</a:t>
            </a:r>
            <a:r>
              <a:rPr lang="en-US" dirty="0">
                <a:solidFill>
                  <a:srgbClr val="000000"/>
                </a:solidFill>
                <a:latin typeface="Menlo" charset="0"/>
              </a:rPr>
              <a:t>-swagger-</a:t>
            </a:r>
            <a:r>
              <a:rPr lang="en-US" dirty="0" err="1">
                <a:solidFill>
                  <a:srgbClr val="000000"/>
                </a:solidFill>
                <a:latin typeface="Menlo" charset="0"/>
              </a:rPr>
              <a:t>ui</a:t>
            </a:r>
            <a:r>
              <a:rPr lang="en-US" dirty="0">
                <a:solidFill>
                  <a:srgbClr val="008080"/>
                </a:solidFill>
                <a:latin typeface="Menlo" charset="0"/>
              </a:rPr>
              <a:t>&lt;/</a:t>
            </a:r>
            <a:r>
              <a:rPr lang="en-US" dirty="0" err="1">
                <a:solidFill>
                  <a:srgbClr val="3F7F7F"/>
                </a:solidFill>
                <a:latin typeface="Menlo" charset="0"/>
              </a:rPr>
              <a:t>artifactId</a:t>
            </a:r>
            <a:r>
              <a:rPr lang="en-US" dirty="0">
                <a:solidFill>
                  <a:srgbClr val="008080"/>
                </a:solidFill>
                <a:latin typeface="Menlo" charset="0"/>
              </a:rPr>
              <a:t>&gt;</a:t>
            </a:r>
          </a:p>
          <a:p>
            <a:r>
              <a:rPr lang="mr-IN" dirty="0">
                <a:solidFill>
                  <a:srgbClr val="000000"/>
                </a:solidFill>
                <a:latin typeface="Menlo" charset="0"/>
              </a:rPr>
              <a:t>	</a:t>
            </a:r>
            <a:r>
              <a:rPr lang="mr-IN" dirty="0" smtClean="0">
                <a:solidFill>
                  <a:srgbClr val="008080"/>
                </a:solidFill>
                <a:latin typeface="Menlo" charset="0"/>
              </a:rPr>
              <a:t>&lt;</a:t>
            </a:r>
            <a:r>
              <a:rPr lang="mr-IN" dirty="0" err="1" smtClean="0">
                <a:solidFill>
                  <a:srgbClr val="3F7F7F"/>
                </a:solidFill>
                <a:latin typeface="Menlo" charset="0"/>
              </a:rPr>
              <a:t>version</a:t>
            </a:r>
            <a:r>
              <a:rPr lang="mr-IN" dirty="0" smtClean="0">
                <a:solidFill>
                  <a:srgbClr val="008080"/>
                </a:solidFill>
                <a:latin typeface="Menlo" charset="0"/>
              </a:rPr>
              <a:t>&gt;</a:t>
            </a:r>
            <a:r>
              <a:rPr lang="mr-IN" dirty="0" smtClean="0">
                <a:solidFill>
                  <a:srgbClr val="000000"/>
                </a:solidFill>
                <a:latin typeface="Menlo" charset="0"/>
              </a:rPr>
              <a:t>2.</a:t>
            </a:r>
            <a:r>
              <a:rPr lang="en-US" dirty="0" smtClean="0">
                <a:solidFill>
                  <a:srgbClr val="000000"/>
                </a:solidFill>
                <a:latin typeface="Menlo" charset="0"/>
              </a:rPr>
              <a:t>4</a:t>
            </a:r>
            <a:r>
              <a:rPr lang="mr-IN" dirty="0" smtClean="0">
                <a:solidFill>
                  <a:srgbClr val="000000"/>
                </a:solidFill>
                <a:latin typeface="Menlo" charset="0"/>
              </a:rPr>
              <a:t>.</a:t>
            </a:r>
            <a:r>
              <a:rPr lang="en-US" dirty="0" smtClean="0">
                <a:solidFill>
                  <a:srgbClr val="000000"/>
                </a:solidFill>
                <a:latin typeface="Menlo" charset="0"/>
              </a:rPr>
              <a:t>0</a:t>
            </a:r>
            <a:r>
              <a:rPr lang="mr-IN" dirty="0" smtClean="0">
                <a:solidFill>
                  <a:srgbClr val="008080"/>
                </a:solidFill>
                <a:latin typeface="Menlo" charset="0"/>
              </a:rPr>
              <a:t>&lt;/</a:t>
            </a:r>
            <a:r>
              <a:rPr lang="mr-IN" dirty="0" err="1">
                <a:solidFill>
                  <a:srgbClr val="3F7F7F"/>
                </a:solidFill>
                <a:latin typeface="Menlo" charset="0"/>
              </a:rPr>
              <a:t>version</a:t>
            </a:r>
            <a:r>
              <a:rPr lang="mr-IN" dirty="0">
                <a:solidFill>
                  <a:srgbClr val="008080"/>
                </a:solidFill>
                <a:latin typeface="Menlo" charset="0"/>
              </a:rPr>
              <a:t>&gt;</a:t>
            </a:r>
          </a:p>
          <a:p>
            <a:r>
              <a:rPr lang="en-US" dirty="0" smtClean="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endParaRPr lang="en-US" dirty="0"/>
          </a:p>
        </p:txBody>
      </p:sp>
    </p:spTree>
    <p:extLst>
      <p:ext uri="{BB962C8B-B14F-4D97-AF65-F5344CB8AC3E}">
        <p14:creationId xmlns:p14="http://schemas.microsoft.com/office/powerpoint/2010/main" val="99489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Swagger Configuration</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36270" y="1997839"/>
            <a:ext cx="9892146" cy="2585323"/>
          </a:xfrm>
          <a:prstGeom prst="rect">
            <a:avLst/>
          </a:prstGeom>
        </p:spPr>
        <p:txBody>
          <a:bodyPr wrap="square">
            <a:spAutoFit/>
          </a:bodyPr>
          <a:lstStyle/>
          <a:p>
            <a:r>
              <a:rPr lang="en-US" dirty="0">
                <a:solidFill>
                  <a:srgbClr val="646464"/>
                </a:solidFill>
                <a:latin typeface="Menlo" charset="0"/>
              </a:rPr>
              <a:t>@Configuration</a:t>
            </a:r>
          </a:p>
          <a:p>
            <a:r>
              <a:rPr lang="en-US" dirty="0" smtClean="0">
                <a:solidFill>
                  <a:srgbClr val="646464"/>
                </a:solidFill>
                <a:latin typeface="Menlo" charset="0"/>
              </a:rPr>
              <a:t>@</a:t>
            </a:r>
            <a:r>
              <a:rPr lang="en-US" dirty="0">
                <a:solidFill>
                  <a:srgbClr val="646464"/>
                </a:solidFill>
                <a:latin typeface="Menlo" charset="0"/>
              </a:rPr>
              <a:t>EnableSwagger2</a:t>
            </a:r>
          </a:p>
          <a:p>
            <a:r>
              <a:rPr lang="en-US" b="1" dirty="0" smtClean="0">
                <a:solidFill>
                  <a:srgbClr val="7F0055"/>
                </a:solidFill>
                <a:latin typeface="Menlo" charset="0"/>
              </a:rPr>
              <a:t>public</a:t>
            </a:r>
            <a:r>
              <a:rPr lang="en-US" b="1" dirty="0" smtClean="0">
                <a:solidFill>
                  <a:srgbClr val="000000"/>
                </a:solidFill>
                <a:latin typeface="Menlo" charset="0"/>
              </a:rPr>
              <a:t> </a:t>
            </a:r>
            <a:r>
              <a:rPr lang="en-US" b="1" dirty="0">
                <a:solidFill>
                  <a:srgbClr val="7F0055"/>
                </a:solidFill>
                <a:latin typeface="Menlo" charset="0"/>
              </a:rPr>
              <a:t>class</a:t>
            </a:r>
            <a:r>
              <a:rPr lang="en-US" b="1" dirty="0">
                <a:solidFill>
                  <a:srgbClr val="000000"/>
                </a:solidFill>
                <a:latin typeface="Menlo" charset="0"/>
              </a:rPr>
              <a:t> </a:t>
            </a:r>
            <a:r>
              <a:rPr lang="en-US" b="1" dirty="0" err="1">
                <a:solidFill>
                  <a:srgbClr val="000000"/>
                </a:solidFill>
                <a:latin typeface="Menlo" charset="0"/>
              </a:rPr>
              <a:t>SwaggerConfig</a:t>
            </a:r>
            <a:r>
              <a:rPr lang="en-US" b="1" dirty="0">
                <a:solidFill>
                  <a:srgbClr val="000000"/>
                </a:solidFill>
                <a:latin typeface="Menlo" charset="0"/>
              </a:rPr>
              <a:t> {</a:t>
            </a:r>
          </a:p>
          <a:p>
            <a:r>
              <a:rPr lang="en-US" dirty="0">
                <a:solidFill>
                  <a:srgbClr val="000000"/>
                </a:solidFill>
                <a:latin typeface="Menlo" charset="0"/>
              </a:rPr>
              <a:t>		</a:t>
            </a:r>
          </a:p>
          <a:p>
            <a:r>
              <a:rPr lang="cs-CZ" dirty="0">
                <a:solidFill>
                  <a:srgbClr val="000000"/>
                </a:solidFill>
                <a:latin typeface="Menlo" charset="0"/>
              </a:rPr>
              <a:t>	</a:t>
            </a:r>
            <a:r>
              <a:rPr lang="cs-CZ" dirty="0">
                <a:solidFill>
                  <a:srgbClr val="646464"/>
                </a:solidFill>
                <a:latin typeface="Menlo" charset="0"/>
              </a:rPr>
              <a:t>@</a:t>
            </a:r>
            <a:r>
              <a:rPr lang="cs-CZ" dirty="0" err="1">
                <a:solidFill>
                  <a:srgbClr val="646464"/>
                </a:solidFill>
                <a:latin typeface="Menlo" charset="0"/>
              </a:rPr>
              <a:t>Bean</a:t>
            </a:r>
            <a:endParaRPr lang="cs-CZ" dirty="0">
              <a:solidFill>
                <a:srgbClr val="646464"/>
              </a:solidFill>
              <a:latin typeface="Menlo" charset="0"/>
            </a:endParaRPr>
          </a:p>
          <a:p>
            <a:r>
              <a:rPr lang="cs-CZ" dirty="0">
                <a:solidFill>
                  <a:srgbClr val="000000"/>
                </a:solidFill>
                <a:latin typeface="Menlo" charset="0"/>
              </a:rPr>
              <a:t>	</a:t>
            </a:r>
            <a:r>
              <a:rPr lang="cs-CZ" b="1" dirty="0">
                <a:solidFill>
                  <a:srgbClr val="7F0055"/>
                </a:solidFill>
                <a:latin typeface="Menlo" charset="0"/>
              </a:rPr>
              <a:t>public</a:t>
            </a:r>
            <a:r>
              <a:rPr lang="cs-CZ" b="1" dirty="0">
                <a:solidFill>
                  <a:srgbClr val="000000"/>
                </a:solidFill>
                <a:latin typeface="Menlo" charset="0"/>
              </a:rPr>
              <a:t> </a:t>
            </a:r>
            <a:r>
              <a:rPr lang="cs-CZ" b="1" dirty="0" err="1">
                <a:solidFill>
                  <a:srgbClr val="000000"/>
                </a:solidFill>
                <a:latin typeface="Menlo" charset="0"/>
              </a:rPr>
              <a:t>Docket</a:t>
            </a:r>
            <a:r>
              <a:rPr lang="cs-CZ" b="1" dirty="0">
                <a:solidFill>
                  <a:srgbClr val="000000"/>
                </a:solidFill>
                <a:latin typeface="Menlo" charset="0"/>
              </a:rPr>
              <a:t> </a:t>
            </a:r>
            <a:r>
              <a:rPr lang="cs-CZ" b="1" dirty="0" err="1">
                <a:solidFill>
                  <a:srgbClr val="000000"/>
                </a:solidFill>
                <a:latin typeface="Menlo" charset="0"/>
              </a:rPr>
              <a:t>api</a:t>
            </a:r>
            <a:r>
              <a:rPr lang="cs-CZ" b="1" dirty="0">
                <a:solidFill>
                  <a:srgbClr val="000000"/>
                </a:solidFill>
                <a:latin typeface="Menlo" charset="0"/>
              </a:rPr>
              <a:t>() {</a:t>
            </a:r>
          </a:p>
          <a:p>
            <a:r>
              <a:rPr lang="cs-CZ" dirty="0">
                <a:solidFill>
                  <a:srgbClr val="000000"/>
                </a:solidFill>
                <a:latin typeface="Menlo" charset="0"/>
              </a:rPr>
              <a:t>		</a:t>
            </a:r>
            <a:r>
              <a:rPr lang="cs-CZ" b="1" dirty="0">
                <a:solidFill>
                  <a:srgbClr val="7F0055"/>
                </a:solidFill>
                <a:latin typeface="Menlo" charset="0"/>
              </a:rPr>
              <a:t>return</a:t>
            </a:r>
            <a:r>
              <a:rPr lang="cs-CZ" b="1" dirty="0">
                <a:solidFill>
                  <a:srgbClr val="000000"/>
                </a:solidFill>
                <a:latin typeface="Menlo" charset="0"/>
              </a:rPr>
              <a:t> </a:t>
            </a:r>
            <a:r>
              <a:rPr lang="cs-CZ" b="1" dirty="0" err="1">
                <a:solidFill>
                  <a:srgbClr val="7F0055"/>
                </a:solidFill>
                <a:latin typeface="Menlo" charset="0"/>
              </a:rPr>
              <a:t>new</a:t>
            </a:r>
            <a:r>
              <a:rPr lang="cs-CZ" b="1" dirty="0">
                <a:solidFill>
                  <a:srgbClr val="000000"/>
                </a:solidFill>
                <a:latin typeface="Menlo" charset="0"/>
              </a:rPr>
              <a:t> </a:t>
            </a:r>
            <a:r>
              <a:rPr lang="cs-CZ" b="1" dirty="0" err="1">
                <a:solidFill>
                  <a:srgbClr val="000000"/>
                </a:solidFill>
                <a:latin typeface="Menlo" charset="0"/>
              </a:rPr>
              <a:t>Docket</a:t>
            </a:r>
            <a:r>
              <a:rPr lang="cs-CZ" b="1" dirty="0">
                <a:solidFill>
                  <a:srgbClr val="000000"/>
                </a:solidFill>
                <a:latin typeface="Menlo" charset="0"/>
              </a:rPr>
              <a:t>(DocumentationType.</a:t>
            </a:r>
            <a:r>
              <a:rPr lang="cs-CZ" b="1" i="1" dirty="0">
                <a:solidFill>
                  <a:srgbClr val="0000C0"/>
                </a:solidFill>
                <a:latin typeface="Menlo" charset="0"/>
              </a:rPr>
              <a:t>SWAGGER_2</a:t>
            </a:r>
            <a:r>
              <a:rPr lang="cs-CZ" b="1" i="1" dirty="0">
                <a:solidFill>
                  <a:srgbClr val="000000"/>
                </a:solidFill>
                <a:latin typeface="Menlo" charset="0"/>
              </a:rPr>
              <a:t>);</a:t>
            </a:r>
          </a:p>
          <a:p>
            <a:r>
              <a:rPr lang="cs-CZ" dirty="0">
                <a:solidFill>
                  <a:srgbClr val="000000"/>
                </a:solidFill>
                <a:latin typeface="Menlo" charset="0"/>
              </a:rPr>
              <a:t>	}</a:t>
            </a:r>
          </a:p>
          <a:p>
            <a:r>
              <a:rPr lang="cs-CZ" dirty="0" smtClean="0">
                <a:solidFill>
                  <a:srgbClr val="000000"/>
                </a:solidFill>
                <a:latin typeface="Menlo" charset="0"/>
              </a:rPr>
              <a:t>}</a:t>
            </a:r>
            <a:endParaRPr lang="en-US" dirty="0"/>
          </a:p>
        </p:txBody>
      </p:sp>
      <p:cxnSp>
        <p:nvCxnSpPr>
          <p:cNvPr id="8" name="Straight Arrow Connector 7"/>
          <p:cNvCxnSpPr/>
          <p:nvPr/>
        </p:nvCxnSpPr>
        <p:spPr>
          <a:xfrm flipH="1">
            <a:off x="2909455" y="1710047"/>
            <a:ext cx="2909454" cy="475013"/>
          </a:xfrm>
          <a:prstGeom prst="straightConnector1">
            <a:avLst/>
          </a:prstGeom>
          <a:ln w="25400">
            <a:solidFill>
              <a:srgbClr val="FF0000"/>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64182" y="2909097"/>
            <a:ext cx="2909454" cy="475013"/>
          </a:xfrm>
          <a:prstGeom prst="straightConnector1">
            <a:avLst/>
          </a:prstGeom>
          <a:ln w="25400">
            <a:solidFill>
              <a:srgbClr val="FF0000"/>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9980" y="1964825"/>
            <a:ext cx="2909454" cy="475013"/>
          </a:xfrm>
          <a:prstGeom prst="straightConnector1">
            <a:avLst/>
          </a:prstGeom>
          <a:ln w="25400">
            <a:solidFill>
              <a:srgbClr val="FF0000"/>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82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required Rest Controllers as per your business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294295"/>
            <a:ext cx="9039560" cy="5262979"/>
          </a:xfrm>
          <a:prstGeom prst="rect">
            <a:avLst/>
          </a:prstGeom>
        </p:spPr>
        <p:txBody>
          <a:bodyPr wrap="square">
            <a:spAutoFit/>
          </a:bodyPr>
          <a:lstStyle/>
          <a:p>
            <a:r>
              <a:rPr lang="en-US" sz="1400" dirty="0">
                <a:solidFill>
                  <a:srgbClr val="646464"/>
                </a:solidFill>
                <a:latin typeface="Menlo" charset="0"/>
              </a:rPr>
              <a:t>@</a:t>
            </a:r>
            <a:r>
              <a:rPr lang="en-US" sz="1400" dirty="0" err="1">
                <a:solidFill>
                  <a:srgbClr val="646464"/>
                </a:solidFill>
                <a:latin typeface="Menlo" charset="0"/>
              </a:rPr>
              <a:t>RestController</a:t>
            </a:r>
            <a:endParaRPr lang="en-US" sz="1400" dirty="0">
              <a:solidFill>
                <a:srgbClr val="646464"/>
              </a:solidFill>
              <a:latin typeface="Menlo" charset="0"/>
            </a:endParaRPr>
          </a:p>
          <a:p>
            <a:r>
              <a:rPr lang="en-US" sz="1400" b="1" dirty="0">
                <a:solidFill>
                  <a:srgbClr val="7F0055"/>
                </a:solidFill>
                <a:latin typeface="Menlo" charset="0"/>
              </a:rPr>
              <a:t>public</a:t>
            </a:r>
            <a:r>
              <a:rPr lang="en-US" sz="1400" b="1" dirty="0">
                <a:solidFill>
                  <a:srgbClr val="000000"/>
                </a:solidFill>
                <a:latin typeface="Menlo" charset="0"/>
              </a:rPr>
              <a:t> </a:t>
            </a:r>
            <a:r>
              <a:rPr lang="en-US" sz="1400" b="1" dirty="0">
                <a:solidFill>
                  <a:srgbClr val="7F0055"/>
                </a:solidFill>
                <a:latin typeface="Menlo" charset="0"/>
              </a:rPr>
              <a:t>class</a:t>
            </a:r>
            <a:r>
              <a:rPr lang="en-US" sz="1400" b="1" dirty="0">
                <a:solidFill>
                  <a:srgbClr val="000000"/>
                </a:solidFill>
                <a:latin typeface="Menlo" charset="0"/>
              </a:rPr>
              <a:t> </a:t>
            </a:r>
            <a:r>
              <a:rPr lang="en-US" sz="1400" b="1" dirty="0" err="1">
                <a:solidFill>
                  <a:srgbClr val="000000"/>
                </a:solidFill>
                <a:latin typeface="Menlo" charset="0"/>
              </a:rPr>
              <a:t>TestController</a:t>
            </a:r>
            <a:r>
              <a:rPr lang="en-US" sz="1400" b="1" dirty="0">
                <a:solidFill>
                  <a:srgbClr val="000000"/>
                </a:solidFill>
                <a:latin typeface="Menlo" charset="0"/>
              </a:rPr>
              <a:t> {</a:t>
            </a:r>
          </a:p>
          <a:p>
            <a:r>
              <a:rPr lang="en-US" sz="1400" dirty="0">
                <a:solidFill>
                  <a:srgbClr val="000000"/>
                </a:solidFill>
                <a:latin typeface="Menlo" charset="0"/>
              </a:rPr>
              <a:t>	</a:t>
            </a:r>
          </a:p>
          <a:p>
            <a:r>
              <a:rPr lang="en-US" sz="1400" dirty="0" smtClean="0">
                <a:solidFill>
                  <a:srgbClr val="646464"/>
                </a:solidFill>
                <a:latin typeface="Menlo" charset="0"/>
              </a:rPr>
              <a:t>@</a:t>
            </a:r>
            <a:r>
              <a:rPr lang="en-US" sz="1400" dirty="0" err="1">
                <a:solidFill>
                  <a:srgbClr val="646464"/>
                </a:solidFill>
                <a:latin typeface="Menlo" charset="0"/>
              </a:rPr>
              <a:t>PostMapping</a:t>
            </a:r>
            <a:r>
              <a:rPr lang="en-US" sz="1400" dirty="0">
                <a:solidFill>
                  <a:srgbClr val="000000"/>
                </a:solidFill>
                <a:latin typeface="Menlo" charset="0"/>
              </a:rPr>
              <a:t>(</a:t>
            </a:r>
            <a:r>
              <a:rPr lang="en-US" sz="1400" dirty="0">
                <a:solidFill>
                  <a:srgbClr val="2A00FF"/>
                </a:solidFill>
                <a:latin typeface="Menlo" charset="0"/>
              </a:rPr>
              <a:t>"/employee"</a:t>
            </a:r>
            <a:r>
              <a:rPr lang="en-US" sz="1400" dirty="0">
                <a:solidFill>
                  <a:srgbClr val="000000"/>
                </a:solidFill>
                <a:latin typeface="Menlo" charset="0"/>
              </a:rPr>
              <a:t>)</a:t>
            </a:r>
          </a:p>
          <a:p>
            <a:r>
              <a:rPr lang="en-US" sz="1400" b="1" dirty="0" smtClean="0">
                <a:solidFill>
                  <a:srgbClr val="7F0055"/>
                </a:solidFill>
                <a:latin typeface="Menlo" charset="0"/>
              </a:rPr>
              <a:t>public</a:t>
            </a:r>
            <a:r>
              <a:rPr lang="en-US" sz="1400" b="1" dirty="0" smtClean="0">
                <a:solidFill>
                  <a:srgbClr val="000000"/>
                </a:solidFill>
                <a:latin typeface="Menlo" charset="0"/>
              </a:rPr>
              <a:t> </a:t>
            </a:r>
            <a:r>
              <a:rPr lang="en-US" sz="1400" b="1" dirty="0" err="1">
                <a:solidFill>
                  <a:srgbClr val="000000"/>
                </a:solidFill>
                <a:latin typeface="Menlo" charset="0"/>
              </a:rPr>
              <a:t>ResponseEntity</a:t>
            </a:r>
            <a:r>
              <a:rPr lang="en-US" sz="1400" b="1" dirty="0">
                <a:solidFill>
                  <a:srgbClr val="000000"/>
                </a:solidFill>
                <a:latin typeface="Menlo" charset="0"/>
              </a:rPr>
              <a:t>&lt;Object&gt; save() {</a:t>
            </a:r>
          </a:p>
          <a:p>
            <a:r>
              <a:rPr lang="en-US" sz="1400" dirty="0">
                <a:solidFill>
                  <a:srgbClr val="000000"/>
                </a:solidFill>
                <a:latin typeface="Menlo" charset="0"/>
              </a:rPr>
              <a:t>	</a:t>
            </a:r>
            <a:r>
              <a:rPr lang="en-US" sz="1400" dirty="0" err="1">
                <a:solidFill>
                  <a:srgbClr val="000000"/>
                </a:solidFill>
                <a:latin typeface="Menlo" charset="0"/>
              </a:rPr>
              <a:t>ResponseEntity</a:t>
            </a:r>
            <a:r>
              <a:rPr lang="en-US" sz="1400" dirty="0">
                <a:solidFill>
                  <a:srgbClr val="000000"/>
                </a:solidFill>
                <a:latin typeface="Menlo" charset="0"/>
              </a:rPr>
              <a:t>&lt;Object&gt; </a:t>
            </a:r>
            <a:r>
              <a:rPr lang="en-US" sz="1400" dirty="0">
                <a:solidFill>
                  <a:srgbClr val="6A3E3E"/>
                </a:solidFill>
                <a:latin typeface="Menlo" charset="0"/>
              </a:rPr>
              <a:t>e</a:t>
            </a:r>
            <a:r>
              <a:rPr lang="en-US" sz="1400" dirty="0">
                <a:solidFill>
                  <a:srgbClr val="000000"/>
                </a:solidFill>
                <a:latin typeface="Menlo" charset="0"/>
              </a:rPr>
              <a:t> = </a:t>
            </a:r>
          </a:p>
          <a:p>
            <a:r>
              <a:rPr lang="en-US" sz="1400" dirty="0">
                <a:solidFill>
                  <a:srgbClr val="000000"/>
                </a:solidFill>
                <a:latin typeface="Menlo" charset="0"/>
              </a:rPr>
              <a:t>		</a:t>
            </a:r>
            <a:r>
              <a:rPr lang="en-US" sz="1400" b="1" dirty="0">
                <a:solidFill>
                  <a:srgbClr val="7F0055"/>
                </a:solidFill>
                <a:latin typeface="Menlo" charset="0"/>
              </a:rPr>
              <a:t>new</a:t>
            </a:r>
            <a:r>
              <a:rPr lang="en-US" sz="1400" b="1" dirty="0">
                <a:solidFill>
                  <a:srgbClr val="000000"/>
                </a:solidFill>
                <a:latin typeface="Menlo" charset="0"/>
              </a:rPr>
              <a:t> </a:t>
            </a:r>
            <a:r>
              <a:rPr lang="en-US" sz="1400" b="1" dirty="0" err="1">
                <a:solidFill>
                  <a:srgbClr val="000000"/>
                </a:solidFill>
                <a:latin typeface="Menlo" charset="0"/>
              </a:rPr>
              <a:t>ResponseEntity</a:t>
            </a:r>
            <a:r>
              <a:rPr lang="en-US" sz="1400" b="1" dirty="0">
                <a:solidFill>
                  <a:srgbClr val="000000"/>
                </a:solidFill>
                <a:latin typeface="Menlo" charset="0"/>
              </a:rPr>
              <a:t>&lt;Object&gt;(</a:t>
            </a:r>
            <a:r>
              <a:rPr lang="en-US" sz="1400" b="1" dirty="0" err="1">
                <a:solidFill>
                  <a:srgbClr val="000000"/>
                </a:solidFill>
                <a:latin typeface="Menlo" charset="0"/>
              </a:rPr>
              <a:t>HttpStatus.</a:t>
            </a:r>
            <a:r>
              <a:rPr lang="en-US" sz="1400" b="1" i="1" dirty="0" err="1">
                <a:solidFill>
                  <a:srgbClr val="0000C0"/>
                </a:solidFill>
                <a:latin typeface="Menlo" charset="0"/>
              </a:rPr>
              <a:t>ACCEPTED</a:t>
            </a:r>
            <a:r>
              <a:rPr lang="en-US" sz="1400" b="1" i="1" dirty="0">
                <a:solidFill>
                  <a:srgbClr val="000000"/>
                </a:solidFill>
                <a:latin typeface="Menlo" charset="0"/>
              </a:rPr>
              <a:t>);</a:t>
            </a:r>
          </a:p>
          <a:p>
            <a:r>
              <a:rPr lang="en-US" sz="1400" dirty="0">
                <a:solidFill>
                  <a:srgbClr val="000000"/>
                </a:solidFill>
                <a:latin typeface="Menlo" charset="0"/>
              </a:rPr>
              <a:t>	</a:t>
            </a:r>
            <a:r>
              <a:rPr lang="en-US" sz="1400" b="1" dirty="0">
                <a:solidFill>
                  <a:srgbClr val="7F0055"/>
                </a:solidFill>
                <a:latin typeface="Menlo" charset="0"/>
              </a:rPr>
              <a:t>return</a:t>
            </a:r>
            <a:r>
              <a:rPr lang="en-US" sz="1400" b="1" dirty="0">
                <a:solidFill>
                  <a:srgbClr val="000000"/>
                </a:solidFill>
                <a:latin typeface="Menlo" charset="0"/>
              </a:rPr>
              <a:t> </a:t>
            </a:r>
            <a:r>
              <a:rPr lang="en-US" sz="1400" b="1" dirty="0">
                <a:solidFill>
                  <a:srgbClr val="6A3E3E"/>
                </a:solidFill>
                <a:latin typeface="Menlo" charset="0"/>
              </a:rPr>
              <a:t>e</a:t>
            </a:r>
            <a:r>
              <a:rPr lang="en-US" sz="1400" b="1" dirty="0">
                <a:solidFill>
                  <a:srgbClr val="000000"/>
                </a:solidFill>
                <a:latin typeface="Menlo" charset="0"/>
              </a:rPr>
              <a:t>;</a:t>
            </a:r>
          </a:p>
          <a:p>
            <a:r>
              <a:rPr lang="en-US" sz="1400" dirty="0" smtClean="0">
                <a:solidFill>
                  <a:srgbClr val="000000"/>
                </a:solidFill>
                <a:latin typeface="Menlo" charset="0"/>
              </a:rPr>
              <a:t>}</a:t>
            </a:r>
            <a:endParaRPr lang="en-US" sz="1400" dirty="0">
              <a:solidFill>
                <a:srgbClr val="000000"/>
              </a:solidFill>
              <a:latin typeface="Menlo" charset="0"/>
            </a:endParaRPr>
          </a:p>
          <a:p>
            <a:r>
              <a:rPr lang="en-US" sz="1400" dirty="0">
                <a:solidFill>
                  <a:srgbClr val="000000"/>
                </a:solidFill>
                <a:latin typeface="Menlo" charset="0"/>
              </a:rPr>
              <a:t>	</a:t>
            </a:r>
          </a:p>
          <a:p>
            <a:r>
              <a:rPr lang="en-US" sz="1400" dirty="0" smtClean="0">
                <a:solidFill>
                  <a:srgbClr val="646464"/>
                </a:solidFill>
                <a:latin typeface="Menlo" charset="0"/>
              </a:rPr>
              <a:t>@</a:t>
            </a:r>
            <a:r>
              <a:rPr lang="en-US" sz="1400" dirty="0" err="1">
                <a:solidFill>
                  <a:srgbClr val="646464"/>
                </a:solidFill>
                <a:latin typeface="Menlo" charset="0"/>
              </a:rPr>
              <a:t>GetMapping</a:t>
            </a:r>
            <a:r>
              <a:rPr lang="en-US" sz="1400" dirty="0">
                <a:solidFill>
                  <a:srgbClr val="000000"/>
                </a:solidFill>
                <a:latin typeface="Menlo" charset="0"/>
              </a:rPr>
              <a:t>(</a:t>
            </a:r>
            <a:r>
              <a:rPr lang="en-US" sz="1400" dirty="0">
                <a:solidFill>
                  <a:srgbClr val="2A00FF"/>
                </a:solidFill>
                <a:latin typeface="Menlo" charset="0"/>
              </a:rPr>
              <a:t>"/employee/{</a:t>
            </a:r>
            <a:r>
              <a:rPr lang="en-US" sz="1400" dirty="0" err="1">
                <a:solidFill>
                  <a:srgbClr val="2A00FF"/>
                </a:solidFill>
                <a:latin typeface="Menlo" charset="0"/>
              </a:rPr>
              <a:t>eid</a:t>
            </a:r>
            <a:r>
              <a:rPr lang="en-US" sz="1400" dirty="0">
                <a:solidFill>
                  <a:srgbClr val="2A00FF"/>
                </a:solidFill>
                <a:latin typeface="Menlo" charset="0"/>
              </a:rPr>
              <a:t>}"</a:t>
            </a:r>
            <a:r>
              <a:rPr lang="en-US" sz="1400" dirty="0">
                <a:solidFill>
                  <a:srgbClr val="000000"/>
                </a:solidFill>
                <a:latin typeface="Menlo" charset="0"/>
              </a:rPr>
              <a:t>)</a:t>
            </a:r>
          </a:p>
          <a:p>
            <a:r>
              <a:rPr lang="en-US" sz="1400" b="1" dirty="0" smtClean="0">
                <a:solidFill>
                  <a:srgbClr val="7F0055"/>
                </a:solidFill>
                <a:latin typeface="Menlo" charset="0"/>
              </a:rPr>
              <a:t>public</a:t>
            </a:r>
            <a:r>
              <a:rPr lang="en-US" sz="1400" b="1" dirty="0" smtClean="0">
                <a:solidFill>
                  <a:srgbClr val="000000"/>
                </a:solidFill>
                <a:latin typeface="Menlo" charset="0"/>
              </a:rPr>
              <a:t> </a:t>
            </a:r>
            <a:r>
              <a:rPr lang="en-US" sz="1400" b="1" dirty="0" err="1">
                <a:solidFill>
                  <a:srgbClr val="000000"/>
                </a:solidFill>
                <a:latin typeface="Menlo" charset="0"/>
              </a:rPr>
              <a:t>ResponseEntity</a:t>
            </a:r>
            <a:r>
              <a:rPr lang="en-US" sz="1400" b="1" dirty="0">
                <a:solidFill>
                  <a:srgbClr val="000000"/>
                </a:solidFill>
                <a:latin typeface="Menlo" charset="0"/>
              </a:rPr>
              <a:t>&lt;Object&gt; find(</a:t>
            </a:r>
            <a:r>
              <a:rPr lang="en-US" sz="1400" b="1" dirty="0">
                <a:solidFill>
                  <a:srgbClr val="646464"/>
                </a:solidFill>
                <a:latin typeface="Menlo" charset="0"/>
              </a:rPr>
              <a:t>@</a:t>
            </a:r>
            <a:r>
              <a:rPr lang="en-US" sz="1400" b="1" dirty="0" err="1">
                <a:solidFill>
                  <a:srgbClr val="646464"/>
                </a:solidFill>
                <a:latin typeface="Menlo" charset="0"/>
              </a:rPr>
              <a:t>PathVariable</a:t>
            </a:r>
            <a:r>
              <a:rPr lang="en-US" sz="1400" b="1" dirty="0">
                <a:solidFill>
                  <a:srgbClr val="000000"/>
                </a:solidFill>
                <a:latin typeface="Menlo" charset="0"/>
              </a:rPr>
              <a:t>(</a:t>
            </a:r>
            <a:r>
              <a:rPr lang="en-US" sz="1400" b="1" dirty="0">
                <a:solidFill>
                  <a:srgbClr val="2A00FF"/>
                </a:solidFill>
                <a:latin typeface="Menlo" charset="0"/>
              </a:rPr>
              <a:t>"</a:t>
            </a:r>
            <a:r>
              <a:rPr lang="en-US" sz="1400" b="1" dirty="0" err="1">
                <a:solidFill>
                  <a:srgbClr val="2A00FF"/>
                </a:solidFill>
                <a:latin typeface="Menlo" charset="0"/>
              </a:rPr>
              <a:t>eid</a:t>
            </a:r>
            <a:r>
              <a:rPr lang="en-US" sz="1400" b="1" dirty="0">
                <a:solidFill>
                  <a:srgbClr val="2A00FF"/>
                </a:solidFill>
                <a:latin typeface="Menlo" charset="0"/>
              </a:rPr>
              <a:t>"</a:t>
            </a:r>
            <a:r>
              <a:rPr lang="en-US" sz="1400" b="1" dirty="0">
                <a:solidFill>
                  <a:srgbClr val="000000"/>
                </a:solidFill>
                <a:latin typeface="Menlo" charset="0"/>
              </a:rPr>
              <a:t>) Long </a:t>
            </a:r>
            <a:r>
              <a:rPr lang="en-US" sz="1400" b="1" dirty="0" err="1">
                <a:solidFill>
                  <a:srgbClr val="6A3E3E"/>
                </a:solidFill>
                <a:latin typeface="Menlo" charset="0"/>
              </a:rPr>
              <a:t>empId</a:t>
            </a:r>
            <a:r>
              <a:rPr lang="en-US" sz="1400" b="1" dirty="0">
                <a:solidFill>
                  <a:srgbClr val="000000"/>
                </a:solidFill>
                <a:latin typeface="Menlo" charset="0"/>
              </a:rPr>
              <a:t>) {</a:t>
            </a:r>
          </a:p>
          <a:p>
            <a:r>
              <a:rPr lang="en-US" sz="1400" dirty="0">
                <a:solidFill>
                  <a:srgbClr val="000000"/>
                </a:solidFill>
                <a:latin typeface="Menlo" charset="0"/>
              </a:rPr>
              <a:t>	</a:t>
            </a:r>
            <a:r>
              <a:rPr lang="en-US" sz="1400" dirty="0" err="1">
                <a:solidFill>
                  <a:srgbClr val="000000"/>
                </a:solidFill>
                <a:latin typeface="Menlo" charset="0"/>
              </a:rPr>
              <a:t>ResponseEntity</a:t>
            </a:r>
            <a:r>
              <a:rPr lang="en-US" sz="1400" dirty="0">
                <a:solidFill>
                  <a:srgbClr val="000000"/>
                </a:solidFill>
                <a:latin typeface="Menlo" charset="0"/>
              </a:rPr>
              <a:t>&lt;Object&gt; </a:t>
            </a:r>
            <a:r>
              <a:rPr lang="en-US" sz="1400" dirty="0">
                <a:solidFill>
                  <a:srgbClr val="6A3E3E"/>
                </a:solidFill>
                <a:latin typeface="Menlo" charset="0"/>
              </a:rPr>
              <a:t>e</a:t>
            </a:r>
            <a:r>
              <a:rPr lang="en-US" sz="1400" dirty="0">
                <a:solidFill>
                  <a:srgbClr val="000000"/>
                </a:solidFill>
                <a:latin typeface="Menlo" charset="0"/>
              </a:rPr>
              <a:t> = </a:t>
            </a:r>
            <a:endParaRPr lang="en-US" sz="1400" dirty="0" smtClean="0">
              <a:solidFill>
                <a:srgbClr val="000000"/>
              </a:solidFill>
              <a:latin typeface="Menlo" charset="0"/>
            </a:endParaRPr>
          </a:p>
          <a:p>
            <a:r>
              <a:rPr lang="en-US" sz="1400" dirty="0" smtClean="0">
                <a:solidFill>
                  <a:srgbClr val="000000"/>
                </a:solidFill>
                <a:latin typeface="Menlo" charset="0"/>
              </a:rPr>
              <a:t>			</a:t>
            </a:r>
            <a:r>
              <a:rPr lang="en-US" sz="1400" b="1" dirty="0" smtClean="0">
                <a:solidFill>
                  <a:srgbClr val="7F0055"/>
                </a:solidFill>
                <a:latin typeface="Menlo" charset="0"/>
              </a:rPr>
              <a:t>new</a:t>
            </a:r>
            <a:r>
              <a:rPr lang="en-US" sz="1400" b="1" dirty="0" smtClean="0">
                <a:solidFill>
                  <a:srgbClr val="000000"/>
                </a:solidFill>
                <a:latin typeface="Menlo" charset="0"/>
              </a:rPr>
              <a:t> </a:t>
            </a:r>
            <a:r>
              <a:rPr lang="en-US" sz="1400" b="1" dirty="0" err="1" smtClean="0">
                <a:solidFill>
                  <a:srgbClr val="000000"/>
                </a:solidFill>
                <a:latin typeface="Menlo" charset="0"/>
              </a:rPr>
              <a:t>ResponseEntity</a:t>
            </a:r>
            <a:r>
              <a:rPr lang="en-US" sz="1400" b="1" dirty="0" smtClean="0">
                <a:solidFill>
                  <a:srgbClr val="000000"/>
                </a:solidFill>
                <a:latin typeface="Menlo" charset="0"/>
              </a:rPr>
              <a:t>&lt;Object&gt;(</a:t>
            </a:r>
            <a:r>
              <a:rPr lang="en-US" sz="1400" b="1" dirty="0" err="1" smtClean="0">
                <a:solidFill>
                  <a:srgbClr val="000000"/>
                </a:solidFill>
                <a:latin typeface="Menlo" charset="0"/>
              </a:rPr>
              <a:t>HttpStatus.</a:t>
            </a:r>
            <a:r>
              <a:rPr lang="en-US" sz="1400" b="1" i="1" dirty="0" err="1" smtClean="0">
                <a:solidFill>
                  <a:srgbClr val="0000C0"/>
                </a:solidFill>
                <a:latin typeface="Menlo" charset="0"/>
              </a:rPr>
              <a:t>ACCEPTED</a:t>
            </a:r>
            <a:r>
              <a:rPr lang="en-US" sz="1400" b="1" i="1" dirty="0" smtClean="0">
                <a:solidFill>
                  <a:srgbClr val="000000"/>
                </a:solidFill>
                <a:latin typeface="Menlo" charset="0"/>
              </a:rPr>
              <a:t>);</a:t>
            </a:r>
          </a:p>
          <a:p>
            <a:r>
              <a:rPr lang="en-US" sz="1400" dirty="0">
                <a:solidFill>
                  <a:srgbClr val="000000"/>
                </a:solidFill>
                <a:latin typeface="Menlo" charset="0"/>
              </a:rPr>
              <a:t>	</a:t>
            </a:r>
            <a:r>
              <a:rPr lang="en-US" sz="1400" b="1" dirty="0">
                <a:solidFill>
                  <a:srgbClr val="7F0055"/>
                </a:solidFill>
                <a:latin typeface="Menlo" charset="0"/>
              </a:rPr>
              <a:t>return</a:t>
            </a:r>
            <a:r>
              <a:rPr lang="en-US" sz="1400" b="1" dirty="0">
                <a:solidFill>
                  <a:srgbClr val="000000"/>
                </a:solidFill>
                <a:latin typeface="Menlo" charset="0"/>
              </a:rPr>
              <a:t> </a:t>
            </a:r>
            <a:r>
              <a:rPr lang="en-US" sz="1400" b="1" dirty="0">
                <a:solidFill>
                  <a:srgbClr val="6A3E3E"/>
                </a:solidFill>
                <a:latin typeface="Menlo" charset="0"/>
              </a:rPr>
              <a:t>e</a:t>
            </a:r>
            <a:r>
              <a:rPr lang="en-US" sz="1400" b="1" dirty="0">
                <a:solidFill>
                  <a:srgbClr val="000000"/>
                </a:solidFill>
                <a:latin typeface="Menlo" charset="0"/>
              </a:rPr>
              <a:t>;</a:t>
            </a:r>
          </a:p>
          <a:p>
            <a:r>
              <a:rPr lang="en-US" sz="1400" dirty="0" smtClean="0">
                <a:solidFill>
                  <a:srgbClr val="000000"/>
                </a:solidFill>
                <a:latin typeface="Menlo" charset="0"/>
              </a:rPr>
              <a:t>}</a:t>
            </a:r>
            <a:endParaRPr lang="en-US" sz="1400" dirty="0">
              <a:solidFill>
                <a:srgbClr val="000000"/>
              </a:solidFill>
              <a:latin typeface="Menlo" charset="0"/>
            </a:endParaRPr>
          </a:p>
          <a:p>
            <a:r>
              <a:rPr lang="en-US" sz="1400" dirty="0">
                <a:solidFill>
                  <a:srgbClr val="000000"/>
                </a:solidFill>
                <a:latin typeface="Menlo" charset="0"/>
              </a:rPr>
              <a:t>	</a:t>
            </a:r>
          </a:p>
          <a:p>
            <a:r>
              <a:rPr lang="en-US" sz="1400" dirty="0" smtClean="0">
                <a:solidFill>
                  <a:srgbClr val="646464"/>
                </a:solidFill>
                <a:latin typeface="Menlo" charset="0"/>
              </a:rPr>
              <a:t>@</a:t>
            </a:r>
            <a:r>
              <a:rPr lang="en-US" sz="1400" dirty="0" err="1">
                <a:solidFill>
                  <a:srgbClr val="646464"/>
                </a:solidFill>
                <a:latin typeface="Menlo" charset="0"/>
              </a:rPr>
              <a:t>DeleteMapping</a:t>
            </a:r>
            <a:r>
              <a:rPr lang="en-US" sz="1400" dirty="0">
                <a:solidFill>
                  <a:srgbClr val="000000"/>
                </a:solidFill>
                <a:latin typeface="Menlo" charset="0"/>
              </a:rPr>
              <a:t>(</a:t>
            </a:r>
            <a:r>
              <a:rPr lang="en-US" sz="1400" dirty="0">
                <a:solidFill>
                  <a:srgbClr val="2A00FF"/>
                </a:solidFill>
                <a:latin typeface="Menlo" charset="0"/>
              </a:rPr>
              <a:t>"/employee/{</a:t>
            </a:r>
            <a:r>
              <a:rPr lang="en-US" sz="1400" dirty="0" err="1">
                <a:solidFill>
                  <a:srgbClr val="2A00FF"/>
                </a:solidFill>
                <a:latin typeface="Menlo" charset="0"/>
              </a:rPr>
              <a:t>eid</a:t>
            </a:r>
            <a:r>
              <a:rPr lang="en-US" sz="1400" dirty="0">
                <a:solidFill>
                  <a:srgbClr val="2A00FF"/>
                </a:solidFill>
                <a:latin typeface="Menlo" charset="0"/>
              </a:rPr>
              <a:t>}"</a:t>
            </a:r>
            <a:r>
              <a:rPr lang="en-US" sz="1400" dirty="0">
                <a:solidFill>
                  <a:srgbClr val="000000"/>
                </a:solidFill>
                <a:latin typeface="Menlo" charset="0"/>
              </a:rPr>
              <a:t>)</a:t>
            </a:r>
          </a:p>
          <a:p>
            <a:r>
              <a:rPr lang="en-US" sz="1400" b="1" dirty="0" smtClean="0">
                <a:solidFill>
                  <a:srgbClr val="7F0055"/>
                </a:solidFill>
                <a:latin typeface="Menlo" charset="0"/>
              </a:rPr>
              <a:t>public</a:t>
            </a:r>
            <a:r>
              <a:rPr lang="en-US" sz="1400" b="1" dirty="0" smtClean="0">
                <a:solidFill>
                  <a:srgbClr val="000000"/>
                </a:solidFill>
                <a:latin typeface="Menlo" charset="0"/>
              </a:rPr>
              <a:t> </a:t>
            </a:r>
            <a:r>
              <a:rPr lang="en-US" sz="1400" b="1" dirty="0" err="1">
                <a:solidFill>
                  <a:srgbClr val="000000"/>
                </a:solidFill>
                <a:latin typeface="Menlo" charset="0"/>
              </a:rPr>
              <a:t>ResponseEntity</a:t>
            </a:r>
            <a:r>
              <a:rPr lang="en-US" sz="1400" b="1" dirty="0">
                <a:solidFill>
                  <a:srgbClr val="000000"/>
                </a:solidFill>
                <a:latin typeface="Menlo" charset="0"/>
              </a:rPr>
              <a:t>&lt;Object&gt; delete(</a:t>
            </a:r>
            <a:r>
              <a:rPr lang="en-US" sz="1400" b="1" dirty="0">
                <a:solidFill>
                  <a:srgbClr val="646464"/>
                </a:solidFill>
                <a:latin typeface="Menlo" charset="0"/>
              </a:rPr>
              <a:t>@</a:t>
            </a:r>
            <a:r>
              <a:rPr lang="en-US" sz="1400" b="1" dirty="0" err="1">
                <a:solidFill>
                  <a:srgbClr val="646464"/>
                </a:solidFill>
                <a:latin typeface="Menlo" charset="0"/>
              </a:rPr>
              <a:t>PathVariable</a:t>
            </a:r>
            <a:r>
              <a:rPr lang="en-US" sz="1400" b="1" dirty="0">
                <a:solidFill>
                  <a:srgbClr val="000000"/>
                </a:solidFill>
                <a:latin typeface="Menlo" charset="0"/>
              </a:rPr>
              <a:t>(</a:t>
            </a:r>
            <a:r>
              <a:rPr lang="en-US" sz="1400" b="1" dirty="0">
                <a:solidFill>
                  <a:srgbClr val="2A00FF"/>
                </a:solidFill>
                <a:latin typeface="Menlo" charset="0"/>
              </a:rPr>
              <a:t>"</a:t>
            </a:r>
            <a:r>
              <a:rPr lang="en-US" sz="1400" b="1" dirty="0" err="1">
                <a:solidFill>
                  <a:srgbClr val="2A00FF"/>
                </a:solidFill>
                <a:latin typeface="Menlo" charset="0"/>
              </a:rPr>
              <a:t>eid</a:t>
            </a:r>
            <a:r>
              <a:rPr lang="en-US" sz="1400" b="1" dirty="0">
                <a:solidFill>
                  <a:srgbClr val="2A00FF"/>
                </a:solidFill>
                <a:latin typeface="Menlo" charset="0"/>
              </a:rPr>
              <a:t>"</a:t>
            </a:r>
            <a:r>
              <a:rPr lang="en-US" sz="1400" b="1" dirty="0">
                <a:solidFill>
                  <a:srgbClr val="000000"/>
                </a:solidFill>
                <a:latin typeface="Menlo" charset="0"/>
              </a:rPr>
              <a:t>) Long </a:t>
            </a:r>
            <a:r>
              <a:rPr lang="en-US" sz="1400" b="1" dirty="0" err="1">
                <a:solidFill>
                  <a:srgbClr val="6A3E3E"/>
                </a:solidFill>
                <a:latin typeface="Menlo" charset="0"/>
              </a:rPr>
              <a:t>empId</a:t>
            </a:r>
            <a:r>
              <a:rPr lang="en-US" sz="1400" b="1" dirty="0">
                <a:solidFill>
                  <a:srgbClr val="000000"/>
                </a:solidFill>
                <a:latin typeface="Menlo" charset="0"/>
              </a:rPr>
              <a:t>) {</a:t>
            </a:r>
          </a:p>
          <a:p>
            <a:r>
              <a:rPr lang="en-US" sz="1400" dirty="0">
                <a:solidFill>
                  <a:srgbClr val="000000"/>
                </a:solidFill>
                <a:latin typeface="Menlo" charset="0"/>
              </a:rPr>
              <a:t>	</a:t>
            </a:r>
            <a:r>
              <a:rPr lang="en-US" sz="1400" dirty="0" err="1">
                <a:solidFill>
                  <a:srgbClr val="000000"/>
                </a:solidFill>
                <a:latin typeface="Menlo" charset="0"/>
              </a:rPr>
              <a:t>ResponseEntity</a:t>
            </a:r>
            <a:r>
              <a:rPr lang="en-US" sz="1400" dirty="0">
                <a:solidFill>
                  <a:srgbClr val="000000"/>
                </a:solidFill>
                <a:latin typeface="Menlo" charset="0"/>
              </a:rPr>
              <a:t>&lt;Object&gt; </a:t>
            </a:r>
            <a:r>
              <a:rPr lang="en-US" sz="1400" dirty="0">
                <a:solidFill>
                  <a:srgbClr val="6A3E3E"/>
                </a:solidFill>
                <a:latin typeface="Menlo" charset="0"/>
              </a:rPr>
              <a:t>e</a:t>
            </a:r>
            <a:r>
              <a:rPr lang="en-US" sz="1400" dirty="0">
                <a:solidFill>
                  <a:srgbClr val="000000"/>
                </a:solidFill>
                <a:latin typeface="Menlo" charset="0"/>
              </a:rPr>
              <a:t> = </a:t>
            </a:r>
          </a:p>
          <a:p>
            <a:r>
              <a:rPr lang="en-US" sz="1400" dirty="0">
                <a:solidFill>
                  <a:srgbClr val="000000"/>
                </a:solidFill>
                <a:latin typeface="Menlo" charset="0"/>
              </a:rPr>
              <a:t>			</a:t>
            </a:r>
            <a:r>
              <a:rPr lang="en-US" sz="1400" b="1" dirty="0">
                <a:solidFill>
                  <a:srgbClr val="7F0055"/>
                </a:solidFill>
                <a:latin typeface="Menlo" charset="0"/>
              </a:rPr>
              <a:t>new</a:t>
            </a:r>
            <a:r>
              <a:rPr lang="en-US" sz="1400" b="1" dirty="0">
                <a:solidFill>
                  <a:srgbClr val="000000"/>
                </a:solidFill>
                <a:latin typeface="Menlo" charset="0"/>
              </a:rPr>
              <a:t> </a:t>
            </a:r>
            <a:r>
              <a:rPr lang="en-US" sz="1400" b="1" dirty="0" err="1">
                <a:solidFill>
                  <a:srgbClr val="000000"/>
                </a:solidFill>
                <a:latin typeface="Menlo" charset="0"/>
              </a:rPr>
              <a:t>ResponseEntity</a:t>
            </a:r>
            <a:r>
              <a:rPr lang="en-US" sz="1400" b="1" dirty="0">
                <a:solidFill>
                  <a:srgbClr val="000000"/>
                </a:solidFill>
                <a:latin typeface="Menlo" charset="0"/>
              </a:rPr>
              <a:t>&lt;Object&gt;(</a:t>
            </a:r>
            <a:r>
              <a:rPr lang="en-US" sz="1400" b="1" dirty="0" err="1">
                <a:solidFill>
                  <a:srgbClr val="000000"/>
                </a:solidFill>
                <a:latin typeface="Menlo" charset="0"/>
              </a:rPr>
              <a:t>HttpStatus.</a:t>
            </a:r>
            <a:r>
              <a:rPr lang="en-US" sz="1400" b="1" i="1" dirty="0" err="1">
                <a:solidFill>
                  <a:srgbClr val="0000C0"/>
                </a:solidFill>
                <a:latin typeface="Menlo" charset="0"/>
              </a:rPr>
              <a:t>ACCEPTED</a:t>
            </a:r>
            <a:r>
              <a:rPr lang="en-US" sz="1400" b="1" i="1" dirty="0">
                <a:solidFill>
                  <a:srgbClr val="000000"/>
                </a:solidFill>
                <a:latin typeface="Menlo" charset="0"/>
              </a:rPr>
              <a:t>);</a:t>
            </a:r>
          </a:p>
          <a:p>
            <a:r>
              <a:rPr lang="en-US" sz="1400" dirty="0">
                <a:solidFill>
                  <a:srgbClr val="000000"/>
                </a:solidFill>
                <a:latin typeface="Menlo" charset="0"/>
              </a:rPr>
              <a:t>	</a:t>
            </a:r>
            <a:r>
              <a:rPr lang="en-US" sz="1400" b="1" dirty="0">
                <a:solidFill>
                  <a:srgbClr val="7F0055"/>
                </a:solidFill>
                <a:latin typeface="Menlo" charset="0"/>
              </a:rPr>
              <a:t>return</a:t>
            </a:r>
            <a:r>
              <a:rPr lang="en-US" sz="1400" b="1" dirty="0">
                <a:solidFill>
                  <a:srgbClr val="000000"/>
                </a:solidFill>
                <a:latin typeface="Menlo" charset="0"/>
              </a:rPr>
              <a:t> </a:t>
            </a:r>
            <a:r>
              <a:rPr lang="en-US" sz="1400" b="1" dirty="0">
                <a:solidFill>
                  <a:srgbClr val="6A3E3E"/>
                </a:solidFill>
                <a:latin typeface="Menlo" charset="0"/>
              </a:rPr>
              <a:t>e</a:t>
            </a:r>
            <a:r>
              <a:rPr lang="en-US" sz="1400" b="1" dirty="0">
                <a:solidFill>
                  <a:srgbClr val="000000"/>
                </a:solidFill>
                <a:latin typeface="Menlo" charset="0"/>
              </a:rPr>
              <a:t>;</a:t>
            </a:r>
          </a:p>
          <a:p>
            <a:r>
              <a:rPr lang="en-US" sz="1400" dirty="0" smtClean="0">
                <a:solidFill>
                  <a:srgbClr val="000000"/>
                </a:solidFill>
                <a:latin typeface="Menlo" charset="0"/>
              </a:rPr>
              <a:t>}</a:t>
            </a:r>
            <a:endParaRPr lang="en-US" sz="1400" dirty="0">
              <a:solidFill>
                <a:srgbClr val="000000"/>
              </a:solidFill>
              <a:latin typeface="Menlo" charset="0"/>
            </a:endParaRPr>
          </a:p>
          <a:p>
            <a:endParaRPr lang="en-US" sz="1400" dirty="0"/>
          </a:p>
        </p:txBody>
      </p:sp>
    </p:spTree>
    <p:extLst>
      <p:ext uri="{BB962C8B-B14F-4D97-AF65-F5344CB8AC3E}">
        <p14:creationId xmlns:p14="http://schemas.microsoft.com/office/powerpoint/2010/main" val="163164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URLs</a:t>
            </a:r>
            <a:br>
              <a:rPr lang="en-US" dirty="0" smtClean="0"/>
            </a:br>
            <a:r>
              <a:rPr lang="en-US" sz="2400" dirty="0" smtClean="0">
                <a:hlinkClick r:id="rId2"/>
              </a:rPr>
              <a:t>http://localhost:8080/v2/api.docs</a:t>
            </a:r>
            <a:r>
              <a:rPr lang="en-US" sz="2400" dirty="0" smtClean="0"/>
              <a:t>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172" y="1370610"/>
            <a:ext cx="4961355" cy="4873056"/>
          </a:xfr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53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r>
              <a:rPr lang="en-US" dirty="0" err="1" smtClean="0"/>
              <a:t>ui</a:t>
            </a:r>
            <a:r>
              <a:rPr lang="en-US" dirty="0" smtClean="0"/>
              <a:t/>
            </a:r>
            <a:br>
              <a:rPr lang="en-US" dirty="0" smtClean="0"/>
            </a:br>
            <a:r>
              <a:rPr lang="en-US" sz="2000" dirty="0" smtClean="0">
                <a:hlinkClick r:id="rId2"/>
              </a:rPr>
              <a:t>http://localhost:8080/swagger-ui.html</a:t>
            </a:r>
            <a:r>
              <a:rPr lang="en-US" dirty="0" smtClean="0"/>
              <a:t>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013" y="2137606"/>
            <a:ext cx="10975975" cy="3801987"/>
          </a:xfr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2552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1"/>
          <p:cNvSpPr>
            <a:spLocks noGrp="1"/>
          </p:cNvSpPr>
          <p:nvPr>
            <p:ph type="title"/>
          </p:nvPr>
        </p:nvSpPr>
        <p:spPr>
          <a:xfrm>
            <a:off x="1458227" y="3114819"/>
            <a:ext cx="8689061" cy="102076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pPr algn="ctr"/>
            <a:r>
              <a:rPr lang="en-US" sz="6600" dirty="0" smtClean="0">
                <a:solidFill>
                  <a:srgbClr val="FFFF00"/>
                </a:solidFill>
              </a:rPr>
              <a:t>ACTUATOR</a:t>
            </a:r>
            <a:endParaRPr lang="en-US" sz="6600" dirty="0">
              <a:solidFill>
                <a:srgbClr val="FFFF00"/>
              </a:solidFill>
            </a:endParaRPr>
          </a:p>
        </p:txBody>
      </p:sp>
    </p:spTree>
    <p:extLst>
      <p:ext uri="{BB962C8B-B14F-4D97-AF65-F5344CB8AC3E}">
        <p14:creationId xmlns:p14="http://schemas.microsoft.com/office/powerpoint/2010/main" val="130214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a:t>
            </a:r>
            <a:endParaRPr lang="en-US" dirty="0"/>
          </a:p>
        </p:txBody>
      </p:sp>
      <p:sp>
        <p:nvSpPr>
          <p:cNvPr id="3" name="Content Placeholder 2"/>
          <p:cNvSpPr>
            <a:spLocks noGrp="1"/>
          </p:cNvSpPr>
          <p:nvPr>
            <p:ph idx="1"/>
          </p:nvPr>
        </p:nvSpPr>
        <p:spPr/>
        <p:txBody>
          <a:bodyPr>
            <a:normAutofit/>
          </a:bodyPr>
          <a:lstStyle/>
          <a:p>
            <a:r>
              <a:rPr lang="en-US" sz="3200" dirty="0" smtClean="0"/>
              <a:t>1. Add the starter dependency for Actuator</a:t>
            </a:r>
          </a:p>
          <a:p>
            <a:r>
              <a:rPr lang="en-US" sz="3200" dirty="0" smtClean="0"/>
              <a:t>2. access the URL:</a:t>
            </a:r>
          </a:p>
          <a:p>
            <a:pPr lvl="1"/>
            <a:r>
              <a:rPr lang="en-US" sz="2800" dirty="0" smtClean="0">
                <a:hlinkClick r:id="rId2"/>
              </a:rPr>
              <a:t>https://localhost:8080/actuator</a:t>
            </a:r>
            <a:r>
              <a:rPr lang="en-US" sz="2800" dirty="0" smtClean="0"/>
              <a:t> </a:t>
            </a:r>
            <a:endParaRPr lang="en-US" sz="28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0561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a:t>
            </a:r>
            <a:r>
              <a:rPr lang="en-US" dirty="0" smtClean="0"/>
              <a:t>Services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3074" name="Picture 2" descr="ypes of web servi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192" y="1851314"/>
            <a:ext cx="45085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2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in </a:t>
            </a:r>
            <a:r>
              <a:rPr lang="en-US" i="1" dirty="0" err="1" smtClean="0"/>
              <a:t>application.properties</a:t>
            </a:r>
            <a:r>
              <a:rPr lang="en-US" dirty="0" smtClean="0"/>
              <a:t> add:</a:t>
            </a:r>
            <a:endParaRPr lang="en-US" dirty="0"/>
          </a:p>
          <a:p>
            <a:pPr lvl="1"/>
            <a:r>
              <a:rPr lang="en-US" dirty="0" err="1" smtClean="0">
                <a:solidFill>
                  <a:srgbClr val="C00000"/>
                </a:solidFill>
              </a:rPr>
              <a:t>management.endpoints.web.exposure.include</a:t>
            </a:r>
            <a:r>
              <a:rPr lang="en-US" dirty="0" smtClean="0">
                <a:solidFill>
                  <a:srgbClr val="C00000"/>
                </a:solidFill>
              </a:rPr>
              <a:t>=*</a:t>
            </a:r>
          </a:p>
          <a:p>
            <a:pPr lvl="1"/>
            <a:r>
              <a:rPr lang="en-US" dirty="0" err="1" smtClean="0">
                <a:solidFill>
                  <a:srgbClr val="C00000"/>
                </a:solidFill>
              </a:rPr>
              <a:t>management.endpoints.web.exposure.exclude</a:t>
            </a:r>
            <a:r>
              <a:rPr lang="en-US" dirty="0" smtClean="0">
                <a:solidFill>
                  <a:srgbClr val="C00000"/>
                </a:solidFill>
              </a:rPr>
              <a:t>=loggers</a:t>
            </a:r>
          </a:p>
          <a:p>
            <a:pPr marL="0" indent="0">
              <a:buNone/>
            </a:pPr>
            <a:r>
              <a:rPr lang="en-US" dirty="0" smtClean="0">
                <a:solidFill>
                  <a:srgbClr val="FF0000"/>
                </a:solidFill>
              </a:rPr>
              <a:t>(Don’t use * in prod as it may hit the performance. Use only those beans which you really want)</a:t>
            </a:r>
            <a:endParaRPr lang="en-US" dirty="0" smtClean="0"/>
          </a:p>
          <a:p>
            <a:endParaRPr lang="en-US" dirty="0"/>
          </a:p>
          <a:p>
            <a:r>
              <a:rPr lang="en-US" dirty="0" smtClean="0"/>
              <a:t>And access the URL </a:t>
            </a:r>
          </a:p>
          <a:p>
            <a:pPr lvl="1"/>
            <a:r>
              <a:rPr lang="en-US" dirty="0">
                <a:hlinkClick r:id="rId2"/>
              </a:rPr>
              <a:t>https://localhost:8080/actuator</a:t>
            </a:r>
            <a:r>
              <a:rPr lang="en-US" dirty="0"/>
              <a:t>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5555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1"/>
          <p:cNvSpPr>
            <a:spLocks noGrp="1"/>
          </p:cNvSpPr>
          <p:nvPr>
            <p:ph type="title"/>
          </p:nvPr>
        </p:nvSpPr>
        <p:spPr>
          <a:xfrm>
            <a:off x="1458227" y="3114819"/>
            <a:ext cx="8689061" cy="102076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pPr algn="ctr"/>
            <a:r>
              <a:rPr lang="en-US" sz="6600" dirty="0" smtClean="0">
                <a:solidFill>
                  <a:srgbClr val="FFFF00"/>
                </a:solidFill>
              </a:rPr>
              <a:t>Versioning</a:t>
            </a:r>
            <a:endParaRPr lang="en-US" sz="6600" dirty="0">
              <a:solidFill>
                <a:srgbClr val="FFFF00"/>
              </a:solidFill>
            </a:endParaRPr>
          </a:p>
        </p:txBody>
      </p:sp>
    </p:spTree>
    <p:extLst>
      <p:ext uri="{BB962C8B-B14F-4D97-AF65-F5344CB8AC3E}">
        <p14:creationId xmlns:p14="http://schemas.microsoft.com/office/powerpoint/2010/main" val="72321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versioning is required?</a:t>
            </a:r>
            <a:endParaRPr lang="en-US" dirty="0"/>
          </a:p>
        </p:txBody>
      </p:sp>
      <p:sp>
        <p:nvSpPr>
          <p:cNvPr id="3" name="Content Placeholder 2"/>
          <p:cNvSpPr>
            <a:spLocks noGrp="1"/>
          </p:cNvSpPr>
          <p:nvPr>
            <p:ph idx="1"/>
          </p:nvPr>
        </p:nvSpPr>
        <p:spPr/>
        <p:txBody>
          <a:bodyPr/>
          <a:lstStyle/>
          <a:p>
            <a:r>
              <a:rPr lang="en-US" dirty="0"/>
              <a:t>When your API has reached the point of expanding beyond it’s original intent and capacity, it’s time to consider the next </a:t>
            </a:r>
            <a:r>
              <a:rPr lang="en-US" b="1" dirty="0"/>
              <a:t>version</a:t>
            </a:r>
            <a:r>
              <a:rPr lang="en-US" dirty="0"/>
              <a: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3510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 Versioning</a:t>
            </a:r>
            <a:endParaRPr lang="en-US" dirty="0"/>
          </a:p>
        </p:txBody>
      </p:sp>
      <p:sp>
        <p:nvSpPr>
          <p:cNvPr id="3" name="Content Placeholder 2"/>
          <p:cNvSpPr>
            <a:spLocks noGrp="1"/>
          </p:cNvSpPr>
          <p:nvPr>
            <p:ph idx="1"/>
          </p:nvPr>
        </p:nvSpPr>
        <p:spPr>
          <a:xfrm>
            <a:off x="581995" y="1492890"/>
            <a:ext cx="10975658" cy="1075706"/>
          </a:xfrm>
        </p:spPr>
        <p:txBody>
          <a:bodyPr/>
          <a:lstStyle/>
          <a:p>
            <a:r>
              <a:rPr lang="en-US" dirty="0"/>
              <a:t>http://</a:t>
            </a:r>
            <a:r>
              <a:rPr lang="en-US" dirty="0" smtClean="0"/>
              <a:t>localhost:8080/v1/student</a:t>
            </a:r>
            <a:endParaRPr lang="en-US" dirty="0"/>
          </a:p>
          <a:p>
            <a:r>
              <a:rPr lang="en-US" dirty="0"/>
              <a:t>http://</a:t>
            </a:r>
            <a:r>
              <a:rPr lang="en-US" dirty="0" smtClean="0"/>
              <a:t>localhost:8080/v2/student</a:t>
            </a:r>
            <a:endParaRPr lang="en-US"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645331" y="2400579"/>
            <a:ext cx="10117776" cy="3970318"/>
          </a:xfrm>
          <a:prstGeom prst="rect">
            <a:avLst/>
          </a:prstGeom>
        </p:spPr>
        <p:txBody>
          <a:bodyPr wrap="square">
            <a:spAutoFit/>
          </a:bodyPr>
          <a:lstStyle/>
          <a:p>
            <a:endParaRPr lang="en-US" dirty="0">
              <a:latin typeface="Menlo" charset="0"/>
            </a:endParaRPr>
          </a:p>
          <a:p>
            <a:r>
              <a:rPr lang="en-US" dirty="0">
                <a:solidFill>
                  <a:srgbClr val="646464"/>
                </a:solidFill>
                <a:latin typeface="Menlo" charset="0"/>
              </a:rPr>
              <a:t>@</a:t>
            </a:r>
            <a:r>
              <a:rPr lang="en-US" dirty="0" err="1">
                <a:solidFill>
                  <a:srgbClr val="000000"/>
                </a:solidFill>
                <a:latin typeface="Menlo" charset="0"/>
              </a:rPr>
              <a:t>RestController</a:t>
            </a:r>
            <a:endParaRPr lang="en-US" dirty="0">
              <a:solidFill>
                <a:srgbClr val="000000"/>
              </a:solidFill>
              <a:latin typeface="Menlo" charset="0"/>
            </a:endParaRPr>
          </a:p>
          <a:p>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class</a:t>
            </a:r>
            <a:r>
              <a:rPr lang="en-US" dirty="0">
                <a:solidFill>
                  <a:srgbClr val="000000"/>
                </a:solidFill>
                <a:latin typeface="Menlo" charset="0"/>
              </a:rPr>
              <a:t> </a:t>
            </a:r>
            <a:r>
              <a:rPr lang="en-US" dirty="0" err="1">
                <a:solidFill>
                  <a:srgbClr val="000000"/>
                </a:solidFill>
                <a:latin typeface="Menlo" charset="0"/>
              </a:rPr>
              <a:t>StudentVersioningController</a:t>
            </a:r>
            <a:r>
              <a:rPr lang="en-US" dirty="0">
                <a:solidFill>
                  <a:srgbClr val="000000"/>
                </a:solidFill>
                <a:latin typeface="Menlo" charset="0"/>
              </a:rPr>
              <a:t> {</a:t>
            </a:r>
          </a:p>
          <a:p>
            <a:endParaRPr lang="en-US" dirty="0">
              <a:latin typeface="Menlo" charset="0"/>
            </a:endParaRPr>
          </a:p>
          <a:p>
            <a:r>
              <a:rPr lang="en-US" dirty="0">
                <a:solidFill>
                  <a:srgbClr val="000000"/>
                </a:solidFill>
                <a:latin typeface="Menlo" charset="0"/>
              </a:rPr>
              <a:t>  </a:t>
            </a:r>
            <a:r>
              <a:rPr lang="en-US" dirty="0">
                <a:solidFill>
                  <a:srgbClr val="646464"/>
                </a:solidFill>
                <a:latin typeface="Menlo" charset="0"/>
              </a:rPr>
              <a:t>@</a:t>
            </a:r>
            <a:r>
              <a:rPr lang="en-US" dirty="0" err="1">
                <a:solidFill>
                  <a:srgbClr val="000000"/>
                </a:solidFill>
                <a:latin typeface="Menlo" charset="0"/>
              </a:rPr>
              <a:t>GetMapping</a:t>
            </a:r>
            <a:r>
              <a:rPr lang="en-US" dirty="0">
                <a:solidFill>
                  <a:srgbClr val="000000"/>
                </a:solidFill>
                <a:latin typeface="Menlo" charset="0"/>
              </a:rPr>
              <a:t>(</a:t>
            </a:r>
            <a:r>
              <a:rPr lang="en-US" dirty="0">
                <a:solidFill>
                  <a:srgbClr val="2A00FF"/>
                </a:solidFill>
                <a:latin typeface="Menlo" charset="0"/>
              </a:rPr>
              <a:t>"v1/student"</a:t>
            </a:r>
            <a:r>
              <a:rPr lang="en-US" dirty="0">
                <a:solidFill>
                  <a:srgbClr val="000000"/>
                </a:solidFill>
                <a:latin typeface="Menlo" charset="0"/>
              </a:rPr>
              <a:t>)</a:t>
            </a:r>
          </a:p>
          <a:p>
            <a:r>
              <a:rPr lang="en-US" dirty="0">
                <a:solidFill>
                  <a:srgbClr val="000000"/>
                </a:solidFill>
                <a:latin typeface="Menlo" charset="0"/>
              </a:rPr>
              <a:t>  </a:t>
            </a:r>
            <a:r>
              <a:rPr lang="en-US" dirty="0">
                <a:solidFill>
                  <a:srgbClr val="7F0055"/>
                </a:solidFill>
                <a:latin typeface="Menlo" charset="0"/>
              </a:rPr>
              <a:t>public</a:t>
            </a:r>
            <a:r>
              <a:rPr lang="en-US" dirty="0">
                <a:solidFill>
                  <a:srgbClr val="000000"/>
                </a:solidFill>
                <a:latin typeface="Menlo" charset="0"/>
              </a:rPr>
              <a:t> StudentV1 studentV1() {</a:t>
            </a:r>
          </a:p>
          <a:p>
            <a:r>
              <a:rPr lang="en-US" dirty="0">
                <a:solidFill>
                  <a:srgbClr val="000000"/>
                </a:solidFill>
                <a:latin typeface="Menlo" charset="0"/>
              </a:rPr>
              <a:t>    </a:t>
            </a:r>
            <a:r>
              <a:rPr lang="en-US" dirty="0">
                <a:solidFill>
                  <a:srgbClr val="7F0055"/>
                </a:solidFill>
                <a:latin typeface="Menlo" charset="0"/>
              </a:rPr>
              <a:t>return</a:t>
            </a:r>
            <a:r>
              <a:rPr lang="en-US" dirty="0">
                <a:solidFill>
                  <a:srgbClr val="000000"/>
                </a:solidFill>
                <a:latin typeface="Menlo" charset="0"/>
              </a:rPr>
              <a:t> </a:t>
            </a:r>
            <a:r>
              <a:rPr lang="en-US" dirty="0">
                <a:solidFill>
                  <a:srgbClr val="7F0055"/>
                </a:solidFill>
                <a:latin typeface="Menlo" charset="0"/>
              </a:rPr>
              <a:t>new</a:t>
            </a:r>
            <a:r>
              <a:rPr lang="en-US" dirty="0">
                <a:solidFill>
                  <a:srgbClr val="000000"/>
                </a:solidFill>
                <a:latin typeface="Menlo" charset="0"/>
              </a:rPr>
              <a:t> StudentV1(</a:t>
            </a:r>
            <a:r>
              <a:rPr lang="en-US" dirty="0">
                <a:solidFill>
                  <a:srgbClr val="2A00FF"/>
                </a:solidFill>
                <a:latin typeface="Menlo" charset="0"/>
              </a:rPr>
              <a:t>"Bob Charlie"</a:t>
            </a:r>
            <a:r>
              <a:rPr lang="en-US" dirty="0">
                <a:solidFill>
                  <a:srgbClr val="000000"/>
                </a:solidFill>
                <a:latin typeface="Menlo" charset="0"/>
              </a:rPr>
              <a:t>);</a:t>
            </a:r>
          </a:p>
          <a:p>
            <a:r>
              <a:rPr lang="mr-IN" dirty="0">
                <a:solidFill>
                  <a:srgbClr val="000000"/>
                </a:solidFill>
                <a:latin typeface="Menlo" charset="0"/>
              </a:rPr>
              <a:t>  }</a:t>
            </a:r>
          </a:p>
          <a:p>
            <a:endParaRPr lang="mr-IN" dirty="0">
              <a:latin typeface="Menlo" charset="0"/>
            </a:endParaRPr>
          </a:p>
          <a:p>
            <a:r>
              <a:rPr lang="en-US" dirty="0">
                <a:solidFill>
                  <a:srgbClr val="000000"/>
                </a:solidFill>
                <a:latin typeface="Menlo" charset="0"/>
              </a:rPr>
              <a:t>  </a:t>
            </a:r>
            <a:r>
              <a:rPr lang="en-US" dirty="0">
                <a:solidFill>
                  <a:srgbClr val="646464"/>
                </a:solidFill>
                <a:latin typeface="Menlo" charset="0"/>
              </a:rPr>
              <a:t>@</a:t>
            </a:r>
            <a:r>
              <a:rPr lang="en-US" dirty="0" err="1">
                <a:solidFill>
                  <a:srgbClr val="000000"/>
                </a:solidFill>
                <a:latin typeface="Menlo" charset="0"/>
              </a:rPr>
              <a:t>GetMapping</a:t>
            </a:r>
            <a:r>
              <a:rPr lang="en-US" dirty="0">
                <a:solidFill>
                  <a:srgbClr val="000000"/>
                </a:solidFill>
                <a:latin typeface="Menlo" charset="0"/>
              </a:rPr>
              <a:t>(</a:t>
            </a:r>
            <a:r>
              <a:rPr lang="en-US" dirty="0">
                <a:solidFill>
                  <a:srgbClr val="2A00FF"/>
                </a:solidFill>
                <a:latin typeface="Menlo" charset="0"/>
              </a:rPr>
              <a:t>"v2/student"</a:t>
            </a:r>
            <a:r>
              <a:rPr lang="en-US" dirty="0">
                <a:solidFill>
                  <a:srgbClr val="000000"/>
                </a:solidFill>
                <a:latin typeface="Menlo" charset="0"/>
              </a:rPr>
              <a:t>)</a:t>
            </a:r>
          </a:p>
          <a:p>
            <a:r>
              <a:rPr lang="en-US" dirty="0">
                <a:solidFill>
                  <a:srgbClr val="000000"/>
                </a:solidFill>
                <a:latin typeface="Menlo" charset="0"/>
              </a:rPr>
              <a:t>  </a:t>
            </a:r>
            <a:r>
              <a:rPr lang="en-US" dirty="0">
                <a:solidFill>
                  <a:srgbClr val="7F0055"/>
                </a:solidFill>
                <a:latin typeface="Menlo" charset="0"/>
              </a:rPr>
              <a:t>public</a:t>
            </a:r>
            <a:r>
              <a:rPr lang="en-US" dirty="0">
                <a:solidFill>
                  <a:srgbClr val="000000"/>
                </a:solidFill>
                <a:latin typeface="Menlo" charset="0"/>
              </a:rPr>
              <a:t> StudentV2 studentV2() {</a:t>
            </a:r>
          </a:p>
          <a:p>
            <a:r>
              <a:rPr lang="en-US" dirty="0">
                <a:solidFill>
                  <a:srgbClr val="000000"/>
                </a:solidFill>
                <a:latin typeface="Menlo" charset="0"/>
              </a:rPr>
              <a:t>    </a:t>
            </a:r>
            <a:r>
              <a:rPr lang="en-US" dirty="0">
                <a:solidFill>
                  <a:srgbClr val="7F0055"/>
                </a:solidFill>
                <a:latin typeface="Menlo" charset="0"/>
              </a:rPr>
              <a:t>return</a:t>
            </a:r>
            <a:r>
              <a:rPr lang="en-US" dirty="0">
                <a:solidFill>
                  <a:srgbClr val="000000"/>
                </a:solidFill>
                <a:latin typeface="Menlo" charset="0"/>
              </a:rPr>
              <a:t> </a:t>
            </a:r>
            <a:r>
              <a:rPr lang="en-US" dirty="0">
                <a:solidFill>
                  <a:srgbClr val="7F0055"/>
                </a:solidFill>
                <a:latin typeface="Menlo" charset="0"/>
              </a:rPr>
              <a:t>new</a:t>
            </a:r>
            <a:r>
              <a:rPr lang="en-US" dirty="0">
                <a:solidFill>
                  <a:srgbClr val="000000"/>
                </a:solidFill>
                <a:latin typeface="Menlo" charset="0"/>
              </a:rPr>
              <a:t> StudentV2(</a:t>
            </a:r>
            <a:r>
              <a:rPr lang="en-US" dirty="0">
                <a:solidFill>
                  <a:srgbClr val="7F0055"/>
                </a:solidFill>
                <a:latin typeface="Menlo" charset="0"/>
              </a:rPr>
              <a:t>new</a:t>
            </a:r>
            <a:r>
              <a:rPr lang="en-US" dirty="0">
                <a:solidFill>
                  <a:srgbClr val="000000"/>
                </a:solidFill>
                <a:latin typeface="Menlo" charset="0"/>
              </a:rPr>
              <a:t> Name(</a:t>
            </a:r>
            <a:r>
              <a:rPr lang="en-US" dirty="0">
                <a:solidFill>
                  <a:srgbClr val="2A00FF"/>
                </a:solidFill>
                <a:latin typeface="Menlo" charset="0"/>
              </a:rPr>
              <a:t>"Bob"</a:t>
            </a:r>
            <a:r>
              <a:rPr lang="en-US" dirty="0">
                <a:solidFill>
                  <a:srgbClr val="000000"/>
                </a:solidFill>
                <a:latin typeface="Menlo" charset="0"/>
              </a:rPr>
              <a:t>, </a:t>
            </a:r>
            <a:r>
              <a:rPr lang="en-US" dirty="0">
                <a:solidFill>
                  <a:srgbClr val="2A00FF"/>
                </a:solidFill>
                <a:latin typeface="Menlo" charset="0"/>
              </a:rPr>
              <a:t>"Charlie"</a:t>
            </a:r>
            <a:r>
              <a:rPr lang="en-US" dirty="0">
                <a:solidFill>
                  <a:srgbClr val="000000"/>
                </a:solidFill>
                <a:latin typeface="Menlo" charset="0"/>
              </a:rPr>
              <a:t>));</a:t>
            </a:r>
          </a:p>
          <a:p>
            <a:r>
              <a:rPr lang="mr-IN" dirty="0">
                <a:solidFill>
                  <a:srgbClr val="000000"/>
                </a:solidFill>
                <a:latin typeface="Menlo" charset="0"/>
              </a:rPr>
              <a:t>  }</a:t>
            </a:r>
          </a:p>
          <a:p>
            <a:r>
              <a:rPr lang="mr-IN" dirty="0">
                <a:solidFill>
                  <a:srgbClr val="000000"/>
                </a:solidFill>
                <a:latin typeface="Menlo" charset="0"/>
              </a:rPr>
              <a:t>}</a:t>
            </a:r>
            <a:endParaRPr lang="en-US" dirty="0"/>
          </a:p>
        </p:txBody>
      </p:sp>
    </p:spTree>
    <p:extLst>
      <p:ext uri="{BB962C8B-B14F-4D97-AF65-F5344CB8AC3E}">
        <p14:creationId xmlns:p14="http://schemas.microsoft.com/office/powerpoint/2010/main" val="110705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Request Parameter </a:t>
            </a:r>
            <a:r>
              <a:rPr lang="en-US" b="1" dirty="0" smtClean="0"/>
              <a:t>versioning</a:t>
            </a:r>
            <a:endParaRPr lang="en-US" dirty="0"/>
          </a:p>
        </p:txBody>
      </p:sp>
      <p:sp>
        <p:nvSpPr>
          <p:cNvPr id="3" name="Content Placeholder 2"/>
          <p:cNvSpPr>
            <a:spLocks noGrp="1"/>
          </p:cNvSpPr>
          <p:nvPr>
            <p:ph idx="1"/>
          </p:nvPr>
        </p:nvSpPr>
        <p:spPr>
          <a:xfrm>
            <a:off x="531952" y="1323109"/>
            <a:ext cx="10975658" cy="968829"/>
          </a:xfrm>
        </p:spPr>
        <p:txBody>
          <a:bodyPr>
            <a:normAutofit lnSpcReduction="10000"/>
          </a:bodyPr>
          <a:lstStyle/>
          <a:p>
            <a:r>
              <a:rPr lang="en-US" dirty="0"/>
              <a:t>http://</a:t>
            </a:r>
            <a:r>
              <a:rPr lang="en-US" dirty="0" smtClean="0"/>
              <a:t>localhost:8080/student/</a:t>
            </a:r>
            <a:r>
              <a:rPr lang="en-US" dirty="0" err="1" smtClean="0"/>
              <a:t>param?version</a:t>
            </a:r>
            <a:r>
              <a:rPr lang="en-US" dirty="0" smtClean="0"/>
              <a:t>=1</a:t>
            </a:r>
            <a:endParaRPr lang="en-US" dirty="0"/>
          </a:p>
          <a:p>
            <a:r>
              <a:rPr lang="en-US" dirty="0"/>
              <a:t>http://</a:t>
            </a:r>
            <a:r>
              <a:rPr lang="en-US" dirty="0" smtClean="0"/>
              <a:t>localhost:8080/student/</a:t>
            </a:r>
            <a:r>
              <a:rPr lang="en-US" dirty="0" err="1" smtClean="0"/>
              <a:t>param?version</a:t>
            </a:r>
            <a:r>
              <a:rPr lang="en-US" dirty="0" smtClean="0"/>
              <a:t>=2</a:t>
            </a:r>
            <a:endParaRPr lang="en-US"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466221"/>
            <a:ext cx="10438831" cy="3693319"/>
          </a:xfrm>
          <a:prstGeom prst="rect">
            <a:avLst/>
          </a:prstGeom>
        </p:spPr>
        <p:txBody>
          <a:bodyPr wrap="square">
            <a:spAutoFit/>
          </a:bodyPr>
          <a:lstStyle/>
          <a:p>
            <a:r>
              <a:rPr lang="en-US" dirty="0">
                <a:solidFill>
                  <a:srgbClr val="646464"/>
                </a:solidFill>
                <a:latin typeface="Menlo" charset="0"/>
              </a:rPr>
              <a:t>@</a:t>
            </a:r>
            <a:r>
              <a:rPr lang="en-US" dirty="0" err="1">
                <a:solidFill>
                  <a:srgbClr val="000000"/>
                </a:solidFill>
                <a:latin typeface="Menlo" charset="0"/>
              </a:rPr>
              <a:t>RestController</a:t>
            </a:r>
            <a:endParaRPr lang="en-US" dirty="0">
              <a:solidFill>
                <a:srgbClr val="000000"/>
              </a:solidFill>
              <a:latin typeface="Menlo" charset="0"/>
            </a:endParaRPr>
          </a:p>
          <a:p>
            <a:r>
              <a:rPr lang="en-US" b="1" dirty="0">
                <a:solidFill>
                  <a:srgbClr val="7F0055"/>
                </a:solidFill>
                <a:latin typeface="Menlo" charset="0"/>
              </a:rPr>
              <a:t>public</a:t>
            </a:r>
            <a:r>
              <a:rPr lang="en-US" b="1" dirty="0">
                <a:solidFill>
                  <a:srgbClr val="000000"/>
                </a:solidFill>
                <a:latin typeface="Menlo" charset="0"/>
              </a:rPr>
              <a:t> </a:t>
            </a:r>
            <a:r>
              <a:rPr lang="en-US" b="1" dirty="0">
                <a:solidFill>
                  <a:srgbClr val="7F0055"/>
                </a:solidFill>
                <a:latin typeface="Menlo" charset="0"/>
              </a:rPr>
              <a:t>class</a:t>
            </a:r>
            <a:r>
              <a:rPr lang="en-US" b="1" dirty="0">
                <a:solidFill>
                  <a:srgbClr val="000000"/>
                </a:solidFill>
                <a:latin typeface="Menlo" charset="0"/>
              </a:rPr>
              <a:t> </a:t>
            </a:r>
            <a:r>
              <a:rPr lang="en-US" b="1" dirty="0" err="1">
                <a:solidFill>
                  <a:srgbClr val="000000"/>
                </a:solidFill>
                <a:latin typeface="Menlo" charset="0"/>
              </a:rPr>
              <a:t>StudentVersioningController</a:t>
            </a:r>
            <a:r>
              <a:rPr lang="en-US" b="1" dirty="0">
                <a:solidFill>
                  <a:srgbClr val="000000"/>
                </a:solidFill>
                <a:latin typeface="Menlo" charset="0"/>
              </a:rPr>
              <a:t> {</a:t>
            </a:r>
          </a:p>
          <a:p>
            <a:endParaRPr lang="en-US" dirty="0">
              <a:latin typeface="Menlo" charset="0"/>
            </a:endParaRPr>
          </a:p>
          <a:p>
            <a:r>
              <a:rPr lang="en-US" dirty="0">
                <a:solidFill>
                  <a:srgbClr val="000000"/>
                </a:solidFill>
                <a:latin typeface="Menlo" charset="0"/>
              </a:rPr>
              <a:t>	</a:t>
            </a:r>
            <a:r>
              <a:rPr lang="en-US" dirty="0">
                <a:solidFill>
                  <a:srgbClr val="646464"/>
                </a:solidFill>
                <a:latin typeface="Menlo" charset="0"/>
              </a:rPr>
              <a:t>@</a:t>
            </a:r>
            <a:r>
              <a:rPr lang="en-US" dirty="0" err="1">
                <a:solidFill>
                  <a:srgbClr val="000000"/>
                </a:solidFill>
                <a:latin typeface="Menlo" charset="0"/>
              </a:rPr>
              <a:t>GetMapping</a:t>
            </a:r>
            <a:r>
              <a:rPr lang="en-US" dirty="0">
                <a:solidFill>
                  <a:srgbClr val="000000"/>
                </a:solidFill>
                <a:latin typeface="Menlo" charset="0"/>
              </a:rPr>
              <a:t>(value = </a:t>
            </a:r>
            <a:r>
              <a:rPr lang="en-US" dirty="0" smtClean="0">
                <a:solidFill>
                  <a:srgbClr val="2A00FF"/>
                </a:solidFill>
                <a:latin typeface="Menlo" charset="0"/>
              </a:rPr>
              <a:t>"/student/</a:t>
            </a:r>
            <a:r>
              <a:rPr lang="en-US" dirty="0" err="1" smtClean="0">
                <a:solidFill>
                  <a:srgbClr val="2A00FF"/>
                </a:solidFill>
                <a:latin typeface="Menlo" charset="0"/>
              </a:rPr>
              <a:t>param</a:t>
            </a:r>
            <a:r>
              <a:rPr lang="en-US" dirty="0" smtClean="0">
                <a:solidFill>
                  <a:srgbClr val="2A00FF"/>
                </a:solidFill>
                <a:latin typeface="Menlo" charset="0"/>
              </a:rPr>
              <a:t>"</a:t>
            </a:r>
            <a:r>
              <a:rPr lang="en-US" dirty="0" smtClean="0">
                <a:solidFill>
                  <a:srgbClr val="000000"/>
                </a:solidFill>
                <a:latin typeface="Menlo" charset="0"/>
              </a:rPr>
              <a:t>, </a:t>
            </a:r>
            <a:r>
              <a:rPr lang="en-US" dirty="0" err="1">
                <a:solidFill>
                  <a:srgbClr val="000000"/>
                </a:solidFill>
                <a:latin typeface="Menlo" charset="0"/>
              </a:rPr>
              <a:t>params</a:t>
            </a:r>
            <a:r>
              <a:rPr lang="en-US" dirty="0">
                <a:solidFill>
                  <a:srgbClr val="000000"/>
                </a:solidFill>
                <a:latin typeface="Menlo" charset="0"/>
              </a:rPr>
              <a:t> = </a:t>
            </a:r>
            <a:r>
              <a:rPr lang="en-US" dirty="0">
                <a:solidFill>
                  <a:srgbClr val="2A00FF"/>
                </a:solidFill>
                <a:latin typeface="Menlo" charset="0"/>
              </a:rPr>
              <a:t>"version=1"</a:t>
            </a:r>
            <a:r>
              <a:rPr lang="en-US" dirty="0">
                <a:solidFill>
                  <a:srgbClr val="000000"/>
                </a:solidFill>
                <a:latin typeface="Menlo" charset="0"/>
              </a:rPr>
              <a:t>)</a:t>
            </a:r>
          </a:p>
          <a:p>
            <a:r>
              <a:rPr lang="en-US" dirty="0">
                <a:solidFill>
                  <a:srgbClr val="000000"/>
                </a:solidFill>
                <a:latin typeface="Menlo" charset="0"/>
              </a:rPr>
              <a:t>	  </a:t>
            </a:r>
            <a:r>
              <a:rPr lang="en-US" b="1" dirty="0">
                <a:solidFill>
                  <a:srgbClr val="7F0055"/>
                </a:solidFill>
                <a:latin typeface="Menlo" charset="0"/>
              </a:rPr>
              <a:t>public</a:t>
            </a:r>
            <a:r>
              <a:rPr lang="en-US" b="1" dirty="0">
                <a:solidFill>
                  <a:srgbClr val="000000"/>
                </a:solidFill>
                <a:latin typeface="Menlo" charset="0"/>
              </a:rPr>
              <a:t> StudentV1 paramV1() {</a:t>
            </a:r>
          </a:p>
          <a:p>
            <a:r>
              <a:rPr lang="en-US" dirty="0">
                <a:solidFill>
                  <a:srgbClr val="000000"/>
                </a:solidFill>
                <a:latin typeface="Menlo" charset="0"/>
              </a:rPr>
              <a:t>	    </a:t>
            </a:r>
            <a:r>
              <a:rPr lang="en-US" b="1" dirty="0">
                <a:solidFill>
                  <a:srgbClr val="7F0055"/>
                </a:solidFill>
                <a:latin typeface="Menlo" charset="0"/>
              </a:rPr>
              <a:t>return</a:t>
            </a:r>
            <a:r>
              <a:rPr lang="en-US" b="1" dirty="0">
                <a:solidFill>
                  <a:srgbClr val="000000"/>
                </a:solidFill>
                <a:latin typeface="Menlo" charset="0"/>
              </a:rPr>
              <a:t> </a:t>
            </a:r>
            <a:r>
              <a:rPr lang="en-US" b="1" dirty="0">
                <a:solidFill>
                  <a:srgbClr val="7F0055"/>
                </a:solidFill>
                <a:latin typeface="Menlo" charset="0"/>
              </a:rPr>
              <a:t>new</a:t>
            </a:r>
            <a:r>
              <a:rPr lang="en-US" b="1" dirty="0">
                <a:solidFill>
                  <a:srgbClr val="000000"/>
                </a:solidFill>
                <a:latin typeface="Menlo" charset="0"/>
              </a:rPr>
              <a:t> StudentV1(</a:t>
            </a:r>
            <a:r>
              <a:rPr lang="en-US" b="1" dirty="0">
                <a:solidFill>
                  <a:srgbClr val="2A00FF"/>
                </a:solidFill>
                <a:latin typeface="Menlo" charset="0"/>
              </a:rPr>
              <a:t>"Bob Charlie"</a:t>
            </a:r>
            <a:r>
              <a:rPr lang="en-US" b="1" dirty="0">
                <a:solidFill>
                  <a:srgbClr val="000000"/>
                </a:solidFill>
                <a:latin typeface="Menlo" charset="0"/>
              </a:rPr>
              <a:t>);</a:t>
            </a:r>
          </a:p>
          <a:p>
            <a:r>
              <a:rPr lang="mr-IN" dirty="0">
                <a:solidFill>
                  <a:srgbClr val="000000"/>
                </a:solidFill>
                <a:latin typeface="Menlo" charset="0"/>
              </a:rPr>
              <a:t>	  }</a:t>
            </a:r>
          </a:p>
          <a:p>
            <a:endParaRPr lang="mr-IN" dirty="0">
              <a:latin typeface="Menlo" charset="0"/>
            </a:endParaRPr>
          </a:p>
          <a:p>
            <a:r>
              <a:rPr lang="en-US" dirty="0">
                <a:solidFill>
                  <a:srgbClr val="000000"/>
                </a:solidFill>
                <a:latin typeface="Menlo" charset="0"/>
              </a:rPr>
              <a:t>	  </a:t>
            </a:r>
            <a:r>
              <a:rPr lang="en-US" dirty="0">
                <a:solidFill>
                  <a:srgbClr val="646464"/>
                </a:solidFill>
                <a:latin typeface="Menlo" charset="0"/>
              </a:rPr>
              <a:t>@</a:t>
            </a:r>
            <a:r>
              <a:rPr lang="en-US" dirty="0" err="1">
                <a:solidFill>
                  <a:srgbClr val="000000"/>
                </a:solidFill>
                <a:latin typeface="Menlo" charset="0"/>
              </a:rPr>
              <a:t>GetMapping</a:t>
            </a:r>
            <a:r>
              <a:rPr lang="en-US" dirty="0">
                <a:solidFill>
                  <a:srgbClr val="000000"/>
                </a:solidFill>
                <a:latin typeface="Menlo" charset="0"/>
              </a:rPr>
              <a:t>(value = </a:t>
            </a:r>
            <a:r>
              <a:rPr lang="en-US" dirty="0">
                <a:solidFill>
                  <a:srgbClr val="2A00FF"/>
                </a:solidFill>
                <a:latin typeface="Menlo" charset="0"/>
              </a:rPr>
              <a:t>"/student/</a:t>
            </a:r>
            <a:r>
              <a:rPr lang="en-US" dirty="0" err="1">
                <a:solidFill>
                  <a:srgbClr val="2A00FF"/>
                </a:solidFill>
                <a:latin typeface="Menlo" charset="0"/>
              </a:rPr>
              <a:t>param</a:t>
            </a:r>
            <a:r>
              <a:rPr lang="en-US" dirty="0">
                <a:solidFill>
                  <a:srgbClr val="2A00FF"/>
                </a:solidFill>
                <a:latin typeface="Menlo" charset="0"/>
              </a:rPr>
              <a:t>"</a:t>
            </a:r>
            <a:r>
              <a:rPr lang="en-US" dirty="0">
                <a:solidFill>
                  <a:srgbClr val="000000"/>
                </a:solidFill>
                <a:latin typeface="Menlo" charset="0"/>
              </a:rPr>
              <a:t>, </a:t>
            </a:r>
            <a:r>
              <a:rPr lang="en-US" dirty="0" err="1">
                <a:solidFill>
                  <a:srgbClr val="000000"/>
                </a:solidFill>
                <a:latin typeface="Menlo" charset="0"/>
              </a:rPr>
              <a:t>params</a:t>
            </a:r>
            <a:r>
              <a:rPr lang="en-US" dirty="0">
                <a:solidFill>
                  <a:srgbClr val="000000"/>
                </a:solidFill>
                <a:latin typeface="Menlo" charset="0"/>
              </a:rPr>
              <a:t> = </a:t>
            </a:r>
            <a:r>
              <a:rPr lang="en-US" dirty="0">
                <a:solidFill>
                  <a:srgbClr val="2A00FF"/>
                </a:solidFill>
                <a:latin typeface="Menlo" charset="0"/>
              </a:rPr>
              <a:t>"version=2"</a:t>
            </a:r>
            <a:r>
              <a:rPr lang="en-US" dirty="0">
                <a:solidFill>
                  <a:srgbClr val="000000"/>
                </a:solidFill>
                <a:latin typeface="Menlo" charset="0"/>
              </a:rPr>
              <a:t>)</a:t>
            </a:r>
          </a:p>
          <a:p>
            <a:r>
              <a:rPr lang="en-US" dirty="0">
                <a:solidFill>
                  <a:srgbClr val="000000"/>
                </a:solidFill>
                <a:latin typeface="Menlo" charset="0"/>
              </a:rPr>
              <a:t>	  </a:t>
            </a:r>
            <a:r>
              <a:rPr lang="en-US" b="1" dirty="0">
                <a:solidFill>
                  <a:srgbClr val="7F0055"/>
                </a:solidFill>
                <a:latin typeface="Menlo" charset="0"/>
              </a:rPr>
              <a:t>public</a:t>
            </a:r>
            <a:r>
              <a:rPr lang="en-US" b="1" dirty="0">
                <a:solidFill>
                  <a:srgbClr val="000000"/>
                </a:solidFill>
                <a:latin typeface="Menlo" charset="0"/>
              </a:rPr>
              <a:t> StudentV2 paramV2() {</a:t>
            </a:r>
          </a:p>
          <a:p>
            <a:r>
              <a:rPr lang="en-US" dirty="0">
                <a:solidFill>
                  <a:srgbClr val="000000"/>
                </a:solidFill>
                <a:latin typeface="Menlo" charset="0"/>
              </a:rPr>
              <a:t>	    </a:t>
            </a:r>
            <a:r>
              <a:rPr lang="en-US" b="1" dirty="0">
                <a:solidFill>
                  <a:srgbClr val="7F0055"/>
                </a:solidFill>
                <a:latin typeface="Menlo" charset="0"/>
              </a:rPr>
              <a:t>return</a:t>
            </a:r>
            <a:r>
              <a:rPr lang="en-US" b="1" dirty="0">
                <a:solidFill>
                  <a:srgbClr val="000000"/>
                </a:solidFill>
                <a:latin typeface="Menlo" charset="0"/>
              </a:rPr>
              <a:t> </a:t>
            </a:r>
            <a:r>
              <a:rPr lang="en-US" b="1" dirty="0">
                <a:solidFill>
                  <a:srgbClr val="7F0055"/>
                </a:solidFill>
                <a:latin typeface="Menlo" charset="0"/>
              </a:rPr>
              <a:t>new</a:t>
            </a:r>
            <a:r>
              <a:rPr lang="en-US" b="1" dirty="0">
                <a:solidFill>
                  <a:srgbClr val="000000"/>
                </a:solidFill>
                <a:latin typeface="Menlo" charset="0"/>
              </a:rPr>
              <a:t> StudentV2(</a:t>
            </a:r>
            <a:r>
              <a:rPr lang="en-US" b="1" dirty="0">
                <a:solidFill>
                  <a:srgbClr val="7F0055"/>
                </a:solidFill>
                <a:latin typeface="Menlo" charset="0"/>
              </a:rPr>
              <a:t>new</a:t>
            </a:r>
            <a:r>
              <a:rPr lang="en-US" b="1" dirty="0">
                <a:solidFill>
                  <a:srgbClr val="000000"/>
                </a:solidFill>
                <a:latin typeface="Menlo" charset="0"/>
              </a:rPr>
              <a:t> Name(</a:t>
            </a:r>
            <a:r>
              <a:rPr lang="en-US" b="1" dirty="0">
                <a:solidFill>
                  <a:srgbClr val="2A00FF"/>
                </a:solidFill>
                <a:latin typeface="Menlo" charset="0"/>
              </a:rPr>
              <a:t>"Bob"</a:t>
            </a:r>
            <a:r>
              <a:rPr lang="en-US" b="1" dirty="0">
                <a:solidFill>
                  <a:srgbClr val="000000"/>
                </a:solidFill>
                <a:latin typeface="Menlo" charset="0"/>
              </a:rPr>
              <a:t>, </a:t>
            </a:r>
            <a:r>
              <a:rPr lang="en-US" b="1" dirty="0">
                <a:solidFill>
                  <a:srgbClr val="2A00FF"/>
                </a:solidFill>
                <a:latin typeface="Menlo" charset="0"/>
              </a:rPr>
              <a:t>"Charlie"</a:t>
            </a:r>
            <a:r>
              <a:rPr lang="en-US" b="1" dirty="0">
                <a:solidFill>
                  <a:srgbClr val="000000"/>
                </a:solidFill>
                <a:latin typeface="Menlo" charset="0"/>
              </a:rPr>
              <a:t>));</a:t>
            </a:r>
          </a:p>
          <a:p>
            <a:r>
              <a:rPr lang="mr-IN" dirty="0">
                <a:solidFill>
                  <a:srgbClr val="000000"/>
                </a:solidFill>
                <a:latin typeface="Menlo" charset="0"/>
              </a:rPr>
              <a:t>	  }</a:t>
            </a:r>
          </a:p>
          <a:p>
            <a:r>
              <a:rPr lang="mr-IN" dirty="0">
                <a:solidFill>
                  <a:srgbClr val="000000"/>
                </a:solidFill>
                <a:latin typeface="Menlo" charset="0"/>
              </a:rPr>
              <a:t>}</a:t>
            </a:r>
            <a:endParaRPr lang="en-US" dirty="0"/>
          </a:p>
        </p:txBody>
      </p:sp>
    </p:spTree>
    <p:extLst>
      <p:ext uri="{BB962C8B-B14F-4D97-AF65-F5344CB8AC3E}">
        <p14:creationId xmlns:p14="http://schemas.microsoft.com/office/powerpoint/2010/main" val="74915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Headers </a:t>
            </a:r>
            <a:r>
              <a:rPr lang="en-US" b="1" dirty="0" smtClean="0"/>
              <a:t>versioning</a:t>
            </a:r>
            <a:endParaRPr lang="en-US" dirty="0"/>
          </a:p>
        </p:txBody>
      </p:sp>
      <p:sp>
        <p:nvSpPr>
          <p:cNvPr id="3" name="Content Placeholder 2"/>
          <p:cNvSpPr>
            <a:spLocks noGrp="1"/>
          </p:cNvSpPr>
          <p:nvPr>
            <p:ph idx="1"/>
          </p:nvPr>
        </p:nvSpPr>
        <p:spPr>
          <a:xfrm>
            <a:off x="581995" y="1263732"/>
            <a:ext cx="10975658" cy="1728849"/>
          </a:xfrm>
        </p:spPr>
        <p:txBody>
          <a:bodyPr/>
          <a:lstStyle/>
          <a:p>
            <a:r>
              <a:rPr lang="en-US" dirty="0"/>
              <a:t>http://</a:t>
            </a:r>
            <a:r>
              <a:rPr lang="en-US" dirty="0" smtClean="0"/>
              <a:t>localhost:8080/student/header</a:t>
            </a:r>
            <a:endParaRPr lang="en-US" dirty="0"/>
          </a:p>
          <a:p>
            <a:pPr lvl="1"/>
            <a:r>
              <a:rPr lang="en-US" dirty="0"/>
              <a:t>headers=[X-API-VERSION=1]</a:t>
            </a:r>
          </a:p>
          <a:p>
            <a:r>
              <a:rPr lang="en-US" dirty="0"/>
              <a:t>http://</a:t>
            </a:r>
            <a:r>
              <a:rPr lang="en-US" dirty="0" smtClean="0"/>
              <a:t>localhost:8080/student/header</a:t>
            </a:r>
            <a:endParaRPr lang="en-US" dirty="0"/>
          </a:p>
          <a:p>
            <a:pPr lvl="1"/>
            <a:r>
              <a:rPr lang="en-US" dirty="0"/>
              <a:t>headers=[X-API-VERSION=2]</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81995" y="2987176"/>
            <a:ext cx="10949480" cy="3385542"/>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000000"/>
                </a:solidFill>
                <a:latin typeface="Menlo" charset="0"/>
              </a:rPr>
              <a:t>RestController</a:t>
            </a:r>
            <a:endParaRPr lang="en-US" sz="1600" dirty="0">
              <a:solidFill>
                <a:srgbClr val="000000"/>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StudentVersioningController</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dirty="0">
                <a:solidFill>
                  <a:srgbClr val="646464"/>
                </a:solidFill>
                <a:latin typeface="Menlo" charset="0"/>
              </a:rPr>
              <a:t>@</a:t>
            </a:r>
            <a:r>
              <a:rPr lang="en-US" sz="1600" dirty="0" err="1">
                <a:solidFill>
                  <a:srgbClr val="000000"/>
                </a:solidFill>
                <a:latin typeface="Menlo" charset="0"/>
              </a:rPr>
              <a:t>GetMapping</a:t>
            </a:r>
            <a:r>
              <a:rPr lang="en-US" sz="1600" dirty="0">
                <a:solidFill>
                  <a:srgbClr val="000000"/>
                </a:solidFill>
                <a:latin typeface="Menlo" charset="0"/>
              </a:rPr>
              <a:t>(value = </a:t>
            </a:r>
            <a:r>
              <a:rPr lang="en-US" sz="1600" dirty="0" smtClean="0">
                <a:solidFill>
                  <a:srgbClr val="2A00FF"/>
                </a:solidFill>
                <a:latin typeface="Menlo" charset="0"/>
              </a:rPr>
              <a:t>"/</a:t>
            </a:r>
            <a:r>
              <a:rPr lang="en-US" sz="1600" dirty="0">
                <a:solidFill>
                  <a:srgbClr val="2A00FF"/>
                </a:solidFill>
                <a:latin typeface="Menlo" charset="0"/>
              </a:rPr>
              <a:t>student/header"</a:t>
            </a:r>
            <a:r>
              <a:rPr lang="en-US" sz="1600" dirty="0">
                <a:solidFill>
                  <a:srgbClr val="000000"/>
                </a:solidFill>
                <a:latin typeface="Menlo" charset="0"/>
              </a:rPr>
              <a:t>, </a:t>
            </a:r>
            <a:r>
              <a:rPr lang="en-US" sz="1600" dirty="0">
                <a:solidFill>
                  <a:srgbClr val="C00000"/>
                </a:solidFill>
                <a:latin typeface="Menlo" charset="0"/>
              </a:rPr>
              <a:t>headers</a:t>
            </a:r>
            <a:r>
              <a:rPr lang="en-US" sz="1600" dirty="0">
                <a:solidFill>
                  <a:srgbClr val="000000"/>
                </a:solidFill>
                <a:latin typeface="Menlo" charset="0"/>
              </a:rPr>
              <a:t> = </a:t>
            </a:r>
            <a:r>
              <a:rPr lang="en-US" sz="1600" dirty="0" smtClean="0">
                <a:solidFill>
                  <a:srgbClr val="2A00FF"/>
                </a:solidFill>
                <a:latin typeface="Menlo" charset="0"/>
              </a:rPr>
              <a:t>"X-API-VERSION=1"</a:t>
            </a:r>
            <a:r>
              <a:rPr lang="en-US" sz="1600" dirty="0" smtClean="0">
                <a:solidFill>
                  <a:srgbClr val="000000"/>
                </a:solidFill>
                <a:latin typeface="Menlo" charset="0"/>
              </a:rPr>
              <a:t>)</a:t>
            </a:r>
            <a:endParaRPr lang="en-US" sz="1600" dirty="0">
              <a:solidFill>
                <a:srgbClr val="000000"/>
              </a:solidFill>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StudentV1 headerV1() {</a:t>
            </a:r>
          </a:p>
          <a:p>
            <a:r>
              <a:rPr lang="en-US" sz="1600" dirty="0">
                <a:solidFill>
                  <a:srgbClr val="000000"/>
                </a:solidFill>
                <a:latin typeface="Menlo" charset="0"/>
              </a:rPr>
              <a:t>		</a:t>
            </a:r>
            <a:r>
              <a:rPr lang="en-US" sz="1600" b="1" dirty="0">
                <a:solidFill>
                  <a:srgbClr val="7F0055"/>
                </a:solidFill>
                <a:latin typeface="Menlo" charset="0"/>
              </a:rPr>
              <a:t>return</a:t>
            </a:r>
            <a:r>
              <a:rPr lang="en-US" sz="1600" b="1" dirty="0">
                <a:solidFill>
                  <a:srgbClr val="000000"/>
                </a:solidFill>
                <a:latin typeface="Menlo" charset="0"/>
              </a:rPr>
              <a:t> </a:t>
            </a:r>
            <a:r>
              <a:rPr lang="en-US" sz="1600" b="1" dirty="0">
                <a:solidFill>
                  <a:srgbClr val="7F0055"/>
                </a:solidFill>
                <a:latin typeface="Menlo" charset="0"/>
              </a:rPr>
              <a:t>new</a:t>
            </a:r>
            <a:r>
              <a:rPr lang="en-US" sz="1600" b="1" dirty="0">
                <a:solidFill>
                  <a:srgbClr val="000000"/>
                </a:solidFill>
                <a:latin typeface="Menlo" charset="0"/>
              </a:rPr>
              <a:t> StudentV1(</a:t>
            </a:r>
            <a:r>
              <a:rPr lang="en-US" sz="1600" b="1" dirty="0">
                <a:solidFill>
                  <a:srgbClr val="2A00FF"/>
                </a:solidFill>
                <a:latin typeface="Menlo" charset="0"/>
              </a:rPr>
              <a:t>"Bob Charlie"</a:t>
            </a:r>
            <a:r>
              <a:rPr lang="en-US" sz="1600" b="1" dirty="0">
                <a:solidFill>
                  <a:srgbClr val="000000"/>
                </a:solidFill>
                <a:latin typeface="Menlo" charset="0"/>
              </a:rPr>
              <a:t>);</a:t>
            </a:r>
          </a:p>
          <a:p>
            <a:r>
              <a:rPr lang="en-US" sz="1600"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dirty="0">
                <a:solidFill>
                  <a:srgbClr val="646464"/>
                </a:solidFill>
                <a:latin typeface="Menlo" charset="0"/>
              </a:rPr>
              <a:t>@</a:t>
            </a:r>
            <a:r>
              <a:rPr lang="en-US" sz="1600" dirty="0" err="1">
                <a:solidFill>
                  <a:srgbClr val="000000"/>
                </a:solidFill>
                <a:latin typeface="Menlo" charset="0"/>
              </a:rPr>
              <a:t>GetMapping</a:t>
            </a:r>
            <a:r>
              <a:rPr lang="en-US" sz="1600" dirty="0">
                <a:solidFill>
                  <a:srgbClr val="000000"/>
                </a:solidFill>
                <a:latin typeface="Menlo" charset="0"/>
              </a:rPr>
              <a:t>(value = </a:t>
            </a:r>
            <a:r>
              <a:rPr lang="en-US" sz="1600" dirty="0">
                <a:solidFill>
                  <a:srgbClr val="2A00FF"/>
                </a:solidFill>
                <a:latin typeface="Menlo" charset="0"/>
              </a:rPr>
              <a:t>"/student/header"</a:t>
            </a:r>
            <a:r>
              <a:rPr lang="en-US" sz="1600" dirty="0">
                <a:solidFill>
                  <a:srgbClr val="000000"/>
                </a:solidFill>
                <a:latin typeface="Menlo" charset="0"/>
              </a:rPr>
              <a:t>, </a:t>
            </a:r>
            <a:r>
              <a:rPr lang="en-US" sz="1600" dirty="0">
                <a:solidFill>
                  <a:srgbClr val="C00000"/>
                </a:solidFill>
                <a:latin typeface="Menlo" charset="0"/>
              </a:rPr>
              <a:t>headers</a:t>
            </a:r>
            <a:r>
              <a:rPr lang="en-US" sz="1600" dirty="0">
                <a:solidFill>
                  <a:srgbClr val="000000"/>
                </a:solidFill>
                <a:latin typeface="Menlo" charset="0"/>
              </a:rPr>
              <a:t> = </a:t>
            </a:r>
            <a:r>
              <a:rPr lang="en-US" sz="1600" dirty="0">
                <a:solidFill>
                  <a:srgbClr val="2A00FF"/>
                </a:solidFill>
                <a:latin typeface="Menlo" charset="0"/>
              </a:rPr>
              <a:t>"X-API-VERSION=2"</a:t>
            </a:r>
            <a:r>
              <a:rPr lang="en-US" sz="1600" dirty="0">
                <a:solidFill>
                  <a:srgbClr val="000000"/>
                </a:solidFill>
                <a:latin typeface="Menlo" charset="0"/>
              </a:rPr>
              <a:t>)</a:t>
            </a: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StudentV2 headerV2() {</a:t>
            </a:r>
          </a:p>
          <a:p>
            <a:r>
              <a:rPr lang="en-US" sz="1600" dirty="0">
                <a:solidFill>
                  <a:srgbClr val="000000"/>
                </a:solidFill>
                <a:latin typeface="Menlo" charset="0"/>
              </a:rPr>
              <a:t>		</a:t>
            </a:r>
            <a:r>
              <a:rPr lang="en-US" sz="1600" b="1" dirty="0">
                <a:solidFill>
                  <a:srgbClr val="7F0055"/>
                </a:solidFill>
                <a:latin typeface="Menlo" charset="0"/>
              </a:rPr>
              <a:t>return</a:t>
            </a:r>
            <a:r>
              <a:rPr lang="en-US" sz="1600" b="1" dirty="0">
                <a:solidFill>
                  <a:srgbClr val="000000"/>
                </a:solidFill>
                <a:latin typeface="Menlo" charset="0"/>
              </a:rPr>
              <a:t> </a:t>
            </a:r>
            <a:r>
              <a:rPr lang="en-US" sz="1600" b="1" dirty="0">
                <a:solidFill>
                  <a:srgbClr val="7F0055"/>
                </a:solidFill>
                <a:latin typeface="Menlo" charset="0"/>
              </a:rPr>
              <a:t>new</a:t>
            </a:r>
            <a:r>
              <a:rPr lang="en-US" sz="1600" b="1" dirty="0">
                <a:solidFill>
                  <a:srgbClr val="000000"/>
                </a:solidFill>
                <a:latin typeface="Menlo" charset="0"/>
              </a:rPr>
              <a:t> StudentV2(</a:t>
            </a:r>
            <a:r>
              <a:rPr lang="en-US" sz="1600" b="1" dirty="0">
                <a:solidFill>
                  <a:srgbClr val="7F0055"/>
                </a:solidFill>
                <a:latin typeface="Menlo" charset="0"/>
              </a:rPr>
              <a:t>new</a:t>
            </a:r>
            <a:r>
              <a:rPr lang="en-US" sz="1600" b="1" dirty="0">
                <a:solidFill>
                  <a:srgbClr val="000000"/>
                </a:solidFill>
                <a:latin typeface="Menlo" charset="0"/>
              </a:rPr>
              <a:t> Name(</a:t>
            </a:r>
            <a:r>
              <a:rPr lang="en-US" sz="1600" b="1" dirty="0">
                <a:solidFill>
                  <a:srgbClr val="2A00FF"/>
                </a:solidFill>
                <a:latin typeface="Menlo" charset="0"/>
              </a:rPr>
              <a:t>"Bob"</a:t>
            </a:r>
            <a:r>
              <a:rPr lang="en-US" sz="1600" b="1" dirty="0">
                <a:solidFill>
                  <a:srgbClr val="000000"/>
                </a:solidFill>
                <a:latin typeface="Menlo" charset="0"/>
              </a:rPr>
              <a:t>, </a:t>
            </a:r>
            <a:r>
              <a:rPr lang="en-US" sz="1600" b="1" dirty="0">
                <a:solidFill>
                  <a:srgbClr val="2A00FF"/>
                </a:solidFill>
                <a:latin typeface="Menlo" charset="0"/>
              </a:rPr>
              <a:t>"Charlie"</a:t>
            </a:r>
            <a:r>
              <a:rPr lang="en-US" sz="1600" b="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p>
        </p:txBody>
      </p:sp>
    </p:spTree>
    <p:extLst>
      <p:ext uri="{BB962C8B-B14F-4D97-AF65-F5344CB8AC3E}">
        <p14:creationId xmlns:p14="http://schemas.microsoft.com/office/powerpoint/2010/main" val="187962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postman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003" y="1723156"/>
            <a:ext cx="10160000" cy="4064000"/>
          </a:xfr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cxnSp>
        <p:nvCxnSpPr>
          <p:cNvPr id="10" name="Straight Arrow Connector 9"/>
          <p:cNvCxnSpPr/>
          <p:nvPr/>
        </p:nvCxnSpPr>
        <p:spPr>
          <a:xfrm flipH="1" flipV="1">
            <a:off x="2185060" y="4203865"/>
            <a:ext cx="1080654" cy="1659613"/>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962082" y="4168239"/>
            <a:ext cx="981376" cy="1618917"/>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4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Media type versioning </a:t>
            </a:r>
            <a:r>
              <a:rPr lang="en-US" b="1" dirty="0" smtClean="0"/>
              <a:t>or</a:t>
            </a:r>
            <a:br>
              <a:rPr lang="en-US" b="1" dirty="0" smtClean="0"/>
            </a:br>
            <a:r>
              <a:rPr lang="en-US" b="1" dirty="0" smtClean="0"/>
              <a:t>(</a:t>
            </a:r>
            <a:r>
              <a:rPr lang="en-US" b="1" dirty="0"/>
              <a:t>“content negotiation” or “accept header</a:t>
            </a:r>
            <a:r>
              <a:rPr lang="en-US" b="1" dirty="0" smtClean="0"/>
              <a:t>”)</a:t>
            </a:r>
            <a:endParaRPr lang="en-US" dirty="0"/>
          </a:p>
        </p:txBody>
      </p:sp>
      <p:sp>
        <p:nvSpPr>
          <p:cNvPr id="3" name="Content Placeholder 2"/>
          <p:cNvSpPr>
            <a:spLocks noGrp="1"/>
          </p:cNvSpPr>
          <p:nvPr>
            <p:ph idx="1"/>
          </p:nvPr>
        </p:nvSpPr>
        <p:spPr>
          <a:xfrm>
            <a:off x="531952" y="1227415"/>
            <a:ext cx="10975658" cy="1752600"/>
          </a:xfrm>
        </p:spPr>
        <p:txBody>
          <a:bodyPr/>
          <a:lstStyle/>
          <a:p>
            <a:r>
              <a:rPr lang="en-US" dirty="0"/>
              <a:t>http://localhost:8080/person/produces</a:t>
            </a:r>
          </a:p>
          <a:p>
            <a:pPr lvl="1"/>
            <a:r>
              <a:rPr lang="en-US" dirty="0"/>
              <a:t>headers[Accept=application/vnd.company.app-v1+json]</a:t>
            </a:r>
          </a:p>
          <a:p>
            <a:r>
              <a:rPr lang="en-US" dirty="0"/>
              <a:t>http://localhost:8080/person/produces</a:t>
            </a:r>
          </a:p>
          <a:p>
            <a:pPr lvl="1"/>
            <a:r>
              <a:rPr lang="en-US" dirty="0"/>
              <a:t>headers[Accept=application/vnd.company.app-v2+json]</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980015"/>
            <a:ext cx="11025700" cy="3293209"/>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000000"/>
                </a:solidFill>
                <a:latin typeface="Menlo" charset="0"/>
              </a:rPr>
              <a:t>RestController</a:t>
            </a:r>
            <a:endParaRPr lang="en-US" sz="1600" dirty="0">
              <a:solidFill>
                <a:srgbClr val="000000"/>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StudentVersioningController</a:t>
            </a:r>
            <a:r>
              <a:rPr lang="en-US" sz="1600" b="1" dirty="0">
                <a:solidFill>
                  <a:srgbClr val="000000"/>
                </a:solidFill>
                <a:latin typeface="Menlo" charset="0"/>
              </a:rPr>
              <a:t> </a:t>
            </a:r>
            <a:r>
              <a:rPr lang="en-US" sz="1600" b="1" dirty="0" smtClean="0">
                <a:solidFill>
                  <a:srgbClr val="000000"/>
                </a:solidFill>
                <a:latin typeface="Menlo" charset="0"/>
              </a:rPr>
              <a:t>{</a:t>
            </a:r>
            <a:endParaRPr lang="en-US" sz="1600" dirty="0">
              <a:latin typeface="Menlo" charset="0"/>
            </a:endParaRPr>
          </a:p>
          <a:p>
            <a:r>
              <a:rPr lang="en-US" sz="1600" dirty="0">
                <a:solidFill>
                  <a:srgbClr val="000000"/>
                </a:solidFill>
                <a:latin typeface="Menlo" charset="0"/>
              </a:rPr>
              <a:t>	</a:t>
            </a:r>
            <a:r>
              <a:rPr lang="en-US" sz="1600" b="1" dirty="0">
                <a:solidFill>
                  <a:srgbClr val="646464"/>
                </a:solidFill>
                <a:latin typeface="Menlo" charset="0"/>
              </a:rPr>
              <a:t>@</a:t>
            </a:r>
            <a:r>
              <a:rPr lang="en-US" sz="1600" b="1" dirty="0" err="1">
                <a:solidFill>
                  <a:srgbClr val="000000"/>
                </a:solidFill>
                <a:latin typeface="Menlo" charset="0"/>
              </a:rPr>
              <a:t>GetMapping</a:t>
            </a:r>
            <a:r>
              <a:rPr lang="en-US" sz="1600" dirty="0">
                <a:solidFill>
                  <a:srgbClr val="000000"/>
                </a:solidFill>
                <a:latin typeface="Menlo" charset="0"/>
              </a:rPr>
              <a:t>(value = </a:t>
            </a:r>
            <a:r>
              <a:rPr lang="en-US" sz="1600" dirty="0">
                <a:solidFill>
                  <a:srgbClr val="2A00FF"/>
                </a:solidFill>
                <a:latin typeface="Menlo" charset="0"/>
              </a:rPr>
              <a:t>"/student/produces"</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produces </a:t>
            </a:r>
            <a:r>
              <a:rPr lang="en-US" sz="1600" dirty="0">
                <a:solidFill>
                  <a:srgbClr val="000000"/>
                </a:solidFill>
                <a:latin typeface="Menlo" charset="0"/>
              </a:rPr>
              <a:t>= </a:t>
            </a:r>
            <a:r>
              <a:rPr lang="en-US" sz="1600" dirty="0">
                <a:solidFill>
                  <a:srgbClr val="2A00FF"/>
                </a:solidFill>
                <a:latin typeface="Menlo" charset="0"/>
              </a:rPr>
              <a:t>"application/vnd.company.app-v1+json"</a:t>
            </a:r>
            <a:r>
              <a:rPr lang="en-US" sz="1600" dirty="0">
                <a:solidFill>
                  <a:srgbClr val="000000"/>
                </a:solidFill>
                <a:latin typeface="Menlo" charset="0"/>
              </a:rPr>
              <a:t>)</a:t>
            </a: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StudentV1 producesV1() {</a:t>
            </a:r>
          </a:p>
          <a:p>
            <a:r>
              <a:rPr lang="en-US" sz="1600" dirty="0">
                <a:solidFill>
                  <a:srgbClr val="000000"/>
                </a:solidFill>
                <a:latin typeface="Menlo" charset="0"/>
              </a:rPr>
              <a:t>		</a:t>
            </a:r>
            <a:r>
              <a:rPr lang="en-US" sz="1600" b="1" dirty="0">
                <a:solidFill>
                  <a:srgbClr val="7F0055"/>
                </a:solidFill>
                <a:latin typeface="Menlo" charset="0"/>
              </a:rPr>
              <a:t>return</a:t>
            </a:r>
            <a:r>
              <a:rPr lang="en-US" sz="1600" b="1" dirty="0">
                <a:solidFill>
                  <a:srgbClr val="000000"/>
                </a:solidFill>
                <a:latin typeface="Menlo" charset="0"/>
              </a:rPr>
              <a:t> </a:t>
            </a:r>
            <a:r>
              <a:rPr lang="en-US" sz="1600" b="1" dirty="0">
                <a:solidFill>
                  <a:srgbClr val="7F0055"/>
                </a:solidFill>
                <a:latin typeface="Menlo" charset="0"/>
              </a:rPr>
              <a:t>new</a:t>
            </a:r>
            <a:r>
              <a:rPr lang="en-US" sz="1600" b="1" dirty="0">
                <a:solidFill>
                  <a:srgbClr val="000000"/>
                </a:solidFill>
                <a:latin typeface="Menlo" charset="0"/>
              </a:rPr>
              <a:t> StudentV1(</a:t>
            </a:r>
            <a:r>
              <a:rPr lang="en-US" sz="1600" b="1" dirty="0">
                <a:solidFill>
                  <a:srgbClr val="2A00FF"/>
                </a:solidFill>
                <a:latin typeface="Menlo" charset="0"/>
              </a:rPr>
              <a:t>"Bob Charlie"</a:t>
            </a:r>
            <a:r>
              <a:rPr lang="en-US" sz="1600" b="1" dirty="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endParaRPr lang="en-US" sz="1600" dirty="0">
              <a:latin typeface="Menlo" charset="0"/>
            </a:endParaRPr>
          </a:p>
          <a:p>
            <a:r>
              <a:rPr lang="en-US" sz="1600" dirty="0">
                <a:solidFill>
                  <a:srgbClr val="000000"/>
                </a:solidFill>
                <a:latin typeface="Menlo" charset="0"/>
              </a:rPr>
              <a:t>	</a:t>
            </a:r>
            <a:r>
              <a:rPr lang="en-US" sz="1600" b="1" dirty="0">
                <a:solidFill>
                  <a:srgbClr val="646464"/>
                </a:solidFill>
                <a:latin typeface="Menlo" charset="0"/>
              </a:rPr>
              <a:t>@</a:t>
            </a:r>
            <a:r>
              <a:rPr lang="en-US" sz="1600" b="1" dirty="0" err="1">
                <a:solidFill>
                  <a:srgbClr val="000000"/>
                </a:solidFill>
                <a:latin typeface="Menlo" charset="0"/>
              </a:rPr>
              <a:t>GetMapping</a:t>
            </a:r>
            <a:r>
              <a:rPr lang="en-US" sz="1600" dirty="0">
                <a:solidFill>
                  <a:srgbClr val="000000"/>
                </a:solidFill>
                <a:latin typeface="Menlo" charset="0"/>
              </a:rPr>
              <a:t>(value = </a:t>
            </a:r>
            <a:r>
              <a:rPr lang="en-US" sz="1600" dirty="0">
                <a:solidFill>
                  <a:srgbClr val="2A00FF"/>
                </a:solidFill>
                <a:latin typeface="Menlo" charset="0"/>
              </a:rPr>
              <a:t>"/student/produces"</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produces </a:t>
            </a:r>
            <a:r>
              <a:rPr lang="en-US" sz="1600" dirty="0">
                <a:solidFill>
                  <a:srgbClr val="000000"/>
                </a:solidFill>
                <a:latin typeface="Menlo" charset="0"/>
              </a:rPr>
              <a:t>= </a:t>
            </a:r>
            <a:r>
              <a:rPr lang="en-US" sz="1600" dirty="0">
                <a:solidFill>
                  <a:srgbClr val="2A00FF"/>
                </a:solidFill>
                <a:latin typeface="Menlo" charset="0"/>
              </a:rPr>
              <a:t>"application/vnd.company.app-v2+json"</a:t>
            </a:r>
            <a:r>
              <a:rPr lang="en-US" sz="1600" dirty="0">
                <a:solidFill>
                  <a:srgbClr val="000000"/>
                </a:solidFill>
                <a:latin typeface="Menlo" charset="0"/>
              </a:rPr>
              <a:t>)</a:t>
            </a: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StudentV2 producesV2() {</a:t>
            </a:r>
          </a:p>
          <a:p>
            <a:r>
              <a:rPr lang="en-US" sz="1600" dirty="0">
                <a:solidFill>
                  <a:srgbClr val="000000"/>
                </a:solidFill>
                <a:latin typeface="Menlo" charset="0"/>
              </a:rPr>
              <a:t>		</a:t>
            </a:r>
            <a:r>
              <a:rPr lang="en-US" sz="1600" b="1" dirty="0">
                <a:solidFill>
                  <a:srgbClr val="7F0055"/>
                </a:solidFill>
                <a:latin typeface="Menlo" charset="0"/>
              </a:rPr>
              <a:t>return</a:t>
            </a:r>
            <a:r>
              <a:rPr lang="en-US" sz="1600" b="1" dirty="0">
                <a:solidFill>
                  <a:srgbClr val="000000"/>
                </a:solidFill>
                <a:latin typeface="Menlo" charset="0"/>
              </a:rPr>
              <a:t> </a:t>
            </a:r>
            <a:r>
              <a:rPr lang="en-US" sz="1600" b="1" dirty="0">
                <a:solidFill>
                  <a:srgbClr val="7F0055"/>
                </a:solidFill>
                <a:latin typeface="Menlo" charset="0"/>
              </a:rPr>
              <a:t>new</a:t>
            </a:r>
            <a:r>
              <a:rPr lang="en-US" sz="1600" b="1" dirty="0">
                <a:solidFill>
                  <a:srgbClr val="000000"/>
                </a:solidFill>
                <a:latin typeface="Menlo" charset="0"/>
              </a:rPr>
              <a:t> StudentV2(</a:t>
            </a:r>
            <a:r>
              <a:rPr lang="en-US" sz="1600" b="1" dirty="0">
                <a:solidFill>
                  <a:srgbClr val="7F0055"/>
                </a:solidFill>
                <a:latin typeface="Menlo" charset="0"/>
              </a:rPr>
              <a:t>new</a:t>
            </a:r>
            <a:r>
              <a:rPr lang="en-US" sz="1600" b="1" dirty="0">
                <a:solidFill>
                  <a:srgbClr val="000000"/>
                </a:solidFill>
                <a:latin typeface="Menlo" charset="0"/>
              </a:rPr>
              <a:t> Name(</a:t>
            </a:r>
            <a:r>
              <a:rPr lang="en-US" sz="1600" b="1" dirty="0">
                <a:solidFill>
                  <a:srgbClr val="2A00FF"/>
                </a:solidFill>
                <a:latin typeface="Menlo" charset="0"/>
              </a:rPr>
              <a:t>"Bob"</a:t>
            </a:r>
            <a:r>
              <a:rPr lang="en-US" sz="1600" b="1" dirty="0">
                <a:solidFill>
                  <a:srgbClr val="000000"/>
                </a:solidFill>
                <a:latin typeface="Menlo" charset="0"/>
              </a:rPr>
              <a:t>, </a:t>
            </a:r>
            <a:r>
              <a:rPr lang="en-US" sz="1600" b="1" dirty="0">
                <a:solidFill>
                  <a:srgbClr val="2A00FF"/>
                </a:solidFill>
                <a:latin typeface="Menlo" charset="0"/>
              </a:rPr>
              <a:t>"Charlie"</a:t>
            </a:r>
            <a:r>
              <a:rPr lang="en-US" sz="1600" b="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p>
        </p:txBody>
      </p:sp>
    </p:spTree>
    <p:extLst>
      <p:ext uri="{BB962C8B-B14F-4D97-AF65-F5344CB8AC3E}">
        <p14:creationId xmlns:p14="http://schemas.microsoft.com/office/powerpoint/2010/main" val="140741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postman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150" y="1738828"/>
            <a:ext cx="10045700" cy="2984500"/>
          </a:xfr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cxnSp>
        <p:nvCxnSpPr>
          <p:cNvPr id="8" name="Straight Arrow Connector 7"/>
          <p:cNvCxnSpPr/>
          <p:nvPr/>
        </p:nvCxnSpPr>
        <p:spPr>
          <a:xfrm flipH="1" flipV="1">
            <a:off x="1874324" y="4171663"/>
            <a:ext cx="1058881" cy="994103"/>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76482" y="4171663"/>
            <a:ext cx="990600" cy="1226127"/>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45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1"/>
          <p:cNvSpPr>
            <a:spLocks noGrp="1"/>
          </p:cNvSpPr>
          <p:nvPr>
            <p:ph type="title"/>
          </p:nvPr>
        </p:nvSpPr>
        <p:spPr>
          <a:xfrm>
            <a:off x="1458227" y="3114819"/>
            <a:ext cx="8689061" cy="102076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pPr algn="ctr"/>
            <a:r>
              <a:rPr lang="en-US" sz="6600" dirty="0" smtClean="0">
                <a:solidFill>
                  <a:srgbClr val="FFFF00"/>
                </a:solidFill>
              </a:rPr>
              <a:t>Basic Authentication</a:t>
            </a:r>
            <a:endParaRPr lang="en-US" sz="6600" dirty="0">
              <a:solidFill>
                <a:srgbClr val="FFFF00"/>
              </a:solidFill>
            </a:endParaRPr>
          </a:p>
        </p:txBody>
      </p:sp>
    </p:spTree>
    <p:extLst>
      <p:ext uri="{BB962C8B-B14F-4D97-AF65-F5344CB8AC3E}">
        <p14:creationId xmlns:p14="http://schemas.microsoft.com/office/powerpoint/2010/main" val="137957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Services</a:t>
            </a:r>
            <a:endParaRPr lang="en-US" dirty="0"/>
          </a:p>
        </p:txBody>
      </p:sp>
      <p:sp>
        <p:nvSpPr>
          <p:cNvPr id="3" name="Content Placeholder 2"/>
          <p:cNvSpPr>
            <a:spLocks noGrp="1"/>
          </p:cNvSpPr>
          <p:nvPr>
            <p:ph idx="1"/>
          </p:nvPr>
        </p:nvSpPr>
        <p:spPr>
          <a:xfrm>
            <a:off x="608172" y="1621556"/>
            <a:ext cx="10975658" cy="4267200"/>
          </a:xfrm>
        </p:spPr>
        <p:txBody>
          <a:bodyPr>
            <a:normAutofit lnSpcReduction="10000"/>
          </a:bodyPr>
          <a:lstStyle/>
          <a:p>
            <a:pPr marL="0" indent="0">
              <a:buNone/>
            </a:pPr>
            <a:r>
              <a:rPr lang="en-US" b="1" u="sng" dirty="0" smtClean="0"/>
              <a:t>Advantages</a:t>
            </a:r>
          </a:p>
          <a:p>
            <a:r>
              <a:rPr lang="en-US" b="1" dirty="0" smtClean="0"/>
              <a:t>WS </a:t>
            </a:r>
            <a:r>
              <a:rPr lang="en-US" b="1" dirty="0"/>
              <a:t>Security</a:t>
            </a:r>
            <a:r>
              <a:rPr lang="en-US" dirty="0"/>
              <a:t>: SOAP defines its own security known as WS Security.</a:t>
            </a:r>
          </a:p>
          <a:p>
            <a:r>
              <a:rPr lang="en-US" b="1" dirty="0"/>
              <a:t>Language and Platform independent</a:t>
            </a:r>
            <a:r>
              <a:rPr lang="en-US" dirty="0"/>
              <a:t>: SOAP web services can be written in any programming language and executed in any platform</a:t>
            </a:r>
            <a:r>
              <a:rPr lang="en-US" dirty="0" smtClean="0"/>
              <a:t>.</a:t>
            </a:r>
          </a:p>
          <a:p>
            <a:pPr marL="0" indent="0">
              <a:buNone/>
            </a:pPr>
            <a:r>
              <a:rPr lang="en-US" b="1" u="sng" dirty="0" smtClean="0"/>
              <a:t>Disadvantages</a:t>
            </a:r>
            <a:endParaRPr lang="en-US" b="1" u="sng" dirty="0"/>
          </a:p>
          <a:p>
            <a:r>
              <a:rPr lang="en-US" b="1" dirty="0"/>
              <a:t>Slow</a:t>
            </a:r>
            <a:r>
              <a:rPr lang="en-US" dirty="0"/>
              <a:t>: SOAP uses XML format that must be parsed to be read. It defines many standards that must be followed while developing the SOAP applications. So it is slow and consumes more bandwidth and resource.</a:t>
            </a:r>
          </a:p>
          <a:p>
            <a:r>
              <a:rPr lang="en-US" b="1" dirty="0"/>
              <a:t>WSDL dependent</a:t>
            </a:r>
            <a:r>
              <a:rPr lang="en-US" dirty="0"/>
              <a:t>: SOAP uses WSDL and doesn't have any other mechanism to discover the service.</a:t>
            </a:r>
          </a:p>
          <a:p>
            <a:endParaRPr lang="en-US"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6597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Spring Security</a:t>
            </a:r>
            <a:endParaRPr lang="en-US" dirty="0"/>
          </a:p>
        </p:txBody>
      </p:sp>
      <p:sp>
        <p:nvSpPr>
          <p:cNvPr id="3" name="Content Placeholder 2"/>
          <p:cNvSpPr>
            <a:spLocks noGrp="1"/>
          </p:cNvSpPr>
          <p:nvPr>
            <p:ph idx="1"/>
          </p:nvPr>
        </p:nvSpPr>
        <p:spPr>
          <a:xfrm>
            <a:off x="608172" y="1395925"/>
            <a:ext cx="10975658" cy="4267200"/>
          </a:xfrm>
        </p:spPr>
        <p:txBody>
          <a:bodyPr>
            <a:normAutofit/>
          </a:bodyPr>
          <a:lstStyle/>
          <a:p>
            <a:r>
              <a:rPr lang="en-US" sz="2800" b="1" dirty="0" smtClean="0">
                <a:solidFill>
                  <a:srgbClr val="C00000"/>
                </a:solidFill>
              </a:rPr>
              <a:t>Prevents </a:t>
            </a:r>
            <a:r>
              <a:rPr lang="en-US" sz="2800" b="1" dirty="0">
                <a:solidFill>
                  <a:srgbClr val="C00000"/>
                </a:solidFill>
              </a:rPr>
              <a:t>unauthorized users from viewing </a:t>
            </a:r>
            <a:r>
              <a:rPr lang="en-US" sz="2800" b="1" dirty="0" smtClean="0">
                <a:solidFill>
                  <a:srgbClr val="C00000"/>
                </a:solidFill>
              </a:rPr>
              <a:t>the page through the Spring controllers</a:t>
            </a:r>
          </a:p>
          <a:p>
            <a:r>
              <a:rPr lang="en-US" sz="2800" b="1" dirty="0" smtClean="0">
                <a:solidFill>
                  <a:srgbClr val="C00000"/>
                </a:solidFill>
              </a:rPr>
              <a:t>Adds </a:t>
            </a:r>
            <a:r>
              <a:rPr lang="en-US" sz="2800" b="1" dirty="0">
                <a:solidFill>
                  <a:srgbClr val="C00000"/>
                </a:solidFill>
              </a:rPr>
              <a:t>a barrier that forces the user to sign in before seeing that page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1931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Configuring Spring </a:t>
            </a:r>
            <a:r>
              <a:rPr lang="en-US" b="1" dirty="0"/>
              <a:t>Security</a:t>
            </a:r>
            <a:r>
              <a:rPr lang="en-US" dirty="0" smtClean="0"/>
              <a:t/>
            </a:r>
            <a:br>
              <a:rPr lang="en-US" dirty="0" smtClean="0"/>
            </a:br>
            <a:r>
              <a:rPr lang="en-US" sz="2800" dirty="0" smtClean="0">
                <a:solidFill>
                  <a:srgbClr val="C00000"/>
                </a:solidFill>
              </a:rPr>
              <a:t>Step-1: Add security-starter dependency for </a:t>
            </a:r>
            <a:endParaRPr lang="en-US" dirty="0">
              <a:solidFill>
                <a:srgbClr val="C0000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888019" y="2079813"/>
            <a:ext cx="7780968" cy="1569660"/>
          </a:xfrm>
          <a:prstGeom prst="rect">
            <a:avLst/>
          </a:prstGeom>
        </p:spPr>
        <p:txBody>
          <a:bodyPr wrap="square">
            <a:spAutoFit/>
          </a:bodyPr>
          <a:lstStyle/>
          <a:p>
            <a:r>
              <a:rPr lang="en-US" sz="2400" dirty="0" smtClean="0">
                <a:solidFill>
                  <a:srgbClr val="000088"/>
                </a:solidFill>
              </a:rPr>
              <a:t>&lt;</a:t>
            </a:r>
            <a:r>
              <a:rPr lang="en-US" sz="2400" dirty="0">
                <a:solidFill>
                  <a:srgbClr val="000088"/>
                </a:solidFill>
              </a:rPr>
              <a:t>dependency&gt;</a:t>
            </a:r>
            <a:r>
              <a:rPr lang="en-US" sz="2400" dirty="0">
                <a:solidFill>
                  <a:srgbClr val="000000"/>
                </a:solidFill>
              </a:rPr>
              <a:t> </a:t>
            </a:r>
            <a:endParaRPr lang="en-US" sz="2400" dirty="0" smtClean="0">
              <a:solidFill>
                <a:srgbClr val="000000"/>
              </a:solidFill>
            </a:endParaRPr>
          </a:p>
          <a:p>
            <a:r>
              <a:rPr lang="en-US" sz="2400" dirty="0">
                <a:solidFill>
                  <a:srgbClr val="000000"/>
                </a:solidFill>
              </a:rPr>
              <a:t>	</a:t>
            </a:r>
            <a:r>
              <a:rPr lang="en-US" sz="2400" dirty="0" smtClean="0">
                <a:solidFill>
                  <a:srgbClr val="000088"/>
                </a:solidFill>
              </a:rPr>
              <a:t>&lt;</a:t>
            </a:r>
            <a:r>
              <a:rPr lang="en-US" sz="2400" dirty="0" err="1">
                <a:solidFill>
                  <a:srgbClr val="000088"/>
                </a:solidFill>
              </a:rPr>
              <a:t>groupId</a:t>
            </a:r>
            <a:r>
              <a:rPr lang="en-US" sz="2400" dirty="0">
                <a:solidFill>
                  <a:srgbClr val="000088"/>
                </a:solidFill>
              </a:rPr>
              <a:t>&gt;</a:t>
            </a:r>
            <a:r>
              <a:rPr lang="en-US" sz="2400" dirty="0" err="1">
                <a:solidFill>
                  <a:srgbClr val="000000"/>
                </a:solidFill>
              </a:rPr>
              <a:t>org.springframework.boot</a:t>
            </a:r>
            <a:r>
              <a:rPr lang="en-US" sz="2400" dirty="0">
                <a:solidFill>
                  <a:srgbClr val="000088"/>
                </a:solidFill>
              </a:rPr>
              <a:t>&lt;/</a:t>
            </a:r>
            <a:r>
              <a:rPr lang="en-US" sz="2400" dirty="0" err="1">
                <a:solidFill>
                  <a:srgbClr val="000088"/>
                </a:solidFill>
              </a:rPr>
              <a:t>groupId</a:t>
            </a:r>
            <a:r>
              <a:rPr lang="en-US" sz="2400" dirty="0">
                <a:solidFill>
                  <a:srgbClr val="000088"/>
                </a:solidFill>
              </a:rPr>
              <a:t>&gt;</a:t>
            </a:r>
            <a:r>
              <a:rPr lang="en-US" sz="2400" dirty="0">
                <a:solidFill>
                  <a:srgbClr val="000000"/>
                </a:solidFill>
              </a:rPr>
              <a:t> </a:t>
            </a:r>
            <a:endParaRPr lang="en-US" sz="2400" dirty="0" smtClean="0">
              <a:solidFill>
                <a:srgbClr val="000000"/>
              </a:solidFill>
            </a:endParaRPr>
          </a:p>
          <a:p>
            <a:r>
              <a:rPr lang="en-US" sz="2400" dirty="0">
                <a:solidFill>
                  <a:srgbClr val="000000"/>
                </a:solidFill>
              </a:rPr>
              <a:t>	</a:t>
            </a:r>
            <a:r>
              <a:rPr lang="en-US" sz="2400" dirty="0" smtClean="0">
                <a:solidFill>
                  <a:srgbClr val="000088"/>
                </a:solidFill>
              </a:rPr>
              <a:t>&lt;</a:t>
            </a:r>
            <a:r>
              <a:rPr lang="en-US" sz="2400" dirty="0" err="1">
                <a:solidFill>
                  <a:srgbClr val="000088"/>
                </a:solidFill>
              </a:rPr>
              <a:t>artifactId</a:t>
            </a:r>
            <a:r>
              <a:rPr lang="en-US" sz="2400" dirty="0">
                <a:solidFill>
                  <a:srgbClr val="000088"/>
                </a:solidFill>
              </a:rPr>
              <a:t>&gt;</a:t>
            </a:r>
            <a:r>
              <a:rPr lang="en-US" sz="2400" dirty="0">
                <a:solidFill>
                  <a:srgbClr val="000000"/>
                </a:solidFill>
              </a:rPr>
              <a:t>spring-boot-starter-security</a:t>
            </a:r>
            <a:r>
              <a:rPr lang="en-US" sz="2400" dirty="0">
                <a:solidFill>
                  <a:srgbClr val="000088"/>
                </a:solidFill>
              </a:rPr>
              <a:t>&lt;/</a:t>
            </a:r>
            <a:r>
              <a:rPr lang="en-US" sz="2400" dirty="0" err="1">
                <a:solidFill>
                  <a:srgbClr val="000088"/>
                </a:solidFill>
              </a:rPr>
              <a:t>artifactId</a:t>
            </a:r>
            <a:r>
              <a:rPr lang="en-US" sz="2400" dirty="0">
                <a:solidFill>
                  <a:srgbClr val="000088"/>
                </a:solidFill>
              </a:rPr>
              <a:t>&gt;</a:t>
            </a:r>
            <a:r>
              <a:rPr lang="en-US" sz="2400" dirty="0">
                <a:solidFill>
                  <a:srgbClr val="000000"/>
                </a:solidFill>
              </a:rPr>
              <a:t> </a:t>
            </a:r>
            <a:endParaRPr lang="en-US" sz="2400" dirty="0" smtClean="0">
              <a:solidFill>
                <a:srgbClr val="000000"/>
              </a:solidFill>
            </a:endParaRPr>
          </a:p>
          <a:p>
            <a:r>
              <a:rPr lang="en-US" sz="2400" dirty="0" smtClean="0">
                <a:solidFill>
                  <a:srgbClr val="000088"/>
                </a:solidFill>
              </a:rPr>
              <a:t>&lt;/</a:t>
            </a:r>
            <a:r>
              <a:rPr lang="en-US" sz="2400" dirty="0">
                <a:solidFill>
                  <a:srgbClr val="000088"/>
                </a:solidFill>
              </a:rPr>
              <a:t>dependency</a:t>
            </a:r>
            <a:r>
              <a:rPr lang="en-US" sz="2400" dirty="0" smtClean="0">
                <a:solidFill>
                  <a:srgbClr val="000088"/>
                </a:solidFill>
              </a:rPr>
              <a:t>&gt;</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19" y="3984557"/>
            <a:ext cx="3197424" cy="848699"/>
          </a:xfrm>
          <a:prstGeom prst="rect">
            <a:avLst/>
          </a:prstGeom>
        </p:spPr>
      </p:pic>
      <p:sp>
        <p:nvSpPr>
          <p:cNvPr id="8" name="TextBox 7"/>
          <p:cNvSpPr txBox="1"/>
          <p:nvPr/>
        </p:nvSpPr>
        <p:spPr>
          <a:xfrm rot="20449687">
            <a:off x="3717775" y="3758349"/>
            <a:ext cx="7069119" cy="978729"/>
          </a:xfrm>
          <a:prstGeom prst="rect">
            <a:avLst/>
          </a:prstGeom>
          <a:solidFill>
            <a:schemeClr val="bg1"/>
          </a:solidFill>
        </p:spPr>
        <p:txBody>
          <a:bodyPr wrap="square" rtlCol="0">
            <a:spAutoFit/>
          </a:bodyPr>
          <a:lstStyle/>
          <a:p>
            <a:pPr algn="ctr">
              <a:lnSpc>
                <a:spcPct val="90000"/>
              </a:lnSpc>
            </a:pPr>
            <a:r>
              <a:rPr lang="en-US" sz="3200" dirty="0" smtClean="0">
                <a:solidFill>
                  <a:srgbClr val="FF0000"/>
                </a:solidFill>
                <a:latin typeface="Segoe UI" panose="020B0502040204020203" pitchFamily="34" charset="0"/>
                <a:cs typeface="Segoe UI" panose="020B0502040204020203" pitchFamily="34" charset="0"/>
              </a:rPr>
              <a:t>Try accessing </a:t>
            </a:r>
            <a:r>
              <a:rPr lang="en-US" sz="3200" smtClean="0">
                <a:solidFill>
                  <a:srgbClr val="FF0000"/>
                </a:solidFill>
                <a:latin typeface="Segoe UI" panose="020B0502040204020203" pitchFamily="34" charset="0"/>
                <a:cs typeface="Segoe UI" panose="020B0502040204020203" pitchFamily="34" charset="0"/>
              </a:rPr>
              <a:t>a rest controller after adding the dependency</a:t>
            </a:r>
            <a:endParaRPr lang="en-US" sz="32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30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server, observe the password</a:t>
            </a:r>
            <a:endParaRPr lang="en-US" dirty="0"/>
          </a:p>
        </p:txBody>
      </p:sp>
      <p:sp>
        <p:nvSpPr>
          <p:cNvPr id="3" name="Content Placeholder 2"/>
          <p:cNvSpPr>
            <a:spLocks noGrp="1"/>
          </p:cNvSpPr>
          <p:nvPr>
            <p:ph idx="1"/>
          </p:nvPr>
        </p:nvSpPr>
        <p:spPr>
          <a:xfrm>
            <a:off x="581995" y="1524990"/>
            <a:ext cx="3111231" cy="2061358"/>
          </a:xfrm>
        </p:spPr>
        <p:txBody>
          <a:bodyPr/>
          <a:lstStyle/>
          <a:p>
            <a:r>
              <a:rPr lang="en-US" dirty="0" smtClean="0"/>
              <a:t>Default username:</a:t>
            </a:r>
          </a:p>
          <a:p>
            <a:pPr lvl="1"/>
            <a:r>
              <a:rPr lang="en-US" b="1" dirty="0">
                <a:solidFill>
                  <a:srgbClr val="C00000"/>
                </a:solidFill>
              </a:rPr>
              <a:t>u</a:t>
            </a:r>
            <a:r>
              <a:rPr lang="en-US" b="1" dirty="0" smtClean="0">
                <a:solidFill>
                  <a:srgbClr val="C00000"/>
                </a:solidFill>
              </a:rPr>
              <a:t>ser</a:t>
            </a:r>
          </a:p>
          <a:p>
            <a:r>
              <a:rPr lang="en-US" dirty="0" smtClean="0"/>
              <a:t>Default password:</a:t>
            </a:r>
          </a:p>
          <a:p>
            <a:pPr lvl="1"/>
            <a:r>
              <a:rPr lang="en-US" dirty="0" smtClean="0"/>
              <a:t>Auto generated, </a:t>
            </a:r>
            <a:br>
              <a:rPr lang="en-US" dirty="0" smtClean="0"/>
            </a:br>
            <a:r>
              <a:rPr lang="en-US" dirty="0" smtClean="0"/>
              <a:t>find from console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990" y="3390026"/>
            <a:ext cx="6430984" cy="266180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734" y="4221367"/>
            <a:ext cx="9639541" cy="551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3" name="Straight Arrow Connector 12"/>
          <p:cNvCxnSpPr/>
          <p:nvPr/>
        </p:nvCxnSpPr>
        <p:spPr>
          <a:xfrm flipV="1">
            <a:off x="3360717" y="4821383"/>
            <a:ext cx="410578" cy="261257"/>
          </a:xfrm>
          <a:prstGeom prst="straightConnector1">
            <a:avLst/>
          </a:prstGeom>
          <a:ln w="38100">
            <a:solidFill>
              <a:srgbClr val="C00000"/>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Frame 13"/>
          <p:cNvSpPr/>
          <p:nvPr/>
        </p:nvSpPr>
        <p:spPr>
          <a:xfrm>
            <a:off x="1660990" y="5087067"/>
            <a:ext cx="3718534" cy="256829"/>
          </a:xfrm>
          <a:prstGeom prst="frame">
            <a:avLst>
              <a:gd name="adj1" fmla="val 0"/>
            </a:avLst>
          </a:prstGeom>
          <a:ln w="9525">
            <a:solidFill>
              <a:srgbClr val="C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Arrow Connector 14"/>
          <p:cNvCxnSpPr/>
          <p:nvPr/>
        </p:nvCxnSpPr>
        <p:spPr>
          <a:xfrm>
            <a:off x="3230088" y="2731325"/>
            <a:ext cx="6412676" cy="1490042"/>
          </a:xfrm>
          <a:prstGeom prst="straightConnector1">
            <a:avLst/>
          </a:prstGeom>
          <a:ln w="38100">
            <a:solidFill>
              <a:srgbClr val="C00000"/>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72694" y="4660684"/>
            <a:ext cx="4678878" cy="0"/>
          </a:xfrm>
          <a:prstGeom prst="line">
            <a:avLst/>
          </a:prstGeom>
          <a:ln w="25400">
            <a:solidFill>
              <a:srgbClr val="C00000"/>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3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login page </a:t>
            </a:r>
            <a:r>
              <a:rPr lang="mr-IN" dirty="0" smtClean="0"/>
              <a:t>–</a:t>
            </a:r>
            <a:r>
              <a:rPr lang="en-US" dirty="0" smtClean="0"/>
              <a:t> Auto created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353" y="1621556"/>
            <a:ext cx="9547538" cy="4267200"/>
          </a:xfr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extBox 6"/>
          <p:cNvSpPr txBox="1"/>
          <p:nvPr/>
        </p:nvSpPr>
        <p:spPr>
          <a:xfrm>
            <a:off x="7600208" y="2494811"/>
            <a:ext cx="2814145" cy="535531"/>
          </a:xfrm>
          <a:prstGeom prst="rect">
            <a:avLst/>
          </a:prstGeom>
          <a:solidFill>
            <a:schemeClr val="bg1"/>
          </a:solidFill>
        </p:spPr>
        <p:txBody>
          <a:bodyPr wrap="square" rtlCol="0">
            <a:spAutoFit/>
          </a:bodyPr>
          <a:lstStyle/>
          <a:p>
            <a:pPr>
              <a:lnSpc>
                <a:spcPct val="90000"/>
              </a:lnSpc>
            </a:pPr>
            <a:r>
              <a:rPr lang="en-US" sz="1600" dirty="0" smtClean="0">
                <a:solidFill>
                  <a:srgbClr val="C00000"/>
                </a:solidFill>
                <a:latin typeface="Segoe UI" panose="020B0502040204020203" pitchFamily="34" charset="0"/>
                <a:cs typeface="Segoe UI" panose="020B0502040204020203" pitchFamily="34" charset="0"/>
              </a:rPr>
              <a:t>Username:</a:t>
            </a:r>
            <a:r>
              <a:rPr lang="en-US" sz="1600" dirty="0" smtClean="0">
                <a:solidFill>
                  <a:srgbClr val="0F4A61"/>
                </a:solidFill>
                <a:latin typeface="Segoe UI" panose="020B0502040204020203" pitchFamily="34" charset="0"/>
                <a:cs typeface="Segoe UI" panose="020B0502040204020203" pitchFamily="34" charset="0"/>
              </a:rPr>
              <a:t>  user</a:t>
            </a:r>
          </a:p>
          <a:p>
            <a:pPr>
              <a:lnSpc>
                <a:spcPct val="90000"/>
              </a:lnSpc>
            </a:pPr>
            <a:r>
              <a:rPr lang="en-US" sz="1600" dirty="0" smtClean="0">
                <a:solidFill>
                  <a:srgbClr val="C00000"/>
                </a:solidFill>
                <a:latin typeface="Segoe UI" panose="020B0502040204020203" pitchFamily="34" charset="0"/>
                <a:cs typeface="Segoe UI" panose="020B0502040204020203" pitchFamily="34" charset="0"/>
              </a:rPr>
              <a:t>Password:</a:t>
            </a:r>
            <a:r>
              <a:rPr lang="en-US" sz="1600" dirty="0" smtClean="0">
                <a:solidFill>
                  <a:srgbClr val="0F4A61"/>
                </a:solidFill>
                <a:latin typeface="Segoe UI" panose="020B0502040204020203" pitchFamily="34" charset="0"/>
                <a:cs typeface="Segoe UI" panose="020B0502040204020203" pitchFamily="34" charset="0"/>
              </a:rPr>
              <a:t>  as shown in console</a:t>
            </a:r>
            <a:endParaRPr lang="en-US" sz="16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900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482" y="1412998"/>
            <a:ext cx="7620000" cy="2095500"/>
          </a:xfrm>
          <a:prstGeom prst="rect">
            <a:avLst/>
          </a:prstGeom>
        </p:spPr>
      </p:pic>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8615" y="2717208"/>
            <a:ext cx="7096992" cy="3171947"/>
          </a:xfrm>
        </p:spPr>
      </p:pic>
      <p:sp>
        <p:nvSpPr>
          <p:cNvPr id="8" name="TextBox 7"/>
          <p:cNvSpPr txBox="1"/>
          <p:nvPr/>
        </p:nvSpPr>
        <p:spPr>
          <a:xfrm>
            <a:off x="7279410" y="3242965"/>
            <a:ext cx="1840840" cy="535531"/>
          </a:xfrm>
          <a:prstGeom prst="rect">
            <a:avLst/>
          </a:prstGeom>
          <a:solidFill>
            <a:schemeClr val="bg1"/>
          </a:solidFill>
        </p:spPr>
        <p:txBody>
          <a:bodyPr wrap="square" rtlCol="0">
            <a:spAutoFit/>
          </a:bodyPr>
          <a:lstStyle/>
          <a:p>
            <a:pPr>
              <a:lnSpc>
                <a:spcPct val="90000"/>
              </a:lnSpc>
            </a:pPr>
            <a:r>
              <a:rPr lang="en-US" sz="1600" dirty="0" smtClean="0">
                <a:solidFill>
                  <a:srgbClr val="C00000"/>
                </a:solidFill>
                <a:latin typeface="Segoe UI" panose="020B0502040204020203" pitchFamily="34" charset="0"/>
                <a:cs typeface="Segoe UI" panose="020B0502040204020203" pitchFamily="34" charset="0"/>
              </a:rPr>
              <a:t>Username:</a:t>
            </a:r>
            <a:r>
              <a:rPr lang="en-US" sz="1600" dirty="0" smtClean="0">
                <a:solidFill>
                  <a:srgbClr val="0F4A61"/>
                </a:solidFill>
                <a:latin typeface="Segoe UI" panose="020B0502040204020203" pitchFamily="34" charset="0"/>
                <a:cs typeface="Segoe UI" panose="020B0502040204020203" pitchFamily="34" charset="0"/>
              </a:rPr>
              <a:t>  </a:t>
            </a:r>
            <a:r>
              <a:rPr lang="en-US" sz="1600" dirty="0" err="1" smtClean="0">
                <a:solidFill>
                  <a:srgbClr val="0F4A61"/>
                </a:solidFill>
                <a:latin typeface="Segoe UI" panose="020B0502040204020203" pitchFamily="34" charset="0"/>
                <a:cs typeface="Segoe UI" panose="020B0502040204020203" pitchFamily="34" charset="0"/>
              </a:rPr>
              <a:t>santosh</a:t>
            </a:r>
            <a:endParaRPr lang="en-US" sz="1600"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sz="1600" dirty="0" smtClean="0">
                <a:solidFill>
                  <a:srgbClr val="C00000"/>
                </a:solidFill>
                <a:latin typeface="Segoe UI" panose="020B0502040204020203" pitchFamily="34" charset="0"/>
                <a:cs typeface="Segoe UI" panose="020B0502040204020203" pitchFamily="34" charset="0"/>
              </a:rPr>
              <a:t>Password:</a:t>
            </a:r>
            <a:r>
              <a:rPr lang="en-US" sz="1600" dirty="0" smtClean="0">
                <a:solidFill>
                  <a:srgbClr val="0F4A61"/>
                </a:solidFill>
                <a:latin typeface="Segoe UI" panose="020B0502040204020203" pitchFamily="34" charset="0"/>
                <a:cs typeface="Segoe UI" panose="020B0502040204020203" pitchFamily="34" charset="0"/>
              </a:rPr>
              <a:t>  </a:t>
            </a:r>
            <a:r>
              <a:rPr lang="en-US" sz="1600" dirty="0" err="1" smtClean="0">
                <a:solidFill>
                  <a:srgbClr val="0F4A61"/>
                </a:solidFill>
                <a:latin typeface="Segoe UI" panose="020B0502040204020203" pitchFamily="34" charset="0"/>
                <a:cs typeface="Segoe UI" panose="020B0502040204020203" pitchFamily="34" charset="0"/>
              </a:rPr>
              <a:t>letmein</a:t>
            </a:r>
            <a:endParaRPr lang="en-US" sz="1600" dirty="0">
              <a:solidFill>
                <a:srgbClr val="0F4A61"/>
              </a:solidFill>
              <a:latin typeface="Segoe UI" panose="020B0502040204020203" pitchFamily="34" charset="0"/>
              <a:cs typeface="Segoe UI" panose="020B0502040204020203" pitchFamily="34" charset="0"/>
            </a:endParaRPr>
          </a:p>
        </p:txBody>
      </p:sp>
      <p:cxnSp>
        <p:nvCxnSpPr>
          <p:cNvPr id="10" name="Straight Arrow Connector 9"/>
          <p:cNvCxnSpPr/>
          <p:nvPr/>
        </p:nvCxnSpPr>
        <p:spPr>
          <a:xfrm>
            <a:off x="7279410" y="2553195"/>
            <a:ext cx="582055" cy="689770"/>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650182" y="3508498"/>
            <a:ext cx="629228" cy="184728"/>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531952" y="122238"/>
            <a:ext cx="8689061" cy="1020762"/>
          </a:xfrm>
        </p:spPr>
        <p:txBody>
          <a:bodyPr/>
          <a:lstStyle/>
          <a:p>
            <a:r>
              <a:rPr lang="en-US" b="1" dirty="0" smtClean="0"/>
              <a:t>Configuring Spring </a:t>
            </a:r>
            <a:r>
              <a:rPr lang="en-US" b="1" dirty="0"/>
              <a:t>Security</a:t>
            </a:r>
            <a:r>
              <a:rPr lang="en-US" dirty="0" smtClean="0"/>
              <a:t/>
            </a:r>
            <a:br>
              <a:rPr lang="en-US" dirty="0" smtClean="0"/>
            </a:br>
            <a:r>
              <a:rPr lang="en-US" sz="2800" dirty="0" smtClean="0">
                <a:solidFill>
                  <a:srgbClr val="C00000"/>
                </a:solidFill>
              </a:rPr>
              <a:t>Step-2: configure security username/password</a:t>
            </a:r>
            <a:endParaRPr lang="en-US" dirty="0">
              <a:solidFill>
                <a:srgbClr val="C00000"/>
              </a:solidFill>
            </a:endParaRPr>
          </a:p>
        </p:txBody>
      </p:sp>
    </p:spTree>
    <p:extLst>
      <p:ext uri="{BB962C8B-B14F-4D97-AF65-F5344CB8AC3E}">
        <p14:creationId xmlns:p14="http://schemas.microsoft.com/office/powerpoint/2010/main" val="148853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ge result for spring clou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0524" y="2271714"/>
            <a:ext cx="4267200"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26117" y="1329880"/>
            <a:ext cx="7516014" cy="1674420"/>
          </a:xfrm>
        </p:spPr>
        <p:txBody>
          <a:bodyPr>
            <a:noAutofit/>
          </a:bodyPr>
          <a:lstStyle/>
          <a:p>
            <a:pPr algn="ctr"/>
            <a:r>
              <a:rPr lang="en-US" sz="8000" smtClean="0"/>
              <a:t>Spring Cloud</a:t>
            </a:r>
            <a:endParaRPr lang="en-US" sz="800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9962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Cloud?</a:t>
            </a:r>
            <a:endParaRPr lang="en-US" dirty="0"/>
          </a:p>
        </p:txBody>
      </p:sp>
      <p:sp>
        <p:nvSpPr>
          <p:cNvPr id="3" name="Content Placeholder 2"/>
          <p:cNvSpPr>
            <a:spLocks noGrp="1"/>
          </p:cNvSpPr>
          <p:nvPr>
            <p:ph idx="1"/>
          </p:nvPr>
        </p:nvSpPr>
        <p:spPr>
          <a:xfrm>
            <a:off x="608172" y="1621556"/>
            <a:ext cx="10975658" cy="4267200"/>
          </a:xfrm>
        </p:spPr>
        <p:txBody>
          <a:bodyPr/>
          <a:lstStyle/>
          <a:p>
            <a:r>
              <a:rPr lang="en-US" dirty="0"/>
              <a:t>Spring Cloud provides tools for developers to quickly build some of the common patterns in distributed </a:t>
            </a:r>
            <a:r>
              <a:rPr lang="en-US" dirty="0" smtClean="0"/>
              <a:t>systems, e.g.</a:t>
            </a:r>
          </a:p>
          <a:p>
            <a:pPr lvl="1"/>
            <a:r>
              <a:rPr lang="en-US" dirty="0"/>
              <a:t>configuration </a:t>
            </a:r>
            <a:r>
              <a:rPr lang="en-US" dirty="0" smtClean="0"/>
              <a:t>management</a:t>
            </a:r>
          </a:p>
          <a:p>
            <a:pPr lvl="1"/>
            <a:r>
              <a:rPr lang="en-US" dirty="0"/>
              <a:t>service </a:t>
            </a:r>
            <a:r>
              <a:rPr lang="en-US" dirty="0" smtClean="0"/>
              <a:t>discovery</a:t>
            </a:r>
          </a:p>
          <a:p>
            <a:pPr lvl="1"/>
            <a:r>
              <a:rPr lang="en-US" dirty="0"/>
              <a:t>circuit </a:t>
            </a:r>
            <a:r>
              <a:rPr lang="en-US" dirty="0" smtClean="0"/>
              <a:t>breakers</a:t>
            </a:r>
          </a:p>
          <a:p>
            <a:pPr lvl="1"/>
            <a:r>
              <a:rPr lang="en-US" dirty="0" smtClean="0"/>
              <a:t>Routing and messaging</a:t>
            </a:r>
          </a:p>
          <a:p>
            <a:pPr lvl="1"/>
            <a:r>
              <a:rPr lang="en-US" dirty="0" smtClean="0"/>
              <a:t>micro-proxy</a:t>
            </a:r>
          </a:p>
          <a:p>
            <a:pPr lvl="1"/>
            <a:r>
              <a:rPr lang="en-US" dirty="0" smtClean="0"/>
              <a:t>one-time tokens</a:t>
            </a:r>
          </a:p>
          <a:p>
            <a:pPr lvl="1"/>
            <a:r>
              <a:rPr lang="en-US" dirty="0" smtClean="0"/>
              <a:t>global locks</a:t>
            </a:r>
          </a:p>
          <a:p>
            <a:pPr lvl="1"/>
            <a:r>
              <a:rPr lang="en-US" dirty="0" smtClean="0"/>
              <a:t>distributed sessions,</a:t>
            </a:r>
          </a:p>
          <a:p>
            <a:pPr lvl="1"/>
            <a:r>
              <a:rPr lang="en-US" dirty="0" smtClean="0"/>
              <a:t>cluster state</a:t>
            </a:r>
          </a:p>
          <a:p>
            <a:pPr lvl="1"/>
            <a:r>
              <a:rPr lang="mr-IN" dirty="0" smtClean="0"/>
              <a:t>……</a:t>
            </a:r>
            <a:r>
              <a:rPr lang="en-US" dirty="0" smtClean="0"/>
              <a:t> More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1847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1"/>
          <p:cNvSpPr>
            <a:spLocks noGrp="1"/>
          </p:cNvSpPr>
          <p:nvPr>
            <p:ph type="title"/>
          </p:nvPr>
        </p:nvSpPr>
        <p:spPr>
          <a:xfrm>
            <a:off x="1458227" y="3114819"/>
            <a:ext cx="8689061" cy="102076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pPr algn="ctr"/>
            <a:r>
              <a:rPr lang="en-US" sz="6600" dirty="0" smtClean="0">
                <a:solidFill>
                  <a:srgbClr val="FFFF00"/>
                </a:solidFill>
              </a:rPr>
              <a:t>Spring Cloud </a:t>
            </a:r>
            <a:r>
              <a:rPr lang="en-US" sz="6600" dirty="0" err="1" smtClean="0">
                <a:solidFill>
                  <a:srgbClr val="FFFF00"/>
                </a:solidFill>
              </a:rPr>
              <a:t>Config</a:t>
            </a:r>
            <a:endParaRPr lang="en-US" sz="6600" dirty="0">
              <a:solidFill>
                <a:srgbClr val="FFFF00"/>
              </a:solidFill>
            </a:endParaRPr>
          </a:p>
        </p:txBody>
      </p:sp>
    </p:spTree>
    <p:extLst>
      <p:ext uri="{BB962C8B-B14F-4D97-AF65-F5344CB8AC3E}">
        <p14:creationId xmlns:p14="http://schemas.microsoft.com/office/powerpoint/2010/main" val="146618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endParaRPr lang="en-US" dirty="0"/>
          </a:p>
        </p:txBody>
      </p:sp>
      <p:sp>
        <p:nvSpPr>
          <p:cNvPr id="3" name="Content Placeholder 2"/>
          <p:cNvSpPr>
            <a:spLocks noGrp="1"/>
          </p:cNvSpPr>
          <p:nvPr>
            <p:ph idx="1"/>
          </p:nvPr>
        </p:nvSpPr>
        <p:spPr>
          <a:xfrm>
            <a:off x="608170" y="1905000"/>
            <a:ext cx="7003913" cy="4267200"/>
          </a:xfrm>
        </p:spPr>
        <p:txBody>
          <a:bodyPr/>
          <a:lstStyle/>
          <a:p>
            <a:r>
              <a:rPr lang="en-US" dirty="0" smtClean="0"/>
              <a:t>We want to remove the configuration out of the application to a </a:t>
            </a:r>
            <a:r>
              <a:rPr lang="en-US" b="1" i="1" dirty="0" smtClean="0"/>
              <a:t>Centralized store</a:t>
            </a:r>
            <a:r>
              <a:rPr lang="en-US" dirty="0" smtClean="0"/>
              <a:t> across all </a:t>
            </a:r>
            <a:r>
              <a:rPr lang="en-US" dirty="0" err="1" smtClean="0"/>
              <a:t>enviroments</a:t>
            </a:r>
            <a:r>
              <a:rPr lang="en-US" dirty="0" smtClean="0"/>
              <a:t>.</a:t>
            </a:r>
          </a:p>
          <a:p>
            <a:r>
              <a:rPr lang="en-US" dirty="0" smtClean="0"/>
              <a:t>Spring Cloud </a:t>
            </a:r>
            <a:r>
              <a:rPr lang="en-US" dirty="0" err="1" smtClean="0"/>
              <a:t>Config</a:t>
            </a:r>
            <a:r>
              <a:rPr lang="en-US" dirty="0" smtClean="0"/>
              <a:t> server can use GIT, SVN, filesystem and Vault to store </a:t>
            </a:r>
            <a:r>
              <a:rPr lang="en-US" dirty="0" err="1" smtClean="0"/>
              <a:t>config</a:t>
            </a:r>
            <a:endParaRPr lang="en-US" dirty="0" smtClean="0"/>
          </a:p>
          <a:p>
            <a:r>
              <a:rPr lang="en-US" dirty="0" err="1" smtClean="0"/>
              <a:t>Config</a:t>
            </a:r>
            <a:r>
              <a:rPr lang="en-US" dirty="0" smtClean="0"/>
              <a:t> Client (Microservice app) retrieve the configuration from the server on startup.</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3074" name="Picture 2" descr="mage result for spring cloud config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973" y="1905000"/>
            <a:ext cx="4765937" cy="354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4098" name="Picture 2" descr="mage result for spring cloud config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301" y="1290610"/>
            <a:ext cx="9791855" cy="493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56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Fast</a:t>
            </a:r>
            <a:r>
              <a:rPr lang="en-US" dirty="0"/>
              <a:t>: RESTful Web Services are fast because there is no strict specification like SOAP. It consumes less bandwidth and resource</a:t>
            </a:r>
            <a:r>
              <a:rPr lang="en-US" dirty="0" smtClean="0"/>
              <a:t>.</a:t>
            </a:r>
          </a:p>
          <a:p>
            <a:r>
              <a:rPr lang="en-US" b="1" dirty="0"/>
              <a:t>Language and Platform independent</a:t>
            </a:r>
            <a:r>
              <a:rPr lang="en-US" dirty="0"/>
              <a:t>: RESTful web services can be written in any programming language and executed in any platform.</a:t>
            </a:r>
          </a:p>
          <a:p>
            <a:r>
              <a:rPr lang="en-US" b="1" dirty="0"/>
              <a:t>Can use SOAP</a:t>
            </a:r>
            <a:r>
              <a:rPr lang="en-US" dirty="0"/>
              <a:t>: RESTful web services can use SOAP web services as the implementation.</a:t>
            </a:r>
          </a:p>
          <a:p>
            <a:r>
              <a:rPr lang="en-US" b="1" dirty="0"/>
              <a:t>Permits different data format</a:t>
            </a:r>
            <a:r>
              <a:rPr lang="en-US" dirty="0"/>
              <a:t>: RESTful web service permits different data format such as Plain Text, HTML, XML and JSON</a:t>
            </a:r>
            <a:r>
              <a:rPr lang="en-US" dirty="0" smtClean="0"/>
              <a: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1"/>
          <p:cNvSpPr>
            <a:spLocks noGrp="1"/>
          </p:cNvSpPr>
          <p:nvPr>
            <p:ph type="title"/>
          </p:nvPr>
        </p:nvSpPr>
        <p:spPr>
          <a:xfrm>
            <a:off x="531952" y="122238"/>
            <a:ext cx="8689061" cy="1020762"/>
          </a:xfrm>
        </p:spPr>
        <p:txBody>
          <a:bodyPr/>
          <a:lstStyle/>
          <a:p>
            <a:r>
              <a:rPr lang="en-US" dirty="0" smtClean="0"/>
              <a:t>Rest Services</a:t>
            </a:r>
            <a:endParaRPr lang="en-US" dirty="0"/>
          </a:p>
        </p:txBody>
      </p:sp>
    </p:spTree>
    <p:extLst>
      <p:ext uri="{BB962C8B-B14F-4D97-AF65-F5344CB8AC3E}">
        <p14:creationId xmlns:p14="http://schemas.microsoft.com/office/powerpoint/2010/main" val="84455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Server</a:t>
            </a:r>
            <a:endParaRPr lang="en-US" dirty="0"/>
          </a:p>
        </p:txBody>
      </p:sp>
      <p:sp>
        <p:nvSpPr>
          <p:cNvPr id="3" name="Content Placeholder 2"/>
          <p:cNvSpPr>
            <a:spLocks noGrp="1"/>
          </p:cNvSpPr>
          <p:nvPr>
            <p:ph idx="1"/>
          </p:nvPr>
        </p:nvSpPr>
        <p:spPr/>
        <p:txBody>
          <a:bodyPr/>
          <a:lstStyle/>
          <a:p>
            <a:r>
              <a:rPr lang="en-US" dirty="0" err="1" smtClean="0"/>
              <a:t>Config</a:t>
            </a:r>
            <a:r>
              <a:rPr lang="en-US" dirty="0" smtClean="0"/>
              <a:t> server holds the details of the </a:t>
            </a:r>
            <a:r>
              <a:rPr lang="en-US" dirty="0" err="1" smtClean="0"/>
              <a:t>configration</a:t>
            </a:r>
            <a:r>
              <a:rPr lang="en-US" dirty="0" smtClean="0"/>
              <a:t> that can be used in the client.</a:t>
            </a:r>
          </a:p>
          <a:p>
            <a:r>
              <a:rPr lang="en-US" dirty="0" smtClean="0"/>
              <a:t>Each </a:t>
            </a:r>
            <a:r>
              <a:rPr lang="en-US" dirty="0" err="1" smtClean="0"/>
              <a:t>config</a:t>
            </a:r>
            <a:r>
              <a:rPr lang="en-US" dirty="0" smtClean="0"/>
              <a:t> server refers to one of the GIT repository where we do place required .properties or .</a:t>
            </a:r>
            <a:r>
              <a:rPr lang="en-US" dirty="0" err="1" smtClean="0"/>
              <a:t>yml</a:t>
            </a:r>
            <a:r>
              <a:rPr lang="en-US" dirty="0" smtClean="0"/>
              <a:t> files</a:t>
            </a:r>
          </a:p>
          <a:p>
            <a:r>
              <a:rPr lang="en-US" dirty="0" smtClean="0"/>
              <a:t>The .properties/.</a:t>
            </a:r>
            <a:r>
              <a:rPr lang="en-US" dirty="0" err="1" smtClean="0"/>
              <a:t>yml</a:t>
            </a:r>
            <a:r>
              <a:rPr lang="en-US" dirty="0" smtClean="0"/>
              <a:t> files can be for multiple environments e.g.</a:t>
            </a:r>
          </a:p>
          <a:p>
            <a:pPr lvl="1"/>
            <a:r>
              <a:rPr lang="en-US" dirty="0" err="1"/>
              <a:t>a</a:t>
            </a:r>
            <a:r>
              <a:rPr lang="en-US" dirty="0" err="1" smtClean="0"/>
              <a:t>pplication.properties</a:t>
            </a:r>
            <a:r>
              <a:rPr lang="en-US" dirty="0" smtClean="0"/>
              <a:t>	-&gt; 	common for all environments</a:t>
            </a:r>
          </a:p>
          <a:p>
            <a:pPr lvl="1"/>
            <a:r>
              <a:rPr lang="en-US" dirty="0" err="1"/>
              <a:t>a</a:t>
            </a:r>
            <a:r>
              <a:rPr lang="en-US" dirty="0" err="1" smtClean="0"/>
              <a:t>pplication_dev.properties</a:t>
            </a:r>
            <a:r>
              <a:rPr lang="en-US" dirty="0" smtClean="0"/>
              <a:t> 	-&gt;	For DEV environment</a:t>
            </a:r>
          </a:p>
          <a:p>
            <a:pPr lvl="1"/>
            <a:r>
              <a:rPr lang="en-US" dirty="0" err="1"/>
              <a:t>a</a:t>
            </a:r>
            <a:r>
              <a:rPr lang="en-US" dirty="0" err="1" smtClean="0"/>
              <a:t>pplication_sit.properties</a:t>
            </a:r>
            <a:r>
              <a:rPr lang="en-US" dirty="0" smtClean="0"/>
              <a:t>	-&gt;	For SIT environment</a:t>
            </a:r>
          </a:p>
          <a:p>
            <a:pPr lvl="1"/>
            <a:r>
              <a:rPr lang="en-US" dirty="0" err="1"/>
              <a:t>a</a:t>
            </a:r>
            <a:r>
              <a:rPr lang="en-US" dirty="0" err="1" smtClean="0"/>
              <a:t>pplication_prod.properties</a:t>
            </a:r>
            <a:r>
              <a:rPr lang="en-US" dirty="0" smtClean="0"/>
              <a:t>	-&gt; 	For Prod environment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9293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Steps for writing </a:t>
            </a:r>
            <a:r>
              <a:rPr lang="en-US" i="1" dirty="0" err="1" smtClean="0"/>
              <a:t>config</a:t>
            </a:r>
            <a:r>
              <a:rPr lang="en-US" i="1" dirty="0" smtClean="0"/>
              <a:t> server</a:t>
            </a:r>
            <a:endParaRPr lang="en-US" i="1"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solidFill>
                  <a:schemeClr val="accent5">
                    <a:lumMod val="50000"/>
                  </a:schemeClr>
                </a:solidFill>
              </a:rPr>
              <a:t>Add dependency </a:t>
            </a:r>
            <a:r>
              <a:rPr lang="en-US" dirty="0" smtClean="0"/>
              <a:t>for spring-cloud-starter-</a:t>
            </a:r>
            <a:r>
              <a:rPr lang="en-US" dirty="0" err="1" smtClean="0"/>
              <a:t>config</a:t>
            </a:r>
            <a:endParaRPr lang="en-US" dirty="0" smtClean="0"/>
          </a:p>
          <a:p>
            <a:pPr marL="457200" indent="-457200">
              <a:buFont typeface="+mj-lt"/>
              <a:buAutoNum type="arabicPeriod"/>
            </a:pPr>
            <a:r>
              <a:rPr lang="en-US" dirty="0" smtClean="0">
                <a:solidFill>
                  <a:schemeClr val="accent5">
                    <a:lumMod val="50000"/>
                  </a:schemeClr>
                </a:solidFill>
              </a:rPr>
              <a:t>Add annotation</a:t>
            </a:r>
            <a:r>
              <a:rPr lang="en-US" dirty="0" smtClean="0"/>
              <a:t> - </a:t>
            </a:r>
            <a:r>
              <a:rPr lang="en-US" dirty="0"/>
              <a:t>@</a:t>
            </a:r>
            <a:r>
              <a:rPr lang="en-US" dirty="0" err="1" smtClean="0"/>
              <a:t>EnableConfigServer</a:t>
            </a:r>
            <a:endParaRPr lang="en-US" dirty="0" smtClean="0"/>
          </a:p>
          <a:p>
            <a:pPr marL="457200" indent="-457200">
              <a:buFont typeface="+mj-lt"/>
              <a:buAutoNum type="arabicPeriod"/>
            </a:pPr>
            <a:r>
              <a:rPr lang="en-US" dirty="0" smtClean="0">
                <a:solidFill>
                  <a:schemeClr val="accent5">
                    <a:lumMod val="50000"/>
                  </a:schemeClr>
                </a:solidFill>
              </a:rPr>
              <a:t>Create a GIT repository and clone to your local machine</a:t>
            </a:r>
          </a:p>
          <a:p>
            <a:pPr marL="457200" indent="-457200">
              <a:buFont typeface="+mj-lt"/>
              <a:buAutoNum type="arabicPeriod"/>
            </a:pPr>
            <a:r>
              <a:rPr lang="en-US" dirty="0" smtClean="0"/>
              <a:t>Configure server location and port in </a:t>
            </a:r>
            <a:r>
              <a:rPr lang="en-US" i="1" dirty="0" err="1" smtClean="0">
                <a:solidFill>
                  <a:schemeClr val="accent5">
                    <a:lumMod val="50000"/>
                  </a:schemeClr>
                </a:solidFill>
              </a:rPr>
              <a:t>application.properties</a:t>
            </a:r>
            <a:endParaRPr lang="en-US" i="1" dirty="0" smtClean="0">
              <a:solidFill>
                <a:schemeClr val="accent5">
                  <a:lumMod val="50000"/>
                </a:schemeClr>
              </a:solidFill>
            </a:endParaRPr>
          </a:p>
          <a:p>
            <a:pPr marL="788670" lvl="1" indent="-514350">
              <a:buFont typeface="+mj-lt"/>
              <a:buAutoNum type="arabicPeriod"/>
            </a:pPr>
            <a:r>
              <a:rPr lang="en-US" dirty="0"/>
              <a:t>Add GIT URI where we store configuration </a:t>
            </a:r>
          </a:p>
          <a:p>
            <a:pPr marL="788670" lvl="1" indent="-514350">
              <a:buFont typeface="+mj-lt"/>
              <a:buAutoNum type="arabicPeriod"/>
            </a:pPr>
            <a:r>
              <a:rPr lang="en-US" dirty="0"/>
              <a:t>Add port (usually 8888 for </a:t>
            </a:r>
            <a:r>
              <a:rPr lang="en-US" dirty="0" err="1"/>
              <a:t>config</a:t>
            </a:r>
            <a:r>
              <a:rPr lang="en-US" dirty="0"/>
              <a:t> server</a:t>
            </a:r>
            <a:r>
              <a:rPr lang="en-US" dirty="0" smtClean="0"/>
              <a:t>)</a:t>
            </a:r>
          </a:p>
          <a:p>
            <a:pPr marL="514350" indent="-514350">
              <a:buFont typeface="+mj-lt"/>
              <a:buAutoNum type="arabicPeriod"/>
            </a:pPr>
            <a:r>
              <a:rPr lang="en-US" dirty="0" smtClean="0"/>
              <a:t>Now run the test the application through the URL to ensure the application is up and running</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6278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5"/>
          <p:cNvSpPr>
            <a:spLocks noGrp="1"/>
          </p:cNvSpPr>
          <p:nvPr>
            <p:ph type="title"/>
          </p:nvPr>
        </p:nvSpPr>
        <p:spPr/>
        <p:txBody>
          <a:bodyPr/>
          <a:lstStyle/>
          <a:p>
            <a:r>
              <a:rPr lang="en-US" sz="2400" dirty="0" err="1" smtClean="0"/>
              <a:t>Config</a:t>
            </a:r>
            <a:r>
              <a:rPr lang="en-US" sz="2400" dirty="0" smtClean="0"/>
              <a:t> server </a:t>
            </a:r>
            <a:r>
              <a:rPr lang="mr-IN" sz="2400" dirty="0" smtClean="0"/>
              <a:t>–</a:t>
            </a:r>
            <a:r>
              <a:rPr lang="en-US" sz="2400" dirty="0" smtClean="0"/>
              <a:t> </a:t>
            </a:r>
            <a:r>
              <a:rPr lang="en-US" dirty="0" smtClean="0"/>
              <a:t/>
            </a:r>
            <a:br>
              <a:rPr lang="en-US" dirty="0" smtClean="0"/>
            </a:br>
            <a:r>
              <a:rPr lang="en-US" dirty="0" smtClean="0"/>
              <a:t>1. Add dependency</a:t>
            </a:r>
            <a:endParaRPr lang="en-US" dirty="0"/>
          </a:p>
        </p:txBody>
      </p:sp>
      <p:sp>
        <p:nvSpPr>
          <p:cNvPr id="7" name="Rectangle 6"/>
          <p:cNvSpPr/>
          <p:nvPr/>
        </p:nvSpPr>
        <p:spPr>
          <a:xfrm>
            <a:off x="608171" y="1451437"/>
            <a:ext cx="10949481" cy="1384995"/>
          </a:xfrm>
          <a:prstGeom prst="rect">
            <a:avLst/>
          </a:prstGeom>
        </p:spPr>
        <p:txBody>
          <a:bodyPr wrap="square">
            <a:spAutoFit/>
          </a:bodyPr>
          <a:lstStyle/>
          <a:p>
            <a:r>
              <a:rPr lang="en-US" dirty="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r>
              <a:rPr lang="en-US" dirty="0" err="1">
                <a:solidFill>
                  <a:srgbClr val="000000"/>
                </a:solidFill>
                <a:latin typeface="Menlo" charset="0"/>
              </a:rPr>
              <a:t>org.springframework.cloud</a:t>
            </a:r>
            <a:r>
              <a:rPr lang="en-US" dirty="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p>
          <a:p>
            <a:r>
              <a:rPr lang="en-US" sz="2400" dirty="0">
                <a:solidFill>
                  <a:srgbClr val="000000"/>
                </a:solidFill>
                <a:latin typeface="Menlo" charset="0"/>
              </a:rPr>
              <a:t>	</a:t>
            </a:r>
            <a:r>
              <a:rPr lang="en-US" sz="2000" dirty="0" smtClean="0">
                <a:solidFill>
                  <a:srgbClr val="008080"/>
                </a:solidFill>
                <a:latin typeface="Menlo" charset="0"/>
              </a:rPr>
              <a:t>&lt;</a:t>
            </a:r>
            <a:r>
              <a:rPr lang="en-US" sz="2000" dirty="0" err="1">
                <a:solidFill>
                  <a:srgbClr val="3F7F7F"/>
                </a:solidFill>
                <a:latin typeface="Menlo" charset="0"/>
              </a:rPr>
              <a:t>artifactId</a:t>
            </a:r>
            <a:r>
              <a:rPr lang="en-US" sz="2000" dirty="0">
                <a:solidFill>
                  <a:srgbClr val="3F7F7F"/>
                </a:solidFill>
                <a:latin typeface="Menlo" charset="0"/>
              </a:rPr>
              <a:t>&gt;</a:t>
            </a:r>
            <a:r>
              <a:rPr lang="en-US" sz="2800" b="1" dirty="0">
                <a:solidFill>
                  <a:srgbClr val="3F7F7F"/>
                </a:solidFill>
                <a:latin typeface="Menlo" charset="0"/>
              </a:rPr>
              <a:t>spring-cloud-</a:t>
            </a:r>
            <a:r>
              <a:rPr lang="en-US" sz="2800" b="1" dirty="0" err="1">
                <a:solidFill>
                  <a:srgbClr val="3F7F7F"/>
                </a:solidFill>
                <a:latin typeface="Menlo" charset="0"/>
              </a:rPr>
              <a:t>config</a:t>
            </a:r>
            <a:r>
              <a:rPr lang="en-US" sz="2800" b="1" dirty="0">
                <a:solidFill>
                  <a:srgbClr val="3F7F7F"/>
                </a:solidFill>
                <a:latin typeface="Menlo" charset="0"/>
              </a:rPr>
              <a:t>-server</a:t>
            </a:r>
            <a:r>
              <a:rPr lang="en-US" sz="2000" dirty="0">
                <a:solidFill>
                  <a:srgbClr val="008080"/>
                </a:solidFill>
                <a:latin typeface="Menlo" charset="0"/>
              </a:rPr>
              <a:t>&lt;/</a:t>
            </a:r>
            <a:r>
              <a:rPr lang="en-US" sz="2000" dirty="0" err="1">
                <a:solidFill>
                  <a:srgbClr val="3F7F7F"/>
                </a:solidFill>
                <a:latin typeface="Menlo" charset="0"/>
              </a:rPr>
              <a:t>artifactId</a:t>
            </a:r>
            <a:r>
              <a:rPr lang="en-US" sz="2000" dirty="0">
                <a:solidFill>
                  <a:srgbClr val="008080"/>
                </a:solidFill>
                <a:latin typeface="Menlo" charset="0"/>
              </a:rPr>
              <a:t>&gt;</a:t>
            </a:r>
          </a:p>
          <a:p>
            <a:r>
              <a:rPr lang="en-US" dirty="0" smtClean="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endParaRPr lang="en-US" dirty="0"/>
          </a:p>
        </p:txBody>
      </p:sp>
    </p:spTree>
    <p:extLst>
      <p:ext uri="{BB962C8B-B14F-4D97-AF65-F5344CB8AC3E}">
        <p14:creationId xmlns:p14="http://schemas.microsoft.com/office/powerpoint/2010/main" val="214247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5"/>
          <p:cNvSpPr>
            <a:spLocks noGrp="1"/>
          </p:cNvSpPr>
          <p:nvPr>
            <p:ph type="title"/>
          </p:nvPr>
        </p:nvSpPr>
        <p:spPr/>
        <p:txBody>
          <a:bodyPr>
            <a:normAutofit/>
          </a:bodyPr>
          <a:lstStyle/>
          <a:p>
            <a:r>
              <a:rPr lang="en-US" sz="2400" dirty="0" err="1" smtClean="0"/>
              <a:t>Config</a:t>
            </a:r>
            <a:r>
              <a:rPr lang="en-US" sz="2400" dirty="0" smtClean="0"/>
              <a:t> server </a:t>
            </a:r>
            <a:r>
              <a:rPr lang="mr-IN" sz="2400" dirty="0" smtClean="0"/>
              <a:t>–</a:t>
            </a:r>
            <a:r>
              <a:rPr lang="en-US" sz="2400" dirty="0" smtClean="0"/>
              <a:t> </a:t>
            </a:r>
            <a:r>
              <a:rPr lang="en-US" dirty="0" smtClean="0"/>
              <a:t/>
            </a:r>
            <a:br>
              <a:rPr lang="en-US" dirty="0" smtClean="0"/>
            </a:br>
            <a:r>
              <a:rPr lang="en-US" dirty="0" smtClean="0"/>
              <a:t>2. </a:t>
            </a:r>
            <a:r>
              <a:rPr lang="en-US" dirty="0"/>
              <a:t>Add annotation </a:t>
            </a:r>
            <a:r>
              <a:rPr lang="en-US" dirty="0"/>
              <a:t>- @</a:t>
            </a:r>
            <a:r>
              <a:rPr lang="en-US" dirty="0" err="1" smtClean="0"/>
              <a:t>EnableConfigServer</a:t>
            </a:r>
            <a:endParaRPr lang="en-US" dirty="0"/>
          </a:p>
        </p:txBody>
      </p:sp>
      <p:sp>
        <p:nvSpPr>
          <p:cNvPr id="2" name="Rectangle 1"/>
          <p:cNvSpPr/>
          <p:nvPr/>
        </p:nvSpPr>
        <p:spPr>
          <a:xfrm>
            <a:off x="608171" y="1720840"/>
            <a:ext cx="10949481" cy="2246769"/>
          </a:xfrm>
          <a:prstGeom prst="rect">
            <a:avLst/>
          </a:prstGeom>
        </p:spPr>
        <p:txBody>
          <a:bodyPr wrap="square">
            <a:spAutoFit/>
          </a:bodyPr>
          <a:lstStyle/>
          <a:p>
            <a:r>
              <a:rPr lang="en-US" sz="1400" dirty="0">
                <a:solidFill>
                  <a:srgbClr val="646464"/>
                </a:solidFill>
                <a:latin typeface="Menlo" charset="0"/>
              </a:rPr>
              <a:t>@</a:t>
            </a:r>
            <a:r>
              <a:rPr lang="en-US" sz="1400" dirty="0" err="1">
                <a:solidFill>
                  <a:srgbClr val="646464"/>
                </a:solidFill>
                <a:latin typeface="Menlo" charset="0"/>
              </a:rPr>
              <a:t>SpringBootApplication</a:t>
            </a:r>
            <a:endParaRPr lang="en-US" sz="1400" dirty="0">
              <a:solidFill>
                <a:srgbClr val="646464"/>
              </a:solidFill>
              <a:latin typeface="Menlo" charset="0"/>
            </a:endParaRPr>
          </a:p>
          <a:p>
            <a:r>
              <a:rPr lang="en-US" sz="2800" b="1" dirty="0">
                <a:solidFill>
                  <a:srgbClr val="646464"/>
                </a:solidFill>
                <a:latin typeface="Menlo" charset="0"/>
              </a:rPr>
              <a:t>@</a:t>
            </a:r>
            <a:r>
              <a:rPr lang="en-US" sz="2800" b="1" dirty="0" err="1">
                <a:solidFill>
                  <a:srgbClr val="646464"/>
                </a:solidFill>
                <a:latin typeface="Menlo" charset="0"/>
              </a:rPr>
              <a:t>EnableConfigServer</a:t>
            </a:r>
            <a:endParaRPr lang="en-US" sz="2800" b="1" dirty="0">
              <a:solidFill>
                <a:srgbClr val="646464"/>
              </a:solidFill>
              <a:latin typeface="Menlo" charset="0"/>
            </a:endParaRPr>
          </a:p>
          <a:p>
            <a:r>
              <a:rPr lang="en-US" sz="1400" dirty="0">
                <a:solidFill>
                  <a:srgbClr val="7F0055"/>
                </a:solidFill>
                <a:latin typeface="Menlo" charset="0"/>
              </a:rPr>
              <a:t>public</a:t>
            </a:r>
            <a:r>
              <a:rPr lang="en-US" sz="1400" dirty="0">
                <a:solidFill>
                  <a:srgbClr val="000000"/>
                </a:solidFill>
                <a:latin typeface="Menlo" charset="0"/>
              </a:rPr>
              <a:t> </a:t>
            </a:r>
            <a:r>
              <a:rPr lang="en-US" sz="1400" dirty="0">
                <a:solidFill>
                  <a:srgbClr val="7F0055"/>
                </a:solidFill>
                <a:latin typeface="Menlo" charset="0"/>
              </a:rPr>
              <a:t>class</a:t>
            </a:r>
            <a:r>
              <a:rPr lang="en-US" sz="1400" dirty="0">
                <a:solidFill>
                  <a:srgbClr val="000000"/>
                </a:solidFill>
                <a:latin typeface="Menlo" charset="0"/>
              </a:rPr>
              <a:t> </a:t>
            </a:r>
            <a:r>
              <a:rPr lang="en-US" sz="1400" dirty="0" err="1">
                <a:solidFill>
                  <a:srgbClr val="000000"/>
                </a:solidFill>
                <a:latin typeface="Menlo" charset="0"/>
              </a:rPr>
              <a:t>MyConfigServerApplication</a:t>
            </a:r>
            <a:r>
              <a:rPr lang="en-US" sz="1400" dirty="0">
                <a:solidFill>
                  <a:srgbClr val="000000"/>
                </a:solidFill>
                <a:latin typeface="Menlo" charset="0"/>
              </a:rPr>
              <a:t> {</a:t>
            </a:r>
          </a:p>
          <a:p>
            <a:endParaRPr lang="en-US" sz="1400" dirty="0">
              <a:latin typeface="Menlo" charset="0"/>
            </a:endParaRPr>
          </a:p>
          <a:p>
            <a:r>
              <a:rPr lang="en-US" sz="1400" dirty="0">
                <a:solidFill>
                  <a:srgbClr val="000000"/>
                </a:solidFill>
                <a:latin typeface="Menlo" charset="0"/>
              </a:rPr>
              <a:t>	</a:t>
            </a:r>
            <a:r>
              <a:rPr lang="en-US" sz="1400" dirty="0">
                <a:solidFill>
                  <a:srgbClr val="7F0055"/>
                </a:solidFill>
                <a:latin typeface="Menlo" charset="0"/>
              </a:rPr>
              <a:t>public</a:t>
            </a:r>
            <a:r>
              <a:rPr lang="en-US" sz="1400" dirty="0">
                <a:solidFill>
                  <a:srgbClr val="000000"/>
                </a:solidFill>
                <a:latin typeface="Menlo" charset="0"/>
              </a:rPr>
              <a:t> </a:t>
            </a:r>
            <a:r>
              <a:rPr lang="en-US" sz="1400" dirty="0">
                <a:solidFill>
                  <a:srgbClr val="7F0055"/>
                </a:solidFill>
                <a:latin typeface="Menlo" charset="0"/>
              </a:rPr>
              <a:t>static</a:t>
            </a:r>
            <a:r>
              <a:rPr lang="en-US" sz="1400" dirty="0">
                <a:solidFill>
                  <a:srgbClr val="000000"/>
                </a:solidFill>
                <a:latin typeface="Menlo" charset="0"/>
              </a:rPr>
              <a:t> </a:t>
            </a:r>
            <a:r>
              <a:rPr lang="en-US" sz="1400" dirty="0">
                <a:solidFill>
                  <a:srgbClr val="7F0055"/>
                </a:solidFill>
                <a:latin typeface="Menlo" charset="0"/>
              </a:rPr>
              <a:t>void</a:t>
            </a:r>
            <a:r>
              <a:rPr lang="en-US" sz="1400" dirty="0">
                <a:solidFill>
                  <a:srgbClr val="000000"/>
                </a:solidFill>
                <a:latin typeface="Menlo" charset="0"/>
              </a:rPr>
              <a:t> main(String[] </a:t>
            </a:r>
            <a:r>
              <a:rPr lang="en-US" sz="1400" dirty="0" err="1">
                <a:solidFill>
                  <a:srgbClr val="6A3E3E"/>
                </a:solidFill>
                <a:latin typeface="Menlo" charset="0"/>
              </a:rPr>
              <a:t>args</a:t>
            </a:r>
            <a:r>
              <a:rPr lang="en-US" sz="1400" dirty="0">
                <a:solidFill>
                  <a:srgbClr val="000000"/>
                </a:solidFill>
                <a:latin typeface="Menlo" charset="0"/>
              </a:rPr>
              <a:t>) {</a:t>
            </a:r>
          </a:p>
          <a:p>
            <a:r>
              <a:rPr lang="en-US" sz="1400" dirty="0">
                <a:solidFill>
                  <a:srgbClr val="000000"/>
                </a:solidFill>
                <a:latin typeface="Menlo" charset="0"/>
              </a:rPr>
              <a:t>		</a:t>
            </a:r>
            <a:r>
              <a:rPr lang="en-US" sz="1400" dirty="0" err="1">
                <a:solidFill>
                  <a:srgbClr val="000000"/>
                </a:solidFill>
                <a:latin typeface="Menlo" charset="0"/>
              </a:rPr>
              <a:t>SpringApplication.</a:t>
            </a:r>
            <a:r>
              <a:rPr lang="en-US" sz="1400" i="1" dirty="0" err="1">
                <a:solidFill>
                  <a:srgbClr val="000000"/>
                </a:solidFill>
                <a:latin typeface="Menlo" charset="0"/>
              </a:rPr>
              <a:t>run</a:t>
            </a:r>
            <a:r>
              <a:rPr lang="en-US" sz="1400" i="1" dirty="0">
                <a:solidFill>
                  <a:srgbClr val="000000"/>
                </a:solidFill>
                <a:latin typeface="Menlo" charset="0"/>
              </a:rPr>
              <a:t>(</a:t>
            </a:r>
            <a:r>
              <a:rPr lang="en-US" sz="1400" i="1" dirty="0" err="1">
                <a:solidFill>
                  <a:srgbClr val="000000"/>
                </a:solidFill>
                <a:latin typeface="Menlo" charset="0"/>
              </a:rPr>
              <a:t>MyConfigServerApplication.</a:t>
            </a:r>
            <a:r>
              <a:rPr lang="en-US" sz="1400" i="1" dirty="0" err="1">
                <a:solidFill>
                  <a:srgbClr val="7F0055"/>
                </a:solidFill>
                <a:latin typeface="Menlo" charset="0"/>
              </a:rPr>
              <a:t>class</a:t>
            </a:r>
            <a:r>
              <a:rPr lang="en-US" sz="1400" i="1" dirty="0">
                <a:solidFill>
                  <a:srgbClr val="000000"/>
                </a:solidFill>
                <a:latin typeface="Menlo" charset="0"/>
              </a:rPr>
              <a:t>, </a:t>
            </a:r>
            <a:r>
              <a:rPr lang="en-US" sz="1400" i="1" dirty="0" err="1">
                <a:solidFill>
                  <a:srgbClr val="6A3E3E"/>
                </a:solidFill>
                <a:latin typeface="Menlo" charset="0"/>
              </a:rPr>
              <a:t>args</a:t>
            </a:r>
            <a:r>
              <a:rPr lang="en-US" sz="1400" i="1" dirty="0">
                <a:solidFill>
                  <a:srgbClr val="000000"/>
                </a:solidFill>
                <a:latin typeface="Menlo" charset="0"/>
              </a:rPr>
              <a:t>);</a:t>
            </a:r>
          </a:p>
          <a:p>
            <a:r>
              <a:rPr lang="en-US" sz="1400" dirty="0">
                <a:solidFill>
                  <a:srgbClr val="000000"/>
                </a:solidFill>
                <a:latin typeface="Menlo" charset="0"/>
              </a:rPr>
              <a:t>	}</a:t>
            </a:r>
          </a:p>
          <a:p>
            <a:endParaRPr lang="en-US" sz="1400" dirty="0">
              <a:latin typeface="Menlo" charset="0"/>
            </a:endParaRPr>
          </a:p>
          <a:p>
            <a:r>
              <a:rPr lang="en-US" sz="1400" dirty="0">
                <a:solidFill>
                  <a:srgbClr val="000000"/>
                </a:solidFill>
                <a:latin typeface="Menlo" charset="0"/>
              </a:rPr>
              <a:t>}</a:t>
            </a:r>
            <a:endParaRPr lang="en-US" sz="1400" dirty="0"/>
          </a:p>
        </p:txBody>
      </p:sp>
    </p:spTree>
    <p:extLst>
      <p:ext uri="{BB962C8B-B14F-4D97-AF65-F5344CB8AC3E}">
        <p14:creationId xmlns:p14="http://schemas.microsoft.com/office/powerpoint/2010/main" val="17186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5"/>
          <p:cNvSpPr>
            <a:spLocks noGrp="1"/>
          </p:cNvSpPr>
          <p:nvPr>
            <p:ph type="title"/>
          </p:nvPr>
        </p:nvSpPr>
        <p:spPr/>
        <p:txBody>
          <a:bodyPr>
            <a:normAutofit/>
          </a:bodyPr>
          <a:lstStyle/>
          <a:p>
            <a:r>
              <a:rPr lang="en-US" sz="2400" dirty="0" err="1" smtClean="0"/>
              <a:t>Config</a:t>
            </a:r>
            <a:r>
              <a:rPr lang="en-US" sz="2400" dirty="0" smtClean="0"/>
              <a:t> server </a:t>
            </a:r>
            <a:r>
              <a:rPr lang="mr-IN" sz="2400" dirty="0" smtClean="0"/>
              <a:t>–</a:t>
            </a:r>
            <a:r>
              <a:rPr lang="en-US" sz="2400" dirty="0" smtClean="0"/>
              <a:t> </a:t>
            </a:r>
            <a:r>
              <a:rPr lang="en-US" dirty="0" smtClean="0"/>
              <a:t/>
            </a:r>
            <a:br>
              <a:rPr lang="en-US" dirty="0" smtClean="0"/>
            </a:br>
            <a:r>
              <a:rPr lang="en-US" dirty="0" smtClean="0"/>
              <a:t>3. Create GIT repository &amp; clone to local path</a:t>
            </a:r>
            <a:endParaRPr lang="en-US" dirty="0"/>
          </a:p>
        </p:txBody>
      </p:sp>
      <p:sp>
        <p:nvSpPr>
          <p:cNvPr id="3" name="TextBox 2"/>
          <p:cNvSpPr txBox="1"/>
          <p:nvPr/>
        </p:nvSpPr>
        <p:spPr>
          <a:xfrm>
            <a:off x="608172" y="1446832"/>
            <a:ext cx="10637760" cy="2308324"/>
          </a:xfrm>
          <a:prstGeom prst="rect">
            <a:avLst/>
          </a:prstGeom>
          <a:solidFill>
            <a:schemeClr val="bg1"/>
          </a:solidFill>
        </p:spPr>
        <p:txBody>
          <a:bodyPr wrap="square" rtlCol="0">
            <a:spAutoFit/>
          </a:bodyPr>
          <a:lstStyle/>
          <a:p>
            <a:pPr>
              <a:lnSpc>
                <a:spcPct val="90000"/>
              </a:lnSpc>
            </a:pPr>
            <a:r>
              <a:rPr lang="en-US" sz="3200" dirty="0" smtClean="0">
                <a:solidFill>
                  <a:srgbClr val="0F4A61"/>
                </a:solidFill>
                <a:latin typeface="Segoe UI" panose="020B0502040204020203" pitchFamily="34" charset="0"/>
                <a:cs typeface="Segoe UI" panose="020B0502040204020203" pitchFamily="34" charset="0"/>
              </a:rPr>
              <a:t>There are different ways. The easiest way is:</a:t>
            </a:r>
          </a:p>
          <a:p>
            <a:pPr marL="971550" lvl="1" indent="-514350">
              <a:lnSpc>
                <a:spcPct val="90000"/>
              </a:lnSpc>
              <a:buFont typeface="+mj-lt"/>
              <a:buAutoNum type="arabicPeriod"/>
            </a:pPr>
            <a:r>
              <a:rPr lang="en-US" sz="3200" dirty="0" smtClean="0">
                <a:solidFill>
                  <a:schemeClr val="accent6">
                    <a:lumMod val="75000"/>
                  </a:schemeClr>
                </a:solidFill>
                <a:latin typeface="Segoe UI" panose="020B0502040204020203" pitchFamily="34" charset="0"/>
                <a:cs typeface="Segoe UI" panose="020B0502040204020203" pitchFamily="34" charset="0"/>
              </a:rPr>
              <a:t>Create a repository in the GIT</a:t>
            </a:r>
          </a:p>
          <a:p>
            <a:pPr marL="971550" lvl="1" indent="-514350">
              <a:lnSpc>
                <a:spcPct val="90000"/>
              </a:lnSpc>
              <a:buFont typeface="+mj-lt"/>
              <a:buAutoNum type="arabicPeriod"/>
            </a:pPr>
            <a:r>
              <a:rPr lang="en-US" sz="3200" dirty="0" smtClean="0">
                <a:solidFill>
                  <a:schemeClr val="accent6">
                    <a:lumMod val="75000"/>
                  </a:schemeClr>
                </a:solidFill>
                <a:latin typeface="Segoe UI" panose="020B0502040204020203" pitchFamily="34" charset="0"/>
                <a:cs typeface="Segoe UI" panose="020B0502040204020203" pitchFamily="34" charset="0"/>
              </a:rPr>
              <a:t>In your local path, use &gt; </a:t>
            </a:r>
            <a:r>
              <a:rPr lang="en-US" sz="3200" dirty="0" err="1" smtClean="0">
                <a:solidFill>
                  <a:schemeClr val="accent6">
                    <a:lumMod val="75000"/>
                  </a:schemeClr>
                </a:solidFill>
                <a:latin typeface="Segoe UI" panose="020B0502040204020203" pitchFamily="34" charset="0"/>
                <a:cs typeface="Segoe UI" panose="020B0502040204020203" pitchFamily="34" charset="0"/>
              </a:rPr>
              <a:t>git</a:t>
            </a:r>
            <a:r>
              <a:rPr lang="en-US" sz="3200" dirty="0" smtClean="0">
                <a:solidFill>
                  <a:schemeClr val="accent6">
                    <a:lumMod val="75000"/>
                  </a:schemeClr>
                </a:solidFill>
                <a:latin typeface="Segoe UI" panose="020B0502040204020203" pitchFamily="34" charset="0"/>
                <a:cs typeface="Segoe UI" panose="020B0502040204020203" pitchFamily="34" charset="0"/>
              </a:rPr>
              <a:t> clone </a:t>
            </a:r>
            <a:r>
              <a:rPr lang="en-US" sz="2800" i="1" dirty="0" smtClean="0">
                <a:solidFill>
                  <a:srgbClr val="00B0F0"/>
                </a:solidFill>
                <a:latin typeface="Segoe UI" panose="020B0502040204020203" pitchFamily="34" charset="0"/>
                <a:cs typeface="Segoe UI" panose="020B0502040204020203" pitchFamily="34" charset="0"/>
              </a:rPr>
              <a:t>&lt;repository URL&gt;</a:t>
            </a:r>
          </a:p>
          <a:p>
            <a:pPr marL="971550" lvl="1" indent="-514350">
              <a:lnSpc>
                <a:spcPct val="90000"/>
              </a:lnSpc>
              <a:buFont typeface="+mj-lt"/>
              <a:buAutoNum type="arabicPeriod"/>
            </a:pPr>
            <a:r>
              <a:rPr lang="en-US" sz="3200" dirty="0" smtClean="0">
                <a:solidFill>
                  <a:schemeClr val="accent6">
                    <a:lumMod val="75000"/>
                  </a:schemeClr>
                </a:solidFill>
                <a:latin typeface="Segoe UI" panose="020B0502040204020203" pitchFamily="34" charset="0"/>
                <a:cs typeface="Segoe UI" panose="020B0502040204020203" pitchFamily="34" charset="0"/>
              </a:rPr>
              <a:t>Place the correct configuration (e.g. *.properties)</a:t>
            </a:r>
          </a:p>
          <a:p>
            <a:pPr marL="971550" lvl="1" indent="-514350">
              <a:lnSpc>
                <a:spcPct val="90000"/>
              </a:lnSpc>
              <a:buFont typeface="+mj-lt"/>
              <a:buAutoNum type="arabicPeriod"/>
            </a:pPr>
            <a:r>
              <a:rPr lang="en-US" sz="3200" dirty="0" smtClean="0">
                <a:solidFill>
                  <a:schemeClr val="accent6">
                    <a:lumMod val="75000"/>
                  </a:schemeClr>
                </a:solidFill>
                <a:latin typeface="Segoe UI" panose="020B0502040204020203" pitchFamily="34" charset="0"/>
                <a:cs typeface="Segoe UI" panose="020B0502040204020203" pitchFamily="34" charset="0"/>
              </a:rPr>
              <a:t>Commit the file</a:t>
            </a:r>
            <a:endParaRPr lang="en-US" sz="3200" dirty="0">
              <a:solidFill>
                <a:schemeClr val="accent6">
                  <a:lumMod val="75000"/>
                </a:schemeClr>
              </a:solidFill>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54" y="4058988"/>
            <a:ext cx="5007749" cy="1833546"/>
          </a:xfrm>
          <a:prstGeom prst="rect">
            <a:avLst/>
          </a:prstGeom>
        </p:spPr>
      </p:pic>
    </p:spTree>
    <p:extLst>
      <p:ext uri="{BB962C8B-B14F-4D97-AF65-F5344CB8AC3E}">
        <p14:creationId xmlns:p14="http://schemas.microsoft.com/office/powerpoint/2010/main" val="31268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5"/>
          <p:cNvSpPr>
            <a:spLocks noGrp="1"/>
          </p:cNvSpPr>
          <p:nvPr>
            <p:ph type="title"/>
          </p:nvPr>
        </p:nvSpPr>
        <p:spPr>
          <a:xfrm>
            <a:off x="531952" y="122238"/>
            <a:ext cx="9075186" cy="1020762"/>
          </a:xfrm>
        </p:spPr>
        <p:txBody>
          <a:bodyPr>
            <a:normAutofit fontScale="90000"/>
          </a:bodyPr>
          <a:lstStyle/>
          <a:p>
            <a:r>
              <a:rPr lang="en-US" sz="2400" dirty="0" err="1" smtClean="0"/>
              <a:t>Config</a:t>
            </a:r>
            <a:r>
              <a:rPr lang="en-US" sz="2400" dirty="0" smtClean="0"/>
              <a:t> server </a:t>
            </a:r>
            <a:r>
              <a:rPr lang="mr-IN" sz="2400" dirty="0" smtClean="0"/>
              <a:t>–</a:t>
            </a:r>
            <a:r>
              <a:rPr lang="en-US" sz="2400" dirty="0" smtClean="0"/>
              <a:t> </a:t>
            </a:r>
            <a:r>
              <a:rPr lang="en-US" dirty="0" smtClean="0"/>
              <a:t/>
            </a:r>
            <a:br>
              <a:rPr lang="en-US" dirty="0" smtClean="0"/>
            </a:br>
            <a:r>
              <a:rPr lang="en-US" sz="2800" dirty="0"/>
              <a:t>4</a:t>
            </a:r>
            <a:r>
              <a:rPr lang="en-US" sz="2800" dirty="0" smtClean="0"/>
              <a:t>. </a:t>
            </a:r>
            <a:r>
              <a:rPr lang="en-US" sz="2800" dirty="0"/>
              <a:t>Configure server location and port in </a:t>
            </a:r>
            <a:r>
              <a:rPr lang="en-US" sz="2800" i="1" dirty="0" err="1" smtClean="0">
                <a:solidFill>
                  <a:schemeClr val="accent5">
                    <a:lumMod val="50000"/>
                  </a:schemeClr>
                </a:solidFill>
              </a:rPr>
              <a:t>application.properties</a:t>
            </a:r>
            <a:endParaRPr lang="en-US" sz="2800" dirty="0"/>
          </a:p>
        </p:txBody>
      </p:sp>
      <p:sp>
        <p:nvSpPr>
          <p:cNvPr id="3" name="Rectangle 2"/>
          <p:cNvSpPr/>
          <p:nvPr/>
        </p:nvSpPr>
        <p:spPr>
          <a:xfrm>
            <a:off x="531953" y="1607697"/>
            <a:ext cx="11025700" cy="923330"/>
          </a:xfrm>
          <a:prstGeom prst="rect">
            <a:avLst/>
          </a:prstGeom>
        </p:spPr>
        <p:txBody>
          <a:bodyPr wrap="square">
            <a:spAutoFit/>
          </a:bodyPr>
          <a:lstStyle/>
          <a:p>
            <a:r>
              <a:rPr lang="de-DE" dirty="0" smtClean="0">
                <a:solidFill>
                  <a:srgbClr val="3F7F5F"/>
                </a:solidFill>
                <a:latin typeface="Menlo" charset="0"/>
              </a:rPr>
              <a:t>### 	In MAC		###</a:t>
            </a:r>
          </a:p>
          <a:p>
            <a:r>
              <a:rPr lang="de-DE" dirty="0" err="1" smtClean="0">
                <a:solidFill>
                  <a:srgbClr val="000000"/>
                </a:solidFill>
                <a:latin typeface="Menlo" charset="0"/>
              </a:rPr>
              <a:t>spring.cloud.config.server.git.uri</a:t>
            </a:r>
            <a:r>
              <a:rPr lang="de-DE" dirty="0" smtClean="0">
                <a:solidFill>
                  <a:srgbClr val="000000"/>
                </a:solidFill>
                <a:latin typeface="Menlo" charset="0"/>
              </a:rPr>
              <a:t>=</a:t>
            </a:r>
            <a:r>
              <a:rPr lang="de-DE" dirty="0" smtClean="0">
                <a:solidFill>
                  <a:srgbClr val="2A00FF"/>
                </a:solidFill>
                <a:latin typeface="Menlo" charset="0"/>
              </a:rPr>
              <a:t>/Users/</a:t>
            </a:r>
            <a:r>
              <a:rPr lang="de-DE" dirty="0" err="1" smtClean="0">
                <a:solidFill>
                  <a:srgbClr val="2A00FF"/>
                </a:solidFill>
                <a:latin typeface="Menlo" charset="0"/>
              </a:rPr>
              <a:t>santoshkumarkar</a:t>
            </a:r>
            <a:r>
              <a:rPr lang="de-DE" dirty="0" smtClean="0">
                <a:solidFill>
                  <a:srgbClr val="2A00FF"/>
                </a:solidFill>
                <a:latin typeface="Menlo" charset="0"/>
              </a:rPr>
              <a:t>/</a:t>
            </a:r>
            <a:r>
              <a:rPr lang="de-DE" dirty="0" err="1" smtClean="0">
                <a:solidFill>
                  <a:srgbClr val="2A00FF"/>
                </a:solidFill>
                <a:latin typeface="Menlo" charset="0"/>
              </a:rPr>
              <a:t>learning-config-repo</a:t>
            </a:r>
            <a:endParaRPr lang="de-DE" dirty="0">
              <a:latin typeface="Menlo" charset="0"/>
            </a:endParaRPr>
          </a:p>
          <a:p>
            <a:r>
              <a:rPr lang="de-DE" dirty="0" err="1" smtClean="0">
                <a:solidFill>
                  <a:srgbClr val="000000"/>
                </a:solidFill>
                <a:latin typeface="Menlo" charset="0"/>
              </a:rPr>
              <a:t>server.port</a:t>
            </a:r>
            <a:r>
              <a:rPr lang="de-DE" dirty="0" smtClean="0">
                <a:solidFill>
                  <a:srgbClr val="000000"/>
                </a:solidFill>
                <a:latin typeface="Menlo" charset="0"/>
              </a:rPr>
              <a:t>=</a:t>
            </a:r>
            <a:r>
              <a:rPr lang="de-DE" dirty="0" smtClean="0">
                <a:solidFill>
                  <a:srgbClr val="2A00FF"/>
                </a:solidFill>
                <a:latin typeface="Menlo" charset="0"/>
              </a:rPr>
              <a:t>8888</a:t>
            </a:r>
            <a:endParaRPr lang="de-DE" dirty="0">
              <a:solidFill>
                <a:srgbClr val="2A00FF"/>
              </a:solidFill>
              <a:latin typeface="Menlo" charset="0"/>
            </a:endParaRPr>
          </a:p>
        </p:txBody>
      </p:sp>
      <p:sp>
        <p:nvSpPr>
          <p:cNvPr id="7" name="Rectangle 6"/>
          <p:cNvSpPr/>
          <p:nvPr/>
        </p:nvSpPr>
        <p:spPr>
          <a:xfrm>
            <a:off x="531953" y="2995724"/>
            <a:ext cx="11025700" cy="1200329"/>
          </a:xfrm>
          <a:prstGeom prst="rect">
            <a:avLst/>
          </a:prstGeom>
        </p:spPr>
        <p:txBody>
          <a:bodyPr wrap="square">
            <a:spAutoFit/>
          </a:bodyPr>
          <a:lstStyle/>
          <a:p>
            <a:r>
              <a:rPr lang="de-DE" dirty="0" smtClean="0">
                <a:solidFill>
                  <a:srgbClr val="3F7F5F"/>
                </a:solidFill>
                <a:latin typeface="Menlo" charset="0"/>
              </a:rPr>
              <a:t>### 	In Windows	###</a:t>
            </a:r>
          </a:p>
          <a:p>
            <a:r>
              <a:rPr lang="de-DE" dirty="0" err="1" smtClean="0">
                <a:solidFill>
                  <a:srgbClr val="000000"/>
                </a:solidFill>
                <a:latin typeface="Menlo" charset="0"/>
              </a:rPr>
              <a:t>spring.cloud.config.server.git.uri</a:t>
            </a:r>
            <a:r>
              <a:rPr lang="de-DE" dirty="0" smtClean="0">
                <a:solidFill>
                  <a:srgbClr val="000000"/>
                </a:solidFill>
                <a:latin typeface="Menlo" charset="0"/>
              </a:rPr>
              <a:t>=</a:t>
            </a:r>
            <a:r>
              <a:rPr lang="en-US" dirty="0">
                <a:solidFill>
                  <a:srgbClr val="2A00FF"/>
                </a:solidFill>
                <a:latin typeface="Menlo" charset="0"/>
              </a:rPr>
              <a:t>${USERPROFILE}\\Desktop</a:t>
            </a:r>
            <a:r>
              <a:rPr lang="en-US" dirty="0" smtClean="0">
                <a:solidFill>
                  <a:srgbClr val="2A00FF"/>
                </a:solidFill>
                <a:latin typeface="Menlo" charset="0"/>
              </a:rPr>
              <a:t>\\</a:t>
            </a:r>
            <a:r>
              <a:rPr lang="de-DE" dirty="0" err="1" smtClean="0">
                <a:solidFill>
                  <a:srgbClr val="2A00FF"/>
                </a:solidFill>
                <a:latin typeface="Menlo" charset="0"/>
              </a:rPr>
              <a:t>learning-config-repo</a:t>
            </a:r>
            <a:endParaRPr lang="de-DE" dirty="0" smtClean="0">
              <a:solidFill>
                <a:srgbClr val="000000"/>
              </a:solidFill>
              <a:latin typeface="Menlo" charset="0"/>
            </a:endParaRPr>
          </a:p>
          <a:p>
            <a:r>
              <a:rPr lang="de-DE" dirty="0" err="1" smtClean="0">
                <a:solidFill>
                  <a:srgbClr val="000000"/>
                </a:solidFill>
                <a:latin typeface="Menlo" charset="0"/>
              </a:rPr>
              <a:t>server.port</a:t>
            </a:r>
            <a:r>
              <a:rPr lang="de-DE" dirty="0" smtClean="0">
                <a:solidFill>
                  <a:srgbClr val="000000"/>
                </a:solidFill>
                <a:latin typeface="Menlo" charset="0"/>
              </a:rPr>
              <a:t>=</a:t>
            </a:r>
            <a:r>
              <a:rPr lang="de-DE" dirty="0" smtClean="0">
                <a:solidFill>
                  <a:srgbClr val="2A00FF"/>
                </a:solidFill>
                <a:latin typeface="Menlo" charset="0"/>
              </a:rPr>
              <a:t>8888</a:t>
            </a:r>
            <a:endParaRPr lang="de-DE" dirty="0">
              <a:solidFill>
                <a:srgbClr val="2A00FF"/>
              </a:solidFill>
              <a:latin typeface="Menlo" charset="0"/>
            </a:endParaRPr>
          </a:p>
        </p:txBody>
      </p:sp>
    </p:spTree>
    <p:extLst>
      <p:ext uri="{BB962C8B-B14F-4D97-AF65-F5344CB8AC3E}">
        <p14:creationId xmlns:p14="http://schemas.microsoft.com/office/powerpoint/2010/main" val="81677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170" y="1905000"/>
            <a:ext cx="10975658" cy="1360714"/>
          </a:xfrm>
        </p:spPr>
        <p:txBody>
          <a:bodyPr/>
          <a:lstStyle/>
          <a:p>
            <a:r>
              <a:rPr lang="en-US" dirty="0" smtClean="0"/>
              <a:t>Now we have to ensure the </a:t>
            </a:r>
            <a:r>
              <a:rPr lang="en-US" dirty="0" err="1" smtClean="0"/>
              <a:t>config</a:t>
            </a:r>
            <a:r>
              <a:rPr lang="en-US" dirty="0" smtClean="0"/>
              <a:t> server is up and running. </a:t>
            </a:r>
          </a:p>
          <a:p>
            <a:r>
              <a:rPr lang="en-US" dirty="0" smtClean="0"/>
              <a:t>When the application is up, then only the client can use the configuration from the </a:t>
            </a:r>
            <a:r>
              <a:rPr lang="en-US" dirty="0" err="1" smtClean="0"/>
              <a:t>config</a:t>
            </a:r>
            <a:r>
              <a:rPr lang="en-US" dirty="0" smtClean="0"/>
              <a:t>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5"/>
          <p:cNvSpPr>
            <a:spLocks noGrp="1"/>
          </p:cNvSpPr>
          <p:nvPr>
            <p:ph type="title"/>
          </p:nvPr>
        </p:nvSpPr>
        <p:spPr>
          <a:xfrm>
            <a:off x="531952" y="122238"/>
            <a:ext cx="9075186" cy="1020762"/>
          </a:xfrm>
        </p:spPr>
        <p:txBody>
          <a:bodyPr>
            <a:normAutofit/>
          </a:bodyPr>
          <a:lstStyle/>
          <a:p>
            <a:r>
              <a:rPr lang="en-US" sz="2400" dirty="0" err="1" smtClean="0"/>
              <a:t>Config</a:t>
            </a:r>
            <a:r>
              <a:rPr lang="en-US" sz="2400" dirty="0" smtClean="0"/>
              <a:t> server </a:t>
            </a:r>
            <a:r>
              <a:rPr lang="mr-IN" sz="2400" dirty="0" smtClean="0"/>
              <a:t>–</a:t>
            </a:r>
            <a:r>
              <a:rPr lang="en-US" sz="2400" dirty="0" smtClean="0"/>
              <a:t> </a:t>
            </a:r>
            <a:r>
              <a:rPr lang="en-US" dirty="0" smtClean="0"/>
              <a:t/>
            </a:r>
            <a:br>
              <a:rPr lang="en-US" dirty="0" smtClean="0"/>
            </a:br>
            <a:r>
              <a:rPr lang="en-US" sz="2800" dirty="0"/>
              <a:t>4</a:t>
            </a:r>
            <a:r>
              <a:rPr lang="en-US" sz="2800" dirty="0" smtClean="0"/>
              <a:t>. Testing the URL to ensure the </a:t>
            </a:r>
            <a:r>
              <a:rPr lang="en-US" sz="2800" dirty="0" err="1" smtClean="0"/>
              <a:t>config</a:t>
            </a:r>
            <a:r>
              <a:rPr lang="en-US" sz="2800" dirty="0" smtClean="0"/>
              <a:t> server is up</a:t>
            </a:r>
            <a:endParaRPr lang="en-US" sz="2800" dirty="0"/>
          </a:p>
        </p:txBody>
      </p:sp>
      <p:sp>
        <p:nvSpPr>
          <p:cNvPr id="8" name="Rectangle 7"/>
          <p:cNvSpPr/>
          <p:nvPr/>
        </p:nvSpPr>
        <p:spPr>
          <a:xfrm>
            <a:off x="411677" y="4244598"/>
            <a:ext cx="10964883" cy="1692771"/>
          </a:xfrm>
          <a:prstGeom prst="rect">
            <a:avLst/>
          </a:prstGeom>
        </p:spPr>
        <p:txBody>
          <a:bodyPr wrap="square">
            <a:spAutoFit/>
          </a:bodyPr>
          <a:lstStyle/>
          <a:p>
            <a:pPr marL="457200" marR="0">
              <a:spcBef>
                <a:spcPts val="0"/>
              </a:spcBef>
              <a:spcAft>
                <a:spcPts val="0"/>
              </a:spcAft>
            </a:pPr>
            <a:r>
              <a:rPr lang="en-US" sz="2800" u="sng" dirty="0">
                <a:solidFill>
                  <a:srgbClr val="0563C1"/>
                </a:solidFill>
                <a:latin typeface="Calibri" charset="0"/>
                <a:ea typeface="Calibri" charset="0"/>
                <a:cs typeface="Times New Roman" charset="0"/>
              </a:rPr>
              <a:t>http://localhost:8888/&lt;property_file_name</a:t>
            </a:r>
            <a:r>
              <a:rPr lang="en-US" sz="2800" u="sng" dirty="0" smtClean="0">
                <a:solidFill>
                  <a:srgbClr val="0563C1"/>
                </a:solidFill>
                <a:latin typeface="Calibri" charset="0"/>
                <a:ea typeface="Calibri" charset="0"/>
                <a:cs typeface="Times New Roman" charset="0"/>
              </a:rPr>
              <a:t>&gt;/&lt;profile&gt;</a:t>
            </a:r>
            <a:r>
              <a:rPr lang="en-US" sz="2800" dirty="0" smtClean="0">
                <a:latin typeface="Calibri" charset="0"/>
                <a:ea typeface="Calibri" charset="0"/>
                <a:cs typeface="Times New Roman" charset="0"/>
              </a:rPr>
              <a:t> </a:t>
            </a:r>
          </a:p>
          <a:p>
            <a:pPr marL="457200" marR="0">
              <a:spcBef>
                <a:spcPts val="0"/>
              </a:spcBef>
              <a:spcAft>
                <a:spcPts val="0"/>
              </a:spcAft>
            </a:pPr>
            <a:r>
              <a:rPr lang="en-US" sz="2800" dirty="0" smtClean="0">
                <a:latin typeface="Calibri" charset="0"/>
                <a:ea typeface="Calibri" charset="0"/>
                <a:cs typeface="Times New Roman" charset="0"/>
              </a:rPr>
              <a:t>http</a:t>
            </a:r>
            <a:r>
              <a:rPr lang="en-US" sz="2800" dirty="0">
                <a:latin typeface="Calibri" charset="0"/>
                <a:ea typeface="Calibri" charset="0"/>
                <a:cs typeface="Times New Roman" charset="0"/>
              </a:rPr>
              <a:t>://localhost:8888/ </a:t>
            </a:r>
            <a:r>
              <a:rPr lang="en-US" sz="2800" dirty="0" smtClean="0">
                <a:latin typeface="Calibri" charset="0"/>
                <a:ea typeface="Calibri" charset="0"/>
                <a:cs typeface="Times New Roman" charset="0"/>
              </a:rPr>
              <a:t>service-one/dev  </a:t>
            </a:r>
          </a:p>
          <a:p>
            <a:pPr marL="457200" marR="0">
              <a:spcBef>
                <a:spcPts val="0"/>
              </a:spcBef>
              <a:spcAft>
                <a:spcPts val="0"/>
              </a:spcAft>
            </a:pPr>
            <a:r>
              <a:rPr lang="en-US" sz="2000" b="1" dirty="0" smtClean="0">
                <a:latin typeface="Calibri" charset="0"/>
                <a:ea typeface="Calibri" charset="0"/>
                <a:cs typeface="Times New Roman" charset="0"/>
              </a:rPr>
              <a:t>OR</a:t>
            </a:r>
            <a:endParaRPr lang="en-US" sz="3600" b="1" u="sng" dirty="0">
              <a:latin typeface="Calibri" charset="0"/>
              <a:ea typeface="Calibri" charset="0"/>
              <a:cs typeface="Times New Roman" charset="0"/>
            </a:endParaRPr>
          </a:p>
          <a:p>
            <a:pPr marL="457200" marR="0">
              <a:spcBef>
                <a:spcPts val="0"/>
              </a:spcBef>
              <a:spcAft>
                <a:spcPts val="0"/>
              </a:spcAft>
            </a:pPr>
            <a:r>
              <a:rPr lang="en-US" sz="2800" dirty="0" smtClean="0">
                <a:latin typeface="Calibri" charset="0"/>
                <a:ea typeface="Calibri" charset="0"/>
                <a:cs typeface="Times New Roman" charset="0"/>
              </a:rPr>
              <a:t>http</a:t>
            </a:r>
            <a:r>
              <a:rPr lang="en-US" sz="2800" dirty="0">
                <a:latin typeface="Calibri" charset="0"/>
                <a:ea typeface="Calibri" charset="0"/>
                <a:cs typeface="Times New Roman" charset="0"/>
              </a:rPr>
              <a:t>://localhost:8888/ service-one/prod</a:t>
            </a:r>
            <a:endParaRPr lang="en-US" sz="4800" dirty="0">
              <a:effectLst/>
              <a:latin typeface="Calibri" charset="0"/>
              <a:ea typeface="Calibri" charset="0"/>
              <a:cs typeface="Times New Roman" charset="0"/>
            </a:endParaRPr>
          </a:p>
        </p:txBody>
      </p:sp>
    </p:spTree>
    <p:extLst>
      <p:ext uri="{BB962C8B-B14F-4D97-AF65-F5344CB8AC3E}">
        <p14:creationId xmlns:p14="http://schemas.microsoft.com/office/powerpoint/2010/main" val="66780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779" y="1314300"/>
            <a:ext cx="7291449" cy="4937353"/>
          </a:xfr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6322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Client</a:t>
            </a:r>
            <a:endParaRPr lang="en-US" dirty="0"/>
          </a:p>
        </p:txBody>
      </p:sp>
      <p:sp>
        <p:nvSpPr>
          <p:cNvPr id="3" name="Content Placeholder 2"/>
          <p:cNvSpPr>
            <a:spLocks noGrp="1"/>
          </p:cNvSpPr>
          <p:nvPr>
            <p:ph idx="1"/>
          </p:nvPr>
        </p:nvSpPr>
        <p:spPr/>
        <p:txBody>
          <a:bodyPr/>
          <a:lstStyle/>
          <a:p>
            <a:r>
              <a:rPr lang="en-US" dirty="0" err="1" smtClean="0"/>
              <a:t>Config</a:t>
            </a:r>
            <a:r>
              <a:rPr lang="en-US" dirty="0" smtClean="0"/>
              <a:t> client is not any specific application. </a:t>
            </a:r>
            <a:r>
              <a:rPr lang="en-US" b="1" dirty="0" smtClean="0"/>
              <a:t>It’s just a simple Microservice</a:t>
            </a:r>
          </a:p>
          <a:p>
            <a:r>
              <a:rPr lang="en-US" dirty="0" smtClean="0"/>
              <a:t>As the main aim of </a:t>
            </a:r>
            <a:r>
              <a:rPr lang="en-US" b="1" u="sng" dirty="0" smtClean="0"/>
              <a:t>Cloud </a:t>
            </a:r>
            <a:r>
              <a:rPr lang="en-US" b="1" u="sng" dirty="0" err="1" smtClean="0"/>
              <a:t>Config</a:t>
            </a:r>
            <a:r>
              <a:rPr lang="en-US" b="1" i="1" dirty="0"/>
              <a:t> </a:t>
            </a:r>
            <a:r>
              <a:rPr lang="en-US" dirty="0" smtClean="0"/>
              <a:t>is maintaining centralized configuration, we are NOT going to maintain any configuration properties in the application. Rather we are going to use them.</a:t>
            </a:r>
          </a:p>
          <a:p>
            <a:r>
              <a:rPr lang="en-US" dirty="0" smtClean="0"/>
              <a:t>Before </a:t>
            </a:r>
            <a:r>
              <a:rPr lang="en-US" dirty="0" err="1" smtClean="0"/>
              <a:t>startig</a:t>
            </a:r>
            <a:r>
              <a:rPr lang="en-US" dirty="0" smtClean="0"/>
              <a:t> the application, it must read the </a:t>
            </a:r>
            <a:r>
              <a:rPr lang="en-US" dirty="0" err="1" smtClean="0"/>
              <a:t>config</a:t>
            </a:r>
            <a:r>
              <a:rPr lang="en-US" dirty="0" smtClean="0"/>
              <a:t> server details. So required configuration should written in </a:t>
            </a:r>
            <a:r>
              <a:rPr lang="en-US" b="1" i="1" dirty="0" err="1" smtClean="0"/>
              <a:t>bootstrap.properties</a:t>
            </a:r>
            <a:r>
              <a:rPr lang="en-US" b="1" i="1" dirty="0" smtClean="0"/>
              <a:t>/</a:t>
            </a:r>
            <a:r>
              <a:rPr lang="en-US" b="1" i="1" dirty="0" err="1" smtClean="0"/>
              <a:t>boorstrap.yml</a:t>
            </a:r>
            <a:endParaRPr lang="en-US" b="1" i="1" dirty="0" smtClean="0"/>
          </a:p>
          <a:p>
            <a:pPr lvl="1"/>
            <a:r>
              <a:rPr lang="en-US" b="1" i="1" dirty="0" smtClean="0"/>
              <a:t>Adding </a:t>
            </a:r>
            <a:r>
              <a:rPr lang="en-US" b="1" i="1" dirty="0" err="1" smtClean="0"/>
              <a:t>config</a:t>
            </a:r>
            <a:r>
              <a:rPr lang="en-US" b="1" i="1" dirty="0" smtClean="0"/>
              <a:t> URI, this is the URL of the </a:t>
            </a:r>
            <a:r>
              <a:rPr lang="en-US" b="1" i="1" dirty="0" err="1" smtClean="0"/>
              <a:t>config</a:t>
            </a:r>
            <a:r>
              <a:rPr lang="en-US" b="1" i="1" dirty="0" smtClean="0"/>
              <a:t> client app</a:t>
            </a:r>
          </a:p>
          <a:p>
            <a:pPr lvl="1"/>
            <a:r>
              <a:rPr lang="en-US" b="1" i="1" dirty="0" smtClean="0"/>
              <a:t>Declare the active profile (e.g. dev or sit or prod)</a:t>
            </a:r>
          </a:p>
          <a:p>
            <a:r>
              <a:rPr lang="en-US" dirty="0" smtClean="0"/>
              <a:t>Please make sure the the </a:t>
            </a:r>
            <a:r>
              <a:rPr lang="en-US" dirty="0" err="1" smtClean="0"/>
              <a:t>config</a:t>
            </a:r>
            <a:r>
              <a:rPr lang="en-US" dirty="0" smtClean="0"/>
              <a:t> server is up before running the client.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2121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Steps for writing </a:t>
            </a:r>
            <a:r>
              <a:rPr lang="en-US" i="1" dirty="0" err="1" smtClean="0"/>
              <a:t>config</a:t>
            </a:r>
            <a:r>
              <a:rPr lang="en-US" i="1" dirty="0" smtClean="0"/>
              <a:t> Client</a:t>
            </a:r>
            <a:endParaRPr lang="en-US" i="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solidFill>
                  <a:schemeClr val="accent5">
                    <a:lumMod val="50000"/>
                  </a:schemeClr>
                </a:solidFill>
              </a:rPr>
              <a:t>Add dependency </a:t>
            </a:r>
            <a:r>
              <a:rPr lang="en-US" sz="2800" dirty="0" smtClean="0"/>
              <a:t>for spring-cloud-starter-</a:t>
            </a:r>
            <a:r>
              <a:rPr lang="en-US" sz="2800" dirty="0" err="1" smtClean="0"/>
              <a:t>config</a:t>
            </a:r>
            <a:endParaRPr lang="en-US" sz="2800" dirty="0" smtClean="0"/>
          </a:p>
          <a:p>
            <a:pPr marL="457200" indent="-457200">
              <a:buFont typeface="+mj-lt"/>
              <a:buAutoNum type="arabicPeriod"/>
            </a:pPr>
            <a:r>
              <a:rPr lang="en-US" sz="2800" dirty="0" smtClean="0">
                <a:solidFill>
                  <a:schemeClr val="accent5">
                    <a:lumMod val="50000"/>
                  </a:schemeClr>
                </a:solidFill>
              </a:rPr>
              <a:t>Define server details in </a:t>
            </a:r>
            <a:r>
              <a:rPr lang="en-US" sz="2800" b="1" i="1" dirty="0" err="1" smtClean="0">
                <a:solidFill>
                  <a:schemeClr val="accent5">
                    <a:lumMod val="50000"/>
                  </a:schemeClr>
                </a:solidFill>
              </a:rPr>
              <a:t>bootstrap.properties</a:t>
            </a:r>
            <a:r>
              <a:rPr lang="en-US" sz="2800" dirty="0" smtClean="0">
                <a:solidFill>
                  <a:schemeClr val="accent5">
                    <a:lumMod val="50000"/>
                  </a:schemeClr>
                </a:solidFill>
              </a:rPr>
              <a:t> </a:t>
            </a:r>
            <a:r>
              <a:rPr lang="en-US" sz="2800" dirty="0"/>
              <a:t>to read the </a:t>
            </a:r>
            <a:r>
              <a:rPr lang="en-US" sz="2800" dirty="0" smtClean="0"/>
              <a:t>configuration from</a:t>
            </a:r>
          </a:p>
          <a:p>
            <a:pPr marL="731520" lvl="1" indent="-457200">
              <a:buFont typeface="+mj-lt"/>
              <a:buAutoNum type="arabicPeriod"/>
            </a:pPr>
            <a:r>
              <a:rPr lang="en-US" sz="2400" dirty="0"/>
              <a:t>spring.application.name</a:t>
            </a:r>
            <a:r>
              <a:rPr lang="en-US" sz="2400" dirty="0" smtClean="0"/>
              <a:t> </a:t>
            </a:r>
            <a:r>
              <a:rPr lang="en-US" sz="2400" dirty="0" smtClean="0">
                <a:solidFill>
                  <a:srgbClr val="FF0000"/>
                </a:solidFill>
              </a:rPr>
              <a:t>should be same as the name of </a:t>
            </a:r>
            <a:r>
              <a:rPr lang="en-US" sz="2400" b="1" dirty="0" smtClean="0">
                <a:solidFill>
                  <a:srgbClr val="FF0000"/>
                </a:solidFill>
              </a:rPr>
              <a:t>property file </a:t>
            </a:r>
            <a:r>
              <a:rPr lang="en-US" sz="2400" dirty="0" smtClean="0">
                <a:solidFill>
                  <a:srgbClr val="FF0000"/>
                </a:solidFill>
              </a:rPr>
              <a:t>in </a:t>
            </a:r>
            <a:r>
              <a:rPr lang="en-US" sz="2400" dirty="0" err="1" smtClean="0">
                <a:solidFill>
                  <a:srgbClr val="FF0000"/>
                </a:solidFill>
              </a:rPr>
              <a:t>config</a:t>
            </a:r>
            <a:r>
              <a:rPr lang="en-US" sz="2400" dirty="0" smtClean="0">
                <a:solidFill>
                  <a:srgbClr val="FF0000"/>
                </a:solidFill>
              </a:rPr>
              <a:t> server</a:t>
            </a:r>
            <a:endParaRPr lang="en-US" sz="2400" b="1" dirty="0" smtClean="0">
              <a:solidFill>
                <a:srgbClr val="FF0000"/>
              </a:solidFill>
            </a:endParaRPr>
          </a:p>
          <a:p>
            <a:pPr marL="731520" lvl="1" indent="-457200">
              <a:buFont typeface="+mj-lt"/>
              <a:buAutoNum type="arabicPeriod"/>
            </a:pPr>
            <a:r>
              <a:rPr lang="en-US" sz="2400" dirty="0" smtClean="0"/>
              <a:t>spring.cloud.config.uri </a:t>
            </a:r>
            <a:r>
              <a:rPr lang="en-US" sz="2400" dirty="0" smtClean="0">
                <a:solidFill>
                  <a:srgbClr val="FF0000"/>
                </a:solidFill>
              </a:rPr>
              <a:t>should be the URL of the </a:t>
            </a:r>
            <a:r>
              <a:rPr lang="en-US" sz="2400" dirty="0" err="1" smtClean="0">
                <a:solidFill>
                  <a:srgbClr val="FF0000"/>
                </a:solidFill>
              </a:rPr>
              <a:t>config</a:t>
            </a:r>
            <a:r>
              <a:rPr lang="en-US" sz="2400" dirty="0" smtClean="0">
                <a:solidFill>
                  <a:srgbClr val="FF0000"/>
                </a:solidFill>
              </a:rPr>
              <a:t> server</a:t>
            </a:r>
          </a:p>
          <a:p>
            <a:pPr marL="731520" lvl="1" indent="-457200">
              <a:buFont typeface="+mj-lt"/>
              <a:buAutoNum type="arabicPeriod"/>
            </a:pPr>
            <a:r>
              <a:rPr lang="en-US" sz="2400" dirty="0" err="1" smtClean="0"/>
              <a:t>spring.profiles.active</a:t>
            </a:r>
            <a:r>
              <a:rPr lang="en-US" sz="2400" dirty="0" smtClean="0"/>
              <a:t> </a:t>
            </a:r>
            <a:r>
              <a:rPr lang="en-US" sz="2400" dirty="0" smtClean="0">
                <a:solidFill>
                  <a:srgbClr val="FF0000"/>
                </a:solidFill>
              </a:rPr>
              <a:t>is the </a:t>
            </a:r>
            <a:r>
              <a:rPr lang="en-US" sz="2400" dirty="0" err="1" smtClean="0">
                <a:solidFill>
                  <a:srgbClr val="FF0000"/>
                </a:solidFill>
              </a:rPr>
              <a:t>environement</a:t>
            </a:r>
            <a:r>
              <a:rPr lang="en-US" sz="2400" dirty="0" smtClean="0">
                <a:solidFill>
                  <a:srgbClr val="FF0000"/>
                </a:solidFill>
              </a:rPr>
              <a:t> to read the correct property file</a:t>
            </a:r>
            <a:endParaRPr lang="en-US" sz="24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1968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7620030"/>
              </p:ext>
            </p:extLst>
          </p:nvPr>
        </p:nvGraphicFramePr>
        <p:xfrm>
          <a:off x="546358" y="1332521"/>
          <a:ext cx="10949481" cy="5034791"/>
        </p:xfrm>
        <a:graphic>
          <a:graphicData uri="http://schemas.openxmlformats.org/drawingml/2006/table">
            <a:tbl>
              <a:tblPr/>
              <a:tblGrid>
                <a:gridCol w="545956"/>
                <a:gridCol w="4783534"/>
                <a:gridCol w="5619991"/>
              </a:tblGrid>
              <a:tr h="322634">
                <a:tc>
                  <a:txBody>
                    <a:bodyPr/>
                    <a:lstStyle/>
                    <a:p>
                      <a:pPr algn="l" fontAlgn="t"/>
                      <a:r>
                        <a:rPr lang="it-IT" sz="1400" dirty="0">
                          <a:solidFill>
                            <a:srgbClr val="000000"/>
                          </a:solidFill>
                          <a:effectLst/>
                          <a:latin typeface="times new roman" charset="0"/>
                        </a:rPr>
                        <a:t>No.</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charset="0"/>
                        </a:rPr>
                        <a:t>SOAP</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charset="0"/>
                        </a:rPr>
                        <a:t>REST</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266031">
                <a:tc>
                  <a:txBody>
                    <a:bodyPr/>
                    <a:lstStyle/>
                    <a:p>
                      <a:pPr algn="l" fontAlgn="t"/>
                      <a:r>
                        <a:rPr lang="mr-IN" sz="1400" dirty="0">
                          <a:solidFill>
                            <a:srgbClr val="000000"/>
                          </a:solidFill>
                          <a:effectLst/>
                          <a:latin typeface="verdana" charset="0"/>
                        </a:rPr>
                        <a:t>1)</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SOAP is a </a:t>
                      </a:r>
                      <a:r>
                        <a:rPr lang="en-US" sz="1400" b="1" dirty="0">
                          <a:solidFill>
                            <a:srgbClr val="000000"/>
                          </a:solidFill>
                          <a:effectLst/>
                          <a:latin typeface="verdana" charset="0"/>
                        </a:rPr>
                        <a:t>protocol</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REST is an </a:t>
                      </a:r>
                      <a:r>
                        <a:rPr lang="en-US" sz="1400" b="1">
                          <a:solidFill>
                            <a:srgbClr val="000000"/>
                          </a:solidFill>
                          <a:effectLst/>
                          <a:latin typeface="verdana" charset="0"/>
                        </a:rPr>
                        <a:t>architectural style</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2)</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stands for </a:t>
                      </a:r>
                      <a:r>
                        <a:rPr lang="en-US" sz="1400" b="1" dirty="0">
                          <a:solidFill>
                            <a:srgbClr val="000000"/>
                          </a:solidFill>
                          <a:effectLst/>
                          <a:latin typeface="verdana" charset="0"/>
                        </a:rPr>
                        <a:t>Simple Object Access Protocol</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stands for </a:t>
                      </a:r>
                      <a:r>
                        <a:rPr lang="en-US" sz="1400" b="1">
                          <a:solidFill>
                            <a:srgbClr val="000000"/>
                          </a:solidFill>
                          <a:effectLst/>
                          <a:latin typeface="verdana" charset="0"/>
                        </a:rPr>
                        <a:t>REpresentational State Transfer</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1684">
                <a:tc>
                  <a:txBody>
                    <a:bodyPr/>
                    <a:lstStyle/>
                    <a:p>
                      <a:pPr algn="l" fontAlgn="t"/>
                      <a:r>
                        <a:rPr lang="mr-IN" sz="1400">
                          <a:solidFill>
                            <a:srgbClr val="000000"/>
                          </a:solidFill>
                          <a:effectLst/>
                          <a:latin typeface="verdana" charset="0"/>
                        </a:rPr>
                        <a:t>3)</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can't use REST</a:t>
                      </a:r>
                      <a:r>
                        <a:rPr lang="en-US" sz="1400" dirty="0">
                          <a:solidFill>
                            <a:srgbClr val="000000"/>
                          </a:solidFill>
                          <a:effectLst/>
                          <a:latin typeface="verdana" charset="0"/>
                        </a:rPr>
                        <a:t> because it is a protocol.</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REST </a:t>
                      </a:r>
                      <a:r>
                        <a:rPr lang="en-US" sz="1400" b="1">
                          <a:solidFill>
                            <a:srgbClr val="000000"/>
                          </a:solidFill>
                          <a:effectLst/>
                          <a:latin typeface="verdana" charset="0"/>
                        </a:rPr>
                        <a:t>can use SOAP</a:t>
                      </a:r>
                      <a:r>
                        <a:rPr lang="en-US" sz="1400">
                          <a:solidFill>
                            <a:srgbClr val="000000"/>
                          </a:solidFill>
                          <a:effectLst/>
                          <a:latin typeface="verdana" charset="0"/>
                        </a:rPr>
                        <a:t> web services because it is a concept and can use any protocol like HTTP,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4)</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uses services interfaces to expose the business logic</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a:t>
                      </a:r>
                      <a:r>
                        <a:rPr lang="en-US" sz="1400" b="1">
                          <a:solidFill>
                            <a:srgbClr val="000000"/>
                          </a:solidFill>
                          <a:effectLst/>
                          <a:latin typeface="verdana" charset="0"/>
                        </a:rPr>
                        <a:t>uses URI to expose business logic</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8857">
                <a:tc>
                  <a:txBody>
                    <a:bodyPr/>
                    <a:lstStyle/>
                    <a:p>
                      <a:pPr algn="l" fontAlgn="t"/>
                      <a:r>
                        <a:rPr lang="mr-IN" sz="1400">
                          <a:solidFill>
                            <a:srgbClr val="000000"/>
                          </a:solidFill>
                          <a:effectLst/>
                          <a:latin typeface="verdana" charset="0"/>
                        </a:rPr>
                        <a:t>5)</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latin typeface="verdana" charset="0"/>
                        </a:rPr>
                        <a:t>JAX-WS</a:t>
                      </a:r>
                      <a:r>
                        <a:rPr lang="en-US" sz="1400" dirty="0">
                          <a:solidFill>
                            <a:srgbClr val="000000"/>
                          </a:solidFill>
                          <a:effectLst/>
                          <a:latin typeface="verdana" charset="0"/>
                        </a:rPr>
                        <a:t> is the java API for SOAP web services.</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latin typeface="verdana" charset="0"/>
                        </a:rPr>
                        <a:t>JAX-RS</a:t>
                      </a:r>
                      <a:r>
                        <a:rPr lang="en-US" sz="1400">
                          <a:solidFill>
                            <a:srgbClr val="000000"/>
                          </a:solidFill>
                          <a:effectLst/>
                          <a:latin typeface="verdana" charset="0"/>
                        </a:rPr>
                        <a:t> is the java API for RESTful web services.</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6)</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defines standards </a:t>
                      </a:r>
                      <a:r>
                        <a:rPr lang="en-US" sz="1400" dirty="0">
                          <a:solidFill>
                            <a:srgbClr val="000000"/>
                          </a:solidFill>
                          <a:effectLst/>
                          <a:latin typeface="verdana" charset="0"/>
                        </a:rPr>
                        <a:t>to be strictly followed.</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does not define too much standards like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8857">
                <a:tc>
                  <a:txBody>
                    <a:bodyPr/>
                    <a:lstStyle/>
                    <a:p>
                      <a:pPr algn="l" fontAlgn="t"/>
                      <a:r>
                        <a:rPr lang="mr-IN" sz="1400">
                          <a:solidFill>
                            <a:srgbClr val="000000"/>
                          </a:solidFill>
                          <a:effectLst/>
                          <a:latin typeface="verdana" charset="0"/>
                        </a:rPr>
                        <a:t>7)</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requires more bandwidth</a:t>
                      </a:r>
                      <a:r>
                        <a:rPr lang="en-US" sz="1400">
                          <a:solidFill>
                            <a:srgbClr val="000000"/>
                          </a:solidFill>
                          <a:effectLst/>
                          <a:latin typeface="verdana" charset="0"/>
                        </a:rPr>
                        <a:t> and resource than REST.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requires less bandwidth</a:t>
                      </a:r>
                      <a:r>
                        <a:rPr lang="en-US" sz="1400" dirty="0">
                          <a:solidFill>
                            <a:srgbClr val="000000"/>
                          </a:solidFill>
                          <a:effectLst/>
                          <a:latin typeface="verdana" charset="0"/>
                        </a:rPr>
                        <a:t> and resource than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71684">
                <a:tc>
                  <a:txBody>
                    <a:bodyPr/>
                    <a:lstStyle/>
                    <a:p>
                      <a:pPr algn="l" fontAlgn="t"/>
                      <a:r>
                        <a:rPr lang="mr-IN" sz="1400">
                          <a:solidFill>
                            <a:srgbClr val="000000"/>
                          </a:solidFill>
                          <a:effectLst/>
                          <a:latin typeface="verdana" charset="0"/>
                        </a:rPr>
                        <a:t>8)</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defines its own security</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RESTful web services </a:t>
                      </a:r>
                      <a:r>
                        <a:rPr lang="en-US" sz="1400" b="1" dirty="0">
                          <a:solidFill>
                            <a:srgbClr val="000000"/>
                          </a:solidFill>
                          <a:effectLst/>
                          <a:latin typeface="verdana" charset="0"/>
                        </a:rPr>
                        <a:t>inherits security measures</a:t>
                      </a:r>
                      <a:r>
                        <a:rPr lang="en-US" sz="1400" dirty="0">
                          <a:solidFill>
                            <a:srgbClr val="000000"/>
                          </a:solidFill>
                          <a:effectLst/>
                          <a:latin typeface="verdana" charset="0"/>
                        </a:rPr>
                        <a:t> from the underlying transport.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1684">
                <a:tc>
                  <a:txBody>
                    <a:bodyPr/>
                    <a:lstStyle/>
                    <a:p>
                      <a:pPr algn="l" fontAlgn="t"/>
                      <a:r>
                        <a:rPr lang="mr-IN" sz="1400">
                          <a:solidFill>
                            <a:srgbClr val="000000"/>
                          </a:solidFill>
                          <a:effectLst/>
                          <a:latin typeface="verdana" charset="0"/>
                        </a:rPr>
                        <a:t>9)</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permits XML</a:t>
                      </a:r>
                      <a:r>
                        <a:rPr lang="en-US" sz="1400">
                          <a:solidFill>
                            <a:srgbClr val="000000"/>
                          </a:solidFill>
                          <a:effectLst/>
                          <a:latin typeface="verdana" charset="0"/>
                        </a:rPr>
                        <a:t> data format only.</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permits different</a:t>
                      </a:r>
                      <a:r>
                        <a:rPr lang="en-US" sz="1400" dirty="0">
                          <a:solidFill>
                            <a:srgbClr val="000000"/>
                          </a:solidFill>
                          <a:effectLst/>
                          <a:latin typeface="verdana" charset="0"/>
                        </a:rPr>
                        <a:t> data format such as Plain text, HTML, XML, JSON etc.</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266031">
                <a:tc>
                  <a:txBody>
                    <a:bodyPr/>
                    <a:lstStyle/>
                    <a:p>
                      <a:pPr algn="l" fontAlgn="t"/>
                      <a:r>
                        <a:rPr lang="mr-IN" sz="1400">
                          <a:solidFill>
                            <a:srgbClr val="000000"/>
                          </a:solidFill>
                          <a:effectLst/>
                          <a:latin typeface="verdana" charset="0"/>
                        </a:rPr>
                        <a:t>10)</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SOAP is </a:t>
                      </a:r>
                      <a:r>
                        <a:rPr lang="en-US" sz="1400" b="1">
                          <a:solidFill>
                            <a:srgbClr val="000000"/>
                          </a:solidFill>
                          <a:effectLst/>
                          <a:latin typeface="verdana" charset="0"/>
                        </a:rPr>
                        <a:t>less preferred</a:t>
                      </a:r>
                      <a:r>
                        <a:rPr lang="en-US" sz="1400">
                          <a:solidFill>
                            <a:srgbClr val="000000"/>
                          </a:solidFill>
                          <a:effectLst/>
                          <a:latin typeface="verdana" charset="0"/>
                        </a:rPr>
                        <a:t> than REST.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more preferred</a:t>
                      </a:r>
                      <a:r>
                        <a:rPr lang="en-US" sz="1400" dirty="0">
                          <a:solidFill>
                            <a:srgbClr val="000000"/>
                          </a:solidFill>
                          <a:effectLst/>
                          <a:latin typeface="verdana" charset="0"/>
                        </a:rPr>
                        <a:t> than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0589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5"/>
          <p:cNvSpPr>
            <a:spLocks noGrp="1"/>
          </p:cNvSpPr>
          <p:nvPr>
            <p:ph type="title"/>
          </p:nvPr>
        </p:nvSpPr>
        <p:spPr/>
        <p:txBody>
          <a:bodyPr/>
          <a:lstStyle/>
          <a:p>
            <a:r>
              <a:rPr lang="en-US" sz="2400" dirty="0" err="1" smtClean="0"/>
              <a:t>Config</a:t>
            </a:r>
            <a:r>
              <a:rPr lang="en-US" sz="2400" dirty="0" smtClean="0"/>
              <a:t> client</a:t>
            </a:r>
            <a:r>
              <a:rPr lang="mr-IN" sz="2400" dirty="0" smtClean="0"/>
              <a:t>–</a:t>
            </a:r>
            <a:r>
              <a:rPr lang="en-US" sz="2400" dirty="0" smtClean="0"/>
              <a:t> </a:t>
            </a:r>
            <a:r>
              <a:rPr lang="en-US" dirty="0" smtClean="0"/>
              <a:t/>
            </a:r>
            <a:br>
              <a:rPr lang="en-US" dirty="0" smtClean="0"/>
            </a:br>
            <a:r>
              <a:rPr lang="en-US" dirty="0" smtClean="0"/>
              <a:t>1. Add dependency</a:t>
            </a:r>
            <a:endParaRPr lang="en-US" dirty="0"/>
          </a:p>
        </p:txBody>
      </p:sp>
      <p:sp>
        <p:nvSpPr>
          <p:cNvPr id="7" name="Rectangle 6"/>
          <p:cNvSpPr/>
          <p:nvPr/>
        </p:nvSpPr>
        <p:spPr>
          <a:xfrm>
            <a:off x="608171" y="1451437"/>
            <a:ext cx="10949481" cy="1354217"/>
          </a:xfrm>
          <a:prstGeom prst="rect">
            <a:avLst/>
          </a:prstGeom>
        </p:spPr>
        <p:txBody>
          <a:bodyPr wrap="square">
            <a:spAutoFit/>
          </a:bodyPr>
          <a:lstStyle/>
          <a:p>
            <a:r>
              <a:rPr lang="en-US" dirty="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r>
              <a:rPr lang="en-US" dirty="0" err="1">
                <a:solidFill>
                  <a:srgbClr val="000000"/>
                </a:solidFill>
                <a:latin typeface="Menlo" charset="0"/>
              </a:rPr>
              <a:t>org.springframework.cloud</a:t>
            </a:r>
            <a:r>
              <a:rPr lang="en-US" dirty="0">
                <a:solidFill>
                  <a:srgbClr val="008080"/>
                </a:solidFill>
                <a:latin typeface="Menlo" charset="0"/>
              </a:rPr>
              <a:t>&lt;/</a:t>
            </a:r>
            <a:r>
              <a:rPr lang="en-US" dirty="0" err="1">
                <a:solidFill>
                  <a:srgbClr val="3F7F7F"/>
                </a:solidFill>
                <a:latin typeface="Menlo" charset="0"/>
              </a:rPr>
              <a:t>groupId</a:t>
            </a:r>
            <a:r>
              <a:rPr lang="en-US" dirty="0">
                <a:solidFill>
                  <a:srgbClr val="008080"/>
                </a:solidFill>
                <a:latin typeface="Menlo" charset="0"/>
              </a:rPr>
              <a:t>&gt;</a:t>
            </a:r>
          </a:p>
          <a:p>
            <a:r>
              <a:rPr lang="en-US" sz="2400" dirty="0">
                <a:solidFill>
                  <a:srgbClr val="000000"/>
                </a:solidFill>
                <a:latin typeface="Menlo" charset="0"/>
              </a:rPr>
              <a:t>	</a:t>
            </a:r>
            <a:r>
              <a:rPr lang="en-US" sz="2000" dirty="0" smtClean="0">
                <a:solidFill>
                  <a:srgbClr val="008080"/>
                </a:solidFill>
                <a:latin typeface="Menlo" charset="0"/>
              </a:rPr>
              <a:t>&lt;</a:t>
            </a:r>
            <a:r>
              <a:rPr lang="en-US" sz="2000" dirty="0" err="1" smtClean="0">
                <a:solidFill>
                  <a:srgbClr val="3F7F7F"/>
                </a:solidFill>
                <a:latin typeface="Menlo" charset="0"/>
              </a:rPr>
              <a:t>artifactId</a:t>
            </a:r>
            <a:r>
              <a:rPr lang="en-US" sz="2000" dirty="0" smtClean="0">
                <a:solidFill>
                  <a:srgbClr val="3F7F7F"/>
                </a:solidFill>
                <a:latin typeface="Menlo" charset="0"/>
              </a:rPr>
              <a:t>&gt;</a:t>
            </a:r>
            <a:r>
              <a:rPr lang="en-US" sz="2800" b="1" dirty="0" smtClean="0">
                <a:solidFill>
                  <a:srgbClr val="3F7F7F"/>
                </a:solidFill>
                <a:latin typeface="Menlo" charset="0"/>
              </a:rPr>
              <a:t>spring-cloud-starter-</a:t>
            </a:r>
            <a:r>
              <a:rPr lang="en-US" sz="2800" b="1" dirty="0" err="1" smtClean="0">
                <a:solidFill>
                  <a:srgbClr val="3F7F7F"/>
                </a:solidFill>
                <a:latin typeface="Menlo" charset="0"/>
              </a:rPr>
              <a:t>config</a:t>
            </a:r>
            <a:r>
              <a:rPr lang="en-US" sz="2000" dirty="0" smtClean="0">
                <a:solidFill>
                  <a:srgbClr val="008080"/>
                </a:solidFill>
                <a:latin typeface="Menlo" charset="0"/>
              </a:rPr>
              <a:t>&lt;/</a:t>
            </a:r>
            <a:r>
              <a:rPr lang="en-US" sz="2000" dirty="0" err="1">
                <a:solidFill>
                  <a:srgbClr val="3F7F7F"/>
                </a:solidFill>
                <a:latin typeface="Menlo" charset="0"/>
              </a:rPr>
              <a:t>artifactId</a:t>
            </a:r>
            <a:r>
              <a:rPr lang="en-US" sz="2000" dirty="0">
                <a:solidFill>
                  <a:srgbClr val="008080"/>
                </a:solidFill>
                <a:latin typeface="Menlo" charset="0"/>
              </a:rPr>
              <a:t>&gt;</a:t>
            </a:r>
          </a:p>
          <a:p>
            <a:r>
              <a:rPr lang="en-US" dirty="0" smtClean="0">
                <a:solidFill>
                  <a:srgbClr val="008080"/>
                </a:solidFill>
                <a:latin typeface="Menlo" charset="0"/>
              </a:rPr>
              <a:t>&lt;/</a:t>
            </a:r>
            <a:r>
              <a:rPr lang="en-US" dirty="0">
                <a:solidFill>
                  <a:srgbClr val="3F7F7F"/>
                </a:solidFill>
                <a:latin typeface="Menlo" charset="0"/>
              </a:rPr>
              <a:t>dependency</a:t>
            </a:r>
            <a:r>
              <a:rPr lang="en-US" dirty="0">
                <a:solidFill>
                  <a:srgbClr val="008080"/>
                </a:solidFill>
                <a:latin typeface="Menlo" charset="0"/>
              </a:rPr>
              <a:t>&gt;</a:t>
            </a:r>
            <a:endParaRPr lang="en-US" dirty="0"/>
          </a:p>
        </p:txBody>
      </p:sp>
    </p:spTree>
    <p:extLst>
      <p:ext uri="{BB962C8B-B14F-4D97-AF65-F5344CB8AC3E}">
        <p14:creationId xmlns:p14="http://schemas.microsoft.com/office/powerpoint/2010/main" val="65104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err="1"/>
              <a:t>bootstrap.properties</a:t>
            </a:r>
            <a:r>
              <a:rPr lang="en-US" dirty="0"/>
              <a:t>/</a:t>
            </a:r>
            <a:r>
              <a:rPr lang="en-US" dirty="0" err="1"/>
              <a:t>bootstrap.yml</a:t>
            </a:r>
            <a:r>
              <a:rPr lang="en-US" dirty="0"/>
              <a:t> is a specific file from Spring Cloud </a:t>
            </a:r>
            <a:endParaRPr lang="en-US" dirty="0" smtClean="0"/>
          </a:p>
          <a:p>
            <a:r>
              <a:rPr lang="en-US" dirty="0" smtClean="0"/>
              <a:t>it’s </a:t>
            </a:r>
            <a:r>
              <a:rPr lang="en-US" dirty="0"/>
              <a:t>loaded before the </a:t>
            </a:r>
            <a:r>
              <a:rPr lang="en-US" dirty="0" err="1" smtClean="0"/>
              <a:t>application.properties</a:t>
            </a:r>
            <a:r>
              <a:rPr lang="en-US" dirty="0" smtClean="0"/>
              <a:t>/</a:t>
            </a:r>
            <a:r>
              <a:rPr lang="en-US" dirty="0" err="1" smtClean="0"/>
              <a:t>application.yml</a:t>
            </a:r>
            <a:endParaRPr lang="en-US" dirty="0" smtClean="0"/>
          </a:p>
          <a:p>
            <a:r>
              <a:rPr lang="en-US" dirty="0" smtClean="0"/>
              <a:t>Please make sure, whatever the name of the property file you use in the </a:t>
            </a:r>
            <a:r>
              <a:rPr lang="en-US" dirty="0" err="1" smtClean="0"/>
              <a:t>config</a:t>
            </a:r>
            <a:r>
              <a:rPr lang="en-US" dirty="0" smtClean="0"/>
              <a:t> server, you need to use the same name for the </a:t>
            </a:r>
            <a:r>
              <a:rPr lang="en-US" dirty="0" err="1" smtClean="0"/>
              <a:t>application.name</a:t>
            </a:r>
            <a:r>
              <a:rPr lang="en-US" dirty="0" smtClean="0"/>
              <a:t> in </a:t>
            </a:r>
            <a:r>
              <a:rPr lang="en-US" dirty="0" err="1" smtClean="0"/>
              <a:t>bootstrap.properties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5"/>
          <p:cNvSpPr>
            <a:spLocks noGrp="1"/>
          </p:cNvSpPr>
          <p:nvPr>
            <p:ph type="title"/>
          </p:nvPr>
        </p:nvSpPr>
        <p:spPr>
          <a:xfrm>
            <a:off x="531952" y="122238"/>
            <a:ext cx="8689061" cy="1020762"/>
          </a:xfrm>
        </p:spPr>
        <p:txBody>
          <a:bodyPr/>
          <a:lstStyle/>
          <a:p>
            <a:r>
              <a:rPr lang="en-US" sz="2400" dirty="0" err="1" smtClean="0"/>
              <a:t>Config</a:t>
            </a:r>
            <a:r>
              <a:rPr lang="en-US" sz="2400" dirty="0" smtClean="0"/>
              <a:t> client</a:t>
            </a:r>
            <a:r>
              <a:rPr lang="mr-IN" sz="2400" dirty="0" smtClean="0"/>
              <a:t>–</a:t>
            </a:r>
            <a:r>
              <a:rPr lang="en-US" sz="2400" dirty="0" smtClean="0"/>
              <a:t> </a:t>
            </a:r>
            <a:r>
              <a:rPr lang="en-US" dirty="0" smtClean="0"/>
              <a:t/>
            </a:r>
            <a:br>
              <a:rPr lang="en-US" dirty="0" smtClean="0"/>
            </a:br>
            <a:r>
              <a:rPr lang="en-US" dirty="0" smtClean="0"/>
              <a:t>2. </a:t>
            </a:r>
            <a:r>
              <a:rPr lang="en-US" dirty="0" err="1" smtClean="0"/>
              <a:t>bootstrap.properties</a:t>
            </a:r>
            <a:endParaRPr lang="en-US" dirty="0"/>
          </a:p>
        </p:txBody>
      </p:sp>
      <p:sp>
        <p:nvSpPr>
          <p:cNvPr id="10" name="Rectangle 9"/>
          <p:cNvSpPr/>
          <p:nvPr/>
        </p:nvSpPr>
        <p:spPr>
          <a:xfrm>
            <a:off x="897795" y="4831288"/>
            <a:ext cx="646490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00"/>
                </a:solidFill>
                <a:latin typeface="Menlo" charset="0"/>
              </a:rPr>
              <a:t>spring.application.name</a:t>
            </a:r>
            <a:r>
              <a:rPr lang="en-US" dirty="0">
                <a:solidFill>
                  <a:srgbClr val="000000"/>
                </a:solidFill>
                <a:latin typeface="Menlo" charset="0"/>
              </a:rPr>
              <a:t>=</a:t>
            </a:r>
            <a:r>
              <a:rPr lang="en-US" dirty="0">
                <a:solidFill>
                  <a:srgbClr val="2A00FF"/>
                </a:solidFill>
                <a:latin typeface="Menlo" charset="0"/>
              </a:rPr>
              <a:t>service-one</a:t>
            </a:r>
          </a:p>
          <a:p>
            <a:r>
              <a:rPr lang="en-US" dirty="0" err="1">
                <a:solidFill>
                  <a:srgbClr val="000000"/>
                </a:solidFill>
                <a:latin typeface="Menlo" charset="0"/>
              </a:rPr>
              <a:t>spring.cloud.config.uri</a:t>
            </a:r>
            <a:r>
              <a:rPr lang="en-US" dirty="0">
                <a:solidFill>
                  <a:srgbClr val="000000"/>
                </a:solidFill>
                <a:latin typeface="Menlo" charset="0"/>
              </a:rPr>
              <a:t>=</a:t>
            </a:r>
            <a:r>
              <a:rPr lang="en-US" dirty="0">
                <a:solidFill>
                  <a:srgbClr val="2A00FF"/>
                </a:solidFill>
                <a:latin typeface="Menlo" charset="0"/>
              </a:rPr>
              <a:t>http://localhost:8888</a:t>
            </a:r>
          </a:p>
          <a:p>
            <a:r>
              <a:rPr lang="en-US" dirty="0" err="1">
                <a:solidFill>
                  <a:srgbClr val="000000"/>
                </a:solidFill>
                <a:latin typeface="Menlo" charset="0"/>
              </a:rPr>
              <a:t>spring.profiles.active</a:t>
            </a:r>
            <a:r>
              <a:rPr lang="en-US" dirty="0">
                <a:solidFill>
                  <a:srgbClr val="000000"/>
                </a:solidFill>
                <a:latin typeface="Menlo" charset="0"/>
              </a:rPr>
              <a:t>=</a:t>
            </a:r>
            <a:r>
              <a:rPr lang="en-US" u="sng" dirty="0">
                <a:solidFill>
                  <a:srgbClr val="2A00FF"/>
                </a:solidFill>
                <a:latin typeface="Menlo" charset="0"/>
              </a:rPr>
              <a:t>dev</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193" y="4038600"/>
            <a:ext cx="3425868" cy="1254353"/>
          </a:xfrm>
          <a:prstGeom prst="rect">
            <a:avLst/>
          </a:prstGeom>
        </p:spPr>
      </p:pic>
      <p:cxnSp>
        <p:nvCxnSpPr>
          <p:cNvPr id="13" name="Straight Arrow Connector 12"/>
          <p:cNvCxnSpPr>
            <a:endCxn id="11" idx="1"/>
          </p:cNvCxnSpPr>
          <p:nvPr/>
        </p:nvCxnSpPr>
        <p:spPr>
          <a:xfrm flipV="1">
            <a:off x="5925787" y="4665777"/>
            <a:ext cx="1977406" cy="333735"/>
          </a:xfrm>
          <a:prstGeom prst="straightConnector1">
            <a:avLst/>
          </a:prstGeom>
          <a:ln w="25400">
            <a:solidFill>
              <a:schemeClr val="accent5">
                <a:lumMod val="50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6735" y="4404010"/>
            <a:ext cx="2354298" cy="369332"/>
          </a:xfrm>
          <a:prstGeom prst="rect">
            <a:avLst/>
          </a:prstGeom>
          <a:solidFill>
            <a:schemeClr val="bg2">
              <a:lumMod val="20000"/>
              <a:lumOff val="80000"/>
            </a:schemeClr>
          </a:solidFill>
        </p:spPr>
        <p:txBody>
          <a:bodyPr wrap="none" rtlCol="0">
            <a:spAutoFit/>
          </a:bodyPr>
          <a:lstStyle/>
          <a:p>
            <a:pPr algn="ctr">
              <a:lnSpc>
                <a:spcPct val="90000"/>
              </a:lnSpc>
            </a:pPr>
            <a:r>
              <a:rPr lang="en-US" sz="2000" smtClean="0">
                <a:latin typeface="Segoe UI" panose="020B0502040204020203" pitchFamily="34" charset="0"/>
                <a:cs typeface="Segoe UI" panose="020B0502040204020203" pitchFamily="34" charset="0"/>
              </a:rPr>
              <a:t>bootstrap.properties</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220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Title 1"/>
          <p:cNvSpPr>
            <a:spLocks noGrp="1"/>
          </p:cNvSpPr>
          <p:nvPr>
            <p:ph type="title"/>
          </p:nvPr>
        </p:nvSpPr>
        <p:spPr>
          <a:xfrm>
            <a:off x="1458227" y="3114819"/>
            <a:ext cx="8689061" cy="1020762"/>
          </a:xfr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normAutofit/>
            <a:scene3d>
              <a:camera prst="orthographicFront"/>
              <a:lightRig rig="soft" dir="t">
                <a:rot lat="0" lon="0" rev="15600000"/>
              </a:lightRig>
            </a:scene3d>
            <a:sp3d extrusionH="57150" prstMaterial="softEdge">
              <a:bevelT w="25400" h="38100"/>
            </a:sp3d>
          </a:bodyPr>
          <a:lstStyle/>
          <a:p>
            <a:pPr algn="ctr"/>
            <a:r>
              <a:rPr lang="en-US" sz="6600" b="1" spc="50" dirty="0" smtClean="0">
                <a:ln w="9525" cmpd="sng">
                  <a:solidFill>
                    <a:schemeClr val="accent1"/>
                  </a:solidFill>
                  <a:prstDash val="solid"/>
                </a:ln>
                <a:solidFill>
                  <a:srgbClr val="70AD47">
                    <a:tint val="1000"/>
                  </a:srgbClr>
                </a:solidFill>
                <a:effectLst>
                  <a:glow rad="38100">
                    <a:schemeClr val="accent1">
                      <a:alpha val="40000"/>
                    </a:schemeClr>
                  </a:glow>
                </a:effectLst>
              </a:rPr>
              <a:t>Service</a:t>
            </a:r>
            <a:r>
              <a:rPr lang="en-US" sz="6600" b="1" dirty="0" smtClean="0">
                <a:ln/>
                <a:solidFill>
                  <a:schemeClr val="accent4"/>
                </a:solidFill>
              </a:rPr>
              <a:t> </a:t>
            </a:r>
            <a:r>
              <a:rPr lang="en-US" sz="6600" b="1" spc="50" dirty="0" smtClean="0">
                <a:ln w="9525" cmpd="sng">
                  <a:solidFill>
                    <a:schemeClr val="accent1"/>
                  </a:solidFill>
                  <a:prstDash val="solid"/>
                </a:ln>
                <a:solidFill>
                  <a:srgbClr val="70AD47">
                    <a:tint val="1000"/>
                  </a:srgbClr>
                </a:solidFill>
                <a:effectLst>
                  <a:glow rad="38100">
                    <a:schemeClr val="accent1">
                      <a:alpha val="40000"/>
                    </a:schemeClr>
                  </a:glow>
                </a:effectLst>
              </a:rPr>
              <a:t>Discovery</a:t>
            </a:r>
            <a:endParaRPr lang="en-US" sz="6600" b="1" dirty="0">
              <a:ln/>
              <a:solidFill>
                <a:schemeClr val="accent4"/>
              </a:solidFill>
            </a:endParaRPr>
          </a:p>
        </p:txBody>
      </p:sp>
    </p:spTree>
    <p:extLst>
      <p:ext uri="{BB962C8B-B14F-4D97-AF65-F5344CB8AC3E}">
        <p14:creationId xmlns:p14="http://schemas.microsoft.com/office/powerpoint/2010/main" val="155799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 Discovery</a:t>
            </a:r>
            <a:endParaRPr lang="en-US" dirty="0"/>
          </a:p>
        </p:txBody>
      </p:sp>
      <p:sp>
        <p:nvSpPr>
          <p:cNvPr id="3" name="Content Placeholder 2"/>
          <p:cNvSpPr>
            <a:spLocks noGrp="1"/>
          </p:cNvSpPr>
          <p:nvPr>
            <p:ph idx="1"/>
          </p:nvPr>
        </p:nvSpPr>
        <p:spPr>
          <a:xfrm>
            <a:off x="581995" y="1287482"/>
            <a:ext cx="10975658" cy="5079829"/>
          </a:xfrm>
        </p:spPr>
        <p:txBody>
          <a:bodyPr>
            <a:normAutofit/>
          </a:bodyPr>
          <a:lstStyle/>
          <a:p>
            <a:r>
              <a:rPr lang="en-US" sz="2800" dirty="0" smtClean="0"/>
              <a:t>In a micro-service architecture, there will be multiple micro-services running in different servers.</a:t>
            </a:r>
          </a:p>
          <a:p>
            <a:r>
              <a:rPr lang="en-US" sz="2800" dirty="0" smtClean="0"/>
              <a:t>Microservices may communicate to each other. They use the service through the URL. But there could be the problem</a:t>
            </a:r>
          </a:p>
          <a:p>
            <a:pPr lvl="1"/>
            <a:r>
              <a:rPr lang="en-US" sz="2400" dirty="0" smtClean="0"/>
              <a:t>The URI of the service may change at anytime because of changes of </a:t>
            </a:r>
          </a:p>
          <a:p>
            <a:pPr lvl="2"/>
            <a:r>
              <a:rPr lang="en-US" sz="2000" dirty="0"/>
              <a:t>D</a:t>
            </a:r>
            <a:r>
              <a:rPr lang="en-US" sz="2000" dirty="0" smtClean="0"/>
              <a:t>ata center they are located in</a:t>
            </a:r>
          </a:p>
          <a:p>
            <a:pPr lvl="2"/>
            <a:r>
              <a:rPr lang="en-US" sz="2000" dirty="0" smtClean="0"/>
              <a:t>The region they are located in</a:t>
            </a:r>
          </a:p>
          <a:p>
            <a:pPr lvl="2"/>
            <a:r>
              <a:rPr lang="en-US" sz="2000" dirty="0" smtClean="0"/>
              <a:t>The no. of instances that are available</a:t>
            </a:r>
          </a:p>
          <a:p>
            <a:pPr lvl="2"/>
            <a:r>
              <a:rPr lang="en-US" sz="2000" dirty="0" smtClean="0"/>
              <a:t>Other changes</a:t>
            </a:r>
          </a:p>
          <a:p>
            <a:pPr lvl="2"/>
            <a:r>
              <a:rPr lang="en-US" sz="2000" dirty="0" smtClean="0"/>
              <a:t>Very challenging to configure</a:t>
            </a:r>
          </a:p>
          <a:p>
            <a:endParaRPr lang="en-US" sz="2800" dirty="0"/>
          </a:p>
          <a:p>
            <a:endParaRPr lang="en-US" sz="2800" dirty="0"/>
          </a:p>
          <a:p>
            <a:pPr lvl="2"/>
            <a:endParaRPr lang="en-US" sz="2000"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73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Service </a:t>
            </a:r>
            <a:r>
              <a:rPr lang="en-US" dirty="0" smtClean="0"/>
              <a:t>Discovery (contd.)</a:t>
            </a:r>
            <a:endParaRPr lang="en-US" dirty="0"/>
          </a:p>
        </p:txBody>
      </p:sp>
      <p:sp>
        <p:nvSpPr>
          <p:cNvPr id="3" name="Content Placeholder 2"/>
          <p:cNvSpPr>
            <a:spLocks noGrp="1"/>
          </p:cNvSpPr>
          <p:nvPr>
            <p:ph idx="1"/>
          </p:nvPr>
        </p:nvSpPr>
        <p:spPr/>
        <p:txBody>
          <a:bodyPr/>
          <a:lstStyle/>
          <a:p>
            <a:r>
              <a:rPr lang="en-US" dirty="0"/>
              <a:t>Service Discovery track records of component of services such as</a:t>
            </a:r>
          </a:p>
          <a:p>
            <a:pPr lvl="1"/>
            <a:r>
              <a:rPr lang="en-US" dirty="0"/>
              <a:t>The current URL of the application</a:t>
            </a:r>
          </a:p>
          <a:p>
            <a:pPr lvl="1"/>
            <a:r>
              <a:rPr lang="en-US" dirty="0"/>
              <a:t>How many instances are available/running</a:t>
            </a:r>
          </a:p>
          <a:p>
            <a:pPr lvl="1"/>
            <a:r>
              <a:rPr lang="en-US" dirty="0"/>
              <a:t>The status whether they are up/do</a:t>
            </a:r>
          </a:p>
          <a:p>
            <a:pPr lvl="1"/>
            <a:r>
              <a:rPr lang="en-US" dirty="0"/>
              <a:t>The healthy or </a:t>
            </a:r>
            <a:r>
              <a:rPr lang="en-US" dirty="0" smtClean="0"/>
              <a:t>not</a:t>
            </a:r>
          </a:p>
          <a:p>
            <a:r>
              <a:rPr lang="en-US" dirty="0" smtClean="0"/>
              <a:t>Service Discovery provides a single 'lookup' service</a:t>
            </a:r>
          </a:p>
          <a:p>
            <a:pPr lvl="1"/>
            <a:r>
              <a:rPr lang="en-US" dirty="0" smtClean="0"/>
              <a:t>Clients register themselves, discover other registrants</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583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Eureka</a:t>
            </a:r>
            <a:endParaRPr lang="en-US" dirty="0"/>
          </a:p>
        </p:txBody>
      </p:sp>
      <p:sp>
        <p:nvSpPr>
          <p:cNvPr id="3" name="Content Placeholder 2"/>
          <p:cNvSpPr>
            <a:spLocks noGrp="1"/>
          </p:cNvSpPr>
          <p:nvPr>
            <p:ph idx="1"/>
          </p:nvPr>
        </p:nvSpPr>
        <p:spPr/>
        <p:txBody>
          <a:bodyPr/>
          <a:lstStyle/>
          <a:p>
            <a:r>
              <a:rPr lang="en-US" dirty="0"/>
              <a:t>Eureka is a REST (Representational State Transfer) based service that is primarily used in the AWS cloud for locating services for the purpose of load balancing and failover of middle-tier servers</a:t>
            </a:r>
            <a:r>
              <a:rPr lang="en-US" dirty="0" smtClean="0"/>
              <a:t>.</a:t>
            </a:r>
          </a:p>
          <a:p>
            <a:r>
              <a:rPr lang="en-US" dirty="0"/>
              <a:t>We call this service, the </a:t>
            </a:r>
            <a:r>
              <a:rPr lang="en-US" b="1" dirty="0"/>
              <a:t>Eureka </a:t>
            </a:r>
            <a:r>
              <a:rPr lang="en-US" b="1" dirty="0" smtClean="0"/>
              <a:t>Server</a:t>
            </a:r>
          </a:p>
          <a:p>
            <a:r>
              <a:rPr lang="en-US" dirty="0">
                <a:hlinkClick r:id="rId2"/>
              </a:rPr>
              <a:t>https://</a:t>
            </a:r>
            <a:r>
              <a:rPr lang="en-US" dirty="0" smtClean="0">
                <a:hlinkClick r:id="rId2"/>
              </a:rPr>
              <a:t>github.com/Netflix/eureka/wiki</a:t>
            </a:r>
            <a:r>
              <a:rPr lang="en-US" dirty="0" smtClean="0"/>
              <a:t> </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382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Frameworks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err="1" smtClean="0"/>
              <a:t>Netfilx</a:t>
            </a:r>
            <a:r>
              <a:rPr lang="en-US" b="1" dirty="0" smtClean="0"/>
              <a:t> Eureka </a:t>
            </a:r>
            <a:r>
              <a:rPr lang="en-US" dirty="0" smtClean="0"/>
              <a:t>(the most popular)</a:t>
            </a:r>
            <a:endParaRPr lang="en-US" dirty="0"/>
          </a:p>
          <a:p>
            <a:pPr marL="457200" indent="-457200">
              <a:buFont typeface="+mj-lt"/>
              <a:buAutoNum type="arabicPeriod"/>
            </a:pPr>
            <a:r>
              <a:rPr lang="en-US" dirty="0" smtClean="0"/>
              <a:t>Apache Zookeeper</a:t>
            </a:r>
          </a:p>
          <a:p>
            <a:pPr marL="457200" indent="-457200">
              <a:buFont typeface="+mj-lt"/>
              <a:buAutoNum type="arabicPeriod"/>
            </a:pPr>
            <a:r>
              <a:rPr lang="en-US" dirty="0" smtClean="0"/>
              <a:t>Consul</a:t>
            </a:r>
          </a:p>
          <a:p>
            <a:pPr marL="457200" indent="-457200">
              <a:buFont typeface="+mj-lt"/>
              <a:buAutoNum type="arabicPeriod"/>
            </a:pPr>
            <a:r>
              <a:rPr lang="en-US" dirty="0" err="1" smtClean="0"/>
              <a:t>Etdc</a:t>
            </a:r>
            <a:endParaRPr lang="en-US" dirty="0" smtClean="0"/>
          </a:p>
          <a:p>
            <a:pPr marL="457200" indent="-457200">
              <a:buFont typeface="+mj-lt"/>
              <a:buAutoNum type="arabicPeriod"/>
            </a:pPr>
            <a:r>
              <a:rPr lang="en-US" dirty="0" err="1" smtClean="0"/>
              <a:t>SmartStack</a:t>
            </a:r>
            <a:endParaRPr lang="en-US" dirty="0" smtClean="0"/>
          </a:p>
          <a:p>
            <a:pPr marL="457200" indent="-457200">
              <a:buFont typeface="+mj-lt"/>
              <a:buAutoNum type="arabicPeriod"/>
            </a:pPr>
            <a:endParaRPr lang="en-US"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455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Server</a:t>
            </a:r>
            <a:endParaRPr lang="en-US" dirty="0"/>
          </a:p>
        </p:txBody>
      </p:sp>
      <p:sp>
        <p:nvSpPr>
          <p:cNvPr id="3" name="Content Placeholder 2"/>
          <p:cNvSpPr>
            <a:spLocks noGrp="1"/>
          </p:cNvSpPr>
          <p:nvPr>
            <p:ph idx="1"/>
          </p:nvPr>
        </p:nvSpPr>
        <p:spPr/>
        <p:txBody>
          <a:bodyPr/>
          <a:lstStyle/>
          <a:p>
            <a:r>
              <a:rPr lang="en-US" dirty="0" smtClean="0"/>
              <a:t>Add starter dependency - </a:t>
            </a:r>
            <a:r>
              <a:rPr lang="en-US" i="1" dirty="0"/>
              <a:t>spring-cloud-starter-</a:t>
            </a:r>
            <a:r>
              <a:rPr lang="en-US" i="1" dirty="0" err="1"/>
              <a:t>netflix</a:t>
            </a:r>
            <a:r>
              <a:rPr lang="en-US" i="1" dirty="0"/>
              <a:t>-eureka-server</a:t>
            </a:r>
            <a:endParaRPr lang="en-US" i="1" dirty="0" smtClean="0"/>
          </a:p>
          <a:p>
            <a:r>
              <a:rPr lang="en-US" dirty="0" smtClean="0"/>
              <a:t>Use annotation - </a:t>
            </a:r>
            <a:r>
              <a:rPr lang="en-US" sz="2000" dirty="0"/>
              <a:t>@</a:t>
            </a:r>
            <a:r>
              <a:rPr lang="en-US" sz="2000" dirty="0" err="1" smtClean="0"/>
              <a:t>EnableEurekaServer</a:t>
            </a:r>
            <a:endParaRPr lang="en-US" sz="2000" dirty="0" smtClean="0"/>
          </a:p>
          <a:p>
            <a:r>
              <a:rPr lang="en-US" dirty="0" smtClean="0"/>
              <a:t>In </a:t>
            </a:r>
            <a:r>
              <a:rPr lang="en-US" dirty="0" err="1" smtClean="0"/>
              <a:t>application.properties</a:t>
            </a:r>
            <a:endParaRPr lang="en-US" dirty="0" smtClean="0"/>
          </a:p>
          <a:p>
            <a:pPr lvl="1"/>
            <a:r>
              <a:rPr lang="en-US" dirty="0" smtClean="0"/>
              <a:t>Use the commonly used port (8761)</a:t>
            </a:r>
          </a:p>
          <a:p>
            <a:pPr lvl="1"/>
            <a:r>
              <a:rPr lang="en-US" dirty="0" err="1" smtClean="0"/>
              <a:t>eureka.client.register</a:t>
            </a:r>
            <a:r>
              <a:rPr lang="en-US" dirty="0" smtClean="0"/>
              <a:t>-with-eureka=false</a:t>
            </a:r>
          </a:p>
          <a:p>
            <a:pPr lvl="1"/>
            <a:r>
              <a:rPr lang="en-US" dirty="0" err="1" smtClean="0"/>
              <a:t>eureka.client.fetch</a:t>
            </a:r>
            <a:r>
              <a:rPr lang="en-US" dirty="0" smtClean="0"/>
              <a:t>-registry=false</a:t>
            </a:r>
          </a:p>
          <a:p>
            <a:r>
              <a:rPr lang="en-US" dirty="0" smtClean="0"/>
              <a:t>Can run multiple instances of Eureka Server for high availability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63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2400" dirty="0"/>
              <a:t>Eureka </a:t>
            </a:r>
            <a:r>
              <a:rPr lang="en-US" sz="2400" dirty="0" smtClean="0"/>
              <a:t>Server - </a:t>
            </a:r>
            <a:r>
              <a:rPr lang="en-US" dirty="0" smtClean="0"/>
              <a:t>Dependencies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871077"/>
            <a:ext cx="9806181" cy="1692771"/>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3F7F7F"/>
                </a:solidFill>
                <a:latin typeface="Menlo" charset="0"/>
              </a:rPr>
              <a:t>&gt;</a:t>
            </a:r>
            <a:r>
              <a:rPr lang="en-US" sz="1600" dirty="0" err="1">
                <a:solidFill>
                  <a:srgbClr val="3F7F7F"/>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dirty="0">
                <a:solidFill>
                  <a:srgbClr val="008080"/>
                </a:solidFill>
                <a:latin typeface="Menlo" charset="0"/>
              </a:rPr>
              <a:t>	</a:t>
            </a:r>
            <a:r>
              <a:rPr lang="en-US" sz="1600"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-eureka-server</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7329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Annotation for Eureka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608171" y="1720840"/>
            <a:ext cx="10949481" cy="2554545"/>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3200" b="1" dirty="0">
                <a:solidFill>
                  <a:srgbClr val="646464"/>
                </a:solidFill>
                <a:latin typeface="Menlo" charset="0"/>
              </a:rPr>
              <a:t>@</a:t>
            </a:r>
            <a:r>
              <a:rPr lang="en-US" sz="3200" b="1" dirty="0" err="1">
                <a:solidFill>
                  <a:srgbClr val="646464"/>
                </a:solidFill>
                <a:latin typeface="Menlo" charset="0"/>
              </a:rPr>
              <a:t>EnableEurekaServer</a:t>
            </a:r>
            <a:endParaRPr lang="en-US" sz="3200" b="1"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MyEurekaServerApplication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MyEurekaServerApplication.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15714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 Patterns</a:t>
            </a:r>
            <a:endParaRPr lang="en-US" dirty="0"/>
          </a:p>
        </p:txBody>
      </p:sp>
      <p:sp>
        <p:nvSpPr>
          <p:cNvPr id="3" name="Content Placeholder 2"/>
          <p:cNvSpPr>
            <a:spLocks noGrp="1"/>
          </p:cNvSpPr>
          <p:nvPr>
            <p:ph idx="1"/>
          </p:nvPr>
        </p:nvSpPr>
        <p:spPr>
          <a:xfrm>
            <a:off x="581995" y="1621556"/>
            <a:ext cx="10975658" cy="4267200"/>
          </a:xfrm>
        </p:spPr>
        <p:txBody>
          <a:bodyPr>
            <a:normAutofit/>
          </a:bodyPr>
          <a:lstStyle/>
          <a:p>
            <a:pPr marL="742950" indent="-742950">
              <a:buFont typeface="+mj-lt"/>
              <a:buAutoNum type="arabicPeriod"/>
            </a:pPr>
            <a:r>
              <a:rPr lang="en-US" sz="3600" dirty="0"/>
              <a:t>Layered </a:t>
            </a:r>
            <a:r>
              <a:rPr lang="en-US" sz="3600" dirty="0" smtClean="0"/>
              <a:t>Architecture</a:t>
            </a:r>
            <a:r>
              <a:rPr lang="en-US" sz="3600" dirty="0"/>
              <a:t> </a:t>
            </a:r>
            <a:r>
              <a:rPr lang="en-US" sz="3600" dirty="0" smtClean="0"/>
              <a:t>(aka n-tier </a:t>
            </a:r>
            <a:r>
              <a:rPr lang="en-US" sz="3600" dirty="0"/>
              <a:t>architecture </a:t>
            </a:r>
            <a:r>
              <a:rPr lang="en-US" sz="3600" dirty="0" smtClean="0"/>
              <a:t>pattern</a:t>
            </a:r>
            <a:r>
              <a:rPr lang="en-US" sz="3600" dirty="0"/>
              <a:t>)</a:t>
            </a:r>
            <a:endParaRPr lang="en-US" sz="3600" dirty="0" smtClean="0"/>
          </a:p>
          <a:p>
            <a:pPr marL="742950" indent="-742950">
              <a:buFont typeface="+mj-lt"/>
              <a:buAutoNum type="arabicPeriod"/>
            </a:pPr>
            <a:r>
              <a:rPr lang="en-US" sz="3600" dirty="0"/>
              <a:t>Event-Driven Architecture</a:t>
            </a:r>
            <a:r>
              <a:rPr lang="en-US" sz="3600" dirty="0" smtClean="0"/>
              <a:t>.</a:t>
            </a:r>
          </a:p>
          <a:p>
            <a:pPr marL="742950" indent="-742950">
              <a:buFont typeface="+mj-lt"/>
              <a:buAutoNum type="arabicPeriod"/>
            </a:pPr>
            <a:r>
              <a:rPr lang="en-US" sz="3600" dirty="0"/>
              <a:t>Microkernel Architecture</a:t>
            </a:r>
            <a:r>
              <a:rPr lang="en-US" sz="3600" dirty="0" smtClean="0"/>
              <a:t>.</a:t>
            </a:r>
          </a:p>
          <a:p>
            <a:pPr marL="742950" indent="-742950">
              <a:buFont typeface="+mj-lt"/>
              <a:buAutoNum type="arabicPeriod"/>
            </a:pPr>
            <a:r>
              <a:rPr lang="en-US" sz="3600" dirty="0"/>
              <a:t>Microservices Architecture Pattern</a:t>
            </a:r>
            <a:r>
              <a:rPr lang="en-US" sz="3600" dirty="0" smtClean="0"/>
              <a:t>.</a:t>
            </a:r>
          </a:p>
          <a:p>
            <a:pPr marL="742950" indent="-742950">
              <a:buFont typeface="+mj-lt"/>
              <a:buAutoNum type="arabicPeriod"/>
            </a:pPr>
            <a:r>
              <a:rPr lang="en-US" sz="3600" dirty="0"/>
              <a:t>Space-Based Architecture.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8630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531952" y="1523526"/>
            <a:ext cx="11025701" cy="3693319"/>
          </a:xfrm>
          <a:prstGeom prst="rect">
            <a:avLst/>
          </a:prstGeom>
        </p:spPr>
        <p:txBody>
          <a:bodyPr wrap="square">
            <a:spAutoFit/>
          </a:bodyPr>
          <a:lstStyle/>
          <a:p>
            <a:r>
              <a:rPr lang="en-US" dirty="0" err="1">
                <a:solidFill>
                  <a:srgbClr val="000000"/>
                </a:solidFill>
                <a:latin typeface="Menlo" charset="0"/>
              </a:rPr>
              <a:t>server.port</a:t>
            </a:r>
            <a:r>
              <a:rPr lang="en-US" dirty="0">
                <a:solidFill>
                  <a:srgbClr val="000000"/>
                </a:solidFill>
                <a:latin typeface="Menlo" charset="0"/>
              </a:rPr>
              <a:t>=</a:t>
            </a:r>
            <a:r>
              <a:rPr lang="en-US" dirty="0">
                <a:solidFill>
                  <a:srgbClr val="2A00FF"/>
                </a:solidFill>
                <a:latin typeface="Menlo" charset="0"/>
              </a:rPr>
              <a:t>8761</a:t>
            </a:r>
          </a:p>
          <a:p>
            <a:r>
              <a:rPr lang="en-US" dirty="0" err="1">
                <a:solidFill>
                  <a:srgbClr val="000000"/>
                </a:solidFill>
                <a:latin typeface="Menlo" charset="0"/>
              </a:rPr>
              <a:t>eureka.instance.status</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}/info</a:t>
            </a:r>
          </a:p>
          <a:p>
            <a:r>
              <a:rPr lang="en-US" dirty="0" err="1">
                <a:solidFill>
                  <a:srgbClr val="000000"/>
                </a:solidFill>
                <a:latin typeface="Menlo" charset="0"/>
              </a:rPr>
              <a:t>eureka.instance.home</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-path=</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}/health</a:t>
            </a:r>
          </a:p>
          <a:p>
            <a:r>
              <a:rPr lang="en-US" dirty="0">
                <a:solidFill>
                  <a:srgbClr val="3F7F5F"/>
                </a:solidFill>
                <a:latin typeface="Menlo" charset="0"/>
              </a:rPr>
              <a:t>#</a:t>
            </a:r>
            <a:r>
              <a:rPr lang="en-US" dirty="0" err="1">
                <a:solidFill>
                  <a:srgbClr val="3F7F5F"/>
                </a:solidFill>
                <a:latin typeface="Menlo" charset="0"/>
              </a:rPr>
              <a:t>eureka.instance.hostname</a:t>
            </a:r>
            <a:r>
              <a:rPr lang="en-US" dirty="0">
                <a:solidFill>
                  <a:srgbClr val="3F7F5F"/>
                </a:solidFill>
                <a:latin typeface="Menlo" charset="0"/>
              </a:rPr>
              <a:t>=localhost</a:t>
            </a:r>
          </a:p>
          <a:p>
            <a:endParaRPr lang="en-US" dirty="0">
              <a:latin typeface="Menlo" charset="0"/>
            </a:endParaRPr>
          </a:p>
          <a:p>
            <a:r>
              <a:rPr lang="en-US" dirty="0">
                <a:solidFill>
                  <a:srgbClr val="3F7F5F"/>
                </a:solidFill>
                <a:latin typeface="Menlo" charset="0"/>
              </a:rPr>
              <a:t># This also can be client </a:t>
            </a:r>
            <a:r>
              <a:rPr lang="en-US" dirty="0" smtClean="0">
                <a:solidFill>
                  <a:srgbClr val="3F7F5F"/>
                </a:solidFill>
                <a:latin typeface="Menlo" charset="0"/>
              </a:rPr>
              <a:t>because </a:t>
            </a:r>
            <a:r>
              <a:rPr lang="en-US" dirty="0">
                <a:solidFill>
                  <a:srgbClr val="3F7F5F"/>
                </a:solidFill>
                <a:latin typeface="Menlo" charset="0"/>
              </a:rPr>
              <a:t>it talks to other Eureka server</a:t>
            </a:r>
          </a:p>
          <a:p>
            <a:r>
              <a:rPr lang="en-US" dirty="0" err="1">
                <a:solidFill>
                  <a:srgbClr val="000000"/>
                </a:solidFill>
                <a:latin typeface="Menlo" charset="0"/>
              </a:rPr>
              <a:t>eureka.client.register</a:t>
            </a:r>
            <a:r>
              <a:rPr lang="en-US" dirty="0">
                <a:solidFill>
                  <a:srgbClr val="000000"/>
                </a:solidFill>
                <a:latin typeface="Menlo" charset="0"/>
              </a:rPr>
              <a:t>-with-eureka=</a:t>
            </a:r>
            <a:r>
              <a:rPr lang="en-US" dirty="0">
                <a:solidFill>
                  <a:srgbClr val="2A00FF"/>
                </a:solidFill>
                <a:latin typeface="Menlo" charset="0"/>
              </a:rPr>
              <a:t>false</a:t>
            </a:r>
          </a:p>
          <a:p>
            <a:r>
              <a:rPr lang="en-US" dirty="0" err="1" smtClean="0">
                <a:solidFill>
                  <a:srgbClr val="000000"/>
                </a:solidFill>
                <a:latin typeface="Menlo" charset="0"/>
              </a:rPr>
              <a:t>eureka.client.fetch</a:t>
            </a:r>
            <a:r>
              <a:rPr lang="en-US" dirty="0" smtClean="0">
                <a:solidFill>
                  <a:srgbClr val="000000"/>
                </a:solidFill>
                <a:latin typeface="Menlo" charset="0"/>
              </a:rPr>
              <a:t>-registry=</a:t>
            </a:r>
            <a:r>
              <a:rPr lang="en-US" dirty="0" smtClean="0">
                <a:solidFill>
                  <a:srgbClr val="2A00FF"/>
                </a:solidFill>
                <a:latin typeface="Menlo" charset="0"/>
              </a:rPr>
              <a:t>false</a:t>
            </a:r>
            <a:endParaRPr lang="en-US" dirty="0">
              <a:latin typeface="Menlo" charset="0"/>
            </a:endParaRPr>
          </a:p>
          <a:p>
            <a:r>
              <a:rPr lang="en-US" dirty="0">
                <a:solidFill>
                  <a:srgbClr val="000000"/>
                </a:solidFill>
                <a:latin typeface="Menlo" charset="0"/>
              </a:rPr>
              <a:t>eureka.client.service-url.zone1=</a:t>
            </a:r>
            <a:r>
              <a:rPr lang="en-US" dirty="0">
                <a:solidFill>
                  <a:srgbClr val="2A00FF"/>
                </a:solidFill>
                <a:latin typeface="Menlo" charset="0"/>
              </a:rPr>
              <a:t>http://localhost:8761/</a:t>
            </a:r>
          </a:p>
          <a:p>
            <a:r>
              <a:rPr lang="en-US" dirty="0">
                <a:solidFill>
                  <a:srgbClr val="000000"/>
                </a:solidFill>
                <a:latin typeface="Menlo" charset="0"/>
              </a:rPr>
              <a:t>eureka.client.service-url.zone2=</a:t>
            </a:r>
            <a:r>
              <a:rPr lang="en-US" dirty="0">
                <a:solidFill>
                  <a:srgbClr val="2A00FF"/>
                </a:solidFill>
                <a:latin typeface="Menlo" charset="0"/>
              </a:rPr>
              <a:t>http://127.0.0.1:8761/</a:t>
            </a:r>
          </a:p>
          <a:p>
            <a:r>
              <a:rPr lang="en-US" dirty="0">
                <a:solidFill>
                  <a:srgbClr val="000000"/>
                </a:solidFill>
                <a:latin typeface="Menlo" charset="0"/>
              </a:rPr>
              <a:t>eureka.client.availability-zones.region1=</a:t>
            </a:r>
            <a:r>
              <a:rPr lang="en-US" dirty="0">
                <a:solidFill>
                  <a:srgbClr val="2A00FF"/>
                </a:solidFill>
                <a:latin typeface="Menlo" charset="0"/>
              </a:rPr>
              <a:t>zone1,</a:t>
            </a:r>
            <a:r>
              <a:rPr lang="en-US" dirty="0">
                <a:solidFill>
                  <a:srgbClr val="000000"/>
                </a:solidFill>
                <a:latin typeface="Menlo" charset="0"/>
              </a:rPr>
              <a:t> </a:t>
            </a:r>
            <a:r>
              <a:rPr lang="en-US" dirty="0">
                <a:solidFill>
                  <a:srgbClr val="2A00FF"/>
                </a:solidFill>
                <a:latin typeface="Menlo" charset="0"/>
              </a:rPr>
              <a:t>zone2</a:t>
            </a:r>
          </a:p>
          <a:p>
            <a:r>
              <a:rPr lang="en-US" dirty="0" err="1">
                <a:solidFill>
                  <a:srgbClr val="000000"/>
                </a:solidFill>
                <a:latin typeface="Menlo" charset="0"/>
              </a:rPr>
              <a:t>spring.profiles.active</a:t>
            </a:r>
            <a:r>
              <a:rPr lang="en-US" dirty="0">
                <a:solidFill>
                  <a:srgbClr val="000000"/>
                </a:solidFill>
                <a:latin typeface="Menlo" charset="0"/>
              </a:rPr>
              <a:t>: </a:t>
            </a:r>
            <a:r>
              <a:rPr lang="en-US" dirty="0">
                <a:solidFill>
                  <a:srgbClr val="2A00FF"/>
                </a:solidFill>
                <a:latin typeface="Menlo" charset="0"/>
              </a:rPr>
              <a:t>zone1</a:t>
            </a:r>
          </a:p>
          <a:p>
            <a:endParaRPr lang="en-US" dirty="0">
              <a:latin typeface="Menlo" charset="0"/>
            </a:endParaRPr>
          </a:p>
        </p:txBody>
      </p:sp>
    </p:spTree>
    <p:extLst>
      <p:ext uri="{BB962C8B-B14F-4D97-AF65-F5344CB8AC3E}">
        <p14:creationId xmlns:p14="http://schemas.microsoft.com/office/powerpoint/2010/main" val="12489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URL</a:t>
            </a:r>
            <a:endParaRPr lang="en-US" dirty="0"/>
          </a:p>
        </p:txBody>
      </p:sp>
      <p:sp>
        <p:nvSpPr>
          <p:cNvPr id="3" name="Content Placeholder 2"/>
          <p:cNvSpPr>
            <a:spLocks noGrp="1"/>
          </p:cNvSpPr>
          <p:nvPr>
            <p:ph idx="1"/>
          </p:nvPr>
        </p:nvSpPr>
        <p:spPr>
          <a:xfrm>
            <a:off x="531952" y="1429987"/>
            <a:ext cx="10975658" cy="1396340"/>
          </a:xfrm>
        </p:spPr>
        <p:txBody>
          <a:bodyPr/>
          <a:lstStyle/>
          <a:p>
            <a:r>
              <a:rPr lang="en-US" dirty="0" smtClean="0">
                <a:hlinkClick r:id="rId2"/>
              </a:rPr>
              <a:t>http://localhost:8761</a:t>
            </a:r>
            <a:r>
              <a:rPr lang="en-US" dirty="0" smtClean="0"/>
              <a:t> </a:t>
            </a:r>
          </a:p>
          <a:p>
            <a:r>
              <a:rPr lang="en-US" dirty="0" smtClean="0"/>
              <a:t>You should be able to access the URL. However you won’t be able to see any client being registered with this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57" y="2826327"/>
            <a:ext cx="5153624" cy="34037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24357"/>
          <a:stretch/>
        </p:blipFill>
        <p:spPr>
          <a:xfrm>
            <a:off x="2285229" y="3446806"/>
            <a:ext cx="9222382" cy="1570681"/>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1804277" y="4785756"/>
            <a:ext cx="998300" cy="529266"/>
          </a:xfrm>
          <a:prstGeom prst="straightConnector1">
            <a:avLst/>
          </a:prstGeom>
          <a:ln w="5715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8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Client</a:t>
            </a:r>
            <a:endParaRPr lang="en-US" dirty="0"/>
          </a:p>
        </p:txBody>
      </p:sp>
      <p:sp>
        <p:nvSpPr>
          <p:cNvPr id="3" name="Content Placeholder 2"/>
          <p:cNvSpPr>
            <a:spLocks noGrp="1"/>
          </p:cNvSpPr>
          <p:nvPr>
            <p:ph idx="1"/>
          </p:nvPr>
        </p:nvSpPr>
        <p:spPr/>
        <p:txBody>
          <a:bodyPr>
            <a:normAutofit/>
          </a:bodyPr>
          <a:lstStyle/>
          <a:p>
            <a:r>
              <a:rPr lang="en-US" dirty="0" smtClean="0"/>
              <a:t>Add starter dependency - </a:t>
            </a:r>
            <a:r>
              <a:rPr lang="en-US" i="1" dirty="0" smtClean="0"/>
              <a:t>spring-cloud-starter-</a:t>
            </a:r>
            <a:r>
              <a:rPr lang="en-US" i="1" dirty="0" err="1" smtClean="0"/>
              <a:t>netflix</a:t>
            </a:r>
            <a:r>
              <a:rPr lang="en-US" i="1" dirty="0" smtClean="0"/>
              <a:t>-eureka-client</a:t>
            </a:r>
          </a:p>
          <a:p>
            <a:pPr lvl="1"/>
            <a:r>
              <a:rPr lang="en-US" i="1" dirty="0" smtClean="0"/>
              <a:t>With Other dependencies such as:</a:t>
            </a:r>
          </a:p>
          <a:p>
            <a:pPr marL="274320" lvl="1" indent="0">
              <a:buNone/>
            </a:pPr>
            <a:r>
              <a:rPr lang="en-US" dirty="0" smtClean="0"/>
              <a:t>	spring-boot-starter-web</a:t>
            </a:r>
          </a:p>
          <a:p>
            <a:pPr marL="274320" lvl="1" indent="0">
              <a:buNone/>
            </a:pPr>
            <a:r>
              <a:rPr lang="en-US" dirty="0" smtClean="0"/>
              <a:t>	spring-boot-starter-actuator</a:t>
            </a:r>
            <a:endParaRPr lang="en-US" i="1" dirty="0" smtClean="0"/>
          </a:p>
          <a:p>
            <a:r>
              <a:rPr lang="en-US" dirty="0" smtClean="0"/>
              <a:t>Use annotation - </a:t>
            </a:r>
            <a:r>
              <a:rPr lang="en-US" sz="2000" dirty="0"/>
              <a:t>@</a:t>
            </a:r>
            <a:r>
              <a:rPr lang="en-US" sz="2000" dirty="0" err="1"/>
              <a:t>EnableEurekaClient</a:t>
            </a:r>
            <a:endParaRPr lang="en-US" sz="2000" dirty="0" smtClean="0"/>
          </a:p>
          <a:p>
            <a:r>
              <a:rPr lang="en-US" dirty="0" smtClean="0"/>
              <a:t>In </a:t>
            </a:r>
            <a:r>
              <a:rPr lang="en-US" dirty="0" err="1" smtClean="0"/>
              <a:t>application.properties</a:t>
            </a:r>
            <a:endParaRPr lang="en-US" dirty="0" smtClean="0"/>
          </a:p>
          <a:p>
            <a:pPr lvl="1"/>
            <a:r>
              <a:rPr lang="en-US" dirty="0" smtClean="0"/>
              <a:t>spring.application.name=&lt;optional: your app name so it will be shown in eureka&gt;</a:t>
            </a:r>
          </a:p>
          <a:p>
            <a:pPr lvl="1"/>
            <a:r>
              <a:rPr lang="en-US" dirty="0" err="1"/>
              <a:t>eureka.client.service-url.defaultZone</a:t>
            </a:r>
            <a:r>
              <a:rPr lang="en-US" dirty="0"/>
              <a:t>=http://localhost:8761/</a:t>
            </a:r>
            <a:r>
              <a:rPr lang="en-US" dirty="0" err="1"/>
              <a:t>eureka,http</a:t>
            </a:r>
            <a:r>
              <a:rPr lang="en-US" dirty="0"/>
              <a:t>://</a:t>
            </a:r>
            <a:r>
              <a:rPr lang="en-US" dirty="0" smtClean="0"/>
              <a:t>localhost:8762/eureka</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7860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a:t>
            </a:r>
            <a:r>
              <a:rPr lang="en-US" dirty="0" smtClean="0"/>
              <a:t>Add starter dependency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06920"/>
            <a:ext cx="11025701" cy="4278094"/>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b="1" dirty="0">
                <a:solidFill>
                  <a:srgbClr val="008080"/>
                </a:solidFill>
                <a:latin typeface="Menlo" charset="0"/>
              </a:rPr>
              <a:t>	</a:t>
            </a:r>
            <a:r>
              <a:rPr lang="en-US" sz="1600" b="1"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-eureka-client</a:t>
            </a:r>
          </a:p>
          <a:p>
            <a:r>
              <a:rPr lang="en-US" sz="2000" b="1"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endParaRPr lang="en-US" sz="1600" dirty="0">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dirty="0">
                <a:solidFill>
                  <a:srgbClr val="000000"/>
                </a:solidFill>
                <a:latin typeface="Menlo" charset="0"/>
              </a:rPr>
              <a:t>spring-boot-starter-web</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endParaRPr lang="en-US" sz="1600" dirty="0">
              <a:solidFill>
                <a:srgbClr val="008080"/>
              </a:solidFill>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b="1" dirty="0">
                <a:solidFill>
                  <a:srgbClr val="000000"/>
                </a:solidFill>
                <a:latin typeface="Menlo" charset="0"/>
              </a:rPr>
              <a:t>spring-boot-starter-actuator</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20203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a:t>
            </a:r>
            <a:r>
              <a:rPr lang="en-US" b="1" dirty="0" smtClean="0"/>
              <a:t>. </a:t>
            </a:r>
            <a:r>
              <a:rPr lang="en-US" dirty="0"/>
              <a:t>Use annotation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608172" y="1859340"/>
            <a:ext cx="10507132" cy="2308324"/>
          </a:xfrm>
          <a:prstGeom prst="rect">
            <a:avLst/>
          </a:prstGeom>
        </p:spPr>
        <p:txBody>
          <a:bodyPr wrap="square">
            <a:spAutoFit/>
          </a:bodyPr>
          <a:lstStyle/>
          <a:p>
            <a:r>
              <a:rPr lang="en-US" sz="2800" b="1" dirty="0">
                <a:solidFill>
                  <a:srgbClr val="646464"/>
                </a:solidFill>
                <a:latin typeface="Menlo" charset="0"/>
              </a:rPr>
              <a:t>@</a:t>
            </a:r>
            <a:r>
              <a:rPr lang="en-US" sz="2800" b="1" dirty="0" err="1">
                <a:solidFill>
                  <a:srgbClr val="646464"/>
                </a:solidFill>
                <a:latin typeface="Menlo" charset="0"/>
              </a:rPr>
              <a:t>EnableEurekaClient</a:t>
            </a:r>
            <a:endParaRPr lang="en-US" sz="2800" b="1" dirty="0">
              <a:solidFill>
                <a:srgbClr val="646464"/>
              </a:solidFill>
              <a:latin typeface="Menlo" charset="0"/>
            </a:endParaRPr>
          </a:p>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MyEurekaClientApplication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MyEurekaClientApplication.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80089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t>
            </a:r>
            <a:r>
              <a:rPr lang="en-US" dirty="0" err="1" smtClean="0"/>
              <a:t>application.properties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96814"/>
            <a:ext cx="10690230" cy="707886"/>
          </a:xfrm>
          <a:prstGeom prst="rect">
            <a:avLst/>
          </a:prstGeom>
        </p:spPr>
        <p:txBody>
          <a:bodyPr wrap="square">
            <a:spAutoFit/>
          </a:bodyPr>
          <a:lstStyle/>
          <a:p>
            <a:r>
              <a:rPr lang="en-US" sz="2000" dirty="0">
                <a:solidFill>
                  <a:srgbClr val="000000"/>
                </a:solidFill>
                <a:latin typeface="Menlo" charset="0"/>
              </a:rPr>
              <a:t>spring.application.name=</a:t>
            </a:r>
            <a:r>
              <a:rPr lang="en-US" sz="2000" dirty="0">
                <a:solidFill>
                  <a:srgbClr val="2A00FF"/>
                </a:solidFill>
                <a:latin typeface="Menlo" charset="0"/>
              </a:rPr>
              <a:t>First</a:t>
            </a:r>
            <a:r>
              <a:rPr lang="en-US" sz="2000" dirty="0">
                <a:solidFill>
                  <a:srgbClr val="000000"/>
                </a:solidFill>
                <a:latin typeface="Menlo" charset="0"/>
              </a:rPr>
              <a:t> </a:t>
            </a:r>
            <a:r>
              <a:rPr lang="en-US" sz="2000">
                <a:solidFill>
                  <a:srgbClr val="2A00FF"/>
                </a:solidFill>
                <a:latin typeface="Menlo" charset="0"/>
              </a:rPr>
              <a:t>Eureka</a:t>
            </a:r>
            <a:r>
              <a:rPr lang="en-US" sz="2000">
                <a:solidFill>
                  <a:srgbClr val="000000"/>
                </a:solidFill>
                <a:latin typeface="Menlo" charset="0"/>
              </a:rPr>
              <a:t> </a:t>
            </a:r>
            <a:r>
              <a:rPr lang="en-US" sz="2000" smtClean="0">
                <a:solidFill>
                  <a:srgbClr val="2A00FF"/>
                </a:solidFill>
                <a:latin typeface="Menlo" charset="0"/>
              </a:rPr>
              <a:t>Client</a:t>
            </a:r>
            <a:endParaRPr lang="en-US" sz="2000" dirty="0">
              <a:latin typeface="Menlo" charset="0"/>
            </a:endParaRPr>
          </a:p>
          <a:p>
            <a:r>
              <a:rPr lang="en-US" sz="2000" dirty="0" err="1">
                <a:solidFill>
                  <a:srgbClr val="000000"/>
                </a:solidFill>
                <a:latin typeface="Menlo" charset="0"/>
              </a:rPr>
              <a:t>eureka.client.service-url.defaultZone</a:t>
            </a:r>
            <a:r>
              <a:rPr lang="en-US" sz="2000" dirty="0">
                <a:solidFill>
                  <a:srgbClr val="000000"/>
                </a:solidFill>
                <a:latin typeface="Menlo" charset="0"/>
              </a:rPr>
              <a:t>=</a:t>
            </a:r>
            <a:r>
              <a:rPr lang="en-US" sz="2000" dirty="0">
                <a:solidFill>
                  <a:srgbClr val="2A00FF"/>
                </a:solidFill>
                <a:latin typeface="Menlo" charset="0"/>
              </a:rPr>
              <a:t>http://</a:t>
            </a:r>
            <a:r>
              <a:rPr lang="en-US" sz="2000" dirty="0" smtClean="0">
                <a:solidFill>
                  <a:srgbClr val="2A00FF"/>
                </a:solidFill>
                <a:latin typeface="Menlo" charset="0"/>
              </a:rPr>
              <a:t>localhost:8761/eureka</a:t>
            </a:r>
            <a:endParaRPr lang="en-US" sz="2000" dirty="0"/>
          </a:p>
        </p:txBody>
      </p:sp>
      <p:sp>
        <p:nvSpPr>
          <p:cNvPr id="7" name="TextBox 6"/>
          <p:cNvSpPr txBox="1"/>
          <p:nvPr/>
        </p:nvSpPr>
        <p:spPr>
          <a:xfrm>
            <a:off x="608172" y="3053333"/>
            <a:ext cx="10115246" cy="867930"/>
          </a:xfrm>
          <a:prstGeom prst="rect">
            <a:avLst/>
          </a:prstGeom>
          <a:solidFill>
            <a:schemeClr val="bg1"/>
          </a:solidFill>
        </p:spPr>
        <p:txBody>
          <a:bodyPr wrap="square" rtlCol="0">
            <a:spAutoFit/>
          </a:bodyPr>
          <a:lstStyle/>
          <a:p>
            <a:pPr>
              <a:lnSpc>
                <a:spcPct val="90000"/>
              </a:lnSpc>
            </a:pPr>
            <a:r>
              <a:rPr lang="en-US" sz="2800" dirty="0" smtClean="0">
                <a:solidFill>
                  <a:schemeClr val="tx2">
                    <a:lumMod val="75000"/>
                  </a:schemeClr>
                </a:solidFill>
                <a:latin typeface="Segoe UI" panose="020B0502040204020203" pitchFamily="34" charset="0"/>
                <a:cs typeface="Segoe UI" panose="020B0502040204020203" pitchFamily="34" charset="0"/>
              </a:rPr>
              <a:t>Client can be registered in multiple servers. In that case, you can use multiple URLs</a:t>
            </a:r>
            <a:endParaRPr lang="en-US" sz="2800" dirty="0">
              <a:solidFill>
                <a:schemeClr val="tx2">
                  <a:lumMod val="75000"/>
                </a:schemeClr>
              </a:solidFill>
              <a:latin typeface="Segoe UI" panose="020B0502040204020203" pitchFamily="34" charset="0"/>
              <a:cs typeface="Segoe UI" panose="020B0502040204020203" pitchFamily="34" charset="0"/>
            </a:endParaRPr>
          </a:p>
        </p:txBody>
      </p:sp>
      <p:sp>
        <p:nvSpPr>
          <p:cNvPr id="8" name="Rectangle 7"/>
          <p:cNvSpPr/>
          <p:nvPr/>
        </p:nvSpPr>
        <p:spPr>
          <a:xfrm>
            <a:off x="640158" y="4046096"/>
            <a:ext cx="10345845" cy="646331"/>
          </a:xfrm>
          <a:prstGeom prst="rect">
            <a:avLst/>
          </a:prstGeom>
        </p:spPr>
        <p:txBody>
          <a:bodyPr wrap="square">
            <a:spAutoFit/>
          </a:bodyPr>
          <a:lstStyle/>
          <a:p>
            <a:r>
              <a:rPr lang="en-US" dirty="0" err="1">
                <a:solidFill>
                  <a:srgbClr val="000000"/>
                </a:solidFill>
                <a:latin typeface="Menlo" charset="0"/>
              </a:rPr>
              <a:t>eureka.client.service-url.defaultZone</a:t>
            </a:r>
            <a:r>
              <a:rPr lang="en-US" dirty="0">
                <a:solidFill>
                  <a:srgbClr val="000000"/>
                </a:solidFill>
                <a:latin typeface="Menlo" charset="0"/>
              </a:rPr>
              <a:t>=</a:t>
            </a:r>
            <a:r>
              <a:rPr lang="en-US" dirty="0">
                <a:solidFill>
                  <a:srgbClr val="2A00FF"/>
                </a:solidFill>
                <a:latin typeface="Menlo" charset="0"/>
              </a:rPr>
              <a:t>http://localhost:8761/</a:t>
            </a:r>
            <a:r>
              <a:rPr lang="en-US" dirty="0" err="1">
                <a:solidFill>
                  <a:srgbClr val="2A00FF"/>
                </a:solidFill>
                <a:latin typeface="Menlo" charset="0"/>
              </a:rPr>
              <a:t>eureka,http</a:t>
            </a:r>
            <a:r>
              <a:rPr lang="en-US" dirty="0">
                <a:solidFill>
                  <a:srgbClr val="2A00FF"/>
                </a:solidFill>
                <a:latin typeface="Menlo" charset="0"/>
              </a:rPr>
              <a:t>://localhost:8762/eureka</a:t>
            </a:r>
            <a:endParaRPr lang="en-US" dirty="0"/>
          </a:p>
        </p:txBody>
      </p:sp>
    </p:spTree>
    <p:extLst>
      <p:ext uri="{BB962C8B-B14F-4D97-AF65-F5344CB8AC3E}">
        <p14:creationId xmlns:p14="http://schemas.microsoft.com/office/powerpoint/2010/main" val="20776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the client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2"/>
          <p:cNvSpPr>
            <a:spLocks noGrp="1"/>
          </p:cNvSpPr>
          <p:nvPr>
            <p:ph idx="1"/>
          </p:nvPr>
        </p:nvSpPr>
        <p:spPr>
          <a:xfrm>
            <a:off x="608172" y="1334984"/>
            <a:ext cx="10975658" cy="743197"/>
          </a:xfrm>
        </p:spPr>
        <p:txBody>
          <a:bodyPr>
            <a:normAutofit lnSpcReduction="10000"/>
          </a:bodyPr>
          <a:lstStyle/>
          <a:p>
            <a:r>
              <a:rPr lang="en-US" dirty="0" smtClean="0"/>
              <a:t>Now you run the web client. After running, you should see the app registered with the Eureka server</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292" b="35374"/>
          <a:stretch/>
        </p:blipFill>
        <p:spPr>
          <a:xfrm>
            <a:off x="865998" y="2078181"/>
            <a:ext cx="9091564" cy="4191990"/>
          </a:xfrm>
          <a:prstGeom prst="rect">
            <a:avLst/>
          </a:prstGeom>
        </p:spPr>
      </p:pic>
    </p:spTree>
    <p:extLst>
      <p:ext uri="{BB962C8B-B14F-4D97-AF65-F5344CB8AC3E}">
        <p14:creationId xmlns:p14="http://schemas.microsoft.com/office/powerpoint/2010/main" val="58522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000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894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5649</TotalTime>
  <Words>3132</Words>
  <Application>Microsoft Macintosh PowerPoint</Application>
  <PresentationFormat>Widescreen</PresentationFormat>
  <Paragraphs>783</Paragraphs>
  <Slides>98</Slides>
  <Notes>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98</vt:i4>
      </vt:variant>
    </vt:vector>
  </HeadingPairs>
  <TitlesOfParts>
    <vt:vector size="114" baseType="lpstr">
      <vt:lpstr>Al Nile</vt:lpstr>
      <vt:lpstr>Calibri</vt:lpstr>
      <vt:lpstr>Calibri Light</vt:lpstr>
      <vt:lpstr>Consolas</vt:lpstr>
      <vt:lpstr>Corbel</vt:lpstr>
      <vt:lpstr>Mangal</vt:lpstr>
      <vt:lpstr>Menlo</vt:lpstr>
      <vt:lpstr>Montserrat</vt:lpstr>
      <vt:lpstr>Segoe UI</vt:lpstr>
      <vt:lpstr>Segoe UI Semibold</vt:lpstr>
      <vt:lpstr>Times New Roman</vt:lpstr>
      <vt:lpstr>Times New Roman</vt:lpstr>
      <vt:lpstr>verdana</vt:lpstr>
      <vt:lpstr>Arial</vt:lpstr>
      <vt:lpstr>Office Theme</vt:lpstr>
      <vt:lpstr>2_Chalkboard 16x9</vt:lpstr>
      <vt:lpstr>PowerPoint Presentation</vt:lpstr>
      <vt:lpstr>PowerPoint Presentation</vt:lpstr>
      <vt:lpstr>What is Web Service</vt:lpstr>
      <vt:lpstr>What is Web Service</vt:lpstr>
      <vt:lpstr>Types of Web Services</vt:lpstr>
      <vt:lpstr>SOAP Services</vt:lpstr>
      <vt:lpstr>Rest Services</vt:lpstr>
      <vt:lpstr>SOAP vs REST</vt:lpstr>
      <vt:lpstr>Software Architecture Patterns</vt:lpstr>
      <vt:lpstr>Micro Service</vt:lpstr>
      <vt:lpstr>What is Microservice</vt:lpstr>
      <vt:lpstr>Key principles </vt:lpstr>
      <vt:lpstr>The Twelve Factors</vt:lpstr>
      <vt:lpstr>Difference between Monolithic Application &amp; Microservice Application</vt:lpstr>
      <vt:lpstr>Microservice Architecture </vt:lpstr>
      <vt:lpstr>Microservice Features</vt:lpstr>
      <vt:lpstr>Companies use Microservice</vt:lpstr>
      <vt:lpstr>Best Practice to design Microservice</vt:lpstr>
      <vt:lpstr>PowerPoint Presentation</vt:lpstr>
      <vt:lpstr>Applying  Micro-Service  architecture pattern language</vt:lpstr>
      <vt:lpstr>Decision #1</vt:lpstr>
      <vt:lpstr>Decision #2:  How to decompose an application into services</vt:lpstr>
      <vt:lpstr>Decision #3:  how to maintain data consistency and perform queries</vt:lpstr>
      <vt:lpstr>Decision #4 Testing the application</vt:lpstr>
      <vt:lpstr>Decision #5 Deployment patterns</vt:lpstr>
      <vt:lpstr>Decision #6 Communication styles</vt:lpstr>
      <vt:lpstr>Decision #7 External API</vt:lpstr>
      <vt:lpstr>Decision #8 Service discovery</vt:lpstr>
      <vt:lpstr>Decision #9  Reliability</vt:lpstr>
      <vt:lpstr>Decision #10 Security</vt:lpstr>
      <vt:lpstr>Decision #11 Observability</vt:lpstr>
      <vt:lpstr>PowerPoint Presentation</vt:lpstr>
      <vt:lpstr>Restful Services through Spring Boot</vt:lpstr>
      <vt:lpstr>Rest methods</vt:lpstr>
      <vt:lpstr>Richardson Maturity Model (Martin Fowler)</vt:lpstr>
      <vt:lpstr>Level 0</vt:lpstr>
      <vt:lpstr>Level 1 - Resources</vt:lpstr>
      <vt:lpstr>Level 2 - Methods</vt:lpstr>
      <vt:lpstr>Different HTTP Methods</vt:lpstr>
      <vt:lpstr>Level 3 - Hypermedia Controls</vt:lpstr>
      <vt:lpstr>SWAGGER</vt:lpstr>
      <vt:lpstr>Documenting API - Swagger</vt:lpstr>
      <vt:lpstr>1. Add Dependency</vt:lpstr>
      <vt:lpstr>2. Swagger Configuration</vt:lpstr>
      <vt:lpstr>Write required Rest Controllers as per your business</vt:lpstr>
      <vt:lpstr>Access the URLs http://localhost:8080/v2/api.docs </vt:lpstr>
      <vt:lpstr>Swagger-ui http://localhost:8080/swagger-ui.html </vt:lpstr>
      <vt:lpstr>ACTUATOR</vt:lpstr>
      <vt:lpstr>Things to do</vt:lpstr>
      <vt:lpstr>PowerPoint Presentation</vt:lpstr>
      <vt:lpstr>Versioning</vt:lpstr>
      <vt:lpstr>Why versioning is required?</vt:lpstr>
      <vt:lpstr>URI Versioning</vt:lpstr>
      <vt:lpstr>Request Parameter versioning</vt:lpstr>
      <vt:lpstr>(Custom) Headers versioning</vt:lpstr>
      <vt:lpstr>Testing in postman</vt:lpstr>
      <vt:lpstr>Media type versioning or (“content negotiation” or “accept header”)</vt:lpstr>
      <vt:lpstr>Testing in postman</vt:lpstr>
      <vt:lpstr>Basic Authentication</vt:lpstr>
      <vt:lpstr>Spring Security</vt:lpstr>
      <vt:lpstr>Configuring Spring Security Step-1: Add security-starter dependency for </vt:lpstr>
      <vt:lpstr>Start the server, observe the password</vt:lpstr>
      <vt:lpstr>The login page – Auto created</vt:lpstr>
      <vt:lpstr>Configuring Spring Security Step-2: configure security username/password</vt:lpstr>
      <vt:lpstr>Spring Cloud</vt:lpstr>
      <vt:lpstr>What is Spring Cloud?</vt:lpstr>
      <vt:lpstr>Spring Cloud Config</vt:lpstr>
      <vt:lpstr>Config</vt:lpstr>
      <vt:lpstr>Config</vt:lpstr>
      <vt:lpstr>Config Server</vt:lpstr>
      <vt:lpstr>Steps for writing config server</vt:lpstr>
      <vt:lpstr>Config server –  1. Add dependency</vt:lpstr>
      <vt:lpstr>Config server –  2. Add annotation - @EnableConfigServer</vt:lpstr>
      <vt:lpstr>Config server –  3. Create GIT repository &amp; clone to local path</vt:lpstr>
      <vt:lpstr>Config server –  4. Configure server location and port in application.properties</vt:lpstr>
      <vt:lpstr>Config server –  4. Testing the URL to ensure the config server is up</vt:lpstr>
      <vt:lpstr>URL</vt:lpstr>
      <vt:lpstr>Config Client</vt:lpstr>
      <vt:lpstr>Steps for writing config Client</vt:lpstr>
      <vt:lpstr>Config client–  1. Add dependency</vt:lpstr>
      <vt:lpstr>Config client–  2. bootstrap.properties</vt:lpstr>
      <vt:lpstr>Service Discovery</vt:lpstr>
      <vt:lpstr>Why Service Discovery</vt:lpstr>
      <vt:lpstr>Why Service Discovery (contd.)</vt:lpstr>
      <vt:lpstr>What is Eureka</vt:lpstr>
      <vt:lpstr>Service Discovery Frameworks</vt:lpstr>
      <vt:lpstr>Making Eureka Server</vt:lpstr>
      <vt:lpstr> Eureka Server - Dependencies</vt:lpstr>
      <vt:lpstr> Eureka Server – Annotation for Eureka Server</vt:lpstr>
      <vt:lpstr> Eureka Server – Properties</vt:lpstr>
      <vt:lpstr>Access the URL</vt:lpstr>
      <vt:lpstr>Making Eureka Client</vt:lpstr>
      <vt:lpstr>1. Add starter dependency</vt:lpstr>
      <vt:lpstr>2. Use annotation </vt:lpstr>
      <vt:lpstr>3. application.properties</vt:lpstr>
      <vt:lpstr>Now run the client</vt:lpstr>
      <vt:lpstr>PowerPoint Presentation</vt:lpstr>
      <vt:lpstr>Questions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569</cp:revision>
  <dcterms:created xsi:type="dcterms:W3CDTF">2017-09-20T09:35:00Z</dcterms:created>
  <dcterms:modified xsi:type="dcterms:W3CDTF">2019-09-22T14:35:33Z</dcterms:modified>
</cp:coreProperties>
</file>