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3"/>
  </p:notesMasterIdLst>
  <p:sldIdLst>
    <p:sldId id="322" r:id="rId3"/>
    <p:sldId id="293" r:id="rId4"/>
    <p:sldId id="342" r:id="rId5"/>
    <p:sldId id="343" r:id="rId6"/>
    <p:sldId id="344" r:id="rId7"/>
    <p:sldId id="345" r:id="rId8"/>
    <p:sldId id="346" r:id="rId9"/>
    <p:sldId id="347" r:id="rId10"/>
    <p:sldId id="353" r:id="rId11"/>
    <p:sldId id="360" r:id="rId12"/>
    <p:sldId id="354" r:id="rId13"/>
    <p:sldId id="363" r:id="rId14"/>
    <p:sldId id="364" r:id="rId15"/>
    <p:sldId id="359" r:id="rId16"/>
    <p:sldId id="355" r:id="rId17"/>
    <p:sldId id="356" r:id="rId18"/>
    <p:sldId id="357" r:id="rId19"/>
    <p:sldId id="358" r:id="rId20"/>
    <p:sldId id="361" r:id="rId21"/>
    <p:sldId id="34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925" autoAdjust="0"/>
    <p:restoredTop sz="94660"/>
  </p:normalViewPr>
  <p:slideViewPr>
    <p:cSldViewPr snapToGrid="0">
      <p:cViewPr>
        <p:scale>
          <a:sx n="107" d="100"/>
          <a:sy n="107" d="100"/>
        </p:scale>
        <p:origin x="920" y="9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notesMaster" Target="notesMasters/notes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9FA583-ADAD-424D-8BB2-9CB2BEE8543F}" type="datetimeFigureOut">
              <a:rPr lang="en-US" smtClean="0"/>
              <a:t>9/22/19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959452-8B6A-45A7-A618-D533849BD5D7}" type="slidenum">
              <a:rPr lang="en-US" smtClean="0"/>
              <a:t>‹#›</a:t>
            </a:fld>
            <a:endParaRPr lang="en-US"/>
          </a:p>
        </p:txBody>
      </p:sp>
    </p:spTree>
    <p:extLst>
      <p:ext uri="{BB962C8B-B14F-4D97-AF65-F5344CB8AC3E}">
        <p14:creationId xmlns:p14="http://schemas.microsoft.com/office/powerpoint/2010/main" val="3410212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46E756-82CE-4F08-B32C-3938893351C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39624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0779BF0-06F3-41EF-BD81-7B569EDFE95A}" type="datetimeFigureOut">
              <a:rPr lang="en-US" smtClean="0"/>
              <a:t>9/22/19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3755966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779BF0-06F3-41EF-BD81-7B569EDFE95A}" type="datetimeFigureOut">
              <a:rPr lang="en-US" smtClean="0"/>
              <a:t>9/22/19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478298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779BF0-06F3-41EF-BD81-7B569EDFE95A}" type="datetimeFigureOut">
              <a:rPr lang="en-US" smtClean="0"/>
              <a:t>9/22/19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393702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1"/>
      </p:bgRef>
    </p:bg>
    <p:spTree>
      <p:nvGrpSpPr>
        <p:cNvPr id="1" name=""/>
        <p:cNvGrpSpPr/>
        <p:nvPr/>
      </p:nvGrpSpPr>
      <p:grpSpPr>
        <a:xfrm>
          <a:off x="0" y="0"/>
          <a:ext cx="0" cy="0"/>
          <a:chOff x="0" y="0"/>
          <a:chExt cx="0" cy="0"/>
        </a:xfrm>
      </p:grpSpPr>
      <p:sp>
        <p:nvSpPr>
          <p:cNvPr id="3" name="Rectangle 2"/>
          <p:cNvSpPr/>
          <p:nvPr userDrawn="1"/>
        </p:nvSpPr>
        <p:spPr>
          <a:xfrm>
            <a:off x="1" y="0"/>
            <a:ext cx="12192000" cy="3886200"/>
          </a:xfrm>
          <a:prstGeom prst="rect">
            <a:avLst/>
          </a:prstGeom>
          <a:solidFill>
            <a:srgbClr val="033364"/>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a:ea typeface="+mn-ea"/>
              <a:cs typeface="+mn-cs"/>
            </a:endParaRP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95382" y="3352800"/>
            <a:ext cx="3201234" cy="965200"/>
          </a:xfrm>
          <a:prstGeom prst="rect">
            <a:avLst/>
          </a:prstGeom>
          <a:ln w="76200">
            <a:solidFill>
              <a:schemeClr val="bg1"/>
            </a:solidFill>
          </a:ln>
        </p:spPr>
      </p:pic>
      <p:sp>
        <p:nvSpPr>
          <p:cNvPr id="6" name="TextBox 5"/>
          <p:cNvSpPr txBox="1"/>
          <p:nvPr userDrawn="1"/>
        </p:nvSpPr>
        <p:spPr>
          <a:xfrm>
            <a:off x="2018237" y="5029201"/>
            <a:ext cx="8155524" cy="1118255"/>
          </a:xfrm>
          <a:prstGeom prst="rect">
            <a:avLst/>
          </a:prstGeom>
          <a:solidFill>
            <a:schemeClr val="bg1"/>
          </a:solidFill>
        </p:spPr>
        <p:txBody>
          <a:bodyPr wrap="square"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Search Engine Optimization</a:t>
            </a:r>
          </a:p>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Training For Serious Beginners</a:t>
            </a:r>
          </a:p>
        </p:txBody>
      </p:sp>
    </p:spTree>
    <p:extLst>
      <p:ext uri="{BB962C8B-B14F-4D97-AF65-F5344CB8AC3E}">
        <p14:creationId xmlns:p14="http://schemas.microsoft.com/office/powerpoint/2010/main" val="295729230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ub Title">
    <p:bg>
      <p:bgPr>
        <a:solidFill>
          <a:srgbClr val="033364"/>
        </a:solidFill>
        <a:effectLst/>
      </p:bgPr>
    </p:bg>
    <p:spTree>
      <p:nvGrpSpPr>
        <p:cNvPr id="1" name=""/>
        <p:cNvGrpSpPr/>
        <p:nvPr/>
      </p:nvGrpSpPr>
      <p:grpSpPr>
        <a:xfrm>
          <a:off x="0" y="0"/>
          <a:ext cx="0" cy="0"/>
          <a:chOff x="0" y="0"/>
          <a:chExt cx="0" cy="0"/>
        </a:xfrm>
      </p:grpSpPr>
      <p:cxnSp>
        <p:nvCxnSpPr>
          <p:cNvPr id="7" name="Straight Connector 6"/>
          <p:cNvCxnSpPr/>
          <p:nvPr userDrawn="1"/>
        </p:nvCxnSpPr>
        <p:spPr>
          <a:xfrm>
            <a:off x="1521220" y="3886200"/>
            <a:ext cx="9146381" cy="0"/>
          </a:xfrm>
          <a:prstGeom prst="line">
            <a:avLst/>
          </a:prstGeom>
          <a:ln w="25400">
            <a:solidFill>
              <a:srgbClr val="39CCD3"/>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Content Placeholder 13"/>
          <p:cNvSpPr>
            <a:spLocks noGrp="1"/>
          </p:cNvSpPr>
          <p:nvPr>
            <p:ph sz="quarter" idx="10"/>
          </p:nvPr>
        </p:nvSpPr>
        <p:spPr>
          <a:xfrm>
            <a:off x="1503860" y="2590800"/>
            <a:ext cx="9146382" cy="1066800"/>
          </a:xfrm>
        </p:spPr>
        <p:txBody>
          <a:bodyPr anchor="ctr">
            <a:normAutofit/>
          </a:bodyPr>
          <a:lstStyle>
            <a:lvl1pPr marL="0" indent="0" algn="ctr">
              <a:buFontTx/>
              <a:buNone/>
              <a:defRPr sz="3200">
                <a:solidFill>
                  <a:schemeClr val="bg1"/>
                </a:solidFill>
                <a:latin typeface="Segoe UI Semibold" panose="020B0702040204020203" pitchFamily="34" charset="0"/>
                <a:cs typeface="Segoe UI Semibold" panose="020B0702040204020203" pitchFamily="34" charset="0"/>
              </a:defRPr>
            </a:lvl1pPr>
            <a:lvl3pPr marL="576072" indent="0" algn="ctr">
              <a:buFontTx/>
              <a:buNone/>
              <a:defRPr sz="4400">
                <a:solidFill>
                  <a:schemeClr val="bg1"/>
                </a:solidFill>
                <a:latin typeface="Segoe UI Semibold" panose="020B0702040204020203" pitchFamily="34" charset="0"/>
                <a:cs typeface="Segoe UI Semibold" panose="020B0702040204020203" pitchFamily="34" charset="0"/>
              </a:defRPr>
            </a:lvl3pPr>
          </a:lstStyle>
          <a:p>
            <a:pPr lvl="0"/>
            <a:r>
              <a:rPr lang="en-US" dirty="0"/>
              <a:t>Click to edit Master text styles</a:t>
            </a:r>
          </a:p>
        </p:txBody>
      </p:sp>
    </p:spTree>
    <p:extLst>
      <p:ext uri="{BB962C8B-B14F-4D97-AF65-F5344CB8AC3E}">
        <p14:creationId xmlns:p14="http://schemas.microsoft.com/office/powerpoint/2010/main" val="1032608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1952" y="122238"/>
            <a:ext cx="8689061" cy="1020762"/>
          </a:xfrm>
        </p:spPr>
        <p:txBody>
          <a:bodyPr/>
          <a:lstStyle>
            <a:lvl1pPr>
              <a:defRPr>
                <a:solidFill>
                  <a:srgbClr val="033364"/>
                </a:solidFill>
                <a:latin typeface="Segoe UI Semibold" panose="020B0702040204020203" pitchFamily="34" charset="0"/>
                <a:cs typeface="Segoe UI Semibold" panose="020B0702040204020203" pitchFamily="34" charset="0"/>
              </a:defRPr>
            </a:lvl1pPr>
          </a:lstStyle>
          <a:p>
            <a:r>
              <a:rPr lang="en-US" dirty="0"/>
              <a:t>Click to edit Master title style</a:t>
            </a:r>
            <a:endParaRPr dirty="0"/>
          </a:p>
        </p:txBody>
      </p:sp>
      <p:sp>
        <p:nvSpPr>
          <p:cNvPr id="3" name="Content Placeholder 2"/>
          <p:cNvSpPr>
            <a:spLocks noGrp="1"/>
          </p:cNvSpPr>
          <p:nvPr>
            <p:ph idx="1"/>
          </p:nvPr>
        </p:nvSpPr>
        <p:spPr>
          <a:xfrm>
            <a:off x="608170" y="1905000"/>
            <a:ext cx="10975658" cy="4267200"/>
          </a:xfrm>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a:xfrm>
            <a:off x="8535035" y="6400801"/>
            <a:ext cx="1244183" cy="276226"/>
          </a:xfrm>
        </p:spPr>
        <p:txBody>
          <a:bodyPr/>
          <a:lstStyle>
            <a:lvl1pPr>
              <a:defRPr sz="1100">
                <a:latin typeface="Segoe UI" panose="020B0502040204020203" pitchFamily="34" charset="0"/>
                <a:cs typeface="Segoe UI" panose="020B0502040204020203"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AE4FA26-AFE5-4938-B2CB-8DD34C9BACE3}" type="datetime1">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9/22/19</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5" name="Footer Placeholder 4"/>
          <p:cNvSpPr>
            <a:spLocks noGrp="1"/>
          </p:cNvSpPr>
          <p:nvPr>
            <p:ph type="ftr" sz="quarter" idx="11"/>
          </p:nvPr>
        </p:nvSpPr>
        <p:spPr>
          <a:xfrm>
            <a:off x="608172" y="6367312"/>
            <a:ext cx="6326246" cy="276226"/>
          </a:xfrm>
        </p:spPr>
        <p:txBody>
          <a:bodyPr/>
          <a:lstStyle>
            <a:lvl1pPr>
              <a:defRPr lang="en-US" b="0" i="0" smtClean="0">
                <a:effectLs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6" name="Slide Number Placeholder 5"/>
          <p:cNvSpPr>
            <a:spLocks noGrp="1"/>
          </p:cNvSpPr>
          <p:nvPr>
            <p:ph type="sldNum" sz="quarter" idx="12"/>
          </p:nvPr>
        </p:nvSpPr>
        <p:spPr>
          <a:xfrm>
            <a:off x="10414353" y="6400801"/>
            <a:ext cx="1143300" cy="276226"/>
          </a:xfrm>
        </p:spPr>
        <p:txBody>
          <a:bodyPr/>
          <a:lstStyle>
            <a:lvl1pPr>
              <a:defRPr sz="1100">
                <a:latin typeface="Segoe UI" panose="020B0502040204020203" pitchFamily="34" charset="0"/>
                <a:cs typeface="Segoe UI" panose="020B0502040204020203"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3517777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810" y="1905000"/>
            <a:ext cx="9146382" cy="2667000"/>
          </a:xfrm>
        </p:spPr>
        <p:txBody>
          <a:bodyPr anchor="b">
            <a:noAutofit/>
          </a:bodyPr>
          <a:lstStyle>
            <a:lvl1pPr algn="l">
              <a:defRPr sz="4400" b="0" cap="none" baseline="0"/>
            </a:lvl1pPr>
          </a:lstStyle>
          <a:p>
            <a:r>
              <a:rPr lang="en-US"/>
              <a:t>Click to edit Master title style</a:t>
            </a:r>
            <a:endParaRPr/>
          </a:p>
        </p:txBody>
      </p:sp>
      <p:sp>
        <p:nvSpPr>
          <p:cNvPr id="3" name="Text Placeholder 2"/>
          <p:cNvSpPr>
            <a:spLocks noGrp="1"/>
          </p:cNvSpPr>
          <p:nvPr>
            <p:ph type="body" idx="1"/>
          </p:nvPr>
        </p:nvSpPr>
        <p:spPr>
          <a:xfrm>
            <a:off x="1522810" y="5102526"/>
            <a:ext cx="9146381"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063560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1950" y="152400"/>
            <a:ext cx="9146380" cy="1020762"/>
          </a:xfrm>
        </p:spPr>
        <p:txBody>
          <a:bodyPr/>
          <a:lstStyle/>
          <a:p>
            <a:r>
              <a:rPr lang="en-US"/>
              <a:t>Click to edit Master title style</a:t>
            </a:r>
            <a:endParaRPr/>
          </a:p>
        </p:txBody>
      </p:sp>
      <p:sp>
        <p:nvSpPr>
          <p:cNvPr id="3" name="Content Placeholder 2"/>
          <p:cNvSpPr>
            <a:spLocks noGrp="1"/>
          </p:cNvSpPr>
          <p:nvPr>
            <p:ph sz="half" idx="1"/>
          </p:nvPr>
        </p:nvSpPr>
        <p:spPr>
          <a:xfrm>
            <a:off x="1522810" y="1905000"/>
            <a:ext cx="4420750"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8442" y="1905000"/>
            <a:ext cx="442074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Date Placeholder 3"/>
          <p:cNvSpPr>
            <a:spLocks noGrp="1"/>
          </p:cNvSpPr>
          <p:nvPr>
            <p:ph type="dt" sz="half" idx="10"/>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A03F606-BB02-4159-81AD-4E0D3C1D5D01}"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9/22/19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9"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10"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518055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1950" y="152400"/>
            <a:ext cx="9146380" cy="10207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810" y="1905000"/>
            <a:ext cx="441770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810" y="2819400"/>
            <a:ext cx="441770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51488" y="1905000"/>
            <a:ext cx="441770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1488" y="2819400"/>
            <a:ext cx="441770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0" name="Date Placeholder 3"/>
          <p:cNvSpPr>
            <a:spLocks noGrp="1"/>
          </p:cNvSpPr>
          <p:nvPr>
            <p:ph type="dt" sz="half" idx="10"/>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805C452-FA59-4572-8EAE-07B8B2D7B783}"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9/22/19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11" name="Footer Placeholder 4"/>
          <p:cNvSpPr>
            <a:spLocks noGrp="1"/>
          </p:cNvSpPr>
          <p:nvPr>
            <p:ph type="ftr" sz="quarter" idx="11"/>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12" name="Slide Number Placeholder 5"/>
          <p:cNvSpPr>
            <a:spLocks noGrp="1"/>
          </p:cNvSpPr>
          <p:nvPr>
            <p:ph type="sldNum" sz="quarter" idx="12"/>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2411385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6" name="Date Placeholder 3"/>
          <p:cNvSpPr>
            <a:spLocks noGrp="1"/>
          </p:cNvSpPr>
          <p:nvPr>
            <p:ph type="dt" sz="half" idx="2"/>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1668732D-336D-4C34-88AB-D6BFEC6D327D}"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9/22/19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7"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8"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313076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7B8176F-CD38-4655-A963-5102624814A8}"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9/22/19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6"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7"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605565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779BF0-06F3-41EF-BD81-7B569EDFE95A}" type="datetimeFigureOut">
              <a:rPr lang="en-US" smtClean="0"/>
              <a:t>9/22/19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29499185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615" name="frame"/>
          <p:cNvGrpSpPr/>
          <p:nvPr/>
        </p:nvGrpSpPr>
        <p:grpSpPr bwMode="invGray">
          <a:xfrm>
            <a:off x="4418990" y="1630822"/>
            <a:ext cx="6292667"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40064"/>
                <a:ext cx="5294376" cy="51698"/>
                <a:chOff x="1522413" y="1516937"/>
                <a:chExt cx="10569575" cy="60315"/>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nvGrpSpPr>
              <p:cNvPr id="769" name="Group 768"/>
              <p:cNvGrpSpPr/>
              <p:nvPr/>
            </p:nvGrpSpPr>
            <p:grpSpPr bwMode="invGray">
              <a:xfrm rot="16200000" flipH="1">
                <a:off x="6492574" y="2756713"/>
                <a:ext cx="4114800" cy="34466"/>
                <a:chOff x="1522413" y="1516937"/>
                <a:chExt cx="10569575" cy="60316"/>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40068"/>
                <a:ext cx="5294376" cy="51699"/>
                <a:chOff x="1522413" y="1516937"/>
                <a:chExt cx="10569575" cy="60316"/>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nvGrpSpPr>
              <p:cNvPr id="619" name="Group 618"/>
              <p:cNvGrpSpPr/>
              <p:nvPr/>
            </p:nvGrpSpPr>
            <p:grpSpPr bwMode="invGray">
              <a:xfrm rot="16200000" flipH="1">
                <a:off x="6492574" y="2756713"/>
                <a:ext cx="4114800" cy="34466"/>
                <a:chOff x="1522413" y="1516937"/>
                <a:chExt cx="10569575" cy="60316"/>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grpSp>
      <p:sp>
        <p:nvSpPr>
          <p:cNvPr id="2" name="Title 1"/>
          <p:cNvSpPr>
            <a:spLocks noGrp="1"/>
          </p:cNvSpPr>
          <p:nvPr>
            <p:ph type="title"/>
          </p:nvPr>
        </p:nvSpPr>
        <p:spPr>
          <a:xfrm>
            <a:off x="1522811" y="274638"/>
            <a:ext cx="9146380" cy="1020762"/>
          </a:xfrm>
        </p:spPr>
        <p:txBody>
          <a:bodyPr anchor="b">
            <a:no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4711249" y="1905000"/>
            <a:ext cx="5670757"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522809" y="3429000"/>
            <a:ext cx="2743915"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66" name="Date Placeholder 3"/>
          <p:cNvSpPr>
            <a:spLocks noGrp="1"/>
          </p:cNvSpPr>
          <p:nvPr>
            <p:ph type="dt" sz="half" idx="10"/>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87FE4F9E-2841-46FB-9F45-CEF67C86C6DC}"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9/22/19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267"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268"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192315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614" name="frame"/>
          <p:cNvGrpSpPr/>
          <p:nvPr/>
        </p:nvGrpSpPr>
        <p:grpSpPr bwMode="invGray">
          <a:xfrm flipH="1">
            <a:off x="1447877" y="1630822"/>
            <a:ext cx="6292667"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40068"/>
                <a:ext cx="5294376" cy="51699"/>
                <a:chOff x="1522413" y="1516937"/>
                <a:chExt cx="10569575" cy="60316"/>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nvGrpSpPr>
              <p:cNvPr id="768" name="Group 767"/>
              <p:cNvGrpSpPr/>
              <p:nvPr/>
            </p:nvGrpSpPr>
            <p:grpSpPr bwMode="invGray">
              <a:xfrm rot="16200000" flipH="1">
                <a:off x="6492574" y="2756713"/>
                <a:ext cx="4114800" cy="34466"/>
                <a:chOff x="1522413" y="1516937"/>
                <a:chExt cx="10569575" cy="60316"/>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40068"/>
                <a:ext cx="5294376" cy="51699"/>
                <a:chOff x="1522413" y="1516937"/>
                <a:chExt cx="10569575" cy="60316"/>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nvGrpSpPr>
              <p:cNvPr id="618" name="Group 617"/>
              <p:cNvGrpSpPr/>
              <p:nvPr/>
            </p:nvGrpSpPr>
            <p:grpSpPr bwMode="invGray">
              <a:xfrm rot="16200000" flipH="1">
                <a:off x="6492574" y="2756713"/>
                <a:ext cx="4114800" cy="34466"/>
                <a:chOff x="1522413" y="1516937"/>
                <a:chExt cx="10569575" cy="60316"/>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0" name="Freeform 649"/>
                <p:cNvSpPr>
                  <a:spLocks/>
                </p:cNvSpPr>
                <p:nvPr userDrawn="1"/>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grpSp>
      <p:sp>
        <p:nvSpPr>
          <p:cNvPr id="2" name="Title 1"/>
          <p:cNvSpPr>
            <a:spLocks noGrp="1"/>
          </p:cNvSpPr>
          <p:nvPr>
            <p:ph type="title"/>
          </p:nvPr>
        </p:nvSpPr>
        <p:spPr>
          <a:xfrm>
            <a:off x="1522811" y="274638"/>
            <a:ext cx="9146380" cy="1020762"/>
          </a:xfrm>
        </p:spPr>
        <p:txBody>
          <a:bodyPr anchor="b">
            <a:noAutofit/>
          </a:bodyPr>
          <a:lstStyle>
            <a:lvl1pPr algn="l">
              <a:defRPr sz="3200" b="0"/>
            </a:lvl1pPr>
          </a:lstStyle>
          <a:p>
            <a:r>
              <a:rPr lang="en-US"/>
              <a:t>Click to edit Master title style</a:t>
            </a:r>
            <a:endParaRPr/>
          </a:p>
        </p:txBody>
      </p:sp>
      <p:sp>
        <p:nvSpPr>
          <p:cNvPr id="3" name="Picture Placeholder 2"/>
          <p:cNvSpPr>
            <a:spLocks noGrp="1"/>
          </p:cNvSpPr>
          <p:nvPr>
            <p:ph type="pic" idx="1"/>
          </p:nvPr>
        </p:nvSpPr>
        <p:spPr>
          <a:xfrm>
            <a:off x="1746293" y="1884311"/>
            <a:ext cx="5670757"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08018" y="3411748"/>
            <a:ext cx="2743915"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07" name="Date Placeholder 3"/>
          <p:cNvSpPr>
            <a:spLocks noGrp="1"/>
          </p:cNvSpPr>
          <p:nvPr>
            <p:ph type="dt" sz="half" idx="10"/>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C2743E5-ABF4-4B42-8695-426971B8FFA4}"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9/22/19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308"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309"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2233826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2"/>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305AE20-3955-41FB-AC55-1338D8BB8698}"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9/22/19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8"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9"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4203518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4311" y="274640"/>
            <a:ext cx="1371957" cy="5901747"/>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8171" y="277814"/>
            <a:ext cx="9146383" cy="5898573"/>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2"/>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BAD7E21-1E3F-4B28-8FCF-FCE88A166054}"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9/22/19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8"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9"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167967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endParaRPr lang="en-IN"/>
          </a:p>
        </p:txBody>
      </p:sp>
      <p:sp>
        <p:nvSpPr>
          <p:cNvPr id="3" name="Table Placeholder 2"/>
          <p:cNvSpPr>
            <a:spLocks noGrp="1"/>
          </p:cNvSpPr>
          <p:nvPr>
            <p:ph type="tbl" idx="1"/>
          </p:nvPr>
        </p:nvSpPr>
        <p:spPr>
          <a:xfrm>
            <a:off x="609600" y="1600201"/>
            <a:ext cx="10972800" cy="4525963"/>
          </a:xfrm>
        </p:spPr>
        <p:txBody>
          <a:bodyPr/>
          <a:lstStyle/>
          <a:p>
            <a:pPr lvl="0"/>
            <a:endParaRPr lang="en-IN"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654AA578-3215-439E-8462-A14DF0EC5395}" type="slidenum">
              <a:rPr lang="en-US" altLang="en-US"/>
              <a:pPr/>
              <a:t>‹#›</a:t>
            </a:fld>
            <a:endParaRPr lang="en-US" altLang="en-US"/>
          </a:p>
        </p:txBody>
      </p:sp>
    </p:spTree>
    <p:extLst>
      <p:ext uri="{BB962C8B-B14F-4D97-AF65-F5344CB8AC3E}">
        <p14:creationId xmlns:p14="http://schemas.microsoft.com/office/powerpoint/2010/main" val="41151638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E5FF6493-AC32-4895-8FA0-B66B2D5A6B40}" type="slidenum">
              <a:rPr lang="en-US" altLang="en-US"/>
              <a:pPr/>
              <a:t>‹#›</a:t>
            </a:fld>
            <a:endParaRPr lang="en-US" altLang="en-US"/>
          </a:p>
        </p:txBody>
      </p:sp>
    </p:spTree>
    <p:extLst>
      <p:ext uri="{BB962C8B-B14F-4D97-AF65-F5344CB8AC3E}">
        <p14:creationId xmlns:p14="http://schemas.microsoft.com/office/powerpoint/2010/main" val="3787253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0779BF0-06F3-41EF-BD81-7B569EDFE95A}" type="datetimeFigureOut">
              <a:rPr lang="en-US" smtClean="0"/>
              <a:t>9/22/19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1844838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0779BF0-06F3-41EF-BD81-7B569EDFE95A}" type="datetimeFigureOut">
              <a:rPr lang="en-US" smtClean="0"/>
              <a:t>9/22/19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482289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0779BF0-06F3-41EF-BD81-7B569EDFE95A}" type="datetimeFigureOut">
              <a:rPr lang="en-US" smtClean="0"/>
              <a:t>9/22/19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2904729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0779BF0-06F3-41EF-BD81-7B569EDFE95A}" type="datetimeFigureOut">
              <a:rPr lang="en-US" smtClean="0"/>
              <a:t>9/22/19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3194747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779BF0-06F3-41EF-BD81-7B569EDFE95A}" type="datetimeFigureOut">
              <a:rPr lang="en-US" smtClean="0"/>
              <a:t>9/22/19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1874623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779BF0-06F3-41EF-BD81-7B569EDFE95A}" type="datetimeFigureOut">
              <a:rPr lang="en-US" smtClean="0"/>
              <a:t>9/22/19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4006010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779BF0-06F3-41EF-BD81-7B569EDFE95A}" type="datetimeFigureOut">
              <a:rPr lang="en-US" smtClean="0"/>
              <a:t>9/22/19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424632875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slideLayout" Target="../slideLayouts/slideLayout25.xml"/><Relationship Id="rId15" Type="http://schemas.openxmlformats.org/officeDocument/2006/relationships/theme" Target="../theme/theme2.xml"/><Relationship Id="rId16" Type="http://schemas.openxmlformats.org/officeDocument/2006/relationships/image" Target="../media/image2.jp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779BF0-06F3-41EF-BD81-7B569EDFE95A}" type="datetimeFigureOut">
              <a:rPr lang="en-US" smtClean="0"/>
              <a:t>9/22/19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6FE327-116C-45F0-B323-6D7FC53E0DB1}" type="slidenum">
              <a:rPr lang="en-US" smtClean="0"/>
              <a:t>‹#›</a:t>
            </a:fld>
            <a:endParaRPr lang="en-US"/>
          </a:p>
        </p:txBody>
      </p:sp>
    </p:spTree>
    <p:extLst>
      <p:ext uri="{BB962C8B-B14F-4D97-AF65-F5344CB8AC3E}">
        <p14:creationId xmlns:p14="http://schemas.microsoft.com/office/powerpoint/2010/main" val="24147260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1951" y="122238"/>
            <a:ext cx="8740042" cy="1020762"/>
          </a:xfrm>
          <a:prstGeom prst="rect">
            <a:avLst/>
          </a:prstGeom>
        </p:spPr>
        <p:txBody>
          <a:bodyPr vert="horz" lIns="91440" tIns="45720" rIns="91440" bIns="45720" rtlCol="0" anchor="b">
            <a:normAutofit/>
          </a:bodyPr>
          <a:lstStyle/>
          <a:p>
            <a:r>
              <a:rPr lang="en-US" dirty="0"/>
              <a:t>Click to edit Master title style</a:t>
            </a:r>
            <a:endParaRPr dirty="0"/>
          </a:p>
        </p:txBody>
      </p:sp>
      <p:sp>
        <p:nvSpPr>
          <p:cNvPr id="3" name="Text Placeholder 2"/>
          <p:cNvSpPr>
            <a:spLocks noGrp="1"/>
          </p:cNvSpPr>
          <p:nvPr>
            <p:ph type="body" idx="1"/>
          </p:nvPr>
        </p:nvSpPr>
        <p:spPr>
          <a:xfrm>
            <a:off x="608173" y="1600200"/>
            <a:ext cx="10975658" cy="45720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2"/>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D93F975B-8B47-438F-AD69-C6A73EC38812}"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9/22/19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5"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6"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cxnSp>
        <p:nvCxnSpPr>
          <p:cNvPr id="8" name="Straight Connector 7"/>
          <p:cNvCxnSpPr/>
          <p:nvPr userDrawn="1"/>
        </p:nvCxnSpPr>
        <p:spPr>
          <a:xfrm>
            <a:off x="608173" y="1219200"/>
            <a:ext cx="10975658" cy="0"/>
          </a:xfrm>
          <a:prstGeom prst="line">
            <a:avLst/>
          </a:prstGeom>
          <a:ln w="25400">
            <a:solidFill>
              <a:srgbClr val="39CCD3"/>
            </a:solidFill>
            <a:miter lim="800000"/>
            <a:tailEnd type="none"/>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9754554" y="562430"/>
            <a:ext cx="1829276" cy="551543"/>
          </a:xfrm>
          <a:prstGeom prst="rect">
            <a:avLst/>
          </a:prstGeom>
        </p:spPr>
      </p:pic>
    </p:spTree>
    <p:extLst>
      <p:ext uri="{BB962C8B-B14F-4D97-AF65-F5344CB8AC3E}">
        <p14:creationId xmlns:p14="http://schemas.microsoft.com/office/powerpoint/2010/main" val="5802295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3200" kern="1200">
          <a:solidFill>
            <a:srgbClr val="033364"/>
          </a:solidFill>
          <a:latin typeface="Segoe UI Semibold" panose="020B0702040204020203" pitchFamily="34" charset="0"/>
          <a:ea typeface="+mj-ea"/>
          <a:cs typeface="Segoe UI Semibold" panose="020B0702040204020203" pitchFamily="34" charset="0"/>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rgbClr val="002D40"/>
          </a:solidFill>
          <a:latin typeface="Segoe UI" panose="020B0502040204020203" pitchFamily="34" charset="0"/>
          <a:ea typeface="+mn-ea"/>
          <a:cs typeface="Segoe UI" panose="020B0502040204020203" pitchFamily="34" charset="0"/>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rgbClr val="002D40"/>
          </a:solidFill>
          <a:latin typeface="Segoe UI" panose="020B0502040204020203" pitchFamily="34" charset="0"/>
          <a:ea typeface="+mn-ea"/>
          <a:cs typeface="Segoe UI" panose="020B0502040204020203" pitchFamily="34" charset="0"/>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rgbClr val="002D40"/>
          </a:solidFill>
          <a:latin typeface="Segoe UI" panose="020B0502040204020203" pitchFamily="34" charset="0"/>
          <a:ea typeface="+mn-ea"/>
          <a:cs typeface="Segoe UI" panose="020B0502040204020203" pitchFamily="34" charset="0"/>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rgbClr val="002D40"/>
          </a:solidFill>
          <a:latin typeface="Segoe UI" panose="020B0502040204020203" pitchFamily="34" charset="0"/>
          <a:ea typeface="+mn-ea"/>
          <a:cs typeface="Segoe UI" panose="020B0502040204020203" pitchFamily="34" charset="0"/>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rgbClr val="002D40"/>
          </a:solidFill>
          <a:latin typeface="Segoe UI" panose="020B0502040204020203" pitchFamily="34" charset="0"/>
          <a:ea typeface="+mn-ea"/>
          <a:cs typeface="Segoe UI" panose="020B0502040204020203" pitchFamily="34" charset="0"/>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hyperlink" Target="mailto:skkar.2k2@gmail.com" TargetMode="External"/><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jpeg"/><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hyperlink" Target="https://12factor.ne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mailto:skkar.2k2@gmail.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hyperlink" Target="mailto:skkar.2k2@gmail.com" TargetMode="External"/><Relationship Id="rId3" Type="http://schemas.openxmlformats.org/officeDocument/2006/relationships/image" Target="../media/image1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nvPr>
        </p:nvGraphicFramePr>
        <p:xfrm>
          <a:off x="0" y="0"/>
          <a:ext cx="12192000" cy="3789947"/>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xmlns="" val="4229878926"/>
                    </a:ext>
                  </a:extLst>
                </a:gridCol>
              </a:tblGrid>
              <a:tr h="3789947">
                <a:tc>
                  <a:txBody>
                    <a:bodyPr/>
                    <a:lstStyle/>
                    <a:p>
                      <a:endParaRPr lang="en-US" sz="1600" dirty="0"/>
                    </a:p>
                  </a:txBody>
                  <a:tcPr marL="81280" marR="81280" marT="40640" marB="40640">
                    <a:solidFill>
                      <a:schemeClr val="accent5">
                        <a:lumMod val="50000"/>
                      </a:schemeClr>
                    </a:solidFill>
                  </a:tcPr>
                </a:tc>
                <a:extLst>
                  <a:ext uri="{0D108BD9-81ED-4DB2-BD59-A6C34878D82A}">
                    <a16:rowId xmlns:a16="http://schemas.microsoft.com/office/drawing/2014/main" xmlns="" val="484553926"/>
                  </a:ext>
                </a:extLst>
              </a:tr>
            </a:tbl>
          </a:graphicData>
        </a:graphic>
      </p:graphicFrame>
      <p:pic>
        <p:nvPicPr>
          <p:cNvPr id="12"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73600" y="3272589"/>
            <a:ext cx="2844800" cy="974558"/>
          </a:xfrm>
        </p:spPr>
      </p:pic>
      <p:sp>
        <p:nvSpPr>
          <p:cNvPr id="6" name="TextBox 5"/>
          <p:cNvSpPr txBox="1"/>
          <p:nvPr/>
        </p:nvSpPr>
        <p:spPr>
          <a:xfrm>
            <a:off x="8657611" y="4639915"/>
            <a:ext cx="3163174" cy="892552"/>
          </a:xfrm>
          <a:prstGeom prst="rect">
            <a:avLst/>
          </a:prstGeom>
          <a:noFill/>
        </p:spPr>
        <p:txBody>
          <a:bodyPr wrap="none" rtlCol="0">
            <a:spAutoFit/>
          </a:bodyPr>
          <a:lstStyle/>
          <a:p>
            <a:r>
              <a:rPr lang="en-IN" sz="2800" b="1" dirty="0">
                <a:solidFill>
                  <a:schemeClr val="accent6">
                    <a:lumMod val="75000"/>
                  </a:schemeClr>
                </a:solidFill>
              </a:rPr>
              <a:t>Santosh Kumar Kar</a:t>
            </a:r>
            <a:r>
              <a:rPr lang="en-IN" sz="2400" dirty="0">
                <a:solidFill>
                  <a:schemeClr val="accent6">
                    <a:lumMod val="75000"/>
                  </a:schemeClr>
                </a:solidFill>
              </a:rPr>
              <a:t>, </a:t>
            </a:r>
            <a:endParaRPr lang="en-IN" sz="1600" dirty="0">
              <a:solidFill>
                <a:schemeClr val="accent6">
                  <a:lumMod val="75000"/>
                </a:schemeClr>
              </a:solidFill>
            </a:endParaRPr>
          </a:p>
          <a:p>
            <a:r>
              <a:rPr lang="en-IN" sz="2400" dirty="0">
                <a:solidFill>
                  <a:schemeClr val="accent6">
                    <a:lumMod val="75000"/>
                  </a:schemeClr>
                </a:solidFill>
                <a:hlinkClick r:id="rId4"/>
              </a:rPr>
              <a:t>skkar.2k2@gmail.com</a:t>
            </a:r>
            <a:r>
              <a:rPr lang="en-IN" sz="2400" dirty="0">
                <a:solidFill>
                  <a:schemeClr val="accent6">
                    <a:lumMod val="75000"/>
                  </a:schemeClr>
                </a:solidFill>
              </a:rPr>
              <a:t> </a:t>
            </a:r>
            <a:endParaRPr lang="en-US" sz="2400" dirty="0">
              <a:solidFill>
                <a:schemeClr val="accent6">
                  <a:lumMod val="75000"/>
                </a:schemeClr>
              </a:solidFill>
            </a:endParaRPr>
          </a:p>
        </p:txBody>
      </p:sp>
      <p:sp>
        <p:nvSpPr>
          <p:cNvPr id="2" name="Footer Placeholder 1"/>
          <p:cNvSpPr>
            <a:spLocks noGrp="1"/>
          </p:cNvSpPr>
          <p:nvPr>
            <p:ph type="ftr" sz="quarter" idx="11"/>
          </p:nvPr>
        </p:nvSpPr>
        <p:spPr/>
        <p:txBody>
          <a:bodyPr/>
          <a:lstStyle/>
          <a:p>
            <a:r>
              <a:rPr lang="en-US" smtClean="0"/>
              <a:t>Copyright @ 2015 Learntek. All Rights Reserved.</a:t>
            </a:r>
            <a:endParaRPr lang="en-US"/>
          </a:p>
        </p:txBody>
      </p:sp>
      <p:sp>
        <p:nvSpPr>
          <p:cNvPr id="3" name="Slide Number Placeholder 2"/>
          <p:cNvSpPr>
            <a:spLocks noGrp="1"/>
          </p:cNvSpPr>
          <p:nvPr>
            <p:ph type="sldNum" sz="quarter" idx="12"/>
          </p:nvPr>
        </p:nvSpPr>
        <p:spPr/>
        <p:txBody>
          <a:bodyPr/>
          <a:lstStyle/>
          <a:p>
            <a:fld id="{906FE327-116C-45F0-B323-6D7FC53E0DB1}" type="slidenum">
              <a:rPr lang="en-US" smtClean="0"/>
              <a:t>1</a:t>
            </a:fld>
            <a:endParaRPr lang="en-US"/>
          </a:p>
        </p:txBody>
      </p:sp>
      <p:pic>
        <p:nvPicPr>
          <p:cNvPr id="1026" name="Picture 2" descr="mage result for spring microservic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35900" y="173716"/>
            <a:ext cx="4038600" cy="3642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95392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4447" y="1425039"/>
            <a:ext cx="5810250" cy="477709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624447" y="391885"/>
            <a:ext cx="5810250" cy="1128156"/>
          </a:xfrm>
          <a:blipFill>
            <a:blip r:embed="rId3"/>
            <a:tile tx="0" ty="0" sx="100000" sy="100000" flip="none" algn="tl"/>
          </a:blipFill>
        </p:spPr>
        <p:txBody>
          <a:bodyPr>
            <a:normAutofit/>
          </a:bodyPr>
          <a:lstStyle/>
          <a:p>
            <a:pPr algn="ctr"/>
            <a:r>
              <a:rPr lang="en-US" sz="7200" b="1" dirty="0" smtClean="0"/>
              <a:t>Micro Service</a:t>
            </a:r>
            <a:endParaRPr lang="en-US" sz="7200" b="1" dirty="0"/>
          </a:p>
        </p:txBody>
      </p:sp>
    </p:spTree>
    <p:extLst>
      <p:ext uri="{BB962C8B-B14F-4D97-AF65-F5344CB8AC3E}">
        <p14:creationId xmlns:p14="http://schemas.microsoft.com/office/powerpoint/2010/main" val="831275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Microservice</a:t>
            </a:r>
            <a:endParaRPr lang="en-US" dirty="0"/>
          </a:p>
        </p:txBody>
      </p:sp>
      <p:sp>
        <p:nvSpPr>
          <p:cNvPr id="3" name="Content Placeholder 2"/>
          <p:cNvSpPr>
            <a:spLocks noGrp="1"/>
          </p:cNvSpPr>
          <p:nvPr>
            <p:ph idx="1"/>
          </p:nvPr>
        </p:nvSpPr>
        <p:spPr/>
        <p:txBody>
          <a:bodyPr>
            <a:normAutofit/>
          </a:bodyPr>
          <a:lstStyle/>
          <a:p>
            <a:r>
              <a:rPr lang="en-US" sz="3600" dirty="0"/>
              <a:t>Highly maintainable and testable</a:t>
            </a:r>
          </a:p>
          <a:p>
            <a:r>
              <a:rPr lang="en-US" sz="3600" dirty="0"/>
              <a:t>Loosely coupled</a:t>
            </a:r>
          </a:p>
          <a:p>
            <a:r>
              <a:rPr lang="en-US" sz="3600" dirty="0"/>
              <a:t>Independently deployable</a:t>
            </a:r>
          </a:p>
          <a:p>
            <a:r>
              <a:rPr lang="en-US" sz="3600" dirty="0"/>
              <a:t>Organized around business capabilities</a:t>
            </a:r>
          </a:p>
          <a:p>
            <a:r>
              <a:rPr lang="en-US" sz="3600" dirty="0"/>
              <a:t>Owned by a small team</a:t>
            </a:r>
          </a:p>
          <a:p>
            <a:pPr marL="0" indent="0">
              <a:buNone/>
            </a:pPr>
            <a:endParaRPr lang="en-US" sz="3600" b="1" dirty="0">
              <a:latin typeface="Al Nile" charset="-78"/>
              <a:ea typeface="Al Nile" charset="-78"/>
              <a:cs typeface="Al Nile" charset="-78"/>
            </a:endParaRP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484381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Key principles </a:t>
            </a:r>
          </a:p>
        </p:txBody>
      </p:sp>
      <p:sp>
        <p:nvSpPr>
          <p:cNvPr id="3" name="Content Placeholder 2"/>
          <p:cNvSpPr>
            <a:spLocks noGrp="1"/>
          </p:cNvSpPr>
          <p:nvPr>
            <p:ph idx="1"/>
          </p:nvPr>
        </p:nvSpPr>
        <p:spPr/>
        <p:txBody>
          <a:bodyPr/>
          <a:lstStyle/>
          <a:p>
            <a:pPr lvl="0"/>
            <a:r>
              <a:rPr lang="en-US" dirty="0" smtClean="0"/>
              <a:t>Autonomy- </a:t>
            </a:r>
            <a:endParaRPr lang="en-US" sz="2000" dirty="0"/>
          </a:p>
          <a:p>
            <a:pPr lvl="1"/>
            <a:r>
              <a:rPr lang="en-US" dirty="0"/>
              <a:t>each service operates </a:t>
            </a:r>
            <a:r>
              <a:rPr lang="en-US" i="1" dirty="0"/>
              <a:t>and changes independently of others </a:t>
            </a:r>
            <a:endParaRPr lang="en-US" dirty="0"/>
          </a:p>
          <a:p>
            <a:pPr lvl="0"/>
            <a:r>
              <a:rPr lang="en-US" dirty="0"/>
              <a:t>Resilience</a:t>
            </a:r>
            <a:endParaRPr lang="en-US" sz="2000" dirty="0"/>
          </a:p>
          <a:p>
            <a:pPr lvl="1"/>
            <a:r>
              <a:rPr lang="en-US" dirty="0"/>
              <a:t>application or infrastructure failure may only affect part of your system </a:t>
            </a:r>
          </a:p>
          <a:p>
            <a:pPr lvl="0"/>
            <a:r>
              <a:rPr lang="en-US" dirty="0"/>
              <a:t>Transparency</a:t>
            </a:r>
            <a:endParaRPr lang="en-US" sz="2000" dirty="0"/>
          </a:p>
          <a:p>
            <a:pPr lvl="1"/>
            <a:r>
              <a:rPr lang="en-US" dirty="0"/>
              <a:t>Each application generate separate log metrics</a:t>
            </a:r>
          </a:p>
          <a:p>
            <a:pPr lvl="0"/>
            <a:r>
              <a:rPr lang="en-US" dirty="0"/>
              <a:t>Automation</a:t>
            </a:r>
            <a:endParaRPr lang="en-US" sz="2000" dirty="0"/>
          </a:p>
          <a:p>
            <a:pPr lvl="0"/>
            <a:r>
              <a:rPr lang="en-US" dirty="0"/>
              <a:t>Alignment </a:t>
            </a:r>
            <a:endParaRPr lang="en-US" sz="2000" dirty="0"/>
          </a:p>
          <a:p>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78348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Twelve </a:t>
            </a:r>
            <a:r>
              <a:rPr lang="en-US" b="1" dirty="0" smtClean="0"/>
              <a:t>Factors</a:t>
            </a:r>
            <a:endParaRPr lang="en-US" dirty="0"/>
          </a:p>
        </p:txBody>
      </p:sp>
      <p:sp>
        <p:nvSpPr>
          <p:cNvPr id="3" name="Content Placeholder 2"/>
          <p:cNvSpPr>
            <a:spLocks noGrp="1"/>
          </p:cNvSpPr>
          <p:nvPr>
            <p:ph idx="1"/>
          </p:nvPr>
        </p:nvSpPr>
        <p:spPr/>
        <p:txBody>
          <a:bodyPr>
            <a:normAutofit/>
          </a:bodyPr>
          <a:lstStyle/>
          <a:p>
            <a:pPr marL="0" indent="0">
              <a:buNone/>
            </a:pPr>
            <a:r>
              <a:rPr lang="en-US" sz="4000" dirty="0">
                <a:hlinkClick r:id="rId2"/>
              </a:rPr>
              <a:t>https://12factor.net/</a:t>
            </a:r>
            <a:endParaRPr lang="en-US" sz="4000"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758266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2530" y="1572490"/>
            <a:ext cx="10051675" cy="3949535"/>
          </a:xfrm>
          <a:blipFill>
            <a:blip r:embed="rId2"/>
            <a:tile tx="0" ty="0" sx="100000" sy="100000" flip="none" algn="tl"/>
          </a:blipFill>
        </p:spPr>
        <p:txBody>
          <a:bodyPr/>
          <a:lstStyle/>
          <a:p>
            <a:pPr algn="ctr">
              <a:lnSpc>
                <a:spcPct val="150000"/>
              </a:lnSpc>
            </a:pPr>
            <a:r>
              <a:rPr lang="en-US" dirty="0" smtClean="0"/>
              <a:t>Difference between</a:t>
            </a:r>
            <a:br>
              <a:rPr lang="en-US" dirty="0" smtClean="0"/>
            </a:br>
            <a:r>
              <a:rPr lang="en-US" b="1" dirty="0" smtClean="0"/>
              <a:t>Monolithic Application</a:t>
            </a:r>
            <a:r>
              <a:rPr lang="en-US" dirty="0" smtClean="0"/>
              <a:t/>
            </a:r>
            <a:br>
              <a:rPr lang="en-US" dirty="0" smtClean="0"/>
            </a:br>
            <a:r>
              <a:rPr lang="en-US" dirty="0" smtClean="0"/>
              <a:t>&amp;</a:t>
            </a:r>
            <a:br>
              <a:rPr lang="en-US" dirty="0" smtClean="0"/>
            </a:br>
            <a:r>
              <a:rPr lang="en-US" b="1" dirty="0" smtClean="0"/>
              <a:t>Microservice Application</a:t>
            </a:r>
            <a:endParaRPr lang="en-US" b="1" dirty="0"/>
          </a:p>
        </p:txBody>
      </p:sp>
    </p:spTree>
    <p:extLst>
      <p:ext uri="{BB962C8B-B14F-4D97-AF65-F5344CB8AC3E}">
        <p14:creationId xmlns:p14="http://schemas.microsoft.com/office/powerpoint/2010/main" val="97433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Microservice Architecture </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pic>
        <p:nvPicPr>
          <p:cNvPr id="1026" name="Picture 2" descr="icroservice Architecture-What Is Microservices-Edurek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1211" y="1162363"/>
            <a:ext cx="11498608" cy="5224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2864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Microservice Features</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pic>
        <p:nvPicPr>
          <p:cNvPr id="2050" name="Picture 2" descr="icroservices Features - What Is Microservices - Edurek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65653" y="1621556"/>
            <a:ext cx="8648700"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1344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Companies use Microservice</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pic>
        <p:nvPicPr>
          <p:cNvPr id="7" name="Picture 2" descr="ompanies Using Microservices - What Is Microservices - Edurek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50367" y="1905000"/>
            <a:ext cx="10491267"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160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 to design Microservice</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pic>
        <p:nvPicPr>
          <p:cNvPr id="4098" name="Picture 2" descr="est practices to design microservices-What Are Microservices-edur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65889" y="1477488"/>
            <a:ext cx="7788971"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5062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https://1nwu8i3sj55rdbw4k4fm55i1-wpengine.netdna-ssl.com/wp-content/uploads/2015/09/MSArchitech.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 y="1"/>
            <a:ext cx="1221366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6468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normAutofit fontScale="92500" lnSpcReduction="10000"/>
          </a:bodyPr>
          <a:lstStyle/>
          <a:p>
            <a:r>
              <a:rPr lang="en-US" dirty="0"/>
              <a:t>CHAPTER – </a:t>
            </a:r>
            <a:r>
              <a:rPr lang="en-US" dirty="0" smtClean="0"/>
              <a:t>1</a:t>
            </a:r>
            <a:endParaRPr lang="en-US" dirty="0"/>
          </a:p>
          <a:p>
            <a:r>
              <a:rPr lang="en-US" dirty="0" smtClean="0"/>
              <a:t>Micro Services Introduction</a:t>
            </a:r>
            <a:endParaRPr lang="en-US" dirty="0"/>
          </a:p>
        </p:txBody>
      </p:sp>
      <p:sp>
        <p:nvSpPr>
          <p:cNvPr id="3" name="TextBox 2"/>
          <p:cNvSpPr txBox="1"/>
          <p:nvPr/>
        </p:nvSpPr>
        <p:spPr>
          <a:xfrm>
            <a:off x="7600707" y="4544913"/>
            <a:ext cx="3163174" cy="892552"/>
          </a:xfrm>
          <a:prstGeom prst="rect">
            <a:avLst/>
          </a:prstGeom>
          <a:noFill/>
        </p:spPr>
        <p:txBody>
          <a:bodyPr wrap="none" rtlCol="0">
            <a:spAutoFit/>
          </a:bodyPr>
          <a:lstStyle/>
          <a:p>
            <a:r>
              <a:rPr lang="en-IN" sz="2800" b="1" dirty="0">
                <a:solidFill>
                  <a:schemeClr val="accent6">
                    <a:lumMod val="75000"/>
                  </a:schemeClr>
                </a:solidFill>
              </a:rPr>
              <a:t>Santosh Kumar Kar</a:t>
            </a:r>
            <a:r>
              <a:rPr lang="en-IN" sz="2400" dirty="0">
                <a:solidFill>
                  <a:schemeClr val="accent6">
                    <a:lumMod val="75000"/>
                  </a:schemeClr>
                </a:solidFill>
              </a:rPr>
              <a:t>, </a:t>
            </a:r>
            <a:endParaRPr lang="en-IN" sz="1600" dirty="0">
              <a:solidFill>
                <a:schemeClr val="accent6">
                  <a:lumMod val="75000"/>
                </a:schemeClr>
              </a:solidFill>
            </a:endParaRPr>
          </a:p>
          <a:p>
            <a:r>
              <a:rPr lang="en-IN" sz="2400" dirty="0">
                <a:solidFill>
                  <a:schemeClr val="accent6">
                    <a:lumMod val="75000"/>
                  </a:schemeClr>
                </a:solidFill>
                <a:hlinkClick r:id="rId2"/>
              </a:rPr>
              <a:t>skkar.2k2@gmail.com</a:t>
            </a:r>
            <a:r>
              <a:rPr lang="en-IN" sz="2400" dirty="0">
                <a:solidFill>
                  <a:schemeClr val="accent6">
                    <a:lumMod val="75000"/>
                  </a:schemeClr>
                </a:solidFill>
              </a:rPr>
              <a:t> </a:t>
            </a:r>
            <a:endParaRPr lang="en-US" sz="2400" dirty="0">
              <a:solidFill>
                <a:schemeClr val="accent6">
                  <a:lumMod val="75000"/>
                </a:schemeClr>
              </a:solidFill>
            </a:endParaRPr>
          </a:p>
        </p:txBody>
      </p:sp>
    </p:spTree>
    <p:extLst>
      <p:ext uri="{BB962C8B-B14F-4D97-AF65-F5344CB8AC3E}">
        <p14:creationId xmlns:p14="http://schemas.microsoft.com/office/powerpoint/2010/main" val="1132041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IN" dirty="0"/>
              <a:t>Send to </a:t>
            </a:r>
            <a:r>
              <a:rPr lang="en-IN" dirty="0">
                <a:hlinkClick r:id="rId2"/>
              </a:rPr>
              <a:t>skkar.2k2@gmail.com</a:t>
            </a:r>
            <a:endParaRPr lang="en-IN" dirty="0"/>
          </a:p>
          <a:p>
            <a:pPr marL="0" indent="0">
              <a:buNone/>
            </a:pPr>
            <a:endParaRPr 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97859" y="2539999"/>
            <a:ext cx="6855941" cy="3863163"/>
          </a:xfrm>
          <a:prstGeom prst="rect">
            <a:avLst/>
          </a:prstGeom>
        </p:spPr>
      </p:pic>
      <p:sp>
        <p:nvSpPr>
          <p:cNvPr id="2" name="Title 1"/>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98946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Web </a:t>
            </a:r>
            <a:r>
              <a:rPr lang="en-US" dirty="0" smtClean="0"/>
              <a:t>Service</a:t>
            </a:r>
            <a:endParaRPr lang="en-US" dirty="0"/>
          </a:p>
        </p:txBody>
      </p:sp>
      <p:sp>
        <p:nvSpPr>
          <p:cNvPr id="3" name="Content Placeholder 2"/>
          <p:cNvSpPr>
            <a:spLocks noGrp="1"/>
          </p:cNvSpPr>
          <p:nvPr>
            <p:ph idx="1"/>
          </p:nvPr>
        </p:nvSpPr>
        <p:spPr>
          <a:xfrm>
            <a:off x="608172" y="1621556"/>
            <a:ext cx="10975658" cy="4267200"/>
          </a:xfrm>
        </p:spPr>
        <p:txBody>
          <a:bodyPr>
            <a:noAutofit/>
          </a:bodyPr>
          <a:lstStyle/>
          <a:p>
            <a:r>
              <a:rPr lang="en-US" sz="2800" dirty="0"/>
              <a:t>It is a client-server application or application component for communication.</a:t>
            </a:r>
          </a:p>
          <a:p>
            <a:r>
              <a:rPr lang="en-US" sz="2800" dirty="0"/>
              <a:t>The method of communication between two devices over the network.</a:t>
            </a:r>
          </a:p>
          <a:p>
            <a:r>
              <a:rPr lang="en-US" sz="2800" dirty="0"/>
              <a:t>It is a software system for the interoperable machine to machine communication.</a:t>
            </a:r>
          </a:p>
          <a:p>
            <a:r>
              <a:rPr lang="en-US" sz="2800" dirty="0"/>
              <a:t>It is a collection of standards or protocols for exchanging information between two devices or application</a:t>
            </a:r>
            <a:r>
              <a:rPr lang="en-US" sz="2800" dirty="0" smtClean="0"/>
              <a:t>.</a:t>
            </a:r>
            <a:endParaRPr lang="en-US" sz="2800"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942272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Web Service</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pic>
        <p:nvPicPr>
          <p:cNvPr id="2050" name="Picture 2" descr="eb servi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2356" y="1713527"/>
            <a:ext cx="7377903" cy="3630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4307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Web </a:t>
            </a:r>
            <a:r>
              <a:rPr lang="en-US" dirty="0" smtClean="0"/>
              <a:t>Services</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pic>
        <p:nvPicPr>
          <p:cNvPr id="3074" name="Picture 2" descr="ypes of web servic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04192" y="1851314"/>
            <a:ext cx="4508500" cy="3543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9208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SOAP Services</a:t>
            </a:r>
            <a:endParaRPr lang="en-US" dirty="0"/>
          </a:p>
        </p:txBody>
      </p:sp>
      <p:sp>
        <p:nvSpPr>
          <p:cNvPr id="3" name="Content Placeholder 2"/>
          <p:cNvSpPr>
            <a:spLocks noGrp="1"/>
          </p:cNvSpPr>
          <p:nvPr>
            <p:ph idx="1"/>
          </p:nvPr>
        </p:nvSpPr>
        <p:spPr>
          <a:xfrm>
            <a:off x="608172" y="1621556"/>
            <a:ext cx="10975658" cy="4267200"/>
          </a:xfrm>
        </p:spPr>
        <p:txBody>
          <a:bodyPr>
            <a:normAutofit lnSpcReduction="10000"/>
          </a:bodyPr>
          <a:lstStyle/>
          <a:p>
            <a:pPr marL="0" indent="0">
              <a:buNone/>
            </a:pPr>
            <a:r>
              <a:rPr lang="en-US" b="1" u="sng" dirty="0" smtClean="0"/>
              <a:t>Advantages</a:t>
            </a:r>
          </a:p>
          <a:p>
            <a:r>
              <a:rPr lang="en-US" b="1" dirty="0" smtClean="0"/>
              <a:t>WS </a:t>
            </a:r>
            <a:r>
              <a:rPr lang="en-US" b="1" dirty="0"/>
              <a:t>Security</a:t>
            </a:r>
            <a:r>
              <a:rPr lang="en-US" dirty="0"/>
              <a:t>: SOAP defines its own security known as WS Security.</a:t>
            </a:r>
          </a:p>
          <a:p>
            <a:r>
              <a:rPr lang="en-US" b="1" dirty="0"/>
              <a:t>Language and Platform independent</a:t>
            </a:r>
            <a:r>
              <a:rPr lang="en-US" dirty="0"/>
              <a:t>: SOAP web services can be written in any programming language and executed in any platform</a:t>
            </a:r>
            <a:r>
              <a:rPr lang="en-US" dirty="0" smtClean="0"/>
              <a:t>.</a:t>
            </a:r>
          </a:p>
          <a:p>
            <a:pPr marL="0" indent="0">
              <a:buNone/>
            </a:pPr>
            <a:r>
              <a:rPr lang="en-US" b="1" u="sng" dirty="0" smtClean="0"/>
              <a:t>Disadvantages</a:t>
            </a:r>
            <a:endParaRPr lang="en-US" b="1" u="sng" dirty="0"/>
          </a:p>
          <a:p>
            <a:r>
              <a:rPr lang="en-US" b="1" dirty="0"/>
              <a:t>Slow</a:t>
            </a:r>
            <a:r>
              <a:rPr lang="en-US" dirty="0"/>
              <a:t>: SOAP uses XML format that must be parsed to be read. It defines many standards that must be followed while developing the SOAP applications. So it is slow and consumes more bandwidth and resource.</a:t>
            </a:r>
          </a:p>
          <a:p>
            <a:r>
              <a:rPr lang="en-US" b="1" dirty="0"/>
              <a:t>WSDL dependent</a:t>
            </a:r>
            <a:r>
              <a:rPr lang="en-US" dirty="0"/>
              <a:t>: SOAP uses WSDL and doesn't have any other mechanism to discover the service.</a:t>
            </a:r>
          </a:p>
          <a:p>
            <a:endParaRPr lang="en-US" dirty="0"/>
          </a:p>
          <a:p>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a:t>
            </a:r>
            <a:r>
              <a:rPr kumimoji="0" lang="en-US" sz="1100" b="0" i="0" u="none" strike="noStrike" kern="1200" cap="none" spc="0" normalizeH="0" baseline="0" noProof="0" dirty="0" err="1" smtClean="0">
                <a:ln>
                  <a:noFill/>
                </a:ln>
                <a:solidFill>
                  <a:prstClr val="black"/>
                </a:solidFill>
                <a:effectLst/>
                <a:uLnTx/>
                <a:uFillTx/>
                <a:latin typeface="Segoe UI" panose="020B0502040204020203" pitchFamily="34" charset="0"/>
                <a:ea typeface="+mn-ea"/>
                <a:cs typeface="Segoe UI" panose="020B0502040204020203" pitchFamily="34" charset="0"/>
              </a:rPr>
              <a:t>Learntek</a:t>
            </a: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765976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Fast</a:t>
            </a:r>
            <a:r>
              <a:rPr lang="en-US" dirty="0"/>
              <a:t>: RESTful Web Services are fast because there is no strict specification like SOAP. It consumes less bandwidth and resource</a:t>
            </a:r>
            <a:r>
              <a:rPr lang="en-US" dirty="0" smtClean="0"/>
              <a:t>.</a:t>
            </a:r>
          </a:p>
          <a:p>
            <a:r>
              <a:rPr lang="en-US" b="1" dirty="0"/>
              <a:t>Language and Platform independent</a:t>
            </a:r>
            <a:r>
              <a:rPr lang="en-US" dirty="0"/>
              <a:t>: RESTful web services can be written in any programming language and executed in any platform.</a:t>
            </a:r>
          </a:p>
          <a:p>
            <a:r>
              <a:rPr lang="en-US" b="1" dirty="0"/>
              <a:t>Can use SOAP</a:t>
            </a:r>
            <a:r>
              <a:rPr lang="en-US" dirty="0"/>
              <a:t>: RESTful web services can use SOAP web services as the implementation.</a:t>
            </a:r>
          </a:p>
          <a:p>
            <a:r>
              <a:rPr lang="en-US" b="1" dirty="0"/>
              <a:t>Permits different data format</a:t>
            </a:r>
            <a:r>
              <a:rPr lang="en-US" dirty="0"/>
              <a:t>: RESTful web service permits different data format such as Plain Text, HTML, XML and JSON</a:t>
            </a:r>
            <a:r>
              <a:rPr lang="en-US" dirty="0" smtClean="0"/>
              <a:t>.</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7" name="Title 1"/>
          <p:cNvSpPr>
            <a:spLocks noGrp="1"/>
          </p:cNvSpPr>
          <p:nvPr>
            <p:ph type="title"/>
          </p:nvPr>
        </p:nvSpPr>
        <p:spPr>
          <a:xfrm>
            <a:off x="531952" y="122238"/>
            <a:ext cx="8689061" cy="1020762"/>
          </a:xfrm>
        </p:spPr>
        <p:txBody>
          <a:bodyPr/>
          <a:lstStyle/>
          <a:p>
            <a:r>
              <a:rPr lang="en-US" dirty="0" smtClean="0"/>
              <a:t>Rest Services</a:t>
            </a:r>
            <a:endParaRPr lang="en-US" dirty="0"/>
          </a:p>
        </p:txBody>
      </p:sp>
    </p:spTree>
    <p:extLst>
      <p:ext uri="{BB962C8B-B14F-4D97-AF65-F5344CB8AC3E}">
        <p14:creationId xmlns:p14="http://schemas.microsoft.com/office/powerpoint/2010/main" val="844556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SOAP vs REST</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997620030"/>
              </p:ext>
            </p:extLst>
          </p:nvPr>
        </p:nvGraphicFramePr>
        <p:xfrm>
          <a:off x="546358" y="1332521"/>
          <a:ext cx="10949481" cy="5034791"/>
        </p:xfrm>
        <a:graphic>
          <a:graphicData uri="http://schemas.openxmlformats.org/drawingml/2006/table">
            <a:tbl>
              <a:tblPr/>
              <a:tblGrid>
                <a:gridCol w="545956"/>
                <a:gridCol w="4783534"/>
                <a:gridCol w="5619991"/>
              </a:tblGrid>
              <a:tr h="322634">
                <a:tc>
                  <a:txBody>
                    <a:bodyPr/>
                    <a:lstStyle/>
                    <a:p>
                      <a:pPr algn="l" fontAlgn="t"/>
                      <a:r>
                        <a:rPr lang="it-IT" sz="1400" dirty="0">
                          <a:solidFill>
                            <a:srgbClr val="000000"/>
                          </a:solidFill>
                          <a:effectLst/>
                          <a:latin typeface="times new roman" charset="0"/>
                        </a:rPr>
                        <a:t>No.</a:t>
                      </a:r>
                    </a:p>
                  </a:txBody>
                  <a:tcPr marL="77680" marR="77680" marT="77680" marB="77680">
                    <a:lnL w="12700" cap="flat" cmpd="sng" algn="ctr">
                      <a:solidFill>
                        <a:srgbClr val="B0EA01"/>
                      </a:solidFill>
                      <a:prstDash val="solid"/>
                      <a:round/>
                      <a:headEnd type="none" w="med" len="med"/>
                      <a:tailEnd type="none" w="med" len="med"/>
                    </a:lnL>
                    <a:lnR w="12700" cap="flat" cmpd="sng" algn="ctr">
                      <a:solidFill>
                        <a:srgbClr val="B0EA01"/>
                      </a:solidFill>
                      <a:prstDash val="solid"/>
                      <a:round/>
                      <a:headEnd type="none" w="med" len="med"/>
                      <a:tailEnd type="none" w="med" len="med"/>
                    </a:lnR>
                    <a:lnT w="12700" cap="flat" cmpd="sng" algn="ctr">
                      <a:solidFill>
                        <a:srgbClr val="B0EA01"/>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400">
                          <a:solidFill>
                            <a:srgbClr val="000000"/>
                          </a:solidFill>
                          <a:effectLst/>
                          <a:latin typeface="times new roman" charset="0"/>
                        </a:rPr>
                        <a:t>SOAP</a:t>
                      </a:r>
                    </a:p>
                  </a:txBody>
                  <a:tcPr marL="77680" marR="77680" marT="77680" marB="77680">
                    <a:lnL w="12700" cap="flat" cmpd="sng" algn="ctr">
                      <a:solidFill>
                        <a:srgbClr val="B0EA01"/>
                      </a:solidFill>
                      <a:prstDash val="solid"/>
                      <a:round/>
                      <a:headEnd type="none" w="med" len="med"/>
                      <a:tailEnd type="none" w="med" len="med"/>
                    </a:lnL>
                    <a:lnR w="12700" cap="flat" cmpd="sng" algn="ctr">
                      <a:solidFill>
                        <a:srgbClr val="B0EA01"/>
                      </a:solidFill>
                      <a:prstDash val="solid"/>
                      <a:round/>
                      <a:headEnd type="none" w="med" len="med"/>
                      <a:tailEnd type="none" w="med" len="med"/>
                    </a:lnR>
                    <a:lnT w="12700" cap="flat" cmpd="sng" algn="ctr">
                      <a:solidFill>
                        <a:srgbClr val="B0EA01"/>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400">
                          <a:solidFill>
                            <a:srgbClr val="000000"/>
                          </a:solidFill>
                          <a:effectLst/>
                          <a:latin typeface="times new roman" charset="0"/>
                        </a:rPr>
                        <a:t>REST</a:t>
                      </a:r>
                    </a:p>
                  </a:txBody>
                  <a:tcPr marL="77680" marR="77680" marT="77680" marB="77680">
                    <a:lnL w="12700" cap="flat" cmpd="sng" algn="ctr">
                      <a:solidFill>
                        <a:srgbClr val="B0EA01"/>
                      </a:solidFill>
                      <a:prstDash val="solid"/>
                      <a:round/>
                      <a:headEnd type="none" w="med" len="med"/>
                      <a:tailEnd type="none" w="med" len="med"/>
                    </a:lnL>
                    <a:lnR w="12700" cap="flat" cmpd="sng" algn="ctr">
                      <a:solidFill>
                        <a:srgbClr val="B0EA01"/>
                      </a:solidFill>
                      <a:prstDash val="solid"/>
                      <a:round/>
                      <a:headEnd type="none" w="med" len="med"/>
                      <a:tailEnd type="none" w="med" len="med"/>
                    </a:lnR>
                    <a:lnT w="12700" cap="flat" cmpd="sng" algn="ctr">
                      <a:solidFill>
                        <a:srgbClr val="B0EA01"/>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C7CCBE"/>
                    </a:solidFill>
                  </a:tcPr>
                </a:tc>
              </a:tr>
              <a:tr h="266031">
                <a:tc>
                  <a:txBody>
                    <a:bodyPr/>
                    <a:lstStyle/>
                    <a:p>
                      <a:pPr algn="l" fontAlgn="t"/>
                      <a:r>
                        <a:rPr lang="mr-IN" sz="1400" dirty="0">
                          <a:solidFill>
                            <a:srgbClr val="000000"/>
                          </a:solidFill>
                          <a:effectLst/>
                          <a:latin typeface="verdana" charset="0"/>
                        </a:rPr>
                        <a:t>1)</a:t>
                      </a:r>
                    </a:p>
                  </a:txBody>
                  <a:tcPr marL="51786" marR="51786" marT="51786" marB="51786">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dirty="0">
                          <a:solidFill>
                            <a:srgbClr val="000000"/>
                          </a:solidFill>
                          <a:effectLst/>
                          <a:latin typeface="verdana" charset="0"/>
                        </a:rPr>
                        <a:t>SOAP is a </a:t>
                      </a:r>
                      <a:r>
                        <a:rPr lang="en-US" sz="1400" b="1" dirty="0">
                          <a:solidFill>
                            <a:srgbClr val="000000"/>
                          </a:solidFill>
                          <a:effectLst/>
                          <a:latin typeface="verdana" charset="0"/>
                        </a:rPr>
                        <a:t>protocol</a:t>
                      </a:r>
                      <a:r>
                        <a:rPr lang="en-US" sz="1400" dirty="0">
                          <a:solidFill>
                            <a:srgbClr val="000000"/>
                          </a:solidFill>
                          <a:effectLst/>
                          <a:latin typeface="verdana" charset="0"/>
                        </a:rPr>
                        <a:t>.</a:t>
                      </a:r>
                    </a:p>
                  </a:txBody>
                  <a:tcPr marL="51786" marR="51786" marT="51786" marB="51786">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charset="0"/>
                        </a:rPr>
                        <a:t>REST is an </a:t>
                      </a:r>
                      <a:r>
                        <a:rPr lang="en-US" sz="1400" b="1">
                          <a:solidFill>
                            <a:srgbClr val="000000"/>
                          </a:solidFill>
                          <a:effectLst/>
                          <a:latin typeface="verdana" charset="0"/>
                        </a:rPr>
                        <a:t>architectural style</a:t>
                      </a:r>
                      <a:r>
                        <a:rPr lang="en-US" sz="1400">
                          <a:solidFill>
                            <a:srgbClr val="000000"/>
                          </a:solidFill>
                          <a:effectLst/>
                          <a:latin typeface="verdana" charset="0"/>
                        </a:rPr>
                        <a:t>.</a:t>
                      </a:r>
                    </a:p>
                  </a:txBody>
                  <a:tcPr marL="51786" marR="51786" marT="51786" marB="51786">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r>
              <a:tr h="418857">
                <a:tc>
                  <a:txBody>
                    <a:bodyPr/>
                    <a:lstStyle/>
                    <a:p>
                      <a:pPr algn="l" fontAlgn="t"/>
                      <a:r>
                        <a:rPr lang="mr-IN" sz="1400">
                          <a:solidFill>
                            <a:srgbClr val="000000"/>
                          </a:solidFill>
                          <a:effectLst/>
                          <a:latin typeface="verdana" charset="0"/>
                        </a:rPr>
                        <a:t>2)</a:t>
                      </a:r>
                    </a:p>
                  </a:txBody>
                  <a:tcPr marL="51786" marR="51786" marT="51786" marB="51786">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dirty="0">
                          <a:solidFill>
                            <a:srgbClr val="000000"/>
                          </a:solidFill>
                          <a:effectLst/>
                          <a:latin typeface="verdana" charset="0"/>
                        </a:rPr>
                        <a:t>SOAP stands for </a:t>
                      </a:r>
                      <a:r>
                        <a:rPr lang="en-US" sz="1400" b="1" dirty="0">
                          <a:solidFill>
                            <a:srgbClr val="000000"/>
                          </a:solidFill>
                          <a:effectLst/>
                          <a:latin typeface="verdana" charset="0"/>
                        </a:rPr>
                        <a:t>Simple Object Access Protocol</a:t>
                      </a:r>
                      <a:r>
                        <a:rPr lang="en-US" sz="1400" dirty="0">
                          <a:solidFill>
                            <a:srgbClr val="000000"/>
                          </a:solidFill>
                          <a:effectLst/>
                          <a:latin typeface="verdana" charset="0"/>
                        </a:rPr>
                        <a:t>.</a:t>
                      </a:r>
                    </a:p>
                  </a:txBody>
                  <a:tcPr marL="51786" marR="51786" marT="51786" marB="51786">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verdana" charset="0"/>
                        </a:rPr>
                        <a:t>REST stands for </a:t>
                      </a:r>
                      <a:r>
                        <a:rPr lang="en-US" sz="1400" b="1">
                          <a:solidFill>
                            <a:srgbClr val="000000"/>
                          </a:solidFill>
                          <a:effectLst/>
                          <a:latin typeface="verdana" charset="0"/>
                        </a:rPr>
                        <a:t>REpresentational State Transfer</a:t>
                      </a:r>
                      <a:r>
                        <a:rPr lang="en-US" sz="1400">
                          <a:solidFill>
                            <a:srgbClr val="000000"/>
                          </a:solidFill>
                          <a:effectLst/>
                          <a:latin typeface="verdana" charset="0"/>
                        </a:rPr>
                        <a:t>.</a:t>
                      </a:r>
                    </a:p>
                  </a:txBody>
                  <a:tcPr marL="51786" marR="51786" marT="51786" marB="51786">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r>
              <a:tr h="571684">
                <a:tc>
                  <a:txBody>
                    <a:bodyPr/>
                    <a:lstStyle/>
                    <a:p>
                      <a:pPr algn="l" fontAlgn="t"/>
                      <a:r>
                        <a:rPr lang="mr-IN" sz="1400">
                          <a:solidFill>
                            <a:srgbClr val="000000"/>
                          </a:solidFill>
                          <a:effectLst/>
                          <a:latin typeface="verdana" charset="0"/>
                        </a:rPr>
                        <a:t>3)</a:t>
                      </a:r>
                    </a:p>
                  </a:txBody>
                  <a:tcPr marL="51786" marR="51786" marT="51786" marB="51786">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dirty="0">
                          <a:solidFill>
                            <a:srgbClr val="000000"/>
                          </a:solidFill>
                          <a:effectLst/>
                          <a:latin typeface="verdana" charset="0"/>
                        </a:rPr>
                        <a:t>SOAP </a:t>
                      </a:r>
                      <a:r>
                        <a:rPr lang="en-US" sz="1400" b="1" dirty="0">
                          <a:solidFill>
                            <a:srgbClr val="000000"/>
                          </a:solidFill>
                          <a:effectLst/>
                          <a:latin typeface="verdana" charset="0"/>
                        </a:rPr>
                        <a:t>can't use REST</a:t>
                      </a:r>
                      <a:r>
                        <a:rPr lang="en-US" sz="1400" dirty="0">
                          <a:solidFill>
                            <a:srgbClr val="000000"/>
                          </a:solidFill>
                          <a:effectLst/>
                          <a:latin typeface="verdana" charset="0"/>
                        </a:rPr>
                        <a:t> because it is a protocol.</a:t>
                      </a:r>
                    </a:p>
                  </a:txBody>
                  <a:tcPr marL="51786" marR="51786" marT="51786" marB="51786">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charset="0"/>
                        </a:rPr>
                        <a:t>REST </a:t>
                      </a:r>
                      <a:r>
                        <a:rPr lang="en-US" sz="1400" b="1">
                          <a:solidFill>
                            <a:srgbClr val="000000"/>
                          </a:solidFill>
                          <a:effectLst/>
                          <a:latin typeface="verdana" charset="0"/>
                        </a:rPr>
                        <a:t>can use SOAP</a:t>
                      </a:r>
                      <a:r>
                        <a:rPr lang="en-US" sz="1400">
                          <a:solidFill>
                            <a:srgbClr val="000000"/>
                          </a:solidFill>
                          <a:effectLst/>
                          <a:latin typeface="verdana" charset="0"/>
                        </a:rPr>
                        <a:t> web services because it is a concept and can use any protocol like HTTP, SOAP.</a:t>
                      </a:r>
                    </a:p>
                  </a:txBody>
                  <a:tcPr marL="51786" marR="51786" marT="51786" marB="51786">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r>
              <a:tr h="418857">
                <a:tc>
                  <a:txBody>
                    <a:bodyPr/>
                    <a:lstStyle/>
                    <a:p>
                      <a:pPr algn="l" fontAlgn="t"/>
                      <a:r>
                        <a:rPr lang="mr-IN" sz="1400">
                          <a:solidFill>
                            <a:srgbClr val="000000"/>
                          </a:solidFill>
                          <a:effectLst/>
                          <a:latin typeface="verdana" charset="0"/>
                        </a:rPr>
                        <a:t>4)</a:t>
                      </a:r>
                    </a:p>
                  </a:txBody>
                  <a:tcPr marL="51786" marR="51786" marT="51786" marB="51786">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dirty="0">
                          <a:solidFill>
                            <a:srgbClr val="000000"/>
                          </a:solidFill>
                          <a:effectLst/>
                          <a:latin typeface="verdana" charset="0"/>
                        </a:rPr>
                        <a:t>SOAP </a:t>
                      </a:r>
                      <a:r>
                        <a:rPr lang="en-US" sz="1400" b="1" dirty="0">
                          <a:solidFill>
                            <a:srgbClr val="000000"/>
                          </a:solidFill>
                          <a:effectLst/>
                          <a:latin typeface="verdana" charset="0"/>
                        </a:rPr>
                        <a:t>uses services interfaces to expose the business logic</a:t>
                      </a:r>
                      <a:r>
                        <a:rPr lang="en-US" sz="1400" dirty="0">
                          <a:solidFill>
                            <a:srgbClr val="000000"/>
                          </a:solidFill>
                          <a:effectLst/>
                          <a:latin typeface="verdana" charset="0"/>
                        </a:rPr>
                        <a:t>.</a:t>
                      </a:r>
                    </a:p>
                  </a:txBody>
                  <a:tcPr marL="51786" marR="51786" marT="51786" marB="51786">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verdana" charset="0"/>
                        </a:rPr>
                        <a:t>REST </a:t>
                      </a:r>
                      <a:r>
                        <a:rPr lang="en-US" sz="1400" b="1">
                          <a:solidFill>
                            <a:srgbClr val="000000"/>
                          </a:solidFill>
                          <a:effectLst/>
                          <a:latin typeface="verdana" charset="0"/>
                        </a:rPr>
                        <a:t>uses URI to expose business logic</a:t>
                      </a:r>
                      <a:r>
                        <a:rPr lang="en-US" sz="1400">
                          <a:solidFill>
                            <a:srgbClr val="000000"/>
                          </a:solidFill>
                          <a:effectLst/>
                          <a:latin typeface="verdana" charset="0"/>
                        </a:rPr>
                        <a:t>.</a:t>
                      </a:r>
                    </a:p>
                  </a:txBody>
                  <a:tcPr marL="51786" marR="51786" marT="51786" marB="51786">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r>
              <a:tr h="418857">
                <a:tc>
                  <a:txBody>
                    <a:bodyPr/>
                    <a:lstStyle/>
                    <a:p>
                      <a:pPr algn="l" fontAlgn="t"/>
                      <a:r>
                        <a:rPr lang="mr-IN" sz="1400">
                          <a:solidFill>
                            <a:srgbClr val="000000"/>
                          </a:solidFill>
                          <a:effectLst/>
                          <a:latin typeface="verdana" charset="0"/>
                        </a:rPr>
                        <a:t>5)</a:t>
                      </a:r>
                    </a:p>
                  </a:txBody>
                  <a:tcPr marL="51786" marR="51786" marT="51786" marB="51786">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b="1" dirty="0">
                          <a:solidFill>
                            <a:srgbClr val="000000"/>
                          </a:solidFill>
                          <a:effectLst/>
                          <a:latin typeface="verdana" charset="0"/>
                        </a:rPr>
                        <a:t>JAX-WS</a:t>
                      </a:r>
                      <a:r>
                        <a:rPr lang="en-US" sz="1400" dirty="0">
                          <a:solidFill>
                            <a:srgbClr val="000000"/>
                          </a:solidFill>
                          <a:effectLst/>
                          <a:latin typeface="verdana" charset="0"/>
                        </a:rPr>
                        <a:t> is the java API for SOAP web services.</a:t>
                      </a:r>
                    </a:p>
                  </a:txBody>
                  <a:tcPr marL="51786" marR="51786" marT="51786" marB="51786">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b="1">
                          <a:solidFill>
                            <a:srgbClr val="000000"/>
                          </a:solidFill>
                          <a:effectLst/>
                          <a:latin typeface="verdana" charset="0"/>
                        </a:rPr>
                        <a:t>JAX-RS</a:t>
                      </a:r>
                      <a:r>
                        <a:rPr lang="en-US" sz="1400">
                          <a:solidFill>
                            <a:srgbClr val="000000"/>
                          </a:solidFill>
                          <a:effectLst/>
                          <a:latin typeface="verdana" charset="0"/>
                        </a:rPr>
                        <a:t> is the java API for RESTful web services.</a:t>
                      </a:r>
                    </a:p>
                  </a:txBody>
                  <a:tcPr marL="51786" marR="51786" marT="51786" marB="51786">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r>
              <a:tr h="418857">
                <a:tc>
                  <a:txBody>
                    <a:bodyPr/>
                    <a:lstStyle/>
                    <a:p>
                      <a:pPr algn="l" fontAlgn="t"/>
                      <a:r>
                        <a:rPr lang="mr-IN" sz="1400">
                          <a:solidFill>
                            <a:srgbClr val="000000"/>
                          </a:solidFill>
                          <a:effectLst/>
                          <a:latin typeface="verdana" charset="0"/>
                        </a:rPr>
                        <a:t>6)</a:t>
                      </a:r>
                    </a:p>
                  </a:txBody>
                  <a:tcPr marL="51786" marR="51786" marT="51786" marB="51786">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dirty="0">
                          <a:solidFill>
                            <a:srgbClr val="000000"/>
                          </a:solidFill>
                          <a:effectLst/>
                          <a:latin typeface="verdana" charset="0"/>
                        </a:rPr>
                        <a:t>SOAP </a:t>
                      </a:r>
                      <a:r>
                        <a:rPr lang="en-US" sz="1400" b="1" dirty="0">
                          <a:solidFill>
                            <a:srgbClr val="000000"/>
                          </a:solidFill>
                          <a:effectLst/>
                          <a:latin typeface="verdana" charset="0"/>
                        </a:rPr>
                        <a:t>defines standards </a:t>
                      </a:r>
                      <a:r>
                        <a:rPr lang="en-US" sz="1400" dirty="0">
                          <a:solidFill>
                            <a:srgbClr val="000000"/>
                          </a:solidFill>
                          <a:effectLst/>
                          <a:latin typeface="verdana" charset="0"/>
                        </a:rPr>
                        <a:t>to be strictly followed.</a:t>
                      </a:r>
                    </a:p>
                  </a:txBody>
                  <a:tcPr marL="51786" marR="51786" marT="51786" marB="51786">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verdana" charset="0"/>
                        </a:rPr>
                        <a:t>REST does not define too much standards like SOAP.</a:t>
                      </a:r>
                    </a:p>
                  </a:txBody>
                  <a:tcPr marL="51786" marR="51786" marT="51786" marB="51786">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r>
              <a:tr h="418857">
                <a:tc>
                  <a:txBody>
                    <a:bodyPr/>
                    <a:lstStyle/>
                    <a:p>
                      <a:pPr algn="l" fontAlgn="t"/>
                      <a:r>
                        <a:rPr lang="mr-IN" sz="1400">
                          <a:solidFill>
                            <a:srgbClr val="000000"/>
                          </a:solidFill>
                          <a:effectLst/>
                          <a:latin typeface="verdana" charset="0"/>
                        </a:rPr>
                        <a:t>7)</a:t>
                      </a:r>
                    </a:p>
                  </a:txBody>
                  <a:tcPr marL="51786" marR="51786" marT="51786" marB="51786">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charset="0"/>
                        </a:rPr>
                        <a:t>SOAP </a:t>
                      </a:r>
                      <a:r>
                        <a:rPr lang="en-US" sz="1400" b="1">
                          <a:solidFill>
                            <a:srgbClr val="000000"/>
                          </a:solidFill>
                          <a:effectLst/>
                          <a:latin typeface="verdana" charset="0"/>
                        </a:rPr>
                        <a:t>requires more bandwidth</a:t>
                      </a:r>
                      <a:r>
                        <a:rPr lang="en-US" sz="1400">
                          <a:solidFill>
                            <a:srgbClr val="000000"/>
                          </a:solidFill>
                          <a:effectLst/>
                          <a:latin typeface="verdana" charset="0"/>
                        </a:rPr>
                        <a:t> and resource than REST.</a:t>
                      </a:r>
                    </a:p>
                  </a:txBody>
                  <a:tcPr marL="51786" marR="51786" marT="51786" marB="51786">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dirty="0">
                          <a:solidFill>
                            <a:srgbClr val="000000"/>
                          </a:solidFill>
                          <a:effectLst/>
                          <a:latin typeface="verdana" charset="0"/>
                        </a:rPr>
                        <a:t>REST </a:t>
                      </a:r>
                      <a:r>
                        <a:rPr lang="en-US" sz="1400" b="1" dirty="0">
                          <a:solidFill>
                            <a:srgbClr val="000000"/>
                          </a:solidFill>
                          <a:effectLst/>
                          <a:latin typeface="verdana" charset="0"/>
                        </a:rPr>
                        <a:t>requires less bandwidth</a:t>
                      </a:r>
                      <a:r>
                        <a:rPr lang="en-US" sz="1400" dirty="0">
                          <a:solidFill>
                            <a:srgbClr val="000000"/>
                          </a:solidFill>
                          <a:effectLst/>
                          <a:latin typeface="verdana" charset="0"/>
                        </a:rPr>
                        <a:t> and resource than SOAP.</a:t>
                      </a:r>
                    </a:p>
                  </a:txBody>
                  <a:tcPr marL="51786" marR="51786" marT="51786" marB="51786">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r>
              <a:tr h="571684">
                <a:tc>
                  <a:txBody>
                    <a:bodyPr/>
                    <a:lstStyle/>
                    <a:p>
                      <a:pPr algn="l" fontAlgn="t"/>
                      <a:r>
                        <a:rPr lang="mr-IN" sz="1400">
                          <a:solidFill>
                            <a:srgbClr val="000000"/>
                          </a:solidFill>
                          <a:effectLst/>
                          <a:latin typeface="verdana" charset="0"/>
                        </a:rPr>
                        <a:t>8)</a:t>
                      </a:r>
                    </a:p>
                  </a:txBody>
                  <a:tcPr marL="51786" marR="51786" marT="51786" marB="51786">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verdana" charset="0"/>
                        </a:rPr>
                        <a:t>SOAP </a:t>
                      </a:r>
                      <a:r>
                        <a:rPr lang="en-US" sz="1400" b="1">
                          <a:solidFill>
                            <a:srgbClr val="000000"/>
                          </a:solidFill>
                          <a:effectLst/>
                          <a:latin typeface="verdana" charset="0"/>
                        </a:rPr>
                        <a:t>defines its own security</a:t>
                      </a:r>
                      <a:r>
                        <a:rPr lang="en-US" sz="1400">
                          <a:solidFill>
                            <a:srgbClr val="000000"/>
                          </a:solidFill>
                          <a:effectLst/>
                          <a:latin typeface="verdana" charset="0"/>
                        </a:rPr>
                        <a:t>.</a:t>
                      </a:r>
                    </a:p>
                  </a:txBody>
                  <a:tcPr marL="51786" marR="51786" marT="51786" marB="51786">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dirty="0">
                          <a:solidFill>
                            <a:srgbClr val="000000"/>
                          </a:solidFill>
                          <a:effectLst/>
                          <a:latin typeface="verdana" charset="0"/>
                        </a:rPr>
                        <a:t>RESTful web services </a:t>
                      </a:r>
                      <a:r>
                        <a:rPr lang="en-US" sz="1400" b="1" dirty="0">
                          <a:solidFill>
                            <a:srgbClr val="000000"/>
                          </a:solidFill>
                          <a:effectLst/>
                          <a:latin typeface="verdana" charset="0"/>
                        </a:rPr>
                        <a:t>inherits security measures</a:t>
                      </a:r>
                      <a:r>
                        <a:rPr lang="en-US" sz="1400" dirty="0">
                          <a:solidFill>
                            <a:srgbClr val="000000"/>
                          </a:solidFill>
                          <a:effectLst/>
                          <a:latin typeface="verdana" charset="0"/>
                        </a:rPr>
                        <a:t> from the underlying transport.</a:t>
                      </a:r>
                    </a:p>
                  </a:txBody>
                  <a:tcPr marL="51786" marR="51786" marT="51786" marB="51786">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r>
              <a:tr h="571684">
                <a:tc>
                  <a:txBody>
                    <a:bodyPr/>
                    <a:lstStyle/>
                    <a:p>
                      <a:pPr algn="l" fontAlgn="t"/>
                      <a:r>
                        <a:rPr lang="mr-IN" sz="1400">
                          <a:solidFill>
                            <a:srgbClr val="000000"/>
                          </a:solidFill>
                          <a:effectLst/>
                          <a:latin typeface="verdana" charset="0"/>
                        </a:rPr>
                        <a:t>9)</a:t>
                      </a:r>
                    </a:p>
                  </a:txBody>
                  <a:tcPr marL="51786" marR="51786" marT="51786" marB="51786">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charset="0"/>
                        </a:rPr>
                        <a:t>SOAP </a:t>
                      </a:r>
                      <a:r>
                        <a:rPr lang="en-US" sz="1400" b="1">
                          <a:solidFill>
                            <a:srgbClr val="000000"/>
                          </a:solidFill>
                          <a:effectLst/>
                          <a:latin typeface="verdana" charset="0"/>
                        </a:rPr>
                        <a:t>permits XML</a:t>
                      </a:r>
                      <a:r>
                        <a:rPr lang="en-US" sz="1400">
                          <a:solidFill>
                            <a:srgbClr val="000000"/>
                          </a:solidFill>
                          <a:effectLst/>
                          <a:latin typeface="verdana" charset="0"/>
                        </a:rPr>
                        <a:t> data format only.</a:t>
                      </a:r>
                    </a:p>
                  </a:txBody>
                  <a:tcPr marL="51786" marR="51786" marT="51786" marB="51786">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dirty="0">
                          <a:solidFill>
                            <a:srgbClr val="000000"/>
                          </a:solidFill>
                          <a:effectLst/>
                          <a:latin typeface="verdana" charset="0"/>
                        </a:rPr>
                        <a:t>REST </a:t>
                      </a:r>
                      <a:r>
                        <a:rPr lang="en-US" sz="1400" b="1" dirty="0">
                          <a:solidFill>
                            <a:srgbClr val="000000"/>
                          </a:solidFill>
                          <a:effectLst/>
                          <a:latin typeface="verdana" charset="0"/>
                        </a:rPr>
                        <a:t>permits different</a:t>
                      </a:r>
                      <a:r>
                        <a:rPr lang="en-US" sz="1400" dirty="0">
                          <a:solidFill>
                            <a:srgbClr val="000000"/>
                          </a:solidFill>
                          <a:effectLst/>
                          <a:latin typeface="verdana" charset="0"/>
                        </a:rPr>
                        <a:t> data format such as Plain text, HTML, XML, JSON etc.</a:t>
                      </a:r>
                    </a:p>
                  </a:txBody>
                  <a:tcPr marL="51786" marR="51786" marT="51786" marB="51786">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r>
              <a:tr h="266031">
                <a:tc>
                  <a:txBody>
                    <a:bodyPr/>
                    <a:lstStyle/>
                    <a:p>
                      <a:pPr algn="l" fontAlgn="t"/>
                      <a:r>
                        <a:rPr lang="mr-IN" sz="1400">
                          <a:solidFill>
                            <a:srgbClr val="000000"/>
                          </a:solidFill>
                          <a:effectLst/>
                          <a:latin typeface="verdana" charset="0"/>
                        </a:rPr>
                        <a:t>10)</a:t>
                      </a:r>
                    </a:p>
                  </a:txBody>
                  <a:tcPr marL="51786" marR="51786" marT="51786" marB="51786">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verdana" charset="0"/>
                        </a:rPr>
                        <a:t>SOAP is </a:t>
                      </a:r>
                      <a:r>
                        <a:rPr lang="en-US" sz="1400" b="1">
                          <a:solidFill>
                            <a:srgbClr val="000000"/>
                          </a:solidFill>
                          <a:effectLst/>
                          <a:latin typeface="verdana" charset="0"/>
                        </a:rPr>
                        <a:t>less preferred</a:t>
                      </a:r>
                      <a:r>
                        <a:rPr lang="en-US" sz="1400">
                          <a:solidFill>
                            <a:srgbClr val="000000"/>
                          </a:solidFill>
                          <a:effectLst/>
                          <a:latin typeface="verdana" charset="0"/>
                        </a:rPr>
                        <a:t> than REST.</a:t>
                      </a:r>
                    </a:p>
                  </a:txBody>
                  <a:tcPr marL="51786" marR="51786" marT="51786" marB="51786">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dirty="0">
                          <a:solidFill>
                            <a:srgbClr val="000000"/>
                          </a:solidFill>
                          <a:effectLst/>
                          <a:latin typeface="verdana" charset="0"/>
                        </a:rPr>
                        <a:t>REST </a:t>
                      </a:r>
                      <a:r>
                        <a:rPr lang="en-US" sz="1400" b="1" dirty="0">
                          <a:solidFill>
                            <a:srgbClr val="000000"/>
                          </a:solidFill>
                          <a:effectLst/>
                          <a:latin typeface="verdana" charset="0"/>
                        </a:rPr>
                        <a:t>more preferred</a:t>
                      </a:r>
                      <a:r>
                        <a:rPr lang="en-US" sz="1400" dirty="0">
                          <a:solidFill>
                            <a:srgbClr val="000000"/>
                          </a:solidFill>
                          <a:effectLst/>
                          <a:latin typeface="verdana" charset="0"/>
                        </a:rPr>
                        <a:t> than SOAP.</a:t>
                      </a:r>
                    </a:p>
                  </a:txBody>
                  <a:tcPr marL="51786" marR="51786" marT="51786" marB="51786">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r>
            </a:tbl>
          </a:graphicData>
        </a:graphic>
      </p:graphicFrame>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205894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Architecture Patterns</a:t>
            </a:r>
            <a:endParaRPr lang="en-US" dirty="0"/>
          </a:p>
        </p:txBody>
      </p:sp>
      <p:sp>
        <p:nvSpPr>
          <p:cNvPr id="3" name="Content Placeholder 2"/>
          <p:cNvSpPr>
            <a:spLocks noGrp="1"/>
          </p:cNvSpPr>
          <p:nvPr>
            <p:ph idx="1"/>
          </p:nvPr>
        </p:nvSpPr>
        <p:spPr>
          <a:xfrm>
            <a:off x="581995" y="1621556"/>
            <a:ext cx="10975658" cy="4267200"/>
          </a:xfrm>
        </p:spPr>
        <p:txBody>
          <a:bodyPr>
            <a:normAutofit/>
          </a:bodyPr>
          <a:lstStyle/>
          <a:p>
            <a:pPr marL="742950" indent="-742950">
              <a:buFont typeface="+mj-lt"/>
              <a:buAutoNum type="arabicPeriod"/>
            </a:pPr>
            <a:r>
              <a:rPr lang="en-US" sz="3600" dirty="0"/>
              <a:t>Layered </a:t>
            </a:r>
            <a:r>
              <a:rPr lang="en-US" sz="3600" dirty="0" smtClean="0"/>
              <a:t>Architecture</a:t>
            </a:r>
            <a:r>
              <a:rPr lang="en-US" sz="3600" dirty="0"/>
              <a:t> </a:t>
            </a:r>
            <a:r>
              <a:rPr lang="en-US" sz="3600" dirty="0" smtClean="0"/>
              <a:t>(aka n-tier </a:t>
            </a:r>
            <a:r>
              <a:rPr lang="en-US" sz="3600" dirty="0"/>
              <a:t>architecture </a:t>
            </a:r>
            <a:r>
              <a:rPr lang="en-US" sz="3600" dirty="0" smtClean="0"/>
              <a:t>pattern</a:t>
            </a:r>
            <a:r>
              <a:rPr lang="en-US" sz="3600" dirty="0"/>
              <a:t>)</a:t>
            </a:r>
            <a:endParaRPr lang="en-US" sz="3600" dirty="0" smtClean="0"/>
          </a:p>
          <a:p>
            <a:pPr marL="742950" indent="-742950">
              <a:buFont typeface="+mj-lt"/>
              <a:buAutoNum type="arabicPeriod"/>
            </a:pPr>
            <a:r>
              <a:rPr lang="en-US" sz="3600" dirty="0"/>
              <a:t>Event-Driven Architecture</a:t>
            </a:r>
            <a:r>
              <a:rPr lang="en-US" sz="3600" dirty="0" smtClean="0"/>
              <a:t>.</a:t>
            </a:r>
          </a:p>
          <a:p>
            <a:pPr marL="742950" indent="-742950">
              <a:buFont typeface="+mj-lt"/>
              <a:buAutoNum type="arabicPeriod"/>
            </a:pPr>
            <a:r>
              <a:rPr lang="en-US" sz="3600" dirty="0"/>
              <a:t>Microkernel Architecture</a:t>
            </a:r>
            <a:r>
              <a:rPr lang="en-US" sz="3600" dirty="0" smtClean="0"/>
              <a:t>.</a:t>
            </a:r>
          </a:p>
          <a:p>
            <a:pPr marL="742950" indent="-742950">
              <a:buFont typeface="+mj-lt"/>
              <a:buAutoNum type="arabicPeriod"/>
            </a:pPr>
            <a:r>
              <a:rPr lang="en-US" sz="3600" dirty="0"/>
              <a:t>Microservices Architecture Pattern</a:t>
            </a:r>
            <a:r>
              <a:rPr lang="en-US" sz="3600" dirty="0" smtClean="0"/>
              <a:t>.</a:t>
            </a:r>
          </a:p>
          <a:p>
            <a:pPr marL="742950" indent="-742950">
              <a:buFont typeface="+mj-lt"/>
              <a:buAutoNum type="arabicPeriod"/>
            </a:pPr>
            <a:r>
              <a:rPr lang="en-US" sz="3600" dirty="0"/>
              <a:t>Space-Based Architecture.</a:t>
            </a: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986303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solidFill>
          <a:schemeClr val="bg1"/>
        </a:solidFill>
      </a:spPr>
      <a:bodyPr wrap="square" rtlCol="0">
        <a:spAutoFit/>
      </a:bodyPr>
      <a:lstStyle>
        <a:defPPr algn="ctr">
          <a:lnSpc>
            <a:spcPct val="90000"/>
          </a:lnSpc>
          <a:defRPr sz="4800" dirty="0">
            <a:solidFill>
              <a:srgbClr val="0F4A61"/>
            </a:solidFill>
            <a:latin typeface="Segoe UI" panose="020B0502040204020203" pitchFamily="34" charset="0"/>
            <a:cs typeface="Segoe UI" panose="020B0502040204020203"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5650</TotalTime>
  <Words>580</Words>
  <Application>Microsoft Macintosh PowerPoint</Application>
  <PresentationFormat>Widescreen</PresentationFormat>
  <Paragraphs>121</Paragraphs>
  <Slides>20</Slides>
  <Notes>1</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20</vt:i4>
      </vt:variant>
    </vt:vector>
  </HeadingPairs>
  <TitlesOfParts>
    <vt:vector size="32" baseType="lpstr">
      <vt:lpstr>Al Nile</vt:lpstr>
      <vt:lpstr>Calibri</vt:lpstr>
      <vt:lpstr>Calibri Light</vt:lpstr>
      <vt:lpstr>Consolas</vt:lpstr>
      <vt:lpstr>Corbel</vt:lpstr>
      <vt:lpstr>Segoe UI</vt:lpstr>
      <vt:lpstr>Segoe UI Semibold</vt:lpstr>
      <vt:lpstr>times new roman</vt:lpstr>
      <vt:lpstr>verdana</vt:lpstr>
      <vt:lpstr>Arial</vt:lpstr>
      <vt:lpstr>Office Theme</vt:lpstr>
      <vt:lpstr>2_Chalkboard 16x9</vt:lpstr>
      <vt:lpstr>PowerPoint Presentation</vt:lpstr>
      <vt:lpstr>PowerPoint Presentation</vt:lpstr>
      <vt:lpstr>What is Web Service</vt:lpstr>
      <vt:lpstr>What is Web Service</vt:lpstr>
      <vt:lpstr>Types of Web Services</vt:lpstr>
      <vt:lpstr>SOAP Services</vt:lpstr>
      <vt:lpstr>Rest Services</vt:lpstr>
      <vt:lpstr>SOAP vs REST</vt:lpstr>
      <vt:lpstr>Software Architecture Patterns</vt:lpstr>
      <vt:lpstr>Micro Service</vt:lpstr>
      <vt:lpstr>What is Microservice</vt:lpstr>
      <vt:lpstr>Key principles </vt:lpstr>
      <vt:lpstr>The Twelve Factors</vt:lpstr>
      <vt:lpstr>Difference between Monolithic Application &amp; Microservice Application</vt:lpstr>
      <vt:lpstr>Microservice Architecture </vt:lpstr>
      <vt:lpstr>Microservice Features</vt:lpstr>
      <vt:lpstr>Companies use Microservice</vt:lpstr>
      <vt:lpstr>Best Practice to design Microservice</vt:lpstr>
      <vt:lpstr>PowerPoint Presentation</vt:lpstr>
      <vt:lpstr>Questions</vt:lpstr>
    </vt:vector>
  </TitlesOfParts>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LEARNTEK M</dc:creator>
  <cp:lastModifiedBy>Microsoft Office User</cp:lastModifiedBy>
  <cp:revision>572</cp:revision>
  <dcterms:created xsi:type="dcterms:W3CDTF">2017-09-20T09:35:00Z</dcterms:created>
  <dcterms:modified xsi:type="dcterms:W3CDTF">2019-09-22T14:42:37Z</dcterms:modified>
</cp:coreProperties>
</file>