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322" r:id="rId3"/>
    <p:sldId id="293" r:id="rId4"/>
    <p:sldId id="365" r:id="rId5"/>
    <p:sldId id="366" r:id="rId6"/>
    <p:sldId id="367" r:id="rId7"/>
    <p:sldId id="368" r:id="rId8"/>
    <p:sldId id="369" r:id="rId9"/>
    <p:sldId id="370" r:id="rId10"/>
    <p:sldId id="371" r:id="rId11"/>
    <p:sldId id="374" r:id="rId12"/>
    <p:sldId id="375" r:id="rId13"/>
    <p:sldId id="376" r:id="rId14"/>
    <p:sldId id="377" r:id="rId15"/>
    <p:sldId id="378" r:id="rId16"/>
    <p:sldId id="34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925" autoAdjust="0"/>
    <p:restoredTop sz="94660"/>
  </p:normalViewPr>
  <p:slideViewPr>
    <p:cSldViewPr snapToGrid="0">
      <p:cViewPr>
        <p:scale>
          <a:sx n="107" d="100"/>
          <a:sy n="107" d="100"/>
        </p:scale>
        <p:origin x="920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FA583-ADAD-424D-8BB2-9CB2BEE8543F}" type="datetimeFigureOut">
              <a:rPr lang="en-US" smtClean="0"/>
              <a:t>9/22/19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59452-8B6A-45A7-A618-D533849BD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12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6E756-82CE-4F08-B32C-3938893351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9624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6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9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2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12192000" cy="3886200"/>
          </a:xfrm>
          <a:prstGeom prst="rect">
            <a:avLst/>
          </a:prstGeom>
          <a:solidFill>
            <a:srgbClr val="033364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382" y="3352800"/>
            <a:ext cx="3201234" cy="965200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sp>
        <p:nvSpPr>
          <p:cNvPr id="6" name="TextBox 5"/>
          <p:cNvSpPr txBox="1"/>
          <p:nvPr userDrawn="1"/>
        </p:nvSpPr>
        <p:spPr>
          <a:xfrm>
            <a:off x="2018237" y="5029201"/>
            <a:ext cx="8155524" cy="11182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Search Engine Optimization</a:t>
            </a:r>
          </a:p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Training For Serious Beginners</a:t>
            </a:r>
          </a:p>
        </p:txBody>
      </p:sp>
    </p:spTree>
    <p:extLst>
      <p:ext uri="{BB962C8B-B14F-4D97-AF65-F5344CB8AC3E}">
        <p14:creationId xmlns:p14="http://schemas.microsoft.com/office/powerpoint/2010/main" val="2957292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 Title">
    <p:bg>
      <p:bgPr>
        <a:solidFill>
          <a:srgbClr val="0333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1521220" y="3886200"/>
            <a:ext cx="9146381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1503860" y="2590800"/>
            <a:ext cx="9146382" cy="10668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3pPr marL="576072" indent="0" algn="ctr">
              <a:buFontTx/>
              <a:buNone/>
              <a:defRPr sz="4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260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2" y="122238"/>
            <a:ext cx="8689061" cy="1020762"/>
          </a:xfrm>
        </p:spPr>
        <p:txBody>
          <a:bodyPr/>
          <a:lstStyle>
            <a:lvl1pPr>
              <a:defRPr>
                <a:solidFill>
                  <a:srgbClr val="03336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0" y="1905000"/>
            <a:ext cx="10975658" cy="4267200"/>
          </a:xfrm>
        </p:spPr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5035" y="6400801"/>
            <a:ext cx="1244183" cy="276226"/>
          </a:xfrm>
        </p:spPr>
        <p:txBody>
          <a:bodyPr/>
          <a:lstStyle>
            <a:lvl1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E4FA26-AFE5-4938-B2CB-8DD34C9BACE3}" type="datetime1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9/22/19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8172" y="6367312"/>
            <a:ext cx="6326246" cy="276226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14353" y="6400801"/>
            <a:ext cx="1143300" cy="276226"/>
          </a:xfrm>
        </p:spPr>
        <p:txBody>
          <a:bodyPr/>
          <a:lstStyle>
            <a:lvl1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77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0" y="1905000"/>
            <a:ext cx="9146382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5102526"/>
            <a:ext cx="9146381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56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0" y="152400"/>
            <a:ext cx="9146380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810" y="1905000"/>
            <a:ext cx="4420750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42" y="1905000"/>
            <a:ext cx="442074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03F606-BB02-4159-81AD-4E0D3C1D5D01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805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0" y="152400"/>
            <a:ext cx="9146380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10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8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8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05C452-FA59-4572-8EAE-07B8B2D7B783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38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8732D-336D-4C34-88AB-D6BFEC6D327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07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B8176F-CD38-4655-A963-5102624814A8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556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18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8990" y="1630822"/>
            <a:ext cx="6292667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40064"/>
                <a:ext cx="5294376" cy="51698"/>
                <a:chOff x="1522413" y="1516937"/>
                <a:chExt cx="10569575" cy="60315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249" y="1905000"/>
            <a:ext cx="5670757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809" y="3429000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6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FE4F9E-2841-46FB-9F45-CEF67C86C6DC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6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6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31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877" y="1630822"/>
            <a:ext cx="6292667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 userDrawn="1"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6293" y="1884311"/>
            <a:ext cx="5670757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8018" y="3411748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7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743E5-ABF4-4B42-8695-426971B8FFA4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30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0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82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5AE20-3955-41FB-AC55-1338D8BB8698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51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4311" y="274640"/>
            <a:ext cx="1371957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171" y="277814"/>
            <a:ext cx="9146383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D7E21-1E3F-4B28-8FCF-FCE88A166054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67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en-IN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4AA578-3215-439E-8462-A14DF0EC53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1638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F6493-AC32-4895-8FA0-B66B2D5A6B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725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3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8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2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4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23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1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2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theme" Target="../theme/theme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79BF0-06F3-41EF-BD81-7B569EDFE95A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2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951" y="122238"/>
            <a:ext cx="8740042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173" y="1600200"/>
            <a:ext cx="1097565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3F975B-8B47-438F-AD69-C6A73EC38812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8173" y="1219200"/>
            <a:ext cx="10975658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554" y="562430"/>
            <a:ext cx="1829276" cy="55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2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033364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hyperlink" Target="mailto:skkar.2k2@gmail.com" TargetMode="External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mailto:skkar.2k2@gmail.com" TargetMode="External"/><Relationship Id="rId3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mailto:skkar.2k2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microservices.io/patterns/decomposition/decompose-by-business-capability.html" TargetMode="External"/><Relationship Id="rId3" Type="http://schemas.openxmlformats.org/officeDocument/2006/relationships/hyperlink" Target="https://microservices.io/patterns/decomposition/decompose-by-subdomain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services.io/patterns/data/shared-database.html" TargetMode="External"/><Relationship Id="rId4" Type="http://schemas.openxmlformats.org/officeDocument/2006/relationships/hyperlink" Target="https://microservices.io/patterns/data/saga.html" TargetMode="External"/><Relationship Id="rId5" Type="http://schemas.openxmlformats.org/officeDocument/2006/relationships/hyperlink" Target="https://microservices.io/patterns/data/cqrs.html" TargetMode="External"/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microservices.io/patterns/data/database-per-service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0" y="0"/>
          <a:ext cx="12192000" cy="378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xmlns="" val="4229878926"/>
                    </a:ext>
                  </a:extLst>
                </a:gridCol>
              </a:tblGrid>
              <a:tr h="378994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280" marR="81280" marT="40640" marB="40640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84553926"/>
                  </a:ext>
                </a:extLst>
              </a:tr>
            </a:tbl>
          </a:graphicData>
        </a:graphic>
      </p:graphicFrame>
      <p:pic>
        <p:nvPicPr>
          <p:cNvPr id="12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0" y="3272589"/>
            <a:ext cx="2844800" cy="974558"/>
          </a:xfrm>
        </p:spPr>
      </p:pic>
      <p:sp>
        <p:nvSpPr>
          <p:cNvPr id="6" name="TextBox 5"/>
          <p:cNvSpPr txBox="1"/>
          <p:nvPr/>
        </p:nvSpPr>
        <p:spPr>
          <a:xfrm>
            <a:off x="8657611" y="4639915"/>
            <a:ext cx="316317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Santosh Kumar Kar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hlinkClick r:id="rId4"/>
              </a:rPr>
              <a:t>skkar.2k2@gmail.com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 descr="mage result for spring microservic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900" y="173716"/>
            <a:ext cx="4038600" cy="364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53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Decision </a:t>
            </a:r>
            <a:r>
              <a:rPr lang="en-US" b="1" dirty="0" smtClean="0"/>
              <a:t>#</a:t>
            </a:r>
            <a:r>
              <a:rPr lang="en-US" b="1" dirty="0"/>
              <a:t>7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External </a:t>
            </a:r>
            <a:r>
              <a:rPr lang="en-US" dirty="0"/>
              <a:t>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API </a:t>
            </a:r>
            <a:r>
              <a:rPr lang="en-US" sz="3200" dirty="0" smtClean="0"/>
              <a:t>gateway </a:t>
            </a:r>
          </a:p>
          <a:p>
            <a:pPr lvl="1"/>
            <a:r>
              <a:rPr lang="en-US" sz="2800" dirty="0" smtClean="0"/>
              <a:t>(Single API gateway for Mobile, Web or any 3</a:t>
            </a:r>
            <a:r>
              <a:rPr lang="en-US" sz="2800" baseline="30000" dirty="0" smtClean="0"/>
              <a:t>rd</a:t>
            </a:r>
            <a:r>
              <a:rPr lang="en-US" sz="2800" dirty="0" smtClean="0"/>
              <a:t> party client)</a:t>
            </a:r>
          </a:p>
          <a:p>
            <a:pPr lvl="1"/>
            <a:r>
              <a:rPr lang="en-US" sz="2800" dirty="0" smtClean="0"/>
              <a:t>Uses common service</a:t>
            </a:r>
            <a:endParaRPr lang="en-US" sz="2800" dirty="0"/>
          </a:p>
          <a:p>
            <a:r>
              <a:rPr lang="en-US" sz="3200" dirty="0"/>
              <a:t>Backend for </a:t>
            </a:r>
            <a:r>
              <a:rPr lang="en-US" sz="3200" dirty="0" smtClean="0"/>
              <a:t>front-end </a:t>
            </a:r>
          </a:p>
          <a:p>
            <a:pPr lvl="1"/>
            <a:r>
              <a:rPr lang="en-US" sz="2800" dirty="0" smtClean="0"/>
              <a:t>(Separate </a:t>
            </a:r>
            <a:r>
              <a:rPr lang="en-US" sz="2800" dirty="0"/>
              <a:t>API </a:t>
            </a:r>
            <a:r>
              <a:rPr lang="en-US" sz="2800" dirty="0" smtClean="0"/>
              <a:t>gateways </a:t>
            </a:r>
            <a:r>
              <a:rPr lang="en-US" sz="2800" dirty="0"/>
              <a:t>for Mobile, Web or any 3</a:t>
            </a:r>
            <a:r>
              <a:rPr lang="en-US" sz="2800" baseline="30000" dirty="0"/>
              <a:t>rd</a:t>
            </a:r>
            <a:r>
              <a:rPr lang="en-US" sz="2800" dirty="0"/>
              <a:t> party client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Each API shares common service</a:t>
            </a:r>
            <a:endParaRPr lang="en-US" sz="2800" dirty="0"/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88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Decision </a:t>
            </a:r>
            <a:r>
              <a:rPr lang="en-US" b="1" dirty="0" smtClean="0"/>
              <a:t>#</a:t>
            </a:r>
            <a:r>
              <a:rPr lang="en-US" b="1" dirty="0"/>
              <a:t>8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Service </a:t>
            </a:r>
            <a:r>
              <a:rPr lang="en-US" dirty="0"/>
              <a:t>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Client-side </a:t>
            </a:r>
            <a:r>
              <a:rPr lang="en-US" sz="2800" dirty="0" smtClean="0"/>
              <a:t>discovery</a:t>
            </a:r>
          </a:p>
          <a:p>
            <a:r>
              <a:rPr lang="en-US" sz="2800" dirty="0" smtClean="0"/>
              <a:t>Server-side discovery</a:t>
            </a:r>
          </a:p>
          <a:p>
            <a:r>
              <a:rPr lang="en-US" sz="2800" dirty="0" smtClean="0"/>
              <a:t>Service registry</a:t>
            </a:r>
          </a:p>
          <a:p>
            <a:r>
              <a:rPr lang="en-US" sz="2800" dirty="0" smtClean="0"/>
              <a:t>Self registration</a:t>
            </a:r>
          </a:p>
          <a:p>
            <a:r>
              <a:rPr lang="en-US" sz="2800" dirty="0" smtClean="0"/>
              <a:t>3rd </a:t>
            </a:r>
            <a:r>
              <a:rPr lang="en-US" sz="2800" dirty="0"/>
              <a:t>party registration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30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Decision #9 </a:t>
            </a:r>
            <a:br>
              <a:rPr lang="en-US" b="1" dirty="0" smtClean="0"/>
            </a:br>
            <a:r>
              <a:rPr lang="en-US" dirty="0" smtClean="0"/>
              <a:t>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Circuit Breaker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0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Decision </a:t>
            </a:r>
            <a:r>
              <a:rPr lang="en-US" b="1" dirty="0" smtClean="0"/>
              <a:t>#10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smtClean="0"/>
              <a:t>Access Token</a:t>
            </a:r>
            <a:endParaRPr lang="en-US" sz="32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86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Decision #11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Observability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</a:t>
            </a:r>
            <a:r>
              <a:rPr lang="en-US" dirty="0" smtClean="0"/>
              <a:t>aggregation</a:t>
            </a:r>
          </a:p>
          <a:p>
            <a:r>
              <a:rPr lang="en-US" dirty="0" smtClean="0"/>
              <a:t>Application metrics</a:t>
            </a:r>
          </a:p>
          <a:p>
            <a:r>
              <a:rPr lang="en-US" dirty="0" smtClean="0"/>
              <a:t>Audit logging</a:t>
            </a:r>
          </a:p>
          <a:p>
            <a:r>
              <a:rPr lang="en-US" dirty="0" smtClean="0"/>
              <a:t>Distributed tracing</a:t>
            </a:r>
          </a:p>
          <a:p>
            <a:r>
              <a:rPr lang="en-US" dirty="0" smtClean="0"/>
              <a:t>Exception tracking</a:t>
            </a:r>
          </a:p>
          <a:p>
            <a:r>
              <a:rPr lang="en-US" dirty="0" smtClean="0"/>
              <a:t>Health </a:t>
            </a:r>
            <a:r>
              <a:rPr lang="en-US" dirty="0"/>
              <a:t>check </a:t>
            </a:r>
            <a:r>
              <a:rPr lang="en-US" dirty="0" smtClean="0"/>
              <a:t>API</a:t>
            </a:r>
          </a:p>
          <a:p>
            <a:r>
              <a:rPr lang="en-US" dirty="0" smtClean="0"/>
              <a:t>Log </a:t>
            </a:r>
            <a:r>
              <a:rPr lang="en-US" dirty="0"/>
              <a:t>deployments and </a:t>
            </a:r>
            <a:r>
              <a:rPr lang="en-US" dirty="0" smtClean="0"/>
              <a:t>changes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46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Send to </a:t>
            </a:r>
            <a:r>
              <a:rPr lang="en-IN" dirty="0">
                <a:hlinkClick r:id="rId2"/>
              </a:rPr>
              <a:t>skkar.2k2@gmail.com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59" y="2539999"/>
            <a:ext cx="6855941" cy="38631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46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CHAPTER – </a:t>
            </a:r>
            <a:r>
              <a:rPr lang="en-US" dirty="0" smtClean="0"/>
              <a:t>2</a:t>
            </a:r>
            <a:endParaRPr lang="en-US" dirty="0"/>
          </a:p>
          <a:p>
            <a:r>
              <a:rPr lang="en-US" dirty="0" smtClean="0"/>
              <a:t>Micro Services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00707" y="4544913"/>
            <a:ext cx="316317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Santosh Kumar Kar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hlinkClick r:id="rId2"/>
              </a:rPr>
              <a:t>skkar.2k2@gmail.com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04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653" y="2006930"/>
            <a:ext cx="10261608" cy="3054927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Applying</a:t>
            </a:r>
            <a:r>
              <a:rPr lang="en-US" sz="8000" dirty="0"/>
              <a:t> </a:t>
            </a: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8000" dirty="0" smtClean="0"/>
              <a:t>Micro-Service </a:t>
            </a:r>
            <a:br>
              <a:rPr lang="en-US" sz="8000" dirty="0" smtClean="0"/>
            </a:br>
            <a:r>
              <a:rPr lang="en-US" sz="6000" dirty="0" smtClean="0"/>
              <a:t>architecture </a:t>
            </a:r>
            <a:r>
              <a:rPr lang="en-US" sz="6000" dirty="0"/>
              <a:t>pattern </a:t>
            </a:r>
            <a:r>
              <a:rPr lang="en-US" sz="6000" dirty="0" smtClean="0"/>
              <a:t>language</a:t>
            </a:r>
            <a:endParaRPr lang="en-US" sz="6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03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Decision #1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3600" dirty="0"/>
              <a:t>Monolithic </a:t>
            </a:r>
            <a:r>
              <a:rPr lang="en-US" sz="3600" dirty="0" smtClean="0"/>
              <a:t>architecture? </a:t>
            </a:r>
            <a:endParaRPr lang="en-US" sz="3600" dirty="0"/>
          </a:p>
          <a:p>
            <a:pPr marL="0" indent="0">
              <a:buNone/>
            </a:pPr>
            <a:r>
              <a:rPr lang="en-US" sz="3600" dirty="0"/>
              <a:t>or </a:t>
            </a:r>
          </a:p>
          <a:p>
            <a:pPr marL="0" indent="0">
              <a:buNone/>
            </a:pPr>
            <a:r>
              <a:rPr lang="en-US" sz="3600" dirty="0"/>
              <a:t>Microservice </a:t>
            </a:r>
            <a:r>
              <a:rPr lang="en-US" sz="3600" dirty="0" smtClean="0"/>
              <a:t>Architecture?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Learntek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9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Decision #</a:t>
            </a:r>
            <a:r>
              <a:rPr lang="en-US" b="1" dirty="0" smtClean="0"/>
              <a:t>2: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How </a:t>
            </a:r>
            <a:r>
              <a:rPr lang="en-US" dirty="0"/>
              <a:t>to decompose an application into </a:t>
            </a:r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sz="3600" dirty="0">
                <a:hlinkClick r:id="rId2"/>
              </a:rPr>
              <a:t>Decompose by business capability</a:t>
            </a:r>
            <a:r>
              <a:rPr lang="en-US" sz="3600" dirty="0"/>
              <a:t> </a:t>
            </a:r>
          </a:p>
          <a:p>
            <a:pPr lvl="1"/>
            <a:r>
              <a:rPr lang="en-US" sz="3200" dirty="0"/>
              <a:t>define services corresponding to business capabilities</a:t>
            </a:r>
          </a:p>
          <a:p>
            <a:r>
              <a:rPr lang="en-US" sz="3600" dirty="0">
                <a:hlinkClick r:id="rId3"/>
              </a:rPr>
              <a:t>Decompose by subdomain</a:t>
            </a:r>
            <a:endParaRPr lang="en-US" sz="3600" dirty="0"/>
          </a:p>
          <a:p>
            <a:pPr lvl="1"/>
            <a:r>
              <a:rPr lang="en-US" sz="3200" dirty="0"/>
              <a:t>define services corresponding to DDD subdomains</a:t>
            </a:r>
          </a:p>
          <a:p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63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Database per Service </a:t>
            </a:r>
            <a:r>
              <a:rPr lang="en-US" u="sng" dirty="0" smtClean="0">
                <a:hlinkClick r:id="rId2"/>
              </a:rPr>
              <a:t>pattern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Shared Database </a:t>
            </a:r>
            <a:r>
              <a:rPr lang="en-US" dirty="0">
                <a:hlinkClick r:id="rId3"/>
              </a:rPr>
              <a:t>pattern</a:t>
            </a:r>
            <a:r>
              <a:rPr lang="en-US" dirty="0"/>
              <a:t> </a:t>
            </a:r>
          </a:p>
          <a:p>
            <a:r>
              <a:rPr lang="en-US" dirty="0" smtClean="0">
                <a:hlinkClick r:id="rId4"/>
              </a:rPr>
              <a:t>Saga</a:t>
            </a:r>
            <a:endParaRPr lang="en-US" dirty="0"/>
          </a:p>
          <a:p>
            <a:r>
              <a:rPr lang="en-US" u="sng" dirty="0" smtClean="0">
                <a:hlinkClick r:id="rId5"/>
              </a:rPr>
              <a:t>CQRS</a:t>
            </a:r>
            <a:r>
              <a:rPr lang="en-US" dirty="0" smtClean="0"/>
              <a:t> (</a:t>
            </a:r>
            <a:r>
              <a:rPr lang="en-US" dirty="0"/>
              <a:t>Command Query Responsibility </a:t>
            </a:r>
            <a:r>
              <a:rPr lang="en-US" dirty="0" smtClean="0"/>
              <a:t>Segregation)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1952" y="122238"/>
            <a:ext cx="9193939" cy="1020762"/>
          </a:xfrm>
        </p:spPr>
        <p:txBody>
          <a:bodyPr>
            <a:noAutofit/>
          </a:bodyPr>
          <a:lstStyle/>
          <a:p>
            <a:r>
              <a:rPr lang="en-US" sz="2800" b="1" dirty="0"/>
              <a:t>Decision #3</a:t>
            </a:r>
            <a:r>
              <a:rPr lang="en-US" sz="2800" dirty="0"/>
              <a:t>: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how </a:t>
            </a:r>
            <a:r>
              <a:rPr lang="en-US" sz="2800" dirty="0"/>
              <a:t>to maintain data consistency and perform </a:t>
            </a:r>
            <a:r>
              <a:rPr lang="en-US" sz="2800" dirty="0" smtClean="0"/>
              <a:t>queries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1992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Decision #4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Testing the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 Component Test</a:t>
            </a:r>
          </a:p>
          <a:p>
            <a:r>
              <a:rPr lang="en-US" dirty="0" smtClean="0"/>
              <a:t>Integration Test</a:t>
            </a:r>
            <a:endParaRPr lang="en-US" dirty="0"/>
          </a:p>
          <a:p>
            <a:r>
              <a:rPr lang="en-US" dirty="0"/>
              <a:t>Consumer-side contract </a:t>
            </a:r>
            <a:r>
              <a:rPr lang="en-US" dirty="0" smtClean="0"/>
              <a:t>test (Request/Response with Web methods)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12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Decision #5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Deployment </a:t>
            </a:r>
            <a:r>
              <a:rPr lang="en-US" dirty="0"/>
              <a:t>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Multiple service instances per host</a:t>
            </a:r>
          </a:p>
          <a:p>
            <a:r>
              <a:rPr lang="en-US" dirty="0"/>
              <a:t>Service instance per host	</a:t>
            </a:r>
          </a:p>
          <a:p>
            <a:r>
              <a:rPr lang="en-US" dirty="0"/>
              <a:t>Service instance per VM</a:t>
            </a:r>
          </a:p>
          <a:p>
            <a:r>
              <a:rPr lang="en-US" dirty="0"/>
              <a:t>Service instance per Container</a:t>
            </a:r>
          </a:p>
          <a:p>
            <a:r>
              <a:rPr lang="en-US" dirty="0" err="1"/>
              <a:t>Serverless</a:t>
            </a:r>
            <a:r>
              <a:rPr lang="en-US" dirty="0"/>
              <a:t> deployment</a:t>
            </a:r>
          </a:p>
          <a:p>
            <a:r>
              <a:rPr lang="en-US" dirty="0"/>
              <a:t>Service deployment platform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94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Decision </a:t>
            </a:r>
            <a:r>
              <a:rPr lang="en-US" b="1" dirty="0" smtClean="0"/>
              <a:t>#</a:t>
            </a:r>
            <a:r>
              <a:rPr lang="en-US" b="1" dirty="0"/>
              <a:t>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Communication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Remote </a:t>
            </a:r>
            <a:r>
              <a:rPr lang="en-US" sz="2800" dirty="0"/>
              <a:t>Procedure </a:t>
            </a:r>
            <a:endParaRPr lang="en-US" sz="2800" dirty="0" smtClean="0"/>
          </a:p>
          <a:p>
            <a:r>
              <a:rPr lang="en-US" sz="2800" dirty="0" smtClean="0"/>
              <a:t>Invocation Messaging</a:t>
            </a:r>
          </a:p>
          <a:p>
            <a:r>
              <a:rPr lang="en-US" sz="2800" dirty="0" smtClean="0"/>
              <a:t>Domain-specific </a:t>
            </a:r>
            <a:r>
              <a:rPr lang="en-US" sz="2800" dirty="0"/>
              <a:t>protocol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3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rtlCol="0">
        <a:spAutoFit/>
      </a:bodyPr>
      <a:lstStyle>
        <a:defPPr algn="ctr">
          <a:lnSpc>
            <a:spcPct val="90000"/>
          </a:lnSpc>
          <a:defRPr sz="4800" dirty="0">
            <a:solidFill>
              <a:srgbClr val="0F4A61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5650</TotalTime>
  <Words>304</Words>
  <Application>Microsoft Macintosh PowerPoint</Application>
  <PresentationFormat>Widescreen</PresentationFormat>
  <Paragraphs>90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Calibri</vt:lpstr>
      <vt:lpstr>Calibri Light</vt:lpstr>
      <vt:lpstr>Consolas</vt:lpstr>
      <vt:lpstr>Corbel</vt:lpstr>
      <vt:lpstr>Segoe UI</vt:lpstr>
      <vt:lpstr>Segoe UI Semibold</vt:lpstr>
      <vt:lpstr>Arial</vt:lpstr>
      <vt:lpstr>Office Theme</vt:lpstr>
      <vt:lpstr>2_Chalkboard 16x9</vt:lpstr>
      <vt:lpstr>PowerPoint Presentation</vt:lpstr>
      <vt:lpstr>PowerPoint Presentation</vt:lpstr>
      <vt:lpstr>Applying  Micro-Service  architecture pattern language</vt:lpstr>
      <vt:lpstr>Decision #1</vt:lpstr>
      <vt:lpstr>Decision #2:  How to decompose an application into services</vt:lpstr>
      <vt:lpstr>Decision #3:  how to maintain data consistency and perform queries</vt:lpstr>
      <vt:lpstr>Decision #4 Testing the application</vt:lpstr>
      <vt:lpstr>Decision #5 Deployment patterns</vt:lpstr>
      <vt:lpstr>Decision #6 Communication styles</vt:lpstr>
      <vt:lpstr>Decision #7 External API</vt:lpstr>
      <vt:lpstr>Decision #8 Service discovery</vt:lpstr>
      <vt:lpstr>Decision #9  Reliability</vt:lpstr>
      <vt:lpstr>Decision #10 Security</vt:lpstr>
      <vt:lpstr>Decision #11 Observability</vt:lpstr>
      <vt:lpstr>Questions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LEARNTEK M</dc:creator>
  <cp:lastModifiedBy>Microsoft Office User</cp:lastModifiedBy>
  <cp:revision>573</cp:revision>
  <dcterms:created xsi:type="dcterms:W3CDTF">2017-09-20T09:35:00Z</dcterms:created>
  <dcterms:modified xsi:type="dcterms:W3CDTF">2019-09-22T14:42:12Z</dcterms:modified>
</cp:coreProperties>
</file>