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3"/>
  </p:notesMasterIdLst>
  <p:sldIdLst>
    <p:sldId id="322" r:id="rId3"/>
    <p:sldId id="293" r:id="rId4"/>
    <p:sldId id="372" r:id="rId5"/>
    <p:sldId id="373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385" r:id="rId14"/>
    <p:sldId id="351" r:id="rId15"/>
    <p:sldId id="380" r:id="rId16"/>
    <p:sldId id="381" r:id="rId17"/>
    <p:sldId id="382" r:id="rId18"/>
    <p:sldId id="383" r:id="rId19"/>
    <p:sldId id="384" r:id="rId20"/>
    <p:sldId id="387" r:id="rId21"/>
    <p:sldId id="386" r:id="rId22"/>
    <p:sldId id="388" r:id="rId23"/>
    <p:sldId id="390" r:id="rId24"/>
    <p:sldId id="389" r:id="rId25"/>
    <p:sldId id="391" r:id="rId26"/>
    <p:sldId id="392" r:id="rId27"/>
    <p:sldId id="393" r:id="rId28"/>
    <p:sldId id="395" r:id="rId29"/>
    <p:sldId id="394" r:id="rId30"/>
    <p:sldId id="396" r:id="rId31"/>
    <p:sldId id="34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25" autoAdjust="0"/>
    <p:restoredTop sz="94660"/>
  </p:normalViewPr>
  <p:slideViewPr>
    <p:cSldViewPr snapToGrid="0">
      <p:cViewPr>
        <p:scale>
          <a:sx n="107" d="100"/>
          <a:sy n="107" d="100"/>
        </p:scale>
        <p:origin x="92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FA583-ADAD-424D-8BB2-9CB2BEE8543F}" type="datetimeFigureOut">
              <a:rPr lang="en-US" smtClean="0"/>
              <a:t>9/22/19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59452-8B6A-45A7-A618-D533849BD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12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6E756-82CE-4F08-B32C-3938893351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624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6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9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12192000" cy="3886200"/>
          </a:xfrm>
          <a:prstGeom prst="rect">
            <a:avLst/>
          </a:prstGeom>
          <a:solidFill>
            <a:srgbClr val="033364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382" y="3352800"/>
            <a:ext cx="3201234" cy="96520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6" name="TextBox 5"/>
          <p:cNvSpPr txBox="1"/>
          <p:nvPr userDrawn="1"/>
        </p:nvSpPr>
        <p:spPr>
          <a:xfrm>
            <a:off x="2018237" y="5029201"/>
            <a:ext cx="8155524" cy="11182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Search Engine Optimization</a:t>
            </a:r>
          </a:p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Training For Serious Beginners</a:t>
            </a:r>
          </a:p>
        </p:txBody>
      </p:sp>
    </p:spTree>
    <p:extLst>
      <p:ext uri="{BB962C8B-B14F-4D97-AF65-F5344CB8AC3E}">
        <p14:creationId xmlns:p14="http://schemas.microsoft.com/office/powerpoint/2010/main" val="2957292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 Title">
    <p:bg>
      <p:bgPr>
        <a:solidFill>
          <a:srgbClr val="033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521220" y="3886200"/>
            <a:ext cx="9146381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503860" y="2590800"/>
            <a:ext cx="9146382" cy="1066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3pPr marL="576072" indent="0" algn="ctr">
              <a:buFontTx/>
              <a:buNone/>
              <a:defRPr sz="4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260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>
            <a:lvl1pPr>
              <a:defRPr>
                <a:solidFill>
                  <a:srgbClr val="03336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905000"/>
            <a:ext cx="10975658" cy="4267200"/>
          </a:xfrm>
        </p:spPr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5035" y="6400801"/>
            <a:ext cx="1244183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4FA26-AFE5-4938-B2CB-8DD34C9BACE3}" type="datetime1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2" y="6367312"/>
            <a:ext cx="6326246" cy="276226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4353" y="6400801"/>
            <a:ext cx="1143300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77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2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5102526"/>
            <a:ext cx="9146381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56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42" y="1905000"/>
            <a:ext cx="442074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3F606-BB02-4159-81AD-4E0D3C1D5D01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05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0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8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8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05C452-FA59-4572-8EAE-07B8B2D7B783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38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8732D-336D-4C34-88AB-D6BFEC6D327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7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B8176F-CD38-4655-A963-5102624814A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56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8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8990" y="1630822"/>
            <a:ext cx="6292667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40064"/>
                <a:ext cx="5294376" cy="51698"/>
                <a:chOff x="1522413" y="1516937"/>
                <a:chExt cx="10569575" cy="60315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249" y="1905000"/>
            <a:ext cx="5670757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FE4F9E-2841-46FB-9F45-CEF67C86C6DC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6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6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1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877" y="1630822"/>
            <a:ext cx="6292667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 userDrawn="1"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6293" y="1884311"/>
            <a:ext cx="5670757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8018" y="3411748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7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743E5-ABF4-4B42-8695-426971B8FFA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0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0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2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5AE20-3955-41FB-AC55-1338D8BB869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51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4311" y="274640"/>
            <a:ext cx="1371957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171" y="277814"/>
            <a:ext cx="9146383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D7E21-1E3F-4B28-8FCF-FCE88A16605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67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AA578-3215-439E-8462-A14DF0EC53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638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F6493-AC32-4895-8FA0-B66B2D5A6B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25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3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8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2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4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2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2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theme" Target="../theme/theme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2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951" y="122238"/>
            <a:ext cx="8740042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173" y="1600200"/>
            <a:ext cx="1097565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3F975B-8B47-438F-AD69-C6A73EC38812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8173" y="1219200"/>
            <a:ext cx="10975658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554" y="562430"/>
            <a:ext cx="1829276" cy="55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2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33364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hyperlink" Target="mailto:skkar.2k2@gmail.com" TargetMode="External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www.w3schools.in/restful-web-services/rest-apis-hateoas-concept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localhost:8080/v2/api.docs" TargetMode="Externa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localhost:8080/swagger-ui.html" TargetMode="Externa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mailto:skkar.2k2@gmail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localhost:8080/actuator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localhost:8080/actuator" TargetMode="External"/><Relationship Id="rId3" Type="http://schemas.openxmlformats.org/officeDocument/2006/relationships/hyperlink" Target="http://localhost:8080/actuator/metric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mailto:skkar.2k2@gmail.com" TargetMode="External"/><Relationship Id="rId3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0" cy="378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xmlns="" val="4229878926"/>
                    </a:ext>
                  </a:extLst>
                </a:gridCol>
              </a:tblGrid>
              <a:tr h="378994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280" marR="81280" marT="40640" marB="4064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84553926"/>
                  </a:ext>
                </a:extLst>
              </a:tr>
            </a:tbl>
          </a:graphicData>
        </a:graphic>
      </p:graphicFrame>
      <p:pic>
        <p:nvPicPr>
          <p:cNvPr id="12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3272589"/>
            <a:ext cx="2844800" cy="974558"/>
          </a:xfrm>
        </p:spPr>
      </p:pic>
      <p:sp>
        <p:nvSpPr>
          <p:cNvPr id="6" name="TextBox 5"/>
          <p:cNvSpPr txBox="1"/>
          <p:nvPr/>
        </p:nvSpPr>
        <p:spPr>
          <a:xfrm>
            <a:off x="8657611" y="4639915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4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mage result for spring microservic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173716"/>
            <a:ext cx="4038600" cy="364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5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HTTP Methods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233873"/>
              </p:ext>
            </p:extLst>
          </p:nvPr>
        </p:nvGraphicFramePr>
        <p:xfrm>
          <a:off x="581679" y="1413276"/>
          <a:ext cx="10975974" cy="4683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13317"/>
                <a:gridCol w="1926386"/>
                <a:gridCol w="67362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Method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Scope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Semantics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Collection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Retrieve all resources in a collection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GET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Retrieve a single resource</a:t>
                      </a:r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Collection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Retrieve all resources in a collection (header only)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Retrieve a single resource (header only)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 new resource in a collection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a resource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PATCH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a resource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a resource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Return available HTTP methods and other options</a:t>
                      </a:r>
                    </a:p>
                  </a:txBody>
                  <a:tcPr marL="101600" marR="101600" marT="101600" marB="1016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25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Level 3 - Hypermedia </a:t>
            </a:r>
            <a:r>
              <a:rPr lang="en-US" b="1" dirty="0" smtClean="0"/>
              <a:t>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Your </a:t>
            </a:r>
            <a:r>
              <a:rPr lang="en-US" dirty="0"/>
              <a:t>API must implement the concept of </a:t>
            </a:r>
            <a:r>
              <a:rPr lang="en-US" dirty="0" smtClean="0">
                <a:hlinkClick r:id="rId2"/>
              </a:rPr>
              <a:t>HATEOAS</a:t>
            </a:r>
            <a:endParaRPr lang="en-US" dirty="0" smtClean="0"/>
          </a:p>
          <a:p>
            <a:r>
              <a:rPr lang="en-US" dirty="0"/>
              <a:t>Your response must include a logical link(s) for the resources that your API is having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4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58227" y="3114819"/>
            <a:ext cx="8689061" cy="1020762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/>
          </a:bodyPr>
          <a:lstStyle/>
          <a:p>
            <a:pPr algn="ctr"/>
            <a:r>
              <a:rPr lang="en-US" sz="6600" smtClean="0">
                <a:solidFill>
                  <a:srgbClr val="FFFF00"/>
                </a:solidFill>
              </a:rPr>
              <a:t>SWAGGER</a:t>
            </a:r>
            <a:endParaRPr lang="en-US" sz="6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40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Documenting API - Swagger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Swagger™ </a:t>
            </a:r>
            <a:r>
              <a:rPr lang="en-US" dirty="0"/>
              <a:t>is a project used to describe and document RESTful APIs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Most popular than other frameworks </a:t>
            </a:r>
            <a:r>
              <a:rPr lang="en-US" dirty="0"/>
              <a:t>such as RAML, Summation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Offers </a:t>
            </a:r>
            <a:r>
              <a:rPr lang="en-US" dirty="0"/>
              <a:t>both human readable and machine readable format of </a:t>
            </a:r>
            <a:r>
              <a:rPr lang="en-US" dirty="0" smtClean="0"/>
              <a:t>documentation</a:t>
            </a:r>
          </a:p>
          <a:p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both JSON and UI support.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51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Add Dependency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06285" y="1752599"/>
            <a:ext cx="979714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io.springfox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springfox-swagger2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mr-IN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mr-IN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mr-IN" dirty="0" err="1" smtClean="0">
                <a:solidFill>
                  <a:srgbClr val="3F7F7F"/>
                </a:solidFill>
                <a:latin typeface="Menlo" charset="0"/>
              </a:rPr>
              <a:t>version</a:t>
            </a:r>
            <a:r>
              <a:rPr lang="mr-IN" dirty="0" smtClean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mr-IN" dirty="0" smtClean="0">
                <a:solidFill>
                  <a:srgbClr val="000000"/>
                </a:solidFill>
                <a:latin typeface="Menlo" charset="0"/>
              </a:rPr>
              <a:t>2.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4</a:t>
            </a:r>
            <a:r>
              <a:rPr lang="mr-IN" dirty="0" smtClean="0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0</a:t>
            </a:r>
            <a:r>
              <a:rPr lang="mr-IN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mr-IN" dirty="0" err="1">
                <a:solidFill>
                  <a:srgbClr val="3F7F7F"/>
                </a:solidFill>
                <a:latin typeface="Menlo" charset="0"/>
              </a:rPr>
              <a:t>version</a:t>
            </a:r>
            <a:r>
              <a:rPr lang="mr-IN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	</a:t>
            </a:r>
            <a:endParaRPr lang="en-US" dirty="0" smtClean="0">
              <a:solidFill>
                <a:srgbClr val="000000"/>
              </a:solidFill>
              <a:latin typeface="Menlo" charset="0"/>
            </a:endParaRPr>
          </a:p>
          <a:p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io.springfox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springfox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-swagger-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ui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mr-IN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mr-IN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mr-IN" dirty="0" err="1" smtClean="0">
                <a:solidFill>
                  <a:srgbClr val="3F7F7F"/>
                </a:solidFill>
                <a:latin typeface="Menlo" charset="0"/>
              </a:rPr>
              <a:t>version</a:t>
            </a:r>
            <a:r>
              <a:rPr lang="mr-IN" dirty="0" smtClean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mr-IN" dirty="0" smtClean="0">
                <a:solidFill>
                  <a:srgbClr val="000000"/>
                </a:solidFill>
                <a:latin typeface="Menlo" charset="0"/>
              </a:rPr>
              <a:t>2.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4</a:t>
            </a:r>
            <a:r>
              <a:rPr lang="mr-IN" dirty="0" smtClean="0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0</a:t>
            </a:r>
            <a:r>
              <a:rPr lang="mr-IN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mr-IN" dirty="0" err="1">
                <a:solidFill>
                  <a:srgbClr val="3F7F7F"/>
                </a:solidFill>
                <a:latin typeface="Menlo" charset="0"/>
              </a:rPr>
              <a:t>version</a:t>
            </a:r>
            <a:r>
              <a:rPr lang="mr-IN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9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Swagger Configuration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6270" y="1997839"/>
            <a:ext cx="989214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Menlo" charset="0"/>
              </a:rPr>
              <a:t>@Configuration</a:t>
            </a:r>
          </a:p>
          <a:p>
            <a:r>
              <a:rPr lang="en-US" dirty="0" smtClean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dirty="0">
                <a:solidFill>
                  <a:srgbClr val="646464"/>
                </a:solidFill>
                <a:latin typeface="Menlo" charset="0"/>
              </a:rPr>
              <a:t>EnableSwagger2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charset="0"/>
              </a:rPr>
              <a:t>SwaggerConfig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	</a:t>
            </a:r>
          </a:p>
          <a:p>
            <a:r>
              <a:rPr lang="cs-CZ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cs-CZ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cs-CZ" dirty="0" err="1">
                <a:solidFill>
                  <a:srgbClr val="646464"/>
                </a:solidFill>
                <a:latin typeface="Menlo" charset="0"/>
              </a:rPr>
              <a:t>Bean</a:t>
            </a:r>
            <a:endParaRPr lang="cs-CZ" dirty="0">
              <a:solidFill>
                <a:srgbClr val="646464"/>
              </a:solidFill>
              <a:latin typeface="Menlo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cs-CZ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cs-CZ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cs-CZ" b="1" dirty="0" err="1">
                <a:solidFill>
                  <a:srgbClr val="000000"/>
                </a:solidFill>
                <a:latin typeface="Menlo" charset="0"/>
              </a:rPr>
              <a:t>Docket</a:t>
            </a:r>
            <a:r>
              <a:rPr lang="cs-CZ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cs-CZ" b="1" dirty="0" err="1">
                <a:solidFill>
                  <a:srgbClr val="000000"/>
                </a:solidFill>
                <a:latin typeface="Menlo" charset="0"/>
              </a:rPr>
              <a:t>api</a:t>
            </a:r>
            <a:r>
              <a:rPr lang="cs-CZ" b="1" dirty="0">
                <a:solidFill>
                  <a:srgbClr val="000000"/>
                </a:solidFill>
                <a:latin typeface="Menlo" charset="0"/>
              </a:rPr>
              <a:t>() {</a:t>
            </a:r>
          </a:p>
          <a:p>
            <a:r>
              <a:rPr lang="cs-CZ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cs-CZ" b="1" dirty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cs-CZ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cs-CZ" b="1" dirty="0" err="1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cs-CZ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cs-CZ" b="1" dirty="0" err="1">
                <a:solidFill>
                  <a:srgbClr val="000000"/>
                </a:solidFill>
                <a:latin typeface="Menlo" charset="0"/>
              </a:rPr>
              <a:t>Docket</a:t>
            </a:r>
            <a:r>
              <a:rPr lang="cs-CZ" b="1" dirty="0">
                <a:solidFill>
                  <a:srgbClr val="000000"/>
                </a:solidFill>
                <a:latin typeface="Menlo" charset="0"/>
              </a:rPr>
              <a:t>(DocumentationType.</a:t>
            </a:r>
            <a:r>
              <a:rPr lang="cs-CZ" b="1" i="1" dirty="0">
                <a:solidFill>
                  <a:srgbClr val="0000C0"/>
                </a:solidFill>
                <a:latin typeface="Menlo" charset="0"/>
              </a:rPr>
              <a:t>SWAGGER_2</a:t>
            </a:r>
            <a:r>
              <a:rPr lang="cs-CZ" b="1" i="1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cs-CZ" dirty="0">
                <a:solidFill>
                  <a:srgbClr val="000000"/>
                </a:solidFill>
                <a:latin typeface="Menlo" charset="0"/>
              </a:rPr>
              <a:t>	}</a:t>
            </a:r>
          </a:p>
          <a:p>
            <a:r>
              <a:rPr lang="cs-CZ" dirty="0" smtClean="0">
                <a:solidFill>
                  <a:srgbClr val="000000"/>
                </a:solidFill>
                <a:latin typeface="Menlo" charset="0"/>
              </a:rPr>
              <a:t>}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909455" y="1710047"/>
            <a:ext cx="2909454" cy="475013"/>
          </a:xfrm>
          <a:prstGeom prst="straightConnector1">
            <a:avLst/>
          </a:prstGeom>
          <a:ln w="25400">
            <a:solidFill>
              <a:srgbClr val="FF0000"/>
            </a:solidFill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364182" y="2909097"/>
            <a:ext cx="2909454" cy="475013"/>
          </a:xfrm>
          <a:prstGeom prst="straightConnector1">
            <a:avLst/>
          </a:prstGeom>
          <a:ln w="25400">
            <a:solidFill>
              <a:srgbClr val="FF0000"/>
            </a:solidFill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049980" y="1964825"/>
            <a:ext cx="2909454" cy="475013"/>
          </a:xfrm>
          <a:prstGeom prst="straightConnector1">
            <a:avLst/>
          </a:prstGeom>
          <a:ln w="25400">
            <a:solidFill>
              <a:srgbClr val="FF0000"/>
            </a:solidFill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82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required Rest Controllers as per your business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8172" y="1294295"/>
            <a:ext cx="90395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sz="1400" dirty="0" err="1">
                <a:solidFill>
                  <a:srgbClr val="646464"/>
                </a:solidFill>
                <a:latin typeface="Menlo" charset="0"/>
              </a:rPr>
              <a:t>RestController</a:t>
            </a:r>
            <a:endParaRPr lang="en-US" sz="1400" dirty="0">
              <a:solidFill>
                <a:srgbClr val="646464"/>
              </a:solidFill>
              <a:latin typeface="Menlo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Menlo" charset="0"/>
              </a:rPr>
              <a:t>TestController</a:t>
            </a:r>
            <a:r>
              <a:rPr lang="en-US" sz="1400" b="1" dirty="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	</a:t>
            </a:r>
          </a:p>
          <a:p>
            <a:r>
              <a:rPr lang="en-US" sz="1400" dirty="0" smtClean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sz="1400" dirty="0" err="1">
                <a:solidFill>
                  <a:srgbClr val="646464"/>
                </a:solidFill>
                <a:latin typeface="Menlo" charset="0"/>
              </a:rPr>
              <a:t>PostMapping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"/employee"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Menlo" charset="0"/>
              </a:rPr>
              <a:t>ResponseEntity</a:t>
            </a:r>
            <a:r>
              <a:rPr lang="en-US" sz="1400" b="1" dirty="0">
                <a:solidFill>
                  <a:srgbClr val="000000"/>
                </a:solidFill>
                <a:latin typeface="Menlo" charset="0"/>
              </a:rPr>
              <a:t>&lt;Object&gt; save() {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Menlo" charset="0"/>
              </a:rPr>
              <a:t>ResponseEntity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&lt;Object&gt;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 = 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Menlo" charset="0"/>
              </a:rPr>
              <a:t>ResponseEntity</a:t>
            </a:r>
            <a:r>
              <a:rPr lang="en-US" sz="1400" b="1" dirty="0">
                <a:solidFill>
                  <a:srgbClr val="000000"/>
                </a:solidFill>
                <a:latin typeface="Menlo" charset="0"/>
              </a:rPr>
              <a:t>&lt;Object&gt;(</a:t>
            </a:r>
            <a:r>
              <a:rPr lang="en-US" sz="1400" b="1" dirty="0" err="1">
                <a:solidFill>
                  <a:srgbClr val="000000"/>
                </a:solidFill>
                <a:latin typeface="Menlo" charset="0"/>
              </a:rPr>
              <a:t>HttpStatus.</a:t>
            </a:r>
            <a:r>
              <a:rPr lang="en-US" sz="1400" b="1" i="1" dirty="0" err="1">
                <a:solidFill>
                  <a:srgbClr val="0000C0"/>
                </a:solidFill>
                <a:latin typeface="Menlo" charset="0"/>
              </a:rPr>
              <a:t>ACCEPTED</a:t>
            </a:r>
            <a:r>
              <a:rPr lang="en-US" sz="1400" b="1" i="1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400" b="1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enlo" charset="0"/>
              </a:rPr>
              <a:t>}</a:t>
            </a:r>
            <a:endParaRPr lang="en-US" sz="14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	</a:t>
            </a:r>
          </a:p>
          <a:p>
            <a:r>
              <a:rPr lang="en-US" sz="1400" dirty="0" smtClean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sz="1400" dirty="0" err="1">
                <a:solidFill>
                  <a:srgbClr val="646464"/>
                </a:solidFill>
                <a:latin typeface="Menlo" charset="0"/>
              </a:rPr>
              <a:t>GetMapping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"/employee/{</a:t>
            </a:r>
            <a:r>
              <a:rPr lang="en-US" sz="1400" dirty="0" err="1">
                <a:solidFill>
                  <a:srgbClr val="2A00FF"/>
                </a:solidFill>
                <a:latin typeface="Menlo" charset="0"/>
              </a:rPr>
              <a:t>eid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}"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Menlo" charset="0"/>
              </a:rPr>
              <a:t>ResponseEntity</a:t>
            </a:r>
            <a:r>
              <a:rPr lang="en-US" sz="1400" b="1" dirty="0">
                <a:solidFill>
                  <a:srgbClr val="000000"/>
                </a:solidFill>
                <a:latin typeface="Menlo" charset="0"/>
              </a:rPr>
              <a:t>&lt;Object&gt; find(</a:t>
            </a:r>
            <a:r>
              <a:rPr lang="en-US" sz="1400" b="1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sz="1400" b="1" dirty="0" err="1">
                <a:solidFill>
                  <a:srgbClr val="646464"/>
                </a:solidFill>
                <a:latin typeface="Menlo" charset="0"/>
              </a:rPr>
              <a:t>PathVariable</a:t>
            </a:r>
            <a:r>
              <a:rPr lang="en-US" sz="1400" b="1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400" b="1" dirty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sz="1400" b="1" dirty="0" err="1">
                <a:solidFill>
                  <a:srgbClr val="2A00FF"/>
                </a:solidFill>
                <a:latin typeface="Menlo" charset="0"/>
              </a:rPr>
              <a:t>eid</a:t>
            </a:r>
            <a:r>
              <a:rPr lang="en-US" sz="1400" b="1" dirty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sz="1400" b="1" dirty="0">
                <a:solidFill>
                  <a:srgbClr val="000000"/>
                </a:solidFill>
                <a:latin typeface="Menlo" charset="0"/>
              </a:rPr>
              <a:t>) Long </a:t>
            </a:r>
            <a:r>
              <a:rPr lang="en-US" sz="1400" b="1" dirty="0" err="1">
                <a:solidFill>
                  <a:srgbClr val="6A3E3E"/>
                </a:solidFill>
                <a:latin typeface="Menlo" charset="0"/>
              </a:rPr>
              <a:t>empId</a:t>
            </a:r>
            <a:r>
              <a:rPr lang="en-US" sz="1400" b="1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Menlo" charset="0"/>
              </a:rPr>
              <a:t>ResponseEntity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&lt;Object&gt;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 = </a:t>
            </a:r>
            <a:endParaRPr lang="en-US" sz="1400" dirty="0" smtClean="0">
              <a:solidFill>
                <a:srgbClr val="000000"/>
              </a:solidFill>
              <a:latin typeface="Menlo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Menlo" charset="0"/>
              </a:rPr>
              <a:t>			</a:t>
            </a:r>
            <a:r>
              <a:rPr lang="en-US" sz="1400" b="1" dirty="0" smtClean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Menlo" charset="0"/>
              </a:rPr>
              <a:t>ResponseEntity</a:t>
            </a:r>
            <a:r>
              <a:rPr lang="en-US" sz="1400" b="1" dirty="0" smtClean="0">
                <a:solidFill>
                  <a:srgbClr val="000000"/>
                </a:solidFill>
                <a:latin typeface="Menlo" charset="0"/>
              </a:rPr>
              <a:t>&lt;Object&gt;(</a:t>
            </a:r>
            <a:r>
              <a:rPr lang="en-US" sz="1400" b="1" dirty="0" err="1" smtClean="0">
                <a:solidFill>
                  <a:srgbClr val="000000"/>
                </a:solidFill>
                <a:latin typeface="Menlo" charset="0"/>
              </a:rPr>
              <a:t>HttpStatus.</a:t>
            </a:r>
            <a:r>
              <a:rPr lang="en-US" sz="1400" b="1" i="1" dirty="0" err="1" smtClean="0">
                <a:solidFill>
                  <a:srgbClr val="0000C0"/>
                </a:solidFill>
                <a:latin typeface="Menlo" charset="0"/>
              </a:rPr>
              <a:t>ACCEPTED</a:t>
            </a:r>
            <a:r>
              <a:rPr lang="en-US" sz="1400" b="1" i="1" dirty="0" smtClean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400" b="1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enlo" charset="0"/>
              </a:rPr>
              <a:t>}</a:t>
            </a:r>
            <a:endParaRPr lang="en-US" sz="14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	</a:t>
            </a:r>
          </a:p>
          <a:p>
            <a:r>
              <a:rPr lang="en-US" sz="1400" dirty="0" smtClean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sz="1400" dirty="0" err="1">
                <a:solidFill>
                  <a:srgbClr val="646464"/>
                </a:solidFill>
                <a:latin typeface="Menlo" charset="0"/>
              </a:rPr>
              <a:t>DeleteMapping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"/employee/{</a:t>
            </a:r>
            <a:r>
              <a:rPr lang="en-US" sz="1400" dirty="0" err="1">
                <a:solidFill>
                  <a:srgbClr val="2A00FF"/>
                </a:solidFill>
                <a:latin typeface="Menlo" charset="0"/>
              </a:rPr>
              <a:t>eid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}"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Menlo" charset="0"/>
              </a:rPr>
              <a:t>ResponseEntity</a:t>
            </a:r>
            <a:r>
              <a:rPr lang="en-US" sz="1400" b="1" dirty="0">
                <a:solidFill>
                  <a:srgbClr val="000000"/>
                </a:solidFill>
                <a:latin typeface="Menlo" charset="0"/>
              </a:rPr>
              <a:t>&lt;Object&gt; delete(</a:t>
            </a:r>
            <a:r>
              <a:rPr lang="en-US" sz="1400" b="1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sz="1400" b="1" dirty="0" err="1">
                <a:solidFill>
                  <a:srgbClr val="646464"/>
                </a:solidFill>
                <a:latin typeface="Menlo" charset="0"/>
              </a:rPr>
              <a:t>PathVariable</a:t>
            </a:r>
            <a:r>
              <a:rPr lang="en-US" sz="1400" b="1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400" b="1" dirty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sz="1400" b="1" dirty="0" err="1">
                <a:solidFill>
                  <a:srgbClr val="2A00FF"/>
                </a:solidFill>
                <a:latin typeface="Menlo" charset="0"/>
              </a:rPr>
              <a:t>eid</a:t>
            </a:r>
            <a:r>
              <a:rPr lang="en-US" sz="1400" b="1" dirty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sz="1400" b="1" dirty="0">
                <a:solidFill>
                  <a:srgbClr val="000000"/>
                </a:solidFill>
                <a:latin typeface="Menlo" charset="0"/>
              </a:rPr>
              <a:t>) Long </a:t>
            </a:r>
            <a:r>
              <a:rPr lang="en-US" sz="1400" b="1" dirty="0" err="1">
                <a:solidFill>
                  <a:srgbClr val="6A3E3E"/>
                </a:solidFill>
                <a:latin typeface="Menlo" charset="0"/>
              </a:rPr>
              <a:t>empId</a:t>
            </a:r>
            <a:r>
              <a:rPr lang="en-US" sz="1400" b="1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Menlo" charset="0"/>
              </a:rPr>
              <a:t>ResponseEntity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&lt;Object&gt;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 = 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			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Menlo" charset="0"/>
              </a:rPr>
              <a:t>ResponseEntity</a:t>
            </a:r>
            <a:r>
              <a:rPr lang="en-US" sz="1400" b="1" dirty="0">
                <a:solidFill>
                  <a:srgbClr val="000000"/>
                </a:solidFill>
                <a:latin typeface="Menlo" charset="0"/>
              </a:rPr>
              <a:t>&lt;Object&gt;(</a:t>
            </a:r>
            <a:r>
              <a:rPr lang="en-US" sz="1400" b="1" dirty="0" err="1">
                <a:solidFill>
                  <a:srgbClr val="000000"/>
                </a:solidFill>
                <a:latin typeface="Menlo" charset="0"/>
              </a:rPr>
              <a:t>HttpStatus.</a:t>
            </a:r>
            <a:r>
              <a:rPr lang="en-US" sz="1400" b="1" i="1" dirty="0" err="1">
                <a:solidFill>
                  <a:srgbClr val="0000C0"/>
                </a:solidFill>
                <a:latin typeface="Menlo" charset="0"/>
              </a:rPr>
              <a:t>ACCEPTED</a:t>
            </a:r>
            <a:r>
              <a:rPr lang="en-US" sz="1400" b="1" i="1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400" b="1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enlo" charset="0"/>
              </a:rPr>
              <a:t>}</a:t>
            </a:r>
            <a:endParaRPr lang="en-US" sz="1400" dirty="0">
              <a:solidFill>
                <a:srgbClr val="000000"/>
              </a:solidFill>
              <a:latin typeface="Menlo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3164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the URLs</a:t>
            </a:r>
            <a:br>
              <a:rPr lang="en-US" dirty="0" smtClean="0"/>
            </a:br>
            <a:r>
              <a:rPr lang="en-US" sz="2400" dirty="0" smtClean="0">
                <a:hlinkClick r:id="rId2"/>
              </a:rPr>
              <a:t>http://localhost:8080/v2/api.docs</a:t>
            </a:r>
            <a:r>
              <a:rPr lang="en-US" sz="2400" dirty="0" smtClean="0"/>
              <a:t>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2" y="1370610"/>
            <a:ext cx="4961355" cy="487305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34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Swagger-</a:t>
            </a:r>
            <a:r>
              <a:rPr lang="en-US" dirty="0" err="1" smtClean="0"/>
              <a:t>ui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hlinkClick r:id="rId2"/>
              </a:rPr>
              <a:t>http://localhost:8080/swagger-ui.html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3" y="2137606"/>
            <a:ext cx="10975975" cy="380198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52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58227" y="3114819"/>
            <a:ext cx="8689061" cy="1020762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solidFill>
                  <a:srgbClr val="FFFF00"/>
                </a:solidFill>
              </a:rPr>
              <a:t>ACTUATOR</a:t>
            </a:r>
            <a:endParaRPr lang="en-US" sz="6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14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CHAPTER </a:t>
            </a:r>
            <a:r>
              <a:rPr lang="en-US"/>
              <a:t>– </a:t>
            </a:r>
            <a:r>
              <a:rPr lang="en-US" smtClean="0"/>
              <a:t>3</a:t>
            </a:r>
            <a:endParaRPr lang="en-US" dirty="0"/>
          </a:p>
          <a:p>
            <a:r>
              <a:rPr lang="en-US" dirty="0" smtClean="0"/>
              <a:t>Micro Services with Spring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00707" y="4544913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2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04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1. Add the starter dependency for Actuator</a:t>
            </a:r>
          </a:p>
          <a:p>
            <a:r>
              <a:rPr lang="en-US" sz="3200" dirty="0" smtClean="0"/>
              <a:t>2. access the URL:</a:t>
            </a:r>
          </a:p>
          <a:p>
            <a:pPr lvl="1"/>
            <a:r>
              <a:rPr lang="en-US" sz="2800" dirty="0" smtClean="0">
                <a:hlinkClick r:id="rId2"/>
              </a:rPr>
              <a:t>https://localhost:8080/actuator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1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URLs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in </a:t>
            </a:r>
            <a:r>
              <a:rPr lang="en-US" i="1" dirty="0" err="1" smtClean="0"/>
              <a:t>application.properties</a:t>
            </a:r>
            <a:r>
              <a:rPr lang="en-US" dirty="0" smtClean="0"/>
              <a:t> add:</a:t>
            </a:r>
            <a:endParaRPr lang="en-US" dirty="0"/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management.endpoints.web.exposure.include</a:t>
            </a:r>
            <a:r>
              <a:rPr lang="en-US" dirty="0" smtClean="0">
                <a:solidFill>
                  <a:srgbClr val="C00000"/>
                </a:solidFill>
              </a:rPr>
              <a:t>=*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management.endpoints.web.exposure.exclude</a:t>
            </a:r>
            <a:r>
              <a:rPr lang="en-US" dirty="0" smtClean="0">
                <a:solidFill>
                  <a:srgbClr val="C00000"/>
                </a:solidFill>
              </a:rPr>
              <a:t>=loggers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(Don’t use * in prod as it may hit the performance. Use only those beans which you really want)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access the URL </a:t>
            </a:r>
          </a:p>
          <a:p>
            <a:pPr lvl="1"/>
            <a:r>
              <a:rPr lang="en-US" dirty="0">
                <a:hlinkClick r:id="rId2"/>
              </a:rPr>
              <a:t>https://localhost:8080/actuator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http://localhost:8080/actuator/metrics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55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58227" y="3114819"/>
            <a:ext cx="8689061" cy="1020762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solidFill>
                  <a:srgbClr val="FFFF00"/>
                </a:solidFill>
              </a:rPr>
              <a:t>Versioning</a:t>
            </a:r>
            <a:endParaRPr lang="en-US" sz="6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21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versioning is required?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your API has reached the point of expanding beyond it’s original intent and capacity, it’s time to consider the next </a:t>
            </a:r>
            <a:r>
              <a:rPr lang="en-US" b="1" dirty="0"/>
              <a:t>version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10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 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995" y="1492890"/>
            <a:ext cx="10975658" cy="1075706"/>
          </a:xfrm>
        </p:spPr>
        <p:txBody>
          <a:bodyPr/>
          <a:lstStyle/>
          <a:p>
            <a:r>
              <a:rPr lang="en-US" dirty="0"/>
              <a:t>http://</a:t>
            </a:r>
            <a:r>
              <a:rPr lang="en-US" dirty="0" smtClean="0"/>
              <a:t>localhost:8080/v1/student</a:t>
            </a:r>
            <a:endParaRPr lang="en-US" dirty="0"/>
          </a:p>
          <a:p>
            <a:r>
              <a:rPr lang="en-US" dirty="0"/>
              <a:t>http://</a:t>
            </a:r>
            <a:r>
              <a:rPr lang="en-US" dirty="0" smtClean="0"/>
              <a:t>localhost:8080/v2/student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5331" y="2400579"/>
            <a:ext cx="101177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Menlo" charset="0"/>
            </a:endParaRPr>
          </a:p>
          <a:p>
            <a:r>
              <a:rPr lang="en-US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RestController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StudentVersioningController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endParaRPr lang="en-US" dirty="0"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en-US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GetMapping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Menlo" charset="0"/>
              </a:rPr>
              <a:t>"v1/student"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en-US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StudentV1 studentV1() {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en-US" dirty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StudentV1(</a:t>
            </a:r>
            <a:r>
              <a:rPr lang="en-US" dirty="0">
                <a:solidFill>
                  <a:srgbClr val="2A00FF"/>
                </a:solidFill>
                <a:latin typeface="Menlo" charset="0"/>
              </a:rPr>
              <a:t>"Bob Charlie"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mr-IN" dirty="0">
                <a:solidFill>
                  <a:srgbClr val="000000"/>
                </a:solidFill>
                <a:latin typeface="Menlo" charset="0"/>
              </a:rPr>
              <a:t>  }</a:t>
            </a:r>
          </a:p>
          <a:p>
            <a:endParaRPr lang="mr-IN" dirty="0"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en-US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GetMapping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Menlo" charset="0"/>
              </a:rPr>
              <a:t>"v2/student"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en-US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StudentV2 studentV2() {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en-US" dirty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StudentV2(</a:t>
            </a:r>
            <a:r>
              <a:rPr lang="en-US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Name(</a:t>
            </a:r>
            <a:r>
              <a:rPr lang="en-US" dirty="0">
                <a:solidFill>
                  <a:srgbClr val="2A00FF"/>
                </a:solidFill>
                <a:latin typeface="Menlo" charset="0"/>
              </a:rPr>
              <a:t>"Bob"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2A00FF"/>
                </a:solidFill>
                <a:latin typeface="Menlo" charset="0"/>
              </a:rPr>
              <a:t>"Charlie"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));</a:t>
            </a:r>
          </a:p>
          <a:p>
            <a:r>
              <a:rPr lang="mr-IN" dirty="0">
                <a:solidFill>
                  <a:srgbClr val="000000"/>
                </a:solidFill>
                <a:latin typeface="Menlo" charset="0"/>
              </a:rPr>
              <a:t>  }</a:t>
            </a:r>
          </a:p>
          <a:p>
            <a:r>
              <a:rPr lang="mr-IN" dirty="0">
                <a:solidFill>
                  <a:srgbClr val="000000"/>
                </a:solidFill>
                <a:latin typeface="Menlo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5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Request Parameter </a:t>
            </a:r>
            <a:r>
              <a:rPr lang="en-US" b="1" dirty="0" smtClean="0"/>
              <a:t>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952" y="1323109"/>
            <a:ext cx="10975658" cy="9688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http://</a:t>
            </a:r>
            <a:r>
              <a:rPr lang="en-US" dirty="0" smtClean="0"/>
              <a:t>localhost:8080/student/</a:t>
            </a:r>
            <a:r>
              <a:rPr lang="en-US" dirty="0" err="1" smtClean="0"/>
              <a:t>param?version</a:t>
            </a:r>
            <a:r>
              <a:rPr lang="en-US" dirty="0" smtClean="0"/>
              <a:t>=1</a:t>
            </a:r>
            <a:endParaRPr lang="en-US" dirty="0"/>
          </a:p>
          <a:p>
            <a:r>
              <a:rPr lang="en-US" dirty="0"/>
              <a:t>http://</a:t>
            </a:r>
            <a:r>
              <a:rPr lang="en-US" dirty="0" smtClean="0"/>
              <a:t>localhost:8080/student/</a:t>
            </a:r>
            <a:r>
              <a:rPr lang="en-US" dirty="0" err="1" smtClean="0"/>
              <a:t>param?version</a:t>
            </a:r>
            <a:r>
              <a:rPr lang="en-US" dirty="0" smtClean="0"/>
              <a:t>=2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8172" y="2466221"/>
            <a:ext cx="1043883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RestController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charset="0"/>
              </a:rPr>
              <a:t>StudentVersioningController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endParaRPr lang="en-US" dirty="0"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GetMapping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(value = </a:t>
            </a:r>
            <a:r>
              <a:rPr lang="en-US" dirty="0" smtClean="0">
                <a:solidFill>
                  <a:srgbClr val="2A00FF"/>
                </a:solidFill>
                <a:latin typeface="Menlo" charset="0"/>
              </a:rPr>
              <a:t>"/student/</a:t>
            </a:r>
            <a:r>
              <a:rPr lang="en-US" dirty="0" err="1" smtClean="0">
                <a:solidFill>
                  <a:srgbClr val="2A00FF"/>
                </a:solidFill>
                <a:latin typeface="Menlo" charset="0"/>
              </a:rPr>
              <a:t>param</a:t>
            </a:r>
            <a:r>
              <a:rPr lang="en-US" dirty="0" smtClean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Menlo" charset="0"/>
              </a:rPr>
              <a:t>"version=1"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  </a:t>
            </a:r>
            <a:r>
              <a:rPr lang="en-US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StudentV1 paramV1() {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    </a:t>
            </a:r>
            <a:r>
              <a:rPr lang="en-US" b="1" dirty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StudentV1(</a:t>
            </a:r>
            <a:r>
              <a:rPr lang="en-US" b="1" dirty="0">
                <a:solidFill>
                  <a:srgbClr val="2A00FF"/>
                </a:solidFill>
                <a:latin typeface="Menlo" charset="0"/>
              </a:rPr>
              <a:t>"Bob Charlie"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mr-IN" dirty="0">
                <a:solidFill>
                  <a:srgbClr val="000000"/>
                </a:solidFill>
                <a:latin typeface="Menlo" charset="0"/>
              </a:rPr>
              <a:t>	  }</a:t>
            </a:r>
          </a:p>
          <a:p>
            <a:endParaRPr lang="mr-IN" dirty="0"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  </a:t>
            </a:r>
            <a:r>
              <a:rPr lang="en-US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GetMapping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(value = </a:t>
            </a:r>
            <a:r>
              <a:rPr lang="en-US" dirty="0">
                <a:solidFill>
                  <a:srgbClr val="2A00FF"/>
                </a:solidFill>
                <a:latin typeface="Menlo" charset="0"/>
              </a:rPr>
              <a:t>"/student/</a:t>
            </a:r>
            <a:r>
              <a:rPr lang="en-US" dirty="0" err="1">
                <a:solidFill>
                  <a:srgbClr val="2A00FF"/>
                </a:solidFill>
                <a:latin typeface="Menlo" charset="0"/>
              </a:rPr>
              <a:t>param</a:t>
            </a:r>
            <a:r>
              <a:rPr lang="en-US" dirty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Menlo" charset="0"/>
              </a:rPr>
              <a:t>"version=2"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  </a:t>
            </a:r>
            <a:r>
              <a:rPr lang="en-US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StudentV2 paramV2() {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    </a:t>
            </a:r>
            <a:r>
              <a:rPr lang="en-US" b="1" dirty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StudentV2(</a:t>
            </a:r>
            <a:r>
              <a:rPr lang="en-US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Name(</a:t>
            </a:r>
            <a:r>
              <a:rPr lang="en-US" b="1" dirty="0">
                <a:solidFill>
                  <a:srgbClr val="2A00FF"/>
                </a:solidFill>
                <a:latin typeface="Menlo" charset="0"/>
              </a:rPr>
              <a:t>"Bob"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Menlo" charset="0"/>
              </a:rPr>
              <a:t>"Charlie"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));</a:t>
            </a:r>
          </a:p>
          <a:p>
            <a:r>
              <a:rPr lang="mr-IN" dirty="0">
                <a:solidFill>
                  <a:srgbClr val="000000"/>
                </a:solidFill>
                <a:latin typeface="Menlo" charset="0"/>
              </a:rPr>
              <a:t>	  }</a:t>
            </a:r>
          </a:p>
          <a:p>
            <a:r>
              <a:rPr lang="mr-IN" dirty="0">
                <a:solidFill>
                  <a:srgbClr val="000000"/>
                </a:solidFill>
                <a:latin typeface="Menlo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5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(Custom) Headers </a:t>
            </a:r>
            <a:r>
              <a:rPr lang="en-US" b="1" dirty="0" smtClean="0"/>
              <a:t>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995" y="1263732"/>
            <a:ext cx="10975658" cy="1728849"/>
          </a:xfrm>
        </p:spPr>
        <p:txBody>
          <a:bodyPr/>
          <a:lstStyle/>
          <a:p>
            <a:r>
              <a:rPr lang="en-US" dirty="0"/>
              <a:t>http://</a:t>
            </a:r>
            <a:r>
              <a:rPr lang="en-US" dirty="0" smtClean="0"/>
              <a:t>localhost:8080/student/header</a:t>
            </a:r>
            <a:endParaRPr lang="en-US" dirty="0"/>
          </a:p>
          <a:p>
            <a:pPr lvl="1"/>
            <a:r>
              <a:rPr lang="en-US" dirty="0"/>
              <a:t>headers=[X-API-VERSION=1]</a:t>
            </a:r>
          </a:p>
          <a:p>
            <a:r>
              <a:rPr lang="en-US" dirty="0"/>
              <a:t>http://</a:t>
            </a:r>
            <a:r>
              <a:rPr lang="en-US" dirty="0" smtClean="0"/>
              <a:t>localhost:8080/student/header</a:t>
            </a:r>
            <a:endParaRPr lang="en-US" dirty="0"/>
          </a:p>
          <a:p>
            <a:pPr lvl="1"/>
            <a:r>
              <a:rPr lang="en-US" dirty="0"/>
              <a:t>headers=[X-API-VERSION=2]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1995" y="2987176"/>
            <a:ext cx="1094948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RestController</a:t>
            </a:r>
            <a:endParaRPr lang="en-US" sz="16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StudentVersioningController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endParaRPr lang="en-US" sz="1600" dirty="0">
              <a:latin typeface="Menl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GetMapping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(value = </a:t>
            </a:r>
            <a:r>
              <a:rPr lang="en-US" sz="1600" dirty="0" smtClean="0">
                <a:solidFill>
                  <a:srgbClr val="2A00FF"/>
                </a:solidFill>
                <a:latin typeface="Menlo" charset="0"/>
              </a:rPr>
              <a:t>"/</a:t>
            </a:r>
            <a:r>
              <a:rPr lang="en-US" sz="1600" dirty="0">
                <a:solidFill>
                  <a:srgbClr val="2A00FF"/>
                </a:solidFill>
                <a:latin typeface="Menlo" charset="0"/>
              </a:rPr>
              <a:t>student/header"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600" dirty="0">
                <a:solidFill>
                  <a:srgbClr val="C00000"/>
                </a:solidFill>
                <a:latin typeface="Menlo" charset="0"/>
              </a:rPr>
              <a:t>headers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600" dirty="0" smtClean="0">
                <a:solidFill>
                  <a:srgbClr val="2A00FF"/>
                </a:solidFill>
                <a:latin typeface="Menlo" charset="0"/>
              </a:rPr>
              <a:t>"X-API-VERSION=1"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)</a:t>
            </a:r>
            <a:endParaRPr lang="en-US" sz="16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StudentV1 headerV1()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StudentV1(</a:t>
            </a:r>
            <a:r>
              <a:rPr lang="en-US" sz="1600" b="1" dirty="0">
                <a:solidFill>
                  <a:srgbClr val="2A00FF"/>
                </a:solidFill>
                <a:latin typeface="Menlo" charset="0"/>
              </a:rPr>
              <a:t>"Bob Charlie"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}</a:t>
            </a:r>
          </a:p>
          <a:p>
            <a:endParaRPr lang="en-US" sz="1600" dirty="0">
              <a:latin typeface="Menl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GetMapping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(value = </a:t>
            </a:r>
            <a:r>
              <a:rPr lang="en-US" sz="1600" dirty="0">
                <a:solidFill>
                  <a:srgbClr val="2A00FF"/>
                </a:solidFill>
                <a:latin typeface="Menlo" charset="0"/>
              </a:rPr>
              <a:t>"/student/header"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600" dirty="0">
                <a:solidFill>
                  <a:srgbClr val="C00000"/>
                </a:solidFill>
                <a:latin typeface="Menlo" charset="0"/>
              </a:rPr>
              <a:t>headers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600" dirty="0">
                <a:solidFill>
                  <a:srgbClr val="2A00FF"/>
                </a:solidFill>
                <a:latin typeface="Menlo" charset="0"/>
              </a:rPr>
              <a:t>"X-API-VERSION=2"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StudentV2 headerV2()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StudentV2(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Name(</a:t>
            </a:r>
            <a:r>
              <a:rPr lang="en-US" sz="1600" b="1" dirty="0">
                <a:solidFill>
                  <a:srgbClr val="2A00FF"/>
                </a:solidFill>
                <a:latin typeface="Menlo" charset="0"/>
              </a:rPr>
              <a:t>"Bob"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600" b="1" dirty="0">
                <a:solidFill>
                  <a:srgbClr val="2A00FF"/>
                </a:solidFill>
                <a:latin typeface="Menlo" charset="0"/>
              </a:rPr>
              <a:t>"Charlie"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}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962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in postman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03" y="1723156"/>
            <a:ext cx="10160000" cy="4064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185060" y="4203865"/>
            <a:ext cx="1080654" cy="1659613"/>
          </a:xfrm>
          <a:prstGeom prst="straightConnector1">
            <a:avLst/>
          </a:prstGeom>
          <a:ln w="28575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962082" y="4168239"/>
            <a:ext cx="981376" cy="1618917"/>
          </a:xfrm>
          <a:prstGeom prst="straightConnector1">
            <a:avLst/>
          </a:prstGeom>
          <a:ln w="28575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74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Media type versioning </a:t>
            </a:r>
            <a:r>
              <a:rPr lang="en-US" b="1" dirty="0" smtClean="0"/>
              <a:t>or</a:t>
            </a:r>
            <a:br>
              <a:rPr lang="en-US" b="1" dirty="0" smtClean="0"/>
            </a:br>
            <a:r>
              <a:rPr lang="en-US" b="1" dirty="0" smtClean="0"/>
              <a:t>(</a:t>
            </a:r>
            <a:r>
              <a:rPr lang="en-US" b="1" dirty="0"/>
              <a:t>“content negotiation” or “accept header</a:t>
            </a:r>
            <a:r>
              <a:rPr lang="en-US" b="1" dirty="0" smtClean="0"/>
              <a:t>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952" y="1227415"/>
            <a:ext cx="10975658" cy="1752600"/>
          </a:xfrm>
        </p:spPr>
        <p:txBody>
          <a:bodyPr/>
          <a:lstStyle/>
          <a:p>
            <a:r>
              <a:rPr lang="en-US" dirty="0"/>
              <a:t>http://localhost:8080/person/produces</a:t>
            </a:r>
          </a:p>
          <a:p>
            <a:pPr lvl="1"/>
            <a:r>
              <a:rPr lang="en-US" dirty="0"/>
              <a:t>headers[Accept=application/vnd.company.app-v1+json]</a:t>
            </a:r>
          </a:p>
          <a:p>
            <a:r>
              <a:rPr lang="en-US" dirty="0"/>
              <a:t>http://localhost:8080/person/produces</a:t>
            </a:r>
          </a:p>
          <a:p>
            <a:pPr lvl="1"/>
            <a:r>
              <a:rPr lang="en-US" dirty="0"/>
              <a:t>headers[Accept=application/vnd.company.app-v2+json]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8172" y="2980015"/>
            <a:ext cx="110257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RestController</a:t>
            </a:r>
            <a:endParaRPr lang="en-US" sz="16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StudentVersioningController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{</a:t>
            </a:r>
            <a:endParaRPr lang="en-US" sz="1600" dirty="0">
              <a:latin typeface="Menl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GetMapping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(value = </a:t>
            </a:r>
            <a:r>
              <a:rPr lang="en-US" sz="1600" dirty="0">
                <a:solidFill>
                  <a:srgbClr val="2A00FF"/>
                </a:solidFill>
                <a:latin typeface="Menlo" charset="0"/>
              </a:rPr>
              <a:t>"/student/produces"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, </a:t>
            </a:r>
            <a:endParaRPr lang="en-US" sz="1600" dirty="0" smtClean="0">
              <a:solidFill>
                <a:srgbClr val="000000"/>
              </a:solidFill>
              <a:latin typeface="Menl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	produces 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= </a:t>
            </a:r>
            <a:r>
              <a:rPr lang="en-US" sz="1600" dirty="0">
                <a:solidFill>
                  <a:srgbClr val="2A00FF"/>
                </a:solidFill>
                <a:latin typeface="Menlo" charset="0"/>
              </a:rPr>
              <a:t>"application/vnd.company.app-v1+json"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StudentV1 producesV1()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StudentV1(</a:t>
            </a:r>
            <a:r>
              <a:rPr lang="en-US" sz="1600" b="1" dirty="0">
                <a:solidFill>
                  <a:srgbClr val="2A00FF"/>
                </a:solidFill>
                <a:latin typeface="Menlo" charset="0"/>
              </a:rPr>
              <a:t>"Bob Charlie"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}</a:t>
            </a:r>
            <a:endParaRPr lang="en-US" sz="1600" dirty="0">
              <a:latin typeface="Menl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GetMapping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(value = </a:t>
            </a:r>
            <a:r>
              <a:rPr lang="en-US" sz="1600" dirty="0">
                <a:solidFill>
                  <a:srgbClr val="2A00FF"/>
                </a:solidFill>
                <a:latin typeface="Menlo" charset="0"/>
              </a:rPr>
              <a:t>"/student/produces"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, </a:t>
            </a:r>
            <a:endParaRPr lang="en-US" sz="1600" dirty="0" smtClean="0">
              <a:solidFill>
                <a:srgbClr val="000000"/>
              </a:solidFill>
              <a:latin typeface="Menl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	produces 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= </a:t>
            </a:r>
            <a:r>
              <a:rPr lang="en-US" sz="1600" dirty="0">
                <a:solidFill>
                  <a:srgbClr val="2A00FF"/>
                </a:solidFill>
                <a:latin typeface="Menlo" charset="0"/>
              </a:rPr>
              <a:t>"application/vnd.company.app-v2+json"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StudentV2 producesV2()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StudentV2(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Name(</a:t>
            </a:r>
            <a:r>
              <a:rPr lang="en-US" sz="1600" b="1" dirty="0">
                <a:solidFill>
                  <a:srgbClr val="2A00FF"/>
                </a:solidFill>
                <a:latin typeface="Menlo" charset="0"/>
              </a:rPr>
              <a:t>"Bob"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600" b="1" dirty="0">
                <a:solidFill>
                  <a:srgbClr val="2A00FF"/>
                </a:solidFill>
                <a:latin typeface="Menlo" charset="0"/>
              </a:rPr>
              <a:t>"Charlie"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}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741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in postman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0" y="1738828"/>
            <a:ext cx="10045700" cy="29845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874324" y="4171663"/>
            <a:ext cx="1058881" cy="994103"/>
          </a:xfrm>
          <a:prstGeom prst="straightConnector1">
            <a:avLst/>
          </a:prstGeom>
          <a:ln w="28575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876482" y="4171663"/>
            <a:ext cx="990600" cy="1226127"/>
          </a:xfrm>
          <a:prstGeom prst="straightConnector1">
            <a:avLst/>
          </a:prstGeom>
          <a:ln w="28575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45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3808" y="2033048"/>
            <a:ext cx="7873341" cy="34163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rgbClr val="34302D"/>
                </a:solidFill>
                <a:latin typeface="Montserrat" charset="0"/>
              </a:rPr>
              <a:t>Microservices </a:t>
            </a:r>
            <a:endParaRPr lang="en-US" sz="7200" dirty="0" smtClean="0">
              <a:solidFill>
                <a:srgbClr val="34302D"/>
              </a:solidFill>
              <a:latin typeface="Montserrat" charset="0"/>
            </a:endParaRPr>
          </a:p>
          <a:p>
            <a:pPr algn="ctr"/>
            <a:r>
              <a:rPr lang="en-US" sz="7200" dirty="0" smtClean="0">
                <a:solidFill>
                  <a:srgbClr val="34302D"/>
                </a:solidFill>
                <a:latin typeface="Montserrat" charset="0"/>
              </a:rPr>
              <a:t>with </a:t>
            </a:r>
          </a:p>
          <a:p>
            <a:pPr algn="ctr"/>
            <a:r>
              <a:rPr lang="en-US" sz="7200" dirty="0" smtClean="0">
                <a:solidFill>
                  <a:srgbClr val="34302D"/>
                </a:solidFill>
                <a:latin typeface="Montserrat" charset="0"/>
              </a:rPr>
              <a:t>Spring</a:t>
            </a:r>
            <a:endParaRPr lang="en-US" sz="7200" b="0" i="0" dirty="0">
              <a:solidFill>
                <a:srgbClr val="34302D"/>
              </a:solidFill>
              <a:effectLst/>
              <a:latin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8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Send to </a:t>
            </a:r>
            <a:r>
              <a:rPr lang="en-IN" dirty="0">
                <a:hlinkClick r:id="rId2"/>
              </a:rPr>
              <a:t>skkar.2k2@gmail.com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59" y="2539999"/>
            <a:ext cx="6855941" cy="38631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46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Restful Services through Spring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Rest Controller</a:t>
            </a:r>
          </a:p>
          <a:p>
            <a:r>
              <a:rPr lang="en-US" dirty="0" smtClean="0"/>
              <a:t>Spring Data JPA</a:t>
            </a:r>
          </a:p>
          <a:p>
            <a:r>
              <a:rPr lang="en-US" dirty="0" err="1" smtClean="0"/>
              <a:t>Docunentating</a:t>
            </a:r>
            <a:r>
              <a:rPr lang="en-US" dirty="0" smtClean="0"/>
              <a:t> Restful APIs</a:t>
            </a:r>
          </a:p>
          <a:p>
            <a:r>
              <a:rPr lang="en-US" dirty="0" smtClean="0"/>
              <a:t>Spring Cloud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30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</a:t>
            </a:r>
          </a:p>
          <a:p>
            <a:r>
              <a:rPr lang="en-US" dirty="0" smtClean="0"/>
              <a:t>Post</a:t>
            </a:r>
          </a:p>
          <a:p>
            <a:r>
              <a:rPr lang="en-US" dirty="0" smtClean="0"/>
              <a:t>Delete</a:t>
            </a:r>
          </a:p>
          <a:p>
            <a:r>
              <a:rPr lang="en-US" dirty="0" smtClean="0"/>
              <a:t>Put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7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Richardson Maturity Model (</a:t>
            </a:r>
            <a:r>
              <a:rPr lang="en-US" dirty="0"/>
              <a:t>Martin </a:t>
            </a:r>
            <a:r>
              <a:rPr lang="en-US" dirty="0" smtClean="0"/>
              <a:t>Fowler</a:t>
            </a:r>
            <a:r>
              <a:rPr lang="en-US" dirty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Level 0</a:t>
            </a:r>
          </a:p>
          <a:p>
            <a:pPr fontAlgn="base"/>
            <a:r>
              <a:rPr lang="en-US" b="1" dirty="0"/>
              <a:t>Level 1 - Resources</a:t>
            </a:r>
          </a:p>
          <a:p>
            <a:pPr fontAlgn="base"/>
            <a:r>
              <a:rPr lang="en-US" b="1" dirty="0"/>
              <a:t>Level 2 - HTTP Verbs</a:t>
            </a:r>
          </a:p>
          <a:p>
            <a:pPr fontAlgn="base"/>
            <a:r>
              <a:rPr lang="en-US" b="1" dirty="0"/>
              <a:t>Level 3 - Hypermedia Controls</a:t>
            </a:r>
          </a:p>
          <a:p>
            <a:pPr fontAlgn="base"/>
            <a:r>
              <a:rPr lang="en-US" b="1" dirty="0"/>
              <a:t>The Meaning of the Levels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57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Level </a:t>
            </a:r>
            <a:r>
              <a:rPr lang="en-US" b="1" dirty="0" smtClean="0"/>
              <a:t>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2" y="1501239"/>
            <a:ext cx="10975658" cy="4267200"/>
          </a:xfrm>
        </p:spPr>
        <p:txBody>
          <a:bodyPr vert="horz" lIns="91440" tIns="45720" rIns="91440" bIns="45720" rtlCol="0">
            <a:normAutofit/>
          </a:bodyPr>
          <a:lstStyle/>
          <a:p>
            <a:pPr fontAlgn="base"/>
            <a:r>
              <a:rPr lang="en-US" sz="2000" dirty="0"/>
              <a:t>API designed at this level are not at all Rest APIs and This is where SOAP based web services takes place.</a:t>
            </a:r>
          </a:p>
          <a:p>
            <a:pPr fontAlgn="base"/>
            <a:r>
              <a:rPr lang="en-US" sz="2000" dirty="0"/>
              <a:t>No concept of Resource Based URI, Hypermedia, and no proper use of HTTP Protocol (which are key characteristics of a REST API).</a:t>
            </a:r>
          </a:p>
          <a:p>
            <a:pPr fontAlgn="base"/>
            <a:r>
              <a:rPr lang="en-US" sz="2000" dirty="0"/>
              <a:t>These services have a single URI and use a single HTTP method (typically POST)</a:t>
            </a:r>
          </a:p>
          <a:p>
            <a:pPr fontAlgn="base"/>
            <a:r>
              <a:rPr lang="en-US" sz="2000" dirty="0"/>
              <a:t>D</a:t>
            </a:r>
            <a:r>
              <a:rPr lang="en-US" sz="2000" dirty="0" smtClean="0"/>
              <a:t>oes </a:t>
            </a:r>
            <a:r>
              <a:rPr lang="en-US" sz="2000" dirty="0"/>
              <a:t>not make use of any of URI, HTTP Methods, and HATEOAS </a:t>
            </a:r>
            <a:r>
              <a:rPr lang="en-US" sz="2000" dirty="0" smtClean="0"/>
              <a:t>capabilities</a:t>
            </a:r>
          </a:p>
          <a:p>
            <a:pPr fontAlgn="base"/>
            <a:r>
              <a:rPr lang="en-US" sz="2000" dirty="0" smtClean="0"/>
              <a:t>Details and Data are sent through the Request Body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876301" y="4730338"/>
            <a:ext cx="7191790" cy="1368315"/>
            <a:chOff x="1876301" y="4730338"/>
            <a:chExt cx="7191790" cy="1368315"/>
          </a:xfrm>
        </p:grpSpPr>
        <p:grpSp>
          <p:nvGrpSpPr>
            <p:cNvPr id="10" name="Group 9"/>
            <p:cNvGrpSpPr/>
            <p:nvPr/>
          </p:nvGrpSpPr>
          <p:grpSpPr>
            <a:xfrm>
              <a:off x="1876301" y="4730338"/>
              <a:ext cx="7191790" cy="1368315"/>
              <a:chOff x="759318" y="4311916"/>
              <a:chExt cx="5468427" cy="1368315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759318" y="4800002"/>
                <a:ext cx="1805930" cy="400110"/>
              </a:xfrm>
              <a:prstGeom prst="rect">
                <a:avLst/>
              </a:prstGeom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</a:rPr>
                  <a:t>POST </a:t>
                </a:r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/</a:t>
                </a:r>
                <a:r>
                  <a:rPr lang="en-US" sz="2000" dirty="0" err="1" smtClean="0">
                    <a:solidFill>
                      <a:schemeClr val="accent5">
                        <a:lumMod val="50000"/>
                      </a:schemeClr>
                    </a:solidFill>
                  </a:rPr>
                  <a:t>orderService</a:t>
                </a:r>
                <a:endParaRPr 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174508" y="4311916"/>
                <a:ext cx="1643290" cy="400110"/>
              </a:xfrm>
              <a:prstGeom prst="rect">
                <a:avLst/>
              </a:prstGeom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Check order status</a:t>
                </a:r>
                <a:endParaRPr 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68818" y="4775834"/>
                <a:ext cx="1667667" cy="400110"/>
              </a:xfrm>
              <a:prstGeom prst="rect">
                <a:avLst/>
              </a:prstGeom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Create a new order</a:t>
                </a:r>
                <a:endParaRPr 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168818" y="5280121"/>
                <a:ext cx="2058927" cy="400110"/>
              </a:xfrm>
              <a:prstGeom prst="rect">
                <a:avLst/>
              </a:prstGeom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Delete an </a:t>
                </a:r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</a:rPr>
                  <a:t>existing order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251366" y="4930393"/>
              <a:ext cx="2116415" cy="968205"/>
              <a:chOff x="4251366" y="4930393"/>
              <a:chExt cx="2116415" cy="968205"/>
            </a:xfrm>
          </p:grpSpPr>
          <p:cxnSp>
            <p:nvCxnSpPr>
              <p:cNvPr id="12" name="Straight Arrow Connector 11"/>
              <p:cNvCxnSpPr>
                <a:stCxn id="6" idx="3"/>
                <a:endCxn id="7" idx="1"/>
              </p:cNvCxnSpPr>
              <p:nvPr/>
            </p:nvCxnSpPr>
            <p:spPr>
              <a:xfrm flipV="1">
                <a:off x="4251366" y="4930393"/>
                <a:ext cx="2116415" cy="488086"/>
              </a:xfrm>
              <a:prstGeom prst="straightConnector1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  <a:miter lim="800000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6" idx="3"/>
                <a:endCxn id="8" idx="1"/>
              </p:cNvCxnSpPr>
              <p:nvPr/>
            </p:nvCxnSpPr>
            <p:spPr>
              <a:xfrm flipV="1">
                <a:off x="4251366" y="5394311"/>
                <a:ext cx="2108932" cy="24168"/>
              </a:xfrm>
              <a:prstGeom prst="straightConnector1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  <a:miter lim="800000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6" idx="3"/>
                <a:endCxn id="9" idx="1"/>
              </p:cNvCxnSpPr>
              <p:nvPr/>
            </p:nvCxnSpPr>
            <p:spPr>
              <a:xfrm>
                <a:off x="4251366" y="5418479"/>
                <a:ext cx="2108932" cy="480119"/>
              </a:xfrm>
              <a:prstGeom prst="straightConnector1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  <a:miter lim="800000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6531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Level 1 - </a:t>
            </a:r>
            <a:r>
              <a:rPr lang="en-US" b="1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REST’s ‘</a:t>
            </a:r>
            <a:r>
              <a:rPr lang="en-US" dirty="0" smtClean="0"/>
              <a:t>resources</a:t>
            </a:r>
            <a:r>
              <a:rPr lang="en-US" dirty="0"/>
              <a:t>’ are the core pieces of data that your application acts </a:t>
            </a:r>
            <a:r>
              <a:rPr lang="en-US" dirty="0" smtClean="0"/>
              <a:t>on</a:t>
            </a:r>
          </a:p>
          <a:p>
            <a:r>
              <a:rPr lang="en-US" dirty="0"/>
              <a:t>These will often correspond to the Models in your </a:t>
            </a:r>
            <a:r>
              <a:rPr lang="en-US" dirty="0" smtClean="0"/>
              <a:t>application(MVC)</a:t>
            </a:r>
          </a:p>
          <a:p>
            <a:r>
              <a:rPr lang="en-US" dirty="0"/>
              <a:t>API design at Level 1 is all about using different URLs to interact with the different resources in your </a:t>
            </a:r>
            <a:r>
              <a:rPr lang="en-US" dirty="0" smtClean="0"/>
              <a:t>application (typically POST methods)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193" name="Group 192"/>
          <p:cNvGrpSpPr/>
          <p:nvPr/>
        </p:nvGrpSpPr>
        <p:grpSpPr>
          <a:xfrm>
            <a:off x="1035469" y="4164873"/>
            <a:ext cx="8051081" cy="1373668"/>
            <a:chOff x="1035469" y="4164873"/>
            <a:chExt cx="8051081" cy="1373668"/>
          </a:xfrm>
        </p:grpSpPr>
        <p:grpSp>
          <p:nvGrpSpPr>
            <p:cNvPr id="192" name="Group 191"/>
            <p:cNvGrpSpPr/>
            <p:nvPr/>
          </p:nvGrpSpPr>
          <p:grpSpPr>
            <a:xfrm>
              <a:off x="1054653" y="4164873"/>
              <a:ext cx="7485272" cy="400110"/>
              <a:chOff x="771896" y="4410901"/>
              <a:chExt cx="7485272" cy="400110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771896" y="4410901"/>
                <a:ext cx="36576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</a:rPr>
                  <a:t>POST </a:t>
                </a:r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/</a:t>
                </a:r>
                <a:r>
                  <a:rPr lang="en-US" sz="2000" dirty="0" err="1" smtClean="0">
                    <a:solidFill>
                      <a:schemeClr val="accent5">
                        <a:lumMod val="50000"/>
                      </a:schemeClr>
                    </a:solidFill>
                  </a:rPr>
                  <a:t>orderService</a:t>
                </a:r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/</a:t>
                </a:r>
                <a:r>
                  <a:rPr lang="en-US" sz="2000" dirty="0" err="1" smtClean="0">
                    <a:solidFill>
                      <a:schemeClr val="accent5">
                        <a:lumMod val="50000"/>
                      </a:schemeClr>
                    </a:solidFill>
                  </a:rPr>
                  <a:t>findOrder</a:t>
                </a:r>
                <a:endParaRPr 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6095999" y="4410901"/>
                <a:ext cx="21611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</a:rPr>
                  <a:t>C</a:t>
                </a:r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heck order status</a:t>
                </a:r>
                <a:endParaRPr 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84" name="Straight Arrow Connector 183"/>
              <p:cNvCxnSpPr>
                <a:endCxn id="179" idx="1"/>
              </p:cNvCxnSpPr>
              <p:nvPr/>
            </p:nvCxnSpPr>
            <p:spPr>
              <a:xfrm flipV="1">
                <a:off x="4429496" y="4610956"/>
                <a:ext cx="1666503" cy="11736"/>
              </a:xfrm>
              <a:prstGeom prst="straightConnector1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  <a:miter lim="800000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90"/>
            <p:cNvGrpSpPr/>
            <p:nvPr/>
          </p:nvGrpSpPr>
          <p:grpSpPr>
            <a:xfrm>
              <a:off x="1035469" y="4656539"/>
              <a:ext cx="7517332" cy="400110"/>
              <a:chOff x="771896" y="4891440"/>
              <a:chExt cx="7517332" cy="400110"/>
            </a:xfrm>
          </p:grpSpPr>
          <p:sp>
            <p:nvSpPr>
              <p:cNvPr id="180" name="Rectangle 179"/>
              <p:cNvSpPr/>
              <p:nvPr/>
            </p:nvSpPr>
            <p:spPr>
              <a:xfrm>
                <a:off x="771896" y="4891440"/>
                <a:ext cx="36576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</a:rPr>
                  <a:t>POST </a:t>
                </a:r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/</a:t>
                </a:r>
                <a:r>
                  <a:rPr lang="en-US" sz="2000" dirty="0" err="1" smtClean="0">
                    <a:solidFill>
                      <a:schemeClr val="accent5">
                        <a:lumMod val="50000"/>
                      </a:schemeClr>
                    </a:solidFill>
                  </a:rPr>
                  <a:t>orderService</a:t>
                </a:r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/</a:t>
                </a:r>
                <a:r>
                  <a:rPr lang="en-US" sz="2000" dirty="0" err="1" smtClean="0">
                    <a:solidFill>
                      <a:schemeClr val="accent5">
                        <a:lumMod val="50000"/>
                      </a:schemeClr>
                    </a:solidFill>
                  </a:rPr>
                  <a:t>findOrder</a:t>
                </a:r>
                <a:endParaRPr 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6095999" y="4891440"/>
                <a:ext cx="219322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Create a new order</a:t>
                </a:r>
                <a:endParaRPr 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88" name="Straight Arrow Connector 187"/>
              <p:cNvCxnSpPr/>
              <p:nvPr/>
            </p:nvCxnSpPr>
            <p:spPr>
              <a:xfrm flipV="1">
                <a:off x="4429495" y="5079759"/>
                <a:ext cx="1666503" cy="11736"/>
              </a:xfrm>
              <a:prstGeom prst="straightConnector1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  <a:miter lim="800000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 189"/>
            <p:cNvGrpSpPr/>
            <p:nvPr/>
          </p:nvGrpSpPr>
          <p:grpSpPr>
            <a:xfrm>
              <a:off x="1054653" y="5126556"/>
              <a:ext cx="8031897" cy="411985"/>
              <a:chOff x="771895" y="5272911"/>
              <a:chExt cx="8031897" cy="411985"/>
            </a:xfrm>
          </p:grpSpPr>
          <p:sp>
            <p:nvSpPr>
              <p:cNvPr id="181" name="Rectangle 180"/>
              <p:cNvSpPr/>
              <p:nvPr/>
            </p:nvSpPr>
            <p:spPr>
              <a:xfrm>
                <a:off x="771895" y="5284786"/>
                <a:ext cx="365760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</a:rPr>
                  <a:t>POST </a:t>
                </a:r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/</a:t>
                </a:r>
                <a:r>
                  <a:rPr lang="en-US" sz="2000" dirty="0" err="1" smtClean="0">
                    <a:solidFill>
                      <a:schemeClr val="accent5">
                        <a:lumMod val="50000"/>
                      </a:schemeClr>
                    </a:solidFill>
                  </a:rPr>
                  <a:t>orderService</a:t>
                </a:r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/</a:t>
                </a:r>
                <a:r>
                  <a:rPr lang="en-US" sz="2000" dirty="0" err="1" smtClean="0">
                    <a:solidFill>
                      <a:schemeClr val="accent5">
                        <a:lumMod val="50000"/>
                      </a:schemeClr>
                    </a:solidFill>
                  </a:rPr>
                  <a:t>deleteOrder</a:t>
                </a:r>
                <a:endParaRPr 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6095999" y="5272911"/>
                <a:ext cx="27077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Delete an </a:t>
                </a:r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</a:rPr>
                  <a:t>existing order</a:t>
                </a:r>
              </a:p>
            </p:txBody>
          </p:sp>
          <p:cxnSp>
            <p:nvCxnSpPr>
              <p:cNvPr id="189" name="Straight Arrow Connector 188"/>
              <p:cNvCxnSpPr/>
              <p:nvPr/>
            </p:nvCxnSpPr>
            <p:spPr>
              <a:xfrm flipV="1">
                <a:off x="4429495" y="5461230"/>
                <a:ext cx="1666503" cy="11736"/>
              </a:xfrm>
              <a:prstGeom prst="straightConnector1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  <a:miter lim="800000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4069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Level 2 - </a:t>
            </a:r>
            <a:r>
              <a:rPr lang="en-US" b="1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905000"/>
            <a:ext cx="10975658" cy="992579"/>
          </a:xfrm>
        </p:spPr>
        <p:txBody>
          <a:bodyPr/>
          <a:lstStyle/>
          <a:p>
            <a:r>
              <a:rPr lang="en-US" dirty="0" smtClean="0"/>
              <a:t>Each URI is associated to a request method</a:t>
            </a:r>
          </a:p>
          <a:p>
            <a:r>
              <a:rPr lang="en-US" dirty="0" smtClean="0"/>
              <a:t>For each operation we find use the </a:t>
            </a:r>
            <a:r>
              <a:rPr lang="en-US" b="1" i="1" dirty="0" smtClean="0">
                <a:solidFill>
                  <a:schemeClr val="accent5">
                    <a:lumMod val="50000"/>
                  </a:schemeClr>
                </a:solidFill>
              </a:rPr>
              <a:t>appropriate HTTP verbs</a:t>
            </a:r>
          </a:p>
          <a:p>
            <a:endParaRPr lang="en-US" b="1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35469" y="3547356"/>
            <a:ext cx="8051081" cy="1373668"/>
            <a:chOff x="1035469" y="4164873"/>
            <a:chExt cx="8051081" cy="1373668"/>
          </a:xfrm>
        </p:grpSpPr>
        <p:grpSp>
          <p:nvGrpSpPr>
            <p:cNvPr id="9" name="Group 8"/>
            <p:cNvGrpSpPr/>
            <p:nvPr/>
          </p:nvGrpSpPr>
          <p:grpSpPr>
            <a:xfrm>
              <a:off x="1054653" y="4164873"/>
              <a:ext cx="7485272" cy="400110"/>
              <a:chOff x="771896" y="4410901"/>
              <a:chExt cx="7485272" cy="40011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71896" y="4410901"/>
                <a:ext cx="36576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GET /</a:t>
                </a:r>
                <a:r>
                  <a:rPr lang="en-US" sz="2000" dirty="0" err="1" smtClean="0">
                    <a:solidFill>
                      <a:schemeClr val="accent5">
                        <a:lumMod val="50000"/>
                      </a:schemeClr>
                    </a:solidFill>
                  </a:rPr>
                  <a:t>orderService</a:t>
                </a:r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/order</a:t>
                </a:r>
                <a:endParaRPr 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095999" y="4410901"/>
                <a:ext cx="21611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</a:rPr>
                  <a:t>C</a:t>
                </a:r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heck order status</a:t>
                </a:r>
                <a:endParaRPr 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V="1">
                <a:off x="4429496" y="4610956"/>
                <a:ext cx="1666503" cy="11736"/>
              </a:xfrm>
              <a:prstGeom prst="straightConnector1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  <a:miter lim="800000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1035469" y="4656539"/>
              <a:ext cx="7517332" cy="400110"/>
              <a:chOff x="771896" y="4891440"/>
              <a:chExt cx="7517332" cy="40011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771896" y="4891440"/>
                <a:ext cx="36576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POST /</a:t>
                </a:r>
                <a:r>
                  <a:rPr lang="en-US" sz="2000" dirty="0" err="1" smtClean="0">
                    <a:solidFill>
                      <a:schemeClr val="accent5">
                        <a:lumMod val="50000"/>
                      </a:schemeClr>
                    </a:solidFill>
                  </a:rPr>
                  <a:t>orderService</a:t>
                </a:r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/order</a:t>
                </a:r>
                <a:endParaRPr 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095999" y="4891440"/>
                <a:ext cx="219322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Create a new order</a:t>
                </a:r>
                <a:endParaRPr 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 flipV="1">
                <a:off x="4429495" y="5079759"/>
                <a:ext cx="1666503" cy="11736"/>
              </a:xfrm>
              <a:prstGeom prst="straightConnector1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  <a:miter lim="800000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1054653" y="5126556"/>
              <a:ext cx="8031897" cy="411985"/>
              <a:chOff x="771895" y="5272911"/>
              <a:chExt cx="8031897" cy="411985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771895" y="5284786"/>
                <a:ext cx="365760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DELETE /</a:t>
                </a:r>
                <a:r>
                  <a:rPr lang="en-US" sz="2000" dirty="0" err="1" smtClean="0">
                    <a:solidFill>
                      <a:schemeClr val="accent5">
                        <a:lumMod val="50000"/>
                      </a:schemeClr>
                    </a:solidFill>
                  </a:rPr>
                  <a:t>orderService</a:t>
                </a:r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/order</a:t>
                </a:r>
                <a:endParaRPr 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095999" y="5272911"/>
                <a:ext cx="27077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Delete an </a:t>
                </a:r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</a:rPr>
                  <a:t>existing order</a:t>
                </a: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V="1">
                <a:off x="4429495" y="5461230"/>
                <a:ext cx="1666503" cy="11736"/>
              </a:xfrm>
              <a:prstGeom prst="straightConnector1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  <a:miter lim="800000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5038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rtlCol="0">
        <a:spAutoFit/>
      </a:bodyPr>
      <a:lstStyle>
        <a:defPPr algn="ctr">
          <a:lnSpc>
            <a:spcPct val="90000"/>
          </a:lnSpc>
          <a:defRPr sz="4800" dirty="0">
            <a:solidFill>
              <a:srgbClr val="0F4A6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5692</TotalTime>
  <Words>884</Words>
  <Application>Microsoft Macintosh PowerPoint</Application>
  <PresentationFormat>Widescreen</PresentationFormat>
  <Paragraphs>288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Calibri</vt:lpstr>
      <vt:lpstr>Calibri Light</vt:lpstr>
      <vt:lpstr>Consolas</vt:lpstr>
      <vt:lpstr>Corbel</vt:lpstr>
      <vt:lpstr>Mangal</vt:lpstr>
      <vt:lpstr>Menlo</vt:lpstr>
      <vt:lpstr>Montserrat</vt:lpstr>
      <vt:lpstr>Segoe UI</vt:lpstr>
      <vt:lpstr>Segoe UI Semibold</vt:lpstr>
      <vt:lpstr>Arial</vt:lpstr>
      <vt:lpstr>Office Theme</vt:lpstr>
      <vt:lpstr>2_Chalkboard 16x9</vt:lpstr>
      <vt:lpstr>PowerPoint Presentation</vt:lpstr>
      <vt:lpstr>PowerPoint Presentation</vt:lpstr>
      <vt:lpstr>PowerPoint Presentation</vt:lpstr>
      <vt:lpstr>Restful Services through Spring Boot</vt:lpstr>
      <vt:lpstr>Rest methods</vt:lpstr>
      <vt:lpstr>Richardson Maturity Model (Martin Fowler)</vt:lpstr>
      <vt:lpstr>Level 0</vt:lpstr>
      <vt:lpstr>Level 1 - Resources</vt:lpstr>
      <vt:lpstr>Level 2 - Methods</vt:lpstr>
      <vt:lpstr>Different HTTP Methods</vt:lpstr>
      <vt:lpstr>Level 3 - Hypermedia Controls</vt:lpstr>
      <vt:lpstr>SWAGGER</vt:lpstr>
      <vt:lpstr>Documenting API - Swagger</vt:lpstr>
      <vt:lpstr>1. Add Dependency</vt:lpstr>
      <vt:lpstr>2. Swagger Configuration</vt:lpstr>
      <vt:lpstr>Write required Rest Controllers as per your business</vt:lpstr>
      <vt:lpstr>Access the URLs http://localhost:8080/v2/api.docs </vt:lpstr>
      <vt:lpstr>Swagger-ui http://localhost:8080/swagger-ui.html </vt:lpstr>
      <vt:lpstr>ACTUATOR</vt:lpstr>
      <vt:lpstr>Things to do</vt:lpstr>
      <vt:lpstr>URLs</vt:lpstr>
      <vt:lpstr>Versioning</vt:lpstr>
      <vt:lpstr>Why versioning is required?</vt:lpstr>
      <vt:lpstr>URI Versioning</vt:lpstr>
      <vt:lpstr>Request Parameter versioning</vt:lpstr>
      <vt:lpstr>(Custom) Headers versioning</vt:lpstr>
      <vt:lpstr>Testing in postman</vt:lpstr>
      <vt:lpstr>Media type versioning or (“content negotiation” or “accept header”)</vt:lpstr>
      <vt:lpstr>Testing in postman</vt:lpstr>
      <vt:lpstr>Questions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LEARNTEK M</dc:creator>
  <cp:lastModifiedBy>Microsoft Office User</cp:lastModifiedBy>
  <cp:revision>576</cp:revision>
  <dcterms:created xsi:type="dcterms:W3CDTF">2017-09-20T09:35:00Z</dcterms:created>
  <dcterms:modified xsi:type="dcterms:W3CDTF">2019-09-22T16:03:11Z</dcterms:modified>
</cp:coreProperties>
</file>