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322" r:id="rId3"/>
    <p:sldId id="293" r:id="rId4"/>
    <p:sldId id="352" r:id="rId5"/>
    <p:sldId id="356" r:id="rId6"/>
    <p:sldId id="342" r:id="rId7"/>
    <p:sldId id="353" r:id="rId8"/>
    <p:sldId id="354" r:id="rId9"/>
    <p:sldId id="355" r:id="rId10"/>
    <p:sldId id="357" r:id="rId11"/>
    <p:sldId id="358" r:id="rId12"/>
    <p:sldId id="359" r:id="rId13"/>
    <p:sldId id="360" r:id="rId14"/>
    <p:sldId id="35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25" autoAdjust="0"/>
    <p:restoredTop sz="94660"/>
  </p:normalViewPr>
  <p:slideViewPr>
    <p:cSldViewPr snapToGrid="0">
      <p:cViewPr>
        <p:scale>
          <a:sx n="107" d="100"/>
          <a:sy n="107" d="100"/>
        </p:scale>
        <p:origin x="92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FA583-ADAD-424D-8BB2-9CB2BEE8543F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59452-8B6A-45A7-A618-D533849B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62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9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2192000" cy="3886200"/>
          </a:xfrm>
          <a:prstGeom prst="rect">
            <a:avLst/>
          </a:prstGeom>
          <a:solidFill>
            <a:srgbClr val="03336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82" y="3352800"/>
            <a:ext cx="3201234" cy="9652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6" name="TextBox 5"/>
          <p:cNvSpPr txBox="1"/>
          <p:nvPr userDrawn="1"/>
        </p:nvSpPr>
        <p:spPr>
          <a:xfrm>
            <a:off x="2018237" y="5029201"/>
            <a:ext cx="8155524" cy="11182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Search Engine Optimization</a:t>
            </a:r>
          </a:p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Training For Serious Beginners</a:t>
            </a:r>
          </a:p>
        </p:txBody>
      </p:sp>
    </p:spTree>
    <p:extLst>
      <p:ext uri="{BB962C8B-B14F-4D97-AF65-F5344CB8AC3E}">
        <p14:creationId xmlns:p14="http://schemas.microsoft.com/office/powerpoint/2010/main" val="295729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>
            <a:lvl1pPr>
              <a:defRPr>
                <a:solidFill>
                  <a:srgbClr val="03336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4267200"/>
          </a:xfrm>
        </p:spPr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5035" y="6400801"/>
            <a:ext cx="1244183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4FA26-AFE5-4938-B2CB-8DD34C9BACE3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2" y="6367312"/>
            <a:ext cx="6326246" cy="276226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4353" y="6400801"/>
            <a:ext cx="1143300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5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3F606-BB02-4159-81AD-4E0D3C1D5D01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0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05C452-FA59-4572-8EAE-07B8B2D7B783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3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8732D-336D-4C34-88AB-D6BFEC6D327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B8176F-CD38-4655-A963-5102624814A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5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8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40064"/>
                <a:ext cx="5294376" cy="51698"/>
                <a:chOff x="1522413" y="1516937"/>
                <a:chExt cx="10569575" cy="60315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E4F9E-2841-46FB-9F45-CEF67C86C6DC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6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 userDrawn="1"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7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743E5-ABF4-4B42-8695-426971B8FFA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0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5AE20-3955-41FB-AC55-1338D8BB869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51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D7E21-1E3F-4B28-8FCF-FCE88A16605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AA578-3215-439E-8462-A14DF0EC5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63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F6493-AC32-4895-8FA0-B66B2D5A6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2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8740042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173" y="1600200"/>
            <a:ext cx="109756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3F975B-8B47-438F-AD69-C6A73EC38812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8173" y="1219200"/>
            <a:ext cx="10975658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554" y="562430"/>
            <a:ext cx="1829276" cy="55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33364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hyperlink" Target="mailto:skkar.2k2@gmail.com" TargetMode="Externa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4553926"/>
                  </a:ext>
                </a:extLst>
              </a:tr>
            </a:tbl>
          </a:graphicData>
        </a:graphic>
      </p:graphicFrame>
      <p:pic>
        <p:nvPicPr>
          <p:cNvPr id="12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3272589"/>
            <a:ext cx="2844800" cy="974558"/>
          </a:xfrm>
        </p:spPr>
      </p:pic>
      <p:sp>
        <p:nvSpPr>
          <p:cNvPr id="6" name="TextBox 5"/>
          <p:cNvSpPr txBox="1"/>
          <p:nvPr/>
        </p:nvSpPr>
        <p:spPr>
          <a:xfrm>
            <a:off x="8657611" y="4639915"/>
            <a:ext cx="301730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</a:t>
            </a:r>
            <a:r>
              <a:rPr lang="en-IN" sz="2800" b="1" dirty="0" err="1" smtClean="0">
                <a:solidFill>
                  <a:schemeClr val="accent6">
                    <a:lumMod val="75000"/>
                  </a:schemeClr>
                </a:solidFill>
              </a:rPr>
              <a:t>Kar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4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mage result for spring microservi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173716"/>
            <a:ext cx="4038600" cy="364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5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@</a:t>
            </a:r>
            <a:r>
              <a:rPr lang="en-US" b="1" dirty="0" err="1" smtClean="0"/>
              <a:t>EnableHystrix</a:t>
            </a:r>
            <a:r>
              <a:rPr lang="en-US" b="1" dirty="0" smtClean="0"/>
              <a:t> </a:t>
            </a:r>
            <a:r>
              <a:rPr lang="en-US" dirty="0" smtClean="0"/>
              <a:t>in Application 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952" y="1582341"/>
            <a:ext cx="86120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SpringBootApplication</a:t>
            </a:r>
            <a:r>
              <a:rPr lang="en-US" dirty="0">
                <a:solidFill>
                  <a:srgbClr val="808000"/>
                </a:solidFill>
              </a:rPr>
              <a:t/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EnableFeignClients</a:t>
            </a:r>
            <a:r>
              <a:rPr lang="en-US" dirty="0">
                <a:solidFill>
                  <a:srgbClr val="808000"/>
                </a:solidFill>
              </a:rPr>
              <a:t/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sz="4400" b="1" dirty="0">
                <a:solidFill>
                  <a:srgbClr val="808000"/>
                </a:solidFill>
              </a:rPr>
              <a:t>@</a:t>
            </a:r>
            <a:r>
              <a:rPr lang="en-US" sz="4400" b="1" dirty="0" err="1">
                <a:solidFill>
                  <a:srgbClr val="808000"/>
                </a:solidFill>
              </a:rPr>
              <a:t>EnableHystrix</a:t>
            </a:r>
            <a:r>
              <a:rPr lang="en-US" dirty="0">
                <a:solidFill>
                  <a:srgbClr val="808000"/>
                </a:solidFill>
              </a:rPr>
              <a:t/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EnableHystrixDashboard</a:t>
            </a:r>
            <a:r>
              <a:rPr lang="en-US" dirty="0">
                <a:solidFill>
                  <a:srgbClr val="808000"/>
                </a:solidFill>
              </a:rPr>
              <a:t/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 err="1"/>
              <a:t>CircuitBreakerWithHystrixApplication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80"/>
                </a:solidFill>
              </a:rPr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SpringApplication.</a:t>
            </a:r>
            <a:r>
              <a:rPr lang="en-US" i="1" dirty="0" err="1"/>
              <a:t>run</a:t>
            </a:r>
            <a:r>
              <a:rPr lang="en-US" dirty="0"/>
              <a:t>(</a:t>
            </a:r>
            <a:r>
              <a:rPr lang="en-US" dirty="0" err="1"/>
              <a:t>CircuitBreakerWithHystrixApplication.</a:t>
            </a:r>
            <a:r>
              <a:rPr lang="en-US" b="1" dirty="0" err="1">
                <a:solidFill>
                  <a:srgbClr val="000080"/>
                </a:solidFill>
              </a:rPr>
              <a:t>class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871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urved Connector 12"/>
          <p:cNvCxnSpPr/>
          <p:nvPr/>
        </p:nvCxnSpPr>
        <p:spPr>
          <a:xfrm rot="16200000" flipH="1">
            <a:off x="748147" y="3230086"/>
            <a:ext cx="1840675" cy="558143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@</a:t>
            </a:r>
            <a:r>
              <a:rPr lang="en-US" b="1" dirty="0" err="1"/>
              <a:t>HystrixCommand</a:t>
            </a:r>
            <a:r>
              <a:rPr lang="en-US" b="1" dirty="0"/>
              <a:t> </a:t>
            </a:r>
            <a:r>
              <a:rPr lang="en-US" dirty="0"/>
              <a:t>with </a:t>
            </a:r>
            <a:r>
              <a:rPr lang="en-US" b="1" dirty="0"/>
              <a:t>fallback</a:t>
            </a:r>
            <a:r>
              <a:rPr lang="en-US" dirty="0"/>
              <a:t> </a:t>
            </a:r>
            <a:r>
              <a:rPr lang="en-US" b="1" dirty="0"/>
              <a:t>method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950" y="1479330"/>
            <a:ext cx="10939613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808000"/>
                </a:solidFill>
              </a:rPr>
              <a:t>@</a:t>
            </a:r>
            <a:r>
              <a:rPr lang="en-US" sz="2800" b="1" dirty="0" err="1">
                <a:solidFill>
                  <a:srgbClr val="808000"/>
                </a:solidFill>
              </a:rPr>
              <a:t>HystrixCommand</a:t>
            </a:r>
            <a:r>
              <a:rPr lang="en-US" sz="2800" b="1" dirty="0"/>
              <a:t>(</a:t>
            </a:r>
            <a:r>
              <a:rPr lang="en-US" sz="2800" b="1" dirty="0" err="1"/>
              <a:t>fallbackMethod</a:t>
            </a:r>
            <a:r>
              <a:rPr lang="en-US" sz="2800" b="1" dirty="0"/>
              <a:t> = </a:t>
            </a:r>
            <a:r>
              <a:rPr lang="en-US" sz="2800" b="1" dirty="0">
                <a:solidFill>
                  <a:srgbClr val="008000"/>
                </a:solidFill>
              </a:rPr>
              <a:t>"</a:t>
            </a:r>
            <a:r>
              <a:rPr lang="en-US" sz="2800" b="1" dirty="0" err="1">
                <a:solidFill>
                  <a:srgbClr val="008000"/>
                </a:solidFill>
              </a:rPr>
              <a:t>employeeServiceFailure_Fallback</a:t>
            </a:r>
            <a:r>
              <a:rPr lang="en-US" sz="2800" b="1" dirty="0">
                <a:solidFill>
                  <a:srgbClr val="008000"/>
                </a:solidFill>
              </a:rPr>
              <a:t>"</a:t>
            </a:r>
            <a:r>
              <a:rPr lang="en-US" sz="2800" b="1" dirty="0"/>
              <a:t>)</a:t>
            </a:r>
            <a:br>
              <a:rPr lang="en-US" sz="2800" b="1" dirty="0"/>
            </a:br>
            <a:r>
              <a:rPr lang="en-US" sz="2000" b="1" dirty="0">
                <a:solidFill>
                  <a:srgbClr val="000080"/>
                </a:solidFill>
              </a:rPr>
              <a:t>public </a:t>
            </a:r>
            <a:r>
              <a:rPr lang="en-US" sz="2000" dirty="0"/>
              <a:t>Employee </a:t>
            </a:r>
            <a:r>
              <a:rPr lang="en-US" sz="2000" dirty="0" err="1"/>
              <a:t>readEmpFromEmpFeignClient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808000"/>
                </a:solidFill>
              </a:rPr>
              <a:t>@</a:t>
            </a:r>
            <a:r>
              <a:rPr lang="en-US" sz="2000" dirty="0" err="1">
                <a:solidFill>
                  <a:srgbClr val="808000"/>
                </a:solidFill>
              </a:rPr>
              <a:t>PathVariable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8000"/>
                </a:solidFill>
              </a:rPr>
              <a:t>"id"</a:t>
            </a:r>
            <a:r>
              <a:rPr lang="en-US" sz="2000" dirty="0"/>
              <a:t>) </a:t>
            </a:r>
            <a:r>
              <a:rPr lang="en-US" sz="2000" b="1" dirty="0">
                <a:solidFill>
                  <a:srgbClr val="000080"/>
                </a:solidFill>
              </a:rPr>
              <a:t>long </a:t>
            </a:r>
            <a:r>
              <a:rPr lang="en-US" sz="2000" dirty="0" err="1"/>
              <a:t>empId</a:t>
            </a:r>
            <a:r>
              <a:rPr lang="en-US" sz="2000" dirty="0"/>
              <a:t>) </a:t>
            </a:r>
            <a:r>
              <a:rPr lang="en-US" sz="2000" dirty="0" smtClean="0"/>
              <a:t>{</a:t>
            </a:r>
            <a:r>
              <a:rPr lang="en-US" sz="2000" i="1" dirty="0">
                <a:solidFill>
                  <a:srgbClr val="808080"/>
                </a:solidFill>
              </a:rPr>
              <a:t/>
            </a:r>
            <a:br>
              <a:rPr lang="en-US" sz="2000" i="1" dirty="0">
                <a:solidFill>
                  <a:srgbClr val="808080"/>
                </a:solidFill>
              </a:rPr>
            </a:br>
            <a:r>
              <a:rPr lang="en-US" sz="2000" i="1" dirty="0">
                <a:solidFill>
                  <a:srgbClr val="808080"/>
                </a:solidFill>
              </a:rPr>
              <a:t>    </a:t>
            </a:r>
            <a:r>
              <a:rPr lang="en-US" sz="2000" b="1" dirty="0">
                <a:solidFill>
                  <a:srgbClr val="000080"/>
                </a:solidFill>
              </a:rPr>
              <a:t>return </a:t>
            </a:r>
            <a:r>
              <a:rPr lang="en-US" sz="2000" b="1" dirty="0" err="1">
                <a:solidFill>
                  <a:srgbClr val="660E7A"/>
                </a:solidFill>
              </a:rPr>
              <a:t>employeeFeignClient</a:t>
            </a:r>
            <a:r>
              <a:rPr lang="en-US" sz="2000" dirty="0" err="1"/>
              <a:t>.getEmployeeById</a:t>
            </a:r>
            <a:r>
              <a:rPr lang="en-US" sz="2000" dirty="0"/>
              <a:t>(</a:t>
            </a:r>
            <a:r>
              <a:rPr lang="en-US" sz="2000" dirty="0" err="1"/>
              <a:t>empId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31950" y="4067193"/>
            <a:ext cx="102887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SuppressWarnings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"unused"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dirty="0"/>
              <a:t>Employee </a:t>
            </a:r>
            <a:r>
              <a:rPr lang="en-US" sz="3200" b="1" dirty="0" err="1"/>
              <a:t>employeeServiceFailure_Fallback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long </a:t>
            </a:r>
            <a:r>
              <a:rPr lang="en-US" dirty="0" err="1"/>
              <a:t>empId</a:t>
            </a:r>
            <a:r>
              <a:rPr lang="en-US" dirty="0"/>
              <a:t>) </a:t>
            </a:r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err="1"/>
              <a:t>System.</a:t>
            </a:r>
            <a:r>
              <a:rPr lang="en-US" b="1" i="1" dirty="0" err="1">
                <a:solidFill>
                  <a:srgbClr val="660E7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"Employee Service is down!!! fallback route enabled..."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</a:t>
            </a:r>
            <a:r>
              <a:rPr lang="en-US" b="1" dirty="0">
                <a:solidFill>
                  <a:srgbClr val="000080"/>
                </a:solidFill>
              </a:rPr>
              <a:t>return new </a:t>
            </a:r>
            <a:r>
              <a:rPr lang="en-US" dirty="0"/>
              <a:t>Employee</a:t>
            </a:r>
            <a:r>
              <a:rPr lang="en-US" dirty="0" smtClean="0"/>
              <a:t>();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}</a:t>
            </a:r>
          </a:p>
        </p:txBody>
      </p:sp>
      <p:cxnSp>
        <p:nvCxnSpPr>
          <p:cNvPr id="9" name="Curved Connector 8"/>
          <p:cNvCxnSpPr/>
          <p:nvPr/>
        </p:nvCxnSpPr>
        <p:spPr>
          <a:xfrm rot="5400000">
            <a:off x="5714390" y="3006815"/>
            <a:ext cx="1710047" cy="1135314"/>
          </a:xfrm>
          <a:prstGeom prst="curvedConnector3">
            <a:avLst/>
          </a:prstGeom>
          <a:ln w="25400">
            <a:solidFill>
              <a:srgbClr val="FF0000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77896" y="3360175"/>
            <a:ext cx="5273815" cy="424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Parameter and return type </a:t>
            </a:r>
            <a:r>
              <a:rPr lang="en-US" sz="240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should match</a:t>
            </a:r>
            <a:endParaRPr lang="en-US" sz="24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75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case there is any issue with the client, the fallback method will be called.</a:t>
            </a:r>
          </a:p>
          <a:p>
            <a:r>
              <a:rPr lang="en-US" dirty="0" smtClean="0"/>
              <a:t>Once the service is up, it will call as usual without falling in the fallback method.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46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93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CHAPTER – </a:t>
            </a:r>
            <a:r>
              <a:rPr lang="en-US" dirty="0" smtClean="0"/>
              <a:t>9</a:t>
            </a:r>
            <a:endParaRPr lang="en-US" dirty="0"/>
          </a:p>
          <a:p>
            <a:r>
              <a:rPr lang="en-US" dirty="0" err="1" smtClean="0"/>
              <a:t>Hystrix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600707" y="4544913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 descr="https://camo.githubusercontent.com/e871b5d002a9699e7a2d9fa0178af5c72f0743e0/68747470733a2f2f6e6574666c69782e6769746875622e636f6d2f487973747269782f696d616765732f687973747269782d6c6f676f2d7461676c696e652d383530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49" y="296637"/>
            <a:ext cx="4422221" cy="125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1026" name="Picture 2" descr="https://camo.githubusercontent.com/e871b5d002a9699e7a2d9fa0178af5c72f0743e0/68747470733a2f2f6e6574666c69782e6769746875622e636f6d2f487973747269782f696d616765732f687973747269782d6c6f676f2d7461676c696e652d383530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410" y="2458192"/>
            <a:ext cx="80962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8172" y="380010"/>
            <a:ext cx="6588535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Client-side Circuit Breaker</a:t>
            </a: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28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4098" name="Picture 2" descr="mage result for circuit brea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944" y="1742289"/>
            <a:ext cx="2734709" cy="273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1953" y="1517877"/>
            <a:ext cx="8689060" cy="45385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en-US" sz="2400" dirty="0">
                <a:solidFill>
                  <a:srgbClr val="002D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 circuit breaker is an automatically operated electrical switch designed to protect an electrical circuit from damage caused by excess current from an overload or short circuit. </a:t>
            </a:r>
            <a:endParaRPr lang="en-US" sz="2400" dirty="0" smtClean="0">
              <a:solidFill>
                <a:srgbClr val="002D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en-US" sz="2400" dirty="0" smtClean="0">
                <a:solidFill>
                  <a:srgbClr val="002D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Its </a:t>
            </a:r>
            <a:r>
              <a:rPr lang="en-US" sz="2400" dirty="0">
                <a:solidFill>
                  <a:srgbClr val="002D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 function is to interrupt current flow after a fault is detected. </a:t>
            </a:r>
            <a:r>
              <a:rPr lang="en-US" sz="2400" dirty="0" smtClean="0">
                <a:solidFill>
                  <a:srgbClr val="002D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Unlike </a:t>
            </a:r>
            <a:r>
              <a:rPr lang="en-US" sz="2400" dirty="0">
                <a:solidFill>
                  <a:srgbClr val="002D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 fuse, which operates once and then must be replaced, a circuit breaker can be reset (either manually or automatically) to resume normal operation.</a:t>
            </a:r>
          </a:p>
        </p:txBody>
      </p:sp>
    </p:spTree>
    <p:extLst>
      <p:ext uri="{BB962C8B-B14F-4D97-AF65-F5344CB8AC3E}">
        <p14:creationId xmlns:p14="http://schemas.microsoft.com/office/powerpoint/2010/main" val="197133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err="1"/>
              <a:t>Hystrix</a:t>
            </a:r>
            <a:r>
              <a:rPr lang="en-US" dirty="0"/>
              <a:t> For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Hystrix</a:t>
            </a:r>
            <a:r>
              <a:rPr lang="en-US" dirty="0" smtClean="0"/>
              <a:t> is designed to do the following:</a:t>
            </a:r>
          </a:p>
          <a:p>
            <a:r>
              <a:rPr lang="en-US" dirty="0" smtClean="0"/>
              <a:t>Give protection from and control over latency and failure from dependencies accessed (typically over the network) via third-party client libraries.</a:t>
            </a:r>
          </a:p>
          <a:p>
            <a:r>
              <a:rPr lang="en-US" dirty="0" smtClean="0"/>
              <a:t>Stop </a:t>
            </a:r>
            <a:r>
              <a:rPr lang="en-US" dirty="0"/>
              <a:t>cascading failures in a complex distributed system.</a:t>
            </a:r>
          </a:p>
          <a:p>
            <a:r>
              <a:rPr lang="en-US" dirty="0"/>
              <a:t>Fail fast and rapidly recover.</a:t>
            </a:r>
          </a:p>
          <a:p>
            <a:r>
              <a:rPr lang="en-US" dirty="0"/>
              <a:t>Fallback and gracefully degrade when possible.</a:t>
            </a:r>
          </a:p>
          <a:p>
            <a:r>
              <a:rPr lang="en-US" dirty="0"/>
              <a:t>Enable near real-time monitoring, alerting, and operational control.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22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everything is healthy the request flow can look </a:t>
            </a:r>
            <a:r>
              <a:rPr lang="en-US" dirty="0" smtClean="0"/>
              <a:t>like: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2050" name="Picture 2" descr="https://github.com/Netflix/Hystrix/wiki/images/soa-1-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987" y="1180385"/>
            <a:ext cx="5662727" cy="514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69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one of many backend systems becomes latent it can block the entire user </a:t>
            </a:r>
            <a:r>
              <a:rPr lang="en-US" dirty="0" smtClean="0"/>
              <a:t>request: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3074" name="Picture 2" descr="https://github.com/Netflix/Hystrix/wiki/images/soa-2-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805" y="1314450"/>
            <a:ext cx="5423473" cy="493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7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Hystrix</a:t>
            </a:r>
            <a:r>
              <a:rPr lang="en-US" dirty="0"/>
              <a:t> works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2" y="1382485"/>
            <a:ext cx="10975658" cy="5018316"/>
          </a:xfrm>
        </p:spPr>
        <p:txBody>
          <a:bodyPr>
            <a:normAutofit fontScale="92500"/>
          </a:bodyPr>
          <a:lstStyle/>
          <a:p>
            <a:r>
              <a:rPr lang="en-US" dirty="0"/>
              <a:t>Preventing any single dependency from using up all container (such as Tomcat) user threads.</a:t>
            </a:r>
          </a:p>
          <a:p>
            <a:r>
              <a:rPr lang="en-US" dirty="0"/>
              <a:t>Shedding load and failing fast instead of queueing.</a:t>
            </a:r>
          </a:p>
          <a:p>
            <a:r>
              <a:rPr lang="en-US" dirty="0"/>
              <a:t>Providing fallbacks wherever feasible to protect users from failure.</a:t>
            </a:r>
          </a:p>
          <a:p>
            <a:r>
              <a:rPr lang="en-US" dirty="0"/>
              <a:t>Using isolation techniques (such as bulkhead, </a:t>
            </a:r>
            <a:r>
              <a:rPr lang="en-US" dirty="0" err="1"/>
              <a:t>swimlane</a:t>
            </a:r>
            <a:r>
              <a:rPr lang="en-US" dirty="0"/>
              <a:t>, and circuit breaker patterns) to limit the impact of any one dependency.</a:t>
            </a:r>
          </a:p>
          <a:p>
            <a:r>
              <a:rPr lang="en-US" dirty="0"/>
              <a:t>Optimizing for time-to-discovery through near real-time metrics, monitoring, and alerting</a:t>
            </a:r>
          </a:p>
          <a:p>
            <a:r>
              <a:rPr lang="en-US" dirty="0"/>
              <a:t>Optimizing for time-to-recovery by means of low latency propagation of configuration changes and support for dynamic property changes in most aspects of </a:t>
            </a:r>
            <a:r>
              <a:rPr lang="en-US" dirty="0" err="1"/>
              <a:t>Hystrix</a:t>
            </a:r>
            <a:r>
              <a:rPr lang="en-US" dirty="0"/>
              <a:t>, which allows you to make real-time operational modifications with low latency feedback loops.</a:t>
            </a:r>
          </a:p>
          <a:p>
            <a:r>
              <a:rPr lang="en-US" dirty="0"/>
              <a:t>Protecting against failures in the entire dependency client execution, not just in the network traffic.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95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Hystrix</a:t>
            </a:r>
            <a:r>
              <a:rPr lang="en-US" dirty="0" smtClean="0"/>
              <a:t> Dependencies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1603168"/>
            <a:ext cx="9150793" cy="34425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37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rtlCol="0">
        <a:spAutoFit/>
      </a:bodyPr>
      <a:lstStyle>
        <a:defPPr algn="ctr">
          <a:lnSpc>
            <a:spcPct val="90000"/>
          </a:lnSpc>
          <a:defRPr sz="4800" dirty="0">
            <a:solidFill>
              <a:srgbClr val="0F4A6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10900</TotalTime>
  <Words>428</Words>
  <Application>Microsoft Macintosh PowerPoint</Application>
  <PresentationFormat>Widescreen</PresentationFormat>
  <Paragraphs>61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Calibri Light</vt:lpstr>
      <vt:lpstr>Consolas</vt:lpstr>
      <vt:lpstr>Corbel</vt:lpstr>
      <vt:lpstr>Segoe UI</vt:lpstr>
      <vt:lpstr>Segoe UI Semibold</vt:lpstr>
      <vt:lpstr>Arial</vt:lpstr>
      <vt:lpstr>Office Theme</vt:lpstr>
      <vt:lpstr>2_Chalkboard 16x9</vt:lpstr>
      <vt:lpstr>PowerPoint Presentation</vt:lpstr>
      <vt:lpstr>PowerPoint Presentation</vt:lpstr>
      <vt:lpstr>PowerPoint Presentation</vt:lpstr>
      <vt:lpstr>Circuit Breaker</vt:lpstr>
      <vt:lpstr>What Is Hystrix For?</vt:lpstr>
      <vt:lpstr>When everything is healthy the request flow can look like:</vt:lpstr>
      <vt:lpstr>When one of many backend systems becomes latent it can block the entire user request:</vt:lpstr>
      <vt:lpstr>Hystrix works by:</vt:lpstr>
      <vt:lpstr>Add Hystrix Dependencies</vt:lpstr>
      <vt:lpstr>@EnableHystrix in Application class</vt:lpstr>
      <vt:lpstr>@HystrixCommand with fallback method</vt:lpstr>
      <vt:lpstr>PowerPoint Presentation</vt:lpstr>
      <vt:lpstr>Questions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LEARNTEK M</dc:creator>
  <cp:lastModifiedBy>Microsoft Office User</cp:lastModifiedBy>
  <cp:revision>713</cp:revision>
  <dcterms:created xsi:type="dcterms:W3CDTF">2017-09-20T09:35:00Z</dcterms:created>
  <dcterms:modified xsi:type="dcterms:W3CDTF">2019-10-19T15:49:28Z</dcterms:modified>
</cp:coreProperties>
</file>