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63"/>
    <p:restoredTop sz="94674"/>
  </p:normalViewPr>
  <p:slideViewPr>
    <p:cSldViewPr snapToGrid="0" snapToObjects="1">
      <p:cViewPr varScale="1">
        <p:scale>
          <a:sx n="141" d="100"/>
          <a:sy n="141"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614E-0674-5B4C-8AED-95A3BB797C8F}" type="datetimeFigureOut">
              <a:rPr lang="en-US" smtClean="0"/>
              <a:t>10/31/19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57D10-CE88-A945-B848-8008C0B5EFE0}" type="slidenum">
              <a:rPr lang="en-US" smtClean="0"/>
              <a:t>‹#›</a:t>
            </a:fld>
            <a:endParaRPr lang="en-US"/>
          </a:p>
        </p:txBody>
      </p:sp>
    </p:spTree>
    <p:extLst>
      <p:ext uri="{BB962C8B-B14F-4D97-AF65-F5344CB8AC3E}">
        <p14:creationId xmlns:p14="http://schemas.microsoft.com/office/powerpoint/2010/main" val="1625564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8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57D10-CE88-A945-B848-8008C0B5EFE0}" type="slidenum">
              <a:rPr lang="en-US" smtClean="0"/>
              <a:t>2</a:t>
            </a:fld>
            <a:endParaRPr lang="en-US"/>
          </a:p>
        </p:txBody>
      </p:sp>
    </p:spTree>
    <p:extLst>
      <p:ext uri="{BB962C8B-B14F-4D97-AF65-F5344CB8AC3E}">
        <p14:creationId xmlns:p14="http://schemas.microsoft.com/office/powerpoint/2010/main" val="196386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57D10-CE88-A945-B848-8008C0B5EFE0}" type="slidenum">
              <a:rPr lang="en-US" smtClean="0"/>
              <a:t>15</a:t>
            </a:fld>
            <a:endParaRPr lang="en-US"/>
          </a:p>
        </p:txBody>
      </p:sp>
    </p:spTree>
    <p:extLst>
      <p:ext uri="{BB962C8B-B14F-4D97-AF65-F5344CB8AC3E}">
        <p14:creationId xmlns:p14="http://schemas.microsoft.com/office/powerpoint/2010/main" val="16111743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853CC0-E613-B943-B75C-4E7D8E2303EE}"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A9B5A9C-0942-044F-AED9-A9B3092D1EFE}" type="slidenum">
              <a:rPr lang="en-US" smtClean="0"/>
              <a:t>‹#›</a:t>
            </a:fld>
            <a:endParaRPr lang="en-US"/>
          </a:p>
        </p:txBody>
      </p:sp>
    </p:spTree>
    <p:extLst>
      <p:ext uri="{BB962C8B-B14F-4D97-AF65-F5344CB8AC3E}">
        <p14:creationId xmlns:p14="http://schemas.microsoft.com/office/powerpoint/2010/main" val="17736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97024-E64E-D94B-8D17-0405D0B54075}"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105119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299BC-821A-5F4E-99C7-55AF10D6D8A7}"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14867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19112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F8B9BC-AC20-364D-AA48-07D27C213857}" type="datetime1">
              <a:rPr lang="en-US" smtClean="0"/>
              <a:t>10/31/19</a:t>
            </a:fld>
            <a:endParaRPr lang="en-US"/>
          </a:p>
        </p:txBody>
      </p:sp>
      <p:sp>
        <p:nvSpPr>
          <p:cNvPr id="5" name="Footer Placeholder 4"/>
          <p:cNvSpPr>
            <a:spLocks noGrp="1"/>
          </p:cNvSpPr>
          <p:nvPr>
            <p:ph type="ftr" sz="quarter" idx="11"/>
          </p:nvPr>
        </p:nvSpPr>
        <p:spPr/>
        <p:txBody>
          <a:bodyPr/>
          <a:lstStyle/>
          <a:p>
            <a:r>
              <a:rPr lang="en-US" smtClean="0"/>
              <a:t>Copyright @ 2015 Learntek. All Rights Reserved.</a:t>
            </a:r>
            <a:endParaRPr lang="en-US"/>
          </a:p>
        </p:txBody>
      </p:sp>
      <p:sp>
        <p:nvSpPr>
          <p:cNvPr id="6" name="Slide Number Placeholder 5"/>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51319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AEF3F0B-85D7-7044-87A9-5ACD95FEDF42}" type="datetime1">
              <a:rPr lang="en-US" smtClean="0"/>
              <a:t>10/31/19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smtClean="0"/>
              <a:t>Copyright @ 2015 Learntek. All Rights Reserved.</a:t>
            </a: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A9B5A9C-0942-044F-AED9-A9B3092D1EFE}" type="slidenum">
              <a:rPr lang="en-US" smtClean="0"/>
              <a:t>‹#›</a:t>
            </a:fld>
            <a:endParaRPr lang="en-US"/>
          </a:p>
        </p:txBody>
      </p:sp>
    </p:spTree>
    <p:extLst>
      <p:ext uri="{BB962C8B-B14F-4D97-AF65-F5344CB8AC3E}">
        <p14:creationId xmlns:p14="http://schemas.microsoft.com/office/powerpoint/2010/main" val="101140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EE5A2C-535A-F943-AF40-536BFFB5D90B}"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sp>
        <p:nvSpPr>
          <p:cNvPr id="7" name="Slide Number Placeholder 6"/>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127696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FFA0B2-3D81-AC4E-B15F-8E04ACA289C9}" type="datetime1">
              <a:rPr lang="en-US" smtClean="0"/>
              <a:t>10/31/19</a:t>
            </a:fld>
            <a:endParaRPr lang="en-US"/>
          </a:p>
        </p:txBody>
      </p:sp>
      <p:sp>
        <p:nvSpPr>
          <p:cNvPr id="8" name="Footer Placeholder 7"/>
          <p:cNvSpPr>
            <a:spLocks noGrp="1"/>
          </p:cNvSpPr>
          <p:nvPr>
            <p:ph type="ftr" sz="quarter" idx="11"/>
          </p:nvPr>
        </p:nvSpPr>
        <p:spPr/>
        <p:txBody>
          <a:bodyPr/>
          <a:lstStyle/>
          <a:p>
            <a:r>
              <a:rPr lang="en-US" smtClean="0"/>
              <a:t>Copyright @ 2015 Learntek. All Rights Reserved.</a:t>
            </a:r>
            <a:endParaRPr lang="en-US"/>
          </a:p>
        </p:txBody>
      </p:sp>
      <p:sp>
        <p:nvSpPr>
          <p:cNvPr id="9" name="Slide Number Placeholder 8"/>
          <p:cNvSpPr>
            <a:spLocks noGrp="1"/>
          </p:cNvSpPr>
          <p:nvPr>
            <p:ph type="sldNum" sz="quarter" idx="12"/>
          </p:nvPr>
        </p:nvSpPr>
        <p:spPr/>
        <p:txBody>
          <a:bodyPr/>
          <a:lstStyle/>
          <a:p>
            <a:fld id="{BA9B5A9C-0942-044F-AED9-A9B3092D1EFE}"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411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54FD90-0377-274F-97E1-FA7299239FDD}" type="datetime1">
              <a:rPr lang="en-US" smtClean="0"/>
              <a:t>10/31/19</a:t>
            </a:fld>
            <a:endParaRPr lang="en-US"/>
          </a:p>
        </p:txBody>
      </p:sp>
      <p:sp>
        <p:nvSpPr>
          <p:cNvPr id="4" name="Footer Placeholder 3"/>
          <p:cNvSpPr>
            <a:spLocks noGrp="1"/>
          </p:cNvSpPr>
          <p:nvPr>
            <p:ph type="ftr" sz="quarter" idx="11"/>
          </p:nvPr>
        </p:nvSpPr>
        <p:spPr/>
        <p:txBody>
          <a:bodyPr/>
          <a:lstStyle/>
          <a:p>
            <a:r>
              <a:rPr lang="en-US" smtClean="0"/>
              <a:t>Copyright @ 2015 Learntek. All Rights Reserved.</a:t>
            </a:r>
            <a:endParaRPr lang="en-US"/>
          </a:p>
        </p:txBody>
      </p:sp>
      <p:sp>
        <p:nvSpPr>
          <p:cNvPr id="5" name="Slide Number Placeholder 4"/>
          <p:cNvSpPr>
            <a:spLocks noGrp="1"/>
          </p:cNvSpPr>
          <p:nvPr>
            <p:ph type="sldNum" sz="quarter" idx="12"/>
          </p:nvPr>
        </p:nvSpPr>
        <p:spPr/>
        <p:txBody>
          <a:bodyPr/>
          <a:lstStyle/>
          <a:p>
            <a:fld id="{BA9B5A9C-0942-044F-AED9-A9B3092D1EFE}"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07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4DEB6-1D57-8E4F-8482-CCD0E6B7A179}" type="datetime1">
              <a:rPr lang="en-US" smtClean="0"/>
              <a:t>10/31/19</a:t>
            </a:fld>
            <a:endParaRPr lang="en-US"/>
          </a:p>
        </p:txBody>
      </p:sp>
      <p:sp>
        <p:nvSpPr>
          <p:cNvPr id="3" name="Footer Placeholder 2"/>
          <p:cNvSpPr>
            <a:spLocks noGrp="1"/>
          </p:cNvSpPr>
          <p:nvPr>
            <p:ph type="ftr" sz="quarter" idx="11"/>
          </p:nvPr>
        </p:nvSpPr>
        <p:spPr/>
        <p:txBody>
          <a:bodyPr/>
          <a:lstStyle/>
          <a:p>
            <a:r>
              <a:rPr lang="en-US" smtClean="0"/>
              <a:t>Copyright @ 2015 Learntek. All Rights Reserved.</a:t>
            </a:r>
            <a:endParaRPr lang="en-US"/>
          </a:p>
        </p:txBody>
      </p:sp>
      <p:sp>
        <p:nvSpPr>
          <p:cNvPr id="4" name="Slide Number Placeholder 3"/>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16005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14A81C-8B36-A445-BB4E-5224C331F395}" type="datetime1">
              <a:rPr lang="en-US" smtClean="0"/>
              <a:t>10/31/19</a:t>
            </a:fld>
            <a:endParaRPr lang="en-US"/>
          </a:p>
        </p:txBody>
      </p:sp>
      <p:sp>
        <p:nvSpPr>
          <p:cNvPr id="6" name="Footer Placeholder 5"/>
          <p:cNvSpPr>
            <a:spLocks noGrp="1"/>
          </p:cNvSpPr>
          <p:nvPr>
            <p:ph type="ftr" sz="quarter" idx="11"/>
          </p:nvPr>
        </p:nvSpPr>
        <p:spPr/>
        <p:txBody>
          <a:bodyPr/>
          <a:lstStyle/>
          <a:p>
            <a:r>
              <a:rPr lang="en-US" smtClean="0"/>
              <a:t>Copyright @ 2015 Learntek. All Rights Reserved.</a:t>
            </a: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80297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FAAB0D-AE1B-4743-804E-9E40F7EF851F}" type="datetime1">
              <a:rPr lang="en-US" smtClean="0"/>
              <a:t>10/31/19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A9B5A9C-0942-044F-AED9-A9B3092D1EFE}" type="slidenum">
              <a:rPr lang="en-US" smtClean="0"/>
              <a:t>‹#›</a:t>
            </a:fld>
            <a:endParaRPr lang="en-US"/>
          </a:p>
        </p:txBody>
      </p:sp>
    </p:spTree>
    <p:extLst>
      <p:ext uri="{BB962C8B-B14F-4D97-AF65-F5344CB8AC3E}">
        <p14:creationId xmlns:p14="http://schemas.microsoft.com/office/powerpoint/2010/main" val="8555039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5" Type="http://schemas.microsoft.com/office/2007/relationships/hdphoto" Target="../media/hdphoto1.wdp"/><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E94BC41-EB87-3B40-B0D7-3532EEF2FD46}" type="datetime1">
              <a:rPr lang="en-US" smtClean="0"/>
              <a:t>10/31/19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smtClean="0"/>
              <a:t>Copyright @ 2015 Learntek. All Rights Reserved.</a:t>
            </a:r>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A9B5A9C-0942-044F-AED9-A9B3092D1EFE}" type="slidenum">
              <a:rPr lang="en-US" smtClean="0"/>
              <a:t>‹#›</a:t>
            </a:fld>
            <a:endParaRPr lang="en-US"/>
          </a:p>
        </p:txBody>
      </p:sp>
    </p:spTree>
    <p:extLst>
      <p:ext uri="{BB962C8B-B14F-4D97-AF65-F5344CB8AC3E}">
        <p14:creationId xmlns:p14="http://schemas.microsoft.com/office/powerpoint/2010/main" val="10629227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kkar.2k2@gmail.com"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12factor.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mailto:skkar.2k2@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kkar.2k2@gmail.com" TargetMode="External"/><Relationship Id="rId3"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xmlns=""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a16="http://schemas.microsoft.com/office/drawing/2014/main" xmlns="" val="484553926"/>
                  </a:ext>
                </a:extLst>
              </a:tr>
            </a:tbl>
          </a:graphicData>
        </a:graphic>
      </p:graphicFrame>
      <p:sp>
        <p:nvSpPr>
          <p:cNvPr id="3" name="Slide Number Placeholder 2"/>
          <p:cNvSpPr>
            <a:spLocks noGrp="1"/>
          </p:cNvSpPr>
          <p:nvPr>
            <p:ph type="sldNum" sz="quarter" idx="12"/>
          </p:nvPr>
        </p:nvSpPr>
        <p:spPr/>
        <p:txBody>
          <a:bodyPr/>
          <a:lstStyle/>
          <a:p>
            <a:fld id="{906FE327-116C-45F0-B323-6D7FC53E0DB1}" type="slidenum">
              <a:rPr lang="en-US" smtClean="0"/>
              <a:t>1</a:t>
            </a:fld>
            <a:endParaRPr lang="en-US"/>
          </a:p>
        </p:txBody>
      </p:sp>
      <p:sp>
        <p:nvSpPr>
          <p:cNvPr id="6" name="TextBox 5"/>
          <p:cNvSpPr txBox="1"/>
          <p:nvPr/>
        </p:nvSpPr>
        <p:spPr>
          <a:xfrm>
            <a:off x="8051029" y="4676129"/>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3"/>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pic>
        <p:nvPicPr>
          <p:cNvPr id="1026" name="Picture 2" descr="mage result for spring microser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173716"/>
            <a:ext cx="4038600" cy="36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5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447" y="1425039"/>
            <a:ext cx="5810250" cy="47770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24447" y="391885"/>
            <a:ext cx="5810250" cy="1128156"/>
          </a:xfrm>
          <a:blipFill>
            <a:blip r:embed="rId3"/>
            <a:tile tx="0" ty="0" sx="100000" sy="100000" flip="none" algn="tl"/>
          </a:blipFill>
        </p:spPr>
        <p:txBody>
          <a:bodyPr>
            <a:normAutofit fontScale="90000"/>
          </a:bodyPr>
          <a:lstStyle/>
          <a:p>
            <a:pPr algn="ctr"/>
            <a:r>
              <a:rPr lang="en-US" sz="7200" b="1" dirty="0" smtClean="0"/>
              <a:t>Micro Service</a:t>
            </a:r>
            <a:endParaRPr lang="en-US" sz="7200" b="1" dirty="0"/>
          </a:p>
        </p:txBody>
      </p:sp>
      <p:sp>
        <p:nvSpPr>
          <p:cNvPr id="3" name="Slide Number Placeholder 2"/>
          <p:cNvSpPr>
            <a:spLocks noGrp="1"/>
          </p:cNvSpPr>
          <p:nvPr>
            <p:ph type="sldNum" sz="quarter" idx="12"/>
          </p:nvPr>
        </p:nvSpPr>
        <p:spPr/>
        <p:txBody>
          <a:bodyPr/>
          <a:lstStyle/>
          <a:p>
            <a:fld id="{BA9B5A9C-0942-044F-AED9-A9B3092D1EFE}" type="slidenum">
              <a:rPr lang="en-US" smtClean="0"/>
              <a:t>10</a:t>
            </a:fld>
            <a:endParaRPr lang="en-US"/>
          </a:p>
        </p:txBody>
      </p:sp>
    </p:spTree>
    <p:extLst>
      <p:ext uri="{BB962C8B-B14F-4D97-AF65-F5344CB8AC3E}">
        <p14:creationId xmlns:p14="http://schemas.microsoft.com/office/powerpoint/2010/main" val="144016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Microservice</a:t>
            </a:r>
            <a:endParaRPr lang="en-US" dirty="0"/>
          </a:p>
        </p:txBody>
      </p:sp>
      <p:sp>
        <p:nvSpPr>
          <p:cNvPr id="3" name="Content Placeholder 2"/>
          <p:cNvSpPr>
            <a:spLocks noGrp="1"/>
          </p:cNvSpPr>
          <p:nvPr>
            <p:ph idx="1"/>
          </p:nvPr>
        </p:nvSpPr>
        <p:spPr/>
        <p:txBody>
          <a:bodyPr>
            <a:normAutofit/>
          </a:bodyPr>
          <a:lstStyle/>
          <a:p>
            <a:r>
              <a:rPr lang="en-US" sz="3600" dirty="0"/>
              <a:t>Highly maintainable and testable</a:t>
            </a:r>
          </a:p>
          <a:p>
            <a:r>
              <a:rPr lang="en-US" sz="3600" dirty="0"/>
              <a:t>Loosely coupled</a:t>
            </a:r>
          </a:p>
          <a:p>
            <a:r>
              <a:rPr lang="en-US" sz="3600" dirty="0"/>
              <a:t>Independently deployable</a:t>
            </a:r>
          </a:p>
          <a:p>
            <a:r>
              <a:rPr lang="en-US" sz="3600" dirty="0"/>
              <a:t>Organized around business capabilities</a:t>
            </a:r>
          </a:p>
          <a:p>
            <a:r>
              <a:rPr lang="en-US" sz="3600" dirty="0"/>
              <a:t>Owned by a small team</a:t>
            </a:r>
          </a:p>
          <a:p>
            <a:pPr marL="0" indent="0">
              <a:buNone/>
            </a:pPr>
            <a:endParaRPr lang="en-US" sz="3600" b="1" dirty="0">
              <a:latin typeface="Al Nile" charset="-78"/>
              <a:ea typeface="Al Nile" charset="-78"/>
              <a:cs typeface="Al Nile" charset="-78"/>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8634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principles </a:t>
            </a:r>
          </a:p>
        </p:txBody>
      </p:sp>
      <p:sp>
        <p:nvSpPr>
          <p:cNvPr id="3" name="Content Placeholder 2"/>
          <p:cNvSpPr>
            <a:spLocks noGrp="1"/>
          </p:cNvSpPr>
          <p:nvPr>
            <p:ph idx="1"/>
          </p:nvPr>
        </p:nvSpPr>
        <p:spPr/>
        <p:txBody>
          <a:bodyPr/>
          <a:lstStyle/>
          <a:p>
            <a:pPr lvl="0"/>
            <a:r>
              <a:rPr lang="en-US" dirty="0" smtClean="0"/>
              <a:t>Autonomy- </a:t>
            </a:r>
            <a:endParaRPr lang="en-US" sz="2000" dirty="0"/>
          </a:p>
          <a:p>
            <a:pPr lvl="1"/>
            <a:r>
              <a:rPr lang="en-US" dirty="0"/>
              <a:t>each service operates </a:t>
            </a:r>
            <a:r>
              <a:rPr lang="en-US" i="1" dirty="0"/>
              <a:t>and changes independently of others </a:t>
            </a:r>
            <a:endParaRPr lang="en-US" dirty="0"/>
          </a:p>
          <a:p>
            <a:pPr lvl="0"/>
            <a:r>
              <a:rPr lang="en-US" dirty="0"/>
              <a:t>Resilience</a:t>
            </a:r>
            <a:endParaRPr lang="en-US" sz="2000" dirty="0"/>
          </a:p>
          <a:p>
            <a:pPr lvl="1"/>
            <a:r>
              <a:rPr lang="en-US" dirty="0"/>
              <a:t>application or infrastructure failure may only affect part of your system </a:t>
            </a:r>
          </a:p>
          <a:p>
            <a:pPr lvl="0"/>
            <a:r>
              <a:rPr lang="en-US" dirty="0"/>
              <a:t>Transparency</a:t>
            </a:r>
            <a:endParaRPr lang="en-US" sz="2000" dirty="0"/>
          </a:p>
          <a:p>
            <a:pPr lvl="1"/>
            <a:r>
              <a:rPr lang="en-US" dirty="0"/>
              <a:t>Each application generate separate log metrics</a:t>
            </a:r>
          </a:p>
          <a:p>
            <a:pPr lvl="0"/>
            <a:r>
              <a:rPr lang="en-US" dirty="0"/>
              <a:t>Automation</a:t>
            </a:r>
            <a:endParaRPr lang="en-US" sz="2000" dirty="0"/>
          </a:p>
          <a:p>
            <a:pPr lvl="0"/>
            <a:r>
              <a:rPr lang="en-US" dirty="0"/>
              <a:t>Alignment </a:t>
            </a:r>
            <a:endParaRPr lang="en-US" sz="2000" dirty="0"/>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7031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Twelve </a:t>
            </a:r>
            <a:r>
              <a:rPr lang="en-US" b="1" dirty="0" smtClean="0"/>
              <a:t>Factors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hlinkClick r:id="rId2"/>
              </a:rPr>
              <a:t>https://12factor.net/</a:t>
            </a:r>
            <a:endParaRPr lang="en-US" sz="40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192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293" y="386486"/>
            <a:ext cx="10401821" cy="3904857"/>
          </a:xfrm>
          <a:blipFill>
            <a:blip r:embed="rId2"/>
            <a:tile tx="0" ty="0" sx="100000" sy="100000" flip="none" algn="tl"/>
          </a:blipFill>
        </p:spPr>
        <p:txBody>
          <a:bodyPr>
            <a:noAutofit/>
          </a:bodyPr>
          <a:lstStyle/>
          <a:p>
            <a:pPr algn="ctr">
              <a:lnSpc>
                <a:spcPct val="150000"/>
              </a:lnSpc>
            </a:pPr>
            <a:r>
              <a:rPr lang="en-US" sz="4800" dirty="0" smtClean="0"/>
              <a:t>Difference between</a:t>
            </a:r>
            <a:br>
              <a:rPr lang="en-US" sz="4800" dirty="0" smtClean="0"/>
            </a:br>
            <a:r>
              <a:rPr lang="en-US" sz="4800" b="1" dirty="0" smtClean="0"/>
              <a:t>Monolithic Application</a:t>
            </a:r>
            <a:r>
              <a:rPr lang="en-US" sz="4800" dirty="0" smtClean="0"/>
              <a:t/>
            </a:r>
            <a:br>
              <a:rPr lang="en-US" sz="4800" dirty="0" smtClean="0"/>
            </a:br>
            <a:r>
              <a:rPr lang="en-US" sz="4800" dirty="0" smtClean="0"/>
              <a:t>&amp;</a:t>
            </a:r>
            <a:br>
              <a:rPr lang="en-US" sz="4800" dirty="0" smtClean="0"/>
            </a:br>
            <a:r>
              <a:rPr lang="en-US" sz="4800" b="1" dirty="0" smtClean="0"/>
              <a:t>Microservice Application</a:t>
            </a:r>
            <a:endParaRPr lang="en-US" sz="4800" b="1" dirty="0"/>
          </a:p>
        </p:txBody>
      </p:sp>
      <p:sp>
        <p:nvSpPr>
          <p:cNvPr id="3" name="Slide Number Placeholder 2"/>
          <p:cNvSpPr>
            <a:spLocks noGrp="1"/>
          </p:cNvSpPr>
          <p:nvPr>
            <p:ph type="sldNum" sz="quarter" idx="12"/>
          </p:nvPr>
        </p:nvSpPr>
        <p:spPr/>
        <p:txBody>
          <a:bodyPr/>
          <a:lstStyle/>
          <a:p>
            <a:fld id="{BA9B5A9C-0942-044F-AED9-A9B3092D1EFE}" type="slidenum">
              <a:rPr lang="en-US" smtClean="0"/>
              <a:t>14</a:t>
            </a:fld>
            <a:endParaRPr lang="en-US"/>
          </a:p>
        </p:txBody>
      </p:sp>
    </p:spTree>
    <p:extLst>
      <p:ext uri="{BB962C8B-B14F-4D97-AF65-F5344CB8AC3E}">
        <p14:creationId xmlns:p14="http://schemas.microsoft.com/office/powerpoint/2010/main" val="145216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282" y="316135"/>
            <a:ext cx="10058400" cy="855281"/>
          </a:xfrm>
        </p:spPr>
        <p:txBody>
          <a:bodyPr/>
          <a:lstStyle/>
          <a:p>
            <a:r>
              <a:rPr lang="en-US" b="1" dirty="0"/>
              <a:t>Microservice Architecture </a:t>
            </a:r>
            <a:endParaRPr lang="en-US" dirty="0"/>
          </a:p>
        </p:txBody>
      </p:sp>
      <p:pic>
        <p:nvPicPr>
          <p:cNvPr id="1026" name="Picture 2" descr="icroservice Architecture-What Is Microservices-Edurek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1211" y="1162363"/>
            <a:ext cx="11498608" cy="52243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9204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28120"/>
          </a:xfrm>
        </p:spPr>
        <p:txBody>
          <a:bodyPr>
            <a:normAutofit fontScale="90000"/>
          </a:bodyPr>
          <a:lstStyle/>
          <a:p>
            <a:r>
              <a:rPr lang="en-US" dirty="0" smtClean="0"/>
              <a:t>Microservice Features</a:t>
            </a:r>
            <a:endParaRPr lang="en-US" dirty="0"/>
          </a:p>
        </p:txBody>
      </p:sp>
      <p:pic>
        <p:nvPicPr>
          <p:cNvPr id="2050" name="Picture 2" descr="icroservices Featur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5653" y="1621556"/>
            <a:ext cx="8648700" cy="4267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61658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use Microservice</a:t>
            </a:r>
            <a:endParaRPr lang="en-US" dirty="0"/>
          </a:p>
        </p:txBody>
      </p:sp>
      <p:pic>
        <p:nvPicPr>
          <p:cNvPr id="7" name="Picture 2" descr="ompanies Using Microservices - What Is Microservices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8945" y="2120900"/>
            <a:ext cx="9960459" cy="40513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6541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 to design Microservice</a:t>
            </a:r>
            <a:endParaRPr lang="en-US" dirty="0"/>
          </a:p>
        </p:txBody>
      </p:sp>
      <p:pic>
        <p:nvPicPr>
          <p:cNvPr id="4098" name="Picture 2" descr="est practices to design microservices-What Are Microservices-ed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5889" y="1477488"/>
            <a:ext cx="7788971" cy="4267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1435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1nwu8i3sj55rdbw4k4fm55i1-wpengine.netdna-ssl.com/wp-content/uploads/2015/09/MSArchitec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
            <a:ext cx="122136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A9B5A9C-0942-044F-AED9-A9B3092D1EFE}" type="slidenum">
              <a:rPr lang="en-US" smtClean="0"/>
              <a:t>19</a:t>
            </a:fld>
            <a:endParaRPr lang="en-US"/>
          </a:p>
        </p:txBody>
      </p:sp>
    </p:spTree>
    <p:extLst>
      <p:ext uri="{BB962C8B-B14F-4D97-AF65-F5344CB8AC3E}">
        <p14:creationId xmlns:p14="http://schemas.microsoft.com/office/powerpoint/2010/main" val="120924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lnSpcReduction="10000"/>
          </a:bodyPr>
          <a:lstStyle/>
          <a:p>
            <a:r>
              <a:rPr lang="en-US" dirty="0"/>
              <a:t>CHAPTER – </a:t>
            </a:r>
            <a:r>
              <a:rPr lang="en-US" dirty="0" smtClean="0"/>
              <a:t>1</a:t>
            </a:r>
            <a:endParaRPr lang="en-US" dirty="0"/>
          </a:p>
          <a:p>
            <a:r>
              <a:rPr lang="en-US" dirty="0" smtClean="0"/>
              <a:t>Micro Services Introduction</a:t>
            </a:r>
            <a:endParaRPr lang="en-US" dirty="0"/>
          </a:p>
        </p:txBody>
      </p:sp>
      <p:sp>
        <p:nvSpPr>
          <p:cNvPr id="3" name="TextBox 2"/>
          <p:cNvSpPr txBox="1"/>
          <p:nvPr/>
        </p:nvSpPr>
        <p:spPr>
          <a:xfrm>
            <a:off x="7600707" y="4544913"/>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3"/>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80728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r>
              <a:rPr lang="en-IN" dirty="0"/>
              <a:t>Send to </a:t>
            </a:r>
            <a:r>
              <a:rPr lang="en-IN" dirty="0">
                <a:hlinkClick r:id="rId2"/>
              </a:rPr>
              <a:t>skkar.2k2@gmail.com</a:t>
            </a:r>
            <a:endParaRPr lang="en-IN" dirty="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7859" y="2539999"/>
            <a:ext cx="6855941" cy="3863163"/>
          </a:xfrm>
          <a:prstGeom prst="rect">
            <a:avLst/>
          </a:prstGeom>
        </p:spPr>
      </p:pic>
      <p:sp>
        <p:nvSpPr>
          <p:cNvPr id="4" name="Slide Number Placeholder 3"/>
          <p:cNvSpPr>
            <a:spLocks noGrp="1"/>
          </p:cNvSpPr>
          <p:nvPr>
            <p:ph type="sldNum" sz="quarter" idx="12"/>
          </p:nvPr>
        </p:nvSpPr>
        <p:spPr/>
        <p:txBody>
          <a:bodyPr/>
          <a:lstStyle/>
          <a:p>
            <a:fld id="{BA9B5A9C-0942-044F-AED9-A9B3092D1EFE}" type="slidenum">
              <a:rPr lang="en-US" smtClean="0"/>
              <a:t>20</a:t>
            </a:fld>
            <a:endParaRPr lang="en-US"/>
          </a:p>
        </p:txBody>
      </p:sp>
    </p:spTree>
    <p:extLst>
      <p:ext uri="{BB962C8B-B14F-4D97-AF65-F5344CB8AC3E}">
        <p14:creationId xmlns:p14="http://schemas.microsoft.com/office/powerpoint/2010/main" val="212440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a:t>
            </a:r>
            <a:r>
              <a:rPr lang="en-US" dirty="0" smtClean="0"/>
              <a:t>Service</a:t>
            </a:r>
            <a:endParaRPr lang="en-US" dirty="0"/>
          </a:p>
        </p:txBody>
      </p:sp>
      <p:sp>
        <p:nvSpPr>
          <p:cNvPr id="3" name="Content Placeholder 2"/>
          <p:cNvSpPr>
            <a:spLocks noGrp="1"/>
          </p:cNvSpPr>
          <p:nvPr>
            <p:ph idx="1"/>
          </p:nvPr>
        </p:nvSpPr>
        <p:spPr>
          <a:xfrm>
            <a:off x="608172" y="1621556"/>
            <a:ext cx="10975658" cy="4267200"/>
          </a:xfrm>
        </p:spPr>
        <p:txBody>
          <a:bodyPr>
            <a:noAutofit/>
          </a:bodyPr>
          <a:lstStyle/>
          <a:p>
            <a:r>
              <a:rPr lang="en-US" sz="2800" dirty="0"/>
              <a:t>It is a client-server application or application component for communication.</a:t>
            </a:r>
          </a:p>
          <a:p>
            <a:r>
              <a:rPr lang="en-US" sz="2800" dirty="0"/>
              <a:t>The method of communication between two devices over the network.</a:t>
            </a:r>
          </a:p>
          <a:p>
            <a:r>
              <a:rPr lang="en-US" sz="2800" dirty="0"/>
              <a:t>It is a software system for the interoperable machine to machine communication.</a:t>
            </a:r>
          </a:p>
          <a:p>
            <a:r>
              <a:rPr lang="en-US" sz="2800" dirty="0"/>
              <a:t>It is a collection of standards or protocols for exchanging information between two devices or application</a:t>
            </a:r>
            <a:r>
              <a:rPr lang="en-US" sz="2800" dirty="0" smtClean="0"/>
              <a:t>.</a:t>
            </a:r>
            <a:endParaRPr lang="en-US" sz="2800"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996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pic>
        <p:nvPicPr>
          <p:cNvPr id="2050" name="Picture 2" descr="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56" y="1713527"/>
            <a:ext cx="7377903" cy="363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33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a:t>
            </a:r>
            <a:r>
              <a:rPr lang="en-US" dirty="0" smtClean="0"/>
              <a:t>Services</a:t>
            </a:r>
            <a:endParaRPr lang="en-US" dirty="0"/>
          </a:p>
        </p:txBody>
      </p:sp>
      <p:pic>
        <p:nvPicPr>
          <p:cNvPr id="3074" name="Picture 2" descr="ypes of web servic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4192" y="1851314"/>
            <a:ext cx="45085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6513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Services</a:t>
            </a:r>
            <a:endParaRPr lang="en-US" dirty="0"/>
          </a:p>
        </p:txBody>
      </p:sp>
      <p:sp>
        <p:nvSpPr>
          <p:cNvPr id="3" name="Content Placeholder 2"/>
          <p:cNvSpPr>
            <a:spLocks noGrp="1"/>
          </p:cNvSpPr>
          <p:nvPr>
            <p:ph idx="1"/>
          </p:nvPr>
        </p:nvSpPr>
        <p:spPr>
          <a:xfrm>
            <a:off x="608172" y="1621556"/>
            <a:ext cx="10975658" cy="4267200"/>
          </a:xfrm>
        </p:spPr>
        <p:txBody>
          <a:bodyPr>
            <a:normAutofit/>
          </a:bodyPr>
          <a:lstStyle/>
          <a:p>
            <a:pPr marL="0" indent="0">
              <a:buNone/>
            </a:pPr>
            <a:r>
              <a:rPr lang="en-US" b="1" u="sng" dirty="0" smtClean="0"/>
              <a:t>Advantages</a:t>
            </a:r>
          </a:p>
          <a:p>
            <a:r>
              <a:rPr lang="en-US" b="1" dirty="0" smtClean="0"/>
              <a:t>WS </a:t>
            </a:r>
            <a:r>
              <a:rPr lang="en-US" b="1" dirty="0"/>
              <a:t>Security</a:t>
            </a:r>
            <a:r>
              <a:rPr lang="en-US" dirty="0"/>
              <a:t>: SOAP defines its own security known as WS Security.</a:t>
            </a:r>
          </a:p>
          <a:p>
            <a:r>
              <a:rPr lang="en-US" b="1" dirty="0"/>
              <a:t>Language and Platform independent</a:t>
            </a:r>
            <a:r>
              <a:rPr lang="en-US" dirty="0"/>
              <a:t>: SOAP web services can be written in any programming language and executed in any platform</a:t>
            </a:r>
            <a:r>
              <a:rPr lang="en-US" dirty="0" smtClean="0"/>
              <a:t>.</a:t>
            </a:r>
          </a:p>
          <a:p>
            <a:pPr marL="0" indent="0">
              <a:buNone/>
            </a:pPr>
            <a:r>
              <a:rPr lang="en-US" b="1" u="sng" dirty="0" smtClean="0"/>
              <a:t>Disadvantages</a:t>
            </a:r>
            <a:endParaRPr lang="en-US" b="1" u="sng" dirty="0"/>
          </a:p>
          <a:p>
            <a:r>
              <a:rPr lang="en-US" b="1" dirty="0"/>
              <a:t>Slow</a:t>
            </a:r>
            <a:r>
              <a:rPr lang="en-US" dirty="0"/>
              <a:t>: SOAP uses XML format that must be parsed to be read. It defines many standards that must be followed while developing the SOAP applications. So it is slow and consumes more bandwidth and resource.</a:t>
            </a:r>
          </a:p>
          <a:p>
            <a:r>
              <a:rPr lang="en-US" b="1" dirty="0"/>
              <a:t>WSDL dependent</a:t>
            </a:r>
            <a:r>
              <a:rPr lang="en-US" dirty="0"/>
              <a:t>: SOAP uses WSDL and doesn't have any other mechanism to discover the service.</a:t>
            </a:r>
          </a:p>
          <a:p>
            <a:endParaRPr lang="en-US" dirty="0"/>
          </a:p>
          <a:p>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79437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1952" y="122238"/>
            <a:ext cx="8689061" cy="1020762"/>
          </a:xfrm>
        </p:spPr>
        <p:txBody>
          <a:bodyPr/>
          <a:lstStyle/>
          <a:p>
            <a:r>
              <a:rPr lang="en-US" dirty="0" smtClean="0"/>
              <a:t>Rest Services</a:t>
            </a:r>
            <a:endParaRPr lang="en-US" dirty="0"/>
          </a:p>
        </p:txBody>
      </p:sp>
      <p:sp>
        <p:nvSpPr>
          <p:cNvPr id="3" name="Content Placeholder 2"/>
          <p:cNvSpPr>
            <a:spLocks noGrp="1"/>
          </p:cNvSpPr>
          <p:nvPr>
            <p:ph idx="1"/>
          </p:nvPr>
        </p:nvSpPr>
        <p:spPr/>
        <p:txBody>
          <a:bodyPr/>
          <a:lstStyle/>
          <a:p>
            <a:r>
              <a:rPr lang="en-US" b="1" dirty="0"/>
              <a:t>Fast</a:t>
            </a:r>
            <a:r>
              <a:rPr lang="en-US" dirty="0"/>
              <a:t>: RESTful Web Services are fast because there is no strict specification like SOAP. It consumes less bandwidth and resource</a:t>
            </a:r>
            <a:r>
              <a:rPr lang="en-US" dirty="0" smtClean="0"/>
              <a:t>.</a:t>
            </a:r>
          </a:p>
          <a:p>
            <a:r>
              <a:rPr lang="en-US" b="1" dirty="0"/>
              <a:t>Language and Platform independent</a:t>
            </a:r>
            <a:r>
              <a:rPr lang="en-US" dirty="0"/>
              <a:t>: RESTful web services can be written in any programming language and executed in any platform.</a:t>
            </a:r>
          </a:p>
          <a:p>
            <a:r>
              <a:rPr lang="en-US" b="1" dirty="0"/>
              <a:t>Can use SOAP</a:t>
            </a:r>
            <a:r>
              <a:rPr lang="en-US" dirty="0"/>
              <a:t>: RESTful web services can use SOAP web services as the implementation.</a:t>
            </a:r>
          </a:p>
          <a:p>
            <a:r>
              <a:rPr lang="en-US" b="1" dirty="0"/>
              <a:t>Permits different data format</a:t>
            </a:r>
            <a:r>
              <a:rPr lang="en-US" dirty="0"/>
              <a:t>: RESTful web service permits different data format such as Plain Text, HTML, XML and JSON</a:t>
            </a:r>
            <a:r>
              <a:rPr lang="en-US" dirty="0" smtClean="0"/>
              <a:t>.</a:t>
            </a:r>
            <a:endParaRPr lang="en-US"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7166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83265"/>
          </a:xfrm>
        </p:spPr>
        <p:txBody>
          <a:bodyPr>
            <a:normAutofit fontScale="90000"/>
          </a:bodyPr>
          <a:lstStyle/>
          <a:p>
            <a:r>
              <a:rPr lang="en-US" dirty="0" smtClean="0"/>
              <a:t>SOAP vs REST</a:t>
            </a:r>
            <a:endParaRPr lang="en-US" dirty="0"/>
          </a:p>
        </p:txBody>
      </p:sp>
      <p:graphicFrame>
        <p:nvGraphicFramePr>
          <p:cNvPr id="6" name="Content Placeholder 5"/>
          <p:cNvGraphicFramePr>
            <a:graphicFrameLocks noGrp="1"/>
          </p:cNvGraphicFramePr>
          <p:nvPr>
            <p:ph idx="1"/>
            <p:extLst/>
          </p:nvPr>
        </p:nvGraphicFramePr>
        <p:xfrm>
          <a:off x="546358" y="1332521"/>
          <a:ext cx="10949481" cy="5034791"/>
        </p:xfrm>
        <a:graphic>
          <a:graphicData uri="http://schemas.openxmlformats.org/drawingml/2006/table">
            <a:tbl>
              <a:tblPr/>
              <a:tblGrid>
                <a:gridCol w="545956"/>
                <a:gridCol w="4783534"/>
                <a:gridCol w="5619991"/>
              </a:tblGrid>
              <a:tr h="322634">
                <a:tc>
                  <a:txBody>
                    <a:bodyPr/>
                    <a:lstStyle/>
                    <a:p>
                      <a:pPr algn="l" fontAlgn="t"/>
                      <a:r>
                        <a:rPr lang="it-IT" sz="1400" dirty="0">
                          <a:solidFill>
                            <a:srgbClr val="000000"/>
                          </a:solidFill>
                          <a:effectLst/>
                          <a:latin typeface="times new roman" charset="0"/>
                        </a:rPr>
                        <a:t>No.</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SOAP</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charset="0"/>
                        </a:rPr>
                        <a:t>REST</a:t>
                      </a:r>
                    </a:p>
                  </a:txBody>
                  <a:tcPr marL="77680" marR="77680" marT="77680" marB="77680">
                    <a:lnL w="12700" cap="flat" cmpd="sng" algn="ctr">
                      <a:solidFill>
                        <a:srgbClr val="B0EA01"/>
                      </a:solidFill>
                      <a:prstDash val="solid"/>
                      <a:round/>
                      <a:headEnd type="none" w="med" len="med"/>
                      <a:tailEnd type="none" w="med" len="med"/>
                    </a:lnL>
                    <a:lnR w="12700" cap="flat" cmpd="sng" algn="ctr">
                      <a:solidFill>
                        <a:srgbClr val="B0EA01"/>
                      </a:solidFill>
                      <a:prstDash val="solid"/>
                      <a:round/>
                      <a:headEnd type="none" w="med" len="med"/>
                      <a:tailEnd type="none" w="med" len="med"/>
                    </a:lnR>
                    <a:lnT w="12700" cap="flat" cmpd="sng" algn="ctr">
                      <a:solidFill>
                        <a:srgbClr val="B0EA01"/>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266031">
                <a:tc>
                  <a:txBody>
                    <a:bodyPr/>
                    <a:lstStyle/>
                    <a:p>
                      <a:pPr algn="l" fontAlgn="t"/>
                      <a:r>
                        <a:rPr lang="mr-IN" sz="1400" dirty="0">
                          <a:solidFill>
                            <a:srgbClr val="000000"/>
                          </a:solidFill>
                          <a:effectLst/>
                          <a:latin typeface="verdana" charset="0"/>
                        </a:rPr>
                        <a:t>1)</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is a </a:t>
                      </a:r>
                      <a:r>
                        <a:rPr lang="en-US" sz="1400" b="1" dirty="0">
                          <a:solidFill>
                            <a:srgbClr val="000000"/>
                          </a:solidFill>
                          <a:effectLst/>
                          <a:latin typeface="verdana" charset="0"/>
                        </a:rPr>
                        <a:t>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is an </a:t>
                      </a:r>
                      <a:r>
                        <a:rPr lang="en-US" sz="1400" b="1">
                          <a:solidFill>
                            <a:srgbClr val="000000"/>
                          </a:solidFill>
                          <a:effectLst/>
                          <a:latin typeface="verdana" charset="0"/>
                        </a:rPr>
                        <a:t>architectural style</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2)</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stands for </a:t>
                      </a:r>
                      <a:r>
                        <a:rPr lang="en-US" sz="1400" b="1" dirty="0">
                          <a:solidFill>
                            <a:srgbClr val="000000"/>
                          </a:solidFill>
                          <a:effectLst/>
                          <a:latin typeface="verdana" charset="0"/>
                        </a:rPr>
                        <a:t>Simple Object Access Protocol</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stands for </a:t>
                      </a:r>
                      <a:r>
                        <a:rPr lang="en-US" sz="1400" b="1">
                          <a:solidFill>
                            <a:srgbClr val="000000"/>
                          </a:solidFill>
                          <a:effectLst/>
                          <a:latin typeface="verdana" charset="0"/>
                        </a:rPr>
                        <a:t>REpresentational State Transfer</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3)</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can't use REST</a:t>
                      </a:r>
                      <a:r>
                        <a:rPr lang="en-US" sz="1400" dirty="0">
                          <a:solidFill>
                            <a:srgbClr val="000000"/>
                          </a:solidFill>
                          <a:effectLst/>
                          <a:latin typeface="verdana" charset="0"/>
                        </a:rPr>
                        <a:t> because it is a protocol.</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can use SOAP</a:t>
                      </a:r>
                      <a:r>
                        <a:rPr lang="en-US" sz="1400">
                          <a:solidFill>
                            <a:srgbClr val="000000"/>
                          </a:solidFill>
                          <a:effectLst/>
                          <a:latin typeface="verdana" charset="0"/>
                        </a:rPr>
                        <a:t> web services because it is a concept and can use any protocol like HTTP,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4)</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uses services interfaces to expose the business logic</a:t>
                      </a:r>
                      <a:r>
                        <a:rPr lang="en-US" sz="1400" dirty="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a:t>
                      </a:r>
                      <a:r>
                        <a:rPr lang="en-US" sz="1400" b="1">
                          <a:solidFill>
                            <a:srgbClr val="000000"/>
                          </a:solidFill>
                          <a:effectLst/>
                          <a:latin typeface="verdana" charset="0"/>
                        </a:rPr>
                        <a:t>uses URI to expose business logic</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5)</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latin typeface="verdana" charset="0"/>
                        </a:rPr>
                        <a:t>JAX-WS</a:t>
                      </a:r>
                      <a:r>
                        <a:rPr lang="en-US" sz="1400" dirty="0">
                          <a:solidFill>
                            <a:srgbClr val="000000"/>
                          </a:solidFill>
                          <a:effectLst/>
                          <a:latin typeface="verdana" charset="0"/>
                        </a:rPr>
                        <a:t> is the java API for SOAP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latin typeface="verdana" charset="0"/>
                        </a:rPr>
                        <a:t>JAX-RS</a:t>
                      </a:r>
                      <a:r>
                        <a:rPr lang="en-US" sz="1400">
                          <a:solidFill>
                            <a:srgbClr val="000000"/>
                          </a:solidFill>
                          <a:effectLst/>
                          <a:latin typeface="verdana" charset="0"/>
                        </a:rPr>
                        <a:t> is the java API for RESTful web services.</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418857">
                <a:tc>
                  <a:txBody>
                    <a:bodyPr/>
                    <a:lstStyle/>
                    <a:p>
                      <a:pPr algn="l" fontAlgn="t"/>
                      <a:r>
                        <a:rPr lang="mr-IN" sz="1400">
                          <a:solidFill>
                            <a:srgbClr val="000000"/>
                          </a:solidFill>
                          <a:effectLst/>
                          <a:latin typeface="verdana" charset="0"/>
                        </a:rPr>
                        <a:t>6)</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SOAP </a:t>
                      </a:r>
                      <a:r>
                        <a:rPr lang="en-US" sz="1400" b="1" dirty="0">
                          <a:solidFill>
                            <a:srgbClr val="000000"/>
                          </a:solidFill>
                          <a:effectLst/>
                          <a:latin typeface="verdana" charset="0"/>
                        </a:rPr>
                        <a:t>defines standards </a:t>
                      </a:r>
                      <a:r>
                        <a:rPr lang="en-US" sz="1400" dirty="0">
                          <a:solidFill>
                            <a:srgbClr val="000000"/>
                          </a:solidFill>
                          <a:effectLst/>
                          <a:latin typeface="verdana" charset="0"/>
                        </a:rPr>
                        <a:t>to be strictly followed.</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REST does not define too much standards like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8857">
                <a:tc>
                  <a:txBody>
                    <a:bodyPr/>
                    <a:lstStyle/>
                    <a:p>
                      <a:pPr algn="l" fontAlgn="t"/>
                      <a:r>
                        <a:rPr lang="mr-IN" sz="1400">
                          <a:solidFill>
                            <a:srgbClr val="000000"/>
                          </a:solidFill>
                          <a:effectLst/>
                          <a:latin typeface="verdana" charset="0"/>
                        </a:rPr>
                        <a:t>7)</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requires more bandwidth</a:t>
                      </a:r>
                      <a:r>
                        <a:rPr lang="en-US" sz="1400">
                          <a:solidFill>
                            <a:srgbClr val="000000"/>
                          </a:solidFill>
                          <a:effectLst/>
                          <a:latin typeface="verdana" charset="0"/>
                        </a:rPr>
                        <a:t> and resource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requires less bandwidth</a:t>
                      </a:r>
                      <a:r>
                        <a:rPr lang="en-US" sz="1400" dirty="0">
                          <a:solidFill>
                            <a:srgbClr val="000000"/>
                          </a:solidFill>
                          <a:effectLst/>
                          <a:latin typeface="verdana" charset="0"/>
                        </a:rPr>
                        <a:t> and resource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571684">
                <a:tc>
                  <a:txBody>
                    <a:bodyPr/>
                    <a:lstStyle/>
                    <a:p>
                      <a:pPr algn="l" fontAlgn="t"/>
                      <a:r>
                        <a:rPr lang="mr-IN" sz="1400">
                          <a:solidFill>
                            <a:srgbClr val="000000"/>
                          </a:solidFill>
                          <a:effectLst/>
                          <a:latin typeface="verdana" charset="0"/>
                        </a:rPr>
                        <a:t>8)</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defines its own security</a:t>
                      </a:r>
                      <a:r>
                        <a:rPr lang="en-US" sz="1400">
                          <a:solidFill>
                            <a:srgbClr val="000000"/>
                          </a:solidFill>
                          <a:effectLst/>
                          <a:latin typeface="verdana" charset="0"/>
                        </a:rPr>
                        <a: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RESTful web services </a:t>
                      </a:r>
                      <a:r>
                        <a:rPr lang="en-US" sz="1400" b="1" dirty="0">
                          <a:solidFill>
                            <a:srgbClr val="000000"/>
                          </a:solidFill>
                          <a:effectLst/>
                          <a:latin typeface="verdana" charset="0"/>
                        </a:rPr>
                        <a:t>inherits security measures</a:t>
                      </a:r>
                      <a:r>
                        <a:rPr lang="en-US" sz="1400" dirty="0">
                          <a:solidFill>
                            <a:srgbClr val="000000"/>
                          </a:solidFill>
                          <a:effectLst/>
                          <a:latin typeface="verdana" charset="0"/>
                        </a:rPr>
                        <a:t> from the underlying transport.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71684">
                <a:tc>
                  <a:txBody>
                    <a:bodyPr/>
                    <a:lstStyle/>
                    <a:p>
                      <a:pPr algn="l" fontAlgn="t"/>
                      <a:r>
                        <a:rPr lang="mr-IN" sz="1400">
                          <a:solidFill>
                            <a:srgbClr val="000000"/>
                          </a:solidFill>
                          <a:effectLst/>
                          <a:latin typeface="verdana" charset="0"/>
                        </a:rPr>
                        <a:t>9)</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charset="0"/>
                        </a:rPr>
                        <a:t>SOAP </a:t>
                      </a:r>
                      <a:r>
                        <a:rPr lang="en-US" sz="1400" b="1">
                          <a:solidFill>
                            <a:srgbClr val="000000"/>
                          </a:solidFill>
                          <a:effectLst/>
                          <a:latin typeface="verdana" charset="0"/>
                        </a:rPr>
                        <a:t>permits XML</a:t>
                      </a:r>
                      <a:r>
                        <a:rPr lang="en-US" sz="1400">
                          <a:solidFill>
                            <a:srgbClr val="000000"/>
                          </a:solidFill>
                          <a:effectLst/>
                          <a:latin typeface="verdana" charset="0"/>
                        </a:rPr>
                        <a:t> data format only.</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permits different</a:t>
                      </a:r>
                      <a:r>
                        <a:rPr lang="en-US" sz="1400" dirty="0">
                          <a:solidFill>
                            <a:srgbClr val="000000"/>
                          </a:solidFill>
                          <a:effectLst/>
                          <a:latin typeface="verdana" charset="0"/>
                        </a:rPr>
                        <a:t> data format such as Plain text, HTML, XML, JSON etc.</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266031">
                <a:tc>
                  <a:txBody>
                    <a:bodyPr/>
                    <a:lstStyle/>
                    <a:p>
                      <a:pPr algn="l" fontAlgn="t"/>
                      <a:r>
                        <a:rPr lang="mr-IN" sz="1400">
                          <a:solidFill>
                            <a:srgbClr val="000000"/>
                          </a:solidFill>
                          <a:effectLst/>
                          <a:latin typeface="verdana" charset="0"/>
                        </a:rPr>
                        <a:t>10)</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charset="0"/>
                        </a:rPr>
                        <a:t>SOAP is </a:t>
                      </a:r>
                      <a:r>
                        <a:rPr lang="en-US" sz="1400" b="1">
                          <a:solidFill>
                            <a:srgbClr val="000000"/>
                          </a:solidFill>
                          <a:effectLst/>
                          <a:latin typeface="verdana" charset="0"/>
                        </a:rPr>
                        <a:t>less preferred</a:t>
                      </a:r>
                      <a:r>
                        <a:rPr lang="en-US" sz="1400">
                          <a:solidFill>
                            <a:srgbClr val="000000"/>
                          </a:solidFill>
                          <a:effectLst/>
                          <a:latin typeface="verdana" charset="0"/>
                        </a:rPr>
                        <a:t> than REST.</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charset="0"/>
                        </a:rPr>
                        <a:t>REST </a:t>
                      </a:r>
                      <a:r>
                        <a:rPr lang="en-US" sz="1400" b="1" dirty="0">
                          <a:solidFill>
                            <a:srgbClr val="000000"/>
                          </a:solidFill>
                          <a:effectLst/>
                          <a:latin typeface="verdana" charset="0"/>
                        </a:rPr>
                        <a:t>more preferred</a:t>
                      </a:r>
                      <a:r>
                        <a:rPr lang="en-US" sz="1400" dirty="0">
                          <a:solidFill>
                            <a:srgbClr val="000000"/>
                          </a:solidFill>
                          <a:effectLst/>
                          <a:latin typeface="verdana" charset="0"/>
                        </a:rPr>
                        <a:t> than SOAP.</a:t>
                      </a:r>
                    </a:p>
                  </a:txBody>
                  <a:tcPr marL="51786" marR="51786" marT="51786" marB="51786">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38755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2441"/>
          </a:xfrm>
        </p:spPr>
        <p:txBody>
          <a:bodyPr/>
          <a:lstStyle/>
          <a:p>
            <a:r>
              <a:rPr lang="en-US" dirty="0" smtClean="0"/>
              <a:t>Software Architecture Patterns</a:t>
            </a:r>
            <a:endParaRPr lang="en-US" dirty="0"/>
          </a:p>
        </p:txBody>
      </p:sp>
      <p:sp>
        <p:nvSpPr>
          <p:cNvPr id="3" name="Content Placeholder 2"/>
          <p:cNvSpPr>
            <a:spLocks noGrp="1"/>
          </p:cNvSpPr>
          <p:nvPr>
            <p:ph idx="1"/>
          </p:nvPr>
        </p:nvSpPr>
        <p:spPr>
          <a:xfrm>
            <a:off x="581995" y="1621556"/>
            <a:ext cx="10975658" cy="4267200"/>
          </a:xfrm>
        </p:spPr>
        <p:txBody>
          <a:bodyPr>
            <a:normAutofit/>
          </a:bodyPr>
          <a:lstStyle/>
          <a:p>
            <a:pPr marL="742950" indent="-742950">
              <a:buFont typeface="+mj-lt"/>
              <a:buAutoNum type="arabicPeriod"/>
            </a:pPr>
            <a:r>
              <a:rPr lang="en-US" sz="3600" dirty="0"/>
              <a:t>Layered </a:t>
            </a:r>
            <a:r>
              <a:rPr lang="en-US" sz="3600" dirty="0" smtClean="0"/>
              <a:t>Architecture</a:t>
            </a:r>
            <a:r>
              <a:rPr lang="en-US" sz="3600" dirty="0"/>
              <a:t> </a:t>
            </a:r>
            <a:r>
              <a:rPr lang="en-US" sz="3600" dirty="0" smtClean="0"/>
              <a:t>(aka n-tier </a:t>
            </a:r>
            <a:r>
              <a:rPr lang="en-US" sz="3600" dirty="0"/>
              <a:t>architecture </a:t>
            </a:r>
            <a:r>
              <a:rPr lang="en-US" sz="3600" dirty="0" smtClean="0"/>
              <a:t>pattern</a:t>
            </a:r>
            <a:r>
              <a:rPr lang="en-US" sz="3600" dirty="0"/>
              <a:t>)</a:t>
            </a:r>
            <a:endParaRPr lang="en-US" sz="3600" dirty="0" smtClean="0"/>
          </a:p>
          <a:p>
            <a:pPr marL="742950" indent="-742950">
              <a:buFont typeface="+mj-lt"/>
              <a:buAutoNum type="arabicPeriod"/>
            </a:pPr>
            <a:r>
              <a:rPr lang="en-US" sz="3600" dirty="0"/>
              <a:t>Event-Driven Architecture</a:t>
            </a:r>
            <a:r>
              <a:rPr lang="en-US" sz="3600" dirty="0" smtClean="0"/>
              <a:t>.</a:t>
            </a:r>
          </a:p>
          <a:p>
            <a:pPr marL="742950" indent="-742950">
              <a:buFont typeface="+mj-lt"/>
              <a:buAutoNum type="arabicPeriod"/>
            </a:pPr>
            <a:r>
              <a:rPr lang="en-US" sz="3600" dirty="0"/>
              <a:t>Microkernel Architecture</a:t>
            </a:r>
            <a:r>
              <a:rPr lang="en-US" sz="3600" dirty="0" smtClean="0"/>
              <a:t>.</a:t>
            </a:r>
          </a:p>
          <a:p>
            <a:pPr marL="742950" indent="-742950">
              <a:buFont typeface="+mj-lt"/>
              <a:buAutoNum type="arabicPeriod"/>
            </a:pPr>
            <a:r>
              <a:rPr lang="en-US" sz="3600" dirty="0"/>
              <a:t>Microservices Architecture Pattern</a:t>
            </a:r>
            <a:r>
              <a:rPr lang="en-US" sz="3600" dirty="0" smtClean="0"/>
              <a:t>.</a:t>
            </a:r>
          </a:p>
          <a:p>
            <a:pPr marL="742950" indent="-742950">
              <a:buFont typeface="+mj-lt"/>
              <a:buAutoNum type="arabicPeriod"/>
            </a:pPr>
            <a:r>
              <a:rPr lang="en-US" sz="3600" dirty="0"/>
              <a:t>Space-Based Architecture.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40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TotalTime>
  <Words>451</Words>
  <Application>Microsoft Macintosh PowerPoint</Application>
  <PresentationFormat>Widescreen</PresentationFormat>
  <Paragraphs>112</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Al Nile</vt:lpstr>
      <vt:lpstr>Calibri</vt:lpstr>
      <vt:lpstr>Mangal</vt:lpstr>
      <vt:lpstr>Rockwell</vt:lpstr>
      <vt:lpstr>Rockwell Condensed</vt:lpstr>
      <vt:lpstr>Rockwell Extra Bold</vt:lpstr>
      <vt:lpstr>Segoe UI</vt:lpstr>
      <vt:lpstr>Segoe UI Semibold</vt:lpstr>
      <vt:lpstr>times new roman</vt:lpstr>
      <vt:lpstr>verdana</vt:lpstr>
      <vt:lpstr>Wingdings</vt:lpstr>
      <vt:lpstr>Wood Type</vt:lpstr>
      <vt:lpstr>PowerPoint Presentation</vt:lpstr>
      <vt:lpstr>PowerPoint Presentation</vt:lpstr>
      <vt:lpstr>What is Web Service</vt:lpstr>
      <vt:lpstr>What is Web Service</vt:lpstr>
      <vt:lpstr>Types of Web Services</vt:lpstr>
      <vt:lpstr>SOAP Services</vt:lpstr>
      <vt:lpstr>Rest Services</vt:lpstr>
      <vt:lpstr>SOAP vs REST</vt:lpstr>
      <vt:lpstr>Software Architecture Patterns</vt:lpstr>
      <vt:lpstr>Micro Service</vt:lpstr>
      <vt:lpstr>What is Microservice</vt:lpstr>
      <vt:lpstr>Key principles </vt:lpstr>
      <vt:lpstr>The Twelve Factors</vt:lpstr>
      <vt:lpstr>Difference between Monolithic Application &amp; Microservice Application</vt:lpstr>
      <vt:lpstr>Microservice Architecture </vt:lpstr>
      <vt:lpstr>Microservice Features</vt:lpstr>
      <vt:lpstr>Companies use Microservice</vt:lpstr>
      <vt:lpstr>Best Practice to design Microservice</vt:lpstr>
      <vt:lpstr>PowerPoint Presentation</vt:lpstr>
      <vt:lpstr>Questions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2019-10-31T16:22:56Z</dcterms:created>
  <dcterms:modified xsi:type="dcterms:W3CDTF">2019-10-31T16:47:56Z</dcterms:modified>
</cp:coreProperties>
</file>