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9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1DFF8-6068-9343-BC9A-A4EEFFD7A89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72472-4C17-744B-938D-B5C2DD86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0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D3B-EA6E-0946-B3C1-B9E15D87BA70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DF6DA1-78EB-1640-A3A6-897ECE9F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7AB7-0D2F-6C46-B178-E6FED71D4E56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DA1-78EB-1640-A3A6-897ECE9F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4643-476E-5141-9DD5-9AF22ADFEB2D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DA1-78EB-1640-A3A6-897ECE9F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4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BE0D-EC1E-D444-ADF7-5E6C310327CE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DA1-78EB-1640-A3A6-897ECE9F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8E03765-B562-4C4C-B9E6-95959CFE821B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DF6DA1-78EB-1640-A3A6-897ECE9F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80DF-4BEB-AB4C-81E8-740212FE40AA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DA1-78EB-1640-A3A6-897ECE9F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154C-BC21-A442-B79F-AA195EC809D0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DA1-78EB-1640-A3A6-897ECE9F42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E4B9-8335-D044-A2AB-CCAF62B02EA5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DA1-78EB-1640-A3A6-897ECE9F42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7E2-BB46-DD4D-8B33-BA65EA5B89DF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DA1-78EB-1640-A3A6-897ECE9F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48F4-839F-9841-AD2E-84C8B4A45E5A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DA1-78EB-1640-A3A6-897ECE9F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599D-2BB7-AA4A-8450-BF07F766F39D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DA1-78EB-1640-A3A6-897ECE9F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9C40DB0-38EF-2244-AEBB-C6DC3A9F7160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DF6DA1-78EB-1640-A3A6-897ECE9F4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50428"/>
              </p:ext>
            </p:extLst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23456" y="4598132"/>
            <a:ext cx="30173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</a:rPr>
              <a:t>Kar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6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Zuul</a:t>
            </a:r>
            <a:r>
              <a:rPr lang="en-US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306286"/>
            <a:ext cx="10975658" cy="5061026"/>
          </a:xfrm>
        </p:spPr>
        <p:txBody>
          <a:bodyPr>
            <a:normAutofit/>
          </a:bodyPr>
          <a:lstStyle/>
          <a:p>
            <a:r>
              <a:rPr lang="en-US" dirty="0" err="1"/>
              <a:t>Zuul</a:t>
            </a:r>
            <a:r>
              <a:rPr lang="en-US" dirty="0"/>
              <a:t> uses a range of different types of filters that enables us to quickly and nimbly apply functionality to our edge service. These filters help us perform the following </a:t>
            </a:r>
            <a:r>
              <a:rPr lang="en-US" dirty="0" smtClean="0"/>
              <a:t>functions:</a:t>
            </a:r>
          </a:p>
          <a:p>
            <a:pPr lvl="1"/>
            <a:r>
              <a:rPr lang="en-US" b="1" dirty="0" smtClean="0"/>
              <a:t>Authentication </a:t>
            </a:r>
            <a:r>
              <a:rPr lang="en-US" b="1" dirty="0"/>
              <a:t>and Security</a:t>
            </a:r>
            <a:r>
              <a:rPr lang="en-US" dirty="0"/>
              <a:t> - identifying authentication requirements for each resource and rejecting requests that do not satisfy </a:t>
            </a:r>
            <a:r>
              <a:rPr lang="en-US" dirty="0" smtClean="0"/>
              <a:t>them.</a:t>
            </a:r>
          </a:p>
          <a:p>
            <a:pPr lvl="1"/>
            <a:r>
              <a:rPr lang="en-US" b="1" dirty="0" smtClean="0"/>
              <a:t>Insights </a:t>
            </a:r>
            <a:r>
              <a:rPr lang="en-US" b="1" dirty="0"/>
              <a:t>and Monitoring</a:t>
            </a:r>
            <a:r>
              <a:rPr lang="en-US" dirty="0"/>
              <a:t> - tracking meaningful data and statistics at the edge in order to give us an accurate view of </a:t>
            </a:r>
            <a:r>
              <a:rPr lang="en-US" dirty="0" smtClean="0"/>
              <a:t>production.</a:t>
            </a:r>
          </a:p>
          <a:p>
            <a:pPr lvl="1"/>
            <a:r>
              <a:rPr lang="en-US" b="1" dirty="0" smtClean="0"/>
              <a:t>Dynamic </a:t>
            </a:r>
            <a:r>
              <a:rPr lang="en-US" b="1" dirty="0"/>
              <a:t>Routing</a:t>
            </a:r>
            <a:r>
              <a:rPr lang="en-US" dirty="0"/>
              <a:t> - dynamically routing requests to different backend clusters as </a:t>
            </a:r>
            <a:r>
              <a:rPr lang="en-US" dirty="0" smtClean="0"/>
              <a:t>needed.</a:t>
            </a:r>
          </a:p>
          <a:p>
            <a:pPr lvl="1"/>
            <a:r>
              <a:rPr lang="en-US" b="1" dirty="0" smtClean="0"/>
              <a:t>Stress </a:t>
            </a:r>
            <a:r>
              <a:rPr lang="en-US" b="1" dirty="0"/>
              <a:t>Testing</a:t>
            </a:r>
            <a:r>
              <a:rPr lang="en-US" dirty="0"/>
              <a:t> - gradually increasing the traffic to a cluster in order to gauge </a:t>
            </a:r>
            <a:r>
              <a:rPr lang="en-US" dirty="0" smtClean="0"/>
              <a:t>performance.</a:t>
            </a:r>
          </a:p>
          <a:p>
            <a:pPr lvl="1"/>
            <a:r>
              <a:rPr lang="en-US" b="1" dirty="0" smtClean="0"/>
              <a:t>Load </a:t>
            </a:r>
            <a:r>
              <a:rPr lang="en-US" b="1" dirty="0"/>
              <a:t>Shedding</a:t>
            </a:r>
            <a:r>
              <a:rPr lang="en-US" dirty="0"/>
              <a:t> - allocating capacity for each type of request and dropping requests that go over the </a:t>
            </a:r>
            <a:r>
              <a:rPr lang="en-US" dirty="0" smtClean="0"/>
              <a:t>limit.</a:t>
            </a:r>
          </a:p>
          <a:p>
            <a:pPr lvl="1"/>
            <a:r>
              <a:rPr lang="en-US" b="1" dirty="0" smtClean="0"/>
              <a:t>Static </a:t>
            </a:r>
            <a:r>
              <a:rPr lang="en-US" b="1" dirty="0"/>
              <a:t>Response handling</a:t>
            </a:r>
            <a:r>
              <a:rPr lang="en-US" dirty="0"/>
              <a:t> - building some responses directly at the edge instead of forwarding them to an internal </a:t>
            </a:r>
            <a:r>
              <a:rPr lang="en-US" dirty="0" smtClean="0"/>
              <a:t>cluster</a:t>
            </a:r>
          </a:p>
          <a:p>
            <a:pPr lvl="1"/>
            <a:r>
              <a:rPr lang="en-US" b="1" dirty="0" err="1" smtClean="0"/>
              <a:t>Multiregion</a:t>
            </a:r>
            <a:r>
              <a:rPr lang="en-US" b="1" dirty="0" smtClean="0"/>
              <a:t> </a:t>
            </a:r>
            <a:r>
              <a:rPr lang="en-US" b="1" dirty="0"/>
              <a:t>Resiliency</a:t>
            </a:r>
            <a:r>
              <a:rPr lang="en-US" dirty="0"/>
              <a:t> - routing requests across AWS regions in order to diversify our ELB usage and move our edge closer to our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Zuul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Zuul</a:t>
            </a:r>
            <a:r>
              <a:rPr lang="en-US" dirty="0"/>
              <a:t> has mainly four types of filters that enable us to intercept the traffic in different timeline of the request processing for any particular transaction</a:t>
            </a:r>
            <a:r>
              <a:rPr lang="en-US" dirty="0" smtClean="0"/>
              <a:t>.</a:t>
            </a:r>
          </a:p>
          <a:p>
            <a:r>
              <a:rPr lang="en-US" dirty="0"/>
              <a:t>We can add any number of filters for a particular </a:t>
            </a:r>
            <a:r>
              <a:rPr lang="en-US" dirty="0" err="1"/>
              <a:t>url</a:t>
            </a:r>
            <a:r>
              <a:rPr lang="en-US" dirty="0"/>
              <a:t> pattern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pre filters</a:t>
            </a:r>
            <a:r>
              <a:rPr lang="en-US" dirty="0"/>
              <a:t> – are invoked before the request is routed.</a:t>
            </a:r>
          </a:p>
          <a:p>
            <a:r>
              <a:rPr lang="en-US" b="1" dirty="0">
                <a:solidFill>
                  <a:srgbClr val="C00000"/>
                </a:solidFill>
              </a:rPr>
              <a:t>post filters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/>
              <a:t>– are invoked after the request has been routed.</a:t>
            </a:r>
          </a:p>
          <a:p>
            <a:r>
              <a:rPr lang="en-US" b="1" dirty="0">
                <a:solidFill>
                  <a:srgbClr val="C00000"/>
                </a:solidFill>
              </a:rPr>
              <a:t>route filters</a:t>
            </a:r>
            <a:r>
              <a:rPr lang="en-US" dirty="0"/>
              <a:t> – are used to route the request.</a:t>
            </a:r>
          </a:p>
          <a:p>
            <a:r>
              <a:rPr lang="en-US" b="1" dirty="0">
                <a:solidFill>
                  <a:srgbClr val="C00000"/>
                </a:solidFill>
              </a:rPr>
              <a:t>error filters</a:t>
            </a:r>
            <a:r>
              <a:rPr lang="en-US" dirty="0"/>
              <a:t> – are invoked when an error occurs while handling the request.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2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622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Zuul</a:t>
            </a:r>
            <a:r>
              <a:rPr lang="en-US" dirty="0"/>
              <a:t> Request </a:t>
            </a:r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100" name="Picture 4" descr="https://1.bp.blogspot.com/-Z_GKi9kGEPo/WCsZ8jNaEsI/AAAAAAAAIiw/n-69eBjddIU4AAGEYVIKXVI78MU2oh4MgCLcB/s1600/ZuulBlogPostNew%2B%25282%252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3" r="4889" b="15931"/>
          <a:stretch/>
        </p:blipFill>
        <p:spPr bwMode="auto">
          <a:xfrm>
            <a:off x="1398531" y="1246908"/>
            <a:ext cx="8350704" cy="50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4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Add </a:t>
            </a:r>
            <a:r>
              <a:rPr lang="en-US" dirty="0" err="1" smtClean="0"/>
              <a:t>Zuul</a:t>
            </a:r>
            <a:r>
              <a:rPr lang="en-US" dirty="0" smtClean="0"/>
              <a:t> Dependency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748806"/>
            <a:ext cx="6692900" cy="3225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223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Add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4406720"/>
            <a:ext cx="10975658" cy="1776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zuul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routes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 smtClean="0"/>
              <a:t>api</a:t>
            </a:r>
            <a:r>
              <a:rPr lang="en-US" b="1" dirty="0" smtClean="0"/>
              <a:t>-gateway-service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path</a:t>
            </a:r>
            <a:r>
              <a:rPr lang="en-US" dirty="0"/>
              <a:t>: /</a:t>
            </a:r>
            <a:r>
              <a:rPr lang="en-US" dirty="0" err="1" smtClean="0"/>
              <a:t>api</a:t>
            </a:r>
            <a:r>
              <a:rPr lang="en-US" dirty="0" smtClean="0"/>
              <a:t>/service-1/**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service-id</a:t>
            </a:r>
            <a:r>
              <a:rPr lang="en-US" dirty="0"/>
              <a:t>: FIRSTEUREKACLIENT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952" y="1818690"/>
            <a:ext cx="10975658" cy="177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/>
              <a:t>zuul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routes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api</a:t>
            </a:r>
            <a:r>
              <a:rPr lang="en-US" b="1" dirty="0" smtClean="0"/>
              <a:t>-gateway-service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/>
              <a:t>path</a:t>
            </a:r>
            <a:r>
              <a:rPr lang="en-US" dirty="0" smtClean="0"/>
              <a:t>: /</a:t>
            </a:r>
            <a:r>
              <a:rPr lang="en-US" dirty="0" err="1" smtClean="0"/>
              <a:t>api</a:t>
            </a:r>
            <a:r>
              <a:rPr lang="en-US" dirty="0" smtClean="0"/>
              <a:t>/service-1/**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err="1"/>
              <a:t>url</a:t>
            </a:r>
            <a:r>
              <a:rPr lang="en-US" dirty="0"/>
              <a:t>: http://localhost:8080/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7963" y="1338559"/>
            <a:ext cx="5597045" cy="4801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u="sng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Accessing with the micro-service URL</a:t>
            </a:r>
            <a:endParaRPr lang="en-US" sz="2800" u="sng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610" y="3926589"/>
            <a:ext cx="7495450" cy="4801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u="sng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Accessing with the micro-service Eureka service-id</a:t>
            </a:r>
            <a:endParaRPr lang="en-US" sz="2800" u="sng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460665"/>
            <a:ext cx="11043711" cy="442809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with proxy service URL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07796"/>
            <a:ext cx="10975975" cy="34365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4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2598"/>
          </a:xfrm>
        </p:spPr>
        <p:txBody>
          <a:bodyPr/>
          <a:lstStyle/>
          <a:p>
            <a:r>
              <a:rPr lang="en-US" dirty="0" smtClean="0"/>
              <a:t>Adding filters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827" y="1327230"/>
            <a:ext cx="11025701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</a:rPr>
              <a:t>public class </a:t>
            </a:r>
            <a:r>
              <a:rPr lang="en-US" sz="1100" dirty="0" err="1"/>
              <a:t>PreFilter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80"/>
                </a:solidFill>
              </a:rPr>
              <a:t>extends </a:t>
            </a:r>
            <a:r>
              <a:rPr lang="en-US" sz="1100" dirty="0" err="1"/>
              <a:t>ZuulFilter</a:t>
            </a:r>
            <a:r>
              <a:rPr lang="en-US" sz="1100" dirty="0"/>
              <a:t> {</a:t>
            </a:r>
            <a:br>
              <a:rPr lang="en-US" sz="1100" dirty="0"/>
            </a:br>
            <a:r>
              <a:rPr lang="en-US" sz="1100" dirty="0"/>
              <a:t>   </a:t>
            </a:r>
            <a:r>
              <a:rPr lang="en-US" sz="1100" dirty="0">
                <a:solidFill>
                  <a:srgbClr val="808000"/>
                </a:solidFill>
              </a:rPr>
              <a:t>@Override</a:t>
            </a:r>
            <a:br>
              <a:rPr lang="en-US" sz="1100" dirty="0">
                <a:solidFill>
                  <a:srgbClr val="808000"/>
                </a:solidFill>
              </a:rPr>
            </a:br>
            <a:r>
              <a:rPr lang="en-US" sz="1100" dirty="0">
                <a:solidFill>
                  <a:srgbClr val="808000"/>
                </a:solidFill>
              </a:rPr>
              <a:t>   </a:t>
            </a:r>
            <a:r>
              <a:rPr lang="en-US" sz="1100" b="1" dirty="0">
                <a:solidFill>
                  <a:srgbClr val="000080"/>
                </a:solidFill>
              </a:rPr>
              <a:t>public </a:t>
            </a:r>
            <a:r>
              <a:rPr lang="en-US" sz="1100" dirty="0"/>
              <a:t>String </a:t>
            </a:r>
            <a:r>
              <a:rPr lang="en-US" sz="1100" dirty="0" err="1"/>
              <a:t>filterType</a:t>
            </a:r>
            <a:r>
              <a:rPr lang="en-US" sz="1100" dirty="0"/>
              <a:t>() {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dirty="0" err="1"/>
              <a:t>System.</a:t>
            </a:r>
            <a:r>
              <a:rPr lang="en-US" sz="1100" b="1" i="1" dirty="0" err="1">
                <a:solidFill>
                  <a:srgbClr val="660E7A"/>
                </a:solidFill>
              </a:rPr>
              <a:t>out</a:t>
            </a:r>
            <a:r>
              <a:rPr lang="en-US" sz="1100" dirty="0" err="1"/>
              <a:t>.println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"in pre-</a:t>
            </a:r>
            <a:r>
              <a:rPr lang="en-US" sz="1100" b="1" dirty="0" err="1">
                <a:solidFill>
                  <a:srgbClr val="008000"/>
                </a:solidFill>
              </a:rPr>
              <a:t>filterType</a:t>
            </a:r>
            <a:r>
              <a:rPr lang="en-US" sz="1100" b="1" dirty="0">
                <a:solidFill>
                  <a:srgbClr val="008000"/>
                </a:solidFill>
              </a:rPr>
              <a:t>()"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b="1" dirty="0">
                <a:solidFill>
                  <a:srgbClr val="000080"/>
                </a:solidFill>
              </a:rPr>
              <a:t>return </a:t>
            </a:r>
            <a:r>
              <a:rPr lang="en-US" sz="1100" b="1" dirty="0">
                <a:solidFill>
                  <a:srgbClr val="008000"/>
                </a:solidFill>
              </a:rPr>
              <a:t>"pre"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</a:t>
            </a:r>
            <a:r>
              <a:rPr lang="en-US" sz="1100" dirty="0">
                <a:solidFill>
                  <a:srgbClr val="808000"/>
                </a:solidFill>
              </a:rPr>
              <a:t>@Override</a:t>
            </a:r>
            <a:br>
              <a:rPr lang="en-US" sz="1100" dirty="0">
                <a:solidFill>
                  <a:srgbClr val="808000"/>
                </a:solidFill>
              </a:rPr>
            </a:br>
            <a:r>
              <a:rPr lang="en-US" sz="1100" dirty="0">
                <a:solidFill>
                  <a:srgbClr val="808000"/>
                </a:solidFill>
              </a:rPr>
              <a:t>   </a:t>
            </a:r>
            <a:r>
              <a:rPr lang="en-US" sz="1100" b="1" dirty="0">
                <a:solidFill>
                  <a:srgbClr val="000080"/>
                </a:solidFill>
              </a:rPr>
              <a:t>public </a:t>
            </a:r>
            <a:r>
              <a:rPr lang="en-US" sz="1100" b="1" dirty="0" err="1">
                <a:solidFill>
                  <a:srgbClr val="000080"/>
                </a:solidFill>
              </a:rPr>
              <a:t>int</a:t>
            </a:r>
            <a:r>
              <a:rPr lang="en-US" sz="1100" b="1" dirty="0">
                <a:solidFill>
                  <a:srgbClr val="000080"/>
                </a:solidFill>
              </a:rPr>
              <a:t> </a:t>
            </a:r>
            <a:r>
              <a:rPr lang="en-US" sz="1100" dirty="0" err="1"/>
              <a:t>filterOrder</a:t>
            </a:r>
            <a:r>
              <a:rPr lang="en-US" sz="1100" dirty="0"/>
              <a:t>() {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dirty="0" err="1"/>
              <a:t>System.</a:t>
            </a:r>
            <a:r>
              <a:rPr lang="en-US" sz="1100" b="1" i="1" dirty="0" err="1">
                <a:solidFill>
                  <a:srgbClr val="660E7A"/>
                </a:solidFill>
              </a:rPr>
              <a:t>out</a:t>
            </a:r>
            <a:r>
              <a:rPr lang="en-US" sz="1100" dirty="0" err="1"/>
              <a:t>.println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"In pre-</a:t>
            </a:r>
            <a:r>
              <a:rPr lang="en-US" sz="1100" b="1" dirty="0" err="1">
                <a:solidFill>
                  <a:srgbClr val="008000"/>
                </a:solidFill>
              </a:rPr>
              <a:t>filterOrder</a:t>
            </a:r>
            <a:r>
              <a:rPr lang="en-US" sz="1100" b="1" dirty="0">
                <a:solidFill>
                  <a:srgbClr val="008000"/>
                </a:solidFill>
              </a:rPr>
              <a:t>()"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b="1" dirty="0">
                <a:solidFill>
                  <a:srgbClr val="000080"/>
                </a:solidFill>
              </a:rPr>
              <a:t>return </a:t>
            </a:r>
            <a:r>
              <a:rPr lang="en-US" sz="1100" dirty="0">
                <a:solidFill>
                  <a:srgbClr val="0000FF"/>
                </a:solidFill>
              </a:rPr>
              <a:t>1</a:t>
            </a:r>
            <a:r>
              <a:rPr lang="en-US" sz="1100" dirty="0"/>
              <a:t>;     </a:t>
            </a:r>
            <a:r>
              <a:rPr lang="en-US" sz="1100" i="1" dirty="0">
                <a:solidFill>
                  <a:srgbClr val="808080"/>
                </a:solidFill>
              </a:rPr>
              <a:t>//Order is applied when the filter type is same</a:t>
            </a:r>
            <a:br>
              <a:rPr lang="en-US" sz="1100" i="1" dirty="0">
                <a:solidFill>
                  <a:srgbClr val="808080"/>
                </a:solidFill>
              </a:rPr>
            </a:br>
            <a:r>
              <a:rPr lang="en-US" sz="1100" i="1" dirty="0">
                <a:solidFill>
                  <a:srgbClr val="808080"/>
                </a:solidFill>
              </a:rPr>
              <a:t>   </a:t>
            </a:r>
            <a:r>
              <a:rPr lang="en-US" sz="1100" dirty="0"/>
              <a:t>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</a:t>
            </a:r>
            <a:r>
              <a:rPr lang="en-US" sz="1100" dirty="0">
                <a:solidFill>
                  <a:srgbClr val="808000"/>
                </a:solidFill>
              </a:rPr>
              <a:t>@Override</a:t>
            </a:r>
            <a:br>
              <a:rPr lang="en-US" sz="1100" dirty="0">
                <a:solidFill>
                  <a:srgbClr val="808000"/>
                </a:solidFill>
              </a:rPr>
            </a:br>
            <a:r>
              <a:rPr lang="en-US" sz="1100" dirty="0">
                <a:solidFill>
                  <a:srgbClr val="808000"/>
                </a:solidFill>
              </a:rPr>
              <a:t>   </a:t>
            </a:r>
            <a:r>
              <a:rPr lang="en-US" sz="1100" b="1" dirty="0">
                <a:solidFill>
                  <a:srgbClr val="000080"/>
                </a:solidFill>
              </a:rPr>
              <a:t>public </a:t>
            </a:r>
            <a:r>
              <a:rPr lang="en-US" sz="1100" b="1" dirty="0" err="1">
                <a:solidFill>
                  <a:srgbClr val="000080"/>
                </a:solidFill>
              </a:rPr>
              <a:t>boolean</a:t>
            </a:r>
            <a:r>
              <a:rPr lang="en-US" sz="1100" b="1" dirty="0">
                <a:solidFill>
                  <a:srgbClr val="000080"/>
                </a:solidFill>
              </a:rPr>
              <a:t> </a:t>
            </a:r>
            <a:r>
              <a:rPr lang="en-US" sz="1100" dirty="0" err="1"/>
              <a:t>shouldFilter</a:t>
            </a:r>
            <a:r>
              <a:rPr lang="en-US" sz="1100" dirty="0"/>
              <a:t>() {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dirty="0" err="1"/>
              <a:t>System.</a:t>
            </a:r>
            <a:r>
              <a:rPr lang="en-US" sz="1100" b="1" i="1" dirty="0" err="1">
                <a:solidFill>
                  <a:srgbClr val="660E7A"/>
                </a:solidFill>
              </a:rPr>
              <a:t>out</a:t>
            </a:r>
            <a:r>
              <a:rPr lang="en-US" sz="1100" dirty="0" err="1"/>
              <a:t>.println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"In pre-</a:t>
            </a:r>
            <a:r>
              <a:rPr lang="en-US" sz="1100" b="1" dirty="0" err="1">
                <a:solidFill>
                  <a:srgbClr val="008000"/>
                </a:solidFill>
              </a:rPr>
              <a:t>shouldFilter</a:t>
            </a:r>
            <a:r>
              <a:rPr lang="en-US" sz="1100" b="1" dirty="0">
                <a:solidFill>
                  <a:srgbClr val="008000"/>
                </a:solidFill>
              </a:rPr>
              <a:t>()"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b="1" dirty="0">
                <a:solidFill>
                  <a:srgbClr val="000080"/>
                </a:solidFill>
              </a:rPr>
              <a:t>return true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</a:t>
            </a:r>
            <a:r>
              <a:rPr lang="en-US" sz="1100" dirty="0">
                <a:solidFill>
                  <a:srgbClr val="808000"/>
                </a:solidFill>
              </a:rPr>
              <a:t>@Override</a:t>
            </a:r>
            <a:br>
              <a:rPr lang="en-US" sz="1100" dirty="0">
                <a:solidFill>
                  <a:srgbClr val="808000"/>
                </a:solidFill>
              </a:rPr>
            </a:br>
            <a:r>
              <a:rPr lang="en-US" sz="1100" dirty="0">
                <a:solidFill>
                  <a:srgbClr val="808000"/>
                </a:solidFill>
              </a:rPr>
              <a:t>   </a:t>
            </a:r>
            <a:r>
              <a:rPr lang="en-US" sz="1100" b="1" dirty="0">
                <a:solidFill>
                  <a:srgbClr val="000080"/>
                </a:solidFill>
              </a:rPr>
              <a:t>public </a:t>
            </a:r>
            <a:r>
              <a:rPr lang="en-US" sz="1100" dirty="0"/>
              <a:t>Object run() {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dirty="0" err="1"/>
              <a:t>System.</a:t>
            </a:r>
            <a:r>
              <a:rPr lang="en-US" sz="1100" b="1" i="1" dirty="0" err="1">
                <a:solidFill>
                  <a:srgbClr val="660E7A"/>
                </a:solidFill>
              </a:rPr>
              <a:t>out</a:t>
            </a:r>
            <a:r>
              <a:rPr lang="en-US" sz="1100" dirty="0" err="1"/>
              <a:t>.println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"In pre-run"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dirty="0" err="1"/>
              <a:t>RequestContext</a:t>
            </a:r>
            <a:r>
              <a:rPr lang="en-US" sz="1100" dirty="0"/>
              <a:t> </a:t>
            </a:r>
            <a:r>
              <a:rPr lang="en-US" sz="1100" dirty="0" err="1"/>
              <a:t>ctx</a:t>
            </a:r>
            <a:r>
              <a:rPr lang="en-US" sz="1100" dirty="0"/>
              <a:t> = </a:t>
            </a:r>
            <a:r>
              <a:rPr lang="en-US" sz="1100" dirty="0" err="1"/>
              <a:t>RequestContext.</a:t>
            </a:r>
            <a:r>
              <a:rPr lang="en-US" sz="1100" i="1" dirty="0" err="1"/>
              <a:t>getCurrentContext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dirty="0" err="1"/>
              <a:t>HttpServletRequest</a:t>
            </a:r>
            <a:r>
              <a:rPr lang="en-US" sz="1100" dirty="0"/>
              <a:t> request = </a:t>
            </a:r>
            <a:r>
              <a:rPr lang="en-US" sz="1100" dirty="0" err="1"/>
              <a:t>ctx.getRequest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dirty="0" err="1"/>
              <a:t>System.</a:t>
            </a:r>
            <a:r>
              <a:rPr lang="en-US" sz="1100" b="1" i="1" dirty="0" err="1">
                <a:solidFill>
                  <a:srgbClr val="660E7A"/>
                </a:solidFill>
              </a:rPr>
              <a:t>out</a:t>
            </a:r>
            <a:r>
              <a:rPr lang="en-US" sz="1100" dirty="0" err="1"/>
              <a:t>.println</a:t>
            </a:r>
            <a:r>
              <a:rPr lang="en-US" sz="1100" dirty="0"/>
              <a:t>(</a:t>
            </a:r>
            <a:r>
              <a:rPr lang="en-US" sz="1100" dirty="0" err="1"/>
              <a:t>String.</a:t>
            </a:r>
            <a:r>
              <a:rPr lang="en-US" sz="1100" i="1" dirty="0" err="1"/>
              <a:t>format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"%s request to %s"</a:t>
            </a:r>
            <a:r>
              <a:rPr lang="en-US" sz="1100" dirty="0"/>
              <a:t>, </a:t>
            </a:r>
            <a:r>
              <a:rPr lang="en-US" sz="1100" dirty="0" err="1"/>
              <a:t>request.getMethod</a:t>
            </a:r>
            <a:r>
              <a:rPr lang="en-US" sz="1100" dirty="0"/>
              <a:t>(), </a:t>
            </a:r>
            <a:r>
              <a:rPr lang="en-US" sz="1100" dirty="0" err="1"/>
              <a:t>request.getRequestURL</a:t>
            </a:r>
            <a:r>
              <a:rPr lang="en-US" sz="1100" dirty="0"/>
              <a:t>().</a:t>
            </a:r>
            <a:r>
              <a:rPr lang="en-US" sz="1100" dirty="0" err="1"/>
              <a:t>toString</a:t>
            </a:r>
            <a:r>
              <a:rPr lang="en-US" sz="1100" dirty="0"/>
              <a:t>()));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b="1" dirty="0">
                <a:solidFill>
                  <a:srgbClr val="000080"/>
                </a:solidFill>
              </a:rPr>
              <a:t>return null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}</a:t>
            </a:r>
            <a:br>
              <a:rPr lang="en-US" sz="1100" dirty="0"/>
            </a:br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17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6DA1-78EB-1640-A3A6-897ECE9F42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9</a:t>
            </a:r>
            <a:endParaRPr lang="en-US" dirty="0"/>
          </a:p>
          <a:p>
            <a:r>
              <a:rPr lang="en-US" dirty="0" err="1" smtClean="0"/>
              <a:t>Zuul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https://camo.githubusercontent.com/f091703491ae368dab9314065b31eab0fc3246ab/68747470733a2f2f692e696d6775722e636f6d2f6d52536f734570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476" y="261258"/>
            <a:ext cx="5420729" cy="351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07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A system (e.g. Amazon) has </a:t>
            </a:r>
            <a:r>
              <a:rPr lang="en-US" b="1" dirty="0" smtClean="0"/>
              <a:t>fifty</a:t>
            </a:r>
            <a:r>
              <a:rPr lang="en-US" dirty="0" smtClean="0"/>
              <a:t> micro-services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OrderService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ProductCatalogService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LoginService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OrderHistoryService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PaymentService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And many more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We know each service will be running on different PORT and hence has different URLs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to implement </a:t>
            </a:r>
            <a:r>
              <a:rPr lang="en-US" dirty="0" smtClean="0"/>
              <a:t>an UI, kind of Dashboard which calls multiple </a:t>
            </a:r>
            <a:r>
              <a:rPr lang="en-US" dirty="0" err="1" smtClean="0"/>
              <a:t>servie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2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Problem</a:t>
            </a:r>
            <a:r>
              <a:rPr lang="en-US" dirty="0" smtClean="0"/>
              <a:t> with the above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UI developer </a:t>
            </a:r>
            <a:r>
              <a:rPr lang="en-US" dirty="0" smtClean="0"/>
              <a:t>perspective </a:t>
            </a:r>
            <a:r>
              <a:rPr lang="en-US" dirty="0"/>
              <a:t>it has to call </a:t>
            </a:r>
            <a:r>
              <a:rPr lang="en-US" b="1" dirty="0"/>
              <a:t>fifty</a:t>
            </a:r>
            <a:r>
              <a:rPr lang="en-US" dirty="0"/>
              <a:t> REST </a:t>
            </a:r>
            <a:r>
              <a:rPr lang="en-US" dirty="0" smtClean="0"/>
              <a:t>APIs</a:t>
            </a:r>
          </a:p>
          <a:p>
            <a:pPr lvl="1"/>
            <a:r>
              <a:rPr lang="en-US" dirty="0"/>
              <a:t>each microservice exposes a REST API for </a:t>
            </a:r>
            <a:r>
              <a:rPr lang="en-US" dirty="0" smtClean="0"/>
              <a:t>communication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Client </a:t>
            </a:r>
            <a:r>
              <a:rPr lang="en-US" dirty="0">
                <a:solidFill>
                  <a:srgbClr val="C00000"/>
                </a:solidFill>
              </a:rPr>
              <a:t>has to know the details of all REST API and URL patterns/ports to call </a:t>
            </a:r>
            <a:r>
              <a:rPr lang="en-US" dirty="0" smtClean="0">
                <a:solidFill>
                  <a:srgbClr val="C00000"/>
                </a:solidFill>
              </a:rPr>
              <a:t>them</a:t>
            </a:r>
          </a:p>
          <a:p>
            <a:r>
              <a:rPr lang="en-US" dirty="0"/>
              <a:t>It is kind of a breach of encapsulation; the UI has to know all microservices server/port details to query the services</a:t>
            </a:r>
          </a:p>
          <a:p>
            <a:r>
              <a:rPr lang="en-US" dirty="0"/>
              <a:t>T</a:t>
            </a:r>
            <a:r>
              <a:rPr lang="en-US" dirty="0" smtClean="0"/>
              <a:t>hink </a:t>
            </a:r>
            <a:r>
              <a:rPr lang="en-US" dirty="0"/>
              <a:t>about the common aspects of a web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CORS</a:t>
            </a:r>
            <a:r>
              <a:rPr lang="en-US" dirty="0"/>
              <a:t>, authentication, security, and monitoring in terms of this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Each </a:t>
            </a:r>
            <a:r>
              <a:rPr lang="en-US" dirty="0">
                <a:solidFill>
                  <a:srgbClr val="C00000"/>
                </a:solidFill>
              </a:rPr>
              <a:t>microservice team has to develop all these aspects into its own </a:t>
            </a:r>
            <a:r>
              <a:rPr lang="en-US" dirty="0" smtClean="0">
                <a:solidFill>
                  <a:srgbClr val="C00000"/>
                </a:solidFill>
              </a:rPr>
              <a:t>service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ame </a:t>
            </a:r>
            <a:r>
              <a:rPr lang="en-US" dirty="0">
                <a:solidFill>
                  <a:srgbClr val="C00000"/>
                </a:solidFill>
              </a:rPr>
              <a:t>code has been replicated over fifty microservices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9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7280"/>
          </a:xfrm>
        </p:spPr>
        <p:txBody>
          <a:bodyPr/>
          <a:lstStyle/>
          <a:p>
            <a:r>
              <a:rPr lang="en-US" dirty="0" smtClean="0"/>
              <a:t>More common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341912"/>
            <a:ext cx="10975658" cy="4830288"/>
          </a:xfrm>
        </p:spPr>
        <p:txBody>
          <a:bodyPr>
            <a:normAutofit/>
          </a:bodyPr>
          <a:lstStyle/>
          <a:p>
            <a:r>
              <a:rPr lang="en-US" dirty="0"/>
              <a:t>Different clients need different data. For example, the desktop browser version of a product details page desktop is typically more elaborate then the mobile version</a:t>
            </a:r>
            <a:r>
              <a:rPr lang="en-US" dirty="0" smtClean="0"/>
              <a:t>.</a:t>
            </a:r>
          </a:p>
          <a:p>
            <a:r>
              <a:rPr lang="en-US" dirty="0"/>
              <a:t>Network performance is different for different types of clients. For example, a mobile network is typically much slower and has much higher latency than a non-mobile network. And, of course, any WAN is much slower than a LAN. This means that a native mobile client uses a network that has very difference performance characteristics than a LAN used by a server-side web application. The server-side web application can make multiple requests to backend services without impacting the user experience where as a mobile client can only make a few</a:t>
            </a:r>
            <a:r>
              <a:rPr lang="en-US" dirty="0" smtClean="0"/>
              <a:t>.</a:t>
            </a:r>
          </a:p>
          <a:p>
            <a:r>
              <a:rPr lang="en-US" dirty="0"/>
              <a:t>The number of service instances and their locations (</a:t>
            </a:r>
            <a:r>
              <a:rPr lang="en-US" dirty="0" err="1"/>
              <a:t>host+port</a:t>
            </a:r>
            <a:r>
              <a:rPr lang="en-US" dirty="0"/>
              <a:t>) changes dynamically</a:t>
            </a:r>
          </a:p>
          <a:p>
            <a:r>
              <a:rPr lang="en-US" dirty="0"/>
              <a:t>Partitioning into services can change over time and should be hidden from clients</a:t>
            </a:r>
          </a:p>
          <a:p>
            <a:r>
              <a:rPr lang="en-US" dirty="0"/>
              <a:t>Services might use a diverse set of protocols, some of which might not be web friendly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only one entry point where all common aspects code is </a:t>
            </a:r>
            <a:r>
              <a:rPr lang="en-US" dirty="0" smtClean="0"/>
              <a:t>written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client </a:t>
            </a:r>
            <a:r>
              <a:rPr lang="en-US" dirty="0" smtClean="0"/>
              <a:t>will communicate to some common URLs similar to common service for all the micro-services</a:t>
            </a:r>
          </a:p>
          <a:p>
            <a:r>
              <a:rPr lang="en-US" dirty="0"/>
              <a:t>Implement an API gateway that is the single entry point for all </a:t>
            </a:r>
            <a:r>
              <a:rPr lang="en-US" dirty="0" smtClean="0"/>
              <a:t>clients</a:t>
            </a:r>
          </a:p>
          <a:p>
            <a:r>
              <a:rPr lang="en-US" dirty="0"/>
              <a:t>The API gateway might also implement security, e.g. verify that the client is authorized to perform the 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8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croservices.io/i/bf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2" y="246946"/>
            <a:ext cx="8797085" cy="60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8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Zuul</a:t>
            </a:r>
            <a:r>
              <a:rPr lang="en-US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 Gateway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050" name="Picture 2" descr="https://camo.githubusercontent.com/f091703491ae368dab9314065b31eab0fc3246ab/68747470733a2f2f692e696d6775722e636f6d2f6d52536f734570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50" y="1454351"/>
            <a:ext cx="7457989" cy="45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Zuul</a:t>
            </a:r>
            <a:r>
              <a:rPr lang="en-US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Zuul</a:t>
            </a:r>
            <a:r>
              <a:rPr lang="en-US" dirty="0" smtClean="0"/>
              <a:t> </a:t>
            </a:r>
            <a:r>
              <a:rPr lang="en-US" dirty="0"/>
              <a:t>is an edge service that provides </a:t>
            </a:r>
            <a:endParaRPr lang="en-US" dirty="0" smtClean="0"/>
          </a:p>
          <a:p>
            <a:pPr lvl="1"/>
            <a:r>
              <a:rPr lang="en-US" dirty="0" smtClean="0"/>
              <a:t>dynamic </a:t>
            </a:r>
            <a:r>
              <a:rPr lang="en-US" dirty="0"/>
              <a:t>routing, </a:t>
            </a:r>
            <a:endParaRPr lang="en-US" dirty="0" smtClean="0"/>
          </a:p>
          <a:p>
            <a:pPr lvl="1"/>
            <a:r>
              <a:rPr lang="en-US" dirty="0" smtClean="0"/>
              <a:t>monitoring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resiliency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more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Developed by Netflix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</TotalTime>
  <Words>702</Words>
  <Application>Microsoft Macintosh PowerPoint</Application>
  <PresentationFormat>Widescreen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Rockwell</vt:lpstr>
      <vt:lpstr>Rockwell Condensed</vt:lpstr>
      <vt:lpstr>Rockwell Extra Bold</vt:lpstr>
      <vt:lpstr>Segoe UI</vt:lpstr>
      <vt:lpstr>Segoe UI Semibold</vt:lpstr>
      <vt:lpstr>Wingdings</vt:lpstr>
      <vt:lpstr>Arial</vt:lpstr>
      <vt:lpstr>Wood Type</vt:lpstr>
      <vt:lpstr>PowerPoint Presentation</vt:lpstr>
      <vt:lpstr>PowerPoint Presentation</vt:lpstr>
      <vt:lpstr>A Context</vt:lpstr>
      <vt:lpstr>Problem with the above design</vt:lpstr>
      <vt:lpstr>More common problems</vt:lpstr>
      <vt:lpstr>Solution</vt:lpstr>
      <vt:lpstr>PowerPoint Presentation</vt:lpstr>
      <vt:lpstr>Zuul API Gateway</vt:lpstr>
      <vt:lpstr>Zuul API Gateway</vt:lpstr>
      <vt:lpstr>Zuul API Gateway</vt:lpstr>
      <vt:lpstr>Zuul Components</vt:lpstr>
      <vt:lpstr>Zuul Request Lifecycle</vt:lpstr>
      <vt:lpstr>1. Add Zuul Dependency</vt:lpstr>
      <vt:lpstr>2. Add routes</vt:lpstr>
      <vt:lpstr>PowerPoint Presentation</vt:lpstr>
      <vt:lpstr>Access with proxy service URL</vt:lpstr>
      <vt:lpstr>Adding filters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2019-10-31T16:26:22Z</dcterms:created>
  <dcterms:modified xsi:type="dcterms:W3CDTF">2019-10-31T16:46:15Z</dcterms:modified>
</cp:coreProperties>
</file>