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DCD3E-DBF4-6D4C-ADA8-265A25E71C9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55C3C-E541-2B49-89E3-C12160C4C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0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5F1D-D86A-2F49-AE2F-4E51B11565D6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0156-4141-0140-962C-F73FCF2F8F78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7720-C77B-4642-8567-BA7E7795D2AC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8EB-F284-3E4D-B179-FAA2242899E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E4ABB27-FF2C-D94C-B41C-723524D23AC3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7589-30ED-2E4F-A272-87E2CB134EF5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1C44-940C-B44A-A681-8BAA11E88CD0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9BA-AEEB-2B45-8A26-17630B37602E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D8C-78A3-5C4D-9725-CB72298DB05C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01-A61C-4540-8F9A-58A0B50B8DE9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7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BBB9-4A31-D74C-BA22-A7E6EAC83004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1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D32CDC-66F6-9A44-96DB-C5E1457A1287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6530387-5AD2-5041-8C05-919719995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croservices.io/patterns/decomposition/decompose-by-business-capability.html" TargetMode="External"/><Relationship Id="rId3" Type="http://schemas.openxmlformats.org/officeDocument/2006/relationships/hyperlink" Target="https://microservices.io/patterns/decomposition/decompose-by-subdomai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data/shared-database.html" TargetMode="External"/><Relationship Id="rId4" Type="http://schemas.openxmlformats.org/officeDocument/2006/relationships/hyperlink" Target="https://microservices.io/patterns/data/saga.html" TargetMode="External"/><Relationship Id="rId5" Type="http://schemas.openxmlformats.org/officeDocument/2006/relationships/hyperlink" Target="https://microservices.io/patterns/data/cqr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croservices.io/patterns/data/database-per-servic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47954" y="4676129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6350"/>
          </a:xfrm>
        </p:spPr>
        <p:txBody>
          <a:bodyPr>
            <a:noAutofit/>
          </a:bodyPr>
          <a:lstStyle/>
          <a:p>
            <a:r>
              <a:rPr lang="en-US" sz="4000" b="1" dirty="0"/>
              <a:t>Decision </a:t>
            </a:r>
            <a:r>
              <a:rPr lang="en-US" sz="4000" b="1" dirty="0" smtClean="0"/>
              <a:t>#</a:t>
            </a:r>
            <a:r>
              <a:rPr lang="en-US" sz="4000" b="1" dirty="0"/>
              <a:t>7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>External </a:t>
            </a:r>
            <a:r>
              <a:rPr lang="en-US" sz="4000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API </a:t>
            </a:r>
            <a:r>
              <a:rPr lang="en-US" sz="3200" dirty="0" smtClean="0"/>
              <a:t>gateway </a:t>
            </a:r>
          </a:p>
          <a:p>
            <a:pPr lvl="1"/>
            <a:r>
              <a:rPr lang="en-US" sz="2800" dirty="0" smtClean="0"/>
              <a:t>(Single API gateway for Mobile, Web or any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client)</a:t>
            </a:r>
          </a:p>
          <a:p>
            <a:pPr lvl="1"/>
            <a:r>
              <a:rPr lang="en-US" sz="2800" dirty="0" smtClean="0"/>
              <a:t>Uses common service</a:t>
            </a:r>
            <a:endParaRPr lang="en-US" sz="2800" dirty="0"/>
          </a:p>
          <a:p>
            <a:r>
              <a:rPr lang="en-US" sz="3200" dirty="0"/>
              <a:t>Backend for </a:t>
            </a:r>
            <a:r>
              <a:rPr lang="en-US" sz="3200" dirty="0" smtClean="0"/>
              <a:t>front-end </a:t>
            </a:r>
          </a:p>
          <a:p>
            <a:pPr lvl="1"/>
            <a:r>
              <a:rPr lang="en-US" sz="2800" dirty="0" smtClean="0"/>
              <a:t>(Separate </a:t>
            </a:r>
            <a:r>
              <a:rPr lang="en-US" sz="2800" dirty="0"/>
              <a:t>API </a:t>
            </a:r>
            <a:r>
              <a:rPr lang="en-US" sz="2800" dirty="0" smtClean="0"/>
              <a:t>gateways </a:t>
            </a:r>
            <a:r>
              <a:rPr lang="en-US" sz="2800" dirty="0"/>
              <a:t>for Mobile, Web or any 3</a:t>
            </a:r>
            <a:r>
              <a:rPr lang="en-US" sz="2800" baseline="30000" dirty="0"/>
              <a:t>rd</a:t>
            </a:r>
            <a:r>
              <a:rPr lang="en-US" sz="2800" dirty="0"/>
              <a:t> party client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Each API shares common service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0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108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Decision </a:t>
            </a:r>
            <a:r>
              <a:rPr lang="en-US" sz="4000" b="1" dirty="0" smtClean="0"/>
              <a:t>#</a:t>
            </a:r>
            <a:r>
              <a:rPr lang="en-US" sz="4000" b="1" dirty="0"/>
              <a:t>8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Service </a:t>
            </a:r>
            <a:r>
              <a:rPr lang="en-US" sz="4000" dirty="0"/>
              <a:t>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Client-side </a:t>
            </a:r>
            <a:r>
              <a:rPr lang="en-US" sz="2800" dirty="0" smtClean="0"/>
              <a:t>discovery</a:t>
            </a:r>
          </a:p>
          <a:p>
            <a:r>
              <a:rPr lang="en-US" sz="2800" dirty="0" smtClean="0"/>
              <a:t>Server-side discovery</a:t>
            </a:r>
          </a:p>
          <a:p>
            <a:r>
              <a:rPr lang="en-US" sz="2800" dirty="0" smtClean="0"/>
              <a:t>Service registry</a:t>
            </a:r>
          </a:p>
          <a:p>
            <a:r>
              <a:rPr lang="en-US" sz="2800" dirty="0" smtClean="0"/>
              <a:t>Self registration</a:t>
            </a:r>
          </a:p>
          <a:p>
            <a:r>
              <a:rPr lang="en-US" sz="2800" dirty="0" smtClean="0"/>
              <a:t>3rd </a:t>
            </a:r>
            <a:r>
              <a:rPr lang="en-US" sz="2800" dirty="0"/>
              <a:t>party registration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960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Decision #9 </a:t>
            </a:r>
            <a:br>
              <a:rPr lang="en-US" sz="4000" b="1" dirty="0" smtClean="0"/>
            </a:br>
            <a:r>
              <a:rPr lang="en-US" sz="4000" dirty="0" smtClean="0"/>
              <a:t>Reliability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Circuit Breaker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9313"/>
          </a:xfrm>
        </p:spPr>
        <p:txBody>
          <a:bodyPr>
            <a:normAutofit/>
          </a:bodyPr>
          <a:lstStyle/>
          <a:p>
            <a:r>
              <a:rPr lang="en-US" sz="3600" b="1" dirty="0"/>
              <a:t>Decision </a:t>
            </a:r>
            <a:r>
              <a:rPr lang="en-US" sz="3600" b="1" dirty="0" smtClean="0"/>
              <a:t>#10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 smtClean="0"/>
              <a:t>Security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mtClean="0"/>
              <a:t>Access Token</a:t>
            </a:r>
            <a:endParaRPr lang="en-US"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3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8202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Decision #11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Observability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smtClean="0"/>
              <a:t>aggregation</a:t>
            </a:r>
          </a:p>
          <a:p>
            <a:r>
              <a:rPr lang="en-US" dirty="0" smtClean="0"/>
              <a:t>Application metrics</a:t>
            </a:r>
          </a:p>
          <a:p>
            <a:r>
              <a:rPr lang="en-US" dirty="0" smtClean="0"/>
              <a:t>Audit logging</a:t>
            </a:r>
          </a:p>
          <a:p>
            <a:r>
              <a:rPr lang="en-US" dirty="0" smtClean="0"/>
              <a:t>Distributed tracing</a:t>
            </a:r>
          </a:p>
          <a:p>
            <a:r>
              <a:rPr lang="en-US" dirty="0" smtClean="0"/>
              <a:t>Exception tracking</a:t>
            </a:r>
          </a:p>
          <a:p>
            <a:r>
              <a:rPr lang="en-US" dirty="0" smtClean="0"/>
              <a:t>Health </a:t>
            </a:r>
            <a:r>
              <a:rPr lang="en-US" dirty="0"/>
              <a:t>check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Log </a:t>
            </a:r>
            <a:r>
              <a:rPr lang="en-US" dirty="0"/>
              <a:t>deployments and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0387-5AD2-5041-8C05-9197199958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 smtClean="0"/>
              <a:t>Micro Services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53" y="2006930"/>
            <a:ext cx="10261608" cy="3054927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Applying</a:t>
            </a:r>
            <a:r>
              <a:rPr lang="en-US" sz="8000" dirty="0"/>
              <a:t>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Micro-Service </a:t>
            </a:r>
            <a:br>
              <a:rPr lang="en-US" sz="8000" dirty="0" smtClean="0"/>
            </a:br>
            <a:r>
              <a:rPr lang="en-US" sz="6000" dirty="0" smtClean="0"/>
              <a:t>architecture </a:t>
            </a:r>
            <a:r>
              <a:rPr lang="en-US" sz="6000" dirty="0"/>
              <a:t>pattern </a:t>
            </a:r>
            <a:r>
              <a:rPr lang="en-US" sz="6000" dirty="0" smtClean="0"/>
              <a:t>language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#1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dirty="0"/>
              <a:t>Monolithic </a:t>
            </a:r>
            <a:r>
              <a:rPr lang="en-US" sz="3600" dirty="0" smtClean="0"/>
              <a:t>architecture?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or </a:t>
            </a:r>
          </a:p>
          <a:p>
            <a:pPr marL="0" indent="0">
              <a:buNone/>
            </a:pPr>
            <a:r>
              <a:rPr lang="en-US" sz="3600" dirty="0"/>
              <a:t>Microservice </a:t>
            </a:r>
            <a:r>
              <a:rPr lang="en-US" sz="3600" dirty="0" smtClean="0"/>
              <a:t>Architecture?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6350"/>
          </a:xfrm>
        </p:spPr>
        <p:txBody>
          <a:bodyPr>
            <a:noAutofit/>
          </a:bodyPr>
          <a:lstStyle/>
          <a:p>
            <a:r>
              <a:rPr lang="en-US" sz="4000" b="1" dirty="0"/>
              <a:t>Decision #</a:t>
            </a:r>
            <a:r>
              <a:rPr lang="en-US" sz="4000" b="1" dirty="0" smtClean="0"/>
              <a:t>2: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How </a:t>
            </a:r>
            <a:r>
              <a:rPr lang="en-US" sz="4000" dirty="0"/>
              <a:t>to decompose an application into </a:t>
            </a:r>
            <a:r>
              <a:rPr lang="en-US" sz="4000" dirty="0" smtClean="0"/>
              <a:t>services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hlinkClick r:id="rId2"/>
              </a:rPr>
              <a:t>Decompose by business capability</a:t>
            </a:r>
            <a:r>
              <a:rPr lang="en-US" sz="3600" dirty="0"/>
              <a:t> </a:t>
            </a:r>
          </a:p>
          <a:p>
            <a:pPr lvl="1"/>
            <a:r>
              <a:rPr lang="en-US" sz="3200" dirty="0"/>
              <a:t>define services corresponding to business capabilities</a:t>
            </a:r>
          </a:p>
          <a:p>
            <a:r>
              <a:rPr lang="en-US" sz="3600" dirty="0">
                <a:hlinkClick r:id="rId3"/>
              </a:rPr>
              <a:t>Decompose by subdomain</a:t>
            </a:r>
            <a:endParaRPr lang="en-US" sz="3600" dirty="0"/>
          </a:p>
          <a:p>
            <a:pPr lvl="1"/>
            <a:r>
              <a:rPr lang="en-US" sz="3200" dirty="0"/>
              <a:t>define services corresponding to DDD subdomains</a:t>
            </a:r>
          </a:p>
          <a:p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700" y="402895"/>
            <a:ext cx="9193939" cy="1020762"/>
          </a:xfrm>
        </p:spPr>
        <p:txBody>
          <a:bodyPr>
            <a:noAutofit/>
          </a:bodyPr>
          <a:lstStyle/>
          <a:p>
            <a:r>
              <a:rPr lang="en-US" sz="3200" b="1" dirty="0"/>
              <a:t>Decision #3</a:t>
            </a:r>
            <a:r>
              <a:rPr lang="en-US" sz="3200" dirty="0"/>
              <a:t>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how </a:t>
            </a:r>
            <a:r>
              <a:rPr lang="en-US" sz="3200" dirty="0"/>
              <a:t>to maintain data consistency and perform </a:t>
            </a:r>
            <a:r>
              <a:rPr lang="en-US" sz="3200" dirty="0" smtClean="0"/>
              <a:t>queries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Database per Service </a:t>
            </a:r>
            <a:r>
              <a:rPr lang="en-US" u="sng" dirty="0" smtClean="0">
                <a:hlinkClick r:id="rId2"/>
              </a:rPr>
              <a:t>pattern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Shared Database </a:t>
            </a:r>
            <a:r>
              <a:rPr lang="en-US" dirty="0">
                <a:hlinkClick r:id="rId3"/>
              </a:rPr>
              <a:t>pattern</a:t>
            </a:r>
            <a:r>
              <a:rPr lang="en-US" dirty="0"/>
              <a:t> </a:t>
            </a:r>
          </a:p>
          <a:p>
            <a:r>
              <a:rPr lang="en-US" dirty="0" smtClean="0">
                <a:hlinkClick r:id="rId4"/>
              </a:rPr>
              <a:t>Saga</a:t>
            </a:r>
            <a:endParaRPr lang="en-US" dirty="0"/>
          </a:p>
          <a:p>
            <a:r>
              <a:rPr lang="en-US" u="sng" dirty="0" smtClean="0">
                <a:hlinkClick r:id="rId5"/>
              </a:rPr>
              <a:t>CQRS</a:t>
            </a:r>
            <a:r>
              <a:rPr lang="en-US" dirty="0" smtClean="0"/>
              <a:t> (</a:t>
            </a:r>
            <a:r>
              <a:rPr lang="en-US" dirty="0"/>
              <a:t>Command Query Responsibility </a:t>
            </a:r>
            <a:r>
              <a:rPr lang="en-US" dirty="0" smtClean="0"/>
              <a:t>Segregation)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2976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Decision #4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Testing the application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Component Test</a:t>
            </a:r>
          </a:p>
          <a:p>
            <a:r>
              <a:rPr lang="en-US" dirty="0" smtClean="0"/>
              <a:t>Integration Test</a:t>
            </a:r>
            <a:endParaRPr lang="en-US" dirty="0"/>
          </a:p>
          <a:p>
            <a:r>
              <a:rPr lang="en-US" dirty="0"/>
              <a:t>Consumer-side contract </a:t>
            </a:r>
            <a:r>
              <a:rPr lang="en-US" dirty="0" smtClean="0"/>
              <a:t>test (Request/Response with Web methods)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95486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Decision #5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Deployment </a:t>
            </a:r>
            <a:r>
              <a:rPr lang="en-US" sz="4000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Multiple service instances per host</a:t>
            </a:r>
          </a:p>
          <a:p>
            <a:r>
              <a:rPr lang="en-US" dirty="0"/>
              <a:t>Service instance per host	</a:t>
            </a:r>
          </a:p>
          <a:p>
            <a:r>
              <a:rPr lang="en-US" dirty="0"/>
              <a:t>Service instance per VM</a:t>
            </a:r>
          </a:p>
          <a:p>
            <a:r>
              <a:rPr lang="en-US" dirty="0"/>
              <a:t>Service instance per Container</a:t>
            </a:r>
          </a:p>
          <a:p>
            <a:r>
              <a:rPr lang="en-US" dirty="0" err="1"/>
              <a:t>Serverless</a:t>
            </a:r>
            <a:r>
              <a:rPr lang="en-US" dirty="0"/>
              <a:t> deployment</a:t>
            </a:r>
          </a:p>
          <a:p>
            <a:r>
              <a:rPr lang="en-US" dirty="0"/>
              <a:t>Service deployment 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404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Decision </a:t>
            </a:r>
            <a:r>
              <a:rPr lang="en-US" sz="4400" b="1" dirty="0" smtClean="0"/>
              <a:t>#</a:t>
            </a:r>
            <a:r>
              <a:rPr lang="en-US" sz="4400" b="1" dirty="0"/>
              <a:t>6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Communication styles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Remote </a:t>
            </a:r>
            <a:r>
              <a:rPr lang="en-US" sz="2800" dirty="0"/>
              <a:t>Procedure </a:t>
            </a:r>
            <a:endParaRPr lang="en-US" sz="2800" dirty="0" smtClean="0"/>
          </a:p>
          <a:p>
            <a:r>
              <a:rPr lang="en-US" sz="2800" dirty="0" smtClean="0"/>
              <a:t>Invocation Messaging</a:t>
            </a:r>
          </a:p>
          <a:p>
            <a:r>
              <a:rPr lang="en-US" sz="2800" dirty="0" smtClean="0"/>
              <a:t>Domain-specific </a:t>
            </a:r>
            <a:r>
              <a:rPr lang="en-US" sz="2800" dirty="0"/>
              <a:t>protocol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188</Words>
  <Application>Microsoft Macintosh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Applying  Micro-Service  architecture pattern language</vt:lpstr>
      <vt:lpstr>Decision #1</vt:lpstr>
      <vt:lpstr>Decision #2:  How to decompose an application into services</vt:lpstr>
      <vt:lpstr>Decision #3:  how to maintain data consistency and perform queries</vt:lpstr>
      <vt:lpstr>Decision #4 Testing the application</vt:lpstr>
      <vt:lpstr>Decision #5 Deployment patterns</vt:lpstr>
      <vt:lpstr>Decision #6 Communication styles</vt:lpstr>
      <vt:lpstr>Decision #7 External API</vt:lpstr>
      <vt:lpstr>Decision #8 Service discovery</vt:lpstr>
      <vt:lpstr>Decision #9  Reliability</vt:lpstr>
      <vt:lpstr>Decision #10 Security</vt:lpstr>
      <vt:lpstr>Decision #11 Observability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2019-10-31T16:23:25Z</dcterms:created>
  <dcterms:modified xsi:type="dcterms:W3CDTF">2019-10-31T16:31:43Z</dcterms:modified>
</cp:coreProperties>
</file>