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49"/>
    <p:restoredTop sz="94674"/>
  </p:normalViewPr>
  <p:slideViewPr>
    <p:cSldViewPr snapToGrid="0" snapToObjects="1">
      <p:cViewPr varScale="1">
        <p:scale>
          <a:sx n="141" d="100"/>
          <a:sy n="14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062F-218E-A646-ABCF-9DB758DC0C6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29C0B-7BE8-C844-97CA-B29DDCBD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54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02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5E0E-79FB-504E-A128-369AB8CBA082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C37D774-E786-A14C-AF7D-9CF8FF4C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8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E2F-76A6-F949-B893-CC8878B70F97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774-E786-A14C-AF7D-9CF8FF4C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6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F7E6-A805-4C44-B2D7-23A2DF86BB01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774-E786-A14C-AF7D-9CF8FF4C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28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266-8955-C342-991C-F68F6D0302F1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774-E786-A14C-AF7D-9CF8FF4C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7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78A28BD-973E-1A4A-A9A8-2E5B4B69368A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C37D774-E786-A14C-AF7D-9CF8FF4C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9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8FA0-7237-7341-9F3D-5720F9636BB3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774-E786-A14C-AF7D-9CF8FF4C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6AB3-D8EB-D943-82CD-5EEAD68EC4E4}" type="datetime1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774-E786-A14C-AF7D-9CF8FF4C48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6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0F93-FF1C-2E48-A376-94FB0F483711}" type="datetime1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774-E786-A14C-AF7D-9CF8FF4C484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9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0D65-5EE8-3241-9A14-7F29860ED6F2}" type="datetime1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774-E786-A14C-AF7D-9CF8FF4C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35935-6F9A-3B41-AD07-C84220F8009C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774-E786-A14C-AF7D-9CF8FF4C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CC25-49C1-F14A-A541-52A72921B726}" type="datetime1">
              <a:rPr lang="en-US" smtClean="0"/>
              <a:t>10/31/19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774-E786-A14C-AF7D-9CF8FF4C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D1D9688-6955-6041-8A57-B4914F42174E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C37D774-E786-A14C-AF7D-9CF8FF4C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kar.2k2@gmail.com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in/restful-web-services/rest-apis-hateoas-concep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v2/api.docs" TargetMode="Externa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swagger-ui.html" TargetMode="Externa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skkar.2k2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ocalhost:8080/actuator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ocalhost:8080/actuator" TargetMode="External"/><Relationship Id="rId3" Type="http://schemas.openxmlformats.org/officeDocument/2006/relationships/hyperlink" Target="http://localhost:8080/actuator/metric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6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108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HTTP Methods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581679" y="1413276"/>
          <a:ext cx="10975974" cy="541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3317"/>
                <a:gridCol w="1926386"/>
                <a:gridCol w="67362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Method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Semantics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Collection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 all resources in a collection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 a single resource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Collection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 all resources in a collection (header only)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 a single resource (header only)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new resource in a collection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a resource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a resource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a resource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Return available HTTP methods and other options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3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742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Level 3 - Hypermedia </a:t>
            </a:r>
            <a:r>
              <a:rPr lang="en-US" b="1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Your </a:t>
            </a:r>
            <a:r>
              <a:rPr lang="en-US" dirty="0"/>
              <a:t>API must implement the concept of </a:t>
            </a:r>
            <a:r>
              <a:rPr lang="en-US" dirty="0" smtClean="0">
                <a:hlinkClick r:id="rId2"/>
              </a:rPr>
              <a:t>HATEOAS</a:t>
            </a:r>
            <a:endParaRPr lang="en-US" dirty="0" smtClean="0"/>
          </a:p>
          <a:p>
            <a:r>
              <a:rPr lang="en-US" dirty="0"/>
              <a:t>Your response must include a logical link(s) for the resources that your API is having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5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58227" y="3114819"/>
            <a:ext cx="8689061" cy="102076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sz="6600" smtClean="0">
                <a:solidFill>
                  <a:srgbClr val="FFFF00"/>
                </a:solidFill>
              </a:rPr>
              <a:t>SWAGGER</a:t>
            </a:r>
            <a:endParaRPr lang="en-US" sz="660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52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API - Swagger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Swagger™ </a:t>
            </a:r>
            <a:r>
              <a:rPr lang="en-US" dirty="0"/>
              <a:t>is a project used to describe and document RESTful APIs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 popular than other frameworks </a:t>
            </a:r>
            <a:r>
              <a:rPr lang="en-US" dirty="0"/>
              <a:t>such as RAML, Summation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Offers </a:t>
            </a:r>
            <a:r>
              <a:rPr lang="en-US" dirty="0"/>
              <a:t>both human readable and machine readable format of </a:t>
            </a:r>
            <a:r>
              <a:rPr lang="en-US" dirty="0" smtClean="0"/>
              <a:t>documentation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both JSON and UI support.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Add Dependency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6285" y="1752599"/>
            <a:ext cx="97971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io.springfox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springfox-swagger2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mr-IN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mr-IN" dirty="0" err="1" smtClean="0">
                <a:solidFill>
                  <a:srgbClr val="3F7F7F"/>
                </a:solidFill>
                <a:latin typeface="Menlo" charset="0"/>
              </a:rPr>
              <a:t>version</a:t>
            </a:r>
            <a:r>
              <a:rPr lang="mr-IN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mr-IN" dirty="0" smtClean="0">
                <a:solidFill>
                  <a:srgbClr val="000000"/>
                </a:solidFill>
                <a:latin typeface="Menlo" charset="0"/>
              </a:rPr>
              <a:t>2.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4</a:t>
            </a:r>
            <a:r>
              <a:rPr lang="mr-IN" dirty="0" smtClean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0</a:t>
            </a:r>
            <a:r>
              <a:rPr lang="mr-IN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mr-IN" dirty="0" err="1">
                <a:solidFill>
                  <a:srgbClr val="3F7F7F"/>
                </a:solidFill>
                <a:latin typeface="Menlo" charset="0"/>
              </a:rPr>
              <a:t>version</a:t>
            </a:r>
            <a:r>
              <a:rPr lang="mr-IN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	</a:t>
            </a:r>
            <a:endParaRPr lang="en-US" dirty="0" smtClean="0">
              <a:solidFill>
                <a:srgbClr val="000000"/>
              </a:solidFill>
              <a:latin typeface="Menlo" charset="0"/>
            </a:endParaRPr>
          </a:p>
          <a:p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io.springfox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springfox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-swagger-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ui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mr-IN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mr-IN" dirty="0" err="1" smtClean="0">
                <a:solidFill>
                  <a:srgbClr val="3F7F7F"/>
                </a:solidFill>
                <a:latin typeface="Menlo" charset="0"/>
              </a:rPr>
              <a:t>version</a:t>
            </a:r>
            <a:r>
              <a:rPr lang="mr-IN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mr-IN" dirty="0" smtClean="0">
                <a:solidFill>
                  <a:srgbClr val="000000"/>
                </a:solidFill>
                <a:latin typeface="Menlo" charset="0"/>
              </a:rPr>
              <a:t>2.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4</a:t>
            </a:r>
            <a:r>
              <a:rPr lang="mr-IN" dirty="0" smtClean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0</a:t>
            </a:r>
            <a:r>
              <a:rPr lang="mr-IN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mr-IN" dirty="0" err="1">
                <a:solidFill>
                  <a:srgbClr val="3F7F7F"/>
                </a:solidFill>
                <a:latin typeface="Menlo" charset="0"/>
              </a:rPr>
              <a:t>version</a:t>
            </a:r>
            <a:r>
              <a:rPr lang="mr-IN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Swagger Configuration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6270" y="1997839"/>
            <a:ext cx="98921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@Configuration</a:t>
            </a:r>
          </a:p>
          <a:p>
            <a:r>
              <a:rPr lang="en-US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EnableSwagger2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SwaggerConfig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	</a:t>
            </a:r>
          </a:p>
          <a:p>
            <a:r>
              <a:rPr lang="cs-CZ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cs-CZ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cs-CZ" dirty="0" err="1">
                <a:solidFill>
                  <a:srgbClr val="646464"/>
                </a:solidFill>
                <a:latin typeface="Menlo" charset="0"/>
              </a:rPr>
              <a:t>Bean</a:t>
            </a:r>
            <a:endParaRPr lang="cs-CZ" dirty="0">
              <a:solidFill>
                <a:srgbClr val="646464"/>
              </a:solidFill>
              <a:latin typeface="Menlo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cs-CZ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cs-CZ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cs-CZ" b="1" dirty="0" err="1">
                <a:solidFill>
                  <a:srgbClr val="000000"/>
                </a:solidFill>
                <a:latin typeface="Menlo" charset="0"/>
              </a:rPr>
              <a:t>Docket</a:t>
            </a:r>
            <a:r>
              <a:rPr lang="cs-CZ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cs-CZ" b="1" dirty="0" err="1">
                <a:solidFill>
                  <a:srgbClr val="000000"/>
                </a:solidFill>
                <a:latin typeface="Menlo" charset="0"/>
              </a:rPr>
              <a:t>api</a:t>
            </a:r>
            <a:r>
              <a:rPr lang="cs-CZ" b="1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r>
              <a:rPr lang="cs-CZ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cs-CZ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cs-CZ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cs-CZ" b="1" dirty="0" err="1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cs-CZ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cs-CZ" b="1" dirty="0" err="1">
                <a:solidFill>
                  <a:srgbClr val="000000"/>
                </a:solidFill>
                <a:latin typeface="Menlo" charset="0"/>
              </a:rPr>
              <a:t>Docket</a:t>
            </a:r>
            <a:r>
              <a:rPr lang="cs-CZ" b="1" dirty="0">
                <a:solidFill>
                  <a:srgbClr val="000000"/>
                </a:solidFill>
                <a:latin typeface="Menlo" charset="0"/>
              </a:rPr>
              <a:t>(DocumentationType.</a:t>
            </a:r>
            <a:r>
              <a:rPr lang="cs-CZ" b="1" i="1" dirty="0">
                <a:solidFill>
                  <a:srgbClr val="0000C0"/>
                </a:solidFill>
                <a:latin typeface="Menlo" charset="0"/>
              </a:rPr>
              <a:t>SWAGGER_2</a:t>
            </a:r>
            <a:r>
              <a:rPr lang="cs-CZ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cs-CZ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09455" y="1710047"/>
            <a:ext cx="2909454" cy="475013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64182" y="2909097"/>
            <a:ext cx="2909454" cy="475013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049980" y="1964825"/>
            <a:ext cx="2909454" cy="475013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43" y="484632"/>
            <a:ext cx="10494505" cy="556517"/>
          </a:xfrm>
        </p:spPr>
        <p:txBody>
          <a:bodyPr>
            <a:noAutofit/>
          </a:bodyPr>
          <a:lstStyle/>
          <a:p>
            <a:r>
              <a:rPr lang="en-US" sz="4000" dirty="0" smtClean="0"/>
              <a:t>Write required Rest Controllers as per your business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952" y="1354499"/>
            <a:ext cx="11025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RestController</a:t>
            </a:r>
            <a:r>
              <a:rPr lang="en-US" dirty="0">
                <a:solidFill>
                  <a:srgbClr val="808000"/>
                </a:solidFill>
              </a:rPr>
              <a:t/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EmployeeController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mr-IN" dirty="0" smtClean="0"/>
              <a:t>…</a:t>
            </a:r>
            <a:r>
              <a:rPr lang="en-US" dirty="0" smtClean="0"/>
              <a:t>  </a:t>
            </a:r>
          </a:p>
          <a:p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GetMapping</a:t>
            </a:r>
            <a:r>
              <a:rPr lang="en-US" dirty="0"/>
              <a:t>(path = </a:t>
            </a:r>
            <a:r>
              <a:rPr lang="en-US" b="1" dirty="0">
                <a:solidFill>
                  <a:srgbClr val="008000"/>
                </a:solidFill>
              </a:rPr>
              <a:t>"/employee"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 err="1"/>
              <a:t>ResponseEntity</a:t>
            </a:r>
            <a:r>
              <a:rPr lang="en-US" dirty="0"/>
              <a:t>&lt;List&lt;Employee&gt;&gt; </a:t>
            </a:r>
            <a:r>
              <a:rPr lang="en-US" dirty="0" err="1"/>
              <a:t>getAllEmployees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List&lt;Employee&gt; list = </a:t>
            </a:r>
            <a:r>
              <a:rPr lang="en-US" b="1" dirty="0" err="1">
                <a:solidFill>
                  <a:srgbClr val="660E7A"/>
                </a:solidFill>
              </a:rPr>
              <a:t>empService</a:t>
            </a:r>
            <a:r>
              <a:rPr lang="en-US" dirty="0" err="1"/>
              <a:t>.findAllEmployees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return new </a:t>
            </a:r>
            <a:r>
              <a:rPr lang="en-US" dirty="0" err="1"/>
              <a:t>ResponseEntity</a:t>
            </a:r>
            <a:r>
              <a:rPr lang="en-US" dirty="0"/>
              <a:t>&lt;&gt;(list, </a:t>
            </a:r>
            <a:r>
              <a:rPr lang="en-US" dirty="0" err="1"/>
              <a:t>HttpStatus.</a:t>
            </a:r>
            <a:r>
              <a:rPr lang="en-US" b="1" i="1" dirty="0" err="1">
                <a:solidFill>
                  <a:srgbClr val="660E7A"/>
                </a:solidFill>
              </a:rPr>
              <a:t>FOUND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PostMapping</a:t>
            </a:r>
            <a:r>
              <a:rPr lang="en-US" dirty="0"/>
              <a:t>(path = </a:t>
            </a:r>
            <a:r>
              <a:rPr lang="en-US" b="1" dirty="0">
                <a:solidFill>
                  <a:srgbClr val="008000"/>
                </a:solidFill>
              </a:rPr>
              <a:t>"/employee"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 err="1"/>
              <a:t>ResponseEntity</a:t>
            </a:r>
            <a:r>
              <a:rPr lang="en-US" dirty="0"/>
              <a:t>&lt;Employee&gt; </a:t>
            </a:r>
            <a:r>
              <a:rPr lang="en-US" dirty="0" err="1"/>
              <a:t>createEmployee</a:t>
            </a:r>
            <a:r>
              <a:rPr lang="en-US" dirty="0"/>
              <a:t>(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RequestBody</a:t>
            </a:r>
            <a:r>
              <a:rPr lang="en-US" dirty="0">
                <a:solidFill>
                  <a:srgbClr val="808000"/>
                </a:solidFill>
              </a:rPr>
              <a:t> </a:t>
            </a:r>
            <a:r>
              <a:rPr lang="en-US" dirty="0"/>
              <a:t>Employee </a:t>
            </a:r>
            <a:r>
              <a:rPr lang="en-US" dirty="0" err="1"/>
              <a:t>emp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Employee </a:t>
            </a:r>
            <a:r>
              <a:rPr lang="en-US" dirty="0" err="1"/>
              <a:t>newEmployee</a:t>
            </a:r>
            <a:r>
              <a:rPr lang="en-US" dirty="0"/>
              <a:t> = </a:t>
            </a:r>
            <a:r>
              <a:rPr lang="en-US" b="1" dirty="0" err="1">
                <a:solidFill>
                  <a:srgbClr val="660E7A"/>
                </a:solidFill>
              </a:rPr>
              <a:t>empService</a:t>
            </a:r>
            <a:r>
              <a:rPr lang="en-US" dirty="0" err="1"/>
              <a:t>.createNewEmployee</a:t>
            </a:r>
            <a:r>
              <a:rPr lang="en-US" dirty="0"/>
              <a:t>(</a:t>
            </a:r>
            <a:r>
              <a:rPr lang="en-US" dirty="0" err="1"/>
              <a:t>emp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return new </a:t>
            </a:r>
            <a:r>
              <a:rPr lang="en-US" dirty="0" err="1"/>
              <a:t>ResponseEntity</a:t>
            </a:r>
            <a:r>
              <a:rPr lang="en-US" dirty="0"/>
              <a:t>&lt;&gt;(</a:t>
            </a:r>
            <a:r>
              <a:rPr lang="en-US" dirty="0" err="1"/>
              <a:t>newEmployee</a:t>
            </a:r>
            <a:r>
              <a:rPr lang="en-US" dirty="0"/>
              <a:t>, </a:t>
            </a:r>
            <a:r>
              <a:rPr lang="en-US" dirty="0" err="1"/>
              <a:t>HttpStatus.</a:t>
            </a:r>
            <a:r>
              <a:rPr lang="en-US" b="1" i="1" dirty="0" err="1">
                <a:solidFill>
                  <a:srgbClr val="660E7A"/>
                </a:solidFill>
              </a:rPr>
              <a:t>CREATED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}</a:t>
            </a:r>
          </a:p>
          <a:p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8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75859"/>
          </a:xfrm>
        </p:spPr>
        <p:txBody>
          <a:bodyPr>
            <a:noAutofit/>
          </a:bodyPr>
          <a:lstStyle/>
          <a:p>
            <a:r>
              <a:rPr lang="en-US" sz="4400" dirty="0" smtClean="0"/>
              <a:t>Access the URLs</a:t>
            </a:r>
            <a:br>
              <a:rPr lang="en-US" sz="4400" dirty="0" smtClean="0"/>
            </a:br>
            <a:r>
              <a:rPr lang="en-US" sz="1800" dirty="0" smtClean="0">
                <a:hlinkClick r:id="rId2"/>
              </a:rPr>
              <a:t>http://localhost:8080/v2/api.docs</a:t>
            </a:r>
            <a:r>
              <a:rPr lang="en-US" sz="1800" dirty="0" smtClean="0"/>
              <a:t> </a:t>
            </a:r>
            <a:endParaRPr lang="en-US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370610"/>
            <a:ext cx="4961355" cy="487305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5938"/>
          </a:xfrm>
        </p:spPr>
        <p:txBody>
          <a:bodyPr>
            <a:noAutofit/>
          </a:bodyPr>
          <a:lstStyle/>
          <a:p>
            <a:r>
              <a:rPr lang="en-US" sz="4000" dirty="0" smtClean="0"/>
              <a:t>Swagger-</a:t>
            </a:r>
            <a:r>
              <a:rPr lang="en-US" sz="4000" dirty="0" err="1" smtClean="0"/>
              <a:t>ui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1200" dirty="0" smtClean="0">
                <a:hlinkClick r:id="rId2"/>
              </a:rPr>
              <a:t>http</a:t>
            </a:r>
            <a:r>
              <a:rPr lang="en-US" sz="1200" dirty="0" smtClean="0">
                <a:hlinkClick r:id="rId2"/>
              </a:rPr>
              <a:t>://localhost:8080/swagger-ui.html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404477"/>
            <a:ext cx="10058400" cy="348414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7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58227" y="3114819"/>
            <a:ext cx="8689061" cy="102076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FF00"/>
                </a:solidFill>
              </a:rPr>
              <a:t>ACTUATOR</a:t>
            </a:r>
            <a:endParaRPr lang="en-US" sz="6600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</a:t>
            </a:r>
            <a:r>
              <a:rPr lang="en-US"/>
              <a:t>– </a:t>
            </a:r>
            <a:r>
              <a:rPr lang="en-US" smtClean="0"/>
              <a:t>3</a:t>
            </a:r>
            <a:endParaRPr lang="en-US" dirty="0"/>
          </a:p>
          <a:p>
            <a:r>
              <a:rPr lang="en-US" dirty="0" smtClean="0"/>
              <a:t>Micro Services with Spring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2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 Add the starter dependency for Actuator</a:t>
            </a:r>
          </a:p>
          <a:p>
            <a:r>
              <a:rPr lang="en-US" sz="3200" dirty="0" smtClean="0"/>
              <a:t>2. access the URL:</a:t>
            </a:r>
          </a:p>
          <a:p>
            <a:pPr lvl="1"/>
            <a:r>
              <a:rPr lang="en-US" sz="2800" dirty="0" smtClean="0">
                <a:hlinkClick r:id="rId2"/>
              </a:rPr>
              <a:t>https://localhost:8080/actuator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URLs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in </a:t>
            </a:r>
            <a:r>
              <a:rPr lang="en-US" i="1" dirty="0" err="1" smtClean="0"/>
              <a:t>application.properties</a:t>
            </a:r>
            <a:r>
              <a:rPr lang="en-US" dirty="0" smtClean="0"/>
              <a:t> add: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management.endpoints.web.exposure.include</a:t>
            </a:r>
            <a:r>
              <a:rPr lang="en-US" dirty="0" smtClean="0">
                <a:solidFill>
                  <a:srgbClr val="C00000"/>
                </a:solidFill>
              </a:rPr>
              <a:t>=*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management.endpoints.web.exposure.exclude</a:t>
            </a:r>
            <a:r>
              <a:rPr lang="en-US" dirty="0" smtClean="0">
                <a:solidFill>
                  <a:srgbClr val="C00000"/>
                </a:solidFill>
              </a:rPr>
              <a:t>=loggers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(Don’t use * in prod as it may hit the performance. Use only those beans which you really want)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access the URL </a:t>
            </a:r>
          </a:p>
          <a:p>
            <a:pPr lvl="1"/>
            <a:r>
              <a:rPr lang="en-US" dirty="0">
                <a:hlinkClick r:id="rId2"/>
              </a:rPr>
              <a:t>https://localhost:8080/actuator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http://localhost:8080/actuator/metrics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4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58227" y="3114819"/>
            <a:ext cx="8689061" cy="102076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FF00"/>
                </a:solidFill>
              </a:rPr>
              <a:t>Versioning</a:t>
            </a:r>
            <a:endParaRPr lang="en-US" sz="6600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7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versioning is required?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your API has reached the point of expanding beyond it’s original intent and capacity, it’s time to consider the next </a:t>
            </a:r>
            <a:r>
              <a:rPr lang="en-US" b="1" dirty="0"/>
              <a:t>version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32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104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URI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492890"/>
            <a:ext cx="10975658" cy="1075706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localhost:8080/v1/student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smtClean="0"/>
              <a:t>localhost:8080/v2/student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331" y="2400579"/>
            <a:ext cx="101177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Menlo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RestController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StudentVersioningController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endParaRPr lang="en-US" dirty="0"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"v1/student"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StudentV1 studentV1() 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StudentV1(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"Bob Charlie"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endParaRPr lang="mr-IN" dirty="0"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"v2/student"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StudentV2 studentV2() 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StudentV2(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Name(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"Bob"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"Charlie"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9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9414065" cy="51124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Request Parameter </a:t>
            </a:r>
            <a:r>
              <a:rPr lang="en-US" b="1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2" y="1323109"/>
            <a:ext cx="10975658" cy="968829"/>
          </a:xfrm>
        </p:spPr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localhost:8080/student/</a:t>
            </a:r>
            <a:r>
              <a:rPr lang="en-US" dirty="0" err="1" smtClean="0"/>
              <a:t>param?version</a:t>
            </a:r>
            <a:r>
              <a:rPr lang="en-US" dirty="0" smtClean="0"/>
              <a:t>=1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smtClean="0"/>
              <a:t>localhost:8080/student/</a:t>
            </a:r>
            <a:r>
              <a:rPr lang="en-US" dirty="0" err="1" smtClean="0"/>
              <a:t>param?version</a:t>
            </a:r>
            <a:r>
              <a:rPr lang="en-US" dirty="0" smtClean="0"/>
              <a:t>=2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172" y="2466221"/>
            <a:ext cx="104388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RestController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StudentVersioningController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endParaRPr lang="en-US" dirty="0"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(value = </a:t>
            </a:r>
            <a:r>
              <a:rPr lang="en-US" dirty="0" smtClean="0">
                <a:solidFill>
                  <a:srgbClr val="2A00FF"/>
                </a:solidFill>
                <a:latin typeface="Menlo" charset="0"/>
              </a:rPr>
              <a:t>"/student/</a:t>
            </a:r>
            <a:r>
              <a:rPr lang="en-US" dirty="0" err="1" smtClean="0">
                <a:solidFill>
                  <a:srgbClr val="2A00FF"/>
                </a:solidFill>
                <a:latin typeface="Menlo" charset="0"/>
              </a:rPr>
              <a:t>param</a:t>
            </a:r>
            <a:r>
              <a:rPr lang="en-US" dirty="0" smtClean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"version=1"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 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StudentV1 paramV1() 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   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Menlo" charset="0"/>
              </a:rPr>
              <a:t>"Bob Charlie"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	  }</a:t>
            </a:r>
          </a:p>
          <a:p>
            <a:endParaRPr lang="mr-IN" dirty="0"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  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(value = 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"/student/</a:t>
            </a:r>
            <a:r>
              <a:rPr lang="en-US" dirty="0" err="1">
                <a:solidFill>
                  <a:srgbClr val="2A00FF"/>
                </a:solidFill>
                <a:latin typeface="Menlo" charset="0"/>
              </a:rPr>
              <a:t>param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"version=2"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 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StudentV2 paramV2() 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   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StudentV2(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Name(</a:t>
            </a:r>
            <a:r>
              <a:rPr lang="en-US" b="1" dirty="0">
                <a:solidFill>
                  <a:srgbClr val="2A00FF"/>
                </a:solidFill>
                <a:latin typeface="Menlo" charset="0"/>
              </a:rPr>
              <a:t>"Bob"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Menlo" charset="0"/>
              </a:rPr>
              <a:t>"Charlie"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	  }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2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139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(Custom) Headers </a:t>
            </a:r>
            <a:r>
              <a:rPr lang="en-US" b="1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263732"/>
            <a:ext cx="10975658" cy="1728849"/>
          </a:xfrm>
        </p:spPr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localhost:8080/student/header</a:t>
            </a:r>
            <a:endParaRPr lang="en-US" dirty="0"/>
          </a:p>
          <a:p>
            <a:pPr lvl="1"/>
            <a:r>
              <a:rPr lang="en-US" dirty="0"/>
              <a:t>headers=[X-API-VERSION=1]</a:t>
            </a:r>
          </a:p>
          <a:p>
            <a:r>
              <a:rPr lang="en-US" dirty="0"/>
              <a:t>http://</a:t>
            </a:r>
            <a:r>
              <a:rPr lang="en-US" dirty="0" smtClean="0"/>
              <a:t>localhost:8080/student/header</a:t>
            </a:r>
            <a:endParaRPr lang="en-US" dirty="0"/>
          </a:p>
          <a:p>
            <a:pPr lvl="1"/>
            <a:r>
              <a:rPr lang="en-US" dirty="0"/>
              <a:t>headers=[X-API-VERSION=2]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1995" y="2987176"/>
            <a:ext cx="1094948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RestController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StudentVersioningController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endParaRPr lang="en-US" sz="1600" dirty="0"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(value = </a:t>
            </a:r>
            <a:r>
              <a:rPr lang="en-US" sz="1600" dirty="0" smtClean="0">
                <a:solidFill>
                  <a:srgbClr val="2A00FF"/>
                </a:solidFill>
                <a:latin typeface="Menlo" charset="0"/>
              </a:rPr>
              <a:t>"/</a:t>
            </a:r>
            <a:r>
              <a:rPr lang="en-US" sz="1600" dirty="0">
                <a:solidFill>
                  <a:srgbClr val="2A00FF"/>
                </a:solidFill>
                <a:latin typeface="Menlo" charset="0"/>
              </a:rPr>
              <a:t>student/header"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Menlo" charset="0"/>
              </a:rPr>
              <a:t>headers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600" dirty="0" smtClean="0">
                <a:solidFill>
                  <a:srgbClr val="2A00FF"/>
                </a:solidFill>
                <a:latin typeface="Menlo" charset="0"/>
              </a:rPr>
              <a:t>"X-API-VERSION=1"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StudentV1 headerV1()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StudentV1(</a:t>
            </a:r>
            <a:r>
              <a:rPr lang="en-US" sz="1600" b="1" dirty="0">
                <a:solidFill>
                  <a:srgbClr val="2A00FF"/>
                </a:solidFill>
                <a:latin typeface="Menlo" charset="0"/>
              </a:rPr>
              <a:t>"Bob Charlie"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endParaRPr lang="en-US" sz="1600" dirty="0"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(value = </a:t>
            </a:r>
            <a:r>
              <a:rPr lang="en-US" sz="1600" dirty="0">
                <a:solidFill>
                  <a:srgbClr val="2A00FF"/>
                </a:solidFill>
                <a:latin typeface="Menlo" charset="0"/>
              </a:rPr>
              <a:t>"/student/header"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Menlo" charset="0"/>
              </a:rPr>
              <a:t>headers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Menlo" charset="0"/>
              </a:rPr>
              <a:t>"X-API-VERSION=2"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StudentV2 headerV2()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StudentV2(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Name(</a:t>
            </a:r>
            <a:r>
              <a:rPr lang="en-US" sz="1600" b="1" dirty="0">
                <a:solidFill>
                  <a:srgbClr val="2A00FF"/>
                </a:solidFill>
                <a:latin typeface="Menlo" charset="0"/>
              </a:rPr>
              <a:t>"Bob"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>
                <a:solidFill>
                  <a:srgbClr val="2A00FF"/>
                </a:solidFill>
                <a:latin typeface="Menlo" charset="0"/>
              </a:rPr>
              <a:t>"Charlie"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56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 postman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3" y="1723156"/>
            <a:ext cx="10160000" cy="4064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185060" y="4203865"/>
            <a:ext cx="1080654" cy="1659613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62082" y="4168239"/>
            <a:ext cx="981376" cy="1618917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28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816" y="432962"/>
            <a:ext cx="10058400" cy="574623"/>
          </a:xfrm>
        </p:spPr>
        <p:txBody>
          <a:bodyPr>
            <a:noAutofit/>
          </a:bodyPr>
          <a:lstStyle/>
          <a:p>
            <a:r>
              <a:rPr lang="en-US" sz="3200" b="1" dirty="0"/>
              <a:t>Media type versioning </a:t>
            </a:r>
            <a:r>
              <a:rPr lang="en-US" sz="3200" b="1" dirty="0" smtClean="0"/>
              <a:t>or</a:t>
            </a:r>
            <a:br>
              <a:rPr lang="en-US" sz="3200" b="1" dirty="0" smtClean="0"/>
            </a:br>
            <a:r>
              <a:rPr lang="en-US" sz="3200" b="1" dirty="0" smtClean="0"/>
              <a:t>(</a:t>
            </a:r>
            <a:r>
              <a:rPr lang="en-US" sz="3200" b="1" dirty="0"/>
              <a:t>“content negotiation” or “accept header</a:t>
            </a:r>
            <a:r>
              <a:rPr lang="en-US" sz="3200" b="1" dirty="0" smtClean="0"/>
              <a:t>”)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2" y="1227415"/>
            <a:ext cx="10975658" cy="1752600"/>
          </a:xfrm>
        </p:spPr>
        <p:txBody>
          <a:bodyPr>
            <a:normAutofit/>
          </a:bodyPr>
          <a:lstStyle/>
          <a:p>
            <a:r>
              <a:rPr lang="en-US" dirty="0"/>
              <a:t>http://localhost:8080/person/produces</a:t>
            </a:r>
          </a:p>
          <a:p>
            <a:pPr lvl="1"/>
            <a:r>
              <a:rPr lang="en-US" dirty="0"/>
              <a:t>headers[Accept=application/vnd.company.app-v1+json]</a:t>
            </a:r>
          </a:p>
          <a:p>
            <a:r>
              <a:rPr lang="en-US" dirty="0"/>
              <a:t>http://localhost:8080/person/produces</a:t>
            </a:r>
          </a:p>
          <a:p>
            <a:pPr lvl="1"/>
            <a:r>
              <a:rPr lang="en-US" dirty="0"/>
              <a:t>headers[Accept=application/vnd.company.app-v2+json]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172" y="2980015"/>
            <a:ext cx="110257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RestController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StudentVersioningController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{</a:t>
            </a:r>
            <a:endParaRPr lang="en-US" sz="1600" dirty="0"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(value = </a:t>
            </a:r>
            <a:r>
              <a:rPr lang="en-US" sz="1600" dirty="0">
                <a:solidFill>
                  <a:srgbClr val="2A00FF"/>
                </a:solidFill>
                <a:latin typeface="Menlo" charset="0"/>
              </a:rPr>
              <a:t>"/student/produces"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endParaRPr lang="en-US" sz="16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produces 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sz="1600" dirty="0">
                <a:solidFill>
                  <a:srgbClr val="2A00FF"/>
                </a:solidFill>
                <a:latin typeface="Menlo" charset="0"/>
              </a:rPr>
              <a:t>"application/vnd.company.app-v1+json"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StudentV1 producesV1()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StudentV1(</a:t>
            </a:r>
            <a:r>
              <a:rPr lang="en-US" sz="1600" b="1" dirty="0">
                <a:solidFill>
                  <a:srgbClr val="2A00FF"/>
                </a:solidFill>
                <a:latin typeface="Menlo" charset="0"/>
              </a:rPr>
              <a:t>"Bob Charlie"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600" dirty="0"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(value = </a:t>
            </a:r>
            <a:r>
              <a:rPr lang="en-US" sz="1600" dirty="0">
                <a:solidFill>
                  <a:srgbClr val="2A00FF"/>
                </a:solidFill>
                <a:latin typeface="Menlo" charset="0"/>
              </a:rPr>
              <a:t>"/student/produces"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endParaRPr lang="en-US" sz="16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produces 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sz="1600" dirty="0">
                <a:solidFill>
                  <a:srgbClr val="2A00FF"/>
                </a:solidFill>
                <a:latin typeface="Menlo" charset="0"/>
              </a:rPr>
              <a:t>"application/vnd.company.app-v2+json"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StudentV2 producesV2()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StudentV2(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Name(</a:t>
            </a:r>
            <a:r>
              <a:rPr lang="en-US" sz="1600" b="1" dirty="0">
                <a:solidFill>
                  <a:srgbClr val="2A00FF"/>
                </a:solidFill>
                <a:latin typeface="Menlo" charset="0"/>
              </a:rPr>
              <a:t>"Bob"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>
                <a:solidFill>
                  <a:srgbClr val="2A00FF"/>
                </a:solidFill>
                <a:latin typeface="Menlo" charset="0"/>
              </a:rPr>
              <a:t>"Charlie"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645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8532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in postman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1738828"/>
            <a:ext cx="10045700" cy="29845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874324" y="4171663"/>
            <a:ext cx="1058881" cy="994103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876482" y="4171663"/>
            <a:ext cx="990600" cy="1226127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58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3808" y="2033048"/>
            <a:ext cx="7873341" cy="34163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rgbClr val="34302D"/>
                </a:solidFill>
                <a:latin typeface="Montserrat" charset="0"/>
              </a:rPr>
              <a:t>Microservices </a:t>
            </a:r>
            <a:endParaRPr lang="en-US" sz="7200" dirty="0" smtClean="0">
              <a:solidFill>
                <a:srgbClr val="34302D"/>
              </a:solidFill>
              <a:latin typeface="Montserrat" charset="0"/>
            </a:endParaRPr>
          </a:p>
          <a:p>
            <a:pPr algn="ctr"/>
            <a:r>
              <a:rPr lang="en-US" sz="7200" dirty="0" smtClean="0">
                <a:solidFill>
                  <a:srgbClr val="34302D"/>
                </a:solidFill>
                <a:latin typeface="Montserrat" charset="0"/>
              </a:rPr>
              <a:t>with </a:t>
            </a:r>
          </a:p>
          <a:p>
            <a:pPr algn="ctr"/>
            <a:r>
              <a:rPr lang="en-US" sz="7200" dirty="0" smtClean="0">
                <a:solidFill>
                  <a:srgbClr val="34302D"/>
                </a:solidFill>
                <a:latin typeface="Montserrat" charset="0"/>
              </a:rPr>
              <a:t>Spring</a:t>
            </a:r>
            <a:endParaRPr lang="en-US" sz="7200" b="0" i="0" dirty="0">
              <a:solidFill>
                <a:srgbClr val="34302D"/>
              </a:solidFill>
              <a:effectLst/>
              <a:latin typeface="Montserrat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774-E786-A14C-AF7D-9CF8FF4C48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5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774-E786-A14C-AF7D-9CF8FF4C48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5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Services through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Rest Controller</a:t>
            </a:r>
          </a:p>
          <a:p>
            <a:r>
              <a:rPr lang="en-US" dirty="0" smtClean="0"/>
              <a:t>Spring Data JPA</a:t>
            </a:r>
          </a:p>
          <a:p>
            <a:r>
              <a:rPr lang="en-US" dirty="0" err="1" smtClean="0"/>
              <a:t>Docunentating</a:t>
            </a:r>
            <a:r>
              <a:rPr lang="en-US" dirty="0" smtClean="0"/>
              <a:t> Restful APIs</a:t>
            </a:r>
          </a:p>
          <a:p>
            <a:r>
              <a:rPr lang="en-US" dirty="0" smtClean="0"/>
              <a:t>Spring Cloud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1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Put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7215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Richardson Maturity Model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(</a:t>
            </a:r>
            <a:r>
              <a:rPr lang="en-US" sz="4000" dirty="0"/>
              <a:t>Martin </a:t>
            </a:r>
            <a:r>
              <a:rPr lang="en-US" sz="4000" dirty="0" smtClean="0"/>
              <a:t>Fowler</a:t>
            </a:r>
            <a:r>
              <a:rPr lang="en-US" sz="4000" dirty="0"/>
              <a:t>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Level 0</a:t>
            </a:r>
          </a:p>
          <a:p>
            <a:pPr fontAlgn="base"/>
            <a:r>
              <a:rPr lang="en-US" b="1" dirty="0"/>
              <a:t>Level 1 - Resources</a:t>
            </a:r>
          </a:p>
          <a:p>
            <a:pPr fontAlgn="base"/>
            <a:r>
              <a:rPr lang="en-US" b="1" dirty="0"/>
              <a:t>Level 2 - HTTP Verbs</a:t>
            </a:r>
          </a:p>
          <a:p>
            <a:pPr fontAlgn="base"/>
            <a:r>
              <a:rPr lang="en-US" b="1" dirty="0"/>
              <a:t>Level 3 - Hypermedia Controls</a:t>
            </a:r>
          </a:p>
          <a:p>
            <a:pPr fontAlgn="base"/>
            <a:r>
              <a:rPr lang="en-US" b="1" dirty="0"/>
              <a:t>The Meaning of the Levels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4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122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Level </a:t>
            </a:r>
            <a:r>
              <a:rPr lang="en-US" b="1" dirty="0" smtClean="0"/>
              <a:t>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501239"/>
            <a:ext cx="10975658" cy="4267200"/>
          </a:xfrm>
        </p:spPr>
        <p:txBody>
          <a:bodyPr vert="horz" lIns="91440" tIns="45720" rIns="91440" bIns="45720" rtlCol="0">
            <a:normAutofit/>
          </a:bodyPr>
          <a:lstStyle/>
          <a:p>
            <a:pPr fontAlgn="base"/>
            <a:r>
              <a:rPr lang="en-US" sz="2000" dirty="0"/>
              <a:t>API designed at this level are not at all Rest APIs and This is where SOAP based web services takes place.</a:t>
            </a:r>
          </a:p>
          <a:p>
            <a:pPr fontAlgn="base"/>
            <a:r>
              <a:rPr lang="en-US" sz="2000" dirty="0"/>
              <a:t>No concept of Resource Based URI, Hypermedia, and no proper use of HTTP Protocol (which are key characteristics of a REST API).</a:t>
            </a:r>
          </a:p>
          <a:p>
            <a:pPr fontAlgn="base"/>
            <a:r>
              <a:rPr lang="en-US" sz="2000" dirty="0"/>
              <a:t>These services have a single URI and use a single HTTP method (typically POST)</a:t>
            </a:r>
          </a:p>
          <a:p>
            <a:pPr fontAlgn="base"/>
            <a:r>
              <a:rPr lang="en-US" sz="2000" dirty="0"/>
              <a:t>D</a:t>
            </a:r>
            <a:r>
              <a:rPr lang="en-US" sz="2000" dirty="0" smtClean="0"/>
              <a:t>oes </a:t>
            </a:r>
            <a:r>
              <a:rPr lang="en-US" sz="2000" dirty="0"/>
              <a:t>not make use of any of URI, HTTP Methods, and HATEOAS </a:t>
            </a:r>
            <a:r>
              <a:rPr lang="en-US" sz="2000" dirty="0" smtClean="0"/>
              <a:t>capabilities</a:t>
            </a:r>
          </a:p>
          <a:p>
            <a:pPr fontAlgn="base"/>
            <a:r>
              <a:rPr lang="en-US" sz="2000" dirty="0" smtClean="0"/>
              <a:t>Details and Data are sent through the Request Body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876301" y="4730338"/>
            <a:ext cx="7191790" cy="1368315"/>
            <a:chOff x="1876301" y="4730338"/>
            <a:chExt cx="7191790" cy="1368315"/>
          </a:xfrm>
        </p:grpSpPr>
        <p:grpSp>
          <p:nvGrpSpPr>
            <p:cNvPr id="10" name="Group 9"/>
            <p:cNvGrpSpPr/>
            <p:nvPr/>
          </p:nvGrpSpPr>
          <p:grpSpPr>
            <a:xfrm>
              <a:off x="1876301" y="4730338"/>
              <a:ext cx="7191790" cy="1368315"/>
              <a:chOff x="759318" y="4311916"/>
              <a:chExt cx="5468427" cy="136831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59318" y="4800002"/>
                <a:ext cx="1805930" cy="400110"/>
              </a:xfrm>
              <a:prstGeom prst="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POST 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orderService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74508" y="4311916"/>
                <a:ext cx="1643290" cy="400110"/>
              </a:xfrm>
              <a:prstGeom prst="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Check order status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68818" y="4775834"/>
                <a:ext cx="1667667" cy="400110"/>
              </a:xfrm>
              <a:prstGeom prst="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Create a new 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68818" y="5280121"/>
                <a:ext cx="2058927" cy="400110"/>
              </a:xfrm>
              <a:prstGeom prst="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Delete an </a:t>
                </a:r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existing order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251366" y="4930393"/>
              <a:ext cx="2116415" cy="968205"/>
              <a:chOff x="4251366" y="4930393"/>
              <a:chExt cx="2116415" cy="968205"/>
            </a:xfrm>
          </p:grpSpPr>
          <p:cxnSp>
            <p:nvCxnSpPr>
              <p:cNvPr id="12" name="Straight Arrow Connector 11"/>
              <p:cNvCxnSpPr>
                <a:stCxn id="6" idx="3"/>
                <a:endCxn id="7" idx="1"/>
              </p:cNvCxnSpPr>
              <p:nvPr/>
            </p:nvCxnSpPr>
            <p:spPr>
              <a:xfrm flipV="1">
                <a:off x="4251366" y="4930393"/>
                <a:ext cx="2116415" cy="488086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  <a:endCxn id="8" idx="1"/>
              </p:cNvCxnSpPr>
              <p:nvPr/>
            </p:nvCxnSpPr>
            <p:spPr>
              <a:xfrm flipV="1">
                <a:off x="4251366" y="5394311"/>
                <a:ext cx="2108932" cy="24168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6" idx="3"/>
                <a:endCxn id="9" idx="1"/>
              </p:cNvCxnSpPr>
              <p:nvPr/>
            </p:nvCxnSpPr>
            <p:spPr>
              <a:xfrm>
                <a:off x="4251366" y="5418479"/>
                <a:ext cx="2108932" cy="480119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645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11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Level 1 - </a:t>
            </a:r>
            <a:r>
              <a:rPr lang="en-US" b="1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REST’s ‘</a:t>
            </a:r>
            <a:r>
              <a:rPr lang="en-US" dirty="0" smtClean="0"/>
              <a:t>resources</a:t>
            </a:r>
            <a:r>
              <a:rPr lang="en-US" dirty="0"/>
              <a:t>’ are the core pieces of data that your application acts </a:t>
            </a:r>
            <a:r>
              <a:rPr lang="en-US" dirty="0" smtClean="0"/>
              <a:t>on</a:t>
            </a:r>
          </a:p>
          <a:p>
            <a:r>
              <a:rPr lang="en-US" dirty="0"/>
              <a:t>These will often correspond to the Models in your </a:t>
            </a:r>
            <a:r>
              <a:rPr lang="en-US" dirty="0" smtClean="0"/>
              <a:t>application(MVC)</a:t>
            </a:r>
          </a:p>
          <a:p>
            <a:r>
              <a:rPr lang="en-US" dirty="0"/>
              <a:t>API design at Level 1 is all about using different URLs to interact with the different resources in your </a:t>
            </a:r>
            <a:r>
              <a:rPr lang="en-US" dirty="0" smtClean="0"/>
              <a:t>application (typically POST methods)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93" name="Group 192"/>
          <p:cNvGrpSpPr/>
          <p:nvPr/>
        </p:nvGrpSpPr>
        <p:grpSpPr>
          <a:xfrm>
            <a:off x="1035469" y="4164873"/>
            <a:ext cx="8051081" cy="1373668"/>
            <a:chOff x="1035469" y="4164873"/>
            <a:chExt cx="8051081" cy="1373668"/>
          </a:xfrm>
        </p:grpSpPr>
        <p:grpSp>
          <p:nvGrpSpPr>
            <p:cNvPr id="192" name="Group 191"/>
            <p:cNvGrpSpPr/>
            <p:nvPr/>
          </p:nvGrpSpPr>
          <p:grpSpPr>
            <a:xfrm>
              <a:off x="1054653" y="4164873"/>
              <a:ext cx="7485272" cy="400110"/>
              <a:chOff x="771896" y="4410901"/>
              <a:chExt cx="7485272" cy="40011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771896" y="4410901"/>
                <a:ext cx="3657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POST 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orderService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findOrder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6095999" y="4410901"/>
                <a:ext cx="21611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C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heck order status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84" name="Straight Arrow Connector 183"/>
              <p:cNvCxnSpPr>
                <a:endCxn id="179" idx="1"/>
              </p:cNvCxnSpPr>
              <p:nvPr/>
            </p:nvCxnSpPr>
            <p:spPr>
              <a:xfrm flipV="1">
                <a:off x="4429496" y="4610956"/>
                <a:ext cx="1666503" cy="11736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1035469" y="4656539"/>
              <a:ext cx="7517332" cy="400110"/>
              <a:chOff x="771896" y="4891440"/>
              <a:chExt cx="7517332" cy="40011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771896" y="4891440"/>
                <a:ext cx="3657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POST 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orderService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</a:t>
                </a:r>
                <a:r>
                  <a:rPr lang="en-US" sz="2000" smtClean="0">
                    <a:solidFill>
                      <a:schemeClr val="accent5">
                        <a:lumMod val="50000"/>
                      </a:schemeClr>
                    </a:solidFill>
                  </a:rPr>
                  <a:t>createOrder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6095999" y="4891440"/>
                <a:ext cx="21932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Create a new 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V="1">
                <a:off x="4429495" y="5079759"/>
                <a:ext cx="1666503" cy="11736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1054653" y="5126556"/>
              <a:ext cx="8031897" cy="411985"/>
              <a:chOff x="771895" y="5272911"/>
              <a:chExt cx="8031897" cy="411985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771895" y="5284786"/>
                <a:ext cx="365760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POST 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orderService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deleteOrder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6095999" y="5272911"/>
                <a:ext cx="27077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Delete an </a:t>
                </a:r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existing order</a:t>
                </a:r>
              </a:p>
            </p:txBody>
          </p: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4429495" y="5461230"/>
                <a:ext cx="1666503" cy="11736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18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70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Level 2 - </a:t>
            </a:r>
            <a:r>
              <a:rPr lang="en-US" b="1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992579"/>
          </a:xfrm>
        </p:spPr>
        <p:txBody>
          <a:bodyPr/>
          <a:lstStyle/>
          <a:p>
            <a:r>
              <a:rPr lang="en-US" dirty="0" smtClean="0"/>
              <a:t>Each URI is associated to a request method</a:t>
            </a:r>
          </a:p>
          <a:p>
            <a:r>
              <a:rPr lang="en-US" dirty="0" smtClean="0"/>
              <a:t>For each operation we find use the 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appropriate HTTP verbs</a:t>
            </a:r>
          </a:p>
          <a:p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35469" y="3547356"/>
            <a:ext cx="8051081" cy="1373668"/>
            <a:chOff x="1035469" y="4164873"/>
            <a:chExt cx="8051081" cy="1373668"/>
          </a:xfrm>
        </p:grpSpPr>
        <p:grpSp>
          <p:nvGrpSpPr>
            <p:cNvPr id="9" name="Group 8"/>
            <p:cNvGrpSpPr/>
            <p:nvPr/>
          </p:nvGrpSpPr>
          <p:grpSpPr>
            <a:xfrm>
              <a:off x="1054653" y="4164873"/>
              <a:ext cx="7485272" cy="400110"/>
              <a:chOff x="771896" y="4410901"/>
              <a:chExt cx="7485272" cy="4001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71896" y="4410901"/>
                <a:ext cx="3657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GET 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orderService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095999" y="4410901"/>
                <a:ext cx="21611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C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heck order status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4429496" y="4610956"/>
                <a:ext cx="1666503" cy="11736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1035469" y="4656539"/>
              <a:ext cx="7517332" cy="400110"/>
              <a:chOff x="771896" y="4891440"/>
              <a:chExt cx="7517332" cy="40011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71896" y="4891440"/>
                <a:ext cx="3657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POST 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orderService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095999" y="4891440"/>
                <a:ext cx="21932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Create a new 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V="1">
                <a:off x="4429495" y="5079759"/>
                <a:ext cx="1666503" cy="11736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054653" y="5126556"/>
              <a:ext cx="8031897" cy="411985"/>
              <a:chOff x="771895" y="5272911"/>
              <a:chExt cx="8031897" cy="41198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71895" y="5284786"/>
                <a:ext cx="365760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DELETE 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orderService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095999" y="5272911"/>
                <a:ext cx="27077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Delete an </a:t>
                </a:r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existing order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V="1">
                <a:off x="4429495" y="5461230"/>
                <a:ext cx="1666503" cy="11736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3154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</TotalTime>
  <Words>635</Words>
  <Application>Microsoft Macintosh PowerPoint</Application>
  <PresentationFormat>Widescreen</PresentationFormat>
  <Paragraphs>246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Calibri</vt:lpstr>
      <vt:lpstr>Mangal</vt:lpstr>
      <vt:lpstr>Menlo</vt:lpstr>
      <vt:lpstr>Montserrat</vt:lpstr>
      <vt:lpstr>Rockwell</vt:lpstr>
      <vt:lpstr>Rockwell Condensed</vt:lpstr>
      <vt:lpstr>Rockwell Extra Bold</vt:lpstr>
      <vt:lpstr>Segoe UI</vt:lpstr>
      <vt:lpstr>Segoe UI Semibold</vt:lpstr>
      <vt:lpstr>Wingdings</vt:lpstr>
      <vt:lpstr>Wood Type</vt:lpstr>
      <vt:lpstr>PowerPoint Presentation</vt:lpstr>
      <vt:lpstr>PowerPoint Presentation</vt:lpstr>
      <vt:lpstr>PowerPoint Presentation</vt:lpstr>
      <vt:lpstr>Restful Services through Spring Boot</vt:lpstr>
      <vt:lpstr>Rest methods</vt:lpstr>
      <vt:lpstr>Richardson Maturity Model  (Martin Fowler)</vt:lpstr>
      <vt:lpstr>Level 0</vt:lpstr>
      <vt:lpstr>Level 1 - Resources</vt:lpstr>
      <vt:lpstr>Level 2 - Methods</vt:lpstr>
      <vt:lpstr>Different HTTP Methods</vt:lpstr>
      <vt:lpstr>Level 3 - Hypermedia Controls</vt:lpstr>
      <vt:lpstr>SWAGGER</vt:lpstr>
      <vt:lpstr>Documenting API - Swagger</vt:lpstr>
      <vt:lpstr>1. Add Dependency</vt:lpstr>
      <vt:lpstr>2. Swagger Configuration</vt:lpstr>
      <vt:lpstr>Write required Rest Controllers as per your business</vt:lpstr>
      <vt:lpstr>Access the URLs http://localhost:8080/v2/api.docs </vt:lpstr>
      <vt:lpstr>Swagger-ui http://localhost:8080/swagger-ui.html </vt:lpstr>
      <vt:lpstr>ACTUATOR</vt:lpstr>
      <vt:lpstr>Things to do</vt:lpstr>
      <vt:lpstr>URLs</vt:lpstr>
      <vt:lpstr>Versioning</vt:lpstr>
      <vt:lpstr>Why versioning is required?</vt:lpstr>
      <vt:lpstr>URI Versioning</vt:lpstr>
      <vt:lpstr>Request Parameter versioning</vt:lpstr>
      <vt:lpstr>(Custom) Headers versioning</vt:lpstr>
      <vt:lpstr>Testing in postman</vt:lpstr>
      <vt:lpstr>Media type versioning or (“content negotiation” or “accept header”)</vt:lpstr>
      <vt:lpstr>Testing in postman</vt:lpstr>
      <vt:lpstr>Questions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2019-10-31T16:23:42Z</dcterms:created>
  <dcterms:modified xsi:type="dcterms:W3CDTF">2019-10-31T16:34:55Z</dcterms:modified>
</cp:coreProperties>
</file>