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49"/>
    <p:restoredTop sz="94674"/>
  </p:normalViewPr>
  <p:slideViewPr>
    <p:cSldViewPr snapToGrid="0" snapToObjects="1">
      <p:cViewPr varScale="1">
        <p:scale>
          <a:sx n="141" d="100"/>
          <a:sy n="141"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C98DD-9467-5B43-8B57-3EAF8FBB27FE}" type="datetimeFigureOut">
              <a:rPr lang="en-US" smtClean="0"/>
              <a:t>10/31/19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CF15A-333A-C14D-9A14-2AE3BCE7ADDB}" type="slidenum">
              <a:rPr lang="en-US" smtClean="0"/>
              <a:t>‹#›</a:t>
            </a:fld>
            <a:endParaRPr lang="en-US"/>
          </a:p>
        </p:txBody>
      </p:sp>
    </p:spTree>
    <p:extLst>
      <p:ext uri="{BB962C8B-B14F-4D97-AF65-F5344CB8AC3E}">
        <p14:creationId xmlns:p14="http://schemas.microsoft.com/office/powerpoint/2010/main" val="27249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5105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BC9333-7848-324C-8965-73EAF2EF46E0}"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5959F60-B0CF-4445-BCF5-3D7FA5609A6E}" type="slidenum">
              <a:rPr lang="en-US" smtClean="0"/>
              <a:t>‹#›</a:t>
            </a:fld>
            <a:endParaRPr lang="en-US"/>
          </a:p>
        </p:txBody>
      </p:sp>
    </p:spTree>
    <p:extLst>
      <p:ext uri="{BB962C8B-B14F-4D97-AF65-F5344CB8AC3E}">
        <p14:creationId xmlns:p14="http://schemas.microsoft.com/office/powerpoint/2010/main" val="120760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0510AA-DC70-F441-BDEE-7432714CF31B}"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65959F60-B0CF-4445-BCF5-3D7FA5609A6E}" type="slidenum">
              <a:rPr lang="en-US" smtClean="0"/>
              <a:t>‹#›</a:t>
            </a:fld>
            <a:endParaRPr lang="en-US"/>
          </a:p>
        </p:txBody>
      </p:sp>
    </p:spTree>
    <p:extLst>
      <p:ext uri="{BB962C8B-B14F-4D97-AF65-F5344CB8AC3E}">
        <p14:creationId xmlns:p14="http://schemas.microsoft.com/office/powerpoint/2010/main" val="9325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978A1-867F-484E-8208-65748FBA62A4}"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65959F60-B0CF-4445-BCF5-3D7FA5609A6E}" type="slidenum">
              <a:rPr lang="en-US" smtClean="0"/>
              <a:t>‹#›</a:t>
            </a:fld>
            <a:endParaRPr lang="en-US"/>
          </a:p>
        </p:txBody>
      </p:sp>
    </p:spTree>
    <p:extLst>
      <p:ext uri="{BB962C8B-B14F-4D97-AF65-F5344CB8AC3E}">
        <p14:creationId xmlns:p14="http://schemas.microsoft.com/office/powerpoint/2010/main" val="1221676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62262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E98CBC-5216-E549-BFF2-0018ABE9CB7F}"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65959F60-B0CF-4445-BCF5-3D7FA5609A6E}" type="slidenum">
              <a:rPr lang="en-US" smtClean="0"/>
              <a:t>‹#›</a:t>
            </a:fld>
            <a:endParaRPr lang="en-US"/>
          </a:p>
        </p:txBody>
      </p:sp>
    </p:spTree>
    <p:extLst>
      <p:ext uri="{BB962C8B-B14F-4D97-AF65-F5344CB8AC3E}">
        <p14:creationId xmlns:p14="http://schemas.microsoft.com/office/powerpoint/2010/main" val="36782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516C966-70C5-F44C-82A9-9DD6B173D3EE}" type="datetime1">
              <a:rPr lang="en-US" smtClean="0"/>
              <a:t>10/31/19</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smtClean="0"/>
              <a:t>Copyright @ 2015 Learntek. All Rights Reserved.</a:t>
            </a:r>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5959F60-B0CF-4445-BCF5-3D7FA5609A6E}" type="slidenum">
              <a:rPr lang="en-US" smtClean="0"/>
              <a:t>‹#›</a:t>
            </a:fld>
            <a:endParaRPr lang="en-US"/>
          </a:p>
        </p:txBody>
      </p:sp>
    </p:spTree>
    <p:extLst>
      <p:ext uri="{BB962C8B-B14F-4D97-AF65-F5344CB8AC3E}">
        <p14:creationId xmlns:p14="http://schemas.microsoft.com/office/powerpoint/2010/main" val="158228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DC9EB6-AC36-804D-95E3-08F120D148B7}" type="datetime1">
              <a:rPr lang="en-US" smtClean="0"/>
              <a:t>10/31/19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65959F60-B0CF-4445-BCF5-3D7FA5609A6E}" type="slidenum">
              <a:rPr lang="en-US" smtClean="0"/>
              <a:t>‹#›</a:t>
            </a:fld>
            <a:endParaRPr lang="en-US"/>
          </a:p>
        </p:txBody>
      </p:sp>
    </p:spTree>
    <p:extLst>
      <p:ext uri="{BB962C8B-B14F-4D97-AF65-F5344CB8AC3E}">
        <p14:creationId xmlns:p14="http://schemas.microsoft.com/office/powerpoint/2010/main" val="116394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988F00-D88E-5345-A6FF-937B09A5F6A0}" type="datetime1">
              <a:rPr lang="en-US" smtClean="0"/>
              <a:t>10/31/19</a:t>
            </a:fld>
            <a:endParaRPr lang="en-US"/>
          </a:p>
        </p:txBody>
      </p:sp>
      <p:sp>
        <p:nvSpPr>
          <p:cNvPr id="8" name="Footer Placeholder 7"/>
          <p:cNvSpPr>
            <a:spLocks noGrp="1"/>
          </p:cNvSpPr>
          <p:nvPr>
            <p:ph type="ftr" sz="quarter" idx="11"/>
          </p:nvPr>
        </p:nvSpPr>
        <p:spPr/>
        <p:txBody>
          <a:bodyPr/>
          <a:lstStyle/>
          <a:p>
            <a:r>
              <a:rPr lang="en-US" smtClean="0"/>
              <a:t>Copyright @ 2015 Learntek. All Rights Reserved.</a:t>
            </a:r>
            <a:endParaRPr lang="en-US"/>
          </a:p>
        </p:txBody>
      </p:sp>
      <p:sp>
        <p:nvSpPr>
          <p:cNvPr id="9" name="Slide Number Placeholder 8"/>
          <p:cNvSpPr>
            <a:spLocks noGrp="1"/>
          </p:cNvSpPr>
          <p:nvPr>
            <p:ph type="sldNum" sz="quarter" idx="12"/>
          </p:nvPr>
        </p:nvSpPr>
        <p:spPr/>
        <p:txBody>
          <a:bodyPr/>
          <a:lstStyle/>
          <a:p>
            <a:fld id="{65959F60-B0CF-4445-BCF5-3D7FA5609A6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7176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7D65D98-CDAA-EA40-8AAA-29EECE9AF22B}" type="datetime1">
              <a:rPr lang="en-US" smtClean="0"/>
              <a:t>10/31/19</a:t>
            </a:fld>
            <a:endParaRPr lang="en-US"/>
          </a:p>
        </p:txBody>
      </p:sp>
      <p:sp>
        <p:nvSpPr>
          <p:cNvPr id="4" name="Footer Placeholder 3"/>
          <p:cNvSpPr>
            <a:spLocks noGrp="1"/>
          </p:cNvSpPr>
          <p:nvPr>
            <p:ph type="ftr" sz="quarter" idx="11"/>
          </p:nvPr>
        </p:nvSpPr>
        <p:spPr/>
        <p:txBody>
          <a:bodyPr/>
          <a:lstStyle/>
          <a:p>
            <a:r>
              <a:rPr lang="en-US" smtClean="0"/>
              <a:t>Copyright @ 2015 Learntek. All Rights Reserved.</a:t>
            </a:r>
            <a:endParaRPr lang="en-US"/>
          </a:p>
        </p:txBody>
      </p:sp>
      <p:sp>
        <p:nvSpPr>
          <p:cNvPr id="5" name="Slide Number Placeholder 4"/>
          <p:cNvSpPr>
            <a:spLocks noGrp="1"/>
          </p:cNvSpPr>
          <p:nvPr>
            <p:ph type="sldNum" sz="quarter" idx="12"/>
          </p:nvPr>
        </p:nvSpPr>
        <p:spPr/>
        <p:txBody>
          <a:bodyPr/>
          <a:lstStyle/>
          <a:p>
            <a:fld id="{65959F60-B0CF-4445-BCF5-3D7FA5609A6E}"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042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4E6A7-08D8-024D-B814-E3569C71D7E6}" type="datetime1">
              <a:rPr lang="en-US" smtClean="0"/>
              <a:t>10/31/19</a:t>
            </a:fld>
            <a:endParaRPr lang="en-US"/>
          </a:p>
        </p:txBody>
      </p:sp>
      <p:sp>
        <p:nvSpPr>
          <p:cNvPr id="3" name="Footer Placeholder 2"/>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65959F60-B0CF-4445-BCF5-3D7FA5609A6E}" type="slidenum">
              <a:rPr lang="en-US" smtClean="0"/>
              <a:t>‹#›</a:t>
            </a:fld>
            <a:endParaRPr lang="en-US"/>
          </a:p>
        </p:txBody>
      </p:sp>
    </p:spTree>
    <p:extLst>
      <p:ext uri="{BB962C8B-B14F-4D97-AF65-F5344CB8AC3E}">
        <p14:creationId xmlns:p14="http://schemas.microsoft.com/office/powerpoint/2010/main" val="154128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B5339-6734-B844-ADAF-54D7B6497829}" type="datetime1">
              <a:rPr lang="en-US" smtClean="0"/>
              <a:t>10/31/19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5959F60-B0CF-4445-BCF5-3D7FA5609A6E}" type="slidenum">
              <a:rPr lang="en-US" smtClean="0"/>
              <a:t>‹#›</a:t>
            </a:fld>
            <a:endParaRPr lang="en-US"/>
          </a:p>
        </p:txBody>
      </p:sp>
    </p:spTree>
    <p:extLst>
      <p:ext uri="{BB962C8B-B14F-4D97-AF65-F5344CB8AC3E}">
        <p14:creationId xmlns:p14="http://schemas.microsoft.com/office/powerpoint/2010/main" val="140425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175332-A299-9F48-85BB-03550D32727B}" type="datetime1">
              <a:rPr lang="en-US" smtClean="0"/>
              <a:t>10/31/19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5959F60-B0CF-4445-BCF5-3D7FA5609A6E}" type="slidenum">
              <a:rPr lang="en-US" smtClean="0"/>
              <a:t>‹#›</a:t>
            </a:fld>
            <a:endParaRPr lang="en-US"/>
          </a:p>
        </p:txBody>
      </p:sp>
    </p:spTree>
    <p:extLst>
      <p:ext uri="{BB962C8B-B14F-4D97-AF65-F5344CB8AC3E}">
        <p14:creationId xmlns:p14="http://schemas.microsoft.com/office/powerpoint/2010/main" val="4328232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microsoft.com/office/2007/relationships/hdphoto" Target="../media/hdphoto1.wdp"/><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5A49E9F-B3E2-F245-A407-7808AD9ABED2}" type="datetime1">
              <a:rPr lang="en-US" smtClean="0"/>
              <a:t>10/31/19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Copyright @ 2015 Learntek. All Rights Reserved.</a:t>
            </a:r>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5959F60-B0CF-4445-BCF5-3D7FA5609A6E}" type="slidenum">
              <a:rPr lang="en-US" smtClean="0"/>
              <a:t>‹#›</a:t>
            </a:fld>
            <a:endParaRPr lang="en-US"/>
          </a:p>
        </p:txBody>
      </p:sp>
    </p:spTree>
    <p:extLst>
      <p:ext uri="{BB962C8B-B14F-4D97-AF65-F5344CB8AC3E}">
        <p14:creationId xmlns:p14="http://schemas.microsoft.com/office/powerpoint/2010/main" val="17338259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kkar.2k2@gmail.com"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localhost:876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kkar.2k2@gmail.com" TargetMode="External"/><Relationship Id="rId3"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Netflix/eureka/wik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995834346"/>
              </p:ext>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sp>
        <p:nvSpPr>
          <p:cNvPr id="6" name="TextBox 5"/>
          <p:cNvSpPr txBox="1"/>
          <p:nvPr/>
        </p:nvSpPr>
        <p:spPr>
          <a:xfrm>
            <a:off x="8147954" y="4748557"/>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3"/>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pic>
        <p:nvPicPr>
          <p:cNvPr id="1026" name="Picture 2" descr="mage result for spring microservi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900" y="173716"/>
            <a:ext cx="4038600" cy="364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008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7218"/>
          </a:xfrm>
        </p:spPr>
        <p:txBody>
          <a:bodyPr>
            <a:normAutofit fontScale="90000"/>
          </a:bodyPr>
          <a:lstStyle/>
          <a:p>
            <a:r>
              <a:rPr lang="en-US" dirty="0" smtClean="0"/>
              <a:t/>
            </a:r>
            <a:br>
              <a:rPr lang="en-US" dirty="0" smtClean="0"/>
            </a:br>
            <a:r>
              <a:rPr lang="en-US" sz="2400" dirty="0"/>
              <a:t>Eureka </a:t>
            </a:r>
            <a:r>
              <a:rPr lang="en-US" sz="2400" dirty="0" smtClean="0"/>
              <a:t>Server - </a:t>
            </a:r>
            <a:r>
              <a:rPr lang="en-US" dirty="0" smtClean="0"/>
              <a:t>Dependencies</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871077"/>
            <a:ext cx="9806181" cy="1692771"/>
          </a:xfrm>
          <a:prstGeom prst="rect">
            <a:avLst/>
          </a:prstGeom>
        </p:spPr>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groupId</a:t>
            </a:r>
            <a:r>
              <a:rPr lang="en-US" sz="1600" dirty="0">
                <a:solidFill>
                  <a:srgbClr val="3F7F7F"/>
                </a:solidFill>
                <a:latin typeface="Menlo" charset="0"/>
              </a:rPr>
              <a:t>&gt;</a:t>
            </a:r>
            <a:r>
              <a:rPr lang="en-US" sz="1600" dirty="0" err="1">
                <a:solidFill>
                  <a:srgbClr val="3F7F7F"/>
                </a:solidFill>
                <a:latin typeface="Menlo" charset="0"/>
              </a:rPr>
              <a:t>org.springframework.cloud</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smtClean="0">
                <a:solidFill>
                  <a:srgbClr val="008080"/>
                </a:solidFill>
                <a:latin typeface="Menlo" charset="0"/>
              </a:rPr>
              <a:t>&gt;</a:t>
            </a:r>
          </a:p>
          <a:p>
            <a:r>
              <a:rPr lang="en-US" sz="1600" dirty="0">
                <a:solidFill>
                  <a:srgbClr val="008080"/>
                </a:solidFill>
                <a:latin typeface="Menlo" charset="0"/>
              </a:rPr>
              <a:t>	</a:t>
            </a:r>
            <a:r>
              <a:rPr lang="en-US" sz="1600" dirty="0" smtClean="0">
                <a:solidFill>
                  <a:srgbClr val="008080"/>
                </a:solidFill>
                <a:latin typeface="Menlo" charset="0"/>
              </a:rPr>
              <a:t>	</a:t>
            </a:r>
            <a:r>
              <a:rPr lang="en-US" sz="2400" b="1" dirty="0" smtClean="0">
                <a:solidFill>
                  <a:srgbClr val="000000"/>
                </a:solidFill>
                <a:latin typeface="Menlo" charset="0"/>
              </a:rPr>
              <a:t>spring-cloud-starter-</a:t>
            </a:r>
            <a:r>
              <a:rPr lang="en-US" sz="2400" b="1" dirty="0" err="1" smtClean="0">
                <a:solidFill>
                  <a:srgbClr val="000000"/>
                </a:solidFill>
                <a:latin typeface="Menlo" charset="0"/>
              </a:rPr>
              <a:t>netflix</a:t>
            </a:r>
            <a:r>
              <a:rPr lang="en-US" sz="2400" b="1" dirty="0" smtClean="0">
                <a:solidFill>
                  <a:srgbClr val="000000"/>
                </a:solidFill>
                <a:latin typeface="Menlo" charset="0"/>
              </a:rPr>
              <a:t>-eureka-server</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endParaRPr lang="en-US" sz="1600" dirty="0"/>
          </a:p>
        </p:txBody>
      </p:sp>
    </p:spTree>
    <p:extLst>
      <p:ext uri="{BB962C8B-B14F-4D97-AF65-F5344CB8AC3E}">
        <p14:creationId xmlns:p14="http://schemas.microsoft.com/office/powerpoint/2010/main" val="26894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393554"/>
          </a:xfrm>
        </p:spPr>
        <p:txBody>
          <a:bodyPr>
            <a:normAutofit fontScale="90000"/>
          </a:bodyPr>
          <a:lstStyle/>
          <a:p>
            <a:r>
              <a:rPr lang="en-US" dirty="0"/>
              <a:t/>
            </a:r>
            <a:br>
              <a:rPr lang="en-US" dirty="0"/>
            </a:br>
            <a:r>
              <a:rPr lang="en-US" sz="2400" dirty="0"/>
              <a:t>Eureka Server </a:t>
            </a:r>
            <a:r>
              <a:rPr lang="mr-IN" dirty="0" smtClean="0"/>
              <a:t>–</a:t>
            </a:r>
            <a:r>
              <a:rPr lang="en-US" dirty="0" smtClean="0"/>
              <a:t> Annotation for Eureka Server</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608171" y="1720840"/>
            <a:ext cx="10949481" cy="2554545"/>
          </a:xfrm>
          <a:prstGeom prst="rect">
            <a:avLst/>
          </a:prstGeom>
        </p:spPr>
        <p:txBody>
          <a:bodyPr wrap="square">
            <a:spAutoFit/>
          </a:bodyPr>
          <a:lstStyle/>
          <a:p>
            <a:r>
              <a:rPr lang="en-US" sz="1600" dirty="0">
                <a:solidFill>
                  <a:srgbClr val="646464"/>
                </a:solidFill>
                <a:latin typeface="Menlo" charset="0"/>
              </a:rPr>
              <a:t>@</a:t>
            </a:r>
            <a:r>
              <a:rPr lang="en-US" sz="1600" dirty="0" err="1">
                <a:solidFill>
                  <a:srgbClr val="646464"/>
                </a:solidFill>
                <a:latin typeface="Menlo" charset="0"/>
              </a:rPr>
              <a:t>SpringBootApplication</a:t>
            </a:r>
            <a:endParaRPr lang="en-US" sz="1600" dirty="0">
              <a:solidFill>
                <a:srgbClr val="646464"/>
              </a:solidFill>
              <a:latin typeface="Menlo" charset="0"/>
            </a:endParaRPr>
          </a:p>
          <a:p>
            <a:r>
              <a:rPr lang="en-US" sz="3200" b="1" dirty="0">
                <a:solidFill>
                  <a:srgbClr val="646464"/>
                </a:solidFill>
                <a:latin typeface="Menlo" charset="0"/>
              </a:rPr>
              <a:t>@</a:t>
            </a:r>
            <a:r>
              <a:rPr lang="en-US" sz="3200" b="1" dirty="0" err="1">
                <a:solidFill>
                  <a:srgbClr val="646464"/>
                </a:solidFill>
                <a:latin typeface="Menlo" charset="0"/>
              </a:rPr>
              <a:t>EnableEurekaServer</a:t>
            </a:r>
            <a:endParaRPr lang="en-US" sz="3200" b="1" dirty="0">
              <a:solidFill>
                <a:srgbClr val="646464"/>
              </a:solidFill>
              <a:latin typeface="Menlo" charset="0"/>
            </a:endParaRPr>
          </a:p>
          <a:p>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class</a:t>
            </a:r>
            <a:r>
              <a:rPr lang="en-US" sz="1600" b="1" dirty="0">
                <a:solidFill>
                  <a:srgbClr val="000000"/>
                </a:solidFill>
                <a:latin typeface="Menlo" charset="0"/>
              </a:rPr>
              <a:t> </a:t>
            </a:r>
            <a:r>
              <a:rPr lang="en-US" sz="1600" b="1" dirty="0" err="1">
                <a:solidFill>
                  <a:srgbClr val="000000"/>
                </a:solidFill>
                <a:latin typeface="Menlo" charset="0"/>
              </a:rPr>
              <a:t>MyEurekaServerApplication</a:t>
            </a:r>
            <a:r>
              <a:rPr lang="en-US" sz="1600" b="1"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static</a:t>
            </a:r>
            <a:r>
              <a:rPr lang="en-US" sz="1600" b="1" dirty="0">
                <a:solidFill>
                  <a:srgbClr val="000000"/>
                </a:solidFill>
                <a:latin typeface="Menlo" charset="0"/>
              </a:rPr>
              <a:t> </a:t>
            </a:r>
            <a:r>
              <a:rPr lang="en-US" sz="1600" b="1" dirty="0">
                <a:solidFill>
                  <a:srgbClr val="7F0055"/>
                </a:solidFill>
                <a:latin typeface="Menlo" charset="0"/>
              </a:rPr>
              <a:t>void</a:t>
            </a:r>
            <a:r>
              <a:rPr lang="en-US" sz="1600" b="1" dirty="0">
                <a:solidFill>
                  <a:srgbClr val="000000"/>
                </a:solidFill>
                <a:latin typeface="Menlo" charset="0"/>
              </a:rPr>
              <a:t> main(String[] </a:t>
            </a:r>
            <a:r>
              <a:rPr lang="en-US" sz="1600" b="1" dirty="0" err="1">
                <a:solidFill>
                  <a:srgbClr val="6A3E3E"/>
                </a:solidFill>
                <a:latin typeface="Menlo" charset="0"/>
              </a:rPr>
              <a:t>args</a:t>
            </a:r>
            <a:r>
              <a:rPr lang="en-US" sz="1600" b="1" dirty="0">
                <a:solidFill>
                  <a:srgbClr val="000000"/>
                </a:solidFill>
                <a:latin typeface="Menlo" charset="0"/>
              </a:rPr>
              <a:t>) {</a:t>
            </a:r>
          </a:p>
          <a:p>
            <a:r>
              <a:rPr lang="en-US" sz="1600" dirty="0">
                <a:solidFill>
                  <a:srgbClr val="000000"/>
                </a:solidFill>
                <a:latin typeface="Menlo" charset="0"/>
              </a:rPr>
              <a:t>		</a:t>
            </a:r>
            <a:r>
              <a:rPr lang="en-US" sz="1600" dirty="0" err="1">
                <a:solidFill>
                  <a:srgbClr val="000000"/>
                </a:solidFill>
                <a:latin typeface="Menlo" charset="0"/>
              </a:rPr>
              <a:t>SpringApplication.</a:t>
            </a:r>
            <a:r>
              <a:rPr lang="en-US" sz="1600" i="1" dirty="0" err="1">
                <a:solidFill>
                  <a:srgbClr val="000000"/>
                </a:solidFill>
                <a:latin typeface="Menlo" charset="0"/>
              </a:rPr>
              <a:t>run</a:t>
            </a:r>
            <a:r>
              <a:rPr lang="en-US" sz="1600" i="1" dirty="0">
                <a:solidFill>
                  <a:srgbClr val="000000"/>
                </a:solidFill>
                <a:latin typeface="Menlo" charset="0"/>
              </a:rPr>
              <a:t>(</a:t>
            </a:r>
            <a:r>
              <a:rPr lang="en-US" sz="1600" i="1" dirty="0" err="1">
                <a:solidFill>
                  <a:srgbClr val="000000"/>
                </a:solidFill>
                <a:latin typeface="Menlo" charset="0"/>
              </a:rPr>
              <a:t>MyEurekaServerApplication.</a:t>
            </a:r>
            <a:r>
              <a:rPr lang="en-US" sz="1600" b="1" i="1" dirty="0" err="1">
                <a:solidFill>
                  <a:srgbClr val="7F0055"/>
                </a:solidFill>
                <a:latin typeface="Menlo" charset="0"/>
              </a:rPr>
              <a:t>class</a:t>
            </a:r>
            <a:r>
              <a:rPr lang="en-US" sz="1600" b="1" i="1" dirty="0">
                <a:solidFill>
                  <a:srgbClr val="000000"/>
                </a:solidFill>
                <a:latin typeface="Menlo" charset="0"/>
              </a:rPr>
              <a:t>, </a:t>
            </a:r>
            <a:r>
              <a:rPr lang="en-US" sz="1600" b="1" i="1" dirty="0" err="1">
                <a:solidFill>
                  <a:srgbClr val="6A3E3E"/>
                </a:solidFill>
                <a:latin typeface="Menlo" charset="0"/>
              </a:rPr>
              <a:t>args</a:t>
            </a:r>
            <a:r>
              <a:rPr lang="en-US" sz="1600" b="1" i="1" dirty="0">
                <a:solidFill>
                  <a:srgbClr val="000000"/>
                </a:solidFill>
                <a:latin typeface="Menlo" charset="0"/>
              </a:rPr>
              <a:t>);</a:t>
            </a:r>
          </a:p>
          <a:p>
            <a:r>
              <a:rPr lang="en-US" sz="1600"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a:t>
            </a:r>
            <a:endParaRPr lang="en-US" sz="1600" dirty="0"/>
          </a:p>
        </p:txBody>
      </p:sp>
    </p:spTree>
    <p:extLst>
      <p:ext uri="{BB962C8B-B14F-4D97-AF65-F5344CB8AC3E}">
        <p14:creationId xmlns:p14="http://schemas.microsoft.com/office/powerpoint/2010/main" val="191949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366394"/>
          </a:xfrm>
        </p:spPr>
        <p:txBody>
          <a:bodyPr>
            <a:normAutofit fontScale="90000"/>
          </a:bodyPr>
          <a:lstStyle/>
          <a:p>
            <a:r>
              <a:rPr lang="en-US" dirty="0"/>
              <a:t/>
            </a:r>
            <a:br>
              <a:rPr lang="en-US" dirty="0"/>
            </a:br>
            <a:r>
              <a:rPr lang="en-US" sz="2400" dirty="0"/>
              <a:t>Eureka Server </a:t>
            </a:r>
            <a:r>
              <a:rPr lang="mr-IN" dirty="0" smtClean="0"/>
              <a:t>–</a:t>
            </a:r>
            <a:r>
              <a:rPr lang="en-US" dirty="0" smtClean="0"/>
              <a:t> Properties</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3" name="Rectangle 2"/>
          <p:cNvSpPr/>
          <p:nvPr/>
        </p:nvSpPr>
        <p:spPr>
          <a:xfrm>
            <a:off x="531952" y="1523526"/>
            <a:ext cx="11025701" cy="3693319"/>
          </a:xfrm>
          <a:prstGeom prst="rect">
            <a:avLst/>
          </a:prstGeom>
        </p:spPr>
        <p:txBody>
          <a:bodyPr wrap="square">
            <a:spAutoFit/>
          </a:bodyPr>
          <a:lstStyle/>
          <a:p>
            <a:r>
              <a:rPr lang="en-US" dirty="0" err="1">
                <a:solidFill>
                  <a:srgbClr val="000000"/>
                </a:solidFill>
                <a:latin typeface="Menlo" charset="0"/>
              </a:rPr>
              <a:t>server.port</a:t>
            </a:r>
            <a:r>
              <a:rPr lang="en-US" dirty="0">
                <a:solidFill>
                  <a:srgbClr val="000000"/>
                </a:solidFill>
                <a:latin typeface="Menlo" charset="0"/>
              </a:rPr>
              <a:t>=</a:t>
            </a:r>
            <a:r>
              <a:rPr lang="en-US" dirty="0">
                <a:solidFill>
                  <a:srgbClr val="2A00FF"/>
                </a:solidFill>
                <a:latin typeface="Menlo" charset="0"/>
              </a:rPr>
              <a:t>8761</a:t>
            </a:r>
          </a:p>
          <a:p>
            <a:r>
              <a:rPr lang="en-US" dirty="0" err="1">
                <a:solidFill>
                  <a:srgbClr val="000000"/>
                </a:solidFill>
                <a:latin typeface="Menlo" charset="0"/>
              </a:rPr>
              <a:t>eureka.instance.status</a:t>
            </a:r>
            <a:r>
              <a:rPr lang="en-US" dirty="0">
                <a:solidFill>
                  <a:srgbClr val="000000"/>
                </a:solidFill>
                <a:latin typeface="Menlo" charset="0"/>
              </a:rPr>
              <a:t>-page-</a:t>
            </a:r>
            <a:r>
              <a:rPr lang="en-US" dirty="0" err="1">
                <a:solidFill>
                  <a:srgbClr val="000000"/>
                </a:solidFill>
                <a:latin typeface="Menlo" charset="0"/>
              </a:rPr>
              <a:t>url</a:t>
            </a:r>
            <a:r>
              <a:rPr lang="en-US" dirty="0">
                <a:solidFill>
                  <a:srgbClr val="000000"/>
                </a:solidFill>
                <a:latin typeface="Menlo" charset="0"/>
              </a:rPr>
              <a:t>=</a:t>
            </a:r>
            <a:r>
              <a:rPr lang="en-US" dirty="0">
                <a:solidFill>
                  <a:srgbClr val="2A00FF"/>
                </a:solidFill>
                <a:latin typeface="Menlo" charset="0"/>
              </a:rPr>
              <a:t>${</a:t>
            </a:r>
            <a:r>
              <a:rPr lang="en-US" dirty="0" err="1">
                <a:solidFill>
                  <a:srgbClr val="2A00FF"/>
                </a:solidFill>
                <a:latin typeface="Menlo" charset="0"/>
              </a:rPr>
              <a:t>management.contextPath</a:t>
            </a:r>
            <a:r>
              <a:rPr lang="en-US" dirty="0">
                <a:solidFill>
                  <a:srgbClr val="2A00FF"/>
                </a:solidFill>
                <a:latin typeface="Menlo" charset="0"/>
              </a:rPr>
              <a:t>}/info</a:t>
            </a:r>
          </a:p>
          <a:p>
            <a:r>
              <a:rPr lang="en-US" dirty="0" err="1">
                <a:solidFill>
                  <a:srgbClr val="000000"/>
                </a:solidFill>
                <a:latin typeface="Menlo" charset="0"/>
              </a:rPr>
              <a:t>eureka.instance.home</a:t>
            </a:r>
            <a:r>
              <a:rPr lang="en-US" dirty="0">
                <a:solidFill>
                  <a:srgbClr val="000000"/>
                </a:solidFill>
                <a:latin typeface="Menlo" charset="0"/>
              </a:rPr>
              <a:t>-page-</a:t>
            </a:r>
            <a:r>
              <a:rPr lang="en-US" dirty="0" err="1">
                <a:solidFill>
                  <a:srgbClr val="000000"/>
                </a:solidFill>
                <a:latin typeface="Menlo" charset="0"/>
              </a:rPr>
              <a:t>url</a:t>
            </a:r>
            <a:r>
              <a:rPr lang="en-US" dirty="0">
                <a:solidFill>
                  <a:srgbClr val="000000"/>
                </a:solidFill>
                <a:latin typeface="Menlo" charset="0"/>
              </a:rPr>
              <a:t>-path=</a:t>
            </a:r>
            <a:r>
              <a:rPr lang="en-US" dirty="0">
                <a:solidFill>
                  <a:srgbClr val="2A00FF"/>
                </a:solidFill>
                <a:latin typeface="Menlo" charset="0"/>
              </a:rPr>
              <a:t>${</a:t>
            </a:r>
            <a:r>
              <a:rPr lang="en-US" dirty="0" err="1">
                <a:solidFill>
                  <a:srgbClr val="2A00FF"/>
                </a:solidFill>
                <a:latin typeface="Menlo" charset="0"/>
              </a:rPr>
              <a:t>management.contextPath</a:t>
            </a:r>
            <a:r>
              <a:rPr lang="en-US" dirty="0">
                <a:solidFill>
                  <a:srgbClr val="2A00FF"/>
                </a:solidFill>
                <a:latin typeface="Menlo" charset="0"/>
              </a:rPr>
              <a:t>}/health</a:t>
            </a:r>
          </a:p>
          <a:p>
            <a:r>
              <a:rPr lang="en-US" dirty="0">
                <a:solidFill>
                  <a:srgbClr val="3F7F5F"/>
                </a:solidFill>
                <a:latin typeface="Menlo" charset="0"/>
              </a:rPr>
              <a:t>#</a:t>
            </a:r>
            <a:r>
              <a:rPr lang="en-US" dirty="0" err="1">
                <a:solidFill>
                  <a:srgbClr val="3F7F5F"/>
                </a:solidFill>
                <a:latin typeface="Menlo" charset="0"/>
              </a:rPr>
              <a:t>eureka.instance.hostname</a:t>
            </a:r>
            <a:r>
              <a:rPr lang="en-US" dirty="0">
                <a:solidFill>
                  <a:srgbClr val="3F7F5F"/>
                </a:solidFill>
                <a:latin typeface="Menlo" charset="0"/>
              </a:rPr>
              <a:t>=localhost</a:t>
            </a:r>
          </a:p>
          <a:p>
            <a:endParaRPr lang="en-US" dirty="0">
              <a:latin typeface="Menlo" charset="0"/>
            </a:endParaRPr>
          </a:p>
          <a:p>
            <a:r>
              <a:rPr lang="en-US" dirty="0">
                <a:solidFill>
                  <a:srgbClr val="3F7F5F"/>
                </a:solidFill>
                <a:latin typeface="Menlo" charset="0"/>
              </a:rPr>
              <a:t># This also can be client </a:t>
            </a:r>
            <a:r>
              <a:rPr lang="en-US" dirty="0" smtClean="0">
                <a:solidFill>
                  <a:srgbClr val="3F7F5F"/>
                </a:solidFill>
                <a:latin typeface="Menlo" charset="0"/>
              </a:rPr>
              <a:t>because </a:t>
            </a:r>
            <a:r>
              <a:rPr lang="en-US" dirty="0">
                <a:solidFill>
                  <a:srgbClr val="3F7F5F"/>
                </a:solidFill>
                <a:latin typeface="Menlo" charset="0"/>
              </a:rPr>
              <a:t>it talks to other Eureka server</a:t>
            </a:r>
          </a:p>
          <a:p>
            <a:r>
              <a:rPr lang="en-US" dirty="0" err="1">
                <a:solidFill>
                  <a:srgbClr val="000000"/>
                </a:solidFill>
                <a:latin typeface="Menlo" charset="0"/>
              </a:rPr>
              <a:t>eureka.client.register</a:t>
            </a:r>
            <a:r>
              <a:rPr lang="en-US" dirty="0">
                <a:solidFill>
                  <a:srgbClr val="000000"/>
                </a:solidFill>
                <a:latin typeface="Menlo" charset="0"/>
              </a:rPr>
              <a:t>-with-eureka=</a:t>
            </a:r>
            <a:r>
              <a:rPr lang="en-US" dirty="0">
                <a:solidFill>
                  <a:srgbClr val="2A00FF"/>
                </a:solidFill>
                <a:latin typeface="Menlo" charset="0"/>
              </a:rPr>
              <a:t>false</a:t>
            </a:r>
          </a:p>
          <a:p>
            <a:r>
              <a:rPr lang="en-US" dirty="0" err="1" smtClean="0">
                <a:solidFill>
                  <a:srgbClr val="000000"/>
                </a:solidFill>
                <a:latin typeface="Menlo" charset="0"/>
              </a:rPr>
              <a:t>eureka.client.fetch</a:t>
            </a:r>
            <a:r>
              <a:rPr lang="en-US" dirty="0" smtClean="0">
                <a:solidFill>
                  <a:srgbClr val="000000"/>
                </a:solidFill>
                <a:latin typeface="Menlo" charset="0"/>
              </a:rPr>
              <a:t>-registry=</a:t>
            </a:r>
            <a:r>
              <a:rPr lang="en-US" dirty="0" smtClean="0">
                <a:solidFill>
                  <a:srgbClr val="2A00FF"/>
                </a:solidFill>
                <a:latin typeface="Menlo" charset="0"/>
              </a:rPr>
              <a:t>false</a:t>
            </a:r>
            <a:endParaRPr lang="en-US" dirty="0">
              <a:latin typeface="Menlo" charset="0"/>
            </a:endParaRPr>
          </a:p>
          <a:p>
            <a:r>
              <a:rPr lang="en-US" dirty="0">
                <a:solidFill>
                  <a:srgbClr val="000000"/>
                </a:solidFill>
                <a:latin typeface="Menlo" charset="0"/>
              </a:rPr>
              <a:t>eureka.client.service-url.zone1=</a:t>
            </a:r>
            <a:r>
              <a:rPr lang="en-US" dirty="0">
                <a:solidFill>
                  <a:srgbClr val="2A00FF"/>
                </a:solidFill>
                <a:latin typeface="Menlo" charset="0"/>
              </a:rPr>
              <a:t>http://localhost:8761/</a:t>
            </a:r>
          </a:p>
          <a:p>
            <a:r>
              <a:rPr lang="en-US" dirty="0">
                <a:solidFill>
                  <a:srgbClr val="000000"/>
                </a:solidFill>
                <a:latin typeface="Menlo" charset="0"/>
              </a:rPr>
              <a:t>eureka.client.service-url.zone2=</a:t>
            </a:r>
            <a:r>
              <a:rPr lang="en-US" dirty="0">
                <a:solidFill>
                  <a:srgbClr val="2A00FF"/>
                </a:solidFill>
                <a:latin typeface="Menlo" charset="0"/>
              </a:rPr>
              <a:t>http://127.0.0.1:8761/</a:t>
            </a:r>
          </a:p>
          <a:p>
            <a:r>
              <a:rPr lang="en-US" dirty="0">
                <a:solidFill>
                  <a:srgbClr val="000000"/>
                </a:solidFill>
                <a:latin typeface="Menlo" charset="0"/>
              </a:rPr>
              <a:t>eureka.client.availability-zones.region1=</a:t>
            </a:r>
            <a:r>
              <a:rPr lang="en-US" dirty="0">
                <a:solidFill>
                  <a:srgbClr val="2A00FF"/>
                </a:solidFill>
                <a:latin typeface="Menlo" charset="0"/>
              </a:rPr>
              <a:t>zone1,</a:t>
            </a:r>
            <a:r>
              <a:rPr lang="en-US" dirty="0">
                <a:solidFill>
                  <a:srgbClr val="000000"/>
                </a:solidFill>
                <a:latin typeface="Menlo" charset="0"/>
              </a:rPr>
              <a:t> </a:t>
            </a:r>
            <a:r>
              <a:rPr lang="en-US" dirty="0">
                <a:solidFill>
                  <a:srgbClr val="2A00FF"/>
                </a:solidFill>
                <a:latin typeface="Menlo" charset="0"/>
              </a:rPr>
              <a:t>zone2</a:t>
            </a:r>
          </a:p>
          <a:p>
            <a:r>
              <a:rPr lang="en-US" dirty="0" err="1">
                <a:solidFill>
                  <a:srgbClr val="000000"/>
                </a:solidFill>
                <a:latin typeface="Menlo" charset="0"/>
              </a:rPr>
              <a:t>spring.profiles.active</a:t>
            </a:r>
            <a:r>
              <a:rPr lang="en-US" dirty="0">
                <a:solidFill>
                  <a:srgbClr val="000000"/>
                </a:solidFill>
                <a:latin typeface="Menlo" charset="0"/>
              </a:rPr>
              <a:t>: </a:t>
            </a:r>
            <a:r>
              <a:rPr lang="en-US" dirty="0">
                <a:solidFill>
                  <a:srgbClr val="2A00FF"/>
                </a:solidFill>
                <a:latin typeface="Menlo" charset="0"/>
              </a:rPr>
              <a:t>zone1</a:t>
            </a:r>
          </a:p>
          <a:p>
            <a:endParaRPr lang="en-US" dirty="0">
              <a:latin typeface="Menlo" charset="0"/>
            </a:endParaRPr>
          </a:p>
        </p:txBody>
      </p:sp>
    </p:spTree>
    <p:extLst>
      <p:ext uri="{BB962C8B-B14F-4D97-AF65-F5344CB8AC3E}">
        <p14:creationId xmlns:p14="http://schemas.microsoft.com/office/powerpoint/2010/main" val="142617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442" y="446164"/>
            <a:ext cx="10058400" cy="663989"/>
          </a:xfrm>
        </p:spPr>
        <p:txBody>
          <a:bodyPr>
            <a:normAutofit fontScale="90000"/>
          </a:bodyPr>
          <a:lstStyle/>
          <a:p>
            <a:r>
              <a:rPr lang="en-US" dirty="0" smtClean="0"/>
              <a:t>Access the URL</a:t>
            </a:r>
            <a:endParaRPr lang="en-US" dirty="0"/>
          </a:p>
        </p:txBody>
      </p:sp>
      <p:sp>
        <p:nvSpPr>
          <p:cNvPr id="3" name="Content Placeholder 2"/>
          <p:cNvSpPr>
            <a:spLocks noGrp="1"/>
          </p:cNvSpPr>
          <p:nvPr>
            <p:ph idx="1"/>
          </p:nvPr>
        </p:nvSpPr>
        <p:spPr>
          <a:xfrm>
            <a:off x="531952" y="1429987"/>
            <a:ext cx="10975658" cy="1396340"/>
          </a:xfrm>
        </p:spPr>
        <p:txBody>
          <a:bodyPr/>
          <a:lstStyle/>
          <a:p>
            <a:r>
              <a:rPr lang="en-US" dirty="0" smtClean="0">
                <a:hlinkClick r:id="rId2"/>
              </a:rPr>
              <a:t>http://localhost:8761</a:t>
            </a:r>
            <a:r>
              <a:rPr lang="en-US" dirty="0" smtClean="0"/>
              <a:t> </a:t>
            </a:r>
          </a:p>
          <a:p>
            <a:r>
              <a:rPr lang="en-US" dirty="0" smtClean="0"/>
              <a:t>You should be able to access the URL. However you won’t be able to see any client being registered with this server.</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57" y="2826327"/>
            <a:ext cx="5153624" cy="340376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r="24357"/>
          <a:stretch/>
        </p:blipFill>
        <p:spPr>
          <a:xfrm>
            <a:off x="2285229" y="3446806"/>
            <a:ext cx="9222382" cy="1570681"/>
          </a:xfrm>
          <a:prstGeom prst="rect">
            <a:avLst/>
          </a:prstGeom>
          <a:ln>
            <a:noFill/>
          </a:ln>
          <a:effectLst>
            <a:outerShdw blurRad="292100" dist="139700" dir="2700000" algn="tl" rotWithShape="0">
              <a:srgbClr val="333333">
                <a:alpha val="65000"/>
              </a:srgbClr>
            </a:outerShdw>
          </a:effectLst>
        </p:spPr>
      </p:pic>
      <p:cxnSp>
        <p:nvCxnSpPr>
          <p:cNvPr id="9" name="Straight Arrow Connector 8"/>
          <p:cNvCxnSpPr/>
          <p:nvPr/>
        </p:nvCxnSpPr>
        <p:spPr>
          <a:xfrm flipV="1">
            <a:off x="1804277" y="4785756"/>
            <a:ext cx="998300" cy="529266"/>
          </a:xfrm>
          <a:prstGeom prst="straightConnector1">
            <a:avLst/>
          </a:prstGeom>
          <a:ln w="5715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09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Eureka Client</a:t>
            </a:r>
            <a:endParaRPr lang="en-US" dirty="0"/>
          </a:p>
        </p:txBody>
      </p:sp>
      <p:sp>
        <p:nvSpPr>
          <p:cNvPr id="3" name="Content Placeholder 2"/>
          <p:cNvSpPr>
            <a:spLocks noGrp="1"/>
          </p:cNvSpPr>
          <p:nvPr>
            <p:ph idx="1"/>
          </p:nvPr>
        </p:nvSpPr>
        <p:spPr/>
        <p:txBody>
          <a:bodyPr>
            <a:normAutofit/>
          </a:bodyPr>
          <a:lstStyle/>
          <a:p>
            <a:r>
              <a:rPr lang="en-US" dirty="0" smtClean="0"/>
              <a:t>Add starter dependency - </a:t>
            </a:r>
            <a:r>
              <a:rPr lang="en-US" i="1" dirty="0" smtClean="0"/>
              <a:t>spring-cloud-starter-</a:t>
            </a:r>
            <a:r>
              <a:rPr lang="en-US" i="1" dirty="0" err="1" smtClean="0"/>
              <a:t>netflix</a:t>
            </a:r>
            <a:r>
              <a:rPr lang="en-US" i="1" dirty="0" smtClean="0"/>
              <a:t>-eureka-client</a:t>
            </a:r>
          </a:p>
          <a:p>
            <a:pPr lvl="1"/>
            <a:r>
              <a:rPr lang="en-US" i="1" dirty="0" smtClean="0"/>
              <a:t>With Other dependencies such as:</a:t>
            </a:r>
          </a:p>
          <a:p>
            <a:pPr marL="274320" lvl="1" indent="0">
              <a:buNone/>
            </a:pPr>
            <a:r>
              <a:rPr lang="en-US" dirty="0" smtClean="0"/>
              <a:t>	spring-boot-starter-web</a:t>
            </a:r>
          </a:p>
          <a:p>
            <a:pPr marL="274320" lvl="1" indent="0">
              <a:buNone/>
            </a:pPr>
            <a:r>
              <a:rPr lang="en-US" dirty="0" smtClean="0"/>
              <a:t>	spring-boot-starter-actuator</a:t>
            </a:r>
            <a:endParaRPr lang="en-US" i="1" dirty="0" smtClean="0"/>
          </a:p>
          <a:p>
            <a:r>
              <a:rPr lang="en-US" dirty="0" smtClean="0"/>
              <a:t>Use annotation - </a:t>
            </a:r>
            <a:r>
              <a:rPr lang="en-US" sz="2000" dirty="0"/>
              <a:t>@</a:t>
            </a:r>
            <a:r>
              <a:rPr lang="en-US" sz="2000" dirty="0" err="1"/>
              <a:t>EnableEurekaClient</a:t>
            </a:r>
            <a:endParaRPr lang="en-US" sz="2000" dirty="0" smtClean="0"/>
          </a:p>
          <a:p>
            <a:r>
              <a:rPr lang="en-US" dirty="0" smtClean="0"/>
              <a:t>In </a:t>
            </a:r>
            <a:r>
              <a:rPr lang="en-US" dirty="0" err="1" smtClean="0"/>
              <a:t>application.properties</a:t>
            </a:r>
            <a:endParaRPr lang="en-US" dirty="0" smtClean="0"/>
          </a:p>
          <a:p>
            <a:pPr lvl="1"/>
            <a:r>
              <a:rPr lang="en-US" dirty="0" smtClean="0"/>
              <a:t>spring.application.name=&lt;optional: your app name so it will be shown in eureka&gt;</a:t>
            </a:r>
          </a:p>
          <a:p>
            <a:pPr lvl="1"/>
            <a:r>
              <a:rPr lang="en-US" dirty="0" err="1"/>
              <a:t>eureka.client.service-url.defaultZone</a:t>
            </a:r>
            <a:r>
              <a:rPr lang="en-US" dirty="0"/>
              <a:t>=http://localhost:8761/</a:t>
            </a:r>
            <a:r>
              <a:rPr lang="en-US" dirty="0" err="1"/>
              <a:t>eureka,http</a:t>
            </a:r>
            <a:r>
              <a:rPr lang="en-US" dirty="0"/>
              <a:t>://</a:t>
            </a:r>
            <a:r>
              <a:rPr lang="en-US" dirty="0" smtClean="0"/>
              <a:t>localhost:8762/eureka</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8482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37174"/>
          </a:xfrm>
        </p:spPr>
        <p:txBody>
          <a:bodyPr>
            <a:normAutofit/>
          </a:bodyPr>
          <a:lstStyle/>
          <a:p>
            <a:r>
              <a:rPr lang="en-US" b="1" dirty="0" smtClean="0"/>
              <a:t>1. </a:t>
            </a:r>
            <a:r>
              <a:rPr lang="en-US" dirty="0" smtClean="0"/>
              <a:t>Add starter dependency</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31952" y="1606920"/>
            <a:ext cx="11025701" cy="4278094"/>
          </a:xfrm>
          <a:prstGeom prst="rect">
            <a:avLst/>
          </a:prstGeom>
        </p:spPr>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org.springframework.cloud</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smtClean="0">
                <a:solidFill>
                  <a:srgbClr val="008080"/>
                </a:solidFill>
                <a:latin typeface="Menlo" charset="0"/>
              </a:rPr>
              <a:t>&gt;</a:t>
            </a:r>
          </a:p>
          <a:p>
            <a:r>
              <a:rPr lang="en-US" sz="1600" b="1" dirty="0">
                <a:solidFill>
                  <a:srgbClr val="008080"/>
                </a:solidFill>
                <a:latin typeface="Menlo" charset="0"/>
              </a:rPr>
              <a:t>	</a:t>
            </a:r>
            <a:r>
              <a:rPr lang="en-US" sz="1600" b="1" dirty="0" smtClean="0">
                <a:solidFill>
                  <a:srgbClr val="008080"/>
                </a:solidFill>
                <a:latin typeface="Menlo" charset="0"/>
              </a:rPr>
              <a:t>	</a:t>
            </a:r>
            <a:r>
              <a:rPr lang="en-US" sz="2400" b="1" dirty="0" smtClean="0">
                <a:solidFill>
                  <a:srgbClr val="000000"/>
                </a:solidFill>
                <a:latin typeface="Menlo" charset="0"/>
              </a:rPr>
              <a:t>spring-cloud-starter-</a:t>
            </a:r>
            <a:r>
              <a:rPr lang="en-US" sz="2400" b="1" dirty="0" err="1" smtClean="0">
                <a:solidFill>
                  <a:srgbClr val="000000"/>
                </a:solidFill>
                <a:latin typeface="Menlo" charset="0"/>
              </a:rPr>
              <a:t>netflix</a:t>
            </a:r>
            <a:r>
              <a:rPr lang="en-US" sz="2400" b="1" dirty="0" smtClean="0">
                <a:solidFill>
                  <a:srgbClr val="000000"/>
                </a:solidFill>
                <a:latin typeface="Menlo" charset="0"/>
              </a:rPr>
              <a:t>-eureka-client</a:t>
            </a:r>
          </a:p>
          <a:p>
            <a:r>
              <a:rPr lang="en-US" sz="2000" b="1"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endParaRPr lang="en-US" sz="1600" dirty="0">
              <a:latin typeface="Menlo" charset="0"/>
            </a:endParaRP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org.springframework.boot</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r>
              <a:rPr lang="en-US" sz="1600" dirty="0">
                <a:solidFill>
                  <a:srgbClr val="000000"/>
                </a:solidFill>
                <a:latin typeface="Menlo" charset="0"/>
              </a:rPr>
              <a:t>spring-boot-starter-web</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smtClean="0">
                <a:solidFill>
                  <a:srgbClr val="008080"/>
                </a:solidFill>
                <a:latin typeface="Menlo" charset="0"/>
              </a:rPr>
              <a:t>&gt;</a:t>
            </a:r>
          </a:p>
          <a:p>
            <a:endParaRPr lang="en-US" sz="1600" dirty="0">
              <a:solidFill>
                <a:srgbClr val="008080"/>
              </a:solidFill>
              <a:latin typeface="Menlo" charset="0"/>
            </a:endParaRP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smtClean="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org.springframework.boot</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r>
              <a:rPr lang="en-US" sz="1600" b="1" dirty="0">
                <a:solidFill>
                  <a:srgbClr val="000000"/>
                </a:solidFill>
                <a:latin typeface="Menlo" charset="0"/>
              </a:rPr>
              <a:t>spring-boot-starter-actuator</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endParaRPr lang="en-US" sz="1600" dirty="0"/>
          </a:p>
        </p:txBody>
      </p:sp>
    </p:spTree>
    <p:extLst>
      <p:ext uri="{BB962C8B-B14F-4D97-AF65-F5344CB8AC3E}">
        <p14:creationId xmlns:p14="http://schemas.microsoft.com/office/powerpoint/2010/main" val="163260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a:t>
            </a:r>
            <a:r>
              <a:rPr lang="en-US" b="1" dirty="0" smtClean="0"/>
              <a:t>. </a:t>
            </a:r>
            <a:r>
              <a:rPr lang="en-US" dirty="0"/>
              <a:t>Use annotation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3" name="Rectangle 2"/>
          <p:cNvSpPr/>
          <p:nvPr/>
        </p:nvSpPr>
        <p:spPr>
          <a:xfrm>
            <a:off x="608172" y="1859340"/>
            <a:ext cx="10507132" cy="2308324"/>
          </a:xfrm>
          <a:prstGeom prst="rect">
            <a:avLst/>
          </a:prstGeom>
        </p:spPr>
        <p:txBody>
          <a:bodyPr wrap="square">
            <a:spAutoFit/>
          </a:bodyPr>
          <a:lstStyle/>
          <a:p>
            <a:r>
              <a:rPr lang="en-US" sz="2800" b="1" dirty="0">
                <a:solidFill>
                  <a:srgbClr val="646464"/>
                </a:solidFill>
                <a:latin typeface="Menlo" charset="0"/>
              </a:rPr>
              <a:t>@</a:t>
            </a:r>
            <a:r>
              <a:rPr lang="en-US" sz="2800" b="1" dirty="0" err="1">
                <a:solidFill>
                  <a:srgbClr val="646464"/>
                </a:solidFill>
                <a:latin typeface="Menlo" charset="0"/>
              </a:rPr>
              <a:t>EnableEurekaClient</a:t>
            </a:r>
            <a:endParaRPr lang="en-US" sz="2800" b="1" dirty="0">
              <a:solidFill>
                <a:srgbClr val="646464"/>
              </a:solidFill>
              <a:latin typeface="Menlo" charset="0"/>
            </a:endParaRPr>
          </a:p>
          <a:p>
            <a:r>
              <a:rPr lang="en-US" sz="1600" dirty="0">
                <a:solidFill>
                  <a:srgbClr val="646464"/>
                </a:solidFill>
                <a:latin typeface="Menlo" charset="0"/>
              </a:rPr>
              <a:t>@</a:t>
            </a:r>
            <a:r>
              <a:rPr lang="en-US" sz="1600" dirty="0" err="1">
                <a:solidFill>
                  <a:srgbClr val="646464"/>
                </a:solidFill>
                <a:latin typeface="Menlo" charset="0"/>
              </a:rPr>
              <a:t>SpringBootApplication</a:t>
            </a:r>
            <a:endParaRPr lang="en-US" sz="1600" dirty="0">
              <a:solidFill>
                <a:srgbClr val="646464"/>
              </a:solidFill>
              <a:latin typeface="Menlo" charset="0"/>
            </a:endParaRPr>
          </a:p>
          <a:p>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class</a:t>
            </a:r>
            <a:r>
              <a:rPr lang="en-US" sz="1600" b="1" dirty="0">
                <a:solidFill>
                  <a:srgbClr val="000000"/>
                </a:solidFill>
                <a:latin typeface="Menlo" charset="0"/>
              </a:rPr>
              <a:t> </a:t>
            </a:r>
            <a:r>
              <a:rPr lang="en-US" sz="1600" b="1" dirty="0" err="1">
                <a:solidFill>
                  <a:srgbClr val="000000"/>
                </a:solidFill>
                <a:latin typeface="Menlo" charset="0"/>
              </a:rPr>
              <a:t>MyEurekaClientApplication</a:t>
            </a:r>
            <a:r>
              <a:rPr lang="en-US" sz="1600" b="1"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static</a:t>
            </a:r>
            <a:r>
              <a:rPr lang="en-US" sz="1600" b="1" dirty="0">
                <a:solidFill>
                  <a:srgbClr val="000000"/>
                </a:solidFill>
                <a:latin typeface="Menlo" charset="0"/>
              </a:rPr>
              <a:t> </a:t>
            </a:r>
            <a:r>
              <a:rPr lang="en-US" sz="1600" b="1" dirty="0">
                <a:solidFill>
                  <a:srgbClr val="7F0055"/>
                </a:solidFill>
                <a:latin typeface="Menlo" charset="0"/>
              </a:rPr>
              <a:t>void</a:t>
            </a:r>
            <a:r>
              <a:rPr lang="en-US" sz="1600" b="1" dirty="0">
                <a:solidFill>
                  <a:srgbClr val="000000"/>
                </a:solidFill>
                <a:latin typeface="Menlo" charset="0"/>
              </a:rPr>
              <a:t> main(String[] </a:t>
            </a:r>
            <a:r>
              <a:rPr lang="en-US" sz="1600" b="1" dirty="0" err="1">
                <a:solidFill>
                  <a:srgbClr val="6A3E3E"/>
                </a:solidFill>
                <a:latin typeface="Menlo" charset="0"/>
              </a:rPr>
              <a:t>args</a:t>
            </a:r>
            <a:r>
              <a:rPr lang="en-US" sz="1600" b="1" dirty="0">
                <a:solidFill>
                  <a:srgbClr val="000000"/>
                </a:solidFill>
                <a:latin typeface="Menlo" charset="0"/>
              </a:rPr>
              <a:t>) {</a:t>
            </a:r>
          </a:p>
          <a:p>
            <a:r>
              <a:rPr lang="en-US" sz="1600" dirty="0">
                <a:solidFill>
                  <a:srgbClr val="000000"/>
                </a:solidFill>
                <a:latin typeface="Menlo" charset="0"/>
              </a:rPr>
              <a:t>		</a:t>
            </a:r>
            <a:r>
              <a:rPr lang="en-US" sz="1600" dirty="0" err="1">
                <a:solidFill>
                  <a:srgbClr val="000000"/>
                </a:solidFill>
                <a:latin typeface="Menlo" charset="0"/>
              </a:rPr>
              <a:t>SpringApplication.</a:t>
            </a:r>
            <a:r>
              <a:rPr lang="en-US" sz="1600" i="1" dirty="0" err="1">
                <a:solidFill>
                  <a:srgbClr val="000000"/>
                </a:solidFill>
                <a:latin typeface="Menlo" charset="0"/>
              </a:rPr>
              <a:t>run</a:t>
            </a:r>
            <a:r>
              <a:rPr lang="en-US" sz="1600" i="1" dirty="0">
                <a:solidFill>
                  <a:srgbClr val="000000"/>
                </a:solidFill>
                <a:latin typeface="Menlo" charset="0"/>
              </a:rPr>
              <a:t>(</a:t>
            </a:r>
            <a:r>
              <a:rPr lang="en-US" sz="1600" i="1" dirty="0" err="1">
                <a:solidFill>
                  <a:srgbClr val="000000"/>
                </a:solidFill>
                <a:latin typeface="Menlo" charset="0"/>
              </a:rPr>
              <a:t>MyEurekaClientApplication.</a:t>
            </a:r>
            <a:r>
              <a:rPr lang="en-US" sz="1600" b="1" i="1" dirty="0" err="1">
                <a:solidFill>
                  <a:srgbClr val="7F0055"/>
                </a:solidFill>
                <a:latin typeface="Menlo" charset="0"/>
              </a:rPr>
              <a:t>class</a:t>
            </a:r>
            <a:r>
              <a:rPr lang="en-US" sz="1600" b="1" i="1" dirty="0">
                <a:solidFill>
                  <a:srgbClr val="000000"/>
                </a:solidFill>
                <a:latin typeface="Menlo" charset="0"/>
              </a:rPr>
              <a:t>, </a:t>
            </a:r>
            <a:r>
              <a:rPr lang="en-US" sz="1600" b="1" i="1" dirty="0" err="1">
                <a:solidFill>
                  <a:srgbClr val="6A3E3E"/>
                </a:solidFill>
                <a:latin typeface="Menlo" charset="0"/>
              </a:rPr>
              <a:t>args</a:t>
            </a:r>
            <a:r>
              <a:rPr lang="en-US" sz="1600" b="1" i="1" dirty="0">
                <a:solidFill>
                  <a:srgbClr val="000000"/>
                </a:solidFill>
                <a:latin typeface="Menlo" charset="0"/>
              </a:rPr>
              <a:t>);</a:t>
            </a:r>
          </a:p>
          <a:p>
            <a:r>
              <a:rPr lang="en-US" sz="1600" dirty="0">
                <a:solidFill>
                  <a:srgbClr val="000000"/>
                </a:solidFill>
                <a:latin typeface="Menlo" charset="0"/>
              </a:rPr>
              <a:t>	}</a:t>
            </a:r>
          </a:p>
          <a:p>
            <a:r>
              <a:rPr lang="en-US" sz="1600" dirty="0">
                <a:solidFill>
                  <a:srgbClr val="000000"/>
                </a:solidFill>
                <a:latin typeface="Menlo" charset="0"/>
              </a:rPr>
              <a:t>}</a:t>
            </a:r>
            <a:endParaRPr lang="en-US" sz="1600" dirty="0"/>
          </a:p>
        </p:txBody>
      </p:sp>
    </p:spTree>
    <p:extLst>
      <p:ext uri="{BB962C8B-B14F-4D97-AF65-F5344CB8AC3E}">
        <p14:creationId xmlns:p14="http://schemas.microsoft.com/office/powerpoint/2010/main" val="75288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a:t>
            </a:r>
            <a:r>
              <a:rPr lang="en-US" dirty="0" err="1" smtClean="0"/>
              <a:t>application.properties</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31952" y="1696814"/>
            <a:ext cx="10690230" cy="707886"/>
          </a:xfrm>
          <a:prstGeom prst="rect">
            <a:avLst/>
          </a:prstGeom>
        </p:spPr>
        <p:txBody>
          <a:bodyPr wrap="square">
            <a:spAutoFit/>
          </a:bodyPr>
          <a:lstStyle/>
          <a:p>
            <a:r>
              <a:rPr lang="en-US" sz="2000" dirty="0">
                <a:solidFill>
                  <a:srgbClr val="000000"/>
                </a:solidFill>
                <a:latin typeface="Menlo" charset="0"/>
              </a:rPr>
              <a:t>spring.application.name=</a:t>
            </a:r>
            <a:r>
              <a:rPr lang="en-US" sz="2000" dirty="0">
                <a:solidFill>
                  <a:srgbClr val="2A00FF"/>
                </a:solidFill>
                <a:latin typeface="Menlo" charset="0"/>
              </a:rPr>
              <a:t>First</a:t>
            </a:r>
            <a:r>
              <a:rPr lang="en-US" sz="2000" dirty="0">
                <a:solidFill>
                  <a:srgbClr val="000000"/>
                </a:solidFill>
                <a:latin typeface="Menlo" charset="0"/>
              </a:rPr>
              <a:t> </a:t>
            </a:r>
            <a:r>
              <a:rPr lang="en-US" sz="2000">
                <a:solidFill>
                  <a:srgbClr val="2A00FF"/>
                </a:solidFill>
                <a:latin typeface="Menlo" charset="0"/>
              </a:rPr>
              <a:t>Eureka</a:t>
            </a:r>
            <a:r>
              <a:rPr lang="en-US" sz="2000">
                <a:solidFill>
                  <a:srgbClr val="000000"/>
                </a:solidFill>
                <a:latin typeface="Menlo" charset="0"/>
              </a:rPr>
              <a:t> </a:t>
            </a:r>
            <a:r>
              <a:rPr lang="en-US" sz="2000" smtClean="0">
                <a:solidFill>
                  <a:srgbClr val="2A00FF"/>
                </a:solidFill>
                <a:latin typeface="Menlo" charset="0"/>
              </a:rPr>
              <a:t>Client</a:t>
            </a:r>
            <a:endParaRPr lang="en-US" sz="2000" dirty="0">
              <a:latin typeface="Menlo" charset="0"/>
            </a:endParaRPr>
          </a:p>
          <a:p>
            <a:r>
              <a:rPr lang="en-US" sz="2000" dirty="0" err="1">
                <a:solidFill>
                  <a:srgbClr val="000000"/>
                </a:solidFill>
                <a:latin typeface="Menlo" charset="0"/>
              </a:rPr>
              <a:t>eureka.client.service-url.defaultZone</a:t>
            </a:r>
            <a:r>
              <a:rPr lang="en-US" sz="2000" dirty="0">
                <a:solidFill>
                  <a:srgbClr val="000000"/>
                </a:solidFill>
                <a:latin typeface="Menlo" charset="0"/>
              </a:rPr>
              <a:t>=</a:t>
            </a:r>
            <a:r>
              <a:rPr lang="en-US" sz="2000" dirty="0">
                <a:solidFill>
                  <a:srgbClr val="2A00FF"/>
                </a:solidFill>
                <a:latin typeface="Menlo" charset="0"/>
              </a:rPr>
              <a:t>http://</a:t>
            </a:r>
            <a:r>
              <a:rPr lang="en-US" sz="2000" dirty="0" smtClean="0">
                <a:solidFill>
                  <a:srgbClr val="2A00FF"/>
                </a:solidFill>
                <a:latin typeface="Menlo" charset="0"/>
              </a:rPr>
              <a:t>localhost:8761/eureka</a:t>
            </a:r>
            <a:endParaRPr lang="en-US" sz="2000" dirty="0"/>
          </a:p>
        </p:txBody>
      </p:sp>
      <p:sp>
        <p:nvSpPr>
          <p:cNvPr id="7" name="TextBox 6"/>
          <p:cNvSpPr txBox="1"/>
          <p:nvPr/>
        </p:nvSpPr>
        <p:spPr>
          <a:xfrm>
            <a:off x="608172" y="3053333"/>
            <a:ext cx="10115246" cy="867930"/>
          </a:xfrm>
          <a:prstGeom prst="rect">
            <a:avLst/>
          </a:prstGeom>
          <a:solidFill>
            <a:schemeClr val="bg1"/>
          </a:solidFill>
        </p:spPr>
        <p:txBody>
          <a:bodyPr wrap="square" rtlCol="0">
            <a:spAutoFit/>
          </a:bodyPr>
          <a:lstStyle/>
          <a:p>
            <a:pPr>
              <a:lnSpc>
                <a:spcPct val="90000"/>
              </a:lnSpc>
            </a:pPr>
            <a:r>
              <a:rPr lang="en-US" sz="2800" dirty="0" smtClean="0">
                <a:solidFill>
                  <a:schemeClr val="tx2">
                    <a:lumMod val="75000"/>
                  </a:schemeClr>
                </a:solidFill>
                <a:latin typeface="Segoe UI" panose="020B0502040204020203" pitchFamily="34" charset="0"/>
                <a:cs typeface="Segoe UI" panose="020B0502040204020203" pitchFamily="34" charset="0"/>
              </a:rPr>
              <a:t>Client can be registered in multiple servers. In that case, you can use multiple URLs</a:t>
            </a:r>
            <a:endParaRPr lang="en-US" sz="2800" dirty="0">
              <a:solidFill>
                <a:schemeClr val="tx2">
                  <a:lumMod val="75000"/>
                </a:schemeClr>
              </a:solidFill>
              <a:latin typeface="Segoe UI" panose="020B0502040204020203" pitchFamily="34" charset="0"/>
              <a:cs typeface="Segoe UI" panose="020B0502040204020203" pitchFamily="34" charset="0"/>
            </a:endParaRPr>
          </a:p>
        </p:txBody>
      </p:sp>
      <p:sp>
        <p:nvSpPr>
          <p:cNvPr id="8" name="Rectangle 7"/>
          <p:cNvSpPr/>
          <p:nvPr/>
        </p:nvSpPr>
        <p:spPr>
          <a:xfrm>
            <a:off x="640158" y="4046096"/>
            <a:ext cx="10345845" cy="646331"/>
          </a:xfrm>
          <a:prstGeom prst="rect">
            <a:avLst/>
          </a:prstGeom>
        </p:spPr>
        <p:txBody>
          <a:bodyPr wrap="square">
            <a:spAutoFit/>
          </a:bodyPr>
          <a:lstStyle/>
          <a:p>
            <a:r>
              <a:rPr lang="en-US" dirty="0" err="1">
                <a:solidFill>
                  <a:srgbClr val="000000"/>
                </a:solidFill>
                <a:latin typeface="Menlo" charset="0"/>
              </a:rPr>
              <a:t>eureka.client.service-url.defaultZone</a:t>
            </a:r>
            <a:r>
              <a:rPr lang="en-US" dirty="0">
                <a:solidFill>
                  <a:srgbClr val="000000"/>
                </a:solidFill>
                <a:latin typeface="Menlo" charset="0"/>
              </a:rPr>
              <a:t>=</a:t>
            </a:r>
            <a:r>
              <a:rPr lang="en-US" dirty="0">
                <a:solidFill>
                  <a:srgbClr val="2A00FF"/>
                </a:solidFill>
                <a:latin typeface="Menlo" charset="0"/>
              </a:rPr>
              <a:t>http://localhost:8761/</a:t>
            </a:r>
            <a:r>
              <a:rPr lang="en-US" dirty="0" err="1">
                <a:solidFill>
                  <a:srgbClr val="2A00FF"/>
                </a:solidFill>
                <a:latin typeface="Menlo" charset="0"/>
              </a:rPr>
              <a:t>eureka,http</a:t>
            </a:r>
            <a:r>
              <a:rPr lang="en-US" dirty="0">
                <a:solidFill>
                  <a:srgbClr val="2A00FF"/>
                </a:solidFill>
                <a:latin typeface="Menlo" charset="0"/>
              </a:rPr>
              <a:t>://localhost:8762/eureka</a:t>
            </a:r>
            <a:endParaRPr lang="en-US" dirty="0"/>
          </a:p>
        </p:txBody>
      </p:sp>
    </p:spTree>
    <p:extLst>
      <p:ext uri="{BB962C8B-B14F-4D97-AF65-F5344CB8AC3E}">
        <p14:creationId xmlns:p14="http://schemas.microsoft.com/office/powerpoint/2010/main" val="79298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run the client</a:t>
            </a:r>
            <a:endParaRPr lang="en-US" dirty="0"/>
          </a:p>
        </p:txBody>
      </p:sp>
      <p:sp>
        <p:nvSpPr>
          <p:cNvPr id="7" name="Content Placeholder 2"/>
          <p:cNvSpPr>
            <a:spLocks noGrp="1"/>
          </p:cNvSpPr>
          <p:nvPr>
            <p:ph idx="1"/>
          </p:nvPr>
        </p:nvSpPr>
        <p:spPr>
          <a:xfrm>
            <a:off x="599118" y="2683950"/>
            <a:ext cx="10975658" cy="1127559"/>
          </a:xfrm>
        </p:spPr>
        <p:txBody>
          <a:bodyPr>
            <a:noAutofit/>
          </a:bodyPr>
          <a:lstStyle/>
          <a:p>
            <a:r>
              <a:rPr lang="en-US" dirty="0" smtClean="0"/>
              <a:t>Now you run the web client. After running, you should see the app registered with the Eureka server</a:t>
            </a:r>
          </a:p>
          <a:p>
            <a:r>
              <a:rPr lang="en-US" dirty="0" smtClean="0"/>
              <a:t>All the clients that registered with Eureka Server will be listed in the UI</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0395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05" y="1254085"/>
            <a:ext cx="11174681" cy="5113227"/>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Frame 5"/>
          <p:cNvSpPr/>
          <p:nvPr/>
        </p:nvSpPr>
        <p:spPr>
          <a:xfrm>
            <a:off x="546264" y="3690850"/>
            <a:ext cx="10616540" cy="916776"/>
          </a:xfrm>
          <a:prstGeom prst="frame">
            <a:avLst>
              <a:gd name="adj1" fmla="val 4073"/>
            </a:avLst>
          </a:prstGeom>
          <a:solidFill>
            <a:srgbClr val="FFC00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p:cNvCxnSpPr/>
          <p:nvPr/>
        </p:nvCxnSpPr>
        <p:spPr>
          <a:xfrm flipH="1" flipV="1">
            <a:off x="2588821" y="3990110"/>
            <a:ext cx="3895106" cy="939218"/>
          </a:xfrm>
          <a:prstGeom prst="straightConnector1">
            <a:avLst/>
          </a:prstGeom>
          <a:ln w="2540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784612" y="4473436"/>
            <a:ext cx="3699315" cy="455892"/>
          </a:xfrm>
          <a:prstGeom prst="straightConnector1">
            <a:avLst/>
          </a:prstGeom>
          <a:ln w="2540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88752" y="4701382"/>
            <a:ext cx="2334613" cy="480131"/>
          </a:xfrm>
          <a:prstGeom prst="rect">
            <a:avLst/>
          </a:prstGeom>
          <a:solidFill>
            <a:schemeClr val="bg1"/>
          </a:solidFill>
        </p:spPr>
        <p:txBody>
          <a:bodyPr wrap="none" rtlCol="0">
            <a:spAutoFit/>
          </a:bodyPr>
          <a:lstStyle/>
          <a:p>
            <a:pPr algn="ctr">
              <a:lnSpc>
                <a:spcPct val="90000"/>
              </a:lnSpc>
            </a:pPr>
            <a:r>
              <a:rPr lang="en-US" sz="2800" smtClean="0">
                <a:solidFill>
                  <a:srgbClr val="FF0000"/>
                </a:solidFill>
                <a:latin typeface="Segoe UI" panose="020B0502040204020203" pitchFamily="34" charset="0"/>
                <a:cs typeface="Segoe UI" panose="020B0502040204020203" pitchFamily="34" charset="0"/>
              </a:rPr>
              <a:t>Application Ids</a:t>
            </a:r>
            <a:endParaRPr lang="en-US" sz="28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155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lnSpcReduction="10000"/>
          </a:bodyPr>
          <a:lstStyle/>
          <a:p>
            <a:r>
              <a:rPr lang="en-US" dirty="0"/>
              <a:t>CHAPTER – 6</a:t>
            </a:r>
          </a:p>
          <a:p>
            <a:r>
              <a:rPr lang="en-US" dirty="0" smtClean="0"/>
              <a:t>Service Discovery</a:t>
            </a:r>
          </a:p>
        </p:txBody>
      </p:sp>
      <p:sp>
        <p:nvSpPr>
          <p:cNvPr id="3" name="TextBox 2"/>
          <p:cNvSpPr txBox="1"/>
          <p:nvPr/>
        </p:nvSpPr>
        <p:spPr>
          <a:xfrm>
            <a:off x="7600707" y="4544913"/>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2"/>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Tree>
    <p:extLst>
      <p:ext uri="{BB962C8B-B14F-4D97-AF65-F5344CB8AC3E}">
        <p14:creationId xmlns:p14="http://schemas.microsoft.com/office/powerpoint/2010/main" val="148257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3388"/>
          </a:xfrm>
        </p:spPr>
        <p:txBody>
          <a:bodyPr>
            <a:noAutofit/>
          </a:bodyPr>
          <a:lstStyle/>
          <a:p>
            <a:r>
              <a:rPr lang="en-US" sz="4400" dirty="0" smtClean="0"/>
              <a:t>Accessing URI running in different service</a:t>
            </a:r>
            <a:endParaRPr lang="en-US" sz="4400" dirty="0"/>
          </a:p>
        </p:txBody>
      </p:sp>
      <p:sp>
        <p:nvSpPr>
          <p:cNvPr id="3" name="Content Placeholder 2"/>
          <p:cNvSpPr>
            <a:spLocks noGrp="1"/>
          </p:cNvSpPr>
          <p:nvPr>
            <p:ph idx="1"/>
          </p:nvPr>
        </p:nvSpPr>
        <p:spPr>
          <a:xfrm>
            <a:off x="608170" y="1621556"/>
            <a:ext cx="10975658" cy="4267200"/>
          </a:xfrm>
        </p:spPr>
        <p:txBody>
          <a:bodyPr/>
          <a:lstStyle/>
          <a:p>
            <a:pPr>
              <a:lnSpc>
                <a:spcPct val="100000"/>
              </a:lnSpc>
              <a:spcBef>
                <a:spcPts val="0"/>
              </a:spcBef>
              <a:buSzTx/>
            </a:pPr>
            <a:r>
              <a:rPr lang="en-US" dirty="0" smtClean="0"/>
              <a:t>In Microservice architecture, there is multiple Microservice applications running</a:t>
            </a:r>
          </a:p>
          <a:p>
            <a:pPr>
              <a:lnSpc>
                <a:spcPct val="100000"/>
              </a:lnSpc>
              <a:spcBef>
                <a:spcPts val="0"/>
              </a:spcBef>
              <a:buSzTx/>
            </a:pPr>
            <a:r>
              <a:rPr lang="en-US" dirty="0" smtClean="0"/>
              <a:t>One service may consume another service by accessing the URI, e.g. </a:t>
            </a:r>
            <a:r>
              <a:rPr lang="en-US" b="1" i="1" dirty="0" smtClean="0"/>
              <a:t>exchange </a:t>
            </a:r>
            <a:r>
              <a:rPr lang="en-US" dirty="0" smtClean="0"/>
              <a:t>service can be used in other micro services.</a:t>
            </a:r>
          </a:p>
          <a:p>
            <a:pPr>
              <a:lnSpc>
                <a:spcPct val="100000"/>
              </a:lnSpc>
              <a:spcBef>
                <a:spcPts val="0"/>
              </a:spcBef>
              <a:buSzTx/>
            </a:pPr>
            <a:r>
              <a:rPr lang="en-US" dirty="0" smtClean="0"/>
              <a:t>URIs can be accessed through the </a:t>
            </a:r>
            <a:r>
              <a:rPr lang="en-US" dirty="0" err="1" smtClean="0"/>
              <a:t>api</a:t>
            </a:r>
            <a:r>
              <a:rPr lang="en-US" dirty="0" smtClean="0"/>
              <a:t> </a:t>
            </a:r>
            <a:r>
              <a:rPr lang="mr-IN" dirty="0" smtClean="0"/>
              <a:t>–</a:t>
            </a:r>
            <a:r>
              <a:rPr lang="en-US" b="1" dirty="0" smtClean="0"/>
              <a:t> </a:t>
            </a:r>
            <a:r>
              <a:rPr lang="en-US" b="1" dirty="0" err="1" smtClean="0"/>
              <a:t>RestTemplate</a:t>
            </a:r>
            <a:r>
              <a:rPr lang="en-US" b="1" dirty="0" smtClean="0"/>
              <a:t> </a:t>
            </a:r>
            <a:r>
              <a:rPr lang="en-US" dirty="0" smtClean="0"/>
              <a:t>e.g.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8" name="Rectangle 7"/>
          <p:cNvSpPr/>
          <p:nvPr/>
        </p:nvSpPr>
        <p:spPr>
          <a:xfrm>
            <a:off x="894057" y="3655012"/>
            <a:ext cx="1040388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000000"/>
                </a:solidFill>
                <a:latin typeface="Menlo" charset="0"/>
              </a:rPr>
              <a:t>RestTemplate</a:t>
            </a:r>
            <a:r>
              <a:rPr lang="en-US" dirty="0">
                <a:solidFill>
                  <a:srgbClr val="000000"/>
                </a:solidFill>
                <a:latin typeface="Menlo" charset="0"/>
              </a:rPr>
              <a:t> </a:t>
            </a:r>
            <a:r>
              <a:rPr lang="en-US" dirty="0" err="1">
                <a:solidFill>
                  <a:srgbClr val="6A3E3E"/>
                </a:solidFill>
                <a:latin typeface="Menlo" charset="0"/>
              </a:rPr>
              <a:t>restTemplate</a:t>
            </a:r>
            <a:r>
              <a:rPr lang="en-US" dirty="0">
                <a:solidFill>
                  <a:srgbClr val="000000"/>
                </a:solidFill>
                <a:latin typeface="Menlo" charset="0"/>
              </a:rPr>
              <a:t> = </a:t>
            </a:r>
            <a:r>
              <a:rPr lang="en-US" b="1" dirty="0">
                <a:solidFill>
                  <a:srgbClr val="7F0055"/>
                </a:solidFill>
                <a:latin typeface="Menlo" charset="0"/>
              </a:rPr>
              <a:t>new</a:t>
            </a:r>
            <a:r>
              <a:rPr lang="en-US" b="1" dirty="0">
                <a:solidFill>
                  <a:srgbClr val="000000"/>
                </a:solidFill>
                <a:latin typeface="Menlo" charset="0"/>
              </a:rPr>
              <a:t> </a:t>
            </a:r>
            <a:r>
              <a:rPr lang="en-US" b="1" dirty="0" err="1">
                <a:solidFill>
                  <a:srgbClr val="000000"/>
                </a:solidFill>
                <a:latin typeface="Menlo" charset="0"/>
              </a:rPr>
              <a:t>RestTemplate</a:t>
            </a:r>
            <a:r>
              <a:rPr lang="en-US" b="1" dirty="0" smtClean="0">
                <a:solidFill>
                  <a:srgbClr val="000000"/>
                </a:solidFill>
                <a:latin typeface="Menlo" charset="0"/>
              </a:rPr>
              <a:t>(); </a:t>
            </a:r>
            <a:endParaRPr lang="en-US" b="1" dirty="0">
              <a:solidFill>
                <a:srgbClr val="000000"/>
              </a:solidFill>
              <a:latin typeface="Menlo" charset="0"/>
            </a:endParaRPr>
          </a:p>
          <a:p>
            <a:r>
              <a:rPr lang="en-US" dirty="0" smtClean="0">
                <a:solidFill>
                  <a:srgbClr val="000000"/>
                </a:solidFill>
                <a:latin typeface="Menlo" charset="0"/>
              </a:rPr>
              <a:t>String </a:t>
            </a:r>
            <a:r>
              <a:rPr lang="en-US" dirty="0">
                <a:solidFill>
                  <a:srgbClr val="6A3E3E"/>
                </a:solidFill>
                <a:latin typeface="Menlo" charset="0"/>
              </a:rPr>
              <a:t>host</a:t>
            </a:r>
            <a:r>
              <a:rPr lang="en-US" dirty="0">
                <a:solidFill>
                  <a:srgbClr val="000000"/>
                </a:solidFill>
                <a:latin typeface="Menlo" charset="0"/>
              </a:rPr>
              <a:t> = </a:t>
            </a:r>
            <a:r>
              <a:rPr lang="en-US" dirty="0">
                <a:solidFill>
                  <a:srgbClr val="2A00FF"/>
                </a:solidFill>
                <a:latin typeface="Menlo" charset="0"/>
              </a:rPr>
              <a:t>"http://localhost:8080"</a:t>
            </a:r>
            <a:r>
              <a:rPr lang="en-US" dirty="0">
                <a:solidFill>
                  <a:srgbClr val="000000"/>
                </a:solidFill>
                <a:latin typeface="Menlo" charset="0"/>
              </a:rPr>
              <a:t>;</a:t>
            </a:r>
          </a:p>
          <a:p>
            <a:r>
              <a:rPr lang="en-US" dirty="0" smtClean="0">
                <a:solidFill>
                  <a:srgbClr val="000000"/>
                </a:solidFill>
                <a:latin typeface="Menlo" charset="0"/>
              </a:rPr>
              <a:t>String </a:t>
            </a:r>
            <a:r>
              <a:rPr lang="en-US" dirty="0">
                <a:solidFill>
                  <a:srgbClr val="6A3E3E"/>
                </a:solidFill>
                <a:latin typeface="Menlo" charset="0"/>
              </a:rPr>
              <a:t>mapping</a:t>
            </a:r>
            <a:r>
              <a:rPr lang="en-US" dirty="0">
                <a:solidFill>
                  <a:srgbClr val="000000"/>
                </a:solidFill>
                <a:latin typeface="Menlo" charset="0"/>
              </a:rPr>
              <a:t> = </a:t>
            </a:r>
            <a:r>
              <a:rPr lang="en-US" dirty="0">
                <a:solidFill>
                  <a:srgbClr val="2A00FF"/>
                </a:solidFill>
                <a:latin typeface="Menlo" charset="0"/>
              </a:rPr>
              <a:t>"/message"</a:t>
            </a:r>
            <a:r>
              <a:rPr lang="en-US" dirty="0">
                <a:solidFill>
                  <a:srgbClr val="000000"/>
                </a:solidFill>
                <a:latin typeface="Menlo" charset="0"/>
              </a:rPr>
              <a:t>;</a:t>
            </a:r>
          </a:p>
          <a:p>
            <a:r>
              <a:rPr lang="en-US" dirty="0" smtClean="0">
                <a:solidFill>
                  <a:srgbClr val="000000"/>
                </a:solidFill>
                <a:latin typeface="Menlo" charset="0"/>
              </a:rPr>
              <a:t>String </a:t>
            </a:r>
            <a:r>
              <a:rPr lang="en-US" dirty="0" err="1">
                <a:solidFill>
                  <a:srgbClr val="6A3E3E"/>
                </a:solidFill>
                <a:latin typeface="Menlo" charset="0"/>
              </a:rPr>
              <a:t>uri</a:t>
            </a:r>
            <a:r>
              <a:rPr lang="en-US" dirty="0">
                <a:solidFill>
                  <a:srgbClr val="000000"/>
                </a:solidFill>
                <a:latin typeface="Menlo" charset="0"/>
              </a:rPr>
              <a:t> = </a:t>
            </a:r>
            <a:r>
              <a:rPr lang="en-US" dirty="0" err="1">
                <a:solidFill>
                  <a:srgbClr val="6A3E3E"/>
                </a:solidFill>
                <a:latin typeface="Menlo" charset="0"/>
              </a:rPr>
              <a:t>host</a:t>
            </a:r>
            <a:r>
              <a:rPr lang="en-US" dirty="0" err="1">
                <a:solidFill>
                  <a:srgbClr val="000000"/>
                </a:solidFill>
                <a:latin typeface="Menlo" charset="0"/>
              </a:rPr>
              <a:t>+</a:t>
            </a:r>
            <a:r>
              <a:rPr lang="en-US" dirty="0" err="1">
                <a:solidFill>
                  <a:srgbClr val="6A3E3E"/>
                </a:solidFill>
                <a:latin typeface="Menlo" charset="0"/>
              </a:rPr>
              <a:t>mapping</a:t>
            </a:r>
            <a:r>
              <a:rPr lang="en-US" dirty="0">
                <a:solidFill>
                  <a:srgbClr val="000000"/>
                </a:solidFill>
                <a:latin typeface="Menlo" charset="0"/>
              </a:rPr>
              <a:t>;</a:t>
            </a:r>
          </a:p>
          <a:p>
            <a:r>
              <a:rPr lang="en-US" dirty="0" smtClean="0">
                <a:solidFill>
                  <a:srgbClr val="000000"/>
                </a:solidFill>
                <a:latin typeface="Menlo" charset="0"/>
              </a:rPr>
              <a:t>String </a:t>
            </a:r>
            <a:r>
              <a:rPr lang="en-US" dirty="0" err="1">
                <a:solidFill>
                  <a:srgbClr val="6A3E3E"/>
                </a:solidFill>
                <a:latin typeface="Menlo" charset="0"/>
              </a:rPr>
              <a:t>msg</a:t>
            </a:r>
            <a:r>
              <a:rPr lang="en-US" dirty="0">
                <a:solidFill>
                  <a:srgbClr val="000000"/>
                </a:solidFill>
                <a:latin typeface="Menlo" charset="0"/>
              </a:rPr>
              <a:t> = </a:t>
            </a:r>
            <a:r>
              <a:rPr lang="en-US" dirty="0" err="1">
                <a:solidFill>
                  <a:srgbClr val="6A3E3E"/>
                </a:solidFill>
                <a:latin typeface="Menlo" charset="0"/>
              </a:rPr>
              <a:t>restTemplate</a:t>
            </a:r>
            <a:r>
              <a:rPr lang="en-US" dirty="0" err="1">
                <a:solidFill>
                  <a:srgbClr val="000000"/>
                </a:solidFill>
                <a:latin typeface="Menlo" charset="0"/>
              </a:rPr>
              <a:t>.getForObject</a:t>
            </a:r>
            <a:r>
              <a:rPr lang="en-US" dirty="0">
                <a:solidFill>
                  <a:srgbClr val="000000"/>
                </a:solidFill>
                <a:latin typeface="Menlo" charset="0"/>
              </a:rPr>
              <a:t>(</a:t>
            </a:r>
            <a:r>
              <a:rPr lang="en-US" dirty="0" err="1">
                <a:solidFill>
                  <a:srgbClr val="6A3E3E"/>
                </a:solidFill>
                <a:latin typeface="Menlo" charset="0"/>
              </a:rPr>
              <a:t>uri</a:t>
            </a:r>
            <a:r>
              <a:rPr lang="en-US" dirty="0">
                <a:solidFill>
                  <a:srgbClr val="000000"/>
                </a:solidFill>
                <a:latin typeface="Menlo" charset="0"/>
              </a:rPr>
              <a:t>, </a:t>
            </a:r>
            <a:r>
              <a:rPr lang="en-US" dirty="0" err="1">
                <a:solidFill>
                  <a:srgbClr val="000000"/>
                </a:solidFill>
                <a:latin typeface="Menlo" charset="0"/>
              </a:rPr>
              <a:t>String.</a:t>
            </a:r>
            <a:r>
              <a:rPr lang="en-US" b="1" dirty="0" err="1">
                <a:solidFill>
                  <a:srgbClr val="7F0055"/>
                </a:solidFill>
                <a:latin typeface="Menlo" charset="0"/>
              </a:rPr>
              <a:t>class</a:t>
            </a:r>
            <a:r>
              <a:rPr lang="en-US" b="1" dirty="0">
                <a:solidFill>
                  <a:srgbClr val="000000"/>
                </a:solidFill>
                <a:latin typeface="Menlo" charset="0"/>
              </a:rPr>
              <a:t>).</a:t>
            </a:r>
            <a:r>
              <a:rPr lang="en-US" b="1" dirty="0" err="1">
                <a:solidFill>
                  <a:srgbClr val="000000"/>
                </a:solidFill>
                <a:latin typeface="Menlo" charset="0"/>
              </a:rPr>
              <a:t>toString</a:t>
            </a:r>
            <a:r>
              <a:rPr lang="en-US" b="1" dirty="0">
                <a:solidFill>
                  <a:srgbClr val="000000"/>
                </a:solidFill>
                <a:latin typeface="Menlo" charset="0"/>
              </a:rPr>
              <a:t>();</a:t>
            </a:r>
            <a:endParaRPr lang="en-US" dirty="0"/>
          </a:p>
        </p:txBody>
      </p:sp>
    </p:spTree>
    <p:extLst>
      <p:ext uri="{BB962C8B-B14F-4D97-AF65-F5344CB8AC3E}">
        <p14:creationId xmlns:p14="http://schemas.microsoft.com/office/powerpoint/2010/main" val="130826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52896"/>
          </a:xfrm>
        </p:spPr>
        <p:txBody>
          <a:bodyPr>
            <a:normAutofit/>
          </a:bodyPr>
          <a:lstStyle/>
          <a:p>
            <a:r>
              <a:rPr lang="en-US" sz="4000" dirty="0" smtClean="0"/>
              <a:t>Accessing URI in Service Discovery environment</a:t>
            </a:r>
            <a:endParaRPr lang="en-US" sz="4000" dirty="0"/>
          </a:p>
        </p:txBody>
      </p:sp>
      <p:sp>
        <p:nvSpPr>
          <p:cNvPr id="3" name="Content Placeholder 2"/>
          <p:cNvSpPr>
            <a:spLocks noGrp="1"/>
          </p:cNvSpPr>
          <p:nvPr>
            <p:ph idx="1"/>
          </p:nvPr>
        </p:nvSpPr>
        <p:spPr>
          <a:xfrm>
            <a:off x="608170" y="1621556"/>
            <a:ext cx="10975658" cy="4267200"/>
          </a:xfrm>
        </p:spPr>
        <p:txBody>
          <a:bodyPr/>
          <a:lstStyle/>
          <a:p>
            <a:pPr>
              <a:lnSpc>
                <a:spcPct val="100000"/>
              </a:lnSpc>
              <a:spcBef>
                <a:spcPts val="0"/>
              </a:spcBef>
              <a:buSzTx/>
            </a:pPr>
            <a:r>
              <a:rPr lang="en-US" dirty="0" smtClean="0"/>
              <a:t>As we saw the URI can be changed at anytime and also there are other benefits of using the </a:t>
            </a:r>
            <a:r>
              <a:rPr lang="en-US" dirty="0" err="1" smtClean="0"/>
              <a:t>Servie</a:t>
            </a:r>
            <a:r>
              <a:rPr lang="en-US" dirty="0" smtClean="0"/>
              <a:t> Discovery, we will not access the URL directly. So we will access the service using the </a:t>
            </a:r>
            <a:r>
              <a:rPr lang="en-US" b="1" dirty="0" smtClean="0"/>
              <a:t>Application</a:t>
            </a:r>
            <a:r>
              <a:rPr lang="en-US" dirty="0" smtClean="0"/>
              <a:t> </a:t>
            </a:r>
            <a:r>
              <a:rPr lang="en-US" b="1" dirty="0" smtClean="0"/>
              <a:t>Id </a:t>
            </a:r>
            <a:r>
              <a:rPr lang="en-US" dirty="0" smtClean="0"/>
              <a:t>which are being </a:t>
            </a:r>
            <a:r>
              <a:rPr lang="en-US" dirty="0" err="1" smtClean="0"/>
              <a:t>regisered</a:t>
            </a:r>
            <a:r>
              <a:rPr lang="en-US" dirty="0" smtClean="0"/>
              <a:t> in the Eureka service.</a:t>
            </a:r>
            <a:endParaRPr lang="en-US" b="1" dirty="0" smtClean="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88" y="3412177"/>
            <a:ext cx="7350166" cy="1577202"/>
          </a:xfrm>
          <a:prstGeom prst="rect">
            <a:avLst/>
          </a:prstGeom>
        </p:spPr>
      </p:pic>
    </p:spTree>
    <p:extLst>
      <p:ext uri="{BB962C8B-B14F-4D97-AF65-F5344CB8AC3E}">
        <p14:creationId xmlns:p14="http://schemas.microsoft.com/office/powerpoint/2010/main" val="210716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31952" y="122238"/>
            <a:ext cx="8689061" cy="1020762"/>
          </a:xfrm>
        </p:spPr>
        <p:txBody>
          <a:bodyPr>
            <a:noAutofit/>
          </a:bodyPr>
          <a:lstStyle/>
          <a:p>
            <a:r>
              <a:rPr lang="en-US" sz="3600" dirty="0" smtClean="0"/>
              <a:t>Accessing URI in Service Discovery environment (Contd.)</a:t>
            </a:r>
            <a:endParaRPr lang="en-US" sz="3600"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445496"/>
            <a:ext cx="10792140" cy="4154984"/>
          </a:xfrm>
          <a:prstGeom prst="rect">
            <a:avLst/>
          </a:prstGeom>
        </p:spPr>
        <p:txBody>
          <a:bodyPr wrap="square">
            <a:spAutoFit/>
          </a:bodyPr>
          <a:lstStyle/>
          <a:p>
            <a:r>
              <a:rPr lang="en-US" sz="2000" dirty="0">
                <a:solidFill>
                  <a:srgbClr val="646464"/>
                </a:solidFill>
                <a:latin typeface="Menlo" charset="0"/>
              </a:rPr>
              <a:t>@</a:t>
            </a:r>
            <a:r>
              <a:rPr lang="en-US" sz="2000" dirty="0" err="1">
                <a:solidFill>
                  <a:srgbClr val="646464"/>
                </a:solidFill>
                <a:latin typeface="Menlo" charset="0"/>
              </a:rPr>
              <a:t>Autowired</a:t>
            </a:r>
            <a:endParaRPr lang="en-US" sz="2000" dirty="0">
              <a:solidFill>
                <a:srgbClr val="646464"/>
              </a:solidFill>
              <a:latin typeface="Menlo" charset="0"/>
            </a:endParaRPr>
          </a:p>
          <a:p>
            <a:r>
              <a:rPr lang="en-US" sz="2000" b="1" dirty="0" smtClean="0">
                <a:solidFill>
                  <a:srgbClr val="7F0055"/>
                </a:solidFill>
                <a:latin typeface="Menlo" charset="0"/>
              </a:rPr>
              <a:t>private</a:t>
            </a:r>
            <a:r>
              <a:rPr lang="en-US" sz="2000" b="1" dirty="0" smtClean="0">
                <a:solidFill>
                  <a:srgbClr val="000000"/>
                </a:solidFill>
                <a:latin typeface="Menlo" charset="0"/>
              </a:rPr>
              <a:t> </a:t>
            </a:r>
            <a:r>
              <a:rPr lang="en-US" sz="2000" b="1" dirty="0" err="1">
                <a:solidFill>
                  <a:srgbClr val="000000"/>
                </a:solidFill>
                <a:latin typeface="Menlo" charset="0"/>
              </a:rPr>
              <a:t>DiscoveryClient</a:t>
            </a:r>
            <a:r>
              <a:rPr lang="en-US" sz="2000" b="1" dirty="0">
                <a:solidFill>
                  <a:srgbClr val="000000"/>
                </a:solidFill>
                <a:latin typeface="Menlo" charset="0"/>
              </a:rPr>
              <a:t> </a:t>
            </a:r>
            <a:r>
              <a:rPr lang="en-US" sz="2000" b="1" dirty="0" err="1">
                <a:solidFill>
                  <a:srgbClr val="0000C0"/>
                </a:solidFill>
                <a:latin typeface="Menlo" charset="0"/>
              </a:rPr>
              <a:t>discoveryClient</a:t>
            </a:r>
            <a:r>
              <a:rPr lang="en-US" sz="2000" b="1" dirty="0">
                <a:solidFill>
                  <a:srgbClr val="000000"/>
                </a:solidFill>
                <a:latin typeface="Menlo" charset="0"/>
              </a:rPr>
              <a:t>;</a:t>
            </a:r>
          </a:p>
          <a:p>
            <a:r>
              <a:rPr lang="en-US" sz="1200" dirty="0">
                <a:solidFill>
                  <a:srgbClr val="000000"/>
                </a:solidFill>
                <a:latin typeface="Menlo" charset="0"/>
              </a:rPr>
              <a:t>	</a:t>
            </a:r>
          </a:p>
          <a:p>
            <a:r>
              <a:rPr lang="en-US" sz="1200" dirty="0" smtClean="0">
                <a:solidFill>
                  <a:srgbClr val="646464"/>
                </a:solidFill>
                <a:latin typeface="Menlo" charset="0"/>
              </a:rPr>
              <a:t>@</a:t>
            </a:r>
            <a:r>
              <a:rPr lang="en-US" sz="1200" dirty="0" err="1">
                <a:solidFill>
                  <a:srgbClr val="646464"/>
                </a:solidFill>
                <a:latin typeface="Menlo" charset="0"/>
              </a:rPr>
              <a:t>Autowired</a:t>
            </a:r>
            <a:endParaRPr lang="en-US" sz="1200" dirty="0">
              <a:solidFill>
                <a:srgbClr val="646464"/>
              </a:solidFill>
              <a:latin typeface="Menlo" charset="0"/>
            </a:endParaRPr>
          </a:p>
          <a:p>
            <a:r>
              <a:rPr lang="en-US" sz="1200" b="1" dirty="0" smtClean="0">
                <a:solidFill>
                  <a:srgbClr val="7F0055"/>
                </a:solidFill>
                <a:latin typeface="Menlo" charset="0"/>
              </a:rPr>
              <a:t>private</a:t>
            </a:r>
            <a:r>
              <a:rPr lang="en-US" sz="1200" b="1" dirty="0" smtClean="0">
                <a:solidFill>
                  <a:srgbClr val="000000"/>
                </a:solidFill>
                <a:latin typeface="Menlo" charset="0"/>
              </a:rPr>
              <a:t> </a:t>
            </a:r>
            <a:r>
              <a:rPr lang="en-US" sz="1200" b="1" dirty="0" err="1">
                <a:solidFill>
                  <a:srgbClr val="000000"/>
                </a:solidFill>
                <a:latin typeface="Menlo" charset="0"/>
              </a:rPr>
              <a:t>RestTemplate</a:t>
            </a:r>
            <a:r>
              <a:rPr lang="en-US" sz="1200" b="1" dirty="0">
                <a:solidFill>
                  <a:srgbClr val="000000"/>
                </a:solidFill>
                <a:latin typeface="Menlo" charset="0"/>
              </a:rPr>
              <a:t> </a:t>
            </a:r>
            <a:r>
              <a:rPr lang="en-US" sz="1200" b="1" dirty="0" err="1">
                <a:solidFill>
                  <a:srgbClr val="0000C0"/>
                </a:solidFill>
                <a:latin typeface="Menlo" charset="0"/>
              </a:rPr>
              <a:t>restTemplate</a:t>
            </a:r>
            <a:r>
              <a:rPr lang="en-US" sz="1200" b="1" dirty="0">
                <a:solidFill>
                  <a:srgbClr val="000000"/>
                </a:solidFill>
                <a:latin typeface="Menlo" charset="0"/>
              </a:rPr>
              <a:t>;</a:t>
            </a:r>
          </a:p>
          <a:p>
            <a:endParaRPr lang="en-US" sz="1200" dirty="0">
              <a:latin typeface="Menlo" charset="0"/>
            </a:endParaRPr>
          </a:p>
          <a:p>
            <a:r>
              <a:rPr lang="en-US" sz="1200" dirty="0" smtClean="0">
                <a:solidFill>
                  <a:srgbClr val="646464"/>
                </a:solidFill>
                <a:latin typeface="Menlo" charset="0"/>
              </a:rPr>
              <a:t>@</a:t>
            </a:r>
            <a:r>
              <a:rPr lang="en-US" sz="1200" dirty="0" err="1">
                <a:solidFill>
                  <a:srgbClr val="646464"/>
                </a:solidFill>
                <a:latin typeface="Menlo" charset="0"/>
              </a:rPr>
              <a:t>GetMapping</a:t>
            </a:r>
            <a:r>
              <a:rPr lang="en-US" sz="1200" dirty="0">
                <a:solidFill>
                  <a:srgbClr val="000000"/>
                </a:solidFill>
                <a:latin typeface="Menlo" charset="0"/>
              </a:rPr>
              <a:t>(</a:t>
            </a:r>
            <a:r>
              <a:rPr lang="en-US" sz="1200" dirty="0">
                <a:solidFill>
                  <a:srgbClr val="2A00FF"/>
                </a:solidFill>
                <a:latin typeface="Menlo" charset="0"/>
              </a:rPr>
              <a:t>"/</a:t>
            </a:r>
            <a:r>
              <a:rPr lang="en-US" sz="1200" dirty="0" err="1">
                <a:solidFill>
                  <a:srgbClr val="2A00FF"/>
                </a:solidFill>
                <a:latin typeface="Menlo" charset="0"/>
              </a:rPr>
              <a:t>fromOtherClientWithEureka</a:t>
            </a:r>
            <a:r>
              <a:rPr lang="en-US" sz="1200" dirty="0">
                <a:solidFill>
                  <a:srgbClr val="2A00FF"/>
                </a:solidFill>
                <a:latin typeface="Menlo" charset="0"/>
              </a:rPr>
              <a:t>"</a:t>
            </a:r>
            <a:r>
              <a:rPr lang="en-US" sz="1200" dirty="0">
                <a:solidFill>
                  <a:srgbClr val="000000"/>
                </a:solidFill>
                <a:latin typeface="Menlo" charset="0"/>
              </a:rPr>
              <a:t>)</a:t>
            </a:r>
          </a:p>
          <a:p>
            <a:r>
              <a:rPr lang="en-US" sz="1200" b="1" dirty="0" smtClean="0">
                <a:solidFill>
                  <a:srgbClr val="7F0055"/>
                </a:solidFill>
                <a:latin typeface="Menlo" charset="0"/>
              </a:rPr>
              <a:t>public</a:t>
            </a:r>
            <a:r>
              <a:rPr lang="en-US" sz="1200" b="1" dirty="0" smtClean="0">
                <a:solidFill>
                  <a:srgbClr val="000000"/>
                </a:solidFill>
                <a:latin typeface="Menlo" charset="0"/>
              </a:rPr>
              <a:t> </a:t>
            </a:r>
            <a:r>
              <a:rPr lang="en-US" sz="1200" b="1" dirty="0">
                <a:solidFill>
                  <a:srgbClr val="000000"/>
                </a:solidFill>
                <a:latin typeface="Menlo" charset="0"/>
              </a:rPr>
              <a:t>String </a:t>
            </a:r>
            <a:r>
              <a:rPr lang="en-US" sz="1200" b="1" dirty="0" err="1">
                <a:solidFill>
                  <a:srgbClr val="000000"/>
                </a:solidFill>
                <a:latin typeface="Menlo" charset="0"/>
              </a:rPr>
              <a:t>readFromOtherClient</a:t>
            </a:r>
            <a:r>
              <a:rPr lang="en-US" sz="1200" b="1" dirty="0">
                <a:solidFill>
                  <a:srgbClr val="000000"/>
                </a:solidFill>
                <a:latin typeface="Menlo" charset="0"/>
              </a:rPr>
              <a:t>() </a:t>
            </a:r>
            <a:r>
              <a:rPr lang="en-US" sz="1200" b="1" dirty="0" smtClean="0">
                <a:solidFill>
                  <a:srgbClr val="000000"/>
                </a:solidFill>
                <a:latin typeface="Menlo" charset="0"/>
              </a:rPr>
              <a:t>{</a:t>
            </a:r>
          </a:p>
          <a:p>
            <a:endParaRPr lang="en-US" sz="1200" b="1" dirty="0">
              <a:solidFill>
                <a:srgbClr val="000000"/>
              </a:solidFill>
              <a:latin typeface="Menlo" charset="0"/>
            </a:endParaRPr>
          </a:p>
          <a:p>
            <a:r>
              <a:rPr lang="en-US" sz="1400" dirty="0" smtClean="0">
                <a:solidFill>
                  <a:srgbClr val="000000"/>
                </a:solidFill>
                <a:latin typeface="Menlo" charset="0"/>
              </a:rPr>
              <a:t>	</a:t>
            </a:r>
            <a:r>
              <a:rPr lang="en-US" sz="2000" b="1" dirty="0" smtClean="0">
                <a:solidFill>
                  <a:srgbClr val="000000"/>
                </a:solidFill>
                <a:latin typeface="Menlo" charset="0"/>
              </a:rPr>
              <a:t>List&lt;</a:t>
            </a:r>
            <a:r>
              <a:rPr lang="en-US" sz="2000" b="1" dirty="0" err="1" smtClean="0">
                <a:solidFill>
                  <a:srgbClr val="000000"/>
                </a:solidFill>
                <a:latin typeface="Menlo" charset="0"/>
              </a:rPr>
              <a:t>ServiceInstance</a:t>
            </a:r>
            <a:r>
              <a:rPr lang="en-US" sz="2000" b="1" dirty="0">
                <a:solidFill>
                  <a:srgbClr val="000000"/>
                </a:solidFill>
                <a:latin typeface="Menlo" charset="0"/>
              </a:rPr>
              <a:t>&gt; </a:t>
            </a:r>
            <a:r>
              <a:rPr lang="en-US" sz="2000" b="1" dirty="0">
                <a:solidFill>
                  <a:srgbClr val="6A3E3E"/>
                </a:solidFill>
                <a:latin typeface="Menlo" charset="0"/>
              </a:rPr>
              <a:t>instances</a:t>
            </a:r>
            <a:r>
              <a:rPr lang="en-US" sz="2000" b="1" dirty="0">
                <a:solidFill>
                  <a:srgbClr val="000000"/>
                </a:solidFill>
                <a:latin typeface="Menlo" charset="0"/>
              </a:rPr>
              <a:t> = </a:t>
            </a:r>
            <a:r>
              <a:rPr lang="en-US" sz="2000" b="1" dirty="0" err="1">
                <a:solidFill>
                  <a:srgbClr val="0000C0"/>
                </a:solidFill>
                <a:latin typeface="Menlo" charset="0"/>
              </a:rPr>
              <a:t>discoveryClient</a:t>
            </a:r>
            <a:r>
              <a:rPr lang="en-US" sz="2000" b="1" dirty="0" err="1">
                <a:solidFill>
                  <a:srgbClr val="000000"/>
                </a:solidFill>
                <a:latin typeface="Menlo" charset="0"/>
              </a:rPr>
              <a:t>.getInstances</a:t>
            </a:r>
            <a:r>
              <a:rPr lang="en-US" sz="2000" b="1" dirty="0" smtClean="0">
                <a:solidFill>
                  <a:srgbClr val="000000"/>
                </a:solidFill>
                <a:latin typeface="Menlo" charset="0"/>
              </a:rPr>
              <a:t>(</a:t>
            </a:r>
          </a:p>
          <a:p>
            <a:r>
              <a:rPr lang="en-US" sz="2000" b="1" dirty="0">
                <a:solidFill>
                  <a:srgbClr val="000000"/>
                </a:solidFill>
                <a:latin typeface="Menlo" charset="0"/>
              </a:rPr>
              <a:t>	</a:t>
            </a:r>
            <a:r>
              <a:rPr lang="en-US" sz="2000" b="1" dirty="0" smtClean="0">
                <a:solidFill>
                  <a:srgbClr val="000000"/>
                </a:solidFill>
                <a:latin typeface="Menlo" charset="0"/>
              </a:rPr>
              <a:t>	</a:t>
            </a:r>
            <a:r>
              <a:rPr lang="en-US" sz="2000" b="1" smtClean="0">
                <a:solidFill>
                  <a:srgbClr val="2A00FF"/>
                </a:solidFill>
                <a:latin typeface="Menlo" charset="0"/>
              </a:rPr>
              <a:t>"FIRSTEUREKACLIENT</a:t>
            </a:r>
            <a:r>
              <a:rPr lang="en-US" sz="2000" b="1" dirty="0" smtClean="0">
                <a:solidFill>
                  <a:srgbClr val="2A00FF"/>
                </a:solidFill>
                <a:latin typeface="Menlo" charset="0"/>
              </a:rPr>
              <a:t>"</a:t>
            </a:r>
            <a:r>
              <a:rPr lang="en-US" sz="2000" b="1" dirty="0" smtClean="0">
                <a:solidFill>
                  <a:srgbClr val="000000"/>
                </a:solidFill>
                <a:latin typeface="Menlo" charset="0"/>
              </a:rPr>
              <a:t>);</a:t>
            </a:r>
          </a:p>
          <a:p>
            <a:endParaRPr lang="en-US" sz="2000" b="1" dirty="0">
              <a:solidFill>
                <a:srgbClr val="000000"/>
              </a:solidFill>
              <a:latin typeface="Menlo" charset="0"/>
            </a:endParaRPr>
          </a:p>
          <a:p>
            <a:r>
              <a:rPr lang="en-US" sz="2000" b="1" dirty="0" smtClean="0">
                <a:solidFill>
                  <a:srgbClr val="000000"/>
                </a:solidFill>
                <a:latin typeface="Menlo" charset="0"/>
              </a:rPr>
              <a:t>	String </a:t>
            </a:r>
            <a:r>
              <a:rPr lang="en-US" sz="2000" b="1" dirty="0">
                <a:solidFill>
                  <a:srgbClr val="6A3E3E"/>
                </a:solidFill>
                <a:latin typeface="Menlo" charset="0"/>
              </a:rPr>
              <a:t>host</a:t>
            </a:r>
            <a:r>
              <a:rPr lang="en-US" sz="2000" b="1" dirty="0">
                <a:solidFill>
                  <a:srgbClr val="000000"/>
                </a:solidFill>
                <a:latin typeface="Menlo" charset="0"/>
              </a:rPr>
              <a:t> = </a:t>
            </a:r>
            <a:r>
              <a:rPr lang="en-US" sz="2000" b="1" dirty="0" err="1">
                <a:solidFill>
                  <a:srgbClr val="6A3E3E"/>
                </a:solidFill>
                <a:latin typeface="Menlo" charset="0"/>
              </a:rPr>
              <a:t>instances</a:t>
            </a:r>
            <a:r>
              <a:rPr lang="en-US" sz="2000" b="1" dirty="0" err="1">
                <a:solidFill>
                  <a:srgbClr val="000000"/>
                </a:solidFill>
                <a:latin typeface="Menlo" charset="0"/>
              </a:rPr>
              <a:t>.get</a:t>
            </a:r>
            <a:r>
              <a:rPr lang="en-US" sz="2000" b="1" dirty="0">
                <a:solidFill>
                  <a:srgbClr val="000000"/>
                </a:solidFill>
                <a:latin typeface="Menlo" charset="0"/>
              </a:rPr>
              <a:t>(0).</a:t>
            </a:r>
            <a:r>
              <a:rPr lang="en-US" sz="2000" b="1" dirty="0" err="1">
                <a:solidFill>
                  <a:srgbClr val="000000"/>
                </a:solidFill>
                <a:latin typeface="Menlo" charset="0"/>
              </a:rPr>
              <a:t>getUri</a:t>
            </a:r>
            <a:r>
              <a:rPr lang="en-US" sz="2000" b="1" dirty="0">
                <a:solidFill>
                  <a:srgbClr val="000000"/>
                </a:solidFill>
                <a:latin typeface="Menlo" charset="0"/>
              </a:rPr>
              <a:t>().</a:t>
            </a:r>
            <a:r>
              <a:rPr lang="en-US" sz="2000" b="1" dirty="0" err="1">
                <a:solidFill>
                  <a:srgbClr val="000000"/>
                </a:solidFill>
                <a:latin typeface="Menlo" charset="0"/>
              </a:rPr>
              <a:t>toString</a:t>
            </a:r>
            <a:r>
              <a:rPr lang="en-US" sz="2000" b="1" dirty="0">
                <a:solidFill>
                  <a:srgbClr val="000000"/>
                </a:solidFill>
                <a:latin typeface="Menlo" charset="0"/>
              </a:rPr>
              <a:t>();</a:t>
            </a:r>
            <a:endParaRPr lang="en-US" sz="1400" b="1" dirty="0">
              <a:solidFill>
                <a:srgbClr val="000000"/>
              </a:solidFill>
              <a:latin typeface="Menlo" charset="0"/>
            </a:endParaRPr>
          </a:p>
          <a:p>
            <a:r>
              <a:rPr lang="en-US" sz="1200" dirty="0" smtClean="0">
                <a:solidFill>
                  <a:srgbClr val="000000"/>
                </a:solidFill>
                <a:latin typeface="Menlo" charset="0"/>
              </a:rPr>
              <a:t>	String </a:t>
            </a:r>
            <a:r>
              <a:rPr lang="en-US" sz="1200" dirty="0">
                <a:solidFill>
                  <a:srgbClr val="6A3E3E"/>
                </a:solidFill>
                <a:latin typeface="Menlo" charset="0"/>
              </a:rPr>
              <a:t>mapping</a:t>
            </a:r>
            <a:r>
              <a:rPr lang="en-US" sz="1200" dirty="0">
                <a:solidFill>
                  <a:srgbClr val="000000"/>
                </a:solidFill>
                <a:latin typeface="Menlo" charset="0"/>
              </a:rPr>
              <a:t> = </a:t>
            </a:r>
            <a:r>
              <a:rPr lang="en-US" sz="1200" dirty="0">
                <a:solidFill>
                  <a:srgbClr val="2A00FF"/>
                </a:solidFill>
                <a:latin typeface="Menlo" charset="0"/>
              </a:rPr>
              <a:t>"/message"</a:t>
            </a:r>
            <a:r>
              <a:rPr lang="en-US" sz="1200" dirty="0">
                <a:solidFill>
                  <a:srgbClr val="000000"/>
                </a:solidFill>
                <a:latin typeface="Menlo" charset="0"/>
              </a:rPr>
              <a:t>;</a:t>
            </a:r>
          </a:p>
          <a:p>
            <a:r>
              <a:rPr lang="en-US" sz="1200" dirty="0" smtClean="0">
                <a:solidFill>
                  <a:srgbClr val="000000"/>
                </a:solidFill>
                <a:latin typeface="Menlo" charset="0"/>
              </a:rPr>
              <a:t>	String </a:t>
            </a:r>
            <a:r>
              <a:rPr lang="en-US" sz="1200" dirty="0" err="1">
                <a:solidFill>
                  <a:srgbClr val="6A3E3E"/>
                </a:solidFill>
                <a:latin typeface="Menlo" charset="0"/>
              </a:rPr>
              <a:t>uri</a:t>
            </a:r>
            <a:r>
              <a:rPr lang="en-US" sz="1200" dirty="0">
                <a:solidFill>
                  <a:srgbClr val="000000"/>
                </a:solidFill>
                <a:latin typeface="Menlo" charset="0"/>
              </a:rPr>
              <a:t> = </a:t>
            </a:r>
            <a:r>
              <a:rPr lang="en-US" sz="1200" dirty="0" err="1">
                <a:solidFill>
                  <a:srgbClr val="6A3E3E"/>
                </a:solidFill>
                <a:latin typeface="Menlo" charset="0"/>
              </a:rPr>
              <a:t>host</a:t>
            </a:r>
            <a:r>
              <a:rPr lang="en-US" sz="1200" dirty="0" err="1">
                <a:solidFill>
                  <a:srgbClr val="000000"/>
                </a:solidFill>
                <a:latin typeface="Menlo" charset="0"/>
              </a:rPr>
              <a:t>+</a:t>
            </a:r>
            <a:r>
              <a:rPr lang="en-US" sz="1200" dirty="0" err="1">
                <a:solidFill>
                  <a:srgbClr val="6A3E3E"/>
                </a:solidFill>
                <a:latin typeface="Menlo" charset="0"/>
              </a:rPr>
              <a:t>mapping</a:t>
            </a:r>
            <a:r>
              <a:rPr lang="en-US" sz="1200" dirty="0">
                <a:solidFill>
                  <a:srgbClr val="000000"/>
                </a:solidFill>
                <a:latin typeface="Menlo" charset="0"/>
              </a:rPr>
              <a:t>;</a:t>
            </a:r>
          </a:p>
          <a:p>
            <a:r>
              <a:rPr lang="en-US" sz="1200" dirty="0" smtClean="0">
                <a:solidFill>
                  <a:srgbClr val="000000"/>
                </a:solidFill>
                <a:latin typeface="Menlo" charset="0"/>
              </a:rPr>
              <a:t>	String </a:t>
            </a:r>
            <a:r>
              <a:rPr lang="en-US" sz="1200" dirty="0" err="1">
                <a:solidFill>
                  <a:srgbClr val="6A3E3E"/>
                </a:solidFill>
                <a:latin typeface="Menlo" charset="0"/>
              </a:rPr>
              <a:t>msg</a:t>
            </a:r>
            <a:r>
              <a:rPr lang="en-US" sz="1200" dirty="0">
                <a:solidFill>
                  <a:srgbClr val="000000"/>
                </a:solidFill>
                <a:latin typeface="Menlo" charset="0"/>
              </a:rPr>
              <a:t> = </a:t>
            </a:r>
            <a:r>
              <a:rPr lang="en-US" sz="1200" dirty="0" err="1">
                <a:solidFill>
                  <a:srgbClr val="0000C0"/>
                </a:solidFill>
                <a:latin typeface="Menlo" charset="0"/>
              </a:rPr>
              <a:t>restTemplate</a:t>
            </a:r>
            <a:r>
              <a:rPr lang="en-US" sz="1200" dirty="0" err="1">
                <a:solidFill>
                  <a:srgbClr val="000000"/>
                </a:solidFill>
                <a:latin typeface="Menlo" charset="0"/>
              </a:rPr>
              <a:t>.getForObject</a:t>
            </a:r>
            <a:r>
              <a:rPr lang="en-US" sz="1200" dirty="0">
                <a:solidFill>
                  <a:srgbClr val="000000"/>
                </a:solidFill>
                <a:latin typeface="Menlo" charset="0"/>
              </a:rPr>
              <a:t>(</a:t>
            </a:r>
            <a:r>
              <a:rPr lang="en-US" sz="1200" dirty="0" err="1">
                <a:solidFill>
                  <a:srgbClr val="6A3E3E"/>
                </a:solidFill>
                <a:latin typeface="Menlo" charset="0"/>
              </a:rPr>
              <a:t>uri</a:t>
            </a:r>
            <a:r>
              <a:rPr lang="en-US" sz="1200" dirty="0">
                <a:solidFill>
                  <a:srgbClr val="000000"/>
                </a:solidFill>
                <a:latin typeface="Menlo" charset="0"/>
              </a:rPr>
              <a:t>, </a:t>
            </a:r>
            <a:r>
              <a:rPr lang="en-US" sz="1200" dirty="0" err="1">
                <a:solidFill>
                  <a:srgbClr val="000000"/>
                </a:solidFill>
                <a:latin typeface="Menlo" charset="0"/>
              </a:rPr>
              <a:t>String.</a:t>
            </a:r>
            <a:r>
              <a:rPr lang="en-US" sz="1200" b="1" dirty="0" err="1">
                <a:solidFill>
                  <a:srgbClr val="7F0055"/>
                </a:solidFill>
                <a:latin typeface="Menlo" charset="0"/>
              </a:rPr>
              <a:t>class</a:t>
            </a:r>
            <a:r>
              <a:rPr lang="en-US" sz="1200" b="1" dirty="0">
                <a:solidFill>
                  <a:srgbClr val="000000"/>
                </a:solidFill>
                <a:latin typeface="Menlo" charset="0"/>
              </a:rPr>
              <a:t>).</a:t>
            </a:r>
            <a:r>
              <a:rPr lang="en-US" sz="1200" b="1" dirty="0" err="1">
                <a:solidFill>
                  <a:srgbClr val="000000"/>
                </a:solidFill>
                <a:latin typeface="Menlo" charset="0"/>
              </a:rPr>
              <a:t>toString</a:t>
            </a:r>
            <a:r>
              <a:rPr lang="en-US" sz="1200" b="1" dirty="0">
                <a:solidFill>
                  <a:srgbClr val="000000"/>
                </a:solidFill>
                <a:latin typeface="Menlo" charset="0"/>
              </a:rPr>
              <a:t>();</a:t>
            </a:r>
          </a:p>
          <a:p>
            <a:r>
              <a:rPr lang="en-US" sz="1200" b="1" dirty="0" smtClean="0">
                <a:solidFill>
                  <a:srgbClr val="7F0055"/>
                </a:solidFill>
                <a:latin typeface="Menlo" charset="0"/>
              </a:rPr>
              <a:t>	return</a:t>
            </a:r>
            <a:r>
              <a:rPr lang="en-US" sz="1200" b="1" dirty="0" smtClean="0">
                <a:solidFill>
                  <a:srgbClr val="000000"/>
                </a:solidFill>
                <a:latin typeface="Menlo" charset="0"/>
              </a:rPr>
              <a:t> </a:t>
            </a:r>
            <a:r>
              <a:rPr lang="en-US" sz="1200" b="1" dirty="0" err="1">
                <a:solidFill>
                  <a:srgbClr val="6A3E3E"/>
                </a:solidFill>
                <a:latin typeface="Menlo" charset="0"/>
              </a:rPr>
              <a:t>msg</a:t>
            </a:r>
            <a:r>
              <a:rPr lang="en-US" sz="1200" b="1" dirty="0">
                <a:solidFill>
                  <a:srgbClr val="000000"/>
                </a:solidFill>
                <a:latin typeface="Menlo" charset="0"/>
              </a:rPr>
              <a:t>;</a:t>
            </a:r>
          </a:p>
          <a:p>
            <a:r>
              <a:rPr lang="en-US" sz="1200" dirty="0" smtClean="0">
                <a:solidFill>
                  <a:srgbClr val="000000"/>
                </a:solidFill>
                <a:latin typeface="Menlo" charset="0"/>
              </a:rPr>
              <a:t>}</a:t>
            </a:r>
            <a:endParaRPr lang="en-US" sz="1200" dirty="0"/>
          </a:p>
        </p:txBody>
      </p:sp>
    </p:spTree>
    <p:extLst>
      <p:ext uri="{BB962C8B-B14F-4D97-AF65-F5344CB8AC3E}">
        <p14:creationId xmlns:p14="http://schemas.microsoft.com/office/powerpoint/2010/main" val="102556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IN" dirty="0"/>
              <a:t>Send to </a:t>
            </a:r>
            <a:r>
              <a:rPr lang="en-IN" dirty="0">
                <a:hlinkClick r:id="rId2"/>
              </a:rPr>
              <a:t>skkar.2k2@gmail.com</a:t>
            </a:r>
            <a:endParaRPr lang="en-IN" dirty="0"/>
          </a:p>
          <a:p>
            <a:pPr marL="0" indent="0">
              <a:buNone/>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7859" y="2539999"/>
            <a:ext cx="6855941" cy="3863163"/>
          </a:xfrm>
          <a:prstGeom prst="rect">
            <a:avLst/>
          </a:prstGeom>
        </p:spPr>
      </p:pic>
      <p:sp>
        <p:nvSpPr>
          <p:cNvPr id="4" name="Slide Number Placeholder 3"/>
          <p:cNvSpPr>
            <a:spLocks noGrp="1"/>
          </p:cNvSpPr>
          <p:nvPr>
            <p:ph type="sldNum" sz="quarter" idx="12"/>
          </p:nvPr>
        </p:nvSpPr>
        <p:spPr/>
        <p:txBody>
          <a:bodyPr/>
          <a:lstStyle/>
          <a:p>
            <a:fld id="{65959F60-B0CF-4445-BCF5-3D7FA5609A6E}" type="slidenum">
              <a:rPr lang="en-US" smtClean="0"/>
              <a:t>23</a:t>
            </a:fld>
            <a:endParaRPr lang="en-US"/>
          </a:p>
        </p:txBody>
      </p:sp>
    </p:spTree>
    <p:extLst>
      <p:ext uri="{BB962C8B-B14F-4D97-AF65-F5344CB8AC3E}">
        <p14:creationId xmlns:p14="http://schemas.microsoft.com/office/powerpoint/2010/main" val="102678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56105"/>
          </a:xfrm>
        </p:spPr>
        <p:txBody>
          <a:bodyPr>
            <a:normAutofit fontScale="90000"/>
          </a:bodyPr>
          <a:lstStyle/>
          <a:p>
            <a:r>
              <a:rPr lang="en-US" dirty="0" smtClean="0"/>
              <a:t>Why Service Discovery</a:t>
            </a:r>
            <a:endParaRPr lang="en-US" dirty="0"/>
          </a:p>
        </p:txBody>
      </p:sp>
      <p:sp>
        <p:nvSpPr>
          <p:cNvPr id="3" name="Content Placeholder 2"/>
          <p:cNvSpPr>
            <a:spLocks noGrp="1"/>
          </p:cNvSpPr>
          <p:nvPr>
            <p:ph idx="1"/>
          </p:nvPr>
        </p:nvSpPr>
        <p:spPr>
          <a:xfrm>
            <a:off x="581995" y="1287482"/>
            <a:ext cx="10975658" cy="5079829"/>
          </a:xfrm>
        </p:spPr>
        <p:txBody>
          <a:bodyPr>
            <a:normAutofit/>
          </a:bodyPr>
          <a:lstStyle/>
          <a:p>
            <a:r>
              <a:rPr lang="en-US" sz="2800" dirty="0" smtClean="0"/>
              <a:t>In a micro-service architecture, there will be multiple micro-services running in different servers.</a:t>
            </a:r>
          </a:p>
          <a:p>
            <a:r>
              <a:rPr lang="en-US" sz="2800" dirty="0" smtClean="0"/>
              <a:t>Microservices may communicate to each other. They use the service through the URL. But there could be the problem</a:t>
            </a:r>
          </a:p>
          <a:p>
            <a:pPr lvl="1"/>
            <a:r>
              <a:rPr lang="en-US" sz="2400" dirty="0" smtClean="0"/>
              <a:t>The URI of the service may change at anytime because of changes of </a:t>
            </a:r>
          </a:p>
          <a:p>
            <a:pPr lvl="2"/>
            <a:r>
              <a:rPr lang="en-US" sz="2000" dirty="0"/>
              <a:t>D</a:t>
            </a:r>
            <a:r>
              <a:rPr lang="en-US" sz="2000" dirty="0" smtClean="0"/>
              <a:t>ata center they are located in</a:t>
            </a:r>
          </a:p>
          <a:p>
            <a:pPr lvl="2"/>
            <a:r>
              <a:rPr lang="en-US" sz="2000" dirty="0" smtClean="0"/>
              <a:t>The region they are located in</a:t>
            </a:r>
          </a:p>
          <a:p>
            <a:pPr lvl="2"/>
            <a:r>
              <a:rPr lang="en-US" sz="2000" dirty="0" smtClean="0"/>
              <a:t>The no. of instances that are available</a:t>
            </a:r>
          </a:p>
          <a:p>
            <a:pPr lvl="2"/>
            <a:r>
              <a:rPr lang="en-US" sz="2000" dirty="0" smtClean="0"/>
              <a:t>Other changes</a:t>
            </a:r>
          </a:p>
          <a:p>
            <a:pPr lvl="2"/>
            <a:r>
              <a:rPr lang="en-US" sz="2000" dirty="0" smtClean="0"/>
              <a:t>Very challenging to configure</a:t>
            </a:r>
          </a:p>
          <a:p>
            <a:endParaRPr lang="en-US" sz="2800" dirty="0"/>
          </a:p>
          <a:p>
            <a:endParaRPr lang="en-US" sz="2800" dirty="0"/>
          </a:p>
          <a:p>
            <a:pPr lvl="2"/>
            <a:endParaRPr lang="en-US" sz="2000" dirty="0" smtClean="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2673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Service </a:t>
            </a:r>
            <a:r>
              <a:rPr lang="en-US" dirty="0" smtClean="0"/>
              <a:t>Discovery (contd.)</a:t>
            </a:r>
            <a:endParaRPr lang="en-US" dirty="0"/>
          </a:p>
        </p:txBody>
      </p:sp>
      <p:sp>
        <p:nvSpPr>
          <p:cNvPr id="3" name="Content Placeholder 2"/>
          <p:cNvSpPr>
            <a:spLocks noGrp="1"/>
          </p:cNvSpPr>
          <p:nvPr>
            <p:ph idx="1"/>
          </p:nvPr>
        </p:nvSpPr>
        <p:spPr/>
        <p:txBody>
          <a:bodyPr/>
          <a:lstStyle/>
          <a:p>
            <a:r>
              <a:rPr lang="en-US" dirty="0"/>
              <a:t>Service Discovery track records of component of services such as</a:t>
            </a:r>
          </a:p>
          <a:p>
            <a:pPr lvl="1"/>
            <a:r>
              <a:rPr lang="en-US" dirty="0"/>
              <a:t>The current URL of the application</a:t>
            </a:r>
          </a:p>
          <a:p>
            <a:pPr lvl="1"/>
            <a:r>
              <a:rPr lang="en-US" dirty="0"/>
              <a:t>How many instances are available/running</a:t>
            </a:r>
          </a:p>
          <a:p>
            <a:pPr lvl="1"/>
            <a:r>
              <a:rPr lang="en-US" dirty="0"/>
              <a:t>The status whether they are up/do</a:t>
            </a:r>
          </a:p>
          <a:p>
            <a:pPr lvl="1"/>
            <a:r>
              <a:rPr lang="en-US" dirty="0"/>
              <a:t>The healthy or </a:t>
            </a:r>
            <a:r>
              <a:rPr lang="en-US" dirty="0" smtClean="0"/>
              <a:t>not</a:t>
            </a:r>
          </a:p>
          <a:p>
            <a:r>
              <a:rPr lang="en-US" dirty="0" smtClean="0"/>
              <a:t>Service Discovery provides a single 'lookup' service</a:t>
            </a:r>
          </a:p>
          <a:p>
            <a:pPr lvl="1"/>
            <a:r>
              <a:rPr lang="en-US" dirty="0" smtClean="0"/>
              <a:t>Clients register themselves, discover other registrants</a:t>
            </a:r>
          </a:p>
          <a:p>
            <a:pPr lvl="1"/>
            <a:endParaRPr lang="en-US" dirty="0" smtClean="0"/>
          </a:p>
          <a:p>
            <a:pPr lvl="1"/>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3673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Eureka</a:t>
            </a:r>
            <a:endParaRPr lang="en-US" dirty="0"/>
          </a:p>
        </p:txBody>
      </p:sp>
      <p:sp>
        <p:nvSpPr>
          <p:cNvPr id="3" name="Content Placeholder 2"/>
          <p:cNvSpPr>
            <a:spLocks noGrp="1"/>
          </p:cNvSpPr>
          <p:nvPr>
            <p:ph idx="1"/>
          </p:nvPr>
        </p:nvSpPr>
        <p:spPr/>
        <p:txBody>
          <a:bodyPr/>
          <a:lstStyle/>
          <a:p>
            <a:r>
              <a:rPr lang="en-US" dirty="0"/>
              <a:t>Eureka is a REST (Representational State Transfer) based service that is primarily used in the AWS cloud for locating services for the purpose of load balancing and failover of middle-tier servers</a:t>
            </a:r>
            <a:r>
              <a:rPr lang="en-US" dirty="0" smtClean="0"/>
              <a:t>.</a:t>
            </a:r>
          </a:p>
          <a:p>
            <a:r>
              <a:rPr lang="en-US" dirty="0"/>
              <a:t>We call this service, the </a:t>
            </a:r>
            <a:r>
              <a:rPr lang="en-US" b="1" dirty="0"/>
              <a:t>Eureka </a:t>
            </a:r>
            <a:r>
              <a:rPr lang="en-US" b="1" dirty="0" smtClean="0"/>
              <a:t>Server</a:t>
            </a:r>
          </a:p>
          <a:p>
            <a:r>
              <a:rPr lang="en-US" dirty="0">
                <a:hlinkClick r:id="rId2"/>
              </a:rPr>
              <a:t>https://</a:t>
            </a:r>
            <a:r>
              <a:rPr lang="en-US" dirty="0" smtClean="0">
                <a:hlinkClick r:id="rId2"/>
              </a:rPr>
              <a:t>github.com/Netflix/eureka/wiki</a:t>
            </a:r>
            <a:r>
              <a:rPr lang="en-US" dirty="0" smtClean="0"/>
              <a:t> </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7496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 Frameworks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err="1" smtClean="0"/>
              <a:t>Netfilx</a:t>
            </a:r>
            <a:r>
              <a:rPr lang="en-US" b="1" dirty="0" smtClean="0"/>
              <a:t> Eureka </a:t>
            </a:r>
            <a:r>
              <a:rPr lang="en-US" dirty="0" smtClean="0"/>
              <a:t>(the most popular)</a:t>
            </a:r>
            <a:endParaRPr lang="en-US" dirty="0"/>
          </a:p>
          <a:p>
            <a:pPr marL="457200" indent="-457200">
              <a:buFont typeface="+mj-lt"/>
              <a:buAutoNum type="arabicPeriod"/>
            </a:pPr>
            <a:r>
              <a:rPr lang="en-US" dirty="0" smtClean="0"/>
              <a:t>Apache Zookeeper</a:t>
            </a:r>
          </a:p>
          <a:p>
            <a:pPr marL="457200" indent="-457200">
              <a:buFont typeface="+mj-lt"/>
              <a:buAutoNum type="arabicPeriod"/>
            </a:pPr>
            <a:r>
              <a:rPr lang="en-US" dirty="0" smtClean="0"/>
              <a:t>Consul</a:t>
            </a:r>
          </a:p>
          <a:p>
            <a:pPr marL="457200" indent="-457200">
              <a:buFont typeface="+mj-lt"/>
              <a:buAutoNum type="arabicPeriod"/>
            </a:pPr>
            <a:r>
              <a:rPr lang="en-US" dirty="0" err="1" smtClean="0"/>
              <a:t>Etdc</a:t>
            </a:r>
            <a:endParaRPr lang="en-US" dirty="0" smtClean="0"/>
          </a:p>
          <a:p>
            <a:pPr marL="457200" indent="-457200">
              <a:buFont typeface="+mj-lt"/>
              <a:buAutoNum type="arabicPeriod"/>
            </a:pPr>
            <a:r>
              <a:rPr lang="en-US" dirty="0" err="1" smtClean="0"/>
              <a:t>SmartStack</a:t>
            </a:r>
            <a:endParaRPr lang="en-US" dirty="0" smtClean="0"/>
          </a:p>
          <a:p>
            <a:pPr marL="457200" indent="-457200">
              <a:buFont typeface="+mj-lt"/>
              <a:buAutoNum type="arabicPeriod"/>
            </a:pPr>
            <a:endParaRPr lang="en-US" dirty="0" smtClean="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4253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Eureka Server</a:t>
            </a:r>
            <a:endParaRPr lang="en-US" dirty="0"/>
          </a:p>
        </p:txBody>
      </p:sp>
      <p:sp>
        <p:nvSpPr>
          <p:cNvPr id="3" name="Content Placeholder 2"/>
          <p:cNvSpPr>
            <a:spLocks noGrp="1"/>
          </p:cNvSpPr>
          <p:nvPr>
            <p:ph idx="1"/>
          </p:nvPr>
        </p:nvSpPr>
        <p:spPr/>
        <p:txBody>
          <a:bodyPr/>
          <a:lstStyle/>
          <a:p>
            <a:r>
              <a:rPr lang="en-US" dirty="0" smtClean="0"/>
              <a:t>Add starter dependency - </a:t>
            </a:r>
            <a:r>
              <a:rPr lang="en-US" i="1" dirty="0"/>
              <a:t>spring-cloud-starter-</a:t>
            </a:r>
            <a:r>
              <a:rPr lang="en-US" i="1" dirty="0" err="1"/>
              <a:t>netflix</a:t>
            </a:r>
            <a:r>
              <a:rPr lang="en-US" i="1" dirty="0"/>
              <a:t>-eureka-server</a:t>
            </a:r>
            <a:endParaRPr lang="en-US" i="1" dirty="0" smtClean="0"/>
          </a:p>
          <a:p>
            <a:r>
              <a:rPr lang="en-US" dirty="0" smtClean="0"/>
              <a:t>Use annotation - </a:t>
            </a:r>
            <a:r>
              <a:rPr lang="en-US" sz="2000" dirty="0"/>
              <a:t>@</a:t>
            </a:r>
            <a:r>
              <a:rPr lang="en-US" sz="2000" dirty="0" err="1" smtClean="0"/>
              <a:t>EnableEurekaServer</a:t>
            </a:r>
            <a:endParaRPr lang="en-US" sz="2000" dirty="0" smtClean="0"/>
          </a:p>
          <a:p>
            <a:r>
              <a:rPr lang="en-US" dirty="0" smtClean="0"/>
              <a:t>In </a:t>
            </a:r>
            <a:r>
              <a:rPr lang="en-US" dirty="0" err="1" smtClean="0"/>
              <a:t>application.properties</a:t>
            </a:r>
            <a:endParaRPr lang="en-US" dirty="0" smtClean="0"/>
          </a:p>
          <a:p>
            <a:pPr lvl="1"/>
            <a:r>
              <a:rPr lang="en-US" dirty="0" smtClean="0"/>
              <a:t>Use the commonly used port (8761)</a:t>
            </a:r>
          </a:p>
          <a:p>
            <a:pPr lvl="1"/>
            <a:r>
              <a:rPr lang="en-US" dirty="0" err="1" smtClean="0"/>
              <a:t>eureka.client.register</a:t>
            </a:r>
            <a:r>
              <a:rPr lang="en-US" dirty="0" smtClean="0"/>
              <a:t>-with-eureka=false</a:t>
            </a:r>
          </a:p>
          <a:p>
            <a:pPr lvl="1"/>
            <a:r>
              <a:rPr lang="en-US" dirty="0" err="1" smtClean="0"/>
              <a:t>eureka.client.fetch</a:t>
            </a:r>
            <a:r>
              <a:rPr lang="en-US" dirty="0" smtClean="0"/>
              <a:t>-registry=false</a:t>
            </a:r>
          </a:p>
          <a:p>
            <a:r>
              <a:rPr lang="en-US" dirty="0" smtClean="0"/>
              <a:t>Can run multiple instances of Eureka Server for high availability</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118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20303"/>
          </a:xfrm>
        </p:spPr>
        <p:txBody>
          <a:bodyPr>
            <a:noAutofit/>
          </a:bodyPr>
          <a:lstStyle/>
          <a:p>
            <a:r>
              <a:rPr lang="en-US" sz="3600" b="1" dirty="0"/>
              <a:t>Eureka Client/Server Communication</a:t>
            </a:r>
            <a:r>
              <a:rPr lang="en-US" sz="3600" dirty="0"/>
              <a:t>:</a:t>
            </a:r>
          </a:p>
        </p:txBody>
      </p:sp>
      <p:sp>
        <p:nvSpPr>
          <p:cNvPr id="3" name="Content Placeholder 2"/>
          <p:cNvSpPr>
            <a:spLocks noGrp="1"/>
          </p:cNvSpPr>
          <p:nvPr>
            <p:ph idx="1"/>
          </p:nvPr>
        </p:nvSpPr>
        <p:spPr>
          <a:xfrm>
            <a:off x="608172" y="1621556"/>
            <a:ext cx="10975658" cy="4267200"/>
          </a:xfrm>
        </p:spPr>
        <p:txBody>
          <a:bodyPr>
            <a:normAutofit/>
          </a:bodyPr>
          <a:lstStyle/>
          <a:p>
            <a:r>
              <a:rPr lang="en-US" b="1" dirty="0"/>
              <a:t>Talk to Eureka Server</a:t>
            </a:r>
            <a:r>
              <a:rPr lang="en-US" b="1" dirty="0" smtClean="0"/>
              <a:t>: </a:t>
            </a:r>
            <a:r>
              <a:rPr lang="en-US" dirty="0" smtClean="0"/>
              <a:t>First, Eureka client talks to Eureka server when started. It connects to first the same zone where the client is. In case the server is down, it will try to connect to other zone.</a:t>
            </a:r>
          </a:p>
          <a:p>
            <a:r>
              <a:rPr lang="en-US" b="1" dirty="0" smtClean="0"/>
              <a:t>Register: </a:t>
            </a:r>
            <a:r>
              <a:rPr lang="en-US" dirty="0" smtClean="0"/>
              <a:t>Next </a:t>
            </a:r>
            <a:r>
              <a:rPr lang="en-US" dirty="0"/>
              <a:t>Eureka client/microservices shares the instances information with Eureka server and register itself with the {</a:t>
            </a:r>
            <a:r>
              <a:rPr lang="en-US" b="1" dirty="0">
                <a:solidFill>
                  <a:srgbClr val="C00000"/>
                </a:solidFill>
              </a:rPr>
              <a:t>service-id</a:t>
            </a:r>
            <a:r>
              <a:rPr lang="en-US" dirty="0"/>
              <a:t> } (</a:t>
            </a:r>
            <a:r>
              <a:rPr lang="en-US" b="1" dirty="0"/>
              <a:t>spring.application.name</a:t>
            </a:r>
            <a:r>
              <a:rPr lang="en-US" dirty="0" smtClean="0"/>
              <a:t>).</a:t>
            </a:r>
          </a:p>
          <a:p>
            <a:r>
              <a:rPr lang="en-US" b="1" dirty="0" err="1" smtClean="0"/>
              <a:t>HeartBeat</a:t>
            </a:r>
            <a:r>
              <a:rPr lang="en-US" b="1" dirty="0" smtClean="0"/>
              <a:t>: </a:t>
            </a:r>
            <a:r>
              <a:rPr lang="en-US" dirty="0" smtClean="0"/>
              <a:t>After </a:t>
            </a:r>
            <a:r>
              <a:rPr lang="en-US" dirty="0"/>
              <a:t>registering is successful after </a:t>
            </a:r>
            <a:r>
              <a:rPr lang="en-US" u="sng" dirty="0"/>
              <a:t>every 30 seconds</a:t>
            </a:r>
            <a:r>
              <a:rPr lang="en-US" dirty="0"/>
              <a:t> Eureka client </a:t>
            </a:r>
            <a:r>
              <a:rPr lang="en-US" dirty="0">
                <a:solidFill>
                  <a:srgbClr val="C00000"/>
                </a:solidFill>
              </a:rPr>
              <a:t>sends heartbeat to  Eureka server </a:t>
            </a:r>
            <a:r>
              <a:rPr lang="en-US" dirty="0"/>
              <a:t>to renew its leases. So if </a:t>
            </a:r>
            <a:r>
              <a:rPr lang="en-US" dirty="0">
                <a:solidFill>
                  <a:srgbClr val="C00000"/>
                </a:solidFill>
              </a:rPr>
              <a:t>till 90 seconds </a:t>
            </a:r>
            <a:r>
              <a:rPr lang="en-US" dirty="0"/>
              <a:t>if Eureka server not getting any heartbeat from Eureka client </a:t>
            </a:r>
            <a:r>
              <a:rPr lang="en-US" dirty="0">
                <a:solidFill>
                  <a:srgbClr val="C00000"/>
                </a:solidFill>
              </a:rPr>
              <a:t>it unregisters the Eureka client</a:t>
            </a:r>
            <a:r>
              <a:rPr lang="en-US" dirty="0"/>
              <a:t> instance from Service registry and sends the updated registry to all peers and Eureka clients.</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628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512" y="353085"/>
            <a:ext cx="10058400" cy="905347"/>
          </a:xfrm>
        </p:spPr>
        <p:txBody>
          <a:bodyPr>
            <a:normAutofit/>
          </a:bodyPr>
          <a:lstStyle/>
          <a:p>
            <a:r>
              <a:rPr lang="en-US" sz="3600" b="1" dirty="0"/>
              <a:t>Eureka Client/Server </a:t>
            </a:r>
            <a:r>
              <a:rPr lang="en-US" sz="3600" b="1" dirty="0" smtClean="0"/>
              <a:t>Communication</a:t>
            </a:r>
            <a:r>
              <a:rPr lang="en-US" sz="3600" dirty="0" smtClean="0"/>
              <a:t>(</a:t>
            </a:r>
            <a:r>
              <a:rPr lang="en-US" sz="3600" dirty="0" err="1" smtClean="0"/>
              <a:t>Contd</a:t>
            </a:r>
            <a:r>
              <a:rPr lang="mr-IN" sz="3600" dirty="0" smtClean="0"/>
              <a:t>…</a:t>
            </a:r>
            <a:r>
              <a:rPr lang="en-US" sz="3600" dirty="0" smtClean="0"/>
              <a:t>)</a:t>
            </a:r>
            <a:endParaRPr lang="en-US" sz="3600" dirty="0"/>
          </a:p>
        </p:txBody>
      </p:sp>
      <p:sp>
        <p:nvSpPr>
          <p:cNvPr id="3" name="Content Placeholder 2"/>
          <p:cNvSpPr>
            <a:spLocks noGrp="1"/>
          </p:cNvSpPr>
          <p:nvPr>
            <p:ph idx="1"/>
          </p:nvPr>
        </p:nvSpPr>
        <p:spPr>
          <a:xfrm>
            <a:off x="581995" y="1621556"/>
            <a:ext cx="10975658" cy="4565488"/>
          </a:xfrm>
        </p:spPr>
        <p:txBody>
          <a:bodyPr>
            <a:normAutofit/>
          </a:bodyPr>
          <a:lstStyle/>
          <a:p>
            <a:pPr algn="just"/>
            <a:r>
              <a:rPr lang="en-US" b="1" dirty="0"/>
              <a:t>Fetching Service Registry </a:t>
            </a:r>
            <a:r>
              <a:rPr lang="en-US" dirty="0"/>
              <a:t>:  Eureka clients fetch service registry from Eureka server so it can discover other service and communicates with them. After every 30 seconds this service registry information getting updated by receiving delta updates from Eureka server, Please note that Eureka server also caches the delta updates still 3 minutes so Eureka client can receive same delta instances multiple times. After receiving delta updates it again tries to compare its local registry with server registry to check delta is applied successfully or not if there are any mismatches it pulls all the registry again</a:t>
            </a:r>
            <a:r>
              <a:rPr lang="en-US" dirty="0" smtClean="0"/>
              <a:t>.</a:t>
            </a:r>
          </a:p>
          <a:p>
            <a:pPr algn="just"/>
            <a:r>
              <a:rPr lang="en-US" b="1" dirty="0" smtClean="0"/>
              <a:t>Unregister: </a:t>
            </a:r>
            <a:r>
              <a:rPr lang="en-US" dirty="0" smtClean="0"/>
              <a:t>when </a:t>
            </a:r>
            <a:r>
              <a:rPr lang="en-US" dirty="0"/>
              <a:t>the Client instances are going to shut down it sends a cancel signal to Eureka Server so Eureka server unregisters it from its registry</a:t>
            </a:r>
            <a:r>
              <a:rPr lang="en-US" dirty="0" smtClean="0"/>
              <a:t>.</a:t>
            </a:r>
          </a:p>
          <a:p>
            <a:pPr algn="just"/>
            <a:r>
              <a:rPr lang="en-US" b="1" dirty="0"/>
              <a:t>Synchronization : </a:t>
            </a:r>
            <a:r>
              <a:rPr lang="en-US" dirty="0"/>
              <a:t>As Eureka server manages cache and also clients, it may takes some time to get reflected the original status to peers. It’s called Time lag.</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96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TotalTime>
  <Words>701</Words>
  <Application>Microsoft Macintosh PowerPoint</Application>
  <PresentationFormat>Widescreen</PresentationFormat>
  <Paragraphs>182</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Calibri</vt:lpstr>
      <vt:lpstr>Mangal</vt:lpstr>
      <vt:lpstr>Menlo</vt:lpstr>
      <vt:lpstr>Rockwell</vt:lpstr>
      <vt:lpstr>Rockwell Condensed</vt:lpstr>
      <vt:lpstr>Rockwell Extra Bold</vt:lpstr>
      <vt:lpstr>Segoe UI</vt:lpstr>
      <vt:lpstr>Segoe UI Semibold</vt:lpstr>
      <vt:lpstr>Wingdings</vt:lpstr>
      <vt:lpstr>Wood Type</vt:lpstr>
      <vt:lpstr>PowerPoint Presentation</vt:lpstr>
      <vt:lpstr>PowerPoint Presentation</vt:lpstr>
      <vt:lpstr>Why Service Discovery</vt:lpstr>
      <vt:lpstr>Why Service Discovery (contd.)</vt:lpstr>
      <vt:lpstr>What is Eureka</vt:lpstr>
      <vt:lpstr>Service Discovery Frameworks</vt:lpstr>
      <vt:lpstr>Making Eureka Server</vt:lpstr>
      <vt:lpstr>Eureka Client/Server Communication:</vt:lpstr>
      <vt:lpstr>Eureka Client/Server Communication(Contd…)</vt:lpstr>
      <vt:lpstr> Eureka Server - Dependencies</vt:lpstr>
      <vt:lpstr> Eureka Server – Annotation for Eureka Server</vt:lpstr>
      <vt:lpstr> Eureka Server – Properties</vt:lpstr>
      <vt:lpstr>Access the URL</vt:lpstr>
      <vt:lpstr>Making Eureka Client</vt:lpstr>
      <vt:lpstr>1. Add starter dependency</vt:lpstr>
      <vt:lpstr>2. Use annotation </vt:lpstr>
      <vt:lpstr>3. application.properties</vt:lpstr>
      <vt:lpstr>Now run the client</vt:lpstr>
      <vt:lpstr>PowerPoint Presentation</vt:lpstr>
      <vt:lpstr>Accessing URI running in different service</vt:lpstr>
      <vt:lpstr>Accessing URI in Service Discovery environment</vt:lpstr>
      <vt:lpstr>Accessing URI in Service Discovery environment (Contd.)</vt:lpstr>
      <vt:lpstr>Questions</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2019-10-31T16:24:58Z</dcterms:created>
  <dcterms:modified xsi:type="dcterms:W3CDTF">2019-10-31T16:40:37Z</dcterms:modified>
</cp:coreProperties>
</file>