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63"/>
    <p:restoredTop sz="94674"/>
  </p:normalViewPr>
  <p:slideViewPr>
    <p:cSldViewPr snapToGrid="0" snapToObjects="1">
      <p:cViewPr varScale="1">
        <p:scale>
          <a:sx n="141" d="100"/>
          <a:sy n="141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101AF-8828-8F4B-8337-E597D99C24A6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F531B-608F-1940-9DBC-6C607706D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1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005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7ACF-41DE-FF47-B4E2-8227FD65BCE5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605A3CF-E5B5-E04F-B7B0-EFA6A1135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5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94DD-F5C0-3044-A04E-445F44FEBC4B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A3CF-E5B5-E04F-B7B0-EFA6A1135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452B-8CC3-7F45-AF35-A79FC96E1204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A3CF-E5B5-E04F-B7B0-EFA6A1135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33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25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6F74-2E67-634E-AE9F-A401A92EB9F7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A3CF-E5B5-E04F-B7B0-EFA6A1135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2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35BEDB9-608F-4E4A-A2A9-FF4906E98A8E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605A3CF-E5B5-E04F-B7B0-EFA6A1135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9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B516-E598-6141-A30E-0FE0A51F4A90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A3CF-E5B5-E04F-B7B0-EFA6A1135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7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3855-4E39-F348-88EA-741A225A25A6}" type="datetime1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A3CF-E5B5-E04F-B7B0-EFA6A1135B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5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4D74-418C-BA48-B7C5-AD09744DA2A7}" type="datetime1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A3CF-E5B5-E04F-B7B0-EFA6A1135BD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2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1F63-6342-524F-A3AD-E8C78724B1DF}" type="datetime1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A3CF-E5B5-E04F-B7B0-EFA6A1135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6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60E5-AEAC-724F-9981-411DC4D47FE5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A3CF-E5B5-E04F-B7B0-EFA6A1135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8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9BE2-DCDE-EB47-BDA4-EA6BE4AB90FE}" type="datetime1">
              <a:rPr lang="en-US" smtClean="0"/>
              <a:t>10/31/19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A3CF-E5B5-E04F-B7B0-EFA6A1135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5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DAB2433-F0DA-3F41-8BDE-5B0B43B1B5AA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605A3CF-E5B5-E04F-B7B0-EFA6A1135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4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kkar.2k2@gmail.com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skkar.2k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="" xmlns:a16="http://schemas.microsoft.com/office/drawing/2014/main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455392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32922" y="4598132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3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mage result for spring microservi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173716"/>
            <a:ext cx="4038600" cy="36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10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359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Instead of using: 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Here in the code, </a:t>
            </a:r>
            <a:r>
              <a:rPr lang="en-US" sz="2800" dirty="0" smtClean="0">
                <a:solidFill>
                  <a:srgbClr val="FF0000"/>
                </a:solidFill>
              </a:rPr>
              <a:t>we used Ribbon API directly</a:t>
            </a:r>
          </a:p>
          <a:p>
            <a:r>
              <a:rPr lang="en-US" sz="2800" dirty="0" smtClean="0"/>
              <a:t>It tightly </a:t>
            </a:r>
            <a:r>
              <a:rPr lang="en-US" sz="2800" dirty="0">
                <a:solidFill>
                  <a:srgbClr val="FF0000"/>
                </a:solidFill>
              </a:rPr>
              <a:t>couples the code with Ribbon</a:t>
            </a:r>
            <a:r>
              <a:rPr lang="en-US" sz="2800" dirty="0"/>
              <a:t>, which is not </a:t>
            </a:r>
            <a:r>
              <a:rPr lang="en-US" sz="2800" dirty="0" smtClean="0"/>
              <a:t>good</a:t>
            </a:r>
          </a:p>
          <a:p>
            <a:r>
              <a:rPr lang="en-US" sz="2800" dirty="0" smtClean="0"/>
              <a:t>Use the declarative approach</a:t>
            </a:r>
          </a:p>
          <a:p>
            <a:r>
              <a:rPr lang="en-US" sz="2800" dirty="0" smtClean="0"/>
              <a:t>Can use with </a:t>
            </a:r>
          </a:p>
          <a:p>
            <a:pPr lvl="1"/>
            <a:r>
              <a:rPr lang="en-US" sz="2400" dirty="0" smtClean="0"/>
              <a:t>Feign</a:t>
            </a:r>
          </a:p>
          <a:p>
            <a:pPr lvl="1"/>
            <a:r>
              <a:rPr lang="en-US" sz="2400" dirty="0" err="1" smtClean="0"/>
              <a:t>Hystrix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9848" y="735803"/>
            <a:ext cx="66066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Menlo" charset="0"/>
              </a:rPr>
              <a:t>Autowired</a:t>
            </a:r>
            <a:endParaRPr lang="en-US" sz="1600" dirty="0">
              <a:solidFill>
                <a:srgbClr val="646464"/>
              </a:solidFill>
              <a:latin typeface="Menlo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LoadBalancerClient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Menlo" charset="0"/>
              </a:rPr>
              <a:t>loadBalancerClient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880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 next session we will use the </a:t>
            </a:r>
            <a:r>
              <a:rPr lang="en-US" sz="3600" b="1" dirty="0" smtClean="0"/>
              <a:t>Feign</a:t>
            </a:r>
            <a:endParaRPr 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85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A3CF-E5B5-E04F-B7B0-EFA6A1135B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1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CHAPTER – 7</a:t>
            </a:r>
          </a:p>
          <a:p>
            <a:r>
              <a:rPr lang="en-US" dirty="0" smtClean="0"/>
              <a:t>Ribbon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0707" y="4544913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69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load balancer (Server Side)?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Load balancing</a:t>
            </a:r>
            <a:r>
              <a:rPr lang="en-US" dirty="0"/>
              <a:t> refers to efficiently distributing incoming network traffic across a group of backend </a:t>
            </a:r>
            <a:r>
              <a:rPr lang="en-US" dirty="0" smtClean="0"/>
              <a:t>servers.</a:t>
            </a:r>
          </a:p>
          <a:p>
            <a:pPr fontAlgn="base"/>
            <a:r>
              <a:rPr lang="en-US" dirty="0"/>
              <a:t>Distributes client requests or network load efficiently across multiple servers</a:t>
            </a:r>
          </a:p>
          <a:p>
            <a:pPr fontAlgn="base"/>
            <a:r>
              <a:rPr lang="en-US" dirty="0"/>
              <a:t>Ensures high availability and reliability by sending requests only to servers that are online</a:t>
            </a:r>
          </a:p>
          <a:p>
            <a:pPr fontAlgn="base"/>
            <a:r>
              <a:rPr lang="en-US" dirty="0"/>
              <a:t>Provides the flexibility to add or subtract servers as demand dictates</a:t>
            </a:r>
          </a:p>
          <a:p>
            <a:r>
              <a:rPr lang="en-US" dirty="0" err="1" smtClean="0"/>
              <a:t>Softwares</a:t>
            </a:r>
            <a:r>
              <a:rPr lang="en-US" dirty="0" smtClean="0"/>
              <a:t>: Apache, Nginx, HA Proxy</a:t>
            </a:r>
          </a:p>
          <a:p>
            <a:r>
              <a:rPr lang="en-US" dirty="0" err="1" smtClean="0"/>
              <a:t>Hardwares</a:t>
            </a:r>
            <a:r>
              <a:rPr lang="en-US" dirty="0" smtClean="0"/>
              <a:t>: F5, NSX, </a:t>
            </a:r>
            <a:r>
              <a:rPr lang="en-US" dirty="0" err="1" smtClean="0"/>
              <a:t>BigIP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1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u="sng" dirty="0"/>
              <a:t>C</a:t>
            </a:r>
            <a:r>
              <a:rPr lang="en-US" b="1" u="sng" dirty="0" smtClean="0"/>
              <a:t>lient </a:t>
            </a:r>
            <a:r>
              <a:rPr lang="en-US" b="1" u="sng" dirty="0"/>
              <a:t>side load </a:t>
            </a:r>
            <a:r>
              <a:rPr lang="en-US" b="1" u="sng" dirty="0" smtClean="0"/>
              <a:t>balancing</a:t>
            </a:r>
            <a:r>
              <a:rPr lang="en-US" u="sng" dirty="0" smtClean="0"/>
              <a:t> </a:t>
            </a:r>
            <a:r>
              <a:rPr lang="en-US" dirty="0"/>
              <a:t>the caller of the application (aka the client) handles the load balancing</a:t>
            </a:r>
            <a:r>
              <a:rPr lang="en-US" dirty="0" smtClean="0"/>
              <a:t>.</a:t>
            </a:r>
          </a:p>
          <a:p>
            <a:r>
              <a:rPr lang="en-US" dirty="0"/>
              <a:t>In a cluster fronted by a single load balancer there is always risk if the cluster-nodes becoming </a:t>
            </a:r>
            <a:r>
              <a:rPr lang="en-US" dirty="0" smtClean="0"/>
              <a:t>unreachable. But in Client-side load balancing such limitation is not there.</a:t>
            </a:r>
          </a:p>
          <a:p>
            <a:r>
              <a:rPr lang="en-US" dirty="0" smtClean="0"/>
              <a:t>As this is running in the service discovery, when </a:t>
            </a:r>
            <a:r>
              <a:rPr lang="en-US" dirty="0"/>
              <a:t>the client side load balancer talks to the Eureka server, it always updates itself</a:t>
            </a:r>
            <a:r>
              <a:rPr lang="en-US" dirty="0" smtClean="0"/>
              <a:t>. </a:t>
            </a:r>
          </a:p>
          <a:p>
            <a:r>
              <a:rPr lang="en-US" dirty="0"/>
              <a:t>Client side load balancing maintains an algorithm like round robin or zone specific, by which it can invoke instances of calling </a:t>
            </a:r>
            <a:r>
              <a:rPr lang="en-US" dirty="0" smtClean="0"/>
              <a:t>services. </a:t>
            </a:r>
            <a:r>
              <a:rPr lang="en-US" dirty="0" smtClean="0">
                <a:solidFill>
                  <a:srgbClr val="C00000"/>
                </a:solidFill>
              </a:rPr>
              <a:t>It can be changed </a:t>
            </a:r>
            <a:r>
              <a:rPr lang="en-US" dirty="0" err="1" smtClean="0">
                <a:solidFill>
                  <a:srgbClr val="C00000"/>
                </a:solidFill>
              </a:rPr>
              <a:t>programatically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45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41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Ribbon </a:t>
            </a:r>
            <a:r>
              <a:rPr lang="mr-IN" dirty="0" smtClean="0"/>
              <a:t>–</a:t>
            </a:r>
            <a:r>
              <a:rPr lang="en-US" dirty="0" smtClean="0"/>
              <a:t> The Client Side Load balancer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599" y="1837853"/>
            <a:ext cx="10975658" cy="4237023"/>
          </a:xfrm>
        </p:spPr>
        <p:txBody>
          <a:bodyPr>
            <a:normAutofit/>
          </a:bodyPr>
          <a:lstStyle/>
          <a:p>
            <a:r>
              <a:rPr lang="en-US" dirty="0" smtClean="0"/>
              <a:t>Another part of the Netflix OSS family</a:t>
            </a:r>
          </a:p>
          <a:p>
            <a:r>
              <a:rPr lang="en-US" dirty="0" smtClean="0"/>
              <a:t>Ribbon is a client side load balancer</a:t>
            </a:r>
          </a:p>
          <a:p>
            <a:r>
              <a:rPr lang="en-US" dirty="0" smtClean="0"/>
              <a:t>Automatically integrates with Service Discovery (Eureka)</a:t>
            </a:r>
          </a:p>
          <a:p>
            <a:r>
              <a:rPr lang="en-US" dirty="0" smtClean="0"/>
              <a:t>Built in failure </a:t>
            </a:r>
            <a:r>
              <a:rPr lang="en-US" dirty="0" err="1" smtClean="0"/>
              <a:t>resilency</a:t>
            </a:r>
            <a:r>
              <a:rPr lang="en-US" dirty="0" smtClean="0"/>
              <a:t> (</a:t>
            </a:r>
            <a:r>
              <a:rPr lang="en-US" dirty="0" err="1" smtClean="0"/>
              <a:t>Hystrix</a:t>
            </a:r>
            <a:r>
              <a:rPr lang="en-US" dirty="0" smtClean="0"/>
              <a:t>)</a:t>
            </a:r>
          </a:p>
          <a:p>
            <a:r>
              <a:rPr lang="en-US" dirty="0"/>
              <a:t>Feign already uses Ribbon, so, if you use @</a:t>
            </a:r>
            <a:r>
              <a:rPr lang="en-US" dirty="0" err="1"/>
              <a:t>FeignClient</a:t>
            </a:r>
            <a:r>
              <a:rPr lang="en-US" dirty="0"/>
              <a:t>, this section also applies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Supports HTTP, TCP, UDP</a:t>
            </a:r>
          </a:p>
          <a:p>
            <a:r>
              <a:rPr lang="en-US" dirty="0" smtClean="0"/>
              <a:t>Spring Cloud provides API for Ribbon</a:t>
            </a:r>
          </a:p>
          <a:p>
            <a:r>
              <a:rPr lang="en-US" dirty="0">
                <a:solidFill>
                  <a:srgbClr val="C00000"/>
                </a:solidFill>
              </a:rPr>
              <a:t>In case all the service registry instances go down </a:t>
            </a:r>
            <a:r>
              <a:rPr lang="en-US" dirty="0" smtClean="0">
                <a:solidFill>
                  <a:srgbClr val="C00000"/>
                </a:solidFill>
              </a:rPr>
              <a:t>simultaneously</a:t>
            </a:r>
            <a:r>
              <a:rPr lang="en-US" dirty="0" smtClean="0"/>
              <a:t>, </a:t>
            </a:r>
            <a:r>
              <a:rPr lang="en-US" dirty="0"/>
              <a:t>client-side load-balancer library typically keeps a snapshot of the registry data </a:t>
            </a:r>
            <a:r>
              <a:rPr lang="en-US" dirty="0" smtClean="0"/>
              <a:t>, hence </a:t>
            </a:r>
            <a:r>
              <a:rPr lang="en-US" dirty="0" smtClean="0">
                <a:solidFill>
                  <a:srgbClr val="C00000"/>
                </a:solidFill>
              </a:rPr>
              <a:t>the application </a:t>
            </a:r>
            <a:r>
              <a:rPr lang="en-US" dirty="0">
                <a:solidFill>
                  <a:srgbClr val="C00000"/>
                </a:solidFill>
              </a:rPr>
              <a:t>nodes can still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83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dependency for starter Ribbon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1"/>
            <a:ext cx="10975658" cy="1431966"/>
          </a:xfrm>
        </p:spPr>
        <p:txBody>
          <a:bodyPr>
            <a:normAutofit/>
          </a:bodyPr>
          <a:lstStyle/>
          <a:p>
            <a:r>
              <a:rPr lang="en-US" dirty="0" smtClean="0"/>
              <a:t>Existing dependencies:</a:t>
            </a:r>
          </a:p>
          <a:p>
            <a:pPr lvl="1"/>
            <a:r>
              <a:rPr lang="en-US" dirty="0" smtClean="0"/>
              <a:t>spring-boot-starter-web</a:t>
            </a:r>
          </a:p>
          <a:p>
            <a:pPr lvl="1"/>
            <a:r>
              <a:rPr lang="en-US" dirty="0" smtClean="0"/>
              <a:t>spring-boot-starter-actuator (</a:t>
            </a:r>
            <a:r>
              <a:rPr lang="en-US" i="1" dirty="0" smtClean="0"/>
              <a:t>optional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spring-cloud-starter-</a:t>
            </a:r>
            <a:r>
              <a:rPr lang="en-US" dirty="0" err="1" smtClean="0"/>
              <a:t>netflix</a:t>
            </a:r>
            <a:r>
              <a:rPr lang="en-US" dirty="0" smtClean="0"/>
              <a:t>-eureka-client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418" y="3645726"/>
            <a:ext cx="107192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org.springframework.cloud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2400" b="1" dirty="0">
                <a:solidFill>
                  <a:srgbClr val="008080"/>
                </a:solidFill>
                <a:latin typeface="Menlo" charset="0"/>
              </a:rPr>
              <a:t>	</a:t>
            </a:r>
            <a:r>
              <a:rPr lang="en-US" sz="2400" b="1" dirty="0" smtClean="0">
                <a:solidFill>
                  <a:srgbClr val="008080"/>
                </a:solidFill>
                <a:latin typeface="Menlo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Menlo" charset="0"/>
              </a:rPr>
              <a:t>spring-cloud-starter-</a:t>
            </a:r>
            <a:r>
              <a:rPr lang="en-US" sz="2400" b="1" dirty="0" err="1" smtClean="0">
                <a:solidFill>
                  <a:srgbClr val="000000"/>
                </a:solidFill>
                <a:latin typeface="Menlo" charset="0"/>
              </a:rPr>
              <a:t>netflix</a:t>
            </a:r>
            <a:r>
              <a:rPr lang="en-US" sz="2400" b="1" dirty="0" smtClean="0">
                <a:solidFill>
                  <a:srgbClr val="000000"/>
                </a:solidFill>
                <a:latin typeface="Menlo" charset="0"/>
              </a:rPr>
              <a:t>-ribbon</a:t>
            </a:r>
          </a:p>
          <a:p>
            <a:r>
              <a:rPr lang="en-US" sz="24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2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LoadBalancerClient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1952" y="1582341"/>
            <a:ext cx="96333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>
                <a:solidFill>
                  <a:srgbClr val="3F7F5F"/>
                </a:solidFill>
                <a:latin typeface="Menlo" charset="0"/>
              </a:rPr>
              <a:t>/*</a:t>
            </a:r>
          </a:p>
          <a:p>
            <a:r>
              <a:rPr lang="en-US" dirty="0" smtClean="0">
                <a:solidFill>
                  <a:srgbClr val="3F7F5F"/>
                </a:solidFill>
                <a:latin typeface="Menlo" charset="0"/>
              </a:rPr>
              <a:t>	@</a:t>
            </a:r>
            <a:r>
              <a:rPr lang="en-US" dirty="0" err="1">
                <a:solidFill>
                  <a:srgbClr val="3F7F5F"/>
                </a:solidFill>
                <a:latin typeface="Menlo" charset="0"/>
              </a:rPr>
              <a:t>Autowired</a:t>
            </a:r>
            <a:endParaRPr lang="en-US" dirty="0">
              <a:solidFill>
                <a:srgbClr val="3F7F5F"/>
              </a:solidFill>
              <a:latin typeface="Menlo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Menlo" charset="0"/>
              </a:rPr>
              <a:t>	private </a:t>
            </a:r>
            <a:r>
              <a:rPr lang="en-US" dirty="0" err="1">
                <a:solidFill>
                  <a:srgbClr val="3F7F5F"/>
                </a:solidFill>
                <a:latin typeface="Menlo" charset="0"/>
              </a:rPr>
              <a:t>DiscoveryClient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Menlo" charset="0"/>
              </a:rPr>
              <a:t>discoveryClient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;</a:t>
            </a:r>
          </a:p>
          <a:p>
            <a:r>
              <a:rPr lang="mr-IN" dirty="0" smtClean="0">
                <a:solidFill>
                  <a:srgbClr val="3F7F5F"/>
                </a:solidFill>
                <a:latin typeface="Menlo" charset="0"/>
              </a:rPr>
              <a:t>*/</a:t>
            </a:r>
            <a:endParaRPr lang="mr-IN" dirty="0">
              <a:solidFill>
                <a:srgbClr val="3F7F5F"/>
              </a:solidFill>
              <a:latin typeface="Menlo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Autowired</a:t>
            </a:r>
            <a:endParaRPr lang="en-US" dirty="0">
              <a:solidFill>
                <a:srgbClr val="646464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RestTemplate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Menlo" charset="0"/>
              </a:rPr>
              <a:t>restTemplate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Autowired</a:t>
            </a:r>
            <a:endParaRPr lang="en-US" dirty="0">
              <a:solidFill>
                <a:srgbClr val="646464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LoadBalancerClient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Menlo" charset="0"/>
              </a:rPr>
              <a:t>loadBalancerClient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;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6442362" y="3046022"/>
            <a:ext cx="1923806" cy="700643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93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8326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LoadBalancerClient</a:t>
            </a:r>
            <a:r>
              <a:rPr lang="en-US" dirty="0" smtClean="0"/>
              <a:t> (</a:t>
            </a:r>
            <a:r>
              <a:rPr lang="en-US" dirty="0" err="1" smtClean="0"/>
              <a:t>Contd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1952" y="1427112"/>
            <a:ext cx="1102570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GetMapping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"/</a:t>
            </a:r>
            <a:r>
              <a:rPr lang="en-US" dirty="0" err="1">
                <a:solidFill>
                  <a:srgbClr val="2A00FF"/>
                </a:solidFill>
                <a:latin typeface="Menlo" charset="0"/>
              </a:rPr>
              <a:t>fromOtherClientWithEureka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String 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readFromOtherClient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endParaRPr lang="en-US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mr-IN" dirty="0" smtClean="0">
                <a:solidFill>
                  <a:srgbClr val="3F7F5F"/>
                </a:solidFill>
                <a:latin typeface="Menlo" charset="0"/>
              </a:rPr>
              <a:t>/*</a:t>
            </a:r>
            <a:endParaRPr lang="mr-IN" dirty="0">
              <a:solidFill>
                <a:srgbClr val="3F7F5F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Menlo" charset="0"/>
              </a:rPr>
              <a:t>	List&lt;</a:t>
            </a:r>
            <a:r>
              <a:rPr lang="en-US" dirty="0" err="1" smtClean="0">
                <a:solidFill>
                  <a:srgbClr val="3F7F5F"/>
                </a:solidFill>
                <a:latin typeface="Menlo" charset="0"/>
              </a:rPr>
              <a:t>ServiceInstance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&gt; instances = </a:t>
            </a:r>
            <a:r>
              <a:rPr lang="en-US" dirty="0" err="1">
                <a:solidFill>
                  <a:srgbClr val="3F7F5F"/>
                </a:solidFill>
                <a:latin typeface="Menlo" charset="0"/>
              </a:rPr>
              <a:t>discoveryClient.getInstances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("</a:t>
            </a:r>
            <a:r>
              <a:rPr lang="en-US" dirty="0" smtClean="0">
                <a:solidFill>
                  <a:srgbClr val="3F7F5F"/>
                </a:solidFill>
                <a:latin typeface="Menlo" charset="0"/>
              </a:rPr>
              <a:t>FIRSTEUREKACLIENT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");</a:t>
            </a:r>
          </a:p>
          <a:p>
            <a:r>
              <a:rPr lang="en-US" dirty="0">
                <a:solidFill>
                  <a:srgbClr val="3F7F5F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3F7F5F"/>
                </a:solidFill>
                <a:latin typeface="Menlo" charset="0"/>
              </a:rPr>
              <a:t>String 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host = </a:t>
            </a:r>
            <a:r>
              <a:rPr lang="en-US" dirty="0" err="1">
                <a:solidFill>
                  <a:srgbClr val="3F7F5F"/>
                </a:solidFill>
                <a:latin typeface="Menlo" charset="0"/>
              </a:rPr>
              <a:t>instances.get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(0).</a:t>
            </a:r>
            <a:r>
              <a:rPr lang="en-US" dirty="0" err="1">
                <a:solidFill>
                  <a:srgbClr val="3F7F5F"/>
                </a:solidFill>
                <a:latin typeface="Menlo" charset="0"/>
              </a:rPr>
              <a:t>getUri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().</a:t>
            </a:r>
            <a:r>
              <a:rPr lang="en-US" dirty="0" err="1">
                <a:solidFill>
                  <a:srgbClr val="3F7F5F"/>
                </a:solidFill>
                <a:latin typeface="Menlo" charset="0"/>
              </a:rPr>
              <a:t>toString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();</a:t>
            </a:r>
          </a:p>
          <a:p>
            <a:r>
              <a:rPr lang="mr-IN" dirty="0" smtClean="0">
                <a:solidFill>
                  <a:srgbClr val="3F7F5F"/>
                </a:solidFill>
                <a:latin typeface="Menlo" charset="0"/>
              </a:rPr>
              <a:t>*/</a:t>
            </a:r>
            <a:endParaRPr lang="mr-IN" dirty="0">
              <a:solidFill>
                <a:srgbClr val="3F7F5F"/>
              </a:solidFill>
              <a:latin typeface="Menlo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		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ServiceInstance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Menlo" charset="0"/>
              </a:rPr>
              <a:t>instance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0000C0"/>
                </a:solidFill>
                <a:latin typeface="Menlo" charset="0"/>
              </a:rPr>
              <a:t>loadBalancerClient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.choose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dirty="0" smtClean="0">
                <a:solidFill>
                  <a:srgbClr val="2A00FF"/>
                </a:solidFill>
                <a:latin typeface="Menlo" charset="0"/>
              </a:rPr>
              <a:t>FIRSTEUREKACLIENT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Menlo" charset="0"/>
              </a:rPr>
              <a:t>host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instance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.getUri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Menlo" charset="0"/>
              </a:rPr>
              <a:t>mapping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"/message"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String 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uri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host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+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mapping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String 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0000C0"/>
                </a:solidFill>
                <a:latin typeface="Menlo" charset="0"/>
              </a:rPr>
              <a:t>restTemplate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.getForObject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uri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String.</a:t>
            </a:r>
            <a:r>
              <a:rPr lang="en-US" b="1" dirty="0" err="1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Menlo" charset="0"/>
              </a:rPr>
              <a:t>msg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dirty="0"/>
          </a:p>
        </p:txBody>
      </p:sp>
      <p:cxnSp>
        <p:nvCxnSpPr>
          <p:cNvPr id="8" name="Straight Arrow Connector 9"/>
          <p:cNvCxnSpPr/>
          <p:nvPr/>
        </p:nvCxnSpPr>
        <p:spPr>
          <a:xfrm rot="16200000" flipH="1">
            <a:off x="7356763" y="2951021"/>
            <a:ext cx="1151908" cy="902525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05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LoadBalanced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This "</a:t>
            </a:r>
            <a:r>
              <a:rPr lang="en-US" dirty="0" err="1"/>
              <a:t>LoadBalanced</a:t>
            </a:r>
            <a:r>
              <a:rPr lang="en-US" dirty="0"/>
              <a:t>" </a:t>
            </a:r>
            <a:r>
              <a:rPr lang="en-US" dirty="0" err="1" smtClean="0"/>
              <a:t>RestTemplate</a:t>
            </a:r>
            <a:r>
              <a:rPr lang="en-US" dirty="0" smtClean="0"/>
              <a:t> </a:t>
            </a:r>
            <a:r>
              <a:rPr lang="en-US" dirty="0"/>
              <a:t>is automatically hooked into Ribbon: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Config.java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@</a:t>
            </a:r>
            <a:r>
              <a:rPr lang="en-US" dirty="0">
                <a:solidFill>
                  <a:srgbClr val="C00000"/>
                </a:solidFill>
              </a:rPr>
              <a:t>Bean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C00000"/>
                </a:solidFill>
              </a:rPr>
              <a:t>@</a:t>
            </a:r>
            <a:r>
              <a:rPr lang="en-US" sz="2800" b="1" dirty="0" err="1">
                <a:solidFill>
                  <a:srgbClr val="C00000"/>
                </a:solidFill>
              </a:rPr>
              <a:t>LoadBalanced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public </a:t>
            </a:r>
            <a:r>
              <a:rPr lang="en-US" dirty="0" err="1" smtClean="0">
                <a:solidFill>
                  <a:srgbClr val="C00000"/>
                </a:solidFill>
              </a:rPr>
              <a:t>RestTemplate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restTemplate</a:t>
            </a:r>
            <a:r>
              <a:rPr lang="en-US" dirty="0">
                <a:solidFill>
                  <a:srgbClr val="C00000"/>
                </a:solidFill>
              </a:rPr>
              <a:t>() {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return </a:t>
            </a:r>
            <a:r>
              <a:rPr lang="en-US" dirty="0">
                <a:solidFill>
                  <a:srgbClr val="C00000"/>
                </a:solidFill>
              </a:rPr>
              <a:t>new </a:t>
            </a:r>
            <a:r>
              <a:rPr lang="en-US" dirty="0" err="1">
                <a:solidFill>
                  <a:srgbClr val="C00000"/>
                </a:solidFill>
              </a:rPr>
              <a:t>RestTemplate</a:t>
            </a:r>
            <a:r>
              <a:rPr lang="en-US" dirty="0">
                <a:solidFill>
                  <a:srgbClr val="C00000"/>
                </a:solidFill>
              </a:rPr>
              <a:t>();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82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</TotalTime>
  <Words>298</Words>
  <Application>Microsoft Macintosh PowerPoint</Application>
  <PresentationFormat>Widescreen</PresentationFormat>
  <Paragraphs>94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Calibri</vt:lpstr>
      <vt:lpstr>Mangal</vt:lpstr>
      <vt:lpstr>Menlo</vt:lpstr>
      <vt:lpstr>Rockwell</vt:lpstr>
      <vt:lpstr>Rockwell Condensed</vt:lpstr>
      <vt:lpstr>Rockwell Extra Bold</vt:lpstr>
      <vt:lpstr>Segoe UI</vt:lpstr>
      <vt:lpstr>Segoe UI Semibold</vt:lpstr>
      <vt:lpstr>Wingdings</vt:lpstr>
      <vt:lpstr>Wood Type</vt:lpstr>
      <vt:lpstr>PowerPoint Presentation</vt:lpstr>
      <vt:lpstr>PowerPoint Presentation</vt:lpstr>
      <vt:lpstr>What is load balancer (Server Side)?</vt:lpstr>
      <vt:lpstr>Client Side Load Balancing</vt:lpstr>
      <vt:lpstr>Ribbon – The Client Side Load balancer</vt:lpstr>
      <vt:lpstr>Add dependency for starter Ribbon</vt:lpstr>
      <vt:lpstr>LoadBalancerClient</vt:lpstr>
      <vt:lpstr>LoadBalancerClient (Contd…)</vt:lpstr>
      <vt:lpstr>@LoadBalanced</vt:lpstr>
      <vt:lpstr>Instead of using:   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2019-10-31T16:25:18Z</dcterms:created>
  <dcterms:modified xsi:type="dcterms:W3CDTF">2019-10-31T16:49:07Z</dcterms:modified>
</cp:coreProperties>
</file>