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0B3F-229B-1444-9DC4-4789ECFDAC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4CF56-2C3A-0C4E-BE92-90D59D31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61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DFE7-6D30-F248-831B-06DC36A998EF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1ECC-E542-AD40-B29D-528B543275C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D52F-1C02-0D43-A3F1-53246A113F83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1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D865-DF37-3D4A-9382-B5FA58BCAF77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4A2A3C8-6D6B-824E-BA45-5BF275B4BFA8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BA05-064C-F64E-AA5F-23DD32905026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F7A4-8310-DD42-AB48-039A1FF685C2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5683-0B00-B644-B355-0528611BA218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5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5830-0D86-9E42-9F96-6A1D87996124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3AEC-29CE-2646-A53F-E90DA8749D1A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5CD2-2207-2D4C-BDCF-F80D7DC83F30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56277C-8189-9B4A-899F-D35B4C77F375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9D37A7-BE6D-EC40-8718-31764DE47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52738"/>
              </p:ext>
            </p:extLst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57611" y="4639915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293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EnableHystrix</a:t>
            </a:r>
            <a:r>
              <a:rPr lang="en-US" b="1" dirty="0" smtClean="0"/>
              <a:t> </a:t>
            </a:r>
            <a:r>
              <a:rPr lang="en-US" dirty="0" smtClean="0"/>
              <a:t>in Application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582341"/>
            <a:ext cx="86120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SpringBootApplication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EnableFeignClients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sz="4400" b="1" dirty="0">
                <a:solidFill>
                  <a:srgbClr val="808000"/>
                </a:solidFill>
              </a:rPr>
              <a:t>@</a:t>
            </a:r>
            <a:r>
              <a:rPr lang="en-US" sz="4400" b="1" dirty="0" err="1">
                <a:solidFill>
                  <a:srgbClr val="808000"/>
                </a:solidFill>
              </a:rPr>
              <a:t>EnableHystrix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EnableHystrixDashboard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CircuitBreakerWithHystrixApplication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dirty="0"/>
              <a:t>(</a:t>
            </a:r>
            <a:r>
              <a:rPr lang="en-US" dirty="0" err="1"/>
              <a:t>CircuitBreakerWithHystrixApplication.</a:t>
            </a:r>
            <a:r>
              <a:rPr lang="en-US" b="1" dirty="0" err="1">
                <a:solidFill>
                  <a:srgbClr val="000080"/>
                </a:solidFill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85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/>
          <p:nvPr/>
        </p:nvCxnSpPr>
        <p:spPr>
          <a:xfrm rot="16200000" flipH="1">
            <a:off x="748147" y="3230086"/>
            <a:ext cx="1840675" cy="55814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71" y="278141"/>
            <a:ext cx="10058400" cy="9186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dirty="0"/>
              <a:t>@</a:t>
            </a:r>
            <a:r>
              <a:rPr lang="en-US" sz="4000" b="1" dirty="0" err="1"/>
              <a:t>HystrixCommand</a:t>
            </a:r>
            <a:r>
              <a:rPr lang="en-US" sz="4000" b="1" dirty="0"/>
              <a:t> </a:t>
            </a:r>
            <a:r>
              <a:rPr lang="en-US" sz="4000" dirty="0"/>
              <a:t>with </a:t>
            </a:r>
            <a:r>
              <a:rPr lang="en-US" sz="4000" b="1" dirty="0"/>
              <a:t>fallback</a:t>
            </a:r>
            <a:r>
              <a:rPr lang="en-US" sz="4000" dirty="0"/>
              <a:t> </a:t>
            </a:r>
            <a:r>
              <a:rPr lang="en-US" sz="4000" b="1" dirty="0"/>
              <a:t>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0" y="1479330"/>
            <a:ext cx="1093961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8000"/>
                </a:solidFill>
              </a:rPr>
              <a:t>@</a:t>
            </a:r>
            <a:r>
              <a:rPr lang="en-US" sz="2800" b="1" dirty="0" err="1">
                <a:solidFill>
                  <a:srgbClr val="808000"/>
                </a:solidFill>
              </a:rPr>
              <a:t>HystrixCommand</a:t>
            </a:r>
            <a:r>
              <a:rPr lang="en-US" sz="2800" b="1" dirty="0"/>
              <a:t>(</a:t>
            </a:r>
            <a:r>
              <a:rPr lang="en-US" sz="2800" b="1" dirty="0" err="1"/>
              <a:t>fallbackMethod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8000"/>
                </a:solidFill>
              </a:rPr>
              <a:t>"</a:t>
            </a:r>
            <a:r>
              <a:rPr lang="en-US" sz="2800" b="1" dirty="0" err="1">
                <a:solidFill>
                  <a:srgbClr val="008000"/>
                </a:solidFill>
              </a:rPr>
              <a:t>employeeServiceFailure_Fallback</a:t>
            </a:r>
            <a:r>
              <a:rPr lang="en-US" sz="2800" b="1" dirty="0">
                <a:solidFill>
                  <a:srgbClr val="008000"/>
                </a:solidFill>
              </a:rPr>
              <a:t>"</a:t>
            </a:r>
            <a:r>
              <a:rPr lang="en-US" sz="2800" b="1" dirty="0"/>
              <a:t>)</a:t>
            </a:r>
            <a:br>
              <a:rPr lang="en-US" sz="2800" b="1" dirty="0"/>
            </a:br>
            <a:r>
              <a:rPr lang="en-US" sz="2000" b="1" dirty="0">
                <a:solidFill>
                  <a:srgbClr val="000080"/>
                </a:solidFill>
              </a:rPr>
              <a:t>public </a:t>
            </a:r>
            <a:r>
              <a:rPr lang="en-US" sz="2000" dirty="0"/>
              <a:t>Employee </a:t>
            </a:r>
            <a:r>
              <a:rPr lang="en-US" sz="2000" dirty="0" err="1"/>
              <a:t>readEmpFromEmpFeignClient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808000"/>
                </a:solidFill>
              </a:rPr>
              <a:t>@</a:t>
            </a:r>
            <a:r>
              <a:rPr lang="en-US" sz="2000" dirty="0" err="1">
                <a:solidFill>
                  <a:srgbClr val="808000"/>
                </a:solidFill>
              </a:rPr>
              <a:t>PathVariable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00"/>
                </a:solidFill>
              </a:rPr>
              <a:t>"id"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000080"/>
                </a:solidFill>
              </a:rPr>
              <a:t>long </a:t>
            </a:r>
            <a:r>
              <a:rPr lang="en-US" sz="2000" dirty="0" err="1"/>
              <a:t>empId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  <a:r>
              <a:rPr lang="en-US" sz="2000" i="1" dirty="0">
                <a:solidFill>
                  <a:srgbClr val="808080"/>
                </a:solidFill>
              </a:rPr>
              <a:t/>
            </a:r>
            <a:br>
              <a:rPr lang="en-US" sz="2000" i="1" dirty="0">
                <a:solidFill>
                  <a:srgbClr val="808080"/>
                </a:solidFill>
              </a:rPr>
            </a:br>
            <a:r>
              <a:rPr lang="en-US" sz="2000" i="1" dirty="0">
                <a:solidFill>
                  <a:srgbClr val="80808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b="1" dirty="0" err="1">
                <a:solidFill>
                  <a:srgbClr val="660E7A"/>
                </a:solidFill>
              </a:rPr>
              <a:t>employeeFeignClient</a:t>
            </a:r>
            <a:r>
              <a:rPr lang="en-US" sz="2000" dirty="0" err="1"/>
              <a:t>.getEmployeeById</a:t>
            </a:r>
            <a:r>
              <a:rPr lang="en-US" sz="2000" dirty="0"/>
              <a:t>(</a:t>
            </a:r>
            <a:r>
              <a:rPr lang="en-US" sz="2000" dirty="0" err="1"/>
              <a:t>empId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950" y="4067193"/>
            <a:ext cx="10288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SuppressWarnings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"unused"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/>
              <a:t>Employee </a:t>
            </a:r>
            <a:r>
              <a:rPr lang="en-US" sz="3200" b="1" dirty="0" err="1"/>
              <a:t>employeeServiceFailure_Fallback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long </a:t>
            </a:r>
            <a:r>
              <a:rPr lang="en-US" dirty="0" err="1"/>
              <a:t>empId</a:t>
            </a:r>
            <a:r>
              <a:rPr lang="en-US" dirty="0"/>
              <a:t>)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"Employee Service is down!!! fallback route enabled..."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>
                <a:solidFill>
                  <a:srgbClr val="000080"/>
                </a:solidFill>
              </a:rPr>
              <a:t>return new </a:t>
            </a:r>
            <a:r>
              <a:rPr lang="en-US" dirty="0"/>
              <a:t>Employee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}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5714390" y="3006815"/>
            <a:ext cx="1710047" cy="1135314"/>
          </a:xfrm>
          <a:prstGeom prst="curvedConnector3">
            <a:avLst/>
          </a:prstGeom>
          <a:ln w="25400">
            <a:solidFill>
              <a:srgbClr val="FF0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77896" y="3360175"/>
            <a:ext cx="5273815" cy="42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Parameter and return type </a:t>
            </a:r>
            <a:r>
              <a:rPr lang="en-US" sz="24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match</a:t>
            </a:r>
            <a:endParaRPr lang="en-US" sz="24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there is any issue with the client, the fallback method will be called.</a:t>
            </a:r>
          </a:p>
          <a:p>
            <a:r>
              <a:rPr lang="en-US" dirty="0" smtClean="0"/>
              <a:t>Once the service is up, it will call as usual without falling in the fallback method.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37A7-BE6D-EC40-8718-31764DE47D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 err="1" smtClean="0"/>
              <a:t>Hystrix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https://camo.githubusercontent.com/e871b5d002a9699e7a2d9fa0178af5c72f0743e0/68747470733a2f2f6e6574666c69782e6769746875622e636f6d2f487973747269782f696d616765732f687973747269782d6c6f676f2d7461676c696e652d383530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9" y="296637"/>
            <a:ext cx="4422221" cy="125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26" name="Picture 2" descr="https://camo.githubusercontent.com/e871b5d002a9699e7a2d9fa0178af5c72f0743e0/68747470733a2f2f6e6574666c69782e6769746875622e636f6d2f487973747269782f696d616765732f687973747269782d6c6f676f2d7461676c696e652d383530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10" y="2458192"/>
            <a:ext cx="8096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172" y="380010"/>
            <a:ext cx="6588535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Client-side Circuit Breaker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098" name="Picture 2" descr="mage result for circuit bre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44" y="1742289"/>
            <a:ext cx="2734709" cy="273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1953" y="1517877"/>
            <a:ext cx="8689060" cy="4538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circuit breaker is an automatically operated electrical switch designed to protect an electrical circuit from damage caused by excess current from an overload or short circuit. </a:t>
            </a:r>
            <a:endParaRPr lang="en-US" sz="2400" dirty="0" smtClean="0">
              <a:solidFill>
                <a:srgbClr val="002D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en-US" sz="2400" dirty="0" smtClean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Its </a:t>
            </a:r>
            <a:r>
              <a:rPr lang="en-US" sz="2400" dirty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function is to interrupt current flow after a fault is detected. </a:t>
            </a:r>
            <a:r>
              <a:rPr lang="en-US" sz="2400" dirty="0" smtClean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Unlike </a:t>
            </a:r>
            <a:r>
              <a:rPr lang="en-US" sz="2400" dirty="0">
                <a:solidFill>
                  <a:srgbClr val="002D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fuse, which operates once and then must be replaced, a circuit breaker can be reset (either manually or automatically) to resume normal operation.</a:t>
            </a:r>
          </a:p>
        </p:txBody>
      </p:sp>
    </p:spTree>
    <p:extLst>
      <p:ext uri="{BB962C8B-B14F-4D97-AF65-F5344CB8AC3E}">
        <p14:creationId xmlns:p14="http://schemas.microsoft.com/office/powerpoint/2010/main" val="156544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err="1"/>
              <a:t>Hystrix</a:t>
            </a:r>
            <a:r>
              <a:rPr lang="en-US" dirty="0"/>
              <a:t> For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Hystrix</a:t>
            </a:r>
            <a:r>
              <a:rPr lang="en-US" dirty="0" smtClean="0"/>
              <a:t> is designed to do the following:</a:t>
            </a:r>
          </a:p>
          <a:p>
            <a:r>
              <a:rPr lang="en-US" dirty="0" smtClean="0"/>
              <a:t>Give protection from and control over latency and failure from dependencies accessed (typically over the network) via third-party client libraries.</a:t>
            </a:r>
          </a:p>
          <a:p>
            <a:r>
              <a:rPr lang="en-US" dirty="0" smtClean="0"/>
              <a:t>Stop </a:t>
            </a:r>
            <a:r>
              <a:rPr lang="en-US" dirty="0"/>
              <a:t>cascading failures in a complex distributed system.</a:t>
            </a:r>
          </a:p>
          <a:p>
            <a:r>
              <a:rPr lang="en-US" dirty="0"/>
              <a:t>Fail fast and rapidly recover.</a:t>
            </a:r>
          </a:p>
          <a:p>
            <a:r>
              <a:rPr lang="en-US" dirty="0"/>
              <a:t>Fallback and gracefully degrade when possible.</a:t>
            </a:r>
          </a:p>
          <a:p>
            <a:r>
              <a:rPr lang="en-US" dirty="0"/>
              <a:t>Enable near real-time monitoring, alerting, and operational control.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93685"/>
            <a:ext cx="10058400" cy="695753"/>
          </a:xfrm>
        </p:spPr>
        <p:txBody>
          <a:bodyPr>
            <a:normAutofit fontScale="90000"/>
          </a:bodyPr>
          <a:lstStyle/>
          <a:p>
            <a:r>
              <a:rPr lang="en-US" dirty="0"/>
              <a:t>When everything is healthy the request flow can look </a:t>
            </a:r>
            <a:r>
              <a:rPr lang="en-US" dirty="0" smtClean="0"/>
              <a:t>like: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50" name="Picture 2" descr="https://github.com/Netflix/Hystrix/wiki/images/soa-1-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90" y="1911161"/>
            <a:ext cx="4859124" cy="441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1306"/>
          </a:xfrm>
        </p:spPr>
        <p:txBody>
          <a:bodyPr>
            <a:noAutofit/>
          </a:bodyPr>
          <a:lstStyle/>
          <a:p>
            <a:r>
              <a:rPr lang="en-US" sz="4000" dirty="0"/>
              <a:t>When one of many backend systems becomes latent it can block the entire user </a:t>
            </a:r>
            <a:r>
              <a:rPr lang="en-US" sz="4000" dirty="0" smtClean="0"/>
              <a:t>request: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https://github.com/Netflix/Hystrix/wiki/images/soa-2-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142" y="1705938"/>
            <a:ext cx="5423473" cy="49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66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Hystrix</a:t>
            </a:r>
            <a:r>
              <a:rPr lang="en-US" dirty="0"/>
              <a:t> works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382485"/>
            <a:ext cx="10975658" cy="5018316"/>
          </a:xfrm>
        </p:spPr>
        <p:txBody>
          <a:bodyPr>
            <a:normAutofit/>
          </a:bodyPr>
          <a:lstStyle/>
          <a:p>
            <a:r>
              <a:rPr lang="en-US" dirty="0"/>
              <a:t>Preventing any single dependency from using up all container (such as Tomcat) user threads.</a:t>
            </a:r>
          </a:p>
          <a:p>
            <a:r>
              <a:rPr lang="en-US" dirty="0"/>
              <a:t>Shedding load and failing fast instead of queueing.</a:t>
            </a:r>
          </a:p>
          <a:p>
            <a:r>
              <a:rPr lang="en-US" dirty="0"/>
              <a:t>Providing fallbacks wherever feasible to protect users from failure.</a:t>
            </a:r>
          </a:p>
          <a:p>
            <a:r>
              <a:rPr lang="en-US" dirty="0"/>
              <a:t>Using isolation techniques (such as bulkhead, </a:t>
            </a:r>
            <a:r>
              <a:rPr lang="en-US" dirty="0" err="1"/>
              <a:t>swimlane</a:t>
            </a:r>
            <a:r>
              <a:rPr lang="en-US" dirty="0"/>
              <a:t>, and circuit breaker patterns) to limit the impact of any one dependency.</a:t>
            </a:r>
          </a:p>
          <a:p>
            <a:r>
              <a:rPr lang="en-US" dirty="0"/>
              <a:t>Optimizing for time-to-discovery through near real-time metrics, monitoring, and alerting</a:t>
            </a:r>
          </a:p>
          <a:p>
            <a:r>
              <a:rPr lang="en-US" dirty="0"/>
              <a:t>Optimizing for time-to-recovery by means of low latency propagation of configuration changes and support for dynamic property changes in most aspects of </a:t>
            </a:r>
            <a:r>
              <a:rPr lang="en-US" dirty="0" err="1"/>
              <a:t>Hystrix</a:t>
            </a:r>
            <a:r>
              <a:rPr lang="en-US" dirty="0"/>
              <a:t>, which allows you to make real-time operational modifications with low latency feedback loops.</a:t>
            </a:r>
          </a:p>
          <a:p>
            <a:r>
              <a:rPr lang="en-US" dirty="0"/>
              <a:t>Protecting against failures in the entire dependency client execution, not just in the network traffic.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0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Hystrix</a:t>
            </a:r>
            <a:r>
              <a:rPr lang="en-US" dirty="0" smtClean="0"/>
              <a:t> Dependencies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1603168"/>
            <a:ext cx="9150793" cy="34425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330</Words>
  <Application>Microsoft Macintosh PowerPoint</Application>
  <PresentationFormat>Widescreen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Arial</vt:lpstr>
      <vt:lpstr>Wood Type</vt:lpstr>
      <vt:lpstr>PowerPoint Presentation</vt:lpstr>
      <vt:lpstr>PowerPoint Presentation</vt:lpstr>
      <vt:lpstr>PowerPoint Presentation</vt:lpstr>
      <vt:lpstr>Circuit Breaker</vt:lpstr>
      <vt:lpstr>What Is Hystrix For?</vt:lpstr>
      <vt:lpstr>When everything is healthy the request flow can look like:</vt:lpstr>
      <vt:lpstr>When one of many backend systems becomes latent it can block the entire user request:</vt:lpstr>
      <vt:lpstr>Hystrix works by:</vt:lpstr>
      <vt:lpstr>Add Hystrix Dependencies</vt:lpstr>
      <vt:lpstr>@EnableHystrix in Application class</vt:lpstr>
      <vt:lpstr>@HystrixCommand with fallback method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2019-10-31T16:26:05Z</dcterms:created>
  <dcterms:modified xsi:type="dcterms:W3CDTF">2019-10-31T16:45:02Z</dcterms:modified>
</cp:coreProperties>
</file>