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57" r:id="rId3"/>
    <p:sldId id="293" r:id="rId4"/>
    <p:sldId id="294" r:id="rId5"/>
    <p:sldId id="295" r:id="rId6"/>
    <p:sldId id="296" r:id="rId7"/>
    <p:sldId id="337" r:id="rId8"/>
    <p:sldId id="325" r:id="rId9"/>
    <p:sldId id="297" r:id="rId10"/>
    <p:sldId id="331" r:id="rId11"/>
    <p:sldId id="326" r:id="rId12"/>
    <p:sldId id="298" r:id="rId13"/>
    <p:sldId id="327" r:id="rId14"/>
    <p:sldId id="299" r:id="rId15"/>
    <p:sldId id="329" r:id="rId16"/>
    <p:sldId id="330" r:id="rId17"/>
    <p:sldId id="300" r:id="rId18"/>
    <p:sldId id="332" r:id="rId19"/>
    <p:sldId id="333" r:id="rId20"/>
    <p:sldId id="301" r:id="rId21"/>
    <p:sldId id="302" r:id="rId22"/>
    <p:sldId id="303" r:id="rId23"/>
    <p:sldId id="334" r:id="rId24"/>
    <p:sldId id="335" r:id="rId25"/>
    <p:sldId id="304" r:id="rId26"/>
    <p:sldId id="338" r:id="rId27"/>
    <p:sldId id="305" r:id="rId28"/>
    <p:sldId id="339" r:id="rId29"/>
    <p:sldId id="340" r:id="rId30"/>
    <p:sldId id="341" r:id="rId31"/>
    <p:sldId id="306" r:id="rId32"/>
    <p:sldId id="342" r:id="rId33"/>
    <p:sldId id="307" r:id="rId34"/>
    <p:sldId id="343" r:id="rId35"/>
    <p:sldId id="308" r:id="rId36"/>
    <p:sldId id="344" r:id="rId37"/>
    <p:sldId id="345" r:id="rId38"/>
    <p:sldId id="346" r:id="rId39"/>
    <p:sldId id="347" r:id="rId40"/>
    <p:sldId id="348" r:id="rId41"/>
    <p:sldId id="349" r:id="rId42"/>
    <p:sldId id="350" r:id="rId43"/>
    <p:sldId id="310" r:id="rId44"/>
    <p:sldId id="351" r:id="rId45"/>
    <p:sldId id="352" r:id="rId46"/>
    <p:sldId id="311" r:id="rId47"/>
    <p:sldId id="312" r:id="rId48"/>
    <p:sldId id="353" r:id="rId49"/>
    <p:sldId id="354" r:id="rId50"/>
    <p:sldId id="313" r:id="rId51"/>
    <p:sldId id="314" r:id="rId52"/>
    <p:sldId id="355" r:id="rId53"/>
    <p:sldId id="315" r:id="rId54"/>
    <p:sldId id="316" r:id="rId55"/>
    <p:sldId id="317" r:id="rId56"/>
    <p:sldId id="356" r:id="rId57"/>
    <p:sldId id="318" r:id="rId58"/>
    <p:sldId id="357" r:id="rId59"/>
    <p:sldId id="320" r:id="rId60"/>
    <p:sldId id="358" r:id="rId61"/>
    <p:sldId id="359" r:id="rId62"/>
    <p:sldId id="321" r:id="rId63"/>
    <p:sldId id="32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30"/>
  </p:normalViewPr>
  <p:slideViewPr>
    <p:cSldViewPr snapToGrid="0">
      <p:cViewPr>
        <p:scale>
          <a:sx n="106" d="100"/>
          <a:sy n="106" d="100"/>
        </p:scale>
        <p:origin x="1536" y="968"/>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7724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0255-4BEA-4103-B5A5-A299F6E8B73D}" type="slidenum">
              <a:rPr lang="en-US" smtClean="0"/>
              <a:t>46</a:t>
            </a:fld>
            <a:endParaRPr lang="en-US"/>
          </a:p>
        </p:txBody>
      </p:sp>
    </p:spTree>
    <p:extLst>
      <p:ext uri="{BB962C8B-B14F-4D97-AF65-F5344CB8AC3E}">
        <p14:creationId xmlns:p14="http://schemas.microsoft.com/office/powerpoint/2010/main" val="21442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BBDCB-734C-ED4A-9B44-453A8EDC90E0}"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A9718-30FE-3B4F-8CC4-C5527889C7F1}"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E6C12E-2BE1-414B-95C0-5BBBFE7198CA}"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ECC751-3382-8744-8023-A0E38C28062E}"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9/4/19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8B9DFD-7DC0-AC4C-A21E-6A5C79C2173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69F5649-2BA7-AB41-81E1-0B1D251416D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D5F8E0D-97B9-7C41-9C36-6FA3C12BF86B}"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5AE5EE-7A19-BF43-8670-856A4CEEF7E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1F596-54FB-2B47-9AD5-C0A1E5DB4E91}"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24F10EC-D10C-104D-ADB1-B95F6544624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044246-660F-E343-9CFA-383273FD136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0D66E67-C0EF-4845-9097-7C9379F1950F}"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4C3368-F663-1242-8706-237DD02EB04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378C6E6D-F5E6-E34B-8654-8D435E26A439}" type="datetime1">
              <a:rPr lang="en-US" smtClean="0"/>
              <a:t>9/4/19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0D0077AA-646D-9541-9FD6-C3F210052941}" type="datetime1">
              <a:rPr lang="en-US" smtClean="0"/>
              <a:t>9/4/19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C23F1-37BF-B345-8705-D565757A361D}"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657CC-E01F-7F4D-88A7-7D881C0E6C7A}"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D21F5-676D-0C44-B8E1-0248259CF423}" type="datetime1">
              <a:rPr lang="en-US" smtClean="0"/>
              <a:t>9/4/19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C93AA-C487-0F4C-9D64-70B824F6557A}" type="datetime1">
              <a:rPr lang="en-US" smtClean="0"/>
              <a:t>9/4/19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9F1C3-E989-5B4E-A7BF-8B65A598B2B2}" type="datetime1">
              <a:rPr lang="en-US" smtClean="0"/>
              <a:t>9/4/19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D6DCD-A0C8-B348-8A50-E4E37EFEFCAE}"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54E427-3830-4049-A919-F2DE752F9AB6}"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FEEFB-FDE6-6A45-900F-6DA9F066B346}" type="datetime1">
              <a:rPr lang="en-US" smtClean="0"/>
              <a:t>9/4/19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C02F1F4-2B2E-BB42-B04B-C030AD364A5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 Id="rId3" Type="http://schemas.openxmlformats.org/officeDocument/2006/relationships/hyperlink" Target="http://jakarta.apache.org/commons/db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 Id="rId3"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3.png"/><Relationship Id="rId5" Type="http://schemas.openxmlformats.org/officeDocument/2006/relationships/image" Target="../media/image7.jpeg"/><Relationship Id="rId6"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jpe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20.jpeg"/><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Content Placeholder 2"/>
          <p:cNvSpPr>
            <a:spLocks noGrp="1"/>
          </p:cNvSpPr>
          <p:nvPr>
            <p:ph idx="1"/>
          </p:nvPr>
        </p:nvSpPr>
        <p:spPr>
          <a:xfrm>
            <a:off x="608170" y="1299411"/>
            <a:ext cx="10975658" cy="4872789"/>
          </a:xfrm>
        </p:spPr>
        <p:txBody>
          <a:bodyPr>
            <a:norm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Driver Based data source is the simplest data source that can be configured in Spring. This should not be used in Production but it is good to use in Development Environment for unit testing. Spring provides 2 data source classes to choose one of them. They are:</a:t>
            </a: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a:t>
            </a:r>
            <a:r>
              <a:rPr lang="en-US" sz="2800" dirty="0" err="1" smtClean="0">
                <a:solidFill>
                  <a:schemeClr val="accent5">
                    <a:lumMod val="75000"/>
                  </a:schemeClr>
                </a:solidFill>
                <a:latin typeface="Times New Roman" pitchFamily="18" charset="0"/>
                <a:ea typeface="Arial Unicode MS" pitchFamily="34" charset="-128"/>
                <a:cs typeface="Times New Roman" pitchFamily="18" charset="0"/>
              </a:rPr>
              <a:t>nectionDataSource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r>
              <a:rPr lang="en-US" sz="2800" dirty="0">
                <a:solidFill>
                  <a:schemeClr val="accent1">
                    <a:lumMod val="50000"/>
                  </a:schemeClr>
                </a:solidFill>
                <a:latin typeface="Times New Roman" pitchFamily="18" charset="0"/>
                <a:ea typeface="Arial Unicode MS" pitchFamily="34" charset="-128"/>
                <a:cs typeface="Times New Roman" pitchFamily="18" charset="0"/>
              </a:rPr>
              <a:t>Remember, these both provides non-pooled connections but the only difference is,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a new connection each time a new connection is requested by the application where as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SingleConnectionDataSource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the same connection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43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9272677" y="285473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13114" y="483829"/>
            <a:ext cx="9154886" cy="646331"/>
          </a:xfrm>
          <a:prstGeom prst="rect">
            <a:avLst/>
          </a:prstGeom>
        </p:spPr>
        <p:txBody>
          <a:bodyPr wrap="square">
            <a:spAutoFit/>
          </a:bodyPr>
          <a:lstStyle/>
          <a:p>
            <a:endParaRPr lang="en-US" dirty="0">
              <a:solidFill>
                <a:schemeClr val="accent1">
                  <a:lumMod val="50000"/>
                </a:schemeClr>
              </a:solidFill>
              <a:latin typeface="Times New Roman" pitchFamily="18" charset="0"/>
              <a:ea typeface="Arial Unicode MS" pitchFamily="34" charset="-128"/>
              <a:cs typeface="Times New Roman" pitchFamily="18" charset="0"/>
            </a:endParaRPr>
          </a:p>
          <a:p>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2" name="Rectangle 11"/>
          <p:cNvSpPr/>
          <p:nvPr/>
        </p:nvSpPr>
        <p:spPr>
          <a:xfrm>
            <a:off x="717883" y="1913811"/>
            <a:ext cx="10892591" cy="224676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a:t>
            </a:r>
            <a:r>
              <a:rPr lang="en-US" sz="2000" b="1" dirty="0" smtClean="0">
                <a:solidFill>
                  <a:srgbClr val="CC3399"/>
                </a:solidFill>
              </a:rPr>
              <a:t>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class=</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org.springframework.jdbc.datasource.DriverManagerDataSource</a:t>
            </a:r>
            <a:r>
              <a:rPr lang="en-US" sz="2000" b="1" i="1" dirty="0">
                <a:solidFill>
                  <a:srgbClr val="0066FF"/>
                </a:solidFill>
                <a:latin typeface="Times New Roman" pitchFamily="18" charset="0"/>
                <a:cs typeface="Times New Roman" pitchFamily="18" charset="0"/>
              </a:rPr>
              <a:t>"</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driverClassName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com.mysql.jdbc.Driver</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   &lt;property </a:t>
            </a:r>
            <a:r>
              <a:rPr lang="en-US" sz="2000" b="1" dirty="0">
                <a:solidFill>
                  <a:srgbClr val="CC3399"/>
                </a:solidFill>
              </a:rPr>
              <a:t>name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url</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jdbc:mysql</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localhost</a:t>
            </a:r>
            <a:r>
              <a:rPr lang="en-US" sz="2000" b="1" i="1" dirty="0">
                <a:solidFill>
                  <a:srgbClr val="0066FF"/>
                </a:solidFill>
                <a:latin typeface="Times New Roman" pitchFamily="18" charset="0"/>
                <a:cs typeface="Times New Roman" pitchFamily="18" charset="0"/>
              </a:rPr>
              <a:t>/test"</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"username"</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password</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&lt;/bean&gt;</a:t>
            </a:r>
          </a:p>
        </p:txBody>
      </p:sp>
      <p:sp>
        <p:nvSpPr>
          <p:cNvPr id="2" name="TextBox 1"/>
          <p:cNvSpPr txBox="1"/>
          <p:nvPr/>
        </p:nvSpPr>
        <p:spPr>
          <a:xfrm rot="21289963">
            <a:off x="3692001" y="4145726"/>
            <a:ext cx="7119532" cy="12306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Confused with so many data sources? Don’t panic, for beginning, you use just one data source. Driver based is the easier one.</a:t>
            </a:r>
          </a:p>
        </p:txBody>
      </p:sp>
      <p:sp>
        <p:nvSpPr>
          <p:cNvPr id="7"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4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806114" y="2794820"/>
            <a:ext cx="10888579" cy="1384995"/>
            <a:chOff x="1600200" y="-137958"/>
            <a:chExt cx="8153400" cy="940775"/>
          </a:xfrm>
        </p:grpSpPr>
        <p:sp>
          <p:nvSpPr>
            <p:cNvPr id="7" name="Rectangle 6"/>
            <p:cNvSpPr/>
            <p:nvPr/>
          </p:nvSpPr>
          <p:spPr>
            <a:xfrm>
              <a:off x="2026625" y="-137958"/>
              <a:ext cx="6858000" cy="940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solidFill>
                    <a:srgbClr val="F60896"/>
                  </a:solidFill>
                  <a:latin typeface="Times New Roman" pitchFamily="18" charset="0"/>
                  <a:ea typeface="Arial Unicode MS" pitchFamily="34" charset="-128"/>
                  <a:cs typeface="Times New Roman" pitchFamily="18" charset="0"/>
                </a:rPr>
                <a:t>How is it if we take the connection </a:t>
              </a:r>
              <a:r>
                <a:rPr lang="en-US" sz="2800" b="1" dirty="0" smtClean="0">
                  <a:solidFill>
                    <a:srgbClr val="F60896"/>
                  </a:solidFill>
                  <a:latin typeface="Times New Roman" pitchFamily="18" charset="0"/>
                  <a:ea typeface="Arial Unicode MS" pitchFamily="34" charset="-128"/>
                  <a:cs typeface="Times New Roman" pitchFamily="18" charset="0"/>
                </a:rPr>
                <a:t>details </a:t>
              </a:r>
              <a:r>
                <a:rPr lang="en-US" sz="2800" dirty="0">
                  <a:solidFill>
                    <a:schemeClr val="tx1"/>
                  </a:solidFill>
                  <a:latin typeface="Times New Roman" pitchFamily="18" charset="0"/>
                  <a:ea typeface="Arial Unicode MS" pitchFamily="34" charset="-128"/>
                  <a:cs typeface="Times New Roman" pitchFamily="18" charset="0"/>
                </a:rPr>
                <a:t>(Driver class name, </a:t>
              </a:r>
              <a:r>
                <a:rPr lang="en-US" sz="2800" dirty="0" err="1">
                  <a:solidFill>
                    <a:schemeClr val="tx1"/>
                  </a:solidFill>
                  <a:latin typeface="Times New Roman" pitchFamily="18" charset="0"/>
                  <a:ea typeface="Arial Unicode MS" pitchFamily="34" charset="-128"/>
                  <a:cs typeface="Times New Roman" pitchFamily="18" charset="0"/>
                </a:rPr>
                <a:t>url</a:t>
              </a:r>
              <a:r>
                <a:rPr lang="en-US" sz="2800" dirty="0">
                  <a:solidFill>
                    <a:schemeClr val="tx1"/>
                  </a:solidFill>
                  <a:latin typeface="Times New Roman" pitchFamily="18" charset="0"/>
                  <a:ea typeface="Arial Unicode MS" pitchFamily="34" charset="-128"/>
                  <a:cs typeface="Times New Roman" pitchFamily="18" charset="0"/>
                </a:rPr>
                <a:t>, username, password etc. )</a:t>
              </a:r>
              <a:r>
                <a:rPr lang="en-US" sz="2800" b="1" dirty="0">
                  <a:solidFill>
                    <a:schemeClr val="tx1"/>
                  </a:solidFill>
                  <a:latin typeface="Times New Roman" pitchFamily="18" charset="0"/>
                  <a:ea typeface="Arial Unicode MS" pitchFamily="34" charset="-128"/>
                  <a:cs typeface="Times New Roman" pitchFamily="18" charset="0"/>
                </a:rPr>
                <a:t> </a:t>
              </a:r>
              <a:r>
                <a:rPr lang="en-US" sz="2800" b="1" dirty="0">
                  <a:solidFill>
                    <a:srgbClr val="F60896"/>
                  </a:solidFill>
                  <a:latin typeface="Times New Roman" pitchFamily="18" charset="0"/>
                  <a:ea typeface="Arial Unicode MS" pitchFamily="34" charset="-128"/>
                  <a:cs typeface="Times New Roman" pitchFamily="18" charset="0"/>
                </a:rPr>
                <a:t>from a property file rather than defining in Spring Context XML file itself?</a:t>
              </a:r>
              <a:endParaRPr lang="en-US" sz="2800" b="1" dirty="0">
                <a:solidFill>
                  <a:srgbClr val="F60896"/>
                </a:solidFill>
              </a:endParaRPr>
            </a:p>
          </p:txBody>
        </p:sp>
        <p:sp>
          <p:nvSpPr>
            <p:cNvPr id="8" name="Rectangle 7"/>
            <p:cNvSpPr/>
            <p:nvPr/>
          </p:nvSpPr>
          <p:spPr>
            <a:xfrm>
              <a:off x="1600200" y="-74950"/>
              <a:ext cx="243252"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sp>
          <p:nvSpPr>
            <p:cNvPr id="9" name="Rectangle 8"/>
            <p:cNvSpPr/>
            <p:nvPr/>
          </p:nvSpPr>
          <p:spPr>
            <a:xfrm>
              <a:off x="9067800" y="-74950"/>
              <a:ext cx="685800"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grpSp>
      <p:sp>
        <p:nvSpPr>
          <p:cNvPr id="10"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Tree>
    <p:extLst>
      <p:ext uri="{BB962C8B-B14F-4D97-AF65-F5344CB8AC3E}">
        <p14:creationId xmlns:p14="http://schemas.microsoft.com/office/powerpoint/2010/main" val="178616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0863" y="1226590"/>
            <a:ext cx="9030629" cy="646331"/>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Yes, it is a good idea to take the database connection details from a property file. </a:t>
            </a:r>
          </a:p>
          <a:p>
            <a:r>
              <a:rPr lang="en-US" dirty="0">
                <a:solidFill>
                  <a:schemeClr val="accent1">
                    <a:lumMod val="50000"/>
                  </a:schemeClr>
                </a:solidFill>
                <a:latin typeface="Times New Roman" pitchFamily="18" charset="0"/>
                <a:ea typeface="Arial Unicode MS" pitchFamily="34" charset="-128"/>
                <a:cs typeface="Times New Roman" pitchFamily="18" charset="0"/>
              </a:rPr>
              <a:t>So let’s create a property  file. We will name the file as: </a:t>
            </a:r>
            <a:r>
              <a:rPr lang="en-US" i="1" dirty="0" err="1"/>
              <a:t>jdbc.properties</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8498" r="43570" b="78428"/>
          <a:stretch/>
        </p:blipFill>
        <p:spPr bwMode="auto">
          <a:xfrm>
            <a:off x="2157662" y="1796720"/>
            <a:ext cx="6553200" cy="143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624263" y="3814414"/>
            <a:ext cx="7239000" cy="954107"/>
          </a:xfrm>
          <a:prstGeom prst="rect">
            <a:avLst/>
          </a:prstGeom>
        </p:spPr>
        <p:txBody>
          <a:bodyPr wrap="square">
            <a:spAutoFit/>
          </a:bodyPr>
          <a:lstStyle/>
          <a:p>
            <a:r>
              <a:rPr lang="en-US" sz="1400" b="1" dirty="0">
                <a:solidFill>
                  <a:srgbClr val="1A9681"/>
                </a:solidFill>
              </a:rPr>
              <a:t>&lt;bean </a:t>
            </a:r>
            <a:r>
              <a:rPr lang="en-US" sz="1400" b="1" dirty="0">
                <a:solidFill>
                  <a:srgbClr val="CC3399"/>
                </a:solidFill>
              </a:rPr>
              <a:t>id=</a:t>
            </a:r>
            <a:r>
              <a:rPr lang="en-US" sz="1400" b="1" i="1" dirty="0">
                <a:solidFill>
                  <a:srgbClr val="6600FF"/>
                </a:solidFill>
              </a:rPr>
              <a:t>"</a:t>
            </a:r>
            <a:r>
              <a:rPr lang="en-US" sz="1400" b="1" i="1" dirty="0" err="1">
                <a:solidFill>
                  <a:srgbClr val="0066FF"/>
                </a:solidFill>
                <a:latin typeface="Times New Roman" pitchFamily="18" charset="0"/>
                <a:cs typeface="Times New Roman" pitchFamily="18" charset="0"/>
              </a:rPr>
              <a:t>propertyConfigurer</a:t>
            </a:r>
            <a:r>
              <a:rPr lang="en-US" sz="1400" b="1" i="1" dirty="0">
                <a:solidFill>
                  <a:srgbClr val="6600FF"/>
                </a:solidFill>
              </a:rPr>
              <a:t>"</a:t>
            </a:r>
          </a:p>
          <a:p>
            <a:r>
              <a:rPr lang="en-US" sz="1400" b="1" dirty="0"/>
              <a:t>         </a:t>
            </a:r>
            <a:r>
              <a:rPr lang="en-US" sz="1400" b="1" dirty="0">
                <a:solidFill>
                  <a:srgbClr val="CC3399"/>
                </a:solidFill>
              </a:rPr>
              <a:t>class=</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org.springframework.beans.factory.config.PropertyPlaceholderConfigurer"</a:t>
            </a:r>
            <a:r>
              <a:rPr lang="en-US" sz="1400" b="1" i="1" dirty="0">
                <a:solidFill>
                  <a:srgbClr val="00B050"/>
                </a:solidFill>
              </a:rPr>
              <a:t>&gt;</a:t>
            </a:r>
            <a:endParaRPr lang="en-US" sz="1400" b="1" i="1" dirty="0">
              <a:solidFill>
                <a:srgbClr val="6600FF"/>
              </a:solidFill>
            </a:endParaRPr>
          </a:p>
          <a:p>
            <a:r>
              <a:rPr lang="en-US" sz="1400" b="1" dirty="0">
                <a:solidFill>
                  <a:srgbClr val="1A9681"/>
                </a:solidFill>
              </a:rPr>
              <a:t>         &lt;property </a:t>
            </a:r>
            <a:r>
              <a:rPr lang="en-US" sz="1400" b="1" dirty="0">
                <a:solidFill>
                  <a:srgbClr val="CC3399"/>
                </a:solidFill>
              </a:rPr>
              <a:t>name</a:t>
            </a:r>
            <a:r>
              <a:rPr lang="en-US" sz="1400" b="1" i="1" dirty="0">
                <a:solidFill>
                  <a:srgbClr val="002060"/>
                </a:solidFill>
              </a:rPr>
              <a:t>=</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location</a:t>
            </a:r>
            <a:r>
              <a:rPr lang="en-US" sz="1400" b="1" i="1" dirty="0">
                <a:solidFill>
                  <a:srgbClr val="0066FF"/>
                </a:solidFill>
              </a:rPr>
              <a:t>" </a:t>
            </a:r>
            <a:r>
              <a:rPr lang="en-US" sz="1400" b="1" dirty="0">
                <a:solidFill>
                  <a:srgbClr val="CC3399"/>
                </a:solidFill>
              </a:rPr>
              <a:t>value=</a:t>
            </a:r>
            <a:r>
              <a:rPr lang="en-US" sz="1400" b="1" i="1" dirty="0">
                <a:solidFill>
                  <a:srgbClr val="0066FF"/>
                </a:solidFill>
              </a:rPr>
              <a:t>"</a:t>
            </a:r>
            <a:r>
              <a:rPr lang="en-US" sz="1400" b="1" i="1" dirty="0" err="1">
                <a:solidFill>
                  <a:srgbClr val="0066FF"/>
                </a:solidFill>
                <a:latin typeface="Times New Roman" pitchFamily="18" charset="0"/>
                <a:cs typeface="Times New Roman" pitchFamily="18" charset="0"/>
              </a:rPr>
              <a:t>jdbc.properties</a:t>
            </a:r>
            <a:r>
              <a:rPr lang="en-US" sz="1400" b="1" i="1" dirty="0">
                <a:solidFill>
                  <a:srgbClr val="0066FF"/>
                </a:solidFill>
              </a:rPr>
              <a:t>" </a:t>
            </a:r>
            <a:r>
              <a:rPr lang="en-US" sz="1400" b="1" i="1" dirty="0">
                <a:solidFill>
                  <a:srgbClr val="00B050"/>
                </a:solidFill>
              </a:rPr>
              <a:t>/&gt;</a:t>
            </a:r>
          </a:p>
          <a:p>
            <a:r>
              <a:rPr lang="en-US" sz="1400" b="1" dirty="0">
                <a:solidFill>
                  <a:srgbClr val="1A9681"/>
                </a:solidFill>
              </a:rPr>
              <a:t>&lt;/bean&gt;</a:t>
            </a:r>
          </a:p>
        </p:txBody>
      </p:sp>
      <p:sp>
        <p:nvSpPr>
          <p:cNvPr id="14" name="Rectangle 13"/>
          <p:cNvSpPr/>
          <p:nvPr/>
        </p:nvSpPr>
        <p:spPr>
          <a:xfrm>
            <a:off x="1624262" y="4920682"/>
            <a:ext cx="7239000" cy="1600438"/>
          </a:xfrm>
          <a:prstGeom prst="rect">
            <a:avLst/>
          </a:prstGeom>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org.springframework.jdbc.datasource.DriverManagerDataSource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driverClassName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database.driver</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   &lt;property </a:t>
            </a:r>
            <a:r>
              <a:rPr lang="en-US" sz="1400" b="1" dirty="0">
                <a:solidFill>
                  <a:srgbClr val="CC3399"/>
                </a:solidFill>
              </a:rPr>
              <a:t>name</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url</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i="1" dirty="0">
                <a:solidFill>
                  <a:srgbClr val="0066FF"/>
                </a:solidFill>
                <a:latin typeface="Times New Roman" pitchFamily="18" charset="0"/>
                <a:cs typeface="Times New Roman" pitchFamily="18" charset="0"/>
              </a:rPr>
              <a:t>=“${database.url}"</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"username"</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database.username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password</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database.password</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&lt;/bean&gt;</a:t>
            </a:r>
          </a:p>
        </p:txBody>
      </p:sp>
      <p:sp>
        <p:nvSpPr>
          <p:cNvPr id="16" name="Freeform 15"/>
          <p:cNvSpPr/>
          <p:nvPr/>
        </p:nvSpPr>
        <p:spPr>
          <a:xfrm>
            <a:off x="3605463" y="2025320"/>
            <a:ext cx="2219557" cy="2362200"/>
          </a:xfrm>
          <a:custGeom>
            <a:avLst/>
            <a:gdLst>
              <a:gd name="connsiteX0" fmla="*/ 0 w 2530259"/>
              <a:gd name="connsiteY0" fmla="*/ 0 h 2340429"/>
              <a:gd name="connsiteX1" fmla="*/ 2209800 w 2530259"/>
              <a:gd name="connsiteY1" fmla="*/ 903514 h 2340429"/>
              <a:gd name="connsiteX2" fmla="*/ 2471057 w 2530259"/>
              <a:gd name="connsiteY2" fmla="*/ 2340429 h 2340429"/>
            </a:gdLst>
            <a:ahLst/>
            <a:cxnLst>
              <a:cxn ang="0">
                <a:pos x="connsiteX0" y="connsiteY0"/>
              </a:cxn>
              <a:cxn ang="0">
                <a:pos x="connsiteX1" y="connsiteY1"/>
              </a:cxn>
              <a:cxn ang="0">
                <a:pos x="connsiteX2" y="connsiteY2"/>
              </a:cxn>
            </a:cxnLst>
            <a:rect l="l" t="t" r="r" b="b"/>
            <a:pathLst>
              <a:path w="2530259" h="2340429">
                <a:moveTo>
                  <a:pt x="0" y="0"/>
                </a:moveTo>
                <a:cubicBezTo>
                  <a:pt x="898978" y="256721"/>
                  <a:pt x="1797957" y="513443"/>
                  <a:pt x="2209800" y="903514"/>
                </a:cubicBezTo>
                <a:cubicBezTo>
                  <a:pt x="2621643" y="1293585"/>
                  <a:pt x="2546350" y="1817007"/>
                  <a:pt x="2471057" y="2340429"/>
                </a:cubicBezTo>
              </a:path>
            </a:pathLst>
          </a:cu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2233862" y="2025320"/>
            <a:ext cx="228600" cy="1181100"/>
          </a:xfrm>
          <a:prstGeom prst="leftBrace">
            <a:avLst/>
          </a:pr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167061" y="2602262"/>
            <a:ext cx="4366405" cy="2830286"/>
          </a:xfrm>
          <a:custGeom>
            <a:avLst/>
            <a:gdLst>
              <a:gd name="connsiteX0" fmla="*/ 1024491 w 4050719"/>
              <a:gd name="connsiteY0" fmla="*/ 0 h 2873829"/>
              <a:gd name="connsiteX1" fmla="*/ 175405 w 4050719"/>
              <a:gd name="connsiteY1" fmla="*/ 1426029 h 2873829"/>
              <a:gd name="connsiteX2" fmla="*/ 4050719 w 4050719"/>
              <a:gd name="connsiteY2" fmla="*/ 2873829 h 2873829"/>
            </a:gdLst>
            <a:ahLst/>
            <a:cxnLst>
              <a:cxn ang="0">
                <a:pos x="connsiteX0" y="connsiteY0"/>
              </a:cxn>
              <a:cxn ang="0">
                <a:pos x="connsiteX1" y="connsiteY1"/>
              </a:cxn>
              <a:cxn ang="0">
                <a:pos x="connsiteX2" y="connsiteY2"/>
              </a:cxn>
            </a:cxnLst>
            <a:rect l="l" t="t" r="r" b="b"/>
            <a:pathLst>
              <a:path w="4050719" h="2873829">
                <a:moveTo>
                  <a:pt x="1024491" y="0"/>
                </a:moveTo>
                <a:cubicBezTo>
                  <a:pt x="347762" y="473529"/>
                  <a:pt x="-328966" y="947058"/>
                  <a:pt x="175405" y="1426029"/>
                </a:cubicBezTo>
                <a:cubicBezTo>
                  <a:pt x="679776" y="1905000"/>
                  <a:pt x="2365247" y="2389414"/>
                  <a:pt x="4050719" y="2873829"/>
                </a:cubicBezTo>
              </a:path>
            </a:pathLst>
          </a:cu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4389234" y="5105977"/>
            <a:ext cx="685800" cy="5713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43662" y="5111540"/>
            <a:ext cx="1600200" cy="7999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67463" y="5105978"/>
            <a:ext cx="800101" cy="990600"/>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1420295">
            <a:off x="6490161" y="2512776"/>
            <a:ext cx="3887430" cy="584775"/>
          </a:xfrm>
          <a:prstGeom prst="rect">
            <a:avLst/>
          </a:prstGeom>
          <a:solidFill>
            <a:schemeClr val="accent5">
              <a:lumMod val="40000"/>
              <a:lumOff val="60000"/>
            </a:schemeClr>
          </a:solidFill>
        </p:spPr>
        <p:txBody>
          <a:bodyPr wrap="square" rtlCol="0">
            <a:spAutoFit/>
          </a:bodyPr>
          <a:lstStyle/>
          <a:p>
            <a:r>
              <a:rPr lang="en-US" sz="1600" dirty="0">
                <a:solidFill>
                  <a:srgbClr val="FF0000"/>
                </a:solidFill>
              </a:rPr>
              <a:t>You need this extra entry to include the properties from </a:t>
            </a:r>
            <a:r>
              <a:rPr lang="en-US" sz="1600" b="1" dirty="0" err="1">
                <a:solidFill>
                  <a:srgbClr val="FF0000"/>
                </a:solidFill>
              </a:rPr>
              <a:t>jdbc.properties</a:t>
            </a:r>
            <a:r>
              <a:rPr lang="en-US" sz="1600" dirty="0">
                <a:solidFill>
                  <a:srgbClr val="FF0000"/>
                </a:solidFill>
              </a:rPr>
              <a:t> file.</a:t>
            </a:r>
          </a:p>
        </p:txBody>
      </p:sp>
      <p:cxnSp>
        <p:nvCxnSpPr>
          <p:cNvPr id="7" name="Straight Arrow Connector 6"/>
          <p:cNvCxnSpPr>
            <a:stCxn id="3" idx="2"/>
          </p:cNvCxnSpPr>
          <p:nvPr/>
        </p:nvCxnSpPr>
        <p:spPr>
          <a:xfrm flipH="1">
            <a:off x="6746202" y="3072949"/>
            <a:ext cx="1570282" cy="741464"/>
          </a:xfrm>
          <a:prstGeom prst="straightConnector1">
            <a:avLst/>
          </a:prstGeom>
          <a:ln>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1183622">
            <a:off x="4793007" y="2890788"/>
            <a:ext cx="1669379" cy="738664"/>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The name of property file </a:t>
            </a:r>
            <a:r>
              <a:rPr lang="en-US" sz="1400" b="1" dirty="0" err="1">
                <a:solidFill>
                  <a:srgbClr val="FF0000"/>
                </a:solidFill>
              </a:rPr>
              <a:t>jdbc.properties</a:t>
            </a:r>
            <a:endParaRPr lang="en-US" sz="1400" dirty="0">
              <a:solidFill>
                <a:srgbClr val="FF0000"/>
              </a:solidFill>
            </a:endParaRPr>
          </a:p>
        </p:txBody>
      </p:sp>
      <p:sp>
        <p:nvSpPr>
          <p:cNvPr id="24" name="TextBox 23"/>
          <p:cNvSpPr txBox="1"/>
          <p:nvPr/>
        </p:nvSpPr>
        <p:spPr>
          <a:xfrm rot="21183622">
            <a:off x="848856" y="3189424"/>
            <a:ext cx="2122306" cy="523220"/>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All properties as defined in </a:t>
            </a:r>
            <a:r>
              <a:rPr lang="en-US" sz="1400" dirty="0" err="1">
                <a:solidFill>
                  <a:srgbClr val="FF0000"/>
                </a:solidFill>
              </a:rPr>
              <a:t>jdbc.properties</a:t>
            </a:r>
            <a:endParaRPr lang="en-US" sz="1400" dirty="0">
              <a:solidFill>
                <a:srgbClr val="FF0000"/>
              </a:solidFill>
            </a:endParaRPr>
          </a:p>
        </p:txBody>
      </p:sp>
      <p:sp>
        <p:nvSpPr>
          <p:cNvPr id="2" name="Rounded Rectangle 1"/>
          <p:cNvSpPr/>
          <p:nvPr/>
        </p:nvSpPr>
        <p:spPr>
          <a:xfrm>
            <a:off x="1509962" y="3814414"/>
            <a:ext cx="7048500" cy="9541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634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a:solidFill>
                    <a:schemeClr val="accent5">
                      <a:lumMod val="75000"/>
                    </a:schemeClr>
                  </a:solidFill>
                  <a:latin typeface="Times New Roman" pitchFamily="18" charset="0"/>
                  <a:ea typeface="Arial Unicode MS" pitchFamily="34" charset="-128"/>
                  <a:cs typeface="Times New Roman" pitchFamily="18" charset="0"/>
                </a:rPr>
                <a:t>JNDI </a:t>
              </a:r>
              <a:endParaRPr lang="en-US" sz="4400" b="1" dirty="0" smtClean="0">
                <a:solidFill>
                  <a:schemeClr val="accent5">
                    <a:lumMod val="75000"/>
                  </a:schemeClr>
                </a:solidFill>
                <a:latin typeface="Times New Roman" pitchFamily="18" charset="0"/>
                <a:ea typeface="Arial Unicode MS" pitchFamily="34" charset="-128"/>
                <a:cs typeface="Times New Roman" pitchFamily="18" charset="0"/>
              </a:endParaRP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96647248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426479"/>
            <a:ext cx="10949481" cy="2677656"/>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Application server are often pooled for greater performance. The application servers such as WebSphere, WebLogic,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Jboss</a:t>
            </a:r>
            <a:r>
              <a:rPr lang="en-US" sz="2400" dirty="0">
                <a:solidFill>
                  <a:schemeClr val="accent1">
                    <a:lumMod val="50000"/>
                  </a:schemeClr>
                </a:solidFill>
                <a:latin typeface="Times New Roman" pitchFamily="18" charset="0"/>
                <a:ea typeface="Arial Unicode MS" pitchFamily="34" charset="-128"/>
                <a:cs typeface="Times New Roman" pitchFamily="18" charset="0"/>
              </a:rPr>
              <a:t> allow to configure connection pools. And these connection pools can be retrieved through a JNDI.</a:t>
            </a:r>
            <a:r>
              <a:rPr lang="en-US" sz="2400" i="1" dirty="0">
                <a:solidFill>
                  <a:srgbClr val="00B050"/>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The benefit of configuring data sources in this way is that they can be managed completely external to the application, leaving the application to simply ask for a data source when it’s ready to access the database. </a:t>
            </a:r>
            <a:r>
              <a:rPr lang="en-US" sz="2400" i="1" dirty="0">
                <a:solidFill>
                  <a:srgbClr val="00B050"/>
                </a:solidFill>
                <a:latin typeface="Times New Roman" pitchFamily="18" charset="0"/>
                <a:ea typeface="Arial Unicode MS" pitchFamily="34" charset="-128"/>
                <a:cs typeface="Times New Roman" pitchFamily="18" charset="0"/>
              </a:rPr>
              <a:t>You can google Connection Pool &amp; JNDI to know more about the features, creation and configuration in server.</a:t>
            </a:r>
          </a:p>
        </p:txBody>
      </p:sp>
      <p:sp>
        <p:nvSpPr>
          <p:cNvPr id="7" name="Rectangle 6"/>
          <p:cNvSpPr/>
          <p:nvPr/>
        </p:nvSpPr>
        <p:spPr>
          <a:xfrm>
            <a:off x="531952" y="4419840"/>
            <a:ext cx="11025700" cy="1200329"/>
          </a:xfrm>
          <a:prstGeom prst="rect">
            <a:avLst/>
          </a:prstGeom>
        </p:spPr>
        <p:txBody>
          <a:bodyPr wrap="square">
            <a:spAutoFit/>
          </a:bodyPr>
          <a:lstStyle/>
          <a:p>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400" dirty="0">
                <a:solidFill>
                  <a:schemeClr val="accent1">
                    <a:lumMod val="50000"/>
                  </a:schemeClr>
                </a:solidFill>
                <a:latin typeface="Times New Roman" pitchFamily="18" charset="0"/>
                <a:ea typeface="Arial Unicode MS" pitchFamily="34" charset="-128"/>
                <a:cs typeface="Times New Roman" pitchFamily="18" charset="0"/>
              </a:rPr>
              <a:t>driver based data source, we saw any of the 2 classes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DriverManagerDataSource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SingleConnectionDataSource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can be used to establish the connection. Similarly for JNDI data source, we use </a:t>
            </a:r>
            <a:r>
              <a:rPr lang="en-US" sz="2400" dirty="0" err="1">
                <a:solidFill>
                  <a:schemeClr val="accent5">
                    <a:lumMod val="75000"/>
                  </a:schemeClr>
                </a:solidFill>
                <a:latin typeface="Times New Roman" pitchFamily="18" charset="0"/>
                <a:ea typeface="Arial Unicode MS" pitchFamily="34" charset="-128"/>
                <a:cs typeface="Times New Roman" pitchFamily="18" charset="0"/>
              </a:rPr>
              <a:t>JndiObjectFactoryBean</a:t>
            </a:r>
            <a:r>
              <a:rPr lang="en-US" sz="2400" dirty="0">
                <a:solidFill>
                  <a:schemeClr val="accent5">
                    <a:lumMod val="75000"/>
                  </a:schemeClr>
                </a:solidFill>
                <a:latin typeface="Times New Roman" pitchFamily="18" charset="0"/>
                <a:ea typeface="Arial Unicode MS" pitchFamily="34" charset="-128"/>
                <a:cs typeface="Times New Roman" pitchFamily="18" charset="0"/>
              </a:rPr>
              <a:t>.</a:t>
            </a: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4607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52" y="1567745"/>
            <a:ext cx="8448607"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dirty="0">
                <a:solidFill>
                  <a:srgbClr val="FFFF00"/>
                </a:solidFill>
                <a:latin typeface="Times New Roman" pitchFamily="18" charset="0"/>
                <a:ea typeface="Arial Unicode MS" pitchFamily="34" charset="-128"/>
                <a:cs typeface="Times New Roman" pitchFamily="18" charset="0"/>
              </a:rPr>
              <a:t>I have created a connection pool my </a:t>
            </a:r>
            <a:r>
              <a:rPr lang="en-US" sz="2000" dirty="0" err="1">
                <a:solidFill>
                  <a:srgbClr val="FFFF00"/>
                </a:solidFill>
                <a:latin typeface="Times New Roman" pitchFamily="18" charset="0"/>
                <a:ea typeface="Arial Unicode MS" pitchFamily="34" charset="-128"/>
                <a:cs typeface="Times New Roman" pitchFamily="18" charset="0"/>
              </a:rPr>
              <a:t>applicaiton</a:t>
            </a:r>
            <a:r>
              <a:rPr lang="en-US" sz="2000" dirty="0">
                <a:solidFill>
                  <a:srgbClr val="FFFF00"/>
                </a:solidFill>
                <a:latin typeface="Times New Roman" pitchFamily="18" charset="0"/>
                <a:ea typeface="Arial Unicode MS" pitchFamily="34" charset="-128"/>
                <a:cs typeface="Times New Roman" pitchFamily="18" charset="0"/>
              </a:rPr>
              <a:t> server. The JNDI name is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 There is a servlet deployed in the same Server which gets the DAO object from the Spring Container. Spring provided the </a:t>
            </a:r>
            <a:r>
              <a:rPr lang="en-US" sz="2000" dirty="0" err="1">
                <a:solidFill>
                  <a:srgbClr val="FFFF00"/>
                </a:solidFill>
                <a:latin typeface="Times New Roman" pitchFamily="18" charset="0"/>
                <a:ea typeface="Arial Unicode MS" pitchFamily="34" charset="-128"/>
                <a:cs typeface="Times New Roman" pitchFamily="18" charset="0"/>
              </a:rPr>
              <a:t>dataSource</a:t>
            </a:r>
            <a:r>
              <a:rPr lang="en-US" sz="2000" dirty="0">
                <a:solidFill>
                  <a:srgbClr val="FFFF00"/>
                </a:solidFill>
                <a:latin typeface="Times New Roman" pitchFamily="18" charset="0"/>
                <a:ea typeface="Arial Unicode MS" pitchFamily="34" charset="-128"/>
                <a:cs typeface="Times New Roman" pitchFamily="18" charset="0"/>
              </a:rPr>
              <a:t> to the DAO after getting connection from the connection-pool</a:t>
            </a:r>
            <a:r>
              <a:rPr lang="en-US" sz="2000" i="1" dirty="0">
                <a:solidFill>
                  <a:srgbClr val="FF0000"/>
                </a:solidFill>
                <a:latin typeface="Times New Roman" pitchFamily="18" charset="0"/>
                <a:ea typeface="Arial Unicode MS" pitchFamily="34" charset="-128"/>
                <a:cs typeface="Times New Roman" pitchFamily="18" charset="0"/>
              </a:rPr>
              <a:t>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a:t>
            </a:r>
            <a:endParaRPr lang="en-US" sz="2000" dirty="0">
              <a:solidFill>
                <a:srgbClr val="FFFF00"/>
              </a:solidFill>
            </a:endParaRPr>
          </a:p>
        </p:txBody>
      </p:sp>
      <p:sp>
        <p:nvSpPr>
          <p:cNvPr id="7" name="Rectangle 6"/>
          <p:cNvSpPr/>
          <p:nvPr/>
        </p:nvSpPr>
        <p:spPr>
          <a:xfrm>
            <a:off x="684352" y="4852415"/>
            <a:ext cx="9566553" cy="1200329"/>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	class=</a:t>
            </a:r>
            <a:r>
              <a:rPr lang="en-US" b="1" i="1" dirty="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org.springframework.jndi.JndiObjectFactoryBean</a:t>
            </a:r>
            <a:r>
              <a:rPr lang="en-US" b="1" i="1" dirty="0" smtClean="0">
                <a:solidFill>
                  <a:srgbClr val="0066FF"/>
                </a:solidFill>
                <a:latin typeface="Times New Roman" pitchFamily="18" charset="0"/>
                <a:cs typeface="Times New Roman" pitchFamily="18" charset="0"/>
              </a:rPr>
              <a:t>” scope</a:t>
            </a:r>
            <a:r>
              <a:rPr lang="en-US" b="1" i="1" dirty="0">
                <a:solidFill>
                  <a:srgbClr val="0066FF"/>
                </a:solidFill>
                <a:latin typeface="Times New Roman" pitchFamily="18" charset="0"/>
                <a:cs typeface="Times New Roman" pitchFamily="18" charset="0"/>
              </a:rPr>
              <a:t>="singleton"</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&lt;/bean&gt;</a:t>
            </a:r>
          </a:p>
        </p:txBody>
      </p:sp>
      <p:pic>
        <p:nvPicPr>
          <p:cNvPr id="8"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0033" y="1839055"/>
            <a:ext cx="740229"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802" t="8736" r="52134" b="83940"/>
          <a:stretch/>
        </p:blipFill>
        <p:spPr bwMode="auto">
          <a:xfrm>
            <a:off x="1435843" y="3300017"/>
            <a:ext cx="4158842" cy="86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4352" y="214478"/>
            <a:ext cx="8689061" cy="1020762"/>
            <a:chOff x="684352" y="226510"/>
            <a:chExt cx="8689061" cy="1020762"/>
          </a:xfrm>
        </p:grpSpPr>
        <p:sp>
          <p:nvSpPr>
            <p:cNvPr id="11"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247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684352" y="1888959"/>
            <a:ext cx="91440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i="1" dirty="0"/>
              <a:t>JNDI data sources in Spring 2.0 : </a:t>
            </a:r>
            <a:r>
              <a:rPr lang="en-US" dirty="0">
                <a:solidFill>
                  <a:srgbClr val="F60896"/>
                </a:solidFill>
                <a:latin typeface="Times New Roman" pitchFamily="18" charset="0"/>
                <a:ea typeface="Arial Unicode MS" pitchFamily="34" charset="-128"/>
                <a:cs typeface="Times New Roman" pitchFamily="18" charset="0"/>
              </a:rPr>
              <a:t>You can also use the “</a:t>
            </a:r>
            <a:r>
              <a:rPr lang="en-US" dirty="0" err="1">
                <a:solidFill>
                  <a:srgbClr val="F60896"/>
                </a:solidFill>
                <a:latin typeface="Times New Roman" pitchFamily="18" charset="0"/>
                <a:ea typeface="Arial Unicode MS" pitchFamily="34" charset="-128"/>
                <a:cs typeface="Times New Roman" pitchFamily="18" charset="0"/>
              </a:rPr>
              <a:t>jee</a:t>
            </a:r>
            <a:r>
              <a:rPr lang="en-US" dirty="0">
                <a:solidFill>
                  <a:srgbClr val="F60896"/>
                </a:solidFill>
                <a:latin typeface="Times New Roman" pitchFamily="18" charset="0"/>
                <a:ea typeface="Arial Unicode MS" pitchFamily="34" charset="-128"/>
                <a:cs typeface="Times New Roman" pitchFamily="18" charset="0"/>
              </a:rPr>
              <a:t>” schema in Driver Based Data Source</a:t>
            </a:r>
            <a:endParaRPr lang="en-US" dirty="0">
              <a:solidFill>
                <a:srgbClr val="F60896"/>
              </a:solidFill>
            </a:endParaRPr>
          </a:p>
        </p:txBody>
      </p:sp>
      <p:sp>
        <p:nvSpPr>
          <p:cNvPr id="11" name="Rectangle 10"/>
          <p:cNvSpPr/>
          <p:nvPr/>
        </p:nvSpPr>
        <p:spPr>
          <a:xfrm>
            <a:off x="608172" y="2865843"/>
            <a:ext cx="9144000" cy="646331"/>
          </a:xfrm>
          <a:prstGeom prst="rect">
            <a:avLst/>
          </a:prstGeom>
        </p:spPr>
        <p:txBody>
          <a:bodyPr wrap="square">
            <a:spAutoFit/>
          </a:bodyPr>
          <a:lstStyle/>
          <a:p>
            <a:r>
              <a:rPr lang="en-US" dirty="0"/>
              <a:t>Spring 2.0, the XML required for retrieving a data source from JNDI is greatly simplified using the </a:t>
            </a:r>
            <a:r>
              <a:rPr lang="en-US" dirty="0" err="1"/>
              <a:t>jee</a:t>
            </a:r>
            <a:r>
              <a:rPr lang="en-US" dirty="0"/>
              <a:t> namespace.</a:t>
            </a:r>
          </a:p>
        </p:txBody>
      </p:sp>
      <p:sp>
        <p:nvSpPr>
          <p:cNvPr id="12" name="Rectangle 11"/>
          <p:cNvSpPr/>
          <p:nvPr/>
        </p:nvSpPr>
        <p:spPr>
          <a:xfrm>
            <a:off x="608172" y="4165893"/>
            <a:ext cx="10270958" cy="132343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smtClean="0">
                <a:solidFill>
                  <a:srgbClr val="0066FF"/>
                </a:solidFill>
                <a:latin typeface="Times New Roman" pitchFamily="18" charset="0"/>
                <a:cs typeface="Times New Roman" pitchFamily="18" charset="0"/>
              </a:rPr>
              <a:t>" </a:t>
            </a:r>
            <a:r>
              <a:rPr lang="en-US" sz="2000" b="1" dirty="0" smtClean="0">
                <a:solidFill>
                  <a:srgbClr val="1A9681"/>
                </a:solidFill>
              </a:rPr>
              <a:t>class</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org.springframework.jndi.JndiObjectFactoryBean</a:t>
            </a:r>
            <a:r>
              <a:rPr lang="en-US" sz="2000" b="1" i="1" dirty="0">
                <a:solidFill>
                  <a:srgbClr val="0066FF"/>
                </a:solidFill>
                <a:latin typeface="Times New Roman" pitchFamily="18" charset="0"/>
                <a:cs typeface="Times New Roman" pitchFamily="18" charset="0"/>
              </a:rPr>
              <a:t>" scope="singleton"</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jndiName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database.jndiname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&lt;/bean&gt;</a:t>
            </a:r>
          </a:p>
        </p:txBody>
      </p:sp>
    </p:spTree>
    <p:extLst>
      <p:ext uri="{BB962C8B-B14F-4D97-AF65-F5344CB8AC3E}">
        <p14:creationId xmlns:p14="http://schemas.microsoft.com/office/powerpoint/2010/main" val="9591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Pooled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43405608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84352" y="214478"/>
            <a:ext cx="8689061" cy="1020762"/>
            <a:chOff x="684352" y="226510"/>
            <a:chExt cx="8689061" cy="1020762"/>
          </a:xfrm>
        </p:grpSpPr>
        <p:sp>
          <p:nvSpPr>
            <p:cNvPr id="1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684351" y="1651970"/>
            <a:ext cx="10817837" cy="3539430"/>
          </a:xfrm>
          <a:prstGeom prst="rect">
            <a:avLst/>
          </a:prstGeom>
        </p:spPr>
        <p:txBody>
          <a:bodyPr wrap="square">
            <a:spAutoFit/>
          </a:bodyPr>
          <a:lstStyle/>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If you’re unable to retrieve a data source from JNDI, the next best thing is to configure a pooled data source directly in Spring.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doesn’t provide a pooled data source, there’s a suitable one available in the </a:t>
            </a:r>
            <a:r>
              <a:rPr lang="en-US" sz="2800" b="1" dirty="0">
                <a:solidFill>
                  <a:schemeClr val="accent1">
                    <a:lumMod val="50000"/>
                  </a:schemeClr>
                </a:solidFill>
                <a:latin typeface="Times New Roman" pitchFamily="18" charset="0"/>
                <a:ea typeface="Arial Unicode MS" pitchFamily="34" charset="-128"/>
                <a:cs typeface="Times New Roman" pitchFamily="18" charset="0"/>
              </a:rPr>
              <a:t>Jakarta Commons Database Connection Pools </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r>
              <a:rPr lang="en-US" sz="2800" b="1" i="1" u="sng" dirty="0">
                <a:solidFill>
                  <a:schemeClr val="accent1">
                    <a:lumMod val="50000"/>
                  </a:schemeClr>
                </a:solidFill>
                <a:latin typeface="Times New Roman" pitchFamily="18" charset="0"/>
                <a:ea typeface="Arial Unicode MS" pitchFamily="34" charset="-128"/>
                <a:cs typeface="Times New Roman" pitchFamily="18" charset="0"/>
              </a:rPr>
              <a:t>DBCP</a:t>
            </a:r>
            <a:r>
              <a:rPr lang="en-US" sz="2800" dirty="0">
                <a:solidFill>
                  <a:schemeClr val="accent1">
                    <a:lumMod val="50000"/>
                  </a:schemeClr>
                </a:solidFill>
                <a:latin typeface="Times New Roman" pitchFamily="18" charset="0"/>
                <a:ea typeface="Arial Unicode MS" pitchFamily="34" charset="-128"/>
                <a:cs typeface="Times New Roman" pitchFamily="18" charset="0"/>
              </a:rPr>
              <a:t>) project (</a:t>
            </a:r>
            <a:r>
              <a:rPr lang="en-US" sz="2800" dirty="0">
                <a:solidFill>
                  <a:schemeClr val="accent1">
                    <a:lumMod val="50000"/>
                  </a:schemeClr>
                </a:solidFill>
                <a:latin typeface="Times New Roman" pitchFamily="18" charset="0"/>
                <a:ea typeface="Arial Unicode MS" pitchFamily="34" charset="-128"/>
                <a:cs typeface="Times New Roman" pitchFamily="18" charset="0"/>
                <a:hlinkClick r:id="rId3"/>
              </a:rPr>
              <a:t>http://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hlinkClick r:id="rId3"/>
              </a:rPr>
              <a:t>jakarta.apache.org/commons/dbcp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dirty="0">
                <a:solidFill>
                  <a:schemeClr val="accent1">
                    <a:lumMod val="50000"/>
                  </a:schemeClr>
                </a:solidFill>
                <a:latin typeface="Times New Roman" pitchFamily="18" charset="0"/>
                <a:ea typeface="Arial Unicode MS" pitchFamily="34" charset="-128"/>
                <a:cs typeface="Times New Roman" pitchFamily="18" charset="0"/>
              </a:rPr>
              <a:t>To add DBCP to your application, you need to download the JAR file and place it into your build path along with spring library files.</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56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smtClean="0"/>
              <a:t>4</a:t>
            </a:r>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Database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4352" y="1587622"/>
            <a:ext cx="9144000" cy="369332"/>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The class you do use for Pooled Data Source is : </a:t>
            </a:r>
            <a:r>
              <a:rPr lang="en-US" dirty="0" err="1">
                <a:solidFill>
                  <a:schemeClr val="accent5">
                    <a:lumMod val="75000"/>
                  </a:schemeClr>
                </a:solidFill>
                <a:latin typeface="Times New Roman" pitchFamily="18" charset="0"/>
                <a:ea typeface="Arial Unicode MS" pitchFamily="34" charset="-128"/>
                <a:cs typeface="Times New Roman" pitchFamily="18" charset="0"/>
              </a:rPr>
              <a:t>org.apache.commons.dbcp.BasicDataSource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9" name="Rectangle 8"/>
          <p:cNvSpPr/>
          <p:nvPr/>
        </p:nvSpPr>
        <p:spPr>
          <a:xfrm>
            <a:off x="684352" y="2323746"/>
            <a:ext cx="9325922" cy="1200329"/>
          </a:xfrm>
          <a:prstGeom prst="rect">
            <a:avLst/>
          </a:prstGeom>
        </p:spPr>
        <p:txBody>
          <a:bodyPr wrap="square">
            <a:spAutoFit/>
          </a:bodyPr>
          <a:lstStyle/>
          <a:p>
            <a:r>
              <a:rPr lang="en-US" b="1" dirty="0">
                <a:solidFill>
                  <a:srgbClr val="1A9681"/>
                </a:solidFill>
              </a:rPr>
              <a:t>&lt;bean </a:t>
            </a:r>
            <a:r>
              <a:rPr lang="en-US" b="1" dirty="0">
                <a:solidFill>
                  <a:srgbClr val="CC3399"/>
                </a:solidFill>
              </a:rPr>
              <a:t>id=</a:t>
            </a:r>
            <a:r>
              <a:rPr lang="en-US" b="1" i="1" dirty="0">
                <a:solidFill>
                  <a:srgbClr val="6600FF"/>
                </a:solidFill>
              </a:rPr>
              <a:t>"</a:t>
            </a:r>
            <a:r>
              <a:rPr lang="en-US" b="1" i="1" dirty="0" err="1">
                <a:solidFill>
                  <a:srgbClr val="0066FF"/>
                </a:solidFill>
                <a:latin typeface="Times New Roman" pitchFamily="18" charset="0"/>
                <a:cs typeface="Times New Roman" pitchFamily="18" charset="0"/>
              </a:rPr>
              <a:t>propertyConfigurer</a:t>
            </a:r>
            <a:r>
              <a:rPr lang="en-US" b="1" i="1" dirty="0">
                <a:solidFill>
                  <a:srgbClr val="6600FF"/>
                </a:solidFill>
              </a:rPr>
              <a:t>"</a:t>
            </a:r>
          </a:p>
          <a:p>
            <a:r>
              <a:rPr lang="en-US" b="1" dirty="0"/>
              <a:t>         </a:t>
            </a:r>
            <a:r>
              <a:rPr lang="en-US" b="1" dirty="0">
                <a:solidFill>
                  <a:srgbClr val="CC3399"/>
                </a:solidFill>
              </a:rPr>
              <a:t>class=</a:t>
            </a:r>
            <a:r>
              <a:rPr lang="en-US" b="1" i="1" dirty="0">
                <a:solidFill>
                  <a:srgbClr val="0066FF"/>
                </a:solidFill>
              </a:rPr>
              <a:t>"</a:t>
            </a:r>
            <a:r>
              <a:rPr lang="en-US" b="1" i="1" dirty="0">
                <a:solidFill>
                  <a:srgbClr val="0066FF"/>
                </a:solidFill>
                <a:latin typeface="Times New Roman" pitchFamily="18" charset="0"/>
                <a:cs typeface="Times New Roman" pitchFamily="18" charset="0"/>
              </a:rPr>
              <a:t>org.springframework.beans.factory.config.PropertyPlaceholderConfigurer"</a:t>
            </a:r>
            <a:r>
              <a:rPr lang="en-US" b="1" i="1" dirty="0">
                <a:solidFill>
                  <a:srgbClr val="00B050"/>
                </a:solidFill>
              </a:rPr>
              <a:t>&gt;</a:t>
            </a:r>
            <a:endParaRPr lang="en-US" b="1" i="1" dirty="0">
              <a:solidFill>
                <a:srgbClr val="6600FF"/>
              </a:solidFill>
            </a:endParaRPr>
          </a:p>
          <a:p>
            <a:r>
              <a:rPr lang="en-US" b="1" dirty="0">
                <a:solidFill>
                  <a:srgbClr val="1A9681"/>
                </a:solidFill>
              </a:rPr>
              <a:t>         &lt;property </a:t>
            </a:r>
            <a:r>
              <a:rPr lang="en-US" b="1" dirty="0">
                <a:solidFill>
                  <a:srgbClr val="CC3399"/>
                </a:solidFill>
              </a:rPr>
              <a:t>name</a:t>
            </a:r>
            <a:r>
              <a:rPr lang="en-US" b="1" i="1" dirty="0">
                <a:solidFill>
                  <a:srgbClr val="002060"/>
                </a:solidFill>
              </a:rPr>
              <a:t>=</a:t>
            </a:r>
            <a:r>
              <a:rPr lang="en-US" b="1" i="1" dirty="0">
                <a:solidFill>
                  <a:srgbClr val="0066FF"/>
                </a:solidFill>
              </a:rPr>
              <a:t>"</a:t>
            </a:r>
            <a:r>
              <a:rPr lang="en-US" b="1" i="1" dirty="0">
                <a:solidFill>
                  <a:srgbClr val="0066FF"/>
                </a:solidFill>
                <a:latin typeface="Times New Roman" pitchFamily="18" charset="0"/>
                <a:cs typeface="Times New Roman" pitchFamily="18" charset="0"/>
              </a:rPr>
              <a:t>location</a:t>
            </a:r>
            <a:r>
              <a:rPr lang="en-US" b="1" i="1" dirty="0">
                <a:solidFill>
                  <a:srgbClr val="0066FF"/>
                </a:solidFill>
              </a:rPr>
              <a:t>" </a:t>
            </a:r>
            <a:r>
              <a:rPr lang="en-US" b="1" dirty="0">
                <a:solidFill>
                  <a:srgbClr val="CC3399"/>
                </a:solidFill>
              </a:rPr>
              <a:t>value=</a:t>
            </a:r>
            <a:r>
              <a:rPr lang="en-US" b="1" i="1" dirty="0">
                <a:solidFill>
                  <a:srgbClr val="0066FF"/>
                </a:solidFill>
              </a:rPr>
              <a:t>"</a:t>
            </a:r>
            <a:r>
              <a:rPr lang="en-US" b="1" i="1" dirty="0" err="1">
                <a:solidFill>
                  <a:srgbClr val="0066FF"/>
                </a:solidFill>
                <a:latin typeface="Times New Roman" pitchFamily="18" charset="0"/>
                <a:cs typeface="Times New Roman" pitchFamily="18" charset="0"/>
              </a:rPr>
              <a:t>jdbc.properties</a:t>
            </a:r>
            <a:r>
              <a:rPr lang="en-US" b="1" i="1" dirty="0">
                <a:solidFill>
                  <a:srgbClr val="0066FF"/>
                </a:solidFill>
              </a:rPr>
              <a:t>" </a:t>
            </a:r>
            <a:r>
              <a:rPr lang="en-US" b="1" i="1" dirty="0">
                <a:solidFill>
                  <a:srgbClr val="00B050"/>
                </a:solidFill>
              </a:rPr>
              <a:t>/&gt;</a:t>
            </a:r>
          </a:p>
          <a:p>
            <a:r>
              <a:rPr lang="en-US" b="1" dirty="0">
                <a:solidFill>
                  <a:srgbClr val="1A9681"/>
                </a:solidFill>
              </a:rPr>
              <a:t>&lt;/bean&gt;</a:t>
            </a:r>
          </a:p>
        </p:txBody>
      </p:sp>
      <p:sp>
        <p:nvSpPr>
          <p:cNvPr id="10" name="Rectangle 9"/>
          <p:cNvSpPr/>
          <p:nvPr/>
        </p:nvSpPr>
        <p:spPr>
          <a:xfrm>
            <a:off x="684352" y="4154269"/>
            <a:ext cx="9144000" cy="2308324"/>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org.apache.commons.dbcp.BasicDataSource</a:t>
            </a:r>
            <a:r>
              <a:rPr lang="en-US" b="1" i="1" dirty="0">
                <a:solidFill>
                  <a:srgbClr val="0066FF"/>
                </a:solidFill>
                <a:latin typeface="Times New Roman" pitchFamily="18" charset="0"/>
                <a:cs typeface="Times New Roman" pitchFamily="18" charset="0"/>
              </a:rPr>
              <a:t>"</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driverClassName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database.driver</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   &lt;property </a:t>
            </a:r>
            <a:r>
              <a:rPr lang="en-US" b="1" dirty="0">
                <a:solidFill>
                  <a:srgbClr val="CC3399"/>
                </a:solidFill>
              </a:rPr>
              <a:t>name</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url</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i="1" dirty="0">
                <a:solidFill>
                  <a:srgbClr val="0066FF"/>
                </a:solidFill>
                <a:latin typeface="Times New Roman" pitchFamily="18" charset="0"/>
                <a:cs typeface="Times New Roman" pitchFamily="18" charset="0"/>
              </a:rPr>
              <a:t>=“${database.url}"</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"username"</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database.username</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"password</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database.password</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dirty="0"/>
              <a:t>  </a:t>
            </a:r>
            <a:r>
              <a:rPr lang="en-US" b="1" dirty="0">
                <a:solidFill>
                  <a:srgbClr val="1A9681"/>
                </a:solidFill>
              </a:rPr>
              <a:t> &lt;property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initialSize</a:t>
            </a:r>
            <a:r>
              <a:rPr lang="en-US" b="1" i="1" dirty="0">
                <a:solidFill>
                  <a:srgbClr val="0066FF"/>
                </a:solidFill>
                <a:latin typeface="Times New Roman" pitchFamily="18" charset="0"/>
                <a:cs typeface="Times New Roman" pitchFamily="18" charset="0"/>
              </a:rPr>
              <a:t>"</a:t>
            </a:r>
            <a:r>
              <a:rPr lang="en-US" i="1" dirty="0"/>
              <a:t> </a:t>
            </a:r>
            <a:r>
              <a:rPr lang="en-US" b="1" dirty="0">
                <a:solidFill>
                  <a:srgbClr val="CC3399"/>
                </a:solidFill>
              </a:rPr>
              <a:t>value</a:t>
            </a:r>
            <a:r>
              <a:rPr lang="en-US" i="1" dirty="0"/>
              <a:t>=</a:t>
            </a:r>
            <a:r>
              <a:rPr lang="en-US" b="1" i="1" dirty="0">
                <a:solidFill>
                  <a:srgbClr val="0066FF"/>
                </a:solidFill>
                <a:latin typeface="Times New Roman" pitchFamily="18" charset="0"/>
                <a:cs typeface="Times New Roman" pitchFamily="18" charset="0"/>
              </a:rPr>
              <a:t>"5" </a:t>
            </a:r>
            <a:r>
              <a:rPr lang="en-US" b="1" dirty="0">
                <a:solidFill>
                  <a:srgbClr val="1A9681"/>
                </a:solidFill>
              </a:rPr>
              <a:t>/&gt;</a:t>
            </a:r>
            <a:endParaRPr lang="en-US" i="1" dirty="0"/>
          </a:p>
          <a:p>
            <a:r>
              <a:rPr lang="en-US" dirty="0"/>
              <a:t>   </a:t>
            </a:r>
            <a:r>
              <a:rPr lang="en-US" b="1" dirty="0">
                <a:solidFill>
                  <a:srgbClr val="1A9681"/>
                </a:solidFill>
              </a:rPr>
              <a:t>&lt;property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maxActive</a:t>
            </a:r>
            <a:r>
              <a:rPr lang="en-US" b="1" i="1" dirty="0">
                <a:solidFill>
                  <a:srgbClr val="0066FF"/>
                </a:solidFill>
                <a:latin typeface="Times New Roman" pitchFamily="18" charset="0"/>
                <a:cs typeface="Times New Roman" pitchFamily="18" charset="0"/>
              </a:rPr>
              <a:t>" </a:t>
            </a:r>
            <a:r>
              <a:rPr lang="en-US" i="1" dirty="0"/>
              <a:t> </a:t>
            </a:r>
            <a:r>
              <a:rPr lang="en-US" b="1" dirty="0">
                <a:solidFill>
                  <a:srgbClr val="CC3399"/>
                </a:solidFill>
              </a:rPr>
              <a:t>value</a:t>
            </a:r>
            <a:r>
              <a:rPr lang="en-US" b="1" i="1" dirty="0">
                <a:solidFill>
                  <a:srgbClr val="0066FF"/>
                </a:solidFill>
                <a:latin typeface="Times New Roman" pitchFamily="18" charset="0"/>
                <a:cs typeface="Times New Roman" pitchFamily="18" charset="0"/>
              </a:rPr>
              <a:t>="10" </a:t>
            </a:r>
            <a:r>
              <a:rPr lang="en-US" b="1" dirty="0">
                <a:solidFill>
                  <a:srgbClr val="1A9681"/>
                </a:solidFill>
              </a:rPr>
              <a:t>/&gt; </a:t>
            </a:r>
          </a:p>
          <a:p>
            <a:r>
              <a:rPr lang="en-US" b="1" dirty="0">
                <a:solidFill>
                  <a:srgbClr val="1A9681"/>
                </a:solidFill>
              </a:rPr>
              <a:t>&lt;/bean&gt;</a:t>
            </a:r>
          </a:p>
        </p:txBody>
      </p:sp>
      <p:sp>
        <p:nvSpPr>
          <p:cNvPr id="8" name="Rounded Rectangle 7"/>
          <p:cNvSpPr/>
          <p:nvPr/>
        </p:nvSpPr>
        <p:spPr>
          <a:xfrm>
            <a:off x="858252" y="5553393"/>
            <a:ext cx="6240379" cy="59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193620">
            <a:off x="8749821" y="3717810"/>
            <a:ext cx="3276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2 new properties in Pooled Data Source</a:t>
            </a:r>
          </a:p>
        </p:txBody>
      </p:sp>
      <p:cxnSp>
        <p:nvCxnSpPr>
          <p:cNvPr id="13" name="Straight Arrow Connector 12"/>
          <p:cNvCxnSpPr>
            <a:stCxn id="11" idx="2"/>
          </p:cNvCxnSpPr>
          <p:nvPr/>
        </p:nvCxnSpPr>
        <p:spPr>
          <a:xfrm flipH="1">
            <a:off x="7098631" y="4344856"/>
            <a:ext cx="3179525" cy="1442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84352" y="214478"/>
            <a:ext cx="8689061" cy="1020762"/>
            <a:chOff x="684352" y="226510"/>
            <a:chExt cx="8689061" cy="1020762"/>
          </a:xfrm>
        </p:grpSpPr>
        <p:sp>
          <p:nvSpPr>
            <p:cNvPr id="14"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590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382198">
            <a:off x="1533766" y="2607711"/>
            <a:ext cx="7239000" cy="1600438"/>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org.springframework.jdbc.datasource.DriverManagerDataSource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com.mysql.jdbc.Driver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a:t>
            </a:r>
            <a:r>
              <a:rPr lang="en-US" sz="1400" b="1" dirty="0" err="1">
                <a:solidFill>
                  <a:srgbClr val="1A9681"/>
                </a:solidFill>
              </a:rPr>
              <a:t>jdbc:mysql</a:t>
            </a:r>
            <a:r>
              <a:rPr lang="en-US" sz="1400" b="1" dirty="0">
                <a:solidFill>
                  <a:srgbClr val="1A9681"/>
                </a:solidFill>
              </a:rPr>
              <a:t>://</a:t>
            </a:r>
            <a:r>
              <a:rPr lang="en-US" sz="1400" b="1" dirty="0" err="1">
                <a:solidFill>
                  <a:srgbClr val="1A9681"/>
                </a:solidFill>
              </a:rPr>
              <a:t>localhost</a:t>
            </a:r>
            <a:r>
              <a:rPr lang="en-US" sz="1400" b="1" dirty="0">
                <a:solidFill>
                  <a:srgbClr val="1A9681"/>
                </a:solidFill>
              </a:rPr>
              <a:t>/test" /&gt;</a:t>
            </a:r>
          </a:p>
          <a:p>
            <a:r>
              <a:rPr lang="en-US" sz="1400" b="1" dirty="0">
                <a:solidFill>
                  <a:srgbClr val="1A9681"/>
                </a:solidFill>
              </a:rPr>
              <a:t>   &lt;property name= "username" value= "" /&gt;</a:t>
            </a:r>
          </a:p>
          <a:p>
            <a:r>
              <a:rPr lang="en-US" sz="1400" b="1" dirty="0">
                <a:solidFill>
                  <a:srgbClr val="1A9681"/>
                </a:solidFill>
              </a:rPr>
              <a:t>   &lt;property name="password" value= "" /&gt;</a:t>
            </a:r>
          </a:p>
          <a:p>
            <a:r>
              <a:rPr lang="en-US" sz="1400" b="1" dirty="0">
                <a:solidFill>
                  <a:srgbClr val="1A9681"/>
                </a:solidFill>
              </a:rPr>
              <a:t>&lt;/bean&gt;</a:t>
            </a:r>
          </a:p>
        </p:txBody>
      </p:sp>
      <p:sp>
        <p:nvSpPr>
          <p:cNvPr id="5" name="Rectangle 4"/>
          <p:cNvSpPr/>
          <p:nvPr/>
        </p:nvSpPr>
        <p:spPr>
          <a:xfrm>
            <a:off x="3962400" y="1397863"/>
            <a:ext cx="7062623" cy="954107"/>
          </a:xfrm>
          <a:prstGeom prst="rect">
            <a:avLst/>
          </a:prstGeom>
          <a:ln>
            <a:solidFill>
              <a:srgbClr val="D60093"/>
            </a:solidFill>
          </a:ln>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org.springframework.jndi.JndiObjectFactoryBean</a:t>
            </a:r>
            <a:r>
              <a:rPr lang="en-US" sz="1400" b="1" i="1" dirty="0">
                <a:solidFill>
                  <a:srgbClr val="0066FF"/>
                </a:solidFill>
                <a:latin typeface="Times New Roman" pitchFamily="18" charset="0"/>
                <a:cs typeface="Times New Roman" pitchFamily="18" charset="0"/>
              </a:rPr>
              <a:t>" scope="singleton"</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jndiName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database.jndiname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&lt;/bean&gt;</a:t>
            </a:r>
          </a:p>
        </p:txBody>
      </p:sp>
      <p:sp>
        <p:nvSpPr>
          <p:cNvPr id="6" name="Rectangle 5"/>
          <p:cNvSpPr/>
          <p:nvPr/>
        </p:nvSpPr>
        <p:spPr>
          <a:xfrm rot="21376118">
            <a:off x="4014621" y="4737473"/>
            <a:ext cx="6477000" cy="1815882"/>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org.apache.commons.dbcp.BasicDataSource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database.driver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value=“${database.url}" /&gt;</a:t>
            </a:r>
          </a:p>
          <a:p>
            <a:r>
              <a:rPr lang="en-US" sz="1400" b="1" dirty="0">
                <a:solidFill>
                  <a:srgbClr val="1A9681"/>
                </a:solidFill>
              </a:rPr>
              <a:t>   &lt;property name= "username" value= "${</a:t>
            </a:r>
            <a:r>
              <a:rPr lang="en-US" sz="1400" b="1" dirty="0" err="1">
                <a:solidFill>
                  <a:srgbClr val="1A9681"/>
                </a:solidFill>
              </a:rPr>
              <a:t>database.username</a:t>
            </a:r>
            <a:r>
              <a:rPr lang="en-US" sz="1400" b="1" dirty="0">
                <a:solidFill>
                  <a:srgbClr val="1A9681"/>
                </a:solidFill>
              </a:rPr>
              <a:t>}" /&gt;</a:t>
            </a:r>
          </a:p>
          <a:p>
            <a:r>
              <a:rPr lang="en-US" sz="1400" b="1" dirty="0">
                <a:solidFill>
                  <a:srgbClr val="1A9681"/>
                </a:solidFill>
              </a:rPr>
              <a:t>   &lt;property name= "password" value= "${</a:t>
            </a:r>
            <a:r>
              <a:rPr lang="en-US" sz="1400" b="1" dirty="0" err="1">
                <a:solidFill>
                  <a:srgbClr val="1A9681"/>
                </a:solidFill>
              </a:rPr>
              <a:t>database.password</a:t>
            </a:r>
            <a:r>
              <a:rPr lang="en-US" sz="1400" b="1" dirty="0">
                <a:solidFill>
                  <a:srgbClr val="1A9681"/>
                </a:solidFill>
              </a:rPr>
              <a:t>}" /&gt;</a:t>
            </a:r>
          </a:p>
          <a:p>
            <a:r>
              <a:rPr lang="en-US" sz="1400" b="1" dirty="0">
                <a:solidFill>
                  <a:srgbClr val="1A9681"/>
                </a:solidFill>
              </a:rPr>
              <a:t>   &lt;property name= "</a:t>
            </a:r>
            <a:r>
              <a:rPr lang="en-US" sz="1400" b="1" dirty="0" err="1">
                <a:solidFill>
                  <a:srgbClr val="1A9681"/>
                </a:solidFill>
              </a:rPr>
              <a:t>initialSize</a:t>
            </a:r>
            <a:r>
              <a:rPr lang="en-US" sz="1400" b="1" dirty="0">
                <a:solidFill>
                  <a:srgbClr val="1A9681"/>
                </a:solidFill>
              </a:rPr>
              <a:t>" value="5" /&gt;</a:t>
            </a:r>
          </a:p>
          <a:p>
            <a:r>
              <a:rPr lang="en-US" sz="1400" b="1" dirty="0">
                <a:solidFill>
                  <a:srgbClr val="1A9681"/>
                </a:solidFill>
              </a:rPr>
              <a:t>   &lt;property name= "</a:t>
            </a:r>
            <a:r>
              <a:rPr lang="en-US" sz="1400" b="1" dirty="0" err="1">
                <a:solidFill>
                  <a:srgbClr val="1A9681"/>
                </a:solidFill>
              </a:rPr>
              <a:t>maxActive</a:t>
            </a:r>
            <a:r>
              <a:rPr lang="en-US" sz="1400" b="1" dirty="0">
                <a:solidFill>
                  <a:srgbClr val="1A9681"/>
                </a:solidFill>
              </a:rPr>
              <a:t>"  value="10" /&gt; </a:t>
            </a:r>
          </a:p>
          <a:p>
            <a:r>
              <a:rPr lang="en-US" sz="1400" b="1" dirty="0">
                <a:solidFill>
                  <a:srgbClr val="1A9681"/>
                </a:solidFill>
              </a:rPr>
              <a:t>&lt;/bean&gt;</a:t>
            </a:r>
          </a:p>
        </p:txBody>
      </p:sp>
      <p:sp>
        <p:nvSpPr>
          <p:cNvPr id="12" name="Right Arrow 11"/>
          <p:cNvSpPr/>
          <p:nvPr/>
        </p:nvSpPr>
        <p:spPr>
          <a:xfrm>
            <a:off x="3810000" y="5943601"/>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 name="Group 14"/>
          <p:cNvGrpSpPr/>
          <p:nvPr/>
        </p:nvGrpSpPr>
        <p:grpSpPr>
          <a:xfrm>
            <a:off x="2153653" y="1528823"/>
            <a:ext cx="1676400" cy="685800"/>
            <a:chOff x="1905000" y="1103293"/>
            <a:chExt cx="1676400" cy="685800"/>
          </a:xfrm>
        </p:grpSpPr>
        <p:sp>
          <p:nvSpPr>
            <p:cNvPr id="8" name="Right Arrow 7"/>
            <p:cNvSpPr/>
            <p:nvPr/>
          </p:nvSpPr>
          <p:spPr>
            <a:xfrm>
              <a:off x="3276600" y="1320438"/>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1905000" y="1103293"/>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JNDI DS</a:t>
              </a:r>
            </a:p>
          </p:txBody>
        </p:sp>
      </p:grpSp>
      <p:grpSp>
        <p:nvGrpSpPr>
          <p:cNvPr id="14" name="Group 13"/>
          <p:cNvGrpSpPr/>
          <p:nvPr/>
        </p:nvGrpSpPr>
        <p:grpSpPr>
          <a:xfrm>
            <a:off x="8749908" y="3286458"/>
            <a:ext cx="1793936" cy="685800"/>
            <a:chOff x="8839203" y="2717020"/>
            <a:chExt cx="1793936" cy="685800"/>
          </a:xfrm>
        </p:grpSpPr>
        <p:sp>
          <p:nvSpPr>
            <p:cNvPr id="10" name="Right Arrow 9"/>
            <p:cNvSpPr/>
            <p:nvPr/>
          </p:nvSpPr>
          <p:spPr>
            <a:xfrm flipH="1">
              <a:off x="8839203" y="2972777"/>
              <a:ext cx="433223"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Oval 8"/>
            <p:cNvSpPr/>
            <p:nvPr/>
          </p:nvSpPr>
          <p:spPr>
            <a:xfrm>
              <a:off x="9261539" y="271702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t>Driver Based DS</a:t>
              </a:r>
            </a:p>
          </p:txBody>
        </p:sp>
      </p:grpSp>
      <p:sp>
        <p:nvSpPr>
          <p:cNvPr id="11" name="Oval 10"/>
          <p:cNvSpPr/>
          <p:nvPr/>
        </p:nvSpPr>
        <p:spPr>
          <a:xfrm>
            <a:off x="2438400" y="571500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Pooled DS</a:t>
            </a:r>
          </a:p>
        </p:txBody>
      </p:sp>
      <p:sp>
        <p:nvSpPr>
          <p:cNvPr id="3" name="TextBox 2"/>
          <p:cNvSpPr txBox="1"/>
          <p:nvPr/>
        </p:nvSpPr>
        <p:spPr>
          <a:xfrm>
            <a:off x="376882" y="324700"/>
            <a:ext cx="6104235" cy="773610"/>
          </a:xfrm>
          <a:prstGeom prst="rect">
            <a:avLst/>
          </a:prstGeom>
          <a:solidFill>
            <a:schemeClr val="bg1"/>
          </a:solidFill>
        </p:spPr>
        <p:txBody>
          <a:bodyPr wrap="none" rtlCol="0">
            <a:spAutoFit/>
          </a:bodyPr>
          <a:lstStyle/>
          <a:p>
            <a:pPr algn="ctr">
              <a:lnSpc>
                <a:spcPct val="90000"/>
              </a:lnSpc>
            </a:pPr>
            <a:r>
              <a:rPr lang="en-US" sz="4800"/>
              <a:t>3 types of Data Sources</a:t>
            </a:r>
            <a:endParaRPr lang="en-US" sz="4800" dirty="0">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49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25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4"/>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JDBC Template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a:latin typeface="Times New Roman" pitchFamily="18" charset="0"/>
                <a:ea typeface="Arial Unicode MS" pitchFamily="34" charset="-128"/>
                <a:cs typeface="Times New Roman" pitchFamily="18" charset="0"/>
              </a:rPr>
              <a:t>Step 2:</a:t>
            </a:r>
            <a:endParaRPr lang="en-US" sz="2800"/>
          </a:p>
        </p:txBody>
      </p:sp>
    </p:spTree>
    <p:extLst>
      <p:ext uri="{BB962C8B-B14F-4D97-AF65-F5344CB8AC3E}">
        <p14:creationId xmlns:p14="http://schemas.microsoft.com/office/powerpoint/2010/main" val="132924831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9" name="Group 8"/>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608171" y="1651970"/>
            <a:ext cx="10949481" cy="461665"/>
          </a:xfrm>
          <a:prstGeom prst="rect">
            <a:avLst/>
          </a:prstGeom>
        </p:spPr>
        <p:txBody>
          <a:bodyPr wrap="square">
            <a:spAutoFit/>
          </a:bodyPr>
          <a:lstStyle/>
          <a:p>
            <a:r>
              <a:rPr lang="en-US" sz="2400" dirty="0">
                <a:solidFill>
                  <a:srgbClr val="C00000"/>
                </a:solidFill>
              </a:rPr>
              <a:t>After configuring the </a:t>
            </a:r>
            <a:r>
              <a:rPr lang="en-US" sz="2400" dirty="0" smtClean="0">
                <a:solidFill>
                  <a:srgbClr val="C00000"/>
                </a:solidFill>
              </a:rPr>
              <a:t>Data Source</a:t>
            </a:r>
            <a:r>
              <a:rPr lang="en-US" sz="2400" dirty="0">
                <a:solidFill>
                  <a:srgbClr val="C00000"/>
                </a:solidFill>
              </a:rPr>
              <a:t>, the next step is configuring the </a:t>
            </a:r>
            <a:r>
              <a:rPr lang="en-US" sz="2400" dirty="0" err="1">
                <a:solidFill>
                  <a:srgbClr val="C00000"/>
                </a:solidFill>
              </a:rPr>
              <a:t>JDBCTemplate</a:t>
            </a:r>
            <a:r>
              <a:rPr lang="en-US" sz="2400" dirty="0">
                <a:solidFill>
                  <a:srgbClr val="C00000"/>
                </a:solidFill>
              </a:rPr>
              <a:t>.</a:t>
            </a:r>
          </a:p>
        </p:txBody>
      </p:sp>
      <p:sp>
        <p:nvSpPr>
          <p:cNvPr id="13" name="Rectangle 12"/>
          <p:cNvSpPr/>
          <p:nvPr/>
        </p:nvSpPr>
        <p:spPr>
          <a:xfrm>
            <a:off x="608170" y="2393814"/>
            <a:ext cx="10949482" cy="3785652"/>
          </a:xfrm>
          <a:prstGeom prst="rect">
            <a:avLst/>
          </a:prstGeom>
        </p:spPr>
        <p:txBody>
          <a:bodyPr wrap="square">
            <a:spAutoFit/>
          </a:bodyPr>
          <a:lstStyle/>
          <a:p>
            <a:r>
              <a:rPr lang="en-US" sz="2400" dirty="0"/>
              <a:t>The </a:t>
            </a:r>
            <a:r>
              <a:rPr lang="en-US" sz="2400" dirty="0" err="1"/>
              <a:t>JdbcTemplate</a:t>
            </a:r>
            <a:r>
              <a:rPr lang="en-US" sz="2400" dirty="0"/>
              <a:t> class is the central class in the JDBC core package. It simplifies the use of JDBC since it handles the creation and release of resources. This helps to avoid common errors such as </a:t>
            </a:r>
            <a:r>
              <a:rPr lang="en-US" sz="2400" u="sng" dirty="0"/>
              <a:t>forgetting to always close the connection</a:t>
            </a:r>
            <a:r>
              <a:rPr lang="en-US" sz="2400" dirty="0"/>
              <a:t>. It executes the core JDBC workflow like statement creation and execution, leaving application code to provide SQL and extract results. This class executes SQL queries, update statements or stored procedure calls, imitating iteration over </a:t>
            </a:r>
            <a:r>
              <a:rPr lang="en-US" sz="2400" dirty="0" err="1"/>
              <a:t>ResultSets</a:t>
            </a:r>
            <a:r>
              <a:rPr lang="en-US" sz="2400" dirty="0"/>
              <a:t> and extraction of returned parameter values. </a:t>
            </a:r>
          </a:p>
          <a:p>
            <a:endParaRPr lang="en-US" sz="2400" dirty="0"/>
          </a:p>
          <a:p>
            <a:r>
              <a:rPr lang="en-US" sz="2400" dirty="0"/>
              <a:t>It also catches JDBC exceptions and translates them to the generic, more informative, exception hierarchy defined in the </a:t>
            </a:r>
            <a:r>
              <a:rPr lang="en-US" sz="2400" b="1" dirty="0" err="1"/>
              <a:t>org.springframework.dao</a:t>
            </a:r>
            <a:r>
              <a:rPr lang="en-US" sz="2400" dirty="0"/>
              <a:t> package.</a:t>
            </a:r>
          </a:p>
        </p:txBody>
      </p:sp>
    </p:spTree>
    <p:extLst>
      <p:ext uri="{BB962C8B-B14F-4D97-AF65-F5344CB8AC3E}">
        <p14:creationId xmlns:p14="http://schemas.microsoft.com/office/powerpoint/2010/main" val="19862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84352" y="609600"/>
            <a:ext cx="10914090" cy="6096000"/>
          </a:xfrm>
          <a:prstGeom prst="rect">
            <a:avLst/>
          </a:prstGeom>
        </p:spPr>
        <p:txBody>
          <a:bodyPr vert="horz" lIns="91440" tIns="45720" rIns="91440" bIns="45720" rtlCol="0">
            <a:noAutofit/>
          </a:bodyPr>
          <a:lstStyle>
            <a:defPPr>
              <a:defRPr lang="en-US"/>
            </a:defPPr>
            <a:lvl1pPr indent="0" algn="just">
              <a:spcBef>
                <a:spcPct val="20000"/>
              </a:spcBef>
              <a:buFont typeface="Arial" pitchFamily="34" charset="0"/>
              <a:buNone/>
              <a:defRPr sz="2000">
                <a:solidFill>
                  <a:schemeClr val="accent1">
                    <a:lumMod val="50000"/>
                  </a:schemeClr>
                </a:solidFill>
                <a:latin typeface="Times New Roman" pitchFamily="18" charset="0"/>
                <a:ea typeface="Arial Unicode MS" pitchFamily="34" charset="-128"/>
                <a:cs typeface="Times New Roman" pitchFamily="18" charset="0"/>
              </a:defRPr>
            </a:lvl1pPr>
            <a:lvl2pPr marL="742950" indent="-285750">
              <a:spcBef>
                <a:spcPct val="20000"/>
              </a:spcBef>
              <a:buFont typeface="Courier New" pitchFamily="49" charset="0"/>
              <a:buChar char="o"/>
              <a:defRPr sz="1600">
                <a:solidFill>
                  <a:schemeClr val="tx1">
                    <a:lumMod val="50000"/>
                    <a:lumOff val="50000"/>
                  </a:schemeClr>
                </a:solidFill>
                <a:latin typeface="+mj-lt"/>
              </a:defRPr>
            </a:lvl2pPr>
            <a:lvl3pPr marL="1143000" indent="-228600">
              <a:spcBef>
                <a:spcPct val="20000"/>
              </a:spcBef>
              <a:buFont typeface="Arial" pitchFamily="34" charset="0"/>
              <a:buChar char="•"/>
              <a:defRPr sz="1600">
                <a:solidFill>
                  <a:schemeClr val="tx1">
                    <a:lumMod val="50000"/>
                    <a:lumOff val="50000"/>
                  </a:schemeClr>
                </a:solidFill>
                <a:latin typeface="+mj-lt"/>
              </a:defRPr>
            </a:lvl3pPr>
            <a:lvl4pPr marL="1600200" indent="-228600">
              <a:spcBef>
                <a:spcPct val="20000"/>
              </a:spcBef>
              <a:buFont typeface="Courier New" pitchFamily="49" charset="0"/>
              <a:buChar char="o"/>
              <a:defRPr sz="1600">
                <a:solidFill>
                  <a:schemeClr val="tx1">
                    <a:lumMod val="50000"/>
                    <a:lumOff val="50000"/>
                  </a:schemeClr>
                </a:solidFill>
                <a:latin typeface="+mj-lt"/>
              </a:defRPr>
            </a:lvl4pPr>
            <a:lvl5pPr marL="2057400" indent="-228600">
              <a:spcBef>
                <a:spcPct val="20000"/>
              </a:spcBef>
              <a:buFont typeface="Arial" pitchFamily="34" charset="0"/>
              <a:buChar char="•"/>
              <a:defRPr sz="1600">
                <a:solidFill>
                  <a:schemeClr val="tx1">
                    <a:lumMod val="50000"/>
                    <a:lumOff val="50000"/>
                  </a:schemeClr>
                </a:solidFill>
                <a:latin typeface="+mj-lt"/>
              </a:defRPr>
            </a:lvl5pPr>
            <a:lvl6pPr marL="2514600" indent="-228600">
              <a:spcBef>
                <a:spcPct val="20000"/>
              </a:spcBef>
              <a:buFont typeface="Courier New" pitchFamily="49" charset="0"/>
              <a:buChar char="o"/>
              <a:defRPr sz="1600">
                <a:solidFill>
                  <a:schemeClr val="tx1">
                    <a:lumMod val="50000"/>
                    <a:lumOff val="50000"/>
                  </a:schemeClr>
                </a:solidFill>
                <a:latin typeface="+mj-lt"/>
              </a:defRPr>
            </a:lvl6pPr>
            <a:lvl7pPr marL="2971800" indent="-228600">
              <a:spcBef>
                <a:spcPct val="20000"/>
              </a:spcBef>
              <a:buFont typeface="Arial" pitchFamily="34" charset="0"/>
              <a:buChar char="•"/>
              <a:defRPr sz="1600">
                <a:solidFill>
                  <a:schemeClr val="tx1">
                    <a:lumMod val="50000"/>
                    <a:lumOff val="50000"/>
                  </a:schemeClr>
                </a:solidFill>
                <a:latin typeface="+mj-lt"/>
              </a:defRPr>
            </a:lvl7pPr>
            <a:lvl8pPr marL="3429000" indent="-228600">
              <a:spcBef>
                <a:spcPct val="20000"/>
              </a:spcBef>
              <a:buFont typeface="Courier New" pitchFamily="49" charset="0"/>
              <a:buChar char="o"/>
              <a:defRPr sz="1600">
                <a:solidFill>
                  <a:schemeClr val="tx1">
                    <a:lumMod val="50000"/>
                    <a:lumOff val="50000"/>
                  </a:schemeClr>
                </a:solidFill>
                <a:latin typeface="+mj-lt"/>
              </a:defRPr>
            </a:lvl8pPr>
            <a:lvl9pPr marL="3886200" indent="-228600">
              <a:spcBef>
                <a:spcPct val="20000"/>
              </a:spcBef>
              <a:buFont typeface="Arial" pitchFamily="34" charset="0"/>
              <a:buChar char="•"/>
              <a:defRPr sz="1600">
                <a:solidFill>
                  <a:schemeClr val="tx1">
                    <a:lumMod val="50000"/>
                    <a:lumOff val="50000"/>
                  </a:schemeClr>
                </a:solidFill>
                <a:latin typeface="+mj-lt"/>
              </a:defRPr>
            </a:lvl9pPr>
          </a:lstStyle>
          <a:p>
            <a:r>
              <a:rPr lang="en-US" sz="2800" dirty="0" smtClean="0"/>
              <a:t> </a:t>
            </a:r>
            <a:endParaRPr lang="en-US" sz="2800" dirty="0"/>
          </a:p>
          <a:p>
            <a:endParaRPr lang="en-US" sz="2800" b="1" dirty="0">
              <a:solidFill>
                <a:srgbClr val="00B050"/>
              </a:solidFill>
            </a:endParaRPr>
          </a:p>
          <a:p>
            <a:r>
              <a:rPr lang="en-US" sz="2800" b="1" dirty="0">
                <a:solidFill>
                  <a:srgbClr val="0070C0"/>
                </a:solidFill>
              </a:rPr>
              <a:t>Option 1:</a:t>
            </a:r>
            <a:r>
              <a:rPr lang="en-US" sz="2800" dirty="0">
                <a:solidFill>
                  <a:srgbClr val="00B050"/>
                </a:solidFill>
              </a:rPr>
              <a:t> </a:t>
            </a:r>
            <a:endParaRPr lang="en-US" sz="2800" dirty="0" smtClean="0">
              <a:solidFill>
                <a:srgbClr val="00B050"/>
              </a:solidFill>
            </a:endParaRPr>
          </a:p>
          <a:p>
            <a:r>
              <a:rPr lang="en-US" sz="2800" dirty="0" smtClean="0">
                <a:solidFill>
                  <a:srgbClr val="00B050"/>
                </a:solidFill>
              </a:rPr>
              <a:t>The </a:t>
            </a:r>
            <a:r>
              <a:rPr lang="en-US" sz="2800" b="1" dirty="0" err="1">
                <a:solidFill>
                  <a:srgbClr val="00B050"/>
                </a:solidFill>
              </a:rPr>
              <a:t>JdbcTemplate</a:t>
            </a:r>
            <a:r>
              <a:rPr lang="en-US" sz="2800" dirty="0">
                <a:solidFill>
                  <a:srgbClr val="00B050"/>
                </a:solidFill>
              </a:rPr>
              <a:t> can be used within a DAO implementation via direct instantiation with a </a:t>
            </a:r>
            <a:r>
              <a:rPr lang="en-US" sz="2800" dirty="0" err="1">
                <a:solidFill>
                  <a:srgbClr val="00B050"/>
                </a:solidFill>
              </a:rPr>
              <a:t>DataSource</a:t>
            </a:r>
            <a:r>
              <a:rPr lang="en-US" sz="2800" dirty="0">
                <a:solidFill>
                  <a:srgbClr val="00B050"/>
                </a:solidFill>
              </a:rPr>
              <a:t> reference </a:t>
            </a:r>
            <a:endParaRPr lang="en-US" sz="2800" dirty="0" smtClean="0">
              <a:solidFill>
                <a:srgbClr val="00B050"/>
              </a:solidFill>
            </a:endParaRPr>
          </a:p>
          <a:p>
            <a:endParaRPr lang="en-US" sz="2800" dirty="0">
              <a:solidFill>
                <a:srgbClr val="00B050"/>
              </a:solidFill>
            </a:endParaRPr>
          </a:p>
          <a:p>
            <a:r>
              <a:rPr lang="en-US" sz="2800" dirty="0">
                <a:solidFill>
                  <a:srgbClr val="FF0000"/>
                </a:solidFill>
              </a:rPr>
              <a:t>OR </a:t>
            </a:r>
            <a:endParaRPr lang="en-US" sz="2800" dirty="0" smtClean="0">
              <a:solidFill>
                <a:srgbClr val="FF0000"/>
              </a:solidFill>
            </a:endParaRPr>
          </a:p>
          <a:p>
            <a:endParaRPr lang="en-US" sz="2800" dirty="0">
              <a:solidFill>
                <a:srgbClr val="FF0000"/>
              </a:solidFill>
            </a:endParaRPr>
          </a:p>
          <a:p>
            <a:r>
              <a:rPr lang="en-US" sz="2800" b="1" dirty="0">
                <a:solidFill>
                  <a:srgbClr val="0070C0"/>
                </a:solidFill>
              </a:rPr>
              <a:t>Option 2: </a:t>
            </a:r>
            <a:endParaRPr lang="en-US" sz="2800" b="1" dirty="0" smtClean="0">
              <a:solidFill>
                <a:srgbClr val="0070C0"/>
              </a:solidFill>
            </a:endParaRPr>
          </a:p>
          <a:p>
            <a:r>
              <a:rPr lang="en-US" sz="2800" dirty="0" smtClean="0">
                <a:solidFill>
                  <a:srgbClr val="00B050"/>
                </a:solidFill>
              </a:rPr>
              <a:t>be </a:t>
            </a:r>
            <a:r>
              <a:rPr lang="en-US" sz="2800" dirty="0">
                <a:solidFill>
                  <a:srgbClr val="00B050"/>
                </a:solidFill>
              </a:rPr>
              <a:t>configured in a Spring IOC container and given to DAOs as a bean reference.</a:t>
            </a:r>
          </a:p>
          <a:p>
            <a:endParaRPr lang="en-US" sz="2800" dirty="0">
              <a:solidFill>
                <a:srgbClr val="00B050"/>
              </a:solidFill>
            </a:endParaRPr>
          </a:p>
          <a:p>
            <a:endParaRPr lang="en-US" sz="2800" dirty="0">
              <a:solidFill>
                <a:srgbClr val="FF0000"/>
              </a:solidFill>
            </a:endParaRPr>
          </a:p>
        </p:txBody>
      </p:sp>
      <p:grpSp>
        <p:nvGrpSpPr>
          <p:cNvPr id="4" name="Group 3"/>
          <p:cNvGrpSpPr/>
          <p:nvPr/>
        </p:nvGrpSpPr>
        <p:grpSpPr>
          <a:xfrm>
            <a:off x="684352" y="214478"/>
            <a:ext cx="8689061" cy="1020762"/>
            <a:chOff x="684352" y="226510"/>
            <a:chExt cx="8689061" cy="1020762"/>
          </a:xfrm>
        </p:grpSpPr>
        <p:sp>
          <p:nvSpPr>
            <p:cNvPr id="6"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226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8042" y="2774357"/>
            <a:ext cx="7543800" cy="230832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solidFill>
                  <a:srgbClr val="1A9681"/>
                </a:solidFill>
                <a:latin typeface="Times New Roman" pitchFamily="18" charset="0"/>
                <a:cs typeface="Times New Roman" pitchFamily="18" charset="0"/>
              </a:rPr>
              <a:t>&lt;bean</a:t>
            </a:r>
            <a:r>
              <a:rPr lang="en-US" b="1" dirty="0">
                <a:solidFill>
                  <a:srgbClr val="CC3399"/>
                </a:solidFill>
                <a:latin typeface="Times New Roman" pitchFamily="18" charset="0"/>
                <a:cs typeface="Times New Roman" pitchFamily="18" charset="0"/>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	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   </a:t>
            </a: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value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p:txBody>
      </p:sp>
      <p:sp>
        <p:nvSpPr>
          <p:cNvPr id="7" name="Rectangle 6"/>
          <p:cNvSpPr/>
          <p:nvPr/>
        </p:nvSpPr>
        <p:spPr>
          <a:xfrm>
            <a:off x="701842" y="1859957"/>
            <a:ext cx="8839200" cy="646331"/>
          </a:xfrm>
          <a:prstGeom prst="rect">
            <a:avLst/>
          </a:prstGeom>
        </p:spPr>
        <p:txBody>
          <a:bodyPr wrap="square">
            <a:spAutoFit/>
          </a:bodyPr>
          <a:lstStyle/>
          <a:p>
            <a:pPr algn="just"/>
            <a:r>
              <a:rPr lang="en-US" b="1" dirty="0">
                <a:solidFill>
                  <a:srgbClr val="00B050"/>
                </a:solidFill>
              </a:rPr>
              <a:t>The </a:t>
            </a:r>
            <a:r>
              <a:rPr lang="en-US" b="1" dirty="0" err="1">
                <a:solidFill>
                  <a:srgbClr val="00B050"/>
                </a:solidFill>
              </a:rPr>
              <a:t>JdbcTemplate</a:t>
            </a:r>
            <a:r>
              <a:rPr lang="en-US" b="1" dirty="0">
                <a:solidFill>
                  <a:srgbClr val="00B050"/>
                </a:solidFill>
              </a:rPr>
              <a:t> within a DAO implementation via direct instantiation with a </a:t>
            </a:r>
            <a:r>
              <a:rPr lang="en-US" b="1" dirty="0" err="1">
                <a:solidFill>
                  <a:srgbClr val="00B050"/>
                </a:solidFill>
              </a:rPr>
              <a:t>DataSource</a:t>
            </a:r>
            <a:r>
              <a:rPr lang="en-US" b="1" dirty="0">
                <a:solidFill>
                  <a:srgbClr val="00B050"/>
                </a:solidFill>
              </a:rPr>
              <a:t> reference.</a:t>
            </a:r>
          </a:p>
        </p:txBody>
      </p:sp>
      <p:sp>
        <p:nvSpPr>
          <p:cNvPr id="8" name="TextBox 7"/>
          <p:cNvSpPr txBox="1"/>
          <p:nvPr/>
        </p:nvSpPr>
        <p:spPr>
          <a:xfrm>
            <a:off x="8321842" y="4561589"/>
            <a:ext cx="3511812" cy="1323439"/>
          </a:xfrm>
          <a:prstGeom prst="rect">
            <a:avLst/>
          </a:prstGeom>
          <a:solidFill>
            <a:schemeClr val="accent5">
              <a:lumMod val="20000"/>
              <a:lumOff val="80000"/>
            </a:schemeClr>
          </a:solidFill>
        </p:spPr>
        <p:txBody>
          <a:bodyPr wrap="square" rtlCol="0">
            <a:spAutoFit/>
          </a:bodyPr>
          <a:lstStyle/>
          <a:p>
            <a:r>
              <a:rPr lang="en-US" sz="1600" b="1" dirty="0">
                <a:solidFill>
                  <a:srgbClr val="FF0000"/>
                </a:solidFill>
                <a:latin typeface="Courier New" pitchFamily="49" charset="0"/>
                <a:cs typeface="Courier New" pitchFamily="49" charset="0"/>
              </a:rPr>
              <a:t>Do you remember, we had configured </a:t>
            </a:r>
            <a:r>
              <a:rPr lang="en-US" sz="1600" b="1" dirty="0" err="1">
                <a:solidFill>
                  <a:srgbClr val="FF0000"/>
                </a:solidFill>
                <a:latin typeface="Courier New" pitchFamily="49" charset="0"/>
                <a:cs typeface="Courier New" pitchFamily="49" charset="0"/>
              </a:rPr>
              <a:t>datasource</a:t>
            </a:r>
            <a:r>
              <a:rPr lang="en-US" sz="1600" b="1" dirty="0">
                <a:solidFill>
                  <a:srgbClr val="FF0000"/>
                </a:solidFill>
                <a:latin typeface="Courier New" pitchFamily="49" charset="0"/>
                <a:cs typeface="Courier New" pitchFamily="49" charset="0"/>
              </a:rPr>
              <a:t> in step2 under  Pooled Data Source Section? If not, go back to </a:t>
            </a:r>
            <a:r>
              <a:rPr lang="en-US" sz="1600" b="1" dirty="0">
                <a:solidFill>
                  <a:srgbClr val="FF0000"/>
                </a:solidFill>
                <a:latin typeface="Times New Roman" pitchFamily="18" charset="0"/>
                <a:cs typeface="Times New Roman" pitchFamily="18" charset="0"/>
              </a:rPr>
              <a:t>Step-1</a:t>
            </a:r>
            <a:r>
              <a:rPr lang="en-US" sz="1600" b="1" dirty="0">
                <a:solidFill>
                  <a:srgbClr val="FF0000"/>
                </a:solidFill>
                <a:latin typeface="Courier New" pitchFamily="49" charset="0"/>
                <a:cs typeface="Courier New" pitchFamily="49" charset="0"/>
              </a:rPr>
              <a:t> again.</a:t>
            </a:r>
          </a:p>
        </p:txBody>
      </p:sp>
      <p:cxnSp>
        <p:nvCxnSpPr>
          <p:cNvPr id="9" name="Straight Arrow Connector 8"/>
          <p:cNvCxnSpPr/>
          <p:nvPr/>
        </p:nvCxnSpPr>
        <p:spPr>
          <a:xfrm flipH="1" flipV="1">
            <a:off x="3581401" y="4100393"/>
            <a:ext cx="4740441" cy="62801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989" y="3392905"/>
            <a:ext cx="2286001" cy="535614"/>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2737" y="2239179"/>
            <a:ext cx="3181263"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We are injecting </a:t>
            </a:r>
            <a:r>
              <a:rPr lang="en-US" dirty="0" err="1">
                <a:solidFill>
                  <a:srgbClr val="FF0000"/>
                </a:solidFill>
                <a:latin typeface="Courier New" pitchFamily="49" charset="0"/>
                <a:cs typeface="Courier New" pitchFamily="49" charset="0"/>
              </a:rPr>
              <a:t>DataSource</a:t>
            </a: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but not</a:t>
            </a:r>
            <a:r>
              <a:rPr lang="en-US" dirty="0">
                <a:solidFill>
                  <a:srgbClr val="FF0000"/>
                </a:solidFill>
                <a:latin typeface="Courier New" pitchFamily="49" charset="0"/>
                <a:cs typeface="Courier New" pitchFamily="49" charset="0"/>
              </a:rPr>
              <a:t> the </a:t>
            </a:r>
            <a:r>
              <a:rPr lang="en-US" dirty="0" err="1">
                <a:solidFill>
                  <a:srgbClr val="FF0000"/>
                </a:solidFill>
                <a:latin typeface="Courier New" pitchFamily="49" charset="0"/>
                <a:cs typeface="Courier New" pitchFamily="49" charset="0"/>
              </a:rPr>
              <a:t>JDBCTemplate</a:t>
            </a:r>
            <a:endParaRPr lang="en-US" dirty="0">
              <a:solidFill>
                <a:srgbClr val="FF0000"/>
              </a:solidFill>
              <a:latin typeface="Courier New" pitchFamily="49" charset="0"/>
              <a:cs typeface="Courier New" pitchFamily="49" charset="0"/>
            </a:endParaRPr>
          </a:p>
        </p:txBody>
      </p:sp>
      <p:cxnSp>
        <p:nvCxnSpPr>
          <p:cNvPr id="12" name="Straight Arrow Connector 11"/>
          <p:cNvCxnSpPr>
            <a:stCxn id="11" idx="1"/>
          </p:cNvCxnSpPr>
          <p:nvPr/>
        </p:nvCxnSpPr>
        <p:spPr>
          <a:xfrm flipH="1">
            <a:off x="4078706" y="2700844"/>
            <a:ext cx="4584031" cy="59580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8199" y="2535885"/>
            <a:ext cx="9148011" cy="341632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1A9681"/>
                </a:solidFill>
                <a:latin typeface="Times New Roman" pitchFamily="18" charset="0"/>
                <a:cs typeface="Times New Roman" pitchFamily="18" charset="0"/>
              </a:rPr>
              <a:t>&lt;bean</a:t>
            </a:r>
            <a:r>
              <a:rPr lang="en-US" dirty="0">
                <a:solidFill>
                  <a:srgbClr val="CC3399"/>
                </a:solidFill>
                <a:latin typeface="Times New Roman" pitchFamily="18" charset="0"/>
                <a:cs typeface="Times New Roman" pitchFamily="18" charset="0"/>
              </a:rPr>
              <a:t> id=</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	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   </a:t>
            </a: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jdbcTemplate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ref</a:t>
            </a:r>
            <a:r>
              <a:rPr lang="en-US" dirty="0" smtClean="0">
                <a:solidFill>
                  <a:srgbClr val="1A9681"/>
                </a:solidFill>
                <a:latin typeface="Times New Roman" pitchFamily="18" charset="0"/>
                <a:cs typeface="Times New Roman" pitchFamily="18" charset="0"/>
              </a:rPr>
              <a:t>=</a:t>
            </a:r>
            <a:r>
              <a:rPr lang="en-US"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&lt;bean </a:t>
            </a:r>
            <a:r>
              <a:rPr lang="en-US" dirty="0">
                <a:solidFill>
                  <a:srgbClr val="CC3399"/>
                </a:solidFill>
                <a:latin typeface="Times New Roman" pitchFamily="18" charset="0"/>
                <a:cs typeface="Times New Roman" pitchFamily="18" charset="0"/>
              </a:rPr>
              <a:t>id=</a:t>
            </a:r>
            <a:r>
              <a:rPr lang="en-US" i="1" dirty="0">
                <a:solidFill>
                  <a:srgbClr val="0066FF"/>
                </a:solidFill>
                <a:latin typeface="Times New Roman" pitchFamily="18" charset="0"/>
                <a:cs typeface="Times New Roman" pitchFamily="18" charset="0"/>
              </a:rPr>
              <a:t> </a:t>
            </a:r>
            <a:r>
              <a:rPr lang="en-US" i="1" dirty="0" smtClean="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a:t>
            </a:r>
            <a:r>
              <a:rPr lang="en-US" b="1" i="1" dirty="0" err="1" smtClean="0">
                <a:solidFill>
                  <a:srgbClr val="0066FF"/>
                </a:solidFill>
                <a:latin typeface="Times New Roman" pitchFamily="18" charset="0"/>
                <a:cs typeface="Times New Roman" pitchFamily="18" charset="0"/>
              </a:rPr>
              <a:t>yDataSource</a:t>
            </a:r>
            <a:r>
              <a:rPr lang="en-US" i="1" dirty="0">
                <a:solidFill>
                  <a:srgbClr val="0066FF"/>
                </a:solidFill>
                <a:latin typeface="Times New Roman" pitchFamily="18" charset="0"/>
                <a:cs typeface="Times New Roman" pitchFamily="18" charset="0"/>
              </a:rPr>
              <a:t>"</a:t>
            </a:r>
            <a:r>
              <a:rPr lang="en-US" i="1" dirty="0">
                <a:solidFill>
                  <a:srgbClr val="6600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i="1" dirty="0">
                <a:solidFill>
                  <a:srgbClr val="0066FF"/>
                </a:solidFill>
                <a:latin typeface="Times New Roman" pitchFamily="18" charset="0"/>
                <a:cs typeface="Times New Roman" pitchFamily="18" charset="0"/>
              </a:rPr>
              <a:t>"</a:t>
            </a:r>
            <a:r>
              <a:rPr lang="en-US" i="1" dirty="0">
                <a:solidFill>
                  <a:srgbClr val="00B050"/>
                </a:solidFill>
                <a:latin typeface="Times New Roman" pitchFamily="18" charset="0"/>
                <a:cs typeface="Times New Roman" pitchFamily="18" charset="0"/>
              </a:rPr>
              <a:t>&gt;</a:t>
            </a:r>
            <a:endParaRPr lang="en-US" i="1" dirty="0">
              <a:solidFill>
                <a:srgbClr val="6600FF"/>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value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org.springframework.jdbc.core.JdbcTemplate</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smtClean="0">
                <a:solidFill>
                  <a:srgbClr val="1A9681"/>
                </a:solidFill>
                <a:latin typeface="Times New Roman" pitchFamily="18" charset="0"/>
                <a:cs typeface="Times New Roman" pitchFamily="18" charset="0"/>
              </a:rPr>
              <a:t>=</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b="1" dirty="0">
              <a:solidFill>
                <a:srgbClr val="1A9681"/>
              </a:solidFill>
              <a:latin typeface="Times New Roman" pitchFamily="18" charset="0"/>
              <a:cs typeface="Times New Roman" pitchFamily="18" charset="0"/>
            </a:endParaRPr>
          </a:p>
        </p:txBody>
      </p:sp>
      <p:sp>
        <p:nvSpPr>
          <p:cNvPr id="12" name="Rectangle 11"/>
          <p:cNvSpPr/>
          <p:nvPr/>
        </p:nvSpPr>
        <p:spPr>
          <a:xfrm>
            <a:off x="531951" y="1345833"/>
            <a:ext cx="8804553" cy="646331"/>
          </a:xfrm>
          <a:prstGeom prst="rect">
            <a:avLst/>
          </a:prstGeom>
        </p:spPr>
        <p:txBody>
          <a:bodyPr wrap="square">
            <a:spAutoFit/>
          </a:bodyPr>
          <a:lstStyle/>
          <a:p>
            <a:pPr algn="just"/>
            <a:r>
              <a:rPr lang="en-US" b="1" dirty="0">
                <a:solidFill>
                  <a:srgbClr val="00B050"/>
                </a:solidFill>
              </a:rPr>
              <a:t>Configured in Spring IOC container and given </a:t>
            </a:r>
            <a:r>
              <a:rPr lang="en-US" b="1" dirty="0" err="1">
                <a:solidFill>
                  <a:srgbClr val="00B050"/>
                </a:solidFill>
              </a:rPr>
              <a:t>JdbcTemplate</a:t>
            </a:r>
            <a:r>
              <a:rPr lang="en-US" b="1" dirty="0">
                <a:solidFill>
                  <a:srgbClr val="00B050"/>
                </a:solidFill>
              </a:rPr>
              <a:t> to DAOs as a bean reference.</a:t>
            </a:r>
          </a:p>
        </p:txBody>
      </p:sp>
      <p:sp>
        <p:nvSpPr>
          <p:cNvPr id="13" name="TextBox 12"/>
          <p:cNvSpPr txBox="1"/>
          <p:nvPr/>
        </p:nvSpPr>
        <p:spPr>
          <a:xfrm>
            <a:off x="9568246" y="2779619"/>
            <a:ext cx="2376375" cy="1600438"/>
          </a:xfrm>
          <a:prstGeom prst="rect">
            <a:avLst/>
          </a:prstGeom>
          <a:solidFill>
            <a:schemeClr val="accent5">
              <a:lumMod val="20000"/>
              <a:lumOff val="80000"/>
            </a:schemeClr>
          </a:solidFill>
        </p:spPr>
        <p:txBody>
          <a:bodyPr wrap="square" rtlCol="0">
            <a:spAutoFit/>
          </a:bodyPr>
          <a:lstStyle/>
          <a:p>
            <a:r>
              <a:rPr lang="en-US" sz="1400" b="1" dirty="0">
                <a:solidFill>
                  <a:srgbClr val="FF0000"/>
                </a:solidFill>
                <a:latin typeface="Courier New" pitchFamily="49" charset="0"/>
                <a:cs typeface="Courier New" pitchFamily="49" charset="0"/>
              </a:rPr>
              <a:t>Do you remember, we had configured </a:t>
            </a:r>
            <a:r>
              <a:rPr lang="en-US" sz="1400" b="1" dirty="0" err="1">
                <a:solidFill>
                  <a:srgbClr val="FF0000"/>
                </a:solidFill>
                <a:latin typeface="Courier New" pitchFamily="49" charset="0"/>
                <a:cs typeface="Courier New" pitchFamily="49" charset="0"/>
              </a:rPr>
              <a:t>datasource</a:t>
            </a:r>
            <a:r>
              <a:rPr lang="en-US" sz="1400" b="1" dirty="0">
                <a:solidFill>
                  <a:srgbClr val="FF0000"/>
                </a:solidFill>
                <a:latin typeface="Courier New" pitchFamily="49" charset="0"/>
                <a:cs typeface="Courier New" pitchFamily="49" charset="0"/>
              </a:rPr>
              <a:t> in step2 under  Pooled Data Source Section? If not, go back to </a:t>
            </a:r>
            <a:r>
              <a:rPr lang="en-US" sz="1400" b="1" dirty="0">
                <a:solidFill>
                  <a:srgbClr val="FF0000"/>
                </a:solidFill>
                <a:latin typeface="Times New Roman" pitchFamily="18" charset="0"/>
                <a:cs typeface="Times New Roman" pitchFamily="18" charset="0"/>
              </a:rPr>
              <a:t>Step-1</a:t>
            </a:r>
            <a:r>
              <a:rPr lang="en-US" sz="1400" b="1" dirty="0">
                <a:solidFill>
                  <a:srgbClr val="FF0000"/>
                </a:solidFill>
                <a:latin typeface="Courier New" pitchFamily="49" charset="0"/>
                <a:cs typeface="Courier New" pitchFamily="49" charset="0"/>
              </a:rPr>
              <a:t> again.</a:t>
            </a:r>
          </a:p>
        </p:txBody>
      </p:sp>
      <p:cxnSp>
        <p:nvCxnSpPr>
          <p:cNvPr id="14" name="Straight Arrow Connector 13"/>
          <p:cNvCxnSpPr>
            <a:stCxn id="13" idx="1"/>
          </p:cNvCxnSpPr>
          <p:nvPr/>
        </p:nvCxnSpPr>
        <p:spPr>
          <a:xfrm flipH="1">
            <a:off x="7784432" y="3579838"/>
            <a:ext cx="1783814" cy="83766"/>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95864" y="3129753"/>
            <a:ext cx="2129589" cy="1724253"/>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1138558">
            <a:off x="9063176" y="1875845"/>
            <a:ext cx="2859294" cy="646331"/>
          </a:xfrm>
          <a:prstGeom prst="rect">
            <a:avLst/>
          </a:prstGeom>
          <a:solidFill>
            <a:srgbClr val="FFFFB9">
              <a:alpha val="51000"/>
            </a:srgbClr>
          </a:solidFill>
        </p:spPr>
        <p:txBody>
          <a:bodyPr wrap="square" rtlCol="0">
            <a:spAutoFit/>
          </a:bodyPr>
          <a:lstStyle/>
          <a:p>
            <a:r>
              <a:rPr lang="en-US" b="1" dirty="0" err="1">
                <a:solidFill>
                  <a:srgbClr val="FF0000"/>
                </a:solidFill>
                <a:latin typeface="Courier New" pitchFamily="49" charset="0"/>
                <a:cs typeface="Courier New" pitchFamily="49" charset="0"/>
              </a:rPr>
              <a:t>MyJdbcTemplate</a:t>
            </a:r>
            <a:r>
              <a:rPr lang="en-US" dirty="0">
                <a:solidFill>
                  <a:srgbClr val="FF0000"/>
                </a:solidFill>
                <a:latin typeface="Courier New" pitchFamily="49" charset="0"/>
                <a:cs typeface="Courier New" pitchFamily="49" charset="0"/>
              </a:rPr>
              <a:t> but not </a:t>
            </a:r>
            <a:r>
              <a:rPr lang="en-US" strike="sngStrike" dirty="0" err="1">
                <a:solidFill>
                  <a:srgbClr val="FF0000"/>
                </a:solidFill>
                <a:latin typeface="Courier New" pitchFamily="49" charset="0"/>
                <a:cs typeface="Courier New" pitchFamily="49" charset="0"/>
              </a:rPr>
              <a:t>MyDataSource</a:t>
            </a:r>
            <a:endParaRPr lang="en-US" strike="sngStrike" dirty="0">
              <a:solidFill>
                <a:srgbClr val="FF0000"/>
              </a:solidFill>
              <a:latin typeface="Courier New" pitchFamily="49" charset="0"/>
              <a:cs typeface="Courier New" pitchFamily="49" charset="0"/>
            </a:endParaRPr>
          </a:p>
        </p:txBody>
      </p:sp>
      <p:cxnSp>
        <p:nvCxnSpPr>
          <p:cNvPr id="17" name="Straight Arrow Connector 16"/>
          <p:cNvCxnSpPr>
            <a:stCxn id="16" idx="1"/>
          </p:cNvCxnSpPr>
          <p:nvPr/>
        </p:nvCxnSpPr>
        <p:spPr>
          <a:xfrm flipH="1">
            <a:off x="6797842" y="2390334"/>
            <a:ext cx="2278194" cy="57698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5560693" y="1613536"/>
            <a:ext cx="1899125"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id must be </a:t>
            </a:r>
            <a:r>
              <a:rPr lang="en-US" b="1" dirty="0" err="1">
                <a:solidFill>
                  <a:srgbClr val="FF0000"/>
                </a:solidFill>
                <a:latin typeface="Courier New" pitchFamily="49" charset="0"/>
                <a:cs typeface="Courier New" pitchFamily="49" charset="0"/>
              </a:rPr>
              <a:t>jdbcTemplate</a:t>
            </a:r>
            <a:endParaRPr lang="en-US"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49040" y="2246753"/>
            <a:ext cx="2021571" cy="59386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78813" y="5952205"/>
            <a:ext cx="3174045" cy="646331"/>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for </a:t>
            </a:r>
            <a:r>
              <a:rPr lang="en-US" dirty="0" err="1">
                <a:solidFill>
                  <a:srgbClr val="FF0000"/>
                </a:solidFill>
                <a:latin typeface="Courier New" pitchFamily="49" charset="0"/>
                <a:cs typeface="Courier New" pitchFamily="49" charset="0"/>
              </a:rPr>
              <a:t>JdbcTemplate</a:t>
            </a:r>
            <a:r>
              <a:rPr lang="en-US" dirty="0">
                <a:solidFill>
                  <a:srgbClr val="FF0000"/>
                </a:solidFill>
                <a:latin typeface="Courier New" pitchFamily="49" charset="0"/>
                <a:cs typeface="Courier New" pitchFamily="49" charset="0"/>
              </a:rPr>
              <a:t> added and use in </a:t>
            </a:r>
            <a:r>
              <a:rPr lang="en-US" b="1" dirty="0">
                <a:solidFill>
                  <a:srgbClr val="FF0000"/>
                </a:solidFill>
                <a:latin typeface="Courier New" pitchFamily="49" charset="0"/>
                <a:cs typeface="Courier New" pitchFamily="49" charset="0"/>
              </a:rPr>
              <a:t>DAO</a:t>
            </a:r>
            <a:endParaRPr lang="en-US" strike="sngStrike" dirty="0">
              <a:solidFill>
                <a:srgbClr val="FF0000"/>
              </a:solidFill>
              <a:latin typeface="Courier New" pitchFamily="49" charset="0"/>
              <a:cs typeface="Courier New" pitchFamily="49" charset="0"/>
            </a:endParaRPr>
          </a:p>
        </p:txBody>
      </p:sp>
      <p:cxnSp>
        <p:nvCxnSpPr>
          <p:cNvPr id="21" name="Straight Arrow Connector 20"/>
          <p:cNvCxnSpPr>
            <a:stCxn id="20" idx="1"/>
          </p:cNvCxnSpPr>
          <p:nvPr/>
        </p:nvCxnSpPr>
        <p:spPr>
          <a:xfrm flipH="1" flipV="1">
            <a:off x="7038474" y="5151986"/>
            <a:ext cx="1740339" cy="1123385"/>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6179" y="3991879"/>
            <a:ext cx="2367213" cy="1151259"/>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531952" y="122238"/>
            <a:ext cx="8689061" cy="1020762"/>
          </a:xfrm>
        </p:spPr>
        <p:txBody>
          <a:bodyPr/>
          <a:lstStyle/>
          <a:p>
            <a:r>
              <a:rPr lang="en-US" dirty="0" smtClean="0"/>
              <a:t>Option-2</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2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DAO Layer</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3:</a:t>
            </a:r>
            <a:endParaRPr lang="en-US" sz="2800" dirty="0"/>
          </a:p>
        </p:txBody>
      </p:sp>
    </p:spTree>
    <p:extLst>
      <p:ext uri="{BB962C8B-B14F-4D97-AF65-F5344CB8AC3E}">
        <p14:creationId xmlns:p14="http://schemas.microsoft.com/office/powerpoint/2010/main" val="106113518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684352" y="214478"/>
            <a:ext cx="8689061" cy="1020762"/>
            <a:chOff x="684352" y="226510"/>
            <a:chExt cx="8689061" cy="1020762"/>
          </a:xfrm>
        </p:grpSpPr>
        <p:sp>
          <p:nvSpPr>
            <p:cNvPr id="7"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608171" y="1703579"/>
            <a:ext cx="10949481" cy="1938992"/>
          </a:xfrm>
          <a:prstGeom prst="rect">
            <a:avLst/>
          </a:prstGeom>
        </p:spPr>
        <p:txBody>
          <a:bodyPr wrap="square">
            <a:spAutoFit/>
          </a:bodyPr>
          <a:lstStyle/>
          <a:p>
            <a:r>
              <a:rPr lang="en-US" sz="2400" dirty="0"/>
              <a:t>We already discussed that the </a:t>
            </a:r>
            <a:r>
              <a:rPr lang="en-US" sz="2400" dirty="0" err="1"/>
              <a:t>JdbcTemplate</a:t>
            </a:r>
            <a:r>
              <a:rPr lang="en-US" sz="2400" dirty="0"/>
              <a:t> can be used within a </a:t>
            </a:r>
            <a:r>
              <a:rPr lang="en-US" sz="2400" dirty="0" smtClean="0"/>
              <a:t>DAO implementation </a:t>
            </a:r>
            <a:r>
              <a:rPr lang="en-US" sz="2400" dirty="0"/>
              <a:t>via direct instantiation with a </a:t>
            </a:r>
            <a:r>
              <a:rPr lang="en-US" sz="2400" b="1" dirty="0" err="1"/>
              <a:t>DataSource</a:t>
            </a:r>
            <a:r>
              <a:rPr lang="en-US" sz="2400" dirty="0"/>
              <a:t> reference OR be configured in a Spring IOC container and given to DAOs as a bean reference. </a:t>
            </a:r>
            <a:endParaRPr lang="en-US" sz="2400" dirty="0" smtClean="0"/>
          </a:p>
          <a:p>
            <a:endParaRPr lang="en-US" sz="2400" dirty="0"/>
          </a:p>
          <a:p>
            <a:r>
              <a:rPr lang="en-US" sz="2400" dirty="0" smtClean="0"/>
              <a:t>Now </a:t>
            </a:r>
            <a:r>
              <a:rPr lang="en-US" sz="2400" dirty="0"/>
              <a:t>we will see how they can be implemented in the DAO class.</a:t>
            </a:r>
          </a:p>
        </p:txBody>
      </p:sp>
    </p:spTree>
    <p:extLst>
      <p:ext uri="{BB962C8B-B14F-4D97-AF65-F5344CB8AC3E}">
        <p14:creationId xmlns:p14="http://schemas.microsoft.com/office/powerpoint/2010/main" val="15792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- 1</a:t>
            </a:r>
            <a:endParaRPr lang="en-US" sz="4400" dirty="0">
              <a:solidFill>
                <a:srgbClr val="FFFF00"/>
              </a:solidFill>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1130967" y="3105835"/>
            <a:ext cx="10106527" cy="954107"/>
          </a:xfrm>
          <a:prstGeom prst="rect">
            <a:avLst/>
          </a:prstGeom>
        </p:spPr>
        <p:txBody>
          <a:bodyPr wrap="square">
            <a:spAutoFit/>
          </a:bodyPr>
          <a:lstStyle/>
          <a:p>
            <a:pPr algn="just"/>
            <a:r>
              <a:rPr lang="en-US" sz="2800" b="1" dirty="0">
                <a:solidFill>
                  <a:srgbClr val="00B050"/>
                </a:solidFill>
              </a:rPr>
              <a:t>The </a:t>
            </a:r>
            <a:r>
              <a:rPr lang="en-US" sz="2800" b="1" dirty="0" err="1">
                <a:solidFill>
                  <a:srgbClr val="00B050"/>
                </a:solidFill>
              </a:rPr>
              <a:t>JdbcTemplate</a:t>
            </a:r>
            <a:r>
              <a:rPr lang="en-US" sz="2800" b="1" dirty="0">
                <a:solidFill>
                  <a:srgbClr val="00B050"/>
                </a:solidFill>
              </a:rPr>
              <a:t> within a DAO implementation via direct instantiation with a </a:t>
            </a:r>
            <a:r>
              <a:rPr lang="en-US" sz="2800" b="1" u="sng" dirty="0" err="1">
                <a:solidFill>
                  <a:srgbClr val="00B050"/>
                </a:solidFill>
              </a:rPr>
              <a:t>DataSource</a:t>
            </a:r>
            <a:r>
              <a:rPr lang="en-US" sz="2800" b="1" dirty="0">
                <a:solidFill>
                  <a:srgbClr val="00B050"/>
                </a:solidFill>
              </a:rPr>
              <a:t> reference.</a:t>
            </a:r>
          </a:p>
        </p:txBody>
      </p:sp>
    </p:spTree>
    <p:extLst>
      <p:ext uri="{BB962C8B-B14F-4D97-AF65-F5344CB8AC3E}">
        <p14:creationId xmlns:p14="http://schemas.microsoft.com/office/powerpoint/2010/main" val="12531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77" y="2314009"/>
            <a:ext cx="10833549" cy="2062103"/>
          </a:xfrm>
          <a:prstGeom prst="rect">
            <a:avLst/>
          </a:prstGeom>
        </p:spPr>
        <p:txBody>
          <a:bodyPr wrap="square">
            <a:spAutoFit/>
          </a:bodyPr>
          <a:lstStyle/>
          <a:p>
            <a:pPr algn="just"/>
            <a:r>
              <a:rPr lang="en-US" sz="3200" dirty="0">
                <a:solidFill>
                  <a:schemeClr val="accent1">
                    <a:lumMod val="50000"/>
                  </a:schemeClr>
                </a:solidFill>
                <a:latin typeface="Times New Roman" pitchFamily="18" charset="0"/>
                <a:ea typeface="Arial Unicode MS" pitchFamily="34" charset="-128"/>
                <a:cs typeface="Times New Roman" pitchFamily="18" charset="0"/>
              </a:rPr>
              <a:t>DAO (Data Access Object) is used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read</a:t>
            </a:r>
            <a:r>
              <a:rPr lang="en-US" sz="3200" dirty="0">
                <a:solidFill>
                  <a:schemeClr val="accent1">
                    <a:lumMod val="50000"/>
                  </a:schemeClr>
                </a:solidFill>
                <a:latin typeface="Times New Roman" pitchFamily="18" charset="0"/>
                <a:ea typeface="Arial Unicode MS" pitchFamily="34" charset="-128"/>
                <a:cs typeface="Times New Roman" pitchFamily="18" charset="0"/>
              </a:rPr>
              <a:t> and </a:t>
            </a:r>
            <a:r>
              <a:rPr lang="en-US" sz="3200" b="1" dirty="0">
                <a:solidFill>
                  <a:schemeClr val="accent1">
                    <a:lumMod val="50000"/>
                  </a:schemeClr>
                </a:solidFill>
                <a:latin typeface="Times New Roman" pitchFamily="18" charset="0"/>
                <a:ea typeface="Arial Unicode MS" pitchFamily="34" charset="-128"/>
                <a:cs typeface="Times New Roman" pitchFamily="18" charset="0"/>
              </a:rPr>
              <a:t>write</a:t>
            </a:r>
            <a:r>
              <a:rPr lang="en-US" sz="3200" dirty="0">
                <a:solidFill>
                  <a:schemeClr val="accent1">
                    <a:lumMod val="50000"/>
                  </a:schemeClr>
                </a:solidFill>
                <a:latin typeface="Times New Roman" pitchFamily="18" charset="0"/>
                <a:ea typeface="Arial Unicode MS" pitchFamily="34" charset="-128"/>
                <a:cs typeface="Times New Roman" pitchFamily="18" charset="0"/>
              </a:rPr>
              <a:t> data to the database.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644577" y="791251"/>
            <a:ext cx="6096000" cy="538609"/>
          </a:xfrm>
          <a:prstGeom prst="rect">
            <a:avLst/>
          </a:prstGeom>
        </p:spPr>
        <p:txBody>
          <a:bodyPr>
            <a:spAutoFit/>
          </a:bodyPr>
          <a:lstStyle/>
          <a:p>
            <a:pPr algn="just"/>
            <a:r>
              <a:rPr lang="en-US"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 Spring and You</a:t>
            </a:r>
          </a:p>
          <a:p>
            <a:pPr algn="just"/>
            <a:endParaRPr lang="en-US" sz="11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25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232" y="1586353"/>
            <a:ext cx="7543800" cy="1384995"/>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a:solidFill>
                  <a:srgbClr val="1A9681"/>
                </a:solidFill>
              </a:rPr>
              <a:t>&lt;bean</a:t>
            </a:r>
            <a:r>
              <a:rPr lang="en-US" sz="1200" b="1" dirty="0">
                <a:solidFill>
                  <a:srgbClr val="CC3399"/>
                </a:solidFill>
              </a:rPr>
              <a:t> id=</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	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org.santosh.dao.EmployeeDao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   </a:t>
            </a:r>
          </a:p>
          <a:p>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rPr>
              <a:t>&lt;/bean&gt;</a:t>
            </a:r>
          </a:p>
          <a:p>
            <a:endParaRPr lang="en-US" sz="1200" dirty="0">
              <a:solidFill>
                <a:srgbClr val="1A9681"/>
              </a:solidFill>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org.springframework.jndi.JndiObjectFactoryBean</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jndiName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value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database.jndiname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p:txBody>
      </p:sp>
      <p:sp>
        <p:nvSpPr>
          <p:cNvPr id="6" name="Rectangle 5"/>
          <p:cNvSpPr/>
          <p:nvPr/>
        </p:nvSpPr>
        <p:spPr>
          <a:xfrm>
            <a:off x="878547" y="3509211"/>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setDataSource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new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a:t>
            </a: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(SQL_ADD_EMPLOYEE,</a:t>
            </a:r>
          </a:p>
          <a:p>
            <a:pPr lvl="2"/>
            <a:r>
              <a:rPr lang="en-US" sz="1200" dirty="0"/>
              <a:t>new Object[] { </a:t>
            </a:r>
            <a:r>
              <a:rPr lang="en-US" sz="1200" dirty="0" err="1"/>
              <a:t>emp.getEmpId</a:t>
            </a:r>
            <a:r>
              <a:rPr lang="en-US" sz="1200" dirty="0"/>
              <a:t>(), </a:t>
            </a:r>
            <a:r>
              <a:rPr lang="en-US" sz="1200" dirty="0" err="1"/>
              <a:t>emp.getName</a:t>
            </a:r>
            <a:r>
              <a:rPr lang="en-US" sz="1200" dirty="0"/>
              <a:t>(),</a:t>
            </a:r>
            <a:r>
              <a:rPr lang="en-US" sz="1200" dirty="0" err="1"/>
              <a:t>emp.getDeptid</a:t>
            </a:r>
            <a:r>
              <a:rPr lang="en-US" sz="1200" dirty="0"/>
              <a:t>(),</a:t>
            </a:r>
            <a:r>
              <a:rPr lang="en-US" sz="1200" dirty="0" err="1"/>
              <a:t>emp.getSalary</a:t>
            </a:r>
            <a:r>
              <a:rPr lang="en-US" sz="1200" dirty="0"/>
              <a:t>()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6970929" y="2171787"/>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5879432" y="2398486"/>
            <a:ext cx="11370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74232" y="1989654"/>
            <a:ext cx="1371600" cy="381000"/>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068399" y="1210946"/>
            <a:ext cx="2859294" cy="738664"/>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We are injecting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but not</a:t>
            </a:r>
            <a:r>
              <a:rPr lang="en-US" sz="1400" dirty="0">
                <a:solidFill>
                  <a:srgbClr val="FF0000"/>
                </a:solidFill>
                <a:latin typeface="Courier New" pitchFamily="49" charset="0"/>
                <a:cs typeface="Courier New" pitchFamily="49" charset="0"/>
              </a:rPr>
              <a:t> the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4682003" y="1771602"/>
            <a:ext cx="1399256" cy="11563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8923" y="3139879"/>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1307431" y="4100953"/>
            <a:ext cx="5140533"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307432" y="5128576"/>
            <a:ext cx="63246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9156" y="3567552"/>
            <a:ext cx="2596734" cy="738664"/>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Created </a:t>
            </a:r>
            <a:r>
              <a:rPr lang="en-US" sz="1400" b="1"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instance and assigned to local object.</a:t>
            </a:r>
          </a:p>
        </p:txBody>
      </p:sp>
      <p:cxnSp>
        <p:nvCxnSpPr>
          <p:cNvPr id="34" name="Straight Arrow Connector 33"/>
          <p:cNvCxnSpPr/>
          <p:nvPr/>
        </p:nvCxnSpPr>
        <p:spPr>
          <a:xfrm flipH="1">
            <a:off x="4355432" y="3936884"/>
            <a:ext cx="2661068" cy="0"/>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01556" y="4547267"/>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2374233" y="4749730"/>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4352" y="214478"/>
            <a:ext cx="8689061" cy="1020762"/>
            <a:chOff x="684352" y="226510"/>
            <a:chExt cx="8689061" cy="1020762"/>
          </a:xfrm>
        </p:grpSpPr>
        <p:sp>
          <p:nvSpPr>
            <p:cNvPr id="23"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2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70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a:t>
            </a:r>
            <a:r>
              <a:rPr lang="en-US" sz="4400" b="1" dirty="0" smtClean="0">
                <a:solidFill>
                  <a:srgbClr val="FFFF00"/>
                </a:solidFill>
              </a:rPr>
              <a:t>2</a:t>
            </a:r>
            <a:endParaRPr lang="en-US" sz="4400" dirty="0">
              <a:solidFill>
                <a:srgbClr val="FFFF00"/>
              </a:solidFill>
            </a:endParaRPr>
          </a:p>
        </p:txBody>
      </p:sp>
      <p:sp>
        <p:nvSpPr>
          <p:cNvPr id="7" name="Rectangle 6"/>
          <p:cNvSpPr/>
          <p:nvPr/>
        </p:nvSpPr>
        <p:spPr>
          <a:xfrm>
            <a:off x="1179095" y="3105835"/>
            <a:ext cx="10070431" cy="954107"/>
          </a:xfrm>
          <a:prstGeom prst="rect">
            <a:avLst/>
          </a:prstGeom>
        </p:spPr>
        <p:txBody>
          <a:bodyPr wrap="square">
            <a:spAutoFit/>
          </a:bodyPr>
          <a:lstStyle/>
          <a:p>
            <a:pPr algn="just"/>
            <a:r>
              <a:rPr lang="en-US" sz="2800" b="1" dirty="0">
                <a:solidFill>
                  <a:srgbClr val="00B050"/>
                </a:solidFill>
              </a:rPr>
              <a:t>Configured in Spring IOC container and given </a:t>
            </a:r>
            <a:r>
              <a:rPr lang="en-US" sz="2800" b="1" u="sng" dirty="0" err="1">
                <a:solidFill>
                  <a:srgbClr val="00B050"/>
                </a:solidFill>
              </a:rPr>
              <a:t>JdbcTemplate</a:t>
            </a:r>
            <a:r>
              <a:rPr lang="en-US" sz="2800" b="1" dirty="0">
                <a:solidFill>
                  <a:srgbClr val="00B050"/>
                </a:solidFill>
              </a:rPr>
              <a:t> to DAOs as a bean reference.</a:t>
            </a:r>
          </a:p>
        </p:txBody>
      </p:sp>
      <p:grpSp>
        <p:nvGrpSpPr>
          <p:cNvPr id="8" name="Group 7"/>
          <p:cNvGrpSpPr/>
          <p:nvPr/>
        </p:nvGrpSpPr>
        <p:grpSpPr>
          <a:xfrm>
            <a:off x="684352" y="214478"/>
            <a:ext cx="8689061" cy="1020762"/>
            <a:chOff x="684352" y="226510"/>
            <a:chExt cx="8689061" cy="1020762"/>
          </a:xfrm>
        </p:grpSpPr>
        <p:sp>
          <p:nvSpPr>
            <p:cNvPr id="9"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06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371600"/>
            <a:ext cx="7543800" cy="2308324"/>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solidFill>
                  <a:srgbClr val="1A9681"/>
                </a:solidFill>
              </a:rPr>
              <a:t>&lt;bean</a:t>
            </a:r>
            <a:r>
              <a:rPr lang="en-US" sz="1200" dirty="0">
                <a:solidFill>
                  <a:srgbClr val="CC3399"/>
                </a:solidFill>
              </a:rPr>
              <a:t> id=</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	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org.santosh.dao.EmployeeDao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   </a:t>
            </a:r>
          </a:p>
          <a:p>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jdbcTemplate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ref</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MyJdbcTemplate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rPr>
              <a:t>&lt;/bean&gt;</a:t>
            </a:r>
          </a:p>
          <a:p>
            <a:endParaRPr lang="en-US" sz="1200" dirty="0">
              <a:solidFill>
                <a:srgbClr val="1A9681"/>
              </a:solidFill>
            </a:endParaRPr>
          </a:p>
          <a:p>
            <a:r>
              <a:rPr lang="en-US" sz="1200" dirty="0">
                <a:solidFill>
                  <a:srgbClr val="1A9681"/>
                </a:solidFill>
                <a:latin typeface="Times New Roman" pitchFamily="18" charset="0"/>
                <a:cs typeface="Times New Roman" pitchFamily="18" charset="0"/>
              </a:rPr>
              <a:t>&lt;bean </a:t>
            </a:r>
            <a:r>
              <a:rPr lang="en-US" sz="1200" dirty="0">
                <a:solidFill>
                  <a:srgbClr val="CC3399"/>
                </a:solidFill>
                <a:latin typeface="Times New Roman" pitchFamily="18" charset="0"/>
                <a:cs typeface="Times New Roman" pitchFamily="18" charset="0"/>
              </a:rPr>
              <a:t>id=</a:t>
            </a:r>
            <a:r>
              <a:rPr lang="en-US" sz="1200" i="1" dirty="0">
                <a:solidFill>
                  <a:srgbClr val="0066FF"/>
                </a:solidFill>
                <a:latin typeface="Times New Roman" pitchFamily="18" charset="0"/>
                <a:cs typeface="Times New Roman" pitchFamily="18" charset="0"/>
              </a:rPr>
              <a:t> “</a:t>
            </a:r>
            <a:r>
              <a:rPr lang="en-US" sz="1200" i="1" dirty="0" err="1">
                <a:solidFill>
                  <a:srgbClr val="0066FF"/>
                </a:solidFill>
                <a:latin typeface="Times New Roman" pitchFamily="18" charset="0"/>
                <a:cs typeface="Times New Roman" pitchFamily="18" charset="0"/>
              </a:rPr>
              <a:t>MyDataSource</a:t>
            </a:r>
            <a:r>
              <a:rPr lang="en-US" sz="1200" i="1" dirty="0">
                <a:solidFill>
                  <a:srgbClr val="0066FF"/>
                </a:solidFill>
                <a:latin typeface="Times New Roman" pitchFamily="18" charset="0"/>
                <a:cs typeface="Times New Roman" pitchFamily="18" charset="0"/>
              </a:rPr>
              <a:t>"</a:t>
            </a:r>
            <a:r>
              <a:rPr lang="en-US" sz="1200" i="1" dirty="0">
                <a:solidFill>
                  <a:srgbClr val="6600FF"/>
                </a:solidFill>
                <a:latin typeface="Times New Roman" pitchFamily="18" charset="0"/>
                <a:cs typeface="Times New Roman" pitchFamily="18" charset="0"/>
              </a:rPr>
              <a:t> </a:t>
            </a:r>
            <a:r>
              <a:rPr lang="en-US" sz="1200" dirty="0">
                <a:solidFill>
                  <a:srgbClr val="CC3399"/>
                </a:solidFill>
                <a:latin typeface="Times New Roman" pitchFamily="18" charset="0"/>
                <a:cs typeface="Times New Roman" pitchFamily="18" charset="0"/>
              </a:rPr>
              <a:t>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org.springframework.jndi.JndiObjectFactoryBean</a:t>
            </a:r>
            <a:r>
              <a:rPr lang="en-US" sz="1200" i="1" dirty="0">
                <a:solidFill>
                  <a:srgbClr val="0066FF"/>
                </a:solidFill>
                <a:latin typeface="Times New Roman" pitchFamily="18" charset="0"/>
                <a:cs typeface="Times New Roman" pitchFamily="18" charset="0"/>
              </a:rPr>
              <a:t>"</a:t>
            </a:r>
            <a:r>
              <a:rPr lang="en-US" sz="1200" i="1" dirty="0">
                <a:solidFill>
                  <a:srgbClr val="00B050"/>
                </a:solidFill>
                <a:latin typeface="Times New Roman" pitchFamily="18" charset="0"/>
                <a:cs typeface="Times New Roman" pitchFamily="18" charset="0"/>
              </a:rPr>
              <a:t>&gt;</a:t>
            </a:r>
            <a:endParaRPr lang="en-US" sz="1200" i="1" dirty="0">
              <a:solidFill>
                <a:srgbClr val="6600FF"/>
              </a:solidFill>
              <a:latin typeface="Times New Roman" pitchFamily="18" charset="0"/>
              <a:cs typeface="Times New Roman" pitchFamily="18" charset="0"/>
            </a:endParaRPr>
          </a:p>
          <a:p>
            <a:r>
              <a:rPr lang="en-US" sz="1200" dirty="0">
                <a:solidFill>
                  <a:srgbClr val="1A9681"/>
                </a:solidFill>
                <a:latin typeface="Times New Roman" pitchFamily="18" charset="0"/>
                <a:cs typeface="Times New Roman" pitchFamily="18" charset="0"/>
              </a:rPr>
              <a:t>        </a:t>
            </a:r>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jndiName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value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database.jndiname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latin typeface="Times New Roman" pitchFamily="18" charset="0"/>
                <a:cs typeface="Times New Roman" pitchFamily="18" charset="0"/>
              </a:rPr>
              <a:t>&lt;/bean&gt;</a:t>
            </a:r>
          </a:p>
          <a:p>
            <a:endParaRPr lang="en-US" sz="1200" dirty="0">
              <a:solidFill>
                <a:srgbClr val="1A9681"/>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MyJdbcTemplate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org.springframework.jdbc.core.JdbcTemplate</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a:p>
            <a:endParaRPr lang="en-US" sz="1200" b="1" dirty="0">
              <a:solidFill>
                <a:srgbClr val="1A9681"/>
              </a:solidFill>
              <a:latin typeface="Times New Roman" pitchFamily="18" charset="0"/>
              <a:cs typeface="Times New Roman" pitchFamily="18" charset="0"/>
            </a:endParaRPr>
          </a:p>
        </p:txBody>
      </p:sp>
      <p:sp>
        <p:nvSpPr>
          <p:cNvPr id="6" name="Rectangle 5"/>
          <p:cNvSpPr/>
          <p:nvPr/>
        </p:nvSpPr>
        <p:spPr>
          <a:xfrm>
            <a:off x="1780915" y="4212610"/>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a:t>
            </a:r>
            <a:r>
              <a:rPr lang="en-US" sz="1200" dirty="0" err="1">
                <a:latin typeface="Courier New" pitchFamily="49" charset="0"/>
                <a:ea typeface="SimSun" pitchFamily="2" charset="-122"/>
                <a:cs typeface="Courier New" pitchFamily="49" charset="0"/>
              </a:rPr>
              <a:t>jdbcTemplate</a:t>
            </a:r>
            <a:endParaRPr lang="en-US" sz="1200" dirty="0">
              <a:latin typeface="Courier New" pitchFamily="49" charset="0"/>
              <a:ea typeface="SimSun" pitchFamily="2" charset="-122"/>
              <a:cs typeface="Courier New" pitchFamily="49" charset="0"/>
            </a:endParaRP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endParaRPr lang="en-US" sz="1200" dirty="0">
              <a:solidFill>
                <a:srgbClr val="0066FF"/>
              </a:solidFill>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(“INSERT into </a:t>
            </a:r>
            <a:r>
              <a:rPr lang="en-US" sz="1200" dirty="0" err="1"/>
              <a:t>emp</a:t>
            </a:r>
            <a:r>
              <a:rPr lang="en-US" sz="1200" dirty="0"/>
              <a:t>(</a:t>
            </a:r>
            <a:r>
              <a:rPr lang="en-US" sz="1200" dirty="0" err="1"/>
              <a:t>empid</a:t>
            </a:r>
            <a:r>
              <a:rPr lang="en-US" sz="1200" dirty="0"/>
              <a:t>, name, </a:t>
            </a:r>
            <a:r>
              <a:rPr lang="en-US" sz="1200" dirty="0" err="1"/>
              <a:t>dept</a:t>
            </a:r>
            <a:r>
              <a:rPr lang="en-US" sz="1200" dirty="0"/>
              <a:t>, </a:t>
            </a:r>
            <a:r>
              <a:rPr lang="en-US" sz="1200" dirty="0" err="1"/>
              <a:t>sal</a:t>
            </a:r>
            <a:r>
              <a:rPr lang="en-US" sz="1200" dirty="0"/>
              <a:t>) values (?, ?, ?, ?)",</a:t>
            </a:r>
          </a:p>
          <a:p>
            <a:pPr lvl="2"/>
            <a:r>
              <a:rPr lang="en-US" sz="1200" dirty="0"/>
              <a:t>new Object[] { 1001, "John Mayor", 23 ,780000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7873297" y="1957035"/>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6553200" y="2183734"/>
            <a:ext cx="13656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276600" y="1774902"/>
            <a:ext cx="1371600" cy="1120698"/>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970767" y="798654"/>
            <a:ext cx="2859294" cy="523220"/>
          </a:xfrm>
          <a:prstGeom prst="rect">
            <a:avLst/>
          </a:prstGeom>
          <a:solidFill>
            <a:srgbClr val="FFFFB9">
              <a:alpha val="51000"/>
            </a:srgbClr>
          </a:solidFill>
        </p:spPr>
        <p:txBody>
          <a:bodyPr wrap="square" rtlCol="0">
            <a:spAutoFit/>
          </a:bodyPr>
          <a:lstStyle/>
          <a:p>
            <a:r>
              <a:rPr lang="en-US" sz="1400" b="1" dirty="0" err="1">
                <a:solidFill>
                  <a:srgbClr val="FF0000"/>
                </a:solidFill>
                <a:latin typeface="Courier New" pitchFamily="49" charset="0"/>
                <a:cs typeface="Courier New" pitchFamily="49" charset="0"/>
              </a:rPr>
              <a:t>MyJdbcTemplate</a:t>
            </a:r>
            <a:r>
              <a:rPr lang="en-US" sz="1400" dirty="0">
                <a:solidFill>
                  <a:srgbClr val="FF0000"/>
                </a:solidFill>
                <a:latin typeface="Courier New" pitchFamily="49" charset="0"/>
                <a:cs typeface="Courier New" pitchFamily="49" charset="0"/>
              </a:rPr>
              <a:t> but not </a:t>
            </a:r>
            <a:r>
              <a:rPr lang="en-US" sz="1400" strike="sngStrike" dirty="0" err="1">
                <a:solidFill>
                  <a:srgbClr val="FF0000"/>
                </a:solidFill>
                <a:latin typeface="Courier New" pitchFamily="49" charset="0"/>
                <a:cs typeface="Courier New" pitchFamily="49" charset="0"/>
              </a:rPr>
              <a:t>MyDataSource</a:t>
            </a:r>
            <a:endParaRPr lang="en-US" sz="1400" strike="sngStrike"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5791201" y="1251588"/>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81291" y="3890111"/>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2209798" y="5752024"/>
            <a:ext cx="6324602"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09800" y="4761424"/>
            <a:ext cx="53340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91112" y="4114800"/>
            <a:ext cx="1900688" cy="523220"/>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Setter method for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34" name="Straight Arrow Connector 33"/>
          <p:cNvCxnSpPr/>
          <p:nvPr/>
        </p:nvCxnSpPr>
        <p:spPr>
          <a:xfrm flipH="1">
            <a:off x="7543800" y="4376411"/>
            <a:ext cx="1147312" cy="308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03924" y="5229056"/>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3276601" y="5431519"/>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4806533" y="808201"/>
            <a:ext cx="1899125"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id must be </a:t>
            </a:r>
            <a:r>
              <a:rPr lang="en-US" sz="1400" b="1" dirty="0" err="1">
                <a:solidFill>
                  <a:srgbClr val="FF0000"/>
                </a:solidFill>
                <a:latin typeface="Courier New" pitchFamily="49" charset="0"/>
                <a:cs typeface="Courier New" pitchFamily="49" charset="0"/>
              </a:rPr>
              <a:t>jdbcTemplate</a:t>
            </a:r>
            <a:endParaRPr lang="en-US" sz="1400"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87638" y="1222899"/>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80915" y="2821613"/>
            <a:ext cx="5569418"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99866" y="3466023"/>
            <a:ext cx="2444334"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for </a:t>
            </a:r>
            <a:r>
              <a:rPr lang="en-US" sz="1400"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added and use in </a:t>
            </a:r>
            <a:r>
              <a:rPr lang="en-US" sz="1400" b="1" dirty="0">
                <a:solidFill>
                  <a:srgbClr val="FF0000"/>
                </a:solidFill>
                <a:latin typeface="Courier New" pitchFamily="49" charset="0"/>
                <a:cs typeface="Courier New" pitchFamily="49" charset="0"/>
              </a:rPr>
              <a:t>DAO</a:t>
            </a:r>
            <a:endParaRPr lang="en-US" sz="1400" strike="sngStrike" dirty="0">
              <a:solidFill>
                <a:srgbClr val="FF0000"/>
              </a:solidFill>
              <a:latin typeface="Courier New" pitchFamily="49" charset="0"/>
              <a:cs typeface="Courier New" pitchFamily="49" charset="0"/>
            </a:endParaRPr>
          </a:p>
        </p:txBody>
      </p:sp>
      <p:cxnSp>
        <p:nvCxnSpPr>
          <p:cNvPr id="25" name="Straight Arrow Connector 24"/>
          <p:cNvCxnSpPr>
            <a:stCxn id="23" idx="1"/>
          </p:cNvCxnSpPr>
          <p:nvPr/>
        </p:nvCxnSpPr>
        <p:spPr>
          <a:xfrm flipH="1" flipV="1">
            <a:off x="7236034" y="3470389"/>
            <a:ext cx="1063833" cy="257244"/>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1" y="1774902"/>
            <a:ext cx="678651" cy="2755914"/>
          </a:xfrm>
          <a:prstGeom prst="straightConnector1">
            <a:avLst/>
          </a:prstGeom>
          <a:ln>
            <a:solidFill>
              <a:srgbClr val="FF000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76600" y="2311066"/>
            <a:ext cx="1943100" cy="834934"/>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63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36295"/>
            <a:ext cx="10455441" cy="3046988"/>
          </a:xfrm>
          <a:prstGeom prst="rect">
            <a:avLst/>
          </a:prstGeom>
          <a:solidFill>
            <a:schemeClr val="bg1">
              <a:lumMod val="95000"/>
            </a:schemeClr>
          </a:solidFill>
        </p:spPr>
        <p:txBody>
          <a:bodyPr wrap="square">
            <a:spAutoFit/>
          </a:bodyPr>
          <a:lstStyle/>
          <a:p>
            <a:r>
              <a:rPr lang="en-US" sz="2400" dirty="0"/>
              <a:t>In previous examples we saw DAO class gets the JDBC Template either directly from Spring Container or it takes </a:t>
            </a:r>
            <a:r>
              <a:rPr lang="en-US" sz="2400" dirty="0" err="1"/>
              <a:t>DataSource</a:t>
            </a:r>
            <a:r>
              <a:rPr lang="en-US" sz="2400" dirty="0"/>
              <a:t> from the container and creates the </a:t>
            </a:r>
            <a:r>
              <a:rPr lang="en-US" sz="2400" dirty="0" err="1"/>
              <a:t>JDBCTemplate</a:t>
            </a:r>
            <a:r>
              <a:rPr lang="en-US" sz="2400" dirty="0"/>
              <a:t> instance. Whatever the option you may choose but you are using the template and you can work with the SQL queries through the Templates only. We used the template class - </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 </a:t>
            </a:r>
            <a:r>
              <a:rPr lang="en-US" sz="2400" dirty="0"/>
              <a:t>in the last example.</a:t>
            </a:r>
          </a:p>
          <a:p>
            <a:endParaRPr lang="en-US" sz="2400" dirty="0"/>
          </a:p>
          <a:p>
            <a:r>
              <a:rPr lang="en-US" sz="2400" dirty="0"/>
              <a:t>In this section we will see the different Template classes we can use in Spring</a:t>
            </a:r>
          </a:p>
        </p:txBody>
      </p:sp>
    </p:spTree>
    <p:extLst>
      <p:ext uri="{BB962C8B-B14F-4D97-AF65-F5344CB8AC3E}">
        <p14:creationId xmlns:p14="http://schemas.microsoft.com/office/powerpoint/2010/main" val="12497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5985772"/>
              </p:ext>
            </p:extLst>
          </p:nvPr>
        </p:nvGraphicFramePr>
        <p:xfrm>
          <a:off x="974557" y="1487906"/>
          <a:ext cx="10583095" cy="4199301"/>
        </p:xfrm>
        <a:graphic>
          <a:graphicData uri="http://schemas.openxmlformats.org/drawingml/2006/table">
            <a:tbl>
              <a:tblPr/>
              <a:tblGrid>
                <a:gridCol w="5378117"/>
                <a:gridCol w="5204978"/>
              </a:tblGrid>
              <a:tr h="110179">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a:t>
                      </a:r>
                      <a:r>
                        <a:rPr lang="en-US" sz="2400" b="1" kern="1200" baseline="0" dirty="0" smtClean="0">
                          <a:solidFill>
                            <a:schemeClr val="tx1"/>
                          </a:solidFill>
                          <a:latin typeface="Times New Roman" pitchFamily="18" charset="0"/>
                          <a:ea typeface="Arial Unicode MS" pitchFamily="34" charset="-128"/>
                          <a:cs typeface="Times New Roman" pitchFamily="18" charset="0"/>
                        </a:rPr>
                        <a:t> class</a:t>
                      </a:r>
                      <a:r>
                        <a:rPr lang="en-US" sz="2400" kern="1200" baseline="0" dirty="0" smtClean="0">
                          <a:solidFill>
                            <a:schemeClr val="tx1"/>
                          </a:solidFill>
                          <a:latin typeface="Times New Roman" pitchFamily="18" charset="0"/>
                          <a:ea typeface="Arial Unicode MS" pitchFamily="34" charset="-128"/>
                          <a:cs typeface="Times New Roman" pitchFamily="18" charset="0"/>
                        </a:rPr>
                        <a:t> (</a:t>
                      </a:r>
                      <a:r>
                        <a:rPr lang="en-US" sz="2400" kern="1200" baseline="0" dirty="0" err="1" smtClean="0">
                          <a:solidFill>
                            <a:schemeClr val="tx1"/>
                          </a:solidFill>
                          <a:latin typeface="Times New Roman" pitchFamily="18" charset="0"/>
                          <a:ea typeface="Arial Unicode MS" pitchFamily="34" charset="-128"/>
                          <a:cs typeface="Times New Roman" pitchFamily="18" charset="0"/>
                        </a:rPr>
                        <a:t>org.springframework</a:t>
                      </a:r>
                      <a:r>
                        <a:rPr lang="en-US" sz="2400" kern="1200" baseline="0" dirty="0" smtClean="0">
                          <a:solidFill>
                            <a:schemeClr val="tx1"/>
                          </a:solidFill>
                          <a:latin typeface="Times New Roman" pitchFamily="18" charset="0"/>
                          <a:ea typeface="Arial Unicode MS" pitchFamily="34" charset="-128"/>
                          <a:cs typeface="Times New Roman" pitchFamily="18" charset="0"/>
                        </a:rPr>
                        <a:t>.*)</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Templates used</a:t>
                      </a:r>
                      <a:endParaRPr lang="en-US" sz="24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a:t>
                      </a:r>
                      <a:r>
                        <a:rPr lang="en-US" sz="2400" b="1" kern="1200" dirty="0" err="1" smtClean="0">
                          <a:solidFill>
                            <a:srgbClr val="C00000"/>
                          </a:solidFill>
                          <a:latin typeface="Times New Roman" pitchFamily="18" charset="0"/>
                          <a:ea typeface="Arial Unicode MS" pitchFamily="34" charset="-128"/>
                          <a:cs typeface="Times New Roman" pitchFamily="18" charset="0"/>
                        </a:rPr>
                        <a:t>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jdbc.core.namedparam.</a:t>
                      </a:r>
                      <a:r>
                        <a:rPr lang="en-US" sz="2400" b="1" kern="1200" dirty="0" err="1" smtClean="0">
                          <a:solidFill>
                            <a:srgbClr val="C00000"/>
                          </a:solidFill>
                          <a:latin typeface="Times New Roman" pitchFamily="18" charset="0"/>
                          <a:ea typeface="Arial Unicode MS" pitchFamily="34" charset="-128"/>
                          <a:cs typeface="Times New Roman" pitchFamily="18" charset="0"/>
                        </a:rPr>
                        <a:t>NamedParameterJdbcTemplate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 with support for named parameters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jdbc.core.simple.</a:t>
                      </a:r>
                      <a:r>
                        <a:rPr lang="en-US" sz="2400" b="1" kern="1200" dirty="0" err="1" smtClean="0">
                          <a:solidFill>
                            <a:srgbClr val="C00000"/>
                          </a:solidFill>
                          <a:latin typeface="Times New Roman" pitchFamily="18" charset="0"/>
                          <a:ea typeface="Arial Unicode MS" pitchFamily="34" charset="-128"/>
                          <a:cs typeface="Times New Roman" pitchFamily="18" charset="0"/>
                        </a:rPr>
                        <a:t>SimpleJdbcTemplate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200" dirty="0" smtClean="0">
                          <a:solidFill>
                            <a:schemeClr val="tx1"/>
                          </a:solidFill>
                          <a:latin typeface="Times New Roman" pitchFamily="18" charset="0"/>
                          <a:ea typeface="Arial Unicode MS" pitchFamily="34" charset="-128"/>
                          <a:cs typeface="Times New Roman" pitchFamily="18" charset="0"/>
                        </a:rPr>
                        <a:t>JDBC connections, simplified with Java 5 constructs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orm.hibernate.</a:t>
                      </a:r>
                      <a:r>
                        <a:rPr lang="en-US" sz="2400" b="1" kern="1200" dirty="0" err="1"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Hibernate 2.x sessions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orm.hibernate3.</a:t>
                      </a:r>
                      <a:r>
                        <a:rPr lang="en-US" sz="2400" b="1" kern="1200" dirty="0"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Hibernate 3.x sessions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orm.ibatis.</a:t>
                      </a:r>
                      <a:r>
                        <a:rPr lang="en-US" sz="2400" b="1" kern="1200" dirty="0" err="1" smtClean="0">
                          <a:solidFill>
                            <a:srgbClr val="C00000"/>
                          </a:solidFill>
                          <a:latin typeface="Times New Roman" pitchFamily="18" charset="0"/>
                          <a:ea typeface="Arial Unicode MS" pitchFamily="34" charset="-128"/>
                          <a:cs typeface="Times New Roman" pitchFamily="18" charset="0"/>
                        </a:rPr>
                        <a:t>SqlMapClientTemplate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iBATIS</a:t>
                      </a:r>
                      <a:r>
                        <a:rPr lang="en-US" sz="2400" kern="1200" dirty="0" smtClean="0">
                          <a:solidFill>
                            <a:schemeClr val="tx1"/>
                          </a:solidFill>
                          <a:latin typeface="Times New Roman" pitchFamily="18" charset="0"/>
                          <a:ea typeface="Arial Unicode MS" pitchFamily="34" charset="-128"/>
                          <a:cs typeface="Times New Roman" pitchFamily="18" charset="0"/>
                        </a:rPr>
                        <a:t> </a:t>
                      </a:r>
                      <a:r>
                        <a:rPr lang="en-US" sz="2400" kern="1200" dirty="0" err="1" smtClean="0">
                          <a:solidFill>
                            <a:schemeClr val="tx1"/>
                          </a:solidFill>
                          <a:latin typeface="Times New Roman" pitchFamily="18" charset="0"/>
                          <a:ea typeface="Arial Unicode MS" pitchFamily="34" charset="-128"/>
                          <a:cs typeface="Times New Roman" pitchFamily="18" charset="0"/>
                        </a:rPr>
                        <a:t>SqlMap</a:t>
                      </a:r>
                      <a:r>
                        <a:rPr lang="en-US" sz="2400" kern="1200" dirty="0" smtClean="0">
                          <a:solidFill>
                            <a:schemeClr val="tx1"/>
                          </a:solidFill>
                          <a:latin typeface="Times New Roman" pitchFamily="18" charset="0"/>
                          <a:ea typeface="Arial Unicode MS" pitchFamily="34" charset="-128"/>
                          <a:cs typeface="Times New Roman" pitchFamily="18" charset="0"/>
                        </a:rPr>
                        <a:t> clients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orm.jdo.</a:t>
                      </a:r>
                      <a:r>
                        <a:rPr lang="en-US" sz="2400" b="1" kern="1200" dirty="0" err="1" smtClean="0">
                          <a:solidFill>
                            <a:srgbClr val="C00000"/>
                          </a:solidFill>
                          <a:latin typeface="Times New Roman" pitchFamily="18" charset="0"/>
                          <a:ea typeface="Arial Unicode MS" pitchFamily="34" charset="-128"/>
                          <a:cs typeface="Times New Roman" pitchFamily="18" charset="0"/>
                        </a:rPr>
                        <a:t>JdoTemplate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Java Data Object implementations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372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a:t>JDBC</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org.springframework.jdbc.core.JdbcTemplate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org.springframework.jdbc.core.namedparam.NamedParameterJdbcTemplate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org.springframework.jdbc.core.simple.SimpleJdbcTemplate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42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smtClean="0"/>
              <a:t>Hibernate</a:t>
            </a:r>
            <a:r>
              <a:rPr lang="en-US" b="1" dirty="0" smtClean="0"/>
              <a:t> </a:t>
            </a:r>
            <a:r>
              <a:rPr lang="en-US" b="1" dirty="0"/>
              <a:t>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org.springframework.orm.hibernate.HibernateTemplate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org.springframework.orm.hibernate3.HibernateTemplate</a:t>
            </a: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370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a:t>JPA</a:t>
            </a:r>
            <a:r>
              <a:rPr lang="en-US" b="1" dirty="0"/>
              <a:t> (Java Persistence API)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19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err="1"/>
              <a:t>IBatics</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331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3957564" y="2831431"/>
            <a:ext cx="5294142" cy="58477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Let’s use </a:t>
            </a:r>
            <a:r>
              <a:rPr lang="en-US" sz="3200" b="1" dirty="0" err="1"/>
              <a:t>JdbcTemplate</a:t>
            </a:r>
            <a:r>
              <a:rPr lang="en-US" sz="3200" dirty="0"/>
              <a:t> first…</a:t>
            </a:r>
          </a:p>
        </p:txBody>
      </p:sp>
    </p:spTree>
    <p:extLst>
      <p:ext uri="{BB962C8B-B14F-4D97-AF65-F5344CB8AC3E}">
        <p14:creationId xmlns:p14="http://schemas.microsoft.com/office/powerpoint/2010/main" val="7841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093311" cy="1020762"/>
          </a:xfrm>
        </p:spPr>
        <p:txBody>
          <a:bodyPr>
            <a:normAutofit/>
          </a:bodyPr>
          <a:lstStyle/>
          <a:p>
            <a:r>
              <a:rPr lang="en-US" sz="2400">
                <a:solidFill>
                  <a:schemeClr val="accent1">
                    <a:lumMod val="50000"/>
                  </a:schemeClr>
                </a:solidFill>
                <a:latin typeface="Times New Roman" pitchFamily="18" charset="0"/>
                <a:ea typeface="Arial Unicode MS" pitchFamily="34" charset="-128"/>
                <a:cs typeface="Times New Roman" pitchFamily="18" charset="0"/>
              </a:rPr>
              <a:t>The table shows what actions Spring will take care of and which actions are the responsibility of you, the application developer.</a:t>
            </a:r>
            <a:endParaRPr lang="en-US" sz="240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22814616"/>
              </p:ext>
            </p:extLst>
          </p:nvPr>
        </p:nvGraphicFramePr>
        <p:xfrm>
          <a:off x="608172" y="1681806"/>
          <a:ext cx="8458201" cy="4146699"/>
        </p:xfrm>
        <a:graphic>
          <a:graphicData uri="http://schemas.openxmlformats.org/drawingml/2006/table">
            <a:tbl>
              <a:tblPr/>
              <a:tblGrid>
                <a:gridCol w="6288384"/>
                <a:gridCol w="1143343"/>
                <a:gridCol w="1026474"/>
              </a:tblGrid>
              <a:tr h="110179">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Action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Spring</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You</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Define connection parameters.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Open the connection.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Specify the SQL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Declare parameters and provide parameter values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Prepare and execute the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Set up the loop to iterate through the results (if any).</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Do the work for each iteration.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Process any exception.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Handle transactions.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Close the connection, statement and </a:t>
                      </a:r>
                      <a:r>
                        <a:rPr lang="en-US" sz="2000" kern="1200" dirty="0" err="1">
                          <a:solidFill>
                            <a:schemeClr val="tx1"/>
                          </a:solidFill>
                          <a:latin typeface="Times New Roman" pitchFamily="18" charset="0"/>
                          <a:ea typeface="Arial Unicode MS" pitchFamily="34" charset="-128"/>
                          <a:cs typeface="Times New Roman" pitchFamily="18" charset="0"/>
                        </a:rPr>
                        <a:t>resultset</a:t>
                      </a:r>
                      <a:r>
                        <a:rPr lang="en-US" sz="2000" kern="1200" dirty="0">
                          <a:solidFill>
                            <a:schemeClr val="tx1"/>
                          </a:solidFill>
                          <a:latin typeface="Times New Roman" pitchFamily="18" charset="0"/>
                          <a:ea typeface="Arial Unicode MS" pitchFamily="34" charset="-128"/>
                          <a:cs typeface="Times New Roman" pitchFamily="18" charset="0"/>
                        </a:rPr>
                        <a: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01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25088"/>
            <a:ext cx="10949481" cy="1200329"/>
          </a:xfrm>
          <a:prstGeom prst="rect">
            <a:avLst/>
          </a:prstGeom>
        </p:spPr>
        <p:txBody>
          <a:bodyPr wrap="square">
            <a:spAutoFit/>
          </a:bodyPr>
          <a:lstStyle/>
          <a:p>
            <a:pPr algn="just">
              <a:spcBef>
                <a:spcPct val="20000"/>
              </a:spcBef>
              <a:buFont typeface="Arial" pitchFamily="34" charset="0"/>
              <a:buNone/>
            </a:pPr>
            <a:r>
              <a:rPr lang="en-US" sz="2400" dirty="0">
                <a:solidFill>
                  <a:schemeClr val="accent1">
                    <a:lumMod val="50000"/>
                  </a:schemeClr>
                </a:solidFill>
                <a:latin typeface="Times New Roman" pitchFamily="18" charset="0"/>
                <a:ea typeface="Arial Unicode MS" pitchFamily="34" charset="-128"/>
                <a:cs typeface="Times New Roman" pitchFamily="18" charset="0"/>
              </a:rPr>
              <a:t>We already have seen how DAO class gets the JDBC Template directly from Spring </a:t>
            </a:r>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container </a:t>
            </a:r>
            <a:r>
              <a:rPr lang="en-US" sz="2400" dirty="0">
                <a:solidFill>
                  <a:schemeClr val="accent1">
                    <a:lumMod val="50000"/>
                  </a:schemeClr>
                </a:solidFill>
                <a:latin typeface="Times New Roman" pitchFamily="18" charset="0"/>
                <a:ea typeface="Arial Unicode MS" pitchFamily="34" charset="-128"/>
                <a:cs typeface="Times New Roman" pitchFamily="18" charset="0"/>
              </a:rPr>
              <a:t>or it takes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from the container and creates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Instance. But in our examples, we will use only injecting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t>
            </a:r>
          </a:p>
        </p:txBody>
      </p:sp>
    </p:spTree>
    <p:extLst>
      <p:ext uri="{BB962C8B-B14F-4D97-AF65-F5344CB8AC3E}">
        <p14:creationId xmlns:p14="http://schemas.microsoft.com/office/powerpoint/2010/main" val="255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141437" cy="1020762"/>
          </a:xfrm>
        </p:spPr>
        <p:txBody>
          <a:bodyPr>
            <a:normAutofit/>
          </a:bodyPr>
          <a:lstStyle/>
          <a:p>
            <a:r>
              <a:rPr lang="en-US" dirty="0" smtClean="0"/>
              <a:t>Step-1: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Data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Source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86109"/>
            <a:ext cx="10833860" cy="830997"/>
          </a:xfrm>
          <a:prstGeom prst="rect">
            <a:avLst/>
          </a:prstGeom>
        </p:spPr>
        <p:txBody>
          <a:bodyPr wrap="square">
            <a:spAutoFit/>
          </a:bodyPr>
          <a:lstStyle/>
          <a:p>
            <a:r>
              <a:rPr lang="en-US" sz="2400" b="1" u="sng" dirty="0" smtClean="0">
                <a:solidFill>
                  <a:schemeClr val="accent6">
                    <a:lumMod val="75000"/>
                  </a:schemeClr>
                </a:solidFill>
                <a:latin typeface="Times New Roman" pitchFamily="18" charset="0"/>
                <a:ea typeface="Arial Unicode MS" pitchFamily="34" charset="-128"/>
                <a:cs typeface="Times New Roman" pitchFamily="18" charset="0"/>
              </a:rPr>
              <a:t>Configuring </a:t>
            </a:r>
            <a:r>
              <a:rPr lang="en-US" sz="2400" b="1" u="sng" dirty="0">
                <a:solidFill>
                  <a:schemeClr val="accent6">
                    <a:lumMod val="75000"/>
                  </a:schemeClr>
                </a:solidFill>
                <a:latin typeface="Times New Roman" pitchFamily="18" charset="0"/>
                <a:ea typeface="Arial Unicode MS" pitchFamily="34" charset="-128"/>
                <a:cs typeface="Times New Roman" pitchFamily="18" charset="0"/>
              </a:rPr>
              <a:t>Data Source</a:t>
            </a:r>
            <a:r>
              <a:rPr lang="en-US" sz="2400" b="1" u="sng" baseline="30000" dirty="0">
                <a:solidFill>
                  <a:srgbClr val="FF0000"/>
                </a:solidFill>
                <a:latin typeface="Times New Roman" pitchFamily="18" charset="0"/>
                <a:ea typeface="Arial Unicode MS" pitchFamily="34" charset="-128"/>
                <a:cs typeface="Times New Roman" pitchFamily="18" charset="0"/>
              </a:rPr>
              <a:t>*</a:t>
            </a:r>
            <a:r>
              <a:rPr lang="en-US" sz="2400" b="1" dirty="0">
                <a:solidFill>
                  <a:schemeClr val="accent6">
                    <a:lumMod val="75000"/>
                  </a:schemeClr>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using either </a:t>
            </a:r>
            <a:r>
              <a:rPr lang="en-US" sz="2400" dirty="0">
                <a:solidFill>
                  <a:srgbClr val="F60896"/>
                </a:solidFill>
                <a:latin typeface="Times New Roman" pitchFamily="18" charset="0"/>
                <a:ea typeface="Arial Unicode MS" pitchFamily="34" charset="-128"/>
                <a:cs typeface="Times New Roman" pitchFamily="18" charset="0"/>
              </a:rPr>
              <a:t>Driver Based data source</a:t>
            </a:r>
            <a:r>
              <a:rPr lang="en-US" sz="2400" dirty="0">
                <a:solidFill>
                  <a:srgbClr val="002060"/>
                </a:solidFill>
                <a:latin typeface="Times New Roman" pitchFamily="18" charset="0"/>
                <a:ea typeface="Arial Unicode MS" pitchFamily="34" charset="-128"/>
                <a:cs typeface="Times New Roman" pitchFamily="18" charset="0"/>
              </a:rPr>
              <a:t> or </a:t>
            </a:r>
            <a:r>
              <a:rPr lang="en-US" sz="2400" dirty="0">
                <a:solidFill>
                  <a:srgbClr val="F60896"/>
                </a:solidFill>
                <a:latin typeface="Times New Roman" pitchFamily="18" charset="0"/>
                <a:ea typeface="Arial Unicode MS" pitchFamily="34" charset="-128"/>
                <a:cs typeface="Times New Roman" pitchFamily="18" charset="0"/>
              </a:rPr>
              <a:t>JNDI data source </a:t>
            </a:r>
            <a:r>
              <a:rPr lang="en-US" sz="2400" dirty="0">
                <a:solidFill>
                  <a:srgbClr val="002060"/>
                </a:solidFill>
                <a:latin typeface="Times New Roman" pitchFamily="18" charset="0"/>
                <a:ea typeface="Arial Unicode MS" pitchFamily="34" charset="-128"/>
                <a:cs typeface="Times New Roman" pitchFamily="18" charset="0"/>
              </a:rPr>
              <a:t>or </a:t>
            </a:r>
            <a:r>
              <a:rPr lang="en-US" sz="2400" dirty="0">
                <a:solidFill>
                  <a:srgbClr val="F60896"/>
                </a:solidFill>
                <a:latin typeface="Times New Roman" pitchFamily="18" charset="0"/>
                <a:ea typeface="Arial Unicode MS" pitchFamily="34" charset="-128"/>
                <a:cs typeface="Times New Roman" pitchFamily="18" charset="0"/>
              </a:rPr>
              <a:t>Pooled Data sources data source</a:t>
            </a:r>
            <a:r>
              <a:rPr lang="en-US" sz="2400" dirty="0">
                <a:solidFill>
                  <a:srgbClr val="002060"/>
                </a:solidFill>
                <a:latin typeface="Times New Roman" pitchFamily="18" charset="0"/>
                <a:ea typeface="Arial Unicode MS" pitchFamily="34" charset="-128"/>
                <a:cs typeface="Times New Roman" pitchFamily="18" charset="0"/>
              </a:rPr>
              <a:t>.</a:t>
            </a:r>
            <a:endParaRPr lang="en-US" sz="2400" dirty="0"/>
          </a:p>
        </p:txBody>
      </p:sp>
      <p:sp>
        <p:nvSpPr>
          <p:cNvPr id="7" name="Rectangle 6"/>
          <p:cNvSpPr/>
          <p:nvPr/>
        </p:nvSpPr>
        <p:spPr>
          <a:xfrm>
            <a:off x="531952" y="6054927"/>
            <a:ext cx="6213752" cy="338554"/>
          </a:xfrm>
          <a:prstGeom prst="rect">
            <a:avLst/>
          </a:prstGeom>
        </p:spPr>
        <p:txBody>
          <a:bodyPr wrap="none">
            <a:spAutoFit/>
          </a:bodyPr>
          <a:lstStyle/>
          <a:p>
            <a:r>
              <a:rPr lang="en-US" sz="1600" baseline="30000" dirty="0">
                <a:solidFill>
                  <a:srgbClr val="FF0000"/>
                </a:solidFill>
                <a:latin typeface="Times New Roman" pitchFamily="18" charset="0"/>
                <a:ea typeface="Arial Unicode MS" pitchFamily="34" charset="-128"/>
                <a:cs typeface="Times New Roman" pitchFamily="18" charset="0"/>
              </a:rPr>
              <a:t>*</a:t>
            </a:r>
            <a:r>
              <a:rPr lang="en-US" sz="1600" dirty="0">
                <a:solidFill>
                  <a:srgbClr val="FF0000"/>
                </a:solidFill>
                <a:latin typeface="Times New Roman" pitchFamily="18" charset="0"/>
                <a:ea typeface="Arial Unicode MS" pitchFamily="34" charset="-128"/>
                <a:cs typeface="Times New Roman" pitchFamily="18" charset="0"/>
              </a:rPr>
              <a:t>We already have discussed under section </a:t>
            </a:r>
            <a:r>
              <a:rPr lang="en-US" sz="1600" b="1" dirty="0">
                <a:solidFill>
                  <a:srgbClr val="FF0000"/>
                </a:solidFill>
                <a:latin typeface="Times New Roman" pitchFamily="18" charset="0"/>
                <a:ea typeface="Arial Unicode MS" pitchFamily="34" charset="-128"/>
                <a:cs typeface="Times New Roman" pitchFamily="18" charset="0"/>
              </a:rPr>
              <a:t>Step 1: configure data source</a:t>
            </a:r>
            <a:endParaRPr lang="en-US" sz="1600" dirty="0">
              <a:solidFill>
                <a:srgbClr val="FF0000"/>
              </a:solidFill>
            </a:endParaRPr>
          </a:p>
        </p:txBody>
      </p:sp>
      <p:cxnSp>
        <p:nvCxnSpPr>
          <p:cNvPr id="8" name="Straight Connector 7"/>
          <p:cNvCxnSpPr/>
          <p:nvPr/>
        </p:nvCxnSpPr>
        <p:spPr>
          <a:xfrm>
            <a:off x="573504" y="6072113"/>
            <a:ext cx="792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3504" y="2374875"/>
            <a:ext cx="9171317" cy="2762423"/>
            <a:chOff x="0" y="423446"/>
            <a:chExt cx="9171317" cy="2762423"/>
          </a:xfrm>
        </p:grpSpPr>
        <p:sp>
          <p:nvSpPr>
            <p:cNvPr id="10" name="Rectangle 9"/>
            <p:cNvSpPr/>
            <p:nvPr/>
          </p:nvSpPr>
          <p:spPr>
            <a:xfrm>
              <a:off x="76200" y="423446"/>
              <a:ext cx="8915400" cy="1828800"/>
            </a:xfrm>
            <a:prstGeom prst="rect">
              <a:avLst/>
            </a:prstGeom>
          </p:spPr>
          <p:txBody>
            <a:bodyPr vert="horz" lIns="91440" tIns="45720" rIns="91440" bIns="45720" rtlCol="0">
              <a:noAutofit/>
            </a:bodyPr>
            <a:lstStyle/>
            <a:p>
              <a:pPr algn="just">
                <a:spcBef>
                  <a:spcPct val="20000"/>
                </a:spcBef>
                <a:buFont typeface="Arial" pitchFamily="34" charset="0"/>
                <a:buNone/>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1" name="Rectangle 10"/>
            <p:cNvSpPr/>
            <p:nvPr/>
          </p:nvSpPr>
          <p:spPr>
            <a:xfrm>
              <a:off x="152400" y="1712984"/>
              <a:ext cx="7391400" cy="1323439"/>
            </a:xfrm>
            <a:prstGeom prst="rect">
              <a:avLst/>
            </a:prstGeom>
            <a:solidFill>
              <a:schemeClr val="accent3">
                <a:lumMod val="20000"/>
                <a:lumOff val="80000"/>
              </a:schemeClr>
            </a:solidFill>
          </p:spPr>
          <p:txBody>
            <a:bodyPr wrap="square">
              <a:spAutoFit/>
            </a:bodyPr>
            <a:lstStyle/>
            <a:p>
              <a:r>
                <a:rPr lang="en-US" sz="2000" dirty="0">
                  <a:solidFill>
                    <a:srgbClr val="1A9681"/>
                  </a:solidFill>
                  <a:latin typeface="Times New Roman" pitchFamily="18" charset="0"/>
                  <a:cs typeface="Times New Roman" pitchFamily="18" charset="0"/>
                </a:rPr>
                <a:t>&lt;bean </a:t>
              </a:r>
              <a:r>
                <a:rPr lang="en-US" sz="2000" dirty="0">
                  <a:solidFill>
                    <a:srgbClr val="CC3399"/>
                  </a:solidFill>
                  <a:latin typeface="Times New Roman" pitchFamily="18" charset="0"/>
                  <a:cs typeface="Times New Roman" pitchFamily="18" charset="0"/>
                </a:rPr>
                <a:t>id=</a:t>
              </a:r>
              <a:r>
                <a:rPr lang="en-US" sz="2000" i="1" dirty="0">
                  <a:solidFill>
                    <a:srgbClr val="0066FF"/>
                  </a:solidFill>
                  <a:latin typeface="Times New Roman" pitchFamily="18" charset="0"/>
                  <a:cs typeface="Times New Roman" pitchFamily="18" charset="0"/>
                </a:rPr>
                <a:t> </a:t>
              </a:r>
              <a:r>
                <a:rPr lang="en-US" sz="2000" i="1" dirty="0" smtClean="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m</a:t>
              </a:r>
              <a:r>
                <a:rPr lang="en-US" sz="2000" i="1" dirty="0" err="1" smtClean="0">
                  <a:solidFill>
                    <a:srgbClr val="0066FF"/>
                  </a:solidFill>
                  <a:latin typeface="Times New Roman" pitchFamily="18" charset="0"/>
                  <a:cs typeface="Times New Roman" pitchFamily="18" charset="0"/>
                </a:rPr>
                <a:t>yDataSource</a:t>
              </a:r>
              <a:r>
                <a:rPr lang="en-US" sz="2000" i="1" dirty="0">
                  <a:solidFill>
                    <a:srgbClr val="0066FF"/>
                  </a:solidFill>
                  <a:latin typeface="Times New Roman" pitchFamily="18" charset="0"/>
                  <a:cs typeface="Times New Roman" pitchFamily="18" charset="0"/>
                </a:rPr>
                <a:t>"</a:t>
              </a:r>
              <a:r>
                <a:rPr lang="en-US" sz="2000" i="1" dirty="0">
                  <a:solidFill>
                    <a:srgbClr val="6600FF"/>
                  </a:solidFill>
                  <a:latin typeface="Times New Roman" pitchFamily="18" charset="0"/>
                  <a:cs typeface="Times New Roman" pitchFamily="18" charset="0"/>
                </a:rPr>
                <a:t> </a:t>
              </a:r>
              <a:r>
                <a:rPr lang="en-US" sz="2000" dirty="0">
                  <a:solidFill>
                    <a:srgbClr val="CC3399"/>
                  </a:solidFill>
                  <a:latin typeface="Times New Roman" pitchFamily="18" charset="0"/>
                  <a:cs typeface="Times New Roman" pitchFamily="18" charset="0"/>
                </a:rPr>
                <a:t>class=</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org.springframework.jndi.JndiObjectFactoryBean</a:t>
              </a:r>
              <a:r>
                <a:rPr lang="en-US" sz="2000" i="1" dirty="0">
                  <a:solidFill>
                    <a:srgbClr val="0066FF"/>
                  </a:solidFill>
                  <a:latin typeface="Times New Roman" pitchFamily="18" charset="0"/>
                  <a:cs typeface="Times New Roman" pitchFamily="18" charset="0"/>
                </a:rPr>
                <a:t>"</a:t>
              </a:r>
              <a:r>
                <a:rPr lang="en-US" sz="2000" i="1" dirty="0">
                  <a:solidFill>
                    <a:srgbClr val="00B050"/>
                  </a:solidFill>
                  <a:latin typeface="Times New Roman" pitchFamily="18" charset="0"/>
                  <a:cs typeface="Times New Roman" pitchFamily="18" charset="0"/>
                </a:rPr>
                <a:t>&gt;</a:t>
              </a:r>
              <a:endParaRPr lang="en-US" sz="2000" i="1" dirty="0">
                <a:solidFill>
                  <a:srgbClr val="6600FF"/>
                </a:solidFill>
                <a:latin typeface="Times New Roman" pitchFamily="18" charset="0"/>
                <a:cs typeface="Times New Roman" pitchFamily="18" charset="0"/>
              </a:endParaRPr>
            </a:p>
            <a:p>
              <a:r>
                <a:rPr lang="en-US" sz="2000" dirty="0">
                  <a:solidFill>
                    <a:srgbClr val="1A9681"/>
                  </a:solidFill>
                  <a:latin typeface="Times New Roman" pitchFamily="18" charset="0"/>
                  <a:cs typeface="Times New Roman" pitchFamily="18" charset="0"/>
                </a:rPr>
                <a:t>        </a:t>
              </a:r>
              <a:r>
                <a:rPr lang="en-US" sz="2000" dirty="0">
                  <a:solidFill>
                    <a:srgbClr val="1A9681"/>
                  </a:solidFill>
                </a:rPr>
                <a:t> &lt;property </a:t>
              </a:r>
              <a:r>
                <a:rPr lang="en-US" sz="2000" dirty="0">
                  <a:solidFill>
                    <a:srgbClr val="CC3399"/>
                  </a:solidFill>
                </a:rPr>
                <a:t>name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jndiName</a:t>
              </a:r>
              <a:r>
                <a:rPr lang="en-US" sz="2000" i="1" dirty="0">
                  <a:solidFill>
                    <a:srgbClr val="0066FF"/>
                  </a:solidFill>
                  <a:latin typeface="Times New Roman" pitchFamily="18" charset="0"/>
                  <a:cs typeface="Times New Roman" pitchFamily="18" charset="0"/>
                </a:rPr>
                <a:t>" </a:t>
              </a:r>
              <a:r>
                <a:rPr lang="en-US" sz="2000" dirty="0">
                  <a:solidFill>
                    <a:srgbClr val="CC3399"/>
                  </a:solidFill>
                </a:rPr>
                <a:t>value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database.jndiname</a:t>
              </a:r>
              <a:r>
                <a:rPr lang="en-US" sz="2000" i="1" dirty="0">
                  <a:solidFill>
                    <a:srgbClr val="0066FF"/>
                  </a:solidFill>
                  <a:latin typeface="Times New Roman" pitchFamily="18" charset="0"/>
                  <a:cs typeface="Times New Roman" pitchFamily="18" charset="0"/>
                </a:rPr>
                <a:t>}" </a:t>
              </a:r>
              <a:r>
                <a:rPr lang="en-US" sz="2000" dirty="0">
                  <a:solidFill>
                    <a:srgbClr val="1A9681"/>
                  </a:solidFill>
                </a:rPr>
                <a:t>/&gt;</a:t>
              </a:r>
            </a:p>
            <a:p>
              <a:r>
                <a:rPr lang="en-US" sz="2000" dirty="0">
                  <a:solidFill>
                    <a:srgbClr val="1A9681"/>
                  </a:solidFill>
                  <a:latin typeface="Times New Roman" pitchFamily="18" charset="0"/>
                  <a:cs typeface="Times New Roman" pitchFamily="18" charset="0"/>
                </a:rPr>
                <a:t>&lt;/bean&gt;</a:t>
              </a:r>
            </a:p>
          </p:txBody>
        </p:sp>
        <p:sp>
          <p:nvSpPr>
            <p:cNvPr id="12" name="TextBox 11"/>
            <p:cNvSpPr txBox="1"/>
            <p:nvPr/>
          </p:nvSpPr>
          <p:spPr>
            <a:xfrm rot="250459">
              <a:off x="6635794" y="2016318"/>
              <a:ext cx="2535523" cy="1169551"/>
            </a:xfrm>
            <a:prstGeom prst="rect">
              <a:avLst/>
            </a:prstGeom>
            <a:solidFill>
              <a:schemeClr val="accent5">
                <a:lumMod val="20000"/>
                <a:lumOff val="80000"/>
                <a:alpha val="34000"/>
              </a:schemeClr>
            </a:solidFill>
          </p:spPr>
          <p:txBody>
            <a:bodyPr wrap="square" rtlCol="0">
              <a:spAutoFit/>
            </a:bodyPr>
            <a:lstStyle/>
            <a:p>
              <a:r>
                <a:rPr lang="en-US" sz="1400" dirty="0">
                  <a:solidFill>
                    <a:srgbClr val="00B050"/>
                  </a:solidFill>
                  <a:latin typeface="Courier New" pitchFamily="49" charset="0"/>
                  <a:cs typeface="Courier New" pitchFamily="49" charset="0"/>
                </a:rPr>
                <a:t>I used JNDI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You can use </a:t>
              </a:r>
              <a:r>
                <a:rPr lang="en-US" sz="1400" dirty="0" err="1">
                  <a:solidFill>
                    <a:srgbClr val="00B050"/>
                  </a:solidFill>
                  <a:latin typeface="Courier New" pitchFamily="49" charset="0"/>
                  <a:cs typeface="Courier New" pitchFamily="49" charset="0"/>
                </a:rPr>
                <a:t>DriverBased</a:t>
              </a:r>
              <a:r>
                <a:rPr lang="en-US" sz="1400" dirty="0">
                  <a:solidFill>
                    <a:srgbClr val="00B050"/>
                  </a:solidFill>
                  <a:latin typeface="Courier New" pitchFamily="49" charset="0"/>
                  <a:cs typeface="Courier New" pitchFamily="49" charset="0"/>
                </a:rPr>
                <a:t>/Pooled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if you want.</a:t>
              </a:r>
            </a:p>
          </p:txBody>
        </p:sp>
        <p:sp>
          <p:nvSpPr>
            <p:cNvPr id="13" name="Rounded Rectangle 12"/>
            <p:cNvSpPr/>
            <p:nvPr/>
          </p:nvSpPr>
          <p:spPr>
            <a:xfrm>
              <a:off x="76200" y="1642646"/>
              <a:ext cx="8991600" cy="14478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decagon 13"/>
            <p:cNvSpPr/>
            <p:nvPr/>
          </p:nvSpPr>
          <p:spPr>
            <a:xfrm>
              <a:off x="0" y="1414046"/>
              <a:ext cx="304800" cy="304800"/>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endParaRPr lang="en-US" b="1" dirty="0">
                <a:solidFill>
                  <a:schemeClr val="tx1"/>
                </a:solidFill>
              </a:endParaRPr>
            </a:p>
          </p:txBody>
        </p:sp>
      </p:grpSp>
    </p:spTree>
    <p:extLst>
      <p:ext uri="{BB962C8B-B14F-4D97-AF65-F5344CB8AC3E}">
        <p14:creationId xmlns:p14="http://schemas.microsoft.com/office/powerpoint/2010/main" val="110555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487" y="4101813"/>
            <a:ext cx="9149900" cy="1855088"/>
            <a:chOff x="-73538" y="3715472"/>
            <a:chExt cx="7693538" cy="2100109"/>
          </a:xfrm>
        </p:grpSpPr>
        <p:sp>
          <p:nvSpPr>
            <p:cNvPr id="6" name="Rectangle 5"/>
            <p:cNvSpPr/>
            <p:nvPr/>
          </p:nvSpPr>
          <p:spPr>
            <a:xfrm>
              <a:off x="228600" y="4038599"/>
              <a:ext cx="7391400" cy="1776982"/>
            </a:xfrm>
            <a:prstGeom prst="rect">
              <a:avLst/>
            </a:prstGeom>
            <a:solidFill>
              <a:schemeClr val="accent3">
                <a:lumMod val="20000"/>
                <a:lumOff val="80000"/>
              </a:schemeClr>
            </a:solidFill>
          </p:spPr>
          <p:txBody>
            <a:bodyPr wrap="square">
              <a:spAutoFit/>
            </a:bodyPr>
            <a:lstStyle/>
            <a:p>
              <a:r>
                <a:rPr lang="en-US" sz="2400" dirty="0">
                  <a:solidFill>
                    <a:srgbClr val="1A9681"/>
                  </a:solidFill>
                  <a:latin typeface="Times New Roman" pitchFamily="18" charset="0"/>
                  <a:cs typeface="Times New Roman" pitchFamily="18" charset="0"/>
                </a:rPr>
                <a:t>&lt;bean </a:t>
              </a:r>
              <a:r>
                <a:rPr lang="en-US" sz="2400" dirty="0">
                  <a:solidFill>
                    <a:srgbClr val="CC3399"/>
                  </a:solidFill>
                  <a:latin typeface="Times New Roman" pitchFamily="18" charset="0"/>
                  <a:cs typeface="Times New Roman" pitchFamily="18" charset="0"/>
                </a:rPr>
                <a:t>id=</a:t>
              </a:r>
              <a:r>
                <a:rPr lang="en-US" sz="2400" i="1" dirty="0">
                  <a:solidFill>
                    <a:srgbClr val="0066FF"/>
                  </a:solidFill>
                  <a:latin typeface="Times New Roman" pitchFamily="18" charset="0"/>
                  <a:cs typeface="Times New Roman" pitchFamily="18" charset="0"/>
                </a:rPr>
                <a:t> </a:t>
              </a:r>
              <a:r>
                <a:rPr lang="en-US" sz="2400" i="1" dirty="0" smtClean="0">
                  <a:solidFill>
                    <a:srgbClr val="0066FF"/>
                  </a:solidFill>
                  <a:latin typeface="Times New Roman" pitchFamily="18" charset="0"/>
                  <a:cs typeface="Times New Roman" pitchFamily="18" charset="0"/>
                </a:rPr>
                <a:t>”</a:t>
              </a:r>
              <a:r>
                <a:rPr lang="en-US" sz="2400"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a:t>
              </a:r>
              <a:r>
                <a:rPr lang="en-US" sz="2400" i="1" dirty="0">
                  <a:solidFill>
                    <a:srgbClr val="6600FF"/>
                  </a:solidFill>
                  <a:latin typeface="Times New Roman" pitchFamily="18" charset="0"/>
                  <a:cs typeface="Times New Roman" pitchFamily="18" charset="0"/>
                </a:rPr>
                <a:t> </a:t>
              </a:r>
              <a:r>
                <a:rPr lang="en-US" sz="2400" dirty="0">
                  <a:solidFill>
                    <a:srgbClr val="CC3399"/>
                  </a:solidFill>
                  <a:latin typeface="Times New Roman" pitchFamily="18" charset="0"/>
                  <a:cs typeface="Times New Roman" pitchFamily="18" charset="0"/>
                </a:rPr>
                <a:t>class=</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&gt;</a:t>
              </a:r>
              <a:endParaRPr lang="en-US" sz="2400" i="1" dirty="0">
                <a:solidFill>
                  <a:srgbClr val="6600FF"/>
                </a:solidFill>
                <a:latin typeface="Times New Roman" pitchFamily="18" charset="0"/>
                <a:cs typeface="Times New Roman" pitchFamily="18" charset="0"/>
              </a:endParaRPr>
            </a:p>
            <a:p>
              <a:r>
                <a:rPr lang="en-US" sz="2400" dirty="0">
                  <a:solidFill>
                    <a:srgbClr val="1A9681"/>
                  </a:solidFill>
                  <a:latin typeface="Times New Roman" pitchFamily="18" charset="0"/>
                  <a:cs typeface="Times New Roman" pitchFamily="18" charset="0"/>
                </a:rPr>
                <a:t>        </a:t>
              </a:r>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dataSource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MyDataSource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latin typeface="Times New Roman" pitchFamily="18" charset="0"/>
                  <a:cs typeface="Times New Roman" pitchFamily="18" charset="0"/>
                </a:rPr>
                <a:t>&lt;/bean&gt;</a:t>
              </a:r>
            </a:p>
          </p:txBody>
        </p:sp>
        <p:sp>
          <p:nvSpPr>
            <p:cNvPr id="36" name="Dodecagon 35"/>
            <p:cNvSpPr/>
            <p:nvPr/>
          </p:nvSpPr>
          <p:spPr>
            <a:xfrm>
              <a:off x="-73538" y="3715472"/>
              <a:ext cx="302138" cy="43694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b="1" dirty="0">
                <a:solidFill>
                  <a:schemeClr val="tx1"/>
                </a:solidFill>
              </a:endParaRPr>
            </a:p>
          </p:txBody>
        </p:sp>
      </p:grpSp>
      <p:sp>
        <p:nvSpPr>
          <p:cNvPr id="22" name="Title 1"/>
          <p:cNvSpPr>
            <a:spLocks noGrp="1"/>
          </p:cNvSpPr>
          <p:nvPr>
            <p:ph type="title"/>
          </p:nvPr>
        </p:nvSpPr>
        <p:spPr>
          <a:xfrm>
            <a:off x="531952" y="122238"/>
            <a:ext cx="9141437" cy="1020762"/>
          </a:xfrm>
        </p:spPr>
        <p:txBody>
          <a:bodyPr>
            <a:normAutofit/>
          </a:bodyPr>
          <a:lstStyle/>
          <a:p>
            <a:r>
              <a:rPr lang="en-US" dirty="0" smtClean="0"/>
              <a:t>Step-2: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the Template</a:t>
            </a:r>
            <a:endParaRPr lang="en-US" dirty="0"/>
          </a:p>
        </p:txBody>
      </p:sp>
      <p:sp>
        <p:nvSpPr>
          <p:cNvPr id="4" name="Rectangle 3"/>
          <p:cNvSpPr/>
          <p:nvPr/>
        </p:nvSpPr>
        <p:spPr>
          <a:xfrm>
            <a:off x="654487" y="1449232"/>
            <a:ext cx="10751449" cy="2283702"/>
          </a:xfrm>
          <a:prstGeom prst="rect">
            <a:avLst/>
          </a:prstGeom>
        </p:spPr>
        <p:txBody>
          <a:bodyPr wrap="square">
            <a:spAutoFit/>
          </a:bodyPr>
          <a:lstStyle/>
          <a:p>
            <a:pPr marL="0" lvl="1">
              <a:spcBef>
                <a:spcPct val="20000"/>
              </a:spcBef>
            </a:pPr>
            <a:r>
              <a:rPr lang="en-US" sz="2800" dirty="0">
                <a:solidFill>
                  <a:schemeClr val="accent1">
                    <a:lumMod val="50000"/>
                  </a:schemeClr>
                </a:solidFill>
                <a:latin typeface="Times New Roman" pitchFamily="18" charset="0"/>
                <a:ea typeface="Arial Unicode MS" pitchFamily="34" charset="-128"/>
                <a:cs typeface="Times New Roman" pitchFamily="18" charset="0"/>
              </a:rPr>
              <a:t>After setting up the Data source, the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Second</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step would be configuring the 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using either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NamedParameterJdbcTemplate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SimpleJdbcTemplate</a:t>
            </a:r>
            <a:endParaRPr lang="en-US" sz="2400" dirty="0">
              <a:solidFill>
                <a:srgbClr val="F60896"/>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571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9141437" cy="1020762"/>
          </a:xfrm>
        </p:spPr>
        <p:txBody>
          <a:bodyPr>
            <a:normAutofit/>
          </a:bodyPr>
          <a:lstStyle/>
          <a:p>
            <a:r>
              <a:rPr lang="en-US" dirty="0" smtClean="0"/>
              <a:t>Step-3: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a:t>
            </a:r>
            <a:r>
              <a:rPr lang="en-US" b="1" u="sng" dirty="0">
                <a:solidFill>
                  <a:schemeClr val="accent6">
                    <a:lumMod val="75000"/>
                  </a:schemeClr>
                </a:solidFill>
                <a:latin typeface="Times New Roman" pitchFamily="18" charset="0"/>
                <a:ea typeface="Arial Unicode MS" pitchFamily="34" charset="-128"/>
                <a:cs typeface="Times New Roman" pitchFamily="18" charset="0"/>
              </a:rPr>
              <a:t>t</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emplate</a:t>
            </a:r>
            <a:endParaRPr lang="en-US" dirty="0"/>
          </a:p>
        </p:txBody>
      </p:sp>
      <p:grpSp>
        <p:nvGrpSpPr>
          <p:cNvPr id="8" name="Group 7"/>
          <p:cNvGrpSpPr/>
          <p:nvPr/>
        </p:nvGrpSpPr>
        <p:grpSpPr>
          <a:xfrm>
            <a:off x="608170" y="2937008"/>
            <a:ext cx="9366008" cy="1769098"/>
            <a:chOff x="-1" y="5071645"/>
            <a:chExt cx="9220201" cy="1769098"/>
          </a:xfrm>
        </p:grpSpPr>
        <p:sp>
          <p:nvSpPr>
            <p:cNvPr id="10" name="Rounded Rectangle 9"/>
            <p:cNvSpPr/>
            <p:nvPr/>
          </p:nvSpPr>
          <p:spPr>
            <a:xfrm>
              <a:off x="152400" y="5609511"/>
              <a:ext cx="9067800" cy="12192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5640414"/>
              <a:ext cx="8885003" cy="1200329"/>
            </a:xfrm>
            <a:prstGeom prst="rect">
              <a:avLst/>
            </a:prstGeom>
            <a:solidFill>
              <a:schemeClr val="accent3">
                <a:lumMod val="20000"/>
                <a:lumOff val="80000"/>
              </a:schemeClr>
            </a:solidFill>
          </p:spPr>
          <p:txBody>
            <a:bodyPr wrap="square">
              <a:spAutoFit/>
            </a:bodyPr>
            <a:lstStyle/>
            <a:p>
              <a:r>
                <a:rPr lang="en-US" sz="2400" dirty="0">
                  <a:solidFill>
                    <a:srgbClr val="1A9681"/>
                  </a:solidFill>
                </a:rPr>
                <a:t>&lt;bean</a:t>
              </a:r>
              <a:r>
                <a:rPr lang="en-US" sz="2400" dirty="0">
                  <a:solidFill>
                    <a:srgbClr val="CC3399"/>
                  </a:solidFill>
                </a:rPr>
                <a:t> id=</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employeeDao</a:t>
              </a:r>
              <a:r>
                <a:rPr lang="en-US" sz="2400" i="1" dirty="0">
                  <a:solidFill>
                    <a:srgbClr val="0066FF"/>
                  </a:solidFill>
                  <a:latin typeface="Times New Roman" pitchFamily="18" charset="0"/>
                  <a:cs typeface="Times New Roman" pitchFamily="18" charset="0"/>
                </a:rPr>
                <a:t>" </a:t>
              </a:r>
              <a:r>
                <a:rPr lang="en-US" sz="2400" dirty="0">
                  <a:solidFill>
                    <a:srgbClr val="CC3399"/>
                  </a:solidFill>
                </a:rPr>
                <a:t>class</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org.santosh.dao.EmployeeDao</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   </a:t>
              </a:r>
            </a:p>
            <a:p>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b="1" i="1" dirty="0" err="1">
                  <a:solidFill>
                    <a:srgbClr val="0066FF"/>
                  </a:solidFill>
                  <a:latin typeface="Times New Roman" pitchFamily="18" charset="0"/>
                  <a:cs typeface="Times New Roman" pitchFamily="18" charset="0"/>
                </a:rPr>
                <a:t>jdbcTemplate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smtClean="0">
                  <a:solidFill>
                    <a:srgbClr val="1A9681"/>
                  </a:solidFill>
                </a:rPr>
                <a:t>=</a:t>
              </a:r>
              <a:r>
                <a:rPr lang="en-US" sz="2400" i="1" dirty="0" smtClean="0">
                  <a:solidFill>
                    <a:srgbClr val="0066FF"/>
                  </a:solidFill>
                  <a:latin typeface="Times New Roman" pitchFamily="18" charset="0"/>
                  <a:cs typeface="Times New Roman" pitchFamily="18" charset="0"/>
                </a:rPr>
                <a:t>”</a:t>
              </a:r>
              <a:r>
                <a:rPr lang="en-US" sz="2400" b="1"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rPr>
                <a:t>&lt;/bean&gt;</a:t>
              </a:r>
              <a:endParaRPr lang="en-US" sz="2400" dirty="0"/>
            </a:p>
          </p:txBody>
        </p:sp>
        <p:sp>
          <p:nvSpPr>
            <p:cNvPr id="12" name="Dodecagon 11"/>
            <p:cNvSpPr/>
            <p:nvPr/>
          </p:nvSpPr>
          <p:spPr>
            <a:xfrm>
              <a:off x="-1" y="5071645"/>
              <a:ext cx="573880" cy="53786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b="1" dirty="0">
                <a:solidFill>
                  <a:schemeClr val="tx1"/>
                </a:solidFill>
              </a:endParaRPr>
            </a:p>
          </p:txBody>
        </p:sp>
      </p:grpSp>
      <p:sp>
        <p:nvSpPr>
          <p:cNvPr id="14" name="Rectangle 13"/>
          <p:cNvSpPr/>
          <p:nvPr/>
        </p:nvSpPr>
        <p:spPr>
          <a:xfrm>
            <a:off x="608172" y="1449548"/>
            <a:ext cx="8839200" cy="523220"/>
          </a:xfrm>
          <a:prstGeom prst="rect">
            <a:avLst/>
          </a:prstGeom>
        </p:spPr>
        <p:txBody>
          <a:bodyPr wrap="square">
            <a:spAutoFit/>
          </a:bodyPr>
          <a:lstStyle/>
          <a:p>
            <a:r>
              <a:rPr lang="en-US" sz="2800" b="1" u="sng" dirty="0">
                <a:solidFill>
                  <a:schemeClr val="accent6">
                    <a:lumMod val="75000"/>
                  </a:schemeClr>
                </a:solidFill>
                <a:latin typeface="Times New Roman" pitchFamily="18" charset="0"/>
                <a:ea typeface="Arial Unicode MS" pitchFamily="34" charset="-128"/>
                <a:cs typeface="Times New Roman" pitchFamily="18" charset="0"/>
              </a:rPr>
              <a:t>Third step is injecting the template </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to your DAO class. </a:t>
            </a:r>
            <a:endParaRPr lang="en-US" sz="2800" dirty="0"/>
          </a:p>
        </p:txBody>
      </p:sp>
    </p:spTree>
    <p:extLst>
      <p:ext uri="{BB962C8B-B14F-4D97-AF65-F5344CB8AC3E}">
        <p14:creationId xmlns:p14="http://schemas.microsoft.com/office/powerpoint/2010/main" val="22422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1"/>
          <p:cNvSpPr>
            <a:spLocks noGrp="1"/>
          </p:cNvSpPr>
          <p:nvPr>
            <p:ph type="title"/>
          </p:nvPr>
        </p:nvSpPr>
        <p:spPr>
          <a:xfrm>
            <a:off x="531952" y="122238"/>
            <a:ext cx="9141437" cy="1020762"/>
          </a:xfrm>
        </p:spPr>
        <p:txBody>
          <a:bodyPr>
            <a:normAutofit/>
          </a:bodyPr>
          <a:lstStyle/>
          <a:p>
            <a:r>
              <a:rPr lang="en-US" dirty="0" smtClean="0"/>
              <a:t>Step-4: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template</a:t>
            </a:r>
            <a:endParaRPr lang="en-US" dirty="0"/>
          </a:p>
        </p:txBody>
      </p:sp>
      <p:sp>
        <p:nvSpPr>
          <p:cNvPr id="8" name="Rectangle 7"/>
          <p:cNvSpPr/>
          <p:nvPr/>
        </p:nvSpPr>
        <p:spPr>
          <a:xfrm>
            <a:off x="531951" y="1421413"/>
            <a:ext cx="11025701" cy="369332"/>
          </a:xfrm>
          <a:prstGeom prst="rect">
            <a:avLst/>
          </a:prstGeom>
        </p:spPr>
        <p:txBody>
          <a:bodyPr wrap="square">
            <a:spAutoFit/>
          </a:bodyPr>
          <a:lstStyle/>
          <a:p>
            <a:pPr marL="0" lvl="1" algn="just">
              <a:spcBef>
                <a:spcPct val="20000"/>
              </a:spcBef>
            </a:pPr>
            <a:r>
              <a:rPr lang="en-US" dirty="0">
                <a:solidFill>
                  <a:schemeClr val="accent1">
                    <a:lumMod val="50000"/>
                  </a:schemeClr>
                </a:solidFill>
                <a:latin typeface="Times New Roman" pitchFamily="18" charset="0"/>
                <a:ea typeface="Arial Unicode MS" pitchFamily="34" charset="-128"/>
                <a:cs typeface="Times New Roman" pitchFamily="18" charset="0"/>
              </a:rPr>
              <a:t>Configuration of Spring Context is now over. This is time and our  </a:t>
            </a:r>
            <a:r>
              <a:rPr lang="en-US" b="1" u="sng" dirty="0">
                <a:solidFill>
                  <a:schemeClr val="accent6">
                    <a:lumMod val="75000"/>
                  </a:schemeClr>
                </a:solidFill>
                <a:latin typeface="Times New Roman" pitchFamily="18" charset="0"/>
                <a:ea typeface="Arial Unicode MS" pitchFamily="34" charset="-128"/>
                <a:cs typeface="Times New Roman" pitchFamily="18" charset="0"/>
              </a:rPr>
              <a:t>Forth step - writing our DAO class.</a:t>
            </a:r>
          </a:p>
        </p:txBody>
      </p:sp>
      <p:sp>
        <p:nvSpPr>
          <p:cNvPr id="9" name="Rectangle 8"/>
          <p:cNvSpPr/>
          <p:nvPr/>
        </p:nvSpPr>
        <p:spPr>
          <a:xfrm>
            <a:off x="608172" y="2201506"/>
            <a:ext cx="8535828" cy="3213187"/>
          </a:xfrm>
          <a:prstGeom prst="rect">
            <a:avLst/>
          </a:prstGeom>
        </p:spPr>
        <p:txBody>
          <a:bodyPr wrap="square">
            <a:spAutoFit/>
          </a:bodyPr>
          <a:lstStyle/>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Declare a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b="1" i="1" dirty="0">
                <a:solidFill>
                  <a:schemeClr val="accent1">
                    <a:lumMod val="50000"/>
                  </a:schemeClr>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of type </a:t>
            </a:r>
            <a:r>
              <a:rPr lang="en-US" sz="1600" b="1" i="1" dirty="0" err="1">
                <a:solidFill>
                  <a:srgbClr val="0066FF"/>
                </a:solidFill>
                <a:latin typeface="Times New Roman" pitchFamily="18" charset="0"/>
                <a:cs typeface="Times New Roman" pitchFamily="18" charset="0"/>
              </a:rPr>
              <a:t>org.springframework.jdbc.core.JdbcTemplate</a:t>
            </a:r>
            <a:r>
              <a:rPr lang="en-US" dirty="0">
                <a:solidFill>
                  <a:srgbClr val="6600FF"/>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The name could be different but must be same as the bean name defined in XML.</a:t>
            </a:r>
          </a:p>
          <a:p>
            <a:pPr marL="0" lvl="1">
              <a:spcBef>
                <a:spcPct val="20000"/>
              </a:spcBef>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Define setter method for the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0" lvl="1" algn="just">
              <a:spcBef>
                <a:spcPct val="20000"/>
              </a:spcBef>
            </a:pPr>
            <a:endParaRPr lang="en-US" sz="1600" dirty="0">
              <a:solidFill>
                <a:srgbClr val="F60896"/>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Implement the DAO logic for any SQL operation such as insertion, deletion, </a:t>
            </a:r>
            <a:r>
              <a:rPr lang="en-US" dirty="0" err="1">
                <a:solidFill>
                  <a:schemeClr val="accent1">
                    <a:lumMod val="50000"/>
                  </a:schemeClr>
                </a:solidFill>
                <a:latin typeface="Times New Roman" pitchFamily="18" charset="0"/>
                <a:ea typeface="Arial Unicode MS" pitchFamily="34" charset="-128"/>
                <a:cs typeface="Times New Roman" pitchFamily="18" charset="0"/>
              </a:rPr>
              <a:t>updation</a:t>
            </a:r>
            <a:r>
              <a:rPr lang="en-US" dirty="0">
                <a:solidFill>
                  <a:schemeClr val="accent1">
                    <a:lumMod val="50000"/>
                  </a:schemeClr>
                </a:solidFill>
                <a:latin typeface="Times New Roman" pitchFamily="18" charset="0"/>
                <a:ea typeface="Arial Unicode MS" pitchFamily="34" charset="-128"/>
                <a:cs typeface="Times New Roman" pitchFamily="18" charset="0"/>
              </a:rPr>
              <a:t> etc.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dirty="0">
                <a:solidFill>
                  <a:schemeClr val="accent1">
                    <a:lumMod val="50000"/>
                  </a:schemeClr>
                </a:solidFill>
                <a:latin typeface="Times New Roman" pitchFamily="18" charset="0"/>
                <a:ea typeface="Arial Unicode MS" pitchFamily="34" charset="-128"/>
                <a:cs typeface="Times New Roman" pitchFamily="18" charset="0"/>
              </a:rPr>
              <a:t>.</a:t>
            </a: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cxnSp>
        <p:nvCxnSpPr>
          <p:cNvPr id="11" name="Straight Arrow Connector 10"/>
          <p:cNvCxnSpPr/>
          <p:nvPr/>
        </p:nvCxnSpPr>
        <p:spPr>
          <a:xfrm flipH="1" flipV="1">
            <a:off x="5508458" y="3280371"/>
            <a:ext cx="3086100" cy="15091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87869" y="2847220"/>
            <a:ext cx="4114801" cy="307777"/>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private</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JdbcTemplate</a:t>
            </a:r>
            <a:r>
              <a:rPr lang="en-US" sz="1400" i="1" dirty="0">
                <a:latin typeface="Courier New" pitchFamily="49" charset="0"/>
                <a:cs typeface="Courier New" pitchFamily="49" charset="0"/>
              </a:rPr>
              <a:t> </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cs typeface="Courier New" pitchFamily="49" charset="0"/>
              </a:rPr>
              <a:t>;</a:t>
            </a:r>
            <a:endParaRPr lang="en-US" sz="1400" dirty="0">
              <a:solidFill>
                <a:srgbClr val="1A9681"/>
              </a:solidFill>
              <a:latin typeface="Times New Roman" pitchFamily="18" charset="0"/>
              <a:cs typeface="Times New Roman" pitchFamily="18" charset="0"/>
            </a:endParaRPr>
          </a:p>
        </p:txBody>
      </p:sp>
      <p:sp>
        <p:nvSpPr>
          <p:cNvPr id="13" name="Rectangle 12"/>
          <p:cNvSpPr/>
          <p:nvPr/>
        </p:nvSpPr>
        <p:spPr>
          <a:xfrm>
            <a:off x="987869" y="3607024"/>
            <a:ext cx="7391400" cy="738664"/>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public void</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setJdbcTemplate</a:t>
            </a:r>
            <a:r>
              <a:rPr lang="en-US" sz="1400" i="1" dirty="0">
                <a:latin typeface="Courier New" pitchFamily="49" charset="0"/>
                <a:ea typeface="SimSun" pitchFamily="2" charset="-122"/>
                <a:cs typeface="Courier New" pitchFamily="49" charset="0"/>
              </a:rPr>
              <a:t>(</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p>
          <a:p>
            <a:r>
              <a:rPr lang="en-US" sz="1400" i="1" dirty="0">
                <a:solidFill>
                  <a:srgbClr val="CC3399"/>
                </a:solidFill>
                <a:latin typeface="Courier New" pitchFamily="49" charset="0"/>
                <a:ea typeface="SimSun" pitchFamily="2" charset="-122"/>
                <a:cs typeface="Courier New" pitchFamily="49" charset="0"/>
              </a:rPr>
              <a:t>	</a:t>
            </a:r>
            <a:r>
              <a:rPr lang="en-US" sz="1400" i="1" dirty="0" err="1">
                <a:solidFill>
                  <a:srgbClr val="CC3399"/>
                </a:solidFill>
                <a:latin typeface="Courier New" pitchFamily="49" charset="0"/>
                <a:ea typeface="SimSun" pitchFamily="2" charset="-122"/>
                <a:cs typeface="Courier New" pitchFamily="49" charset="0"/>
              </a:rPr>
              <a:t>this.</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 </a:t>
            </a:r>
            <a:r>
              <a:rPr lang="en-US" sz="1400" i="1" dirty="0" err="1">
                <a:latin typeface="Courier New" pitchFamily="49" charset="0"/>
                <a:ea typeface="SimSun" pitchFamily="2" charset="-122"/>
                <a:cs typeface="Courier New" pitchFamily="49" charset="0"/>
              </a:rPr>
              <a:t>jdbcTemplate</a:t>
            </a:r>
            <a:endParaRPr lang="en-US" sz="1400" i="1" dirty="0">
              <a:latin typeface="Courier New" pitchFamily="49" charset="0"/>
              <a:ea typeface="SimSun" pitchFamily="2" charset="-122"/>
              <a:cs typeface="Courier New" pitchFamily="49" charset="0"/>
            </a:endParaRPr>
          </a:p>
          <a:p>
            <a:r>
              <a:rPr lang="en-US" sz="1400" i="1" dirty="0">
                <a:latin typeface="Courier New" pitchFamily="49" charset="0"/>
                <a:ea typeface="SimSun" pitchFamily="2" charset="-122"/>
                <a:cs typeface="Courier New" pitchFamily="49" charset="0"/>
              </a:rPr>
              <a:t>}</a:t>
            </a:r>
            <a:endParaRPr lang="en-US" sz="1100" i="1" dirty="0">
              <a:solidFill>
                <a:srgbClr val="1A9681"/>
              </a:solidFill>
              <a:latin typeface="Times New Roman" pitchFamily="18" charset="0"/>
              <a:cs typeface="Times New Roman" pitchFamily="18" charset="0"/>
            </a:endParaRPr>
          </a:p>
        </p:txBody>
      </p:sp>
      <p:sp>
        <p:nvSpPr>
          <p:cNvPr id="14" name="Rectangle 13"/>
          <p:cNvSpPr/>
          <p:nvPr/>
        </p:nvSpPr>
        <p:spPr>
          <a:xfrm>
            <a:off x="987869" y="5183505"/>
            <a:ext cx="7391400" cy="523220"/>
          </a:xfrm>
          <a:prstGeom prst="rect">
            <a:avLst/>
          </a:prstGeom>
          <a:solidFill>
            <a:schemeClr val="accent3">
              <a:lumMod val="20000"/>
              <a:lumOff val="80000"/>
            </a:schemeClr>
          </a:solidFill>
        </p:spPr>
        <p:txBody>
          <a:bodyPr wrap="square">
            <a:spAutoFit/>
          </a:bodyPr>
          <a:lstStyle/>
          <a:p>
            <a:r>
              <a:rPr lang="en-US" sz="1400" i="1" dirty="0" err="1">
                <a:latin typeface="Courier New" pitchFamily="49" charset="0"/>
                <a:ea typeface="SimSun" pitchFamily="2" charset="-122"/>
                <a:cs typeface="Courier New" pitchFamily="49" charset="0"/>
              </a:rPr>
              <a:t>jdbcTemplate</a:t>
            </a:r>
            <a:r>
              <a:rPr lang="en-US" sz="1400" i="1" dirty="0" err="1"/>
              <a:t>.update</a:t>
            </a:r>
            <a:r>
              <a:rPr lang="en-US" sz="1400" i="1" dirty="0"/>
              <a:t>("</a:t>
            </a:r>
            <a:r>
              <a:rPr lang="en-US" sz="1400" i="1" dirty="0">
                <a:solidFill>
                  <a:srgbClr val="6600FF"/>
                </a:solidFill>
              </a:rPr>
              <a:t>INSERT into </a:t>
            </a:r>
            <a:r>
              <a:rPr lang="en-US" sz="1400" i="1" dirty="0" err="1">
                <a:solidFill>
                  <a:srgbClr val="6600FF"/>
                </a:solidFill>
              </a:rPr>
              <a:t>emp</a:t>
            </a:r>
            <a:r>
              <a:rPr lang="en-US" sz="1400" i="1" dirty="0">
                <a:solidFill>
                  <a:srgbClr val="6600FF"/>
                </a:solidFill>
              </a:rPr>
              <a:t>(</a:t>
            </a:r>
            <a:r>
              <a:rPr lang="en-US" sz="1400" i="1" dirty="0" err="1">
                <a:solidFill>
                  <a:srgbClr val="6600FF"/>
                </a:solidFill>
              </a:rPr>
              <a:t>empid</a:t>
            </a:r>
            <a:r>
              <a:rPr lang="en-US" sz="1400" i="1" dirty="0">
                <a:solidFill>
                  <a:srgbClr val="6600FF"/>
                </a:solidFill>
              </a:rPr>
              <a:t>, name, </a:t>
            </a:r>
            <a:r>
              <a:rPr lang="en-US" sz="1400" i="1" dirty="0" err="1">
                <a:solidFill>
                  <a:srgbClr val="6600FF"/>
                </a:solidFill>
              </a:rPr>
              <a:t>dept</a:t>
            </a:r>
            <a:r>
              <a:rPr lang="en-US" sz="1400" i="1" dirty="0">
                <a:solidFill>
                  <a:srgbClr val="6600FF"/>
                </a:solidFill>
              </a:rPr>
              <a:t>, </a:t>
            </a:r>
            <a:r>
              <a:rPr lang="en-US" sz="1400" i="1" dirty="0" err="1">
                <a:solidFill>
                  <a:srgbClr val="6600FF"/>
                </a:solidFill>
              </a:rPr>
              <a:t>sal</a:t>
            </a:r>
            <a:r>
              <a:rPr lang="en-US" sz="1400" i="1" dirty="0">
                <a:solidFill>
                  <a:srgbClr val="6600FF"/>
                </a:solidFill>
              </a:rPr>
              <a:t>) values (?, ?, ?, ?)</a:t>
            </a:r>
            <a:r>
              <a:rPr lang="en-US" sz="1400" i="1" dirty="0"/>
              <a:t>",</a:t>
            </a:r>
          </a:p>
          <a:p>
            <a:pPr lvl="1"/>
            <a:r>
              <a:rPr lang="en-US" sz="1400" i="1" dirty="0"/>
              <a:t>new Object[] {1001, "John Mayor", 23 ,780000 });</a:t>
            </a:r>
            <a:endParaRPr lang="en-US" sz="1400" i="1" dirty="0">
              <a:latin typeface="Courier New" pitchFamily="49" charset="0"/>
              <a:ea typeface="SimSun" pitchFamily="2" charset="-122"/>
              <a:cs typeface="Courier New" pitchFamily="49" charset="0"/>
            </a:endParaRPr>
          </a:p>
        </p:txBody>
      </p:sp>
      <p:pic>
        <p:nvPicPr>
          <p:cNvPr id="10"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681" t="71070" r="34470" b="17945"/>
          <a:stretch/>
        </p:blipFill>
        <p:spPr bwMode="auto">
          <a:xfrm rot="274582">
            <a:off x="7850758" y="3018051"/>
            <a:ext cx="4315150" cy="826465"/>
          </a:xfrm>
          <a:prstGeom prst="flowChartManualInp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2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1737" y="1772654"/>
            <a:ext cx="10852483" cy="3416320"/>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So we understand the configuration of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template, defining DAO class, injecting template object into DAO class etc. But there is some tricky code in using SQL statements using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i="1" dirty="0">
                <a:solidFill>
                  <a:schemeClr val="accent1">
                    <a:lumMod val="50000"/>
                  </a:schemeClr>
                </a:solidFill>
                <a:latin typeface="Times New Roman" pitchFamily="18" charset="0"/>
                <a:ea typeface="Arial Unicode MS" pitchFamily="34" charset="-128"/>
                <a:cs typeface="Times New Roman" pitchFamily="18" charset="0"/>
              </a:rPr>
              <a:t> :</a:t>
            </a:r>
          </a:p>
          <a:p>
            <a:endParaRPr lang="en-US" sz="2400" i="1" dirty="0" smtClean="0">
              <a:solidFill>
                <a:srgbClr val="0066FF"/>
              </a:solidFill>
              <a:latin typeface="Courier New" pitchFamily="49" charset="0"/>
              <a:ea typeface="SimSun" pitchFamily="2" charset="-122"/>
              <a:cs typeface="Courier New" pitchFamily="49" charset="0"/>
            </a:endParaRPr>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update</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a:t>
            </a:r>
            <a:r>
              <a:rPr lang="en-US" sz="2400" i="1" dirty="0" smtClean="0"/>
              <a:t> </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queryForObject</a:t>
            </a:r>
            <a:r>
              <a:rPr lang="en-US" sz="2400" i="1" dirty="0" smtClean="0"/>
              <a:t> </a:t>
            </a:r>
            <a:r>
              <a:rPr lang="en-US" sz="2400" i="1" dirty="0"/>
              <a:t>(…) ; etc.</a:t>
            </a:r>
          </a:p>
          <a:p>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dirty="0">
                <a:solidFill>
                  <a:schemeClr val="accent1">
                    <a:lumMod val="50000"/>
                  </a:schemeClr>
                </a:solidFill>
                <a:latin typeface="Times New Roman" pitchFamily="18" charset="0"/>
                <a:ea typeface="Arial Unicode MS" pitchFamily="34" charset="-128"/>
                <a:cs typeface="Times New Roman" pitchFamily="18" charset="0"/>
              </a:rPr>
              <a:t>Let’s see using such methods in the different templates.</a:t>
            </a: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630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42" t="8672" r="66102" b="46375"/>
          <a:stretch/>
        </p:blipFill>
        <p:spPr bwMode="auto">
          <a:xfrm>
            <a:off x="7026443" y="1756289"/>
            <a:ext cx="4551310" cy="418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541421" y="1207002"/>
            <a:ext cx="8991600" cy="1200329"/>
          </a:xfrm>
          <a:prstGeom prst="rect">
            <a:avLst/>
          </a:prstGeom>
        </p:spPr>
        <p:txBody>
          <a:bodyPr wrap="square">
            <a:spAutoFit/>
          </a:bodyPr>
          <a:lstStyle/>
          <a:p>
            <a:pPr algn="just"/>
            <a:r>
              <a:rPr lang="en-US" dirty="0">
                <a:solidFill>
                  <a:schemeClr val="accent3">
                    <a:lumMod val="50000"/>
                  </a:schemeClr>
                </a:solidFill>
                <a:latin typeface="Times New Roman" pitchFamily="18" charset="0"/>
                <a:cs typeface="Times New Roman" pitchFamily="18" charset="0"/>
              </a:rPr>
              <a:t>Before going through the different JDBC template, we will create some tables, insert data into those tables.</a:t>
            </a:r>
          </a:p>
          <a:p>
            <a:pPr algn="just"/>
            <a:endParaRPr lang="en-US" dirty="0">
              <a:solidFill>
                <a:schemeClr val="accent3">
                  <a:lumMod val="50000"/>
                </a:schemeClr>
              </a:solidFill>
              <a:latin typeface="Times New Roman" pitchFamily="18" charset="0"/>
              <a:cs typeface="Times New Roman" pitchFamily="18" charset="0"/>
            </a:endParaRPr>
          </a:p>
          <a:p>
            <a:pPr algn="just"/>
            <a:r>
              <a:rPr lang="en-US" dirty="0">
                <a:solidFill>
                  <a:schemeClr val="accent3">
                    <a:lumMod val="50000"/>
                  </a:schemeClr>
                </a:solidFill>
                <a:latin typeface="Times New Roman" pitchFamily="18" charset="0"/>
                <a:cs typeface="Times New Roman" pitchFamily="18" charset="0"/>
              </a:rPr>
              <a:t>Lets create 2 tables, </a:t>
            </a:r>
            <a:r>
              <a:rPr lang="en-US" b="1" i="1" dirty="0" err="1">
                <a:solidFill>
                  <a:schemeClr val="accent3">
                    <a:lumMod val="50000"/>
                  </a:schemeClr>
                </a:solidFill>
                <a:latin typeface="Times New Roman" pitchFamily="18" charset="0"/>
                <a:cs typeface="Times New Roman" pitchFamily="18" charset="0"/>
              </a:rPr>
              <a:t>emp</a:t>
            </a:r>
            <a:r>
              <a:rPr lang="en-US" dirty="0">
                <a:solidFill>
                  <a:schemeClr val="accent3">
                    <a:lumMod val="50000"/>
                  </a:schemeClr>
                </a:solidFill>
                <a:latin typeface="Times New Roman" pitchFamily="18" charset="0"/>
                <a:cs typeface="Times New Roman" pitchFamily="18" charset="0"/>
              </a:rPr>
              <a:t> and </a:t>
            </a:r>
            <a:r>
              <a:rPr lang="en-US" b="1" i="1" dirty="0" err="1">
                <a:solidFill>
                  <a:schemeClr val="accent3">
                    <a:lumMod val="50000"/>
                  </a:schemeClr>
                </a:solidFill>
                <a:latin typeface="Times New Roman" pitchFamily="18" charset="0"/>
                <a:cs typeface="Times New Roman" pitchFamily="18" charset="0"/>
              </a:rPr>
              <a:t>dept</a:t>
            </a:r>
            <a:r>
              <a:rPr lang="en-US" b="1" i="1" dirty="0">
                <a:solidFill>
                  <a:schemeClr val="accent3">
                    <a:lumMod val="50000"/>
                  </a:schemeClr>
                </a:solidFill>
                <a:latin typeface="Times New Roman" pitchFamily="18" charset="0"/>
                <a:cs typeface="Times New Roman" pitchFamily="18" charset="0"/>
              </a:rPr>
              <a:t> </a:t>
            </a:r>
            <a:r>
              <a:rPr lang="en-US" i="1" dirty="0">
                <a:solidFill>
                  <a:schemeClr val="accent3">
                    <a:lumMod val="50000"/>
                  </a:schemeClr>
                </a:solidFill>
                <a:latin typeface="Times New Roman" pitchFamily="18" charset="0"/>
                <a:cs typeface="Times New Roman" pitchFamily="18" charset="0"/>
              </a:rPr>
              <a:t>and VO class.</a:t>
            </a:r>
            <a:endParaRPr lang="en-US" b="1" i="1" dirty="0">
              <a:solidFill>
                <a:schemeClr val="accent3">
                  <a:lumMod val="50000"/>
                </a:schemeClr>
              </a:solidFill>
              <a:latin typeface="Times New Roman" pitchFamily="18" charset="0"/>
              <a:cs typeface="Times New Roman"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090376596"/>
              </p:ext>
            </p:extLst>
          </p:nvPr>
        </p:nvGraphicFramePr>
        <p:xfrm>
          <a:off x="1752601" y="2912930"/>
          <a:ext cx="4876801" cy="1114425"/>
        </p:xfrm>
        <a:graphic>
          <a:graphicData uri="http://schemas.openxmlformats.org/drawingml/2006/table">
            <a:tbl>
              <a:tblPr>
                <a:tableStyleId>{5C22544A-7EE6-4342-B048-85BDC9FD1C3A}</a:tableStyleId>
              </a:tblPr>
              <a:tblGrid>
                <a:gridCol w="1098997"/>
                <a:gridCol w="1305060"/>
                <a:gridCol w="1098997"/>
                <a:gridCol w="1373747"/>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400" u="none" strike="noStrike">
                          <a:effectLst/>
                        </a:rPr>
                        <a:t>empid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int</a:t>
                      </a:r>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primary key</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varchar(15)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sal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float(12,2)</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6984052"/>
              </p:ext>
            </p:extLst>
          </p:nvPr>
        </p:nvGraphicFramePr>
        <p:xfrm>
          <a:off x="1752601" y="4636954"/>
          <a:ext cx="4953000" cy="952500"/>
        </p:xfrm>
        <a:graphic>
          <a:graphicData uri="http://schemas.openxmlformats.org/drawingml/2006/table">
            <a:tbl>
              <a:tblPr>
                <a:tableStyleId>{5C22544A-7EE6-4342-B048-85BDC9FD1C3A}</a:tableStyleId>
              </a:tblPr>
              <a:tblGrid>
                <a:gridCol w="1116169"/>
                <a:gridCol w="1325451"/>
                <a:gridCol w="1116169"/>
                <a:gridCol w="1395211"/>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800" u="none" strike="noStrike" kern="1200" dirty="0" err="1">
                          <a:solidFill>
                            <a:schemeClr val="dk1"/>
                          </a:solidFill>
                          <a:effectLst/>
                          <a:latin typeface="+mn-lt"/>
                          <a:ea typeface="+mn-ea"/>
                          <a:cs typeface="+mn-cs"/>
                        </a:rPr>
                        <a:t>deptid</a:t>
                      </a:r>
                      <a:endParaRPr lang="en-US" sz="18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primary key</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varchar</a:t>
                      </a:r>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varchar(20)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45" name="Rectangle 44"/>
          <p:cNvSpPr/>
          <p:nvPr/>
        </p:nvSpPr>
        <p:spPr>
          <a:xfrm>
            <a:off x="1676401" y="429988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48" name="Rectangle 47"/>
          <p:cNvSpPr/>
          <p:nvPr/>
        </p:nvSpPr>
        <p:spPr>
          <a:xfrm>
            <a:off x="946486" y="254359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51" name="Rectangle 50"/>
          <p:cNvSpPr/>
          <p:nvPr/>
        </p:nvSpPr>
        <p:spPr>
          <a:xfrm>
            <a:off x="1208133" y="5926520"/>
            <a:ext cx="5965736" cy="369332"/>
          </a:xfrm>
          <a:prstGeom prst="rect">
            <a:avLst/>
          </a:prstGeom>
        </p:spPr>
        <p:txBody>
          <a:bodyPr wrap="none">
            <a:spAutoFit/>
          </a:bodyPr>
          <a:lstStyle/>
          <a:p>
            <a:r>
              <a:rPr lang="en-US" b="1" i="1" dirty="0">
                <a:solidFill>
                  <a:srgbClr val="002060"/>
                </a:solidFill>
              </a:rPr>
              <a:t>Now we will work on SQL queries using different templates.</a:t>
            </a:r>
            <a:endParaRPr lang="en-US" dirty="0">
              <a:solidFill>
                <a:srgbClr val="002060"/>
              </a:solidFill>
            </a:endParaRP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3145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41882128"/>
              </p:ext>
            </p:extLst>
          </p:nvPr>
        </p:nvGraphicFramePr>
        <p:xfrm>
          <a:off x="608172" y="2181726"/>
          <a:ext cx="4180396" cy="1003935"/>
        </p:xfrm>
        <a:graphic>
          <a:graphicData uri="http://schemas.openxmlformats.org/drawingml/2006/table">
            <a:tbl>
              <a:tblPr>
                <a:tableStyleId>{5C22544A-7EE6-4342-B048-85BDC9FD1C3A}</a:tableStyleId>
              </a:tblPr>
              <a:tblGrid>
                <a:gridCol w="942061"/>
                <a:gridCol w="1118697"/>
                <a:gridCol w="942061"/>
                <a:gridCol w="1177577"/>
              </a:tblGrid>
              <a:tr h="241300">
                <a:tc>
                  <a:txBody>
                    <a:bodyPr/>
                    <a:lstStyle/>
                    <a:p>
                      <a:pPr algn="ctr" fontAlgn="b"/>
                      <a:r>
                        <a:rPr lang="en-US" sz="2400" u="none" strike="noStrike" dirty="0" err="1">
                          <a:effectLst/>
                        </a:rPr>
                        <a:t>empid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sal</a:t>
                      </a:r>
                      <a:endParaRPr lang="en-US" sz="2400" b="0" i="0" u="none" strike="noStrike" dirty="0">
                        <a:solidFill>
                          <a:srgbClr val="000000"/>
                        </a:solidFill>
                        <a:effectLst/>
                        <a:latin typeface="Calibri"/>
                      </a:endParaRPr>
                    </a:p>
                  </a:txBody>
                  <a:tcPr marL="9525" marR="9525" marT="9525" marB="0" anchor="b">
                    <a:solidFill>
                      <a:srgbClr val="FFC000"/>
                    </a:solidFill>
                  </a:tcPr>
                </a:tc>
              </a:tr>
              <a:tr h="241300">
                <a:tc>
                  <a:txBody>
                    <a:bodyPr/>
                    <a:lstStyle/>
                    <a:p>
                      <a:pPr algn="r" fontAlgn="b"/>
                      <a:r>
                        <a:rPr lang="en-US" sz="2000" u="none" strike="noStrike" dirty="0">
                          <a:effectLst/>
                        </a:rPr>
                        <a:t>1002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Tom</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40000</a:t>
                      </a:r>
                      <a:endParaRPr lang="en-US" sz="2000" b="0" i="0" u="none" strike="noStrike" dirty="0">
                        <a:solidFill>
                          <a:srgbClr val="000000"/>
                        </a:solidFill>
                        <a:effectLst/>
                        <a:latin typeface="Calibri"/>
                      </a:endParaRPr>
                    </a:p>
                  </a:txBody>
                  <a:tcPr marL="9525" marR="9525" marT="9525" marB="0" anchor="b"/>
                </a:tc>
              </a:tr>
              <a:tr h="241300">
                <a:tc>
                  <a:txBody>
                    <a:bodyPr/>
                    <a:lstStyle/>
                    <a:p>
                      <a:pPr algn="r" fontAlgn="b"/>
                      <a:r>
                        <a:rPr lang="en-US" sz="2000" u="none" strike="noStrike" dirty="0">
                          <a:effectLst/>
                        </a:rPr>
                        <a:t>1003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Jerry</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39655</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7" name="Rectangle 6"/>
          <p:cNvSpPr/>
          <p:nvPr/>
        </p:nvSpPr>
        <p:spPr>
          <a:xfrm>
            <a:off x="619058" y="1800726"/>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emp</a:t>
            </a:r>
            <a:r>
              <a:rPr lang="en-US" dirty="0">
                <a:latin typeface="Times New Roman" pitchFamily="18" charset="0"/>
                <a:cs typeface="Times New Roman" pitchFamily="18" charset="0"/>
              </a:rPr>
              <a:t>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5382525"/>
              </p:ext>
            </p:extLst>
          </p:nvPr>
        </p:nvGraphicFramePr>
        <p:xfrm>
          <a:off x="6526319" y="4006753"/>
          <a:ext cx="4680284" cy="1318260"/>
        </p:xfrm>
        <a:graphic>
          <a:graphicData uri="http://schemas.openxmlformats.org/drawingml/2006/table">
            <a:tbl>
              <a:tblPr>
                <a:tableStyleId>{5C22544A-7EE6-4342-B048-85BDC9FD1C3A}</a:tableStyleId>
              </a:tblPr>
              <a:tblGrid>
                <a:gridCol w="1468324"/>
                <a:gridCol w="1743636"/>
                <a:gridCol w="1468324"/>
              </a:tblGrid>
              <a:tr h="228600">
                <a:tc>
                  <a:txBody>
                    <a:bodyPr/>
                    <a:lstStyle/>
                    <a:p>
                      <a:pPr algn="ctr" fontAlgn="b"/>
                      <a:r>
                        <a:rPr lang="en-US" sz="2400" u="none" strike="noStrike" dirty="0" err="1">
                          <a:effectLst/>
                        </a:rPr>
                        <a:t>deptid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address</a:t>
                      </a:r>
                      <a:endParaRPr lang="en-US" sz="2400" b="0" i="0" u="none" strike="noStrike" dirty="0">
                        <a:solidFill>
                          <a:srgbClr val="000000"/>
                        </a:solidFill>
                        <a:effectLst/>
                        <a:latin typeface="Calibri"/>
                      </a:endParaRPr>
                    </a:p>
                  </a:txBody>
                  <a:tcPr marL="9525" marR="9525" marT="9525" marB="0" anchor="b">
                    <a:solidFill>
                      <a:srgbClr val="FFC000"/>
                    </a:solidFill>
                  </a:tcPr>
                </a:tc>
              </a:tr>
              <a:tr h="228600">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IT</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IT Park</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Sales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MG Road</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a:effectLst/>
                        </a:rPr>
                        <a:t>23</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BPO</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MG Road</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9" name="Rectangle 8"/>
          <p:cNvSpPr/>
          <p:nvPr/>
        </p:nvSpPr>
        <p:spPr>
          <a:xfrm>
            <a:off x="6526319" y="3625271"/>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p>
        </p:txBody>
      </p:sp>
    </p:spTree>
    <p:extLst>
      <p:ext uri="{BB962C8B-B14F-4D97-AF65-F5344CB8AC3E}">
        <p14:creationId xmlns:p14="http://schemas.microsoft.com/office/powerpoint/2010/main" val="1875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basic of Spring’s JDBC templates, this class provides simple access to a database through JDBC and simple indexed-parameter queries.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5433172" y="799992"/>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170" y="661737"/>
            <a:ext cx="4975657"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28919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62790" y="725906"/>
            <a:ext cx="7391400" cy="2492990"/>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org.springframework.jdbc.core</a:t>
            </a:r>
            <a:r>
              <a:rPr lang="en-US" sz="1050" i="1" dirty="0" err="1">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JdbcTem</a:t>
            </a:r>
            <a:r>
              <a:rPr lang="en-US" sz="1600" b="1" i="1" dirty="0" err="1">
                <a:solidFill>
                  <a:srgbClr val="0066FF"/>
                </a:solidFill>
                <a:latin typeface="Times New Roman" pitchFamily="18" charset="0"/>
                <a:cs typeface="Times New Roman" pitchFamily="18" charset="0"/>
              </a:rPr>
              <a:t>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dataSource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1051904" y="489159"/>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1062790" y="3545307"/>
            <a:ext cx="7391400"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1062790" y="3313730"/>
            <a:ext cx="1146468" cy="307777"/>
          </a:xfrm>
          <a:prstGeom prst="rect">
            <a:avLst/>
          </a:prstGeom>
          <a:solidFill>
            <a:schemeClr val="bg1">
              <a:lumMod val="85000"/>
            </a:schemeClr>
          </a:solidFill>
        </p:spPr>
        <p:txBody>
          <a:bodyPr wrap="none">
            <a:spAutoFit/>
          </a:bodyPr>
          <a:lstStyle/>
          <a:p>
            <a:r>
              <a:rPr lang="en-US" sz="1400" b="1" u="sng" dirty="0"/>
              <a:t>In DAO class</a:t>
            </a:r>
          </a:p>
        </p:txBody>
      </p:sp>
      <p:cxnSp>
        <p:nvCxnSpPr>
          <p:cNvPr id="3" name="Straight Connector 2"/>
          <p:cNvCxnSpPr/>
          <p:nvPr/>
        </p:nvCxnSpPr>
        <p:spPr>
          <a:xfrm flipV="1">
            <a:off x="2586790" y="1259306"/>
            <a:ext cx="1600200" cy="3810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28352" y="2097506"/>
            <a:ext cx="1587238" cy="4572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flipH="1">
            <a:off x="3272589" y="1172222"/>
            <a:ext cx="349381" cy="2830285"/>
          </a:xfrm>
          <a:custGeom>
            <a:avLst/>
            <a:gdLst>
              <a:gd name="connsiteX0" fmla="*/ 1199261 w 1573507"/>
              <a:gd name="connsiteY0" fmla="*/ 0 h 3197153"/>
              <a:gd name="connsiteX1" fmla="*/ 1833 w 1573507"/>
              <a:gd name="connsiteY1" fmla="*/ 1621972 h 3197153"/>
              <a:gd name="connsiteX2" fmla="*/ 1438747 w 1573507"/>
              <a:gd name="connsiteY2" fmla="*/ 3058886 h 3197153"/>
              <a:gd name="connsiteX3" fmla="*/ 1427861 w 1573507"/>
              <a:gd name="connsiteY3" fmla="*/ 3058886 h 3197153"/>
            </a:gdLst>
            <a:ahLst/>
            <a:cxnLst>
              <a:cxn ang="0">
                <a:pos x="connsiteX0" y="connsiteY0"/>
              </a:cxn>
              <a:cxn ang="0">
                <a:pos x="connsiteX1" y="connsiteY1"/>
              </a:cxn>
              <a:cxn ang="0">
                <a:pos x="connsiteX2" y="connsiteY2"/>
              </a:cxn>
              <a:cxn ang="0">
                <a:pos x="connsiteX3" y="connsiteY3"/>
              </a:cxn>
            </a:cxnLst>
            <a:rect l="l" t="t" r="r" b="b"/>
            <a:pathLst>
              <a:path w="1573507" h="3197153">
                <a:moveTo>
                  <a:pt x="1199261" y="0"/>
                </a:moveTo>
                <a:cubicBezTo>
                  <a:pt x="580590" y="556079"/>
                  <a:pt x="-38081" y="1112158"/>
                  <a:pt x="1833" y="1621972"/>
                </a:cubicBezTo>
                <a:cubicBezTo>
                  <a:pt x="41747" y="2131786"/>
                  <a:pt x="1201076" y="2819400"/>
                  <a:pt x="1438747" y="3058886"/>
                </a:cubicBezTo>
                <a:cubicBezTo>
                  <a:pt x="1676418" y="3298372"/>
                  <a:pt x="1552139" y="3178629"/>
                  <a:pt x="1427861" y="3058886"/>
                </a:cubicBez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754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25375" y="622760"/>
            <a:ext cx="8686800" cy="118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Steps for DAO:</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You need to follow 3 basic steps while configuring the spring context in XML.</a:t>
            </a:r>
          </a:p>
          <a:p>
            <a:pPr marL="400050" lvl="1"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pic>
        <p:nvPicPr>
          <p:cNvPr id="9" name="Picture 4" descr="http://www.financialjesus.com/wp-content/uploads/2008/05/importan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93" t="7834" r="23484" b="5069"/>
          <a:stretch/>
        </p:blipFill>
        <p:spPr bwMode="auto">
          <a:xfrm>
            <a:off x="9637295" y="2598822"/>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p:cNvSpPr/>
          <p:nvPr/>
        </p:nvSpPr>
        <p:spPr>
          <a:xfrm>
            <a:off x="525375" y="5495262"/>
            <a:ext cx="6096000" cy="461665"/>
          </a:xfrm>
          <a:prstGeom prst="rect">
            <a:avLst/>
          </a:prstGeom>
        </p:spPr>
        <p:txBody>
          <a:bodyPr>
            <a:spAutoFit/>
          </a:bodyPr>
          <a:lstStyle/>
          <a:p>
            <a:pPr marL="400050" lvl="1" indent="0" algn="just">
              <a:buNone/>
            </a:pPr>
            <a:r>
              <a:rPr lang="en-US" sz="2400" b="1" smtClean="0">
                <a:solidFill>
                  <a:schemeClr val="accent5">
                    <a:lumMod val="75000"/>
                  </a:schemeClr>
                </a:solidFill>
                <a:latin typeface="Times New Roman" pitchFamily="18" charset="0"/>
                <a:ea typeface="Arial Unicode MS" pitchFamily="34" charset="-128"/>
                <a:cs typeface="Times New Roman" pitchFamily="18" charset="0"/>
              </a:rPr>
              <a:t>Step </a:t>
            </a:r>
            <a:r>
              <a:rPr lang="en-US" sz="2400" b="1" dirty="0" smtClean="0">
                <a:solidFill>
                  <a:schemeClr val="accent5">
                    <a:lumMod val="75000"/>
                  </a:schemeClr>
                </a:solidFill>
                <a:latin typeface="Times New Roman" pitchFamily="18" charset="0"/>
                <a:ea typeface="Arial Unicode MS" pitchFamily="34" charset="-128"/>
                <a:cs typeface="Times New Roman" pitchFamily="18" charset="0"/>
              </a:rPr>
              <a:t>3:</a:t>
            </a:r>
            <a:r>
              <a:rPr lang="en-US" sz="2400" dirty="0" smtClean="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smtClean="0">
                <a:solidFill>
                  <a:schemeClr val="accent5">
                    <a:lumMod val="75000"/>
                  </a:schemeClr>
                </a:solidFill>
                <a:latin typeface="Times New Roman" pitchFamily="18" charset="0"/>
                <a:ea typeface="Arial Unicode MS" pitchFamily="34" charset="-128"/>
                <a:cs typeface="Times New Roman" pitchFamily="18" charset="0"/>
              </a:rPr>
              <a:t>Configure custom DAO Class</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 </a:t>
            </a: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 name="Rectangle 2"/>
          <p:cNvSpPr/>
          <p:nvPr/>
        </p:nvSpPr>
        <p:spPr>
          <a:xfrm>
            <a:off x="525375" y="2071238"/>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1:</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Driver Based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JNDI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Pooled Data source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25375" y="3792215"/>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2:</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JDBC Template</a:t>
            </a: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142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
            <a:ext cx="7996986" cy="1938992"/>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r>
              <a:rPr lang="en-US" sz="1200" i="1" dirty="0">
                <a:latin typeface="Courier New" pitchFamily="49" charset="0"/>
                <a:cs typeface="Courier New" pitchFamily="49" charset="0"/>
              </a:rPr>
              <a:t>	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 ?, ?, ?)"</a:t>
            </a:r>
            <a:r>
              <a:rPr lang="en-US" sz="1200" i="1" dirty="0">
                <a:latin typeface="Courier New" pitchFamily="49" charset="0"/>
                <a:cs typeface="Courier New" pitchFamily="49" charset="0"/>
              </a:rPr>
              <a:t>;</a:t>
            </a:r>
          </a:p>
          <a:p>
            <a:endParaRPr lang="en-US" sz="1200" i="1" dirty="0">
              <a:latin typeface="Courier New" pitchFamily="49" charset="0"/>
              <a:cs typeface="Courier New" pitchFamily="49" charset="0"/>
            </a:endParaRPr>
          </a:p>
          <a:p>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int</a:t>
            </a:r>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no_of_records</a:t>
            </a:r>
            <a:r>
              <a:rPr lang="en-US" sz="1200" b="1" i="1" dirty="0">
                <a:latin typeface="Courier New" pitchFamily="49" charset="0"/>
                <a:cs typeface="Courier New" pitchFamily="49" charset="0"/>
              </a:rPr>
              <a:t> = </a:t>
            </a:r>
            <a:r>
              <a:rPr lang="en-US" sz="1200" b="1" i="1" dirty="0" err="1">
                <a:latin typeface="Courier New" pitchFamily="49" charset="0"/>
                <a:cs typeface="Courier New" pitchFamily="49" charset="0"/>
              </a:rPr>
              <a:t>getJdbcTemplate</a:t>
            </a:r>
            <a:r>
              <a:rPr lang="en-US" sz="1200" b="1" i="1" dirty="0">
                <a:latin typeface="Courier New" pitchFamily="49" charset="0"/>
                <a:cs typeface="Courier New" pitchFamily="49" charset="0"/>
              </a:rPr>
              <a:t>()</a:t>
            </a:r>
            <a:r>
              <a:rPr lang="en-US" sz="1200" i="1" dirty="0">
                <a:latin typeface="Courier New" pitchFamily="49" charset="0"/>
                <a:cs typeface="Courier New" pitchFamily="49" charset="0"/>
              </a:rPr>
              <a:t>.update(SQL_ADD_EMPLOYEE,</a:t>
            </a:r>
          </a:p>
          <a:p>
            <a:r>
              <a:rPr lang="en-US" sz="1200" b="1" i="1" dirty="0">
                <a:latin typeface="Courier New" pitchFamily="49" charset="0"/>
                <a:cs typeface="Courier New" pitchFamily="49" charset="0"/>
              </a:rPr>
              <a:t>		new Object[] {</a:t>
            </a:r>
          </a:p>
          <a:p>
            <a:r>
              <a:rPr lang="en-US" sz="1200" b="1"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5" name="Rectangle 4"/>
          <p:cNvSpPr/>
          <p:nvPr/>
        </p:nvSpPr>
        <p:spPr>
          <a:xfrm>
            <a:off x="1676400" y="15240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740224"/>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3048000"/>
            <a:ext cx="7996986" cy="3647152"/>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r>
              <a:rPr lang="en-US" sz="1100" i="1" dirty="0">
                <a:solidFill>
                  <a:srgbClr val="0066FF"/>
                </a:solidFill>
                <a:latin typeface="Courier New" pitchFamily="49" charset="0"/>
                <a:cs typeface="Courier New" pitchFamily="49" charset="0"/>
              </a:rPr>
              <a:t>"SELECT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new Object[] {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 }, </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238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673769"/>
            <a:ext cx="7392986"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Content Placeholder 6"/>
          <p:cNvSpPr>
            <a:spLocks noGrp="1"/>
          </p:cNvSpPr>
          <p:nvPr>
            <p:ph idx="1"/>
          </p:nvPr>
        </p:nvSpPr>
        <p:spPr>
          <a:prstGeom prst="rect">
            <a:avLst/>
          </a:prstGeom>
        </p:spPr>
        <p:txBody>
          <a:bodyPr wrap="square">
            <a:spAutoFit/>
          </a:bodyPr>
          <a:lstStyle/>
          <a:p>
            <a:r>
              <a:rPr lang="en-US" dirty="0"/>
              <a:t>Named parameters let us give each parameter in the SQL an explicit name and to refer to the parameter by that name when binding values to the statement.</a:t>
            </a:r>
          </a:p>
        </p:txBody>
      </p:sp>
    </p:spTree>
    <p:extLst>
      <p:ext uri="{BB962C8B-B14F-4D97-AF65-F5344CB8AC3E}">
        <p14:creationId xmlns:p14="http://schemas.microsoft.com/office/powerpoint/2010/main" val="12777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78568" y="858252"/>
            <a:ext cx="7391400" cy="2708434"/>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"org.springframework.jdbc.core.namedparam.</a:t>
            </a:r>
            <a:r>
              <a:rPr lang="en-US" sz="1400" b="1" i="1" dirty="0">
                <a:solidFill>
                  <a:srgbClr val="0066FF"/>
                </a:solidFill>
                <a:latin typeface="Times New Roman" pitchFamily="18" charset="0"/>
                <a:cs typeface="Times New Roman" pitchFamily="18" charset="0"/>
              </a:rPr>
              <a:t>NamedParameterJdbcTemplate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a:t>
            </a:r>
            <a:r>
              <a:rPr lang="en-US" sz="1400" b="1" dirty="0">
                <a:solidFill>
                  <a:srgbClr val="1A9681"/>
                </a:solidFill>
              </a:rPr>
              <a:t>constructor-</a:t>
            </a:r>
            <a:r>
              <a:rPr lang="en-US" sz="1400" b="1" dirty="0" err="1">
                <a:solidFill>
                  <a:srgbClr val="1A9681"/>
                </a:solidFill>
              </a:rPr>
              <a:t>arg</a:t>
            </a:r>
            <a:r>
              <a:rPr lang="en-US" sz="1400" b="1" dirty="0">
                <a:solidFill>
                  <a:srgbClr val="1A9681"/>
                </a:solidFill>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967682" y="621505"/>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978569" y="3677653"/>
            <a:ext cx="7406267"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b="1" i="1" dirty="0" err="1">
                <a:latin typeface="Times New Roman" pitchFamily="18" charset="0"/>
                <a:cs typeface="Times New Roman" pitchFamily="18" charset="0"/>
              </a:rPr>
              <a:t>NamedParameterJdbcTemplate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978568" y="3446076"/>
            <a:ext cx="1146468" cy="307777"/>
          </a:xfrm>
          <a:prstGeom prst="rect">
            <a:avLst/>
          </a:prstGeom>
          <a:solidFill>
            <a:schemeClr val="bg1">
              <a:lumMod val="85000"/>
            </a:schemeClr>
          </a:solidFill>
        </p:spPr>
        <p:txBody>
          <a:bodyPr wrap="none">
            <a:spAutoFit/>
          </a:bodyPr>
          <a:lstStyle/>
          <a:p>
            <a:r>
              <a:rPr lang="en-US" sz="1400" b="1" u="sng" dirty="0"/>
              <a:t>In DAO class</a:t>
            </a:r>
          </a:p>
        </p:txBody>
      </p:sp>
      <p:sp>
        <p:nvSpPr>
          <p:cNvPr id="2" name="TextBox 1"/>
          <p:cNvSpPr txBox="1"/>
          <p:nvPr/>
        </p:nvSpPr>
        <p:spPr>
          <a:xfrm rot="1286856">
            <a:off x="7203735" y="4010944"/>
            <a:ext cx="23622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200" dirty="0"/>
              <a:t>Not </a:t>
            </a:r>
            <a:r>
              <a:rPr lang="en-US" sz="1200" b="1" dirty="0" err="1"/>
              <a:t>JdbcTemplate</a:t>
            </a:r>
            <a:r>
              <a:rPr lang="en-US" sz="1200" dirty="0"/>
              <a:t>, </a:t>
            </a:r>
          </a:p>
          <a:p>
            <a:r>
              <a:rPr lang="en-US" sz="1200" dirty="0"/>
              <a:t>it is now </a:t>
            </a:r>
          </a:p>
          <a:p>
            <a:r>
              <a:rPr lang="en-US" sz="1200" b="1" dirty="0" err="1">
                <a:solidFill>
                  <a:srgbClr val="FFFF00"/>
                </a:solidFill>
              </a:rPr>
              <a:t>NamedParameterJdbcTemplate</a:t>
            </a:r>
            <a:endParaRPr lang="en-US" sz="1200" b="1" dirty="0">
              <a:solidFill>
                <a:srgbClr val="FFFF00"/>
              </a:solidFill>
            </a:endParaRPr>
          </a:p>
        </p:txBody>
      </p:sp>
      <p:cxnSp>
        <p:nvCxnSpPr>
          <p:cNvPr id="4" name="Straight Arrow Connector 3"/>
          <p:cNvCxnSpPr>
            <a:stCxn id="2" idx="1"/>
          </p:cNvCxnSpPr>
          <p:nvPr/>
        </p:nvCxnSpPr>
        <p:spPr>
          <a:xfrm flipH="1">
            <a:off x="5489237" y="3902240"/>
            <a:ext cx="1796287" cy="32344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p:cNvCxnSpPr>
          <p:nvPr/>
        </p:nvCxnSpPr>
        <p:spPr>
          <a:xfrm flipH="1" flipV="1">
            <a:off x="6425605" y="2150906"/>
            <a:ext cx="859919" cy="1751335"/>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7768" y="560987"/>
            <a:ext cx="3962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00"/>
                </a:solidFill>
              </a:rPr>
              <a:t>See, this is something new.</a:t>
            </a:r>
            <a:br>
              <a:rPr lang="en-US" dirty="0">
                <a:solidFill>
                  <a:srgbClr val="FFFF00"/>
                </a:solidFill>
              </a:rPr>
            </a:br>
            <a:r>
              <a:rPr lang="en-US" dirty="0">
                <a:solidFill>
                  <a:srgbClr val="FFC000"/>
                </a:solidFill>
              </a:rPr>
              <a:t>Do you remember we had discussed about dependency injection  (DI) </a:t>
            </a:r>
            <a:r>
              <a:rPr lang="en-US" dirty="0"/>
              <a:t>– </a:t>
            </a:r>
            <a:r>
              <a:rPr lang="en-US" dirty="0">
                <a:solidFill>
                  <a:srgbClr val="92D050"/>
                </a:solidFill>
              </a:rPr>
              <a:t>through </a:t>
            </a:r>
            <a:r>
              <a:rPr lang="en-US" b="1" dirty="0">
                <a:solidFill>
                  <a:srgbClr val="92D050"/>
                </a:solidFill>
              </a:rPr>
              <a:t>setter method</a:t>
            </a:r>
            <a:r>
              <a:rPr lang="en-US" dirty="0">
                <a:solidFill>
                  <a:srgbClr val="92D050"/>
                </a:solidFill>
              </a:rPr>
              <a:t> and </a:t>
            </a:r>
            <a:r>
              <a:rPr lang="en-US" b="1" dirty="0">
                <a:solidFill>
                  <a:srgbClr val="92D050"/>
                </a:solidFill>
              </a:rPr>
              <a:t>constructor</a:t>
            </a:r>
            <a:r>
              <a:rPr lang="en-US" dirty="0">
                <a:solidFill>
                  <a:srgbClr val="92D050"/>
                </a:solidFill>
              </a:rPr>
              <a:t>? </a:t>
            </a:r>
            <a:br>
              <a:rPr lang="en-US" dirty="0">
                <a:solidFill>
                  <a:srgbClr val="92D050"/>
                </a:solidFill>
              </a:rPr>
            </a:br>
            <a:r>
              <a:rPr lang="en-US" dirty="0">
                <a:solidFill>
                  <a:srgbClr val="92D050"/>
                </a:solidFill>
              </a:rPr>
              <a:t>We used</a:t>
            </a:r>
            <a:r>
              <a:rPr lang="en-US" dirty="0"/>
              <a:t> constructor DI, where we pass  the </a:t>
            </a:r>
            <a:r>
              <a:rPr lang="en-US" i="1" dirty="0" err="1"/>
              <a:t>datasource</a:t>
            </a:r>
            <a:r>
              <a:rPr lang="en-US" dirty="0"/>
              <a:t> as constructor argument </a:t>
            </a:r>
            <a:r>
              <a:rPr lang="en-US" b="1" dirty="0"/>
              <a:t>because</a:t>
            </a:r>
            <a:r>
              <a:rPr lang="en-US" dirty="0"/>
              <a:t> I didn’t find a </a:t>
            </a:r>
            <a:br>
              <a:rPr lang="en-US" dirty="0"/>
            </a:br>
            <a:r>
              <a:rPr lang="en-US" dirty="0"/>
              <a:t>no-parameter constructor for this class in Spring 3.0.</a:t>
            </a:r>
          </a:p>
        </p:txBody>
      </p:sp>
      <p:cxnSp>
        <p:nvCxnSpPr>
          <p:cNvPr id="15" name="Curved Connector 14"/>
          <p:cNvCxnSpPr>
            <a:stCxn id="5" idx="1"/>
          </p:cNvCxnSpPr>
          <p:nvPr/>
        </p:nvCxnSpPr>
        <p:spPr>
          <a:xfrm rot="10800000" flipV="1">
            <a:off x="4674268" y="1161151"/>
            <a:ext cx="1333500" cy="114489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248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362201"/>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2669977"/>
            <a:ext cx="8610600" cy="4154984"/>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p>
          <a:p>
            <a:r>
              <a:rPr lang="en-US" sz="1100" i="1" dirty="0">
                <a:solidFill>
                  <a:srgbClr val="0066FF"/>
                </a:solidFill>
                <a:latin typeface="Courier New" pitchFamily="49" charset="0"/>
                <a:cs typeface="Courier New" pitchFamily="49" charset="0"/>
              </a:rPr>
              <a:t>	"SELECT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err="1">
                <a:latin typeface="Courier New" pitchFamily="49" charset="0"/>
                <a:cs typeface="Courier New" pitchFamily="49" charset="0"/>
              </a:rPr>
              <a:t>SqlParameterSource</a:t>
            </a:r>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 = new </a:t>
            </a:r>
            <a:r>
              <a:rPr lang="en-US" sz="1100" i="1" dirty="0" err="1">
                <a:latin typeface="Courier New" pitchFamily="49" charset="0"/>
                <a:cs typeface="Courier New" pitchFamily="49" charset="0"/>
              </a:rPr>
              <a:t>MapSqlParameterSource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empId</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6" name="Rectangle 5"/>
          <p:cNvSpPr/>
          <p:nvPr/>
        </p:nvSpPr>
        <p:spPr>
          <a:xfrm>
            <a:off x="1676400" y="282084"/>
            <a:ext cx="8610600" cy="2123658"/>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pPr lvl="1"/>
            <a:r>
              <a:rPr lang="en-US" sz="1200" i="1" dirty="0">
                <a:latin typeface="Courier New" pitchFamily="49" charset="0"/>
                <a:cs typeface="Courier New" pitchFamily="49" charset="0"/>
              </a:rPr>
              <a:t>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ename</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deptid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r>
              <a:rPr lang="en-US" sz="1200" i="1" dirty="0">
                <a:latin typeface="Courier New" pitchFamily="49" charset="0"/>
                <a:cs typeface="Courier New" pitchFamily="49" charset="0"/>
              </a:rPr>
              <a:t>;</a:t>
            </a:r>
          </a:p>
          <a:p>
            <a:pPr lvl="1"/>
            <a:r>
              <a:rPr lang="en-US" sz="1200" i="1" dirty="0">
                <a:latin typeface="Courier New" pitchFamily="49" charset="0"/>
                <a:cs typeface="Courier New" pitchFamily="49" charset="0"/>
              </a:rPr>
              <a:t>Map&lt;String, Object&gt;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 = new </a:t>
            </a:r>
            <a:r>
              <a:rPr lang="en-US" sz="1200" i="1" dirty="0" err="1">
                <a:latin typeface="Courier New" pitchFamily="49" charset="0"/>
                <a:cs typeface="Courier New" pitchFamily="49" charset="0"/>
              </a:rPr>
              <a:t>HashMap</a:t>
            </a:r>
            <a:r>
              <a:rPr lang="en-US" sz="1200" i="1" dirty="0">
                <a:latin typeface="Courier New" pitchFamily="49" charset="0"/>
                <a:cs typeface="Courier New" pitchFamily="49" charset="0"/>
              </a:rPr>
              <a:t>&lt;String, Object&gt;();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sal</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a:t>
            </a:r>
          </a:p>
          <a:p>
            <a:pPr lvl="1"/>
            <a:r>
              <a:rPr lang="en-US" sz="1200" i="1" dirty="0" err="1">
                <a:latin typeface="Courier New" pitchFamily="49" charset="0"/>
                <a:cs typeface="Courier New" pitchFamily="49" charset="0"/>
              </a:rPr>
              <a:t>int</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no_of_records</a:t>
            </a:r>
            <a:r>
              <a:rPr lang="en-US" sz="1200" i="1" dirty="0">
                <a:latin typeface="Courier New" pitchFamily="49" charset="0"/>
                <a:cs typeface="Courier New" pitchFamily="49" charset="0"/>
              </a:rPr>
              <a:t> = </a:t>
            </a:r>
            <a:r>
              <a:rPr lang="en-US" sz="1200" i="1" dirty="0" err="1">
                <a:latin typeface="Courier New" pitchFamily="49" charset="0"/>
                <a:cs typeface="Courier New" pitchFamily="49" charset="0"/>
              </a:rPr>
              <a:t>getJdbcTemplate</a:t>
            </a:r>
            <a:r>
              <a:rPr lang="en-US" sz="1200" i="1" dirty="0">
                <a:latin typeface="Courier New" pitchFamily="49" charset="0"/>
                <a:cs typeface="Courier New" pitchFamily="49" charset="0"/>
              </a:rPr>
              <a:t>().update(SQL_ADD_EMPLOYEE,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a:t>
            </a:r>
          </a:p>
          <a:p>
            <a:pPr lvl="1"/>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2" name="TextBox 1"/>
          <p:cNvSpPr txBox="1"/>
          <p:nvPr/>
        </p:nvSpPr>
        <p:spPr>
          <a:xfrm rot="876060">
            <a:off x="7763232" y="2497846"/>
            <a:ext cx="294709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Observe this new object;</a:t>
            </a:r>
          </a:p>
          <a:p>
            <a:r>
              <a:rPr lang="en-US" dirty="0">
                <a:solidFill>
                  <a:schemeClr val="bg1"/>
                </a:solidFill>
              </a:rPr>
              <a:t>It is used in </a:t>
            </a:r>
            <a:r>
              <a:rPr lang="en-US" dirty="0" err="1">
                <a:solidFill>
                  <a:schemeClr val="bg1"/>
                </a:solidFill>
              </a:rPr>
              <a:t>JdbcTemplate</a:t>
            </a:r>
            <a:r>
              <a:rPr lang="en-US" dirty="0">
                <a:solidFill>
                  <a:schemeClr val="bg1"/>
                </a:solidFill>
              </a:rPr>
              <a:t> Query: </a:t>
            </a:r>
          </a:p>
          <a:p>
            <a:r>
              <a:rPr lang="en-US" b="1" u="sng" dirty="0" err="1">
                <a:solidFill>
                  <a:srgbClr val="FFFF00"/>
                </a:solidFill>
              </a:rPr>
              <a:t>SqlParameterSource</a:t>
            </a:r>
            <a:r>
              <a:rPr lang="en-US" b="1" u="sng" dirty="0">
                <a:solidFill>
                  <a:srgbClr val="FFFF00"/>
                </a:solidFill>
              </a:rPr>
              <a:t> </a:t>
            </a:r>
            <a:r>
              <a:rPr lang="en-US" b="1" u="sng" dirty="0" err="1">
                <a:solidFill>
                  <a:schemeClr val="bg1">
                    <a:lumMod val="75000"/>
                  </a:schemeClr>
                </a:solidFill>
              </a:rPr>
              <a:t>namedParameters</a:t>
            </a:r>
            <a:endParaRPr lang="en-US" b="1" u="sng" dirty="0">
              <a:solidFill>
                <a:schemeClr val="bg1">
                  <a:lumMod val="75000"/>
                </a:schemeClr>
              </a:solidFill>
            </a:endParaRPr>
          </a:p>
        </p:txBody>
      </p:sp>
      <p:cxnSp>
        <p:nvCxnSpPr>
          <p:cNvPr id="8" name="Straight Arrow Connector 7"/>
          <p:cNvCxnSpPr>
            <a:endCxn id="2" idx="1"/>
          </p:cNvCxnSpPr>
          <p:nvPr/>
        </p:nvCxnSpPr>
        <p:spPr>
          <a:xfrm flipV="1">
            <a:off x="3989614" y="2449552"/>
            <a:ext cx="3821206" cy="1228703"/>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712028" y="3678255"/>
            <a:ext cx="555172" cy="609599"/>
          </a:xfrm>
          <a:prstGeom prst="arc">
            <a:avLst>
              <a:gd name="adj1" fmla="val 16200000"/>
              <a:gd name="adj2" fmla="val 5364970"/>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7206344" y="3200401"/>
            <a:ext cx="718456" cy="381001"/>
            <a:chOff x="5682344" y="3200400"/>
            <a:chExt cx="718456" cy="381001"/>
          </a:xfrm>
        </p:grpSpPr>
        <p:cxnSp>
          <p:nvCxnSpPr>
            <p:cNvPr id="14" name="Straight Connector 13"/>
            <p:cNvCxnSpPr>
              <a:stCxn id="16" idx="4"/>
            </p:cNvCxnSpPr>
            <p:nvPr/>
          </p:nvCxnSpPr>
          <p:spPr>
            <a:xfrm flipH="1">
              <a:off x="5867400" y="3425592"/>
              <a:ext cx="174172" cy="155809"/>
            </a:xfrm>
            <a:prstGeom prst="line">
              <a:avLst/>
            </a:prstGeom>
            <a:noFill/>
            <a:ln w="12700">
              <a:solidFill>
                <a:schemeClr val="accent3">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5682344" y="3200400"/>
              <a:ext cx="718456" cy="225192"/>
            </a:xfrm>
            <a:prstGeom prst="ellipse">
              <a:avLst/>
            </a:pr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flipH="1">
            <a:off x="3479026" y="838200"/>
            <a:ext cx="1397774"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79026" y="838201"/>
            <a:ext cx="2083574" cy="5057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479026" y="838200"/>
            <a:ext cx="2845574" cy="685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326626" y="838200"/>
            <a:ext cx="3879718" cy="838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01595" y="1560759"/>
            <a:ext cx="2203295"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solidFill>
                  <a:srgbClr val="FFFF00"/>
                </a:solidFill>
              </a:rPr>
              <a:t>Simplifying in Java 5</a:t>
            </a:r>
          </a:p>
        </p:txBody>
      </p:sp>
      <p:sp>
        <p:nvSpPr>
          <p:cNvPr id="29" name="Rectangle 28"/>
          <p:cNvSpPr/>
          <p:nvPr/>
        </p:nvSpPr>
        <p:spPr>
          <a:xfrm>
            <a:off x="910390" y="1511969"/>
            <a:ext cx="8305800" cy="46166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0" name="Rectangle 29"/>
          <p:cNvSpPr/>
          <p:nvPr/>
        </p:nvSpPr>
        <p:spPr>
          <a:xfrm>
            <a:off x="910390" y="1964703"/>
            <a:ext cx="9144000" cy="923330"/>
          </a:xfrm>
          <a:prstGeom prst="rect">
            <a:avLst/>
          </a:prstGeom>
        </p:spPr>
        <p:txBody>
          <a:bodyPr wrap="square">
            <a:spAutoFit/>
          </a:bodyPr>
          <a:lstStyle/>
          <a:p>
            <a:pPr algn="just"/>
            <a:r>
              <a:rPr lang="en-US" dirty="0"/>
              <a:t>With Java 5’s new language, constructs (known as </a:t>
            </a:r>
            <a:r>
              <a:rPr lang="en-US" i="1" dirty="0" err="1"/>
              <a:t>varargs</a:t>
            </a:r>
            <a:r>
              <a:rPr lang="en-US" dirty="0"/>
              <a:t>), it is possible to pass parameter lists without having to construct an array of Object. Let’s see the examples.</a:t>
            </a:r>
          </a:p>
          <a:p>
            <a:pPr algn="just"/>
            <a:endParaRPr lang="en-US" dirty="0"/>
          </a:p>
        </p:txBody>
      </p:sp>
      <p:sp>
        <p:nvSpPr>
          <p:cNvPr id="5" name="Down Ribbon 4"/>
          <p:cNvSpPr/>
          <p:nvPr/>
        </p:nvSpPr>
        <p:spPr>
          <a:xfrm>
            <a:off x="2057400" y="3096126"/>
            <a:ext cx="8534400" cy="1524000"/>
          </a:xfrm>
          <a:prstGeom prst="ribbon">
            <a:avLst>
              <a:gd name="adj1" fmla="val 23251"/>
              <a:gd name="adj2" fmla="val 7018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From Spring 3.0 onwards, </a:t>
            </a:r>
            <a:r>
              <a:rPr lang="en-US" b="1" dirty="0" err="1"/>
              <a:t>SimpleJdbcTemplate</a:t>
            </a:r>
            <a:r>
              <a:rPr lang="en-US" dirty="0"/>
              <a:t> class is deprecated. So I am not putting any details of how to use </a:t>
            </a:r>
            <a:r>
              <a:rPr lang="en-US" dirty="0" err="1"/>
              <a:t>SimpleJdbcTemplate</a:t>
            </a:r>
            <a:r>
              <a:rPr lang="en-US" dirty="0"/>
              <a:t> with Spring. You can use </a:t>
            </a:r>
            <a:r>
              <a:rPr lang="en-US" dirty="0" err="1"/>
              <a:t>JdbcTemplate</a:t>
            </a:r>
            <a:r>
              <a:rPr lang="en-US" dirty="0"/>
              <a:t> instead of using </a:t>
            </a:r>
            <a:r>
              <a:rPr lang="en-US" dirty="0" err="1"/>
              <a:t>SimpleJdbcTemplate</a:t>
            </a:r>
            <a:r>
              <a:rPr lang="en-US" dirty="0"/>
              <a:t>.</a:t>
            </a:r>
          </a:p>
        </p:txBody>
      </p:sp>
      <p:cxnSp>
        <p:nvCxnSpPr>
          <p:cNvPr id="7" name="Straight Connector 6"/>
          <p:cNvCxnSpPr/>
          <p:nvPr/>
        </p:nvCxnSpPr>
        <p:spPr>
          <a:xfrm>
            <a:off x="1752600" y="5289884"/>
            <a:ext cx="9144000" cy="0"/>
          </a:xfrm>
          <a:prstGeom prst="line">
            <a:avLst/>
          </a:prstGeom>
          <a:ln w="127000" cmpd="tri">
            <a:prstDash val="sys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566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509336"/>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7" name="Subtitle 2"/>
          <p:cNvSpPr txBox="1">
            <a:spLocks/>
          </p:cNvSpPr>
          <p:nvPr/>
        </p:nvSpPr>
        <p:spPr>
          <a:xfrm>
            <a:off x="608170" y="1422517"/>
            <a:ext cx="10949483" cy="9482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Before going through the details on the DAO Support, we will brush-up using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which we already have discussed under </a:t>
            </a:r>
            <a:r>
              <a:rPr lang="en-US" sz="2000" dirty="0" err="1">
                <a:solidFill>
                  <a:schemeClr val="accent1">
                    <a:lumMod val="50000"/>
                  </a:schemeClr>
                </a:solidFill>
                <a:latin typeface="Times New Roman" pitchFamily="18" charset="0"/>
                <a:ea typeface="Arial Unicode MS" pitchFamily="34" charset="-128"/>
                <a:cs typeface="Times New Roman" pitchFamily="18" charset="0"/>
                <a:hlinkClick r:id="rId2" action="ppaction://hlinksldjump"/>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section covered under </a:t>
            </a:r>
            <a:r>
              <a:rPr lang="en-US" sz="2000" dirty="0">
                <a:solidFill>
                  <a:schemeClr val="accent1">
                    <a:lumMod val="50000"/>
                  </a:schemeClr>
                </a:solidFill>
                <a:latin typeface="Times New Roman" pitchFamily="18" charset="0"/>
                <a:ea typeface="Arial Unicode MS" pitchFamily="34" charset="-128"/>
                <a:cs typeface="Times New Roman" pitchFamily="18" charset="0"/>
                <a:hlinkClick r:id="rId3" action="ppaction://hlinksldjump"/>
              </a:rPr>
              <a:t>Different Template classes and their uses</a:t>
            </a:r>
            <a:r>
              <a:rPr lang="en-US" sz="2000" dirty="0">
                <a:solidFill>
                  <a:schemeClr val="accent1">
                    <a:lumMod val="50000"/>
                  </a:schemeClr>
                </a:solidFill>
                <a:latin typeface="Times New Roman" pitchFamily="18" charset="0"/>
                <a:ea typeface="Arial Unicode MS" pitchFamily="34" charset="-128"/>
                <a:cs typeface="Times New Roman" pitchFamily="18" charset="0"/>
              </a:rPr>
              <a:t>. So do you remember how we were configuring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XML for this? Recall, </a:t>
            </a: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8" name="Group 7"/>
          <p:cNvGrpSpPr/>
          <p:nvPr/>
        </p:nvGrpSpPr>
        <p:grpSpPr>
          <a:xfrm>
            <a:off x="816984" y="2834983"/>
            <a:ext cx="9305852" cy="1116992"/>
            <a:chOff x="1905000" y="1745826"/>
            <a:chExt cx="7126104" cy="643645"/>
          </a:xfrm>
        </p:grpSpPr>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419" t="33659" r="56858" b="60282"/>
            <a:stretch/>
          </p:blipFill>
          <p:spPr bwMode="auto">
            <a:xfrm>
              <a:off x="1905000" y="1745826"/>
              <a:ext cx="6324600" cy="6349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4284" y="18370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08169" y="4226736"/>
            <a:ext cx="11254967" cy="1416075"/>
            <a:chOff x="1676401" y="2514600"/>
            <a:chExt cx="8915401" cy="936171"/>
          </a:xfrm>
        </p:grpSpPr>
        <p:sp>
          <p:nvSpPr>
            <p:cNvPr id="12" name="Subtitle 2"/>
            <p:cNvSpPr txBox="1">
              <a:spLocks/>
            </p:cNvSpPr>
            <p:nvPr/>
          </p:nvSpPr>
          <p:spPr>
            <a:xfrm>
              <a:off x="1676401" y="2514600"/>
              <a:ext cx="8915401" cy="30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1600" dirty="0">
                  <a:solidFill>
                    <a:schemeClr val="accent1">
                      <a:lumMod val="50000"/>
                    </a:schemeClr>
                  </a:solidFill>
                  <a:latin typeface="Times New Roman" pitchFamily="18" charset="0"/>
                  <a:ea typeface="Arial Unicode MS" pitchFamily="34" charset="-128"/>
                  <a:cs typeface="Times New Roman" pitchFamily="18" charset="0"/>
                </a:rPr>
                <a:t>Now you see the definition of </a:t>
              </a:r>
              <a:r>
                <a:rPr lang="en-US" sz="1600" i="1" dirty="0" err="1">
                  <a:solidFill>
                    <a:srgbClr val="0066FF"/>
                  </a:solidFill>
                  <a:latin typeface="Times New Roman" pitchFamily="18" charset="0"/>
                  <a:ea typeface="Arial Unicode MS" pitchFamily="34" charset="-128"/>
                  <a:cs typeface="Times New Roman" pitchFamily="18" charset="0"/>
                </a:rPr>
                <a:t>MyJdbcTemplate</a:t>
              </a:r>
              <a:r>
                <a:rPr lang="en-US" sz="1600" i="1" dirty="0">
                  <a:solidFill>
                    <a:srgbClr val="0066FF"/>
                  </a:solidFill>
                  <a:latin typeface="Times New Roman" pitchFamily="18" charset="0"/>
                  <a:ea typeface="Arial Unicode MS" pitchFamily="34" charset="-128"/>
                  <a:cs typeface="Times New Roman" pitchFamily="18" charset="0"/>
                </a:rPr>
                <a:t> </a:t>
              </a:r>
              <a:r>
                <a:rPr lang="en-US" sz="1600" dirty="0">
                  <a:solidFill>
                    <a:schemeClr val="accent1">
                      <a:lumMod val="50000"/>
                    </a:schemeClr>
                  </a:solidFill>
                  <a:latin typeface="Times New Roman" pitchFamily="18" charset="0"/>
                  <a:ea typeface="Arial Unicode MS" pitchFamily="34" charset="-128"/>
                  <a:cs typeface="Times New Roman" pitchFamily="18" charset="0"/>
                </a:rPr>
                <a:t>used as ref with property </a:t>
              </a:r>
              <a:r>
                <a:rPr lang="en-US" sz="1600"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sz="16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1841810" y="2856571"/>
              <a:ext cx="7178410" cy="594200"/>
              <a:chOff x="1841810" y="2856571"/>
              <a:chExt cx="7178410" cy="594200"/>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71312" r="50949" b="22357"/>
              <a:stretch/>
            </p:blipFill>
            <p:spPr bwMode="auto">
              <a:xfrm>
                <a:off x="1841810" y="2856571"/>
                <a:ext cx="6374509" cy="583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8983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6" name="Straight Arrow Connector 15"/>
          <p:cNvCxnSpPr/>
          <p:nvPr/>
        </p:nvCxnSpPr>
        <p:spPr>
          <a:xfrm flipH="1">
            <a:off x="2589369" y="3008661"/>
            <a:ext cx="2743200" cy="706154"/>
          </a:xfrm>
          <a:prstGeom prst="straightConnector1">
            <a:avLst/>
          </a:prstGeom>
          <a:ln w="317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8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474" y="554504"/>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4" name="Subtitle 2"/>
          <p:cNvSpPr txBox="1">
            <a:spLocks/>
          </p:cNvSpPr>
          <p:nvPr/>
        </p:nvSpPr>
        <p:spPr>
          <a:xfrm>
            <a:off x="561474" y="1572127"/>
            <a:ext cx="10976810" cy="15440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from both the bean entries we understand that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000" dirty="0">
                <a:solidFill>
                  <a:schemeClr val="accent1">
                    <a:lumMod val="50000"/>
                  </a:schemeClr>
                </a:solidFill>
                <a:latin typeface="Times New Roman" pitchFamily="18" charset="0"/>
                <a:ea typeface="Arial Unicode MS" pitchFamily="34" charset="-128"/>
                <a:cs typeface="Times New Roman" pitchFamily="18" charset="0"/>
              </a:rPr>
              <a:t> needs a property -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this is of type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org.springframework.jdbc.core.JdbcTemplate</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Hence we need to declare the property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DAO class with setter and getter methods.</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Here in our example the DAO is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org.santosh.dao.EmployeeDao</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The class would look like:</a:t>
            </a:r>
            <a:endParaRPr lang="en-US" sz="2000" dirty="0">
              <a:solidFill>
                <a:srgbClr val="1A9681"/>
              </a:solidFill>
              <a:latin typeface="Times New Roman" pitchFamily="18" charset="0"/>
              <a:cs typeface="Times New Roman" pitchFamily="18" charset="0"/>
            </a:endParaRP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pic>
        <p:nvPicPr>
          <p:cNvPr id="1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9101" r="62249" b="60058"/>
          <a:stretch/>
        </p:blipFill>
        <p:spPr bwMode="auto">
          <a:xfrm>
            <a:off x="690956" y="3446009"/>
            <a:ext cx="5680309" cy="22134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5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23295" y="1625405"/>
            <a:ext cx="10834358" cy="3970318"/>
          </a:xfrm>
          <a:prstGeom prst="rect">
            <a:avLst/>
          </a:prstGeom>
        </p:spPr>
        <p:txBody>
          <a:bodyPr wrap="square">
            <a:sp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Now this is ok when you have only one DAO class, here it is only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EmployeeDao.java</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2800" dirty="0">
                <a:solidFill>
                  <a:srgbClr val="FF0000"/>
                </a:solidFill>
                <a:latin typeface="Times New Roman" pitchFamily="18" charset="0"/>
                <a:ea typeface="Arial Unicode MS" pitchFamily="34" charset="-128"/>
                <a:cs typeface="Times New Roman" pitchFamily="18" charset="0"/>
              </a:rPr>
              <a:t>But this could be a burden to the programmer because</a:t>
            </a:r>
          </a:p>
          <a:p>
            <a:r>
              <a:rPr lang="en-US" sz="2800" dirty="0">
                <a:solidFill>
                  <a:srgbClr val="FF0000"/>
                </a:solidFill>
                <a:latin typeface="Times New Roman" pitchFamily="18" charset="0"/>
                <a:ea typeface="Arial Unicode MS" pitchFamily="34" charset="-128"/>
                <a:cs typeface="Times New Roman" pitchFamily="18" charset="0"/>
              </a:rPr>
              <a:t>What if we have many DAO classes? </a:t>
            </a:r>
          </a:p>
          <a:p>
            <a:endParaRPr lang="en-US" sz="2800" dirty="0" smtClean="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In </a:t>
            </a:r>
            <a:r>
              <a:rPr lang="en-US" sz="2800" dirty="0">
                <a:solidFill>
                  <a:srgbClr val="FF0000"/>
                </a:solidFill>
                <a:latin typeface="Times New Roman" pitchFamily="18" charset="0"/>
                <a:ea typeface="Arial Unicode MS" pitchFamily="34" charset="-128"/>
                <a:cs typeface="Times New Roman" pitchFamily="18" charset="0"/>
              </a:rPr>
              <a:t>every and each DAO, do we need to declare the field for </a:t>
            </a:r>
            <a:r>
              <a:rPr lang="en-US" sz="2800" dirty="0" err="1">
                <a:solidFill>
                  <a:srgbClr val="FF0000"/>
                </a:solidFill>
                <a:latin typeface="Times New Roman" pitchFamily="18" charset="0"/>
                <a:ea typeface="Arial Unicode MS" pitchFamily="34" charset="-128"/>
                <a:cs typeface="Times New Roman" pitchFamily="18" charset="0"/>
              </a:rPr>
              <a:t>jdbcTemplate</a:t>
            </a:r>
            <a:r>
              <a:rPr lang="en-US" sz="2800" dirty="0">
                <a:solidFill>
                  <a:srgbClr val="FF0000"/>
                </a:solidFill>
                <a:latin typeface="Times New Roman" pitchFamily="18" charset="0"/>
                <a:ea typeface="Arial Unicode MS" pitchFamily="34" charset="-128"/>
                <a:cs typeface="Times New Roman" pitchFamily="18" charset="0"/>
              </a:rPr>
              <a:t> and define the setter/getter methods for this field</a:t>
            </a:r>
            <a:r>
              <a:rPr lang="en-US" sz="2800" dirty="0" smtClean="0">
                <a:solidFill>
                  <a:srgbClr val="FF0000"/>
                </a:solidFill>
                <a:latin typeface="Times New Roman" pitchFamily="18" charset="0"/>
                <a:ea typeface="Arial Unicode MS" pitchFamily="34" charset="-128"/>
                <a:cs typeface="Times New Roman" pitchFamily="18" charset="0"/>
              </a:rPr>
              <a:t>?</a:t>
            </a:r>
          </a:p>
          <a:p>
            <a:endParaRPr lang="en-US" sz="2800" dirty="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So you can use </a:t>
            </a:r>
            <a:r>
              <a:rPr lang="en-US" sz="2800" smtClean="0">
                <a:solidFill>
                  <a:srgbClr val="FF0000"/>
                </a:solidFill>
                <a:latin typeface="Times New Roman" pitchFamily="18" charset="0"/>
                <a:ea typeface="Arial Unicode MS" pitchFamily="34" charset="-128"/>
                <a:cs typeface="Times New Roman" pitchFamily="18" charset="0"/>
              </a:rPr>
              <a:t>JdbcDaoSupport</a:t>
            </a:r>
            <a:endParaRPr lang="en-US" sz="2800" dirty="0">
              <a:solidFill>
                <a:srgbClr val="FF0000"/>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0219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p:cNvSpPr txBox="1">
            <a:spLocks/>
          </p:cNvSpPr>
          <p:nvPr/>
        </p:nvSpPr>
        <p:spPr>
          <a:xfrm>
            <a:off x="733927" y="1724525"/>
            <a:ext cx="10756231" cy="25226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JdbcTemplate</a:t>
            </a:r>
            <a:r>
              <a:rPr lang="en-US" sz="2000" b="1" dirty="0">
                <a:solidFill>
                  <a:schemeClr val="tx1"/>
                </a:solidFill>
                <a:latin typeface="Times New Roman" pitchFamily="18" charset="0"/>
                <a:ea typeface="Arial Unicode MS" pitchFamily="34" charset="-128"/>
                <a:cs typeface="Times New Roman" pitchFamily="18" charset="0"/>
              </a:rPr>
              <a:t> ,</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err="1">
                <a:solidFill>
                  <a:schemeClr val="tx1"/>
                </a:solidFill>
                <a:latin typeface="Times New Roman" pitchFamily="18" charset="0"/>
                <a:cs typeface="Times New Roman" pitchFamily="18" charset="0"/>
              </a:rPr>
              <a:t>org.springframework.jdbc.core.support.JdbcDaoSupport</a:t>
            </a:r>
            <a:r>
              <a:rPr lang="en-US" sz="2000" dirty="0">
                <a:solidFill>
                  <a:schemeClr val="tx1"/>
                </a:solidFill>
                <a:latin typeface="Times New Roman" pitchFamily="18" charset="0"/>
                <a:cs typeface="Times New Roman" pitchFamily="18" charset="0"/>
              </a:rPr>
              <a:t> 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JdbcDaoSupport</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JdbcDaoSupport</a:t>
            </a:r>
            <a:r>
              <a:rPr lang="en-US" sz="2000" i="1" dirty="0">
                <a:solidFill>
                  <a:schemeClr val="tx1"/>
                </a:solidFill>
                <a:latin typeface="Times New Roman" pitchFamily="18" charset="0"/>
                <a:ea typeface="Arial Unicode MS" pitchFamily="34" charset="-128"/>
                <a:cs typeface="Times New Roman" pitchFamily="18" charset="0"/>
              </a:rPr>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101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250" t="18595" r="42864" b="42908"/>
          <a:stretch/>
        </p:blipFill>
        <p:spPr bwMode="auto">
          <a:xfrm>
            <a:off x="745704" y="2459364"/>
            <a:ext cx="8206820"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419" t="33659" r="56858" b="60282"/>
          <a:stretch/>
        </p:blipFill>
        <p:spPr bwMode="auto">
          <a:xfrm>
            <a:off x="738801" y="1726831"/>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38801" y="1317146"/>
            <a:ext cx="4478534" cy="369332"/>
          </a:xfrm>
          <a:prstGeom prst="rect">
            <a:avLst/>
          </a:prstGeom>
        </p:spPr>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grpSp>
        <p:nvGrpSpPr>
          <p:cNvPr id="9" name="Group 8"/>
          <p:cNvGrpSpPr/>
          <p:nvPr/>
        </p:nvGrpSpPr>
        <p:grpSpPr>
          <a:xfrm>
            <a:off x="608172" y="2687964"/>
            <a:ext cx="6592228" cy="1981200"/>
            <a:chOff x="76200" y="3276600"/>
            <a:chExt cx="6592228" cy="1981200"/>
          </a:xfrm>
        </p:grpSpPr>
        <p:sp>
          <p:nvSpPr>
            <p:cNvPr id="10" name="Oval 9"/>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5867400" y="3771229"/>
              <a:ext cx="801028" cy="495971"/>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200401" y="2443929"/>
            <a:ext cx="247557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13" name="Rounded Rectangle 12"/>
          <p:cNvSpPr/>
          <p:nvPr/>
        </p:nvSpPr>
        <p:spPr>
          <a:xfrm>
            <a:off x="2734070" y="5431164"/>
            <a:ext cx="2952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686357" y="4959320"/>
            <a:ext cx="2551573" cy="54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99886" y="4436099"/>
            <a:ext cx="287608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getJdbcTemplate</a:t>
            </a:r>
            <a:r>
              <a:rPr lang="en-US" sz="1400" dirty="0">
                <a:solidFill>
                  <a:srgbClr val="FFFF00"/>
                </a:solidFill>
              </a:rPr>
              <a:t>() is derived from </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pic>
        <p:nvPicPr>
          <p:cNvPr id="16" name="Picture 9" descr="C:\Users\skar\Desktop\Holding Han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4800" y="1809339"/>
            <a:ext cx="86682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Configuring Data Source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1:</a:t>
            </a:r>
            <a:endParaRPr lang="en-US" sz="2800" dirty="0"/>
          </a:p>
        </p:txBody>
      </p:sp>
    </p:spTree>
    <p:extLst>
      <p:ext uri="{BB962C8B-B14F-4D97-AF65-F5344CB8AC3E}">
        <p14:creationId xmlns:p14="http://schemas.microsoft.com/office/powerpoint/2010/main" val="4551563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Subtitle 2"/>
          <p:cNvSpPr txBox="1">
            <a:spLocks/>
          </p:cNvSpPr>
          <p:nvPr/>
        </p:nvSpPr>
        <p:spPr>
          <a:xfrm>
            <a:off x="531952" y="1455821"/>
            <a:ext cx="11025701"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NamedParameterJdbcDaoSupport</a:t>
            </a:r>
            <a:r>
              <a:rPr lang="en-US" sz="2000" b="1" dirty="0">
                <a:solidFill>
                  <a:schemeClr val="tx1"/>
                </a:solidFill>
                <a:latin typeface="Times New Roman" pitchFamily="18" charset="0"/>
                <a:ea typeface="Arial Unicode MS" pitchFamily="34" charset="-128"/>
                <a:cs typeface="Times New Roman" pitchFamily="18" charset="0"/>
              </a:rPr>
              <a:t>,</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a:solidFill>
                  <a:schemeClr val="tx1"/>
                </a:solidFill>
                <a:latin typeface="Times New Roman" pitchFamily="18" charset="0"/>
                <a:ea typeface="Arial Unicode MS" pitchFamily="34" charset="-128"/>
                <a:cs typeface="Times New Roman" pitchFamily="18" charset="0"/>
              </a:rPr>
              <a:t>org.springframework.jdbc.core.namedparam.NamedParameterJdbcDaoSupport</a:t>
            </a:r>
            <a:r>
              <a:rPr lang="en-US" sz="2000" dirty="0"/>
              <a:t> </a:t>
            </a:r>
            <a:r>
              <a:rPr lang="en-US" sz="2000" dirty="0">
                <a:solidFill>
                  <a:schemeClr val="tx1"/>
                </a:solidFill>
                <a:latin typeface="Times New Roman" pitchFamily="18" charset="0"/>
                <a:cs typeface="Times New Roman" pitchFamily="18" charset="0"/>
              </a:rPr>
              <a:t>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getNamedParameterJdbcTemplate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7" name="Rectangle 6"/>
          <p:cNvSpPr/>
          <p:nvPr/>
        </p:nvSpPr>
        <p:spPr>
          <a:xfrm>
            <a:off x="608172" y="3841720"/>
            <a:ext cx="447853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419" t="33659" r="56858" b="60282"/>
          <a:stretch/>
        </p:blipFill>
        <p:spPr bwMode="auto">
          <a:xfrm>
            <a:off x="836772" y="4642894"/>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descr="C:\Users\skar\Desktop\Holding Hand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6058" y="4692746"/>
            <a:ext cx="86682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479" t="45716" r="29672" b="49449"/>
          <a:stretch/>
        </p:blipFill>
        <p:spPr bwMode="auto">
          <a:xfrm>
            <a:off x="3133659" y="4202030"/>
            <a:ext cx="6610295" cy="466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45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19100" r="39830" b="37908"/>
          <a:stretch/>
        </p:blipFill>
        <p:spPr bwMode="auto">
          <a:xfrm>
            <a:off x="1189409" y="1795519"/>
            <a:ext cx="7646950" cy="368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058779" y="1975798"/>
            <a:ext cx="6191715" cy="1662461"/>
            <a:chOff x="76200" y="3276600"/>
            <a:chExt cx="6191715" cy="1981200"/>
          </a:xfrm>
        </p:grpSpPr>
        <p:sp>
          <p:nvSpPr>
            <p:cNvPr id="28" name="Oval 27"/>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30" idx="1"/>
            </p:cNvCxnSpPr>
            <p:nvPr/>
          </p:nvCxnSpPr>
          <p:spPr>
            <a:xfrm flipV="1">
              <a:off x="5867400" y="3775252"/>
              <a:ext cx="400515" cy="491949"/>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3288093" y="4838741"/>
            <a:ext cx="3714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a:endCxn id="33" idx="2"/>
          </p:cNvCxnSpPr>
          <p:nvPr/>
        </p:nvCxnSpPr>
        <p:spPr>
          <a:xfrm flipV="1">
            <a:off x="7002380" y="4516949"/>
            <a:ext cx="1686157" cy="39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0493" y="3347398"/>
            <a:ext cx="2876086" cy="116955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getNamedParameterJdbcTemplate</a:t>
            </a:r>
            <a:r>
              <a:rPr lang="en-US" sz="1400" dirty="0">
                <a:solidFill>
                  <a:srgbClr val="FFFF00"/>
                </a:solidFill>
              </a:rPr>
              <a:t>() is derived from </a:t>
            </a:r>
            <a:r>
              <a:rPr lang="en-US" sz="1400" dirty="0" err="1">
                <a:solidFill>
                  <a:srgbClr val="FFFF00"/>
                </a:solidFill>
              </a:rPr>
              <a:t>NamedParameter</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sp>
        <p:nvSpPr>
          <p:cNvPr id="30" name="TextBox 29"/>
          <p:cNvSpPr txBox="1"/>
          <p:nvPr/>
        </p:nvSpPr>
        <p:spPr>
          <a:xfrm>
            <a:off x="7250494" y="1655562"/>
            <a:ext cx="2876085"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dirty="0" err="1">
                <a:solidFill>
                  <a:srgbClr val="FFFF00"/>
                </a:solidFill>
              </a:rPr>
              <a:t>NamedParameter</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327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228600"/>
            <a:ext cx="2609850" cy="1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91000" y="2132065"/>
            <a:ext cx="3810000" cy="677108"/>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dirty="0">
                <a:solidFill>
                  <a:srgbClr val="002060"/>
                </a:solidFill>
              </a:rPr>
              <a:t>Please write to:</a:t>
            </a:r>
            <a:r>
              <a:rPr lang="en-US" u="sng" dirty="0">
                <a:solidFill>
                  <a:srgbClr val="002060"/>
                </a:solidFill>
              </a:rPr>
              <a:t/>
            </a:r>
            <a:br>
              <a:rPr lang="en-US" u="sng" dirty="0">
                <a:solidFill>
                  <a:srgbClr val="002060"/>
                </a:solidFill>
              </a:rPr>
            </a:br>
            <a:r>
              <a:rPr lang="en-US" u="sng" dirty="0" smtClean="0">
                <a:hlinkClick r:id="rId3"/>
              </a:rPr>
              <a:t>skkar.2k2@gmail.com</a:t>
            </a:r>
            <a:r>
              <a:rPr lang="en-US" u="sng" dirty="0" smtClean="0"/>
              <a:t> </a:t>
            </a:r>
            <a:endParaRPr lang="en-US" dirty="0"/>
          </a:p>
        </p:txBody>
      </p:sp>
      <p:pic>
        <p:nvPicPr>
          <p:cNvPr id="7" name="Picture 5" descr="http://4.bp.blogspot.com/_16lyaJiGldI/TSpV9N0w4FI/AAAAAAAAAos/PZG9tzHpDCk/s1600/thank-yo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8686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94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Content Placeholder 2"/>
          <p:cNvSpPr>
            <a:spLocks noGrp="1"/>
          </p:cNvSpPr>
          <p:nvPr>
            <p:ph idx="1"/>
          </p:nvPr>
        </p:nvSpPr>
        <p:spPr>
          <a:xfrm>
            <a:off x="608170" y="1359568"/>
            <a:ext cx="10975658" cy="4812632"/>
          </a:xfrm>
        </p:spPr>
        <p:txBody>
          <a:bodyPr>
            <a:normAutofit/>
          </a:bodyPr>
          <a:lstStyle/>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The very first step you need to work on database is configuring the data source in Spring’s context file. If you remember the basic steps of JDBC Connection in Java, first we load the driver using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Class.forName</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(&lt;driver name&gt;)</a:t>
            </a:r>
            <a:r>
              <a:rPr lang="en-US" dirty="0">
                <a:solidFill>
                  <a:schemeClr val="accent1">
                    <a:lumMod val="50000"/>
                  </a:schemeClr>
                </a:solidFill>
                <a:latin typeface="Times New Roman" pitchFamily="18" charset="0"/>
                <a:ea typeface="Arial Unicode MS" pitchFamily="34" charset="-128"/>
                <a:cs typeface="Times New Roman" pitchFamily="18" charset="0"/>
              </a:rPr>
              <a:t>, then getting connection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DriverManager</a:t>
            </a:r>
            <a:r>
              <a:rPr lang="en-US" dirty="0">
                <a:solidFill>
                  <a:schemeClr val="accent1">
                    <a:lumMod val="50000"/>
                  </a:schemeClr>
                </a:solidFill>
                <a:latin typeface="Times New Roman" pitchFamily="18" charset="0"/>
                <a:ea typeface="Arial Unicode MS" pitchFamily="34" charset="-128"/>
                <a:cs typeface="Times New Roman" pitchFamily="18" charset="0"/>
              </a:rPr>
              <a:t> providing the URL such as </a:t>
            </a:r>
            <a:r>
              <a:rPr lang="en-US" sz="2000" i="1" dirty="0">
                <a:solidFill>
                  <a:schemeClr val="accent3">
                    <a:lumMod val="75000"/>
                  </a:schemeClr>
                </a:solidFill>
                <a:latin typeface="Times New Roman" pitchFamily="18" charset="0"/>
                <a:ea typeface="Arial Unicode MS" pitchFamily="34" charset="-128"/>
                <a:cs typeface="Times New Roman" pitchFamily="18" charset="0"/>
              </a:rPr>
              <a:t>Connection con =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DriverManger.getConnection</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(&lt;URL&gt;, &lt;username&gt;,&lt;password&gt;) </a:t>
            </a:r>
            <a:r>
              <a:rPr lang="en-US" dirty="0">
                <a:solidFill>
                  <a:schemeClr val="accent1">
                    <a:lumMod val="50000"/>
                  </a:schemeClr>
                </a:solidFill>
                <a:latin typeface="Times New Roman" pitchFamily="18" charset="0"/>
                <a:ea typeface="Arial Unicode MS" pitchFamily="34" charset="-128"/>
                <a:cs typeface="Times New Roman" pitchFamily="18" charset="0"/>
              </a:rPr>
              <a:t>and then using </a:t>
            </a:r>
            <a:r>
              <a:rPr lang="en-US" sz="2000" i="1" dirty="0">
                <a:solidFill>
                  <a:schemeClr val="accent3">
                    <a:lumMod val="75000"/>
                  </a:schemeClr>
                </a:solidFill>
                <a:latin typeface="Times New Roman" pitchFamily="18" charset="0"/>
                <a:ea typeface="Arial Unicode MS" pitchFamily="34" charset="-128"/>
                <a:cs typeface="Times New Roman" pitchFamily="18" charset="0"/>
              </a:rPr>
              <a:t>Statement</a:t>
            </a:r>
            <a:r>
              <a:rPr lang="en-US" dirty="0">
                <a:solidFill>
                  <a:schemeClr val="accent1">
                    <a:lumMod val="50000"/>
                  </a:schemeClr>
                </a:solidFill>
                <a:latin typeface="Times New Roman" pitchFamily="18" charset="0"/>
                <a:ea typeface="Arial Unicode MS" pitchFamily="34" charset="-128"/>
                <a:cs typeface="Times New Roman" pitchFamily="18" charset="0"/>
              </a:rPr>
              <a:t> or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PreparedStatement</a:t>
            </a:r>
            <a:r>
              <a:rPr lang="en-US"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While configuring the </a:t>
            </a:r>
            <a:r>
              <a:rPr lang="en-US"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dirty="0">
                <a:solidFill>
                  <a:schemeClr val="accent1">
                    <a:lumMod val="50000"/>
                  </a:schemeClr>
                </a:solidFill>
                <a:latin typeface="Times New Roman" pitchFamily="18" charset="0"/>
                <a:ea typeface="Arial Unicode MS" pitchFamily="34" charset="-128"/>
                <a:cs typeface="Times New Roman" pitchFamily="18" charset="0"/>
              </a:rPr>
              <a:t> in Spring we may need to pass connection details </a:t>
            </a:r>
            <a:r>
              <a:rPr lang="en-US" sz="1800" dirty="0">
                <a:solidFill>
                  <a:schemeClr val="accent1">
                    <a:lumMod val="50000"/>
                  </a:schemeClr>
                </a:solidFill>
                <a:latin typeface="Times New Roman" pitchFamily="18" charset="0"/>
                <a:ea typeface="Arial Unicode MS" pitchFamily="34" charset="-128"/>
                <a:cs typeface="Times New Roman" pitchFamily="18" charset="0"/>
              </a:rPr>
              <a:t>(such as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DriverName</a:t>
            </a:r>
            <a:r>
              <a:rPr lang="en-US" sz="1800" dirty="0">
                <a:solidFill>
                  <a:schemeClr val="accent1">
                    <a:lumMod val="50000"/>
                  </a:schemeClr>
                </a:solidFill>
                <a:latin typeface="Times New Roman" pitchFamily="18" charset="0"/>
                <a:ea typeface="Arial Unicode MS" pitchFamily="34" charset="-128"/>
                <a:cs typeface="Times New Roman" pitchFamily="18" charset="0"/>
              </a:rPr>
              <a:t>, URL, Username, Password)</a:t>
            </a:r>
            <a:r>
              <a:rPr lang="en-US" dirty="0">
                <a:solidFill>
                  <a:schemeClr val="accent1">
                    <a:lumMod val="50000"/>
                  </a:schemeClr>
                </a:solidFill>
                <a:latin typeface="Times New Roman" pitchFamily="18" charset="0"/>
                <a:ea typeface="Arial Unicode MS" pitchFamily="34" charset="-128"/>
                <a:cs typeface="Times New Roman" pitchFamily="18" charset="0"/>
              </a:rPr>
              <a:t> to Spring framework. The benefit of configuring data sources in this way is that they can be managed completely external to the application, leaving the application to simply ask for a data source when it’s ready to access the database.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44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465" y="1560923"/>
            <a:ext cx="8839200" cy="1754326"/>
          </a:xfrm>
          <a:prstGeom prst="rect">
            <a:avLst/>
          </a:prstGeom>
        </p:spPr>
        <p:txBody>
          <a:bodyPr wrap="square">
            <a:spAutoFit/>
          </a:bodyPr>
          <a:lstStyle/>
          <a:p>
            <a:pPr algn="just"/>
            <a:r>
              <a:rPr lang="en-US" b="1" dirty="0" smtClean="0">
                <a:solidFill>
                  <a:srgbClr val="002060"/>
                </a:solidFill>
              </a:rPr>
              <a:t>Spring </a:t>
            </a:r>
            <a:r>
              <a:rPr lang="en-US" b="1" dirty="0">
                <a:solidFill>
                  <a:srgbClr val="002060"/>
                </a:solidFill>
              </a:rPr>
              <a:t>offers several options for configuring data source beans in your Spring application,:</a:t>
            </a:r>
          </a:p>
          <a:p>
            <a:pPr algn="just"/>
            <a:endParaRPr lang="en-US" b="1" dirty="0">
              <a:solidFill>
                <a:srgbClr val="002060"/>
              </a:solidFill>
              <a:latin typeface="Times New Roman" pitchFamily="18" charset="0"/>
              <a:ea typeface="Arial Unicode MS" pitchFamily="34" charset="-128"/>
              <a:cs typeface="Times New Roman" pitchFamily="18" charset="0"/>
            </a:endParaRP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Driver Based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JNDI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Pooled Data source</a:t>
            </a:r>
          </a:p>
        </p:txBody>
      </p:sp>
      <p:grpSp>
        <p:nvGrpSpPr>
          <p:cNvPr id="2" name="Group 1"/>
          <p:cNvGrpSpPr/>
          <p:nvPr/>
        </p:nvGrpSpPr>
        <p:grpSpPr>
          <a:xfrm>
            <a:off x="1524000" y="4338944"/>
            <a:ext cx="9144000" cy="1137243"/>
            <a:chOff x="1524000" y="5568357"/>
            <a:chExt cx="9144000" cy="1137243"/>
          </a:xfrm>
        </p:grpSpPr>
        <p:pic>
          <p:nvPicPr>
            <p:cNvPr id="7"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00000">
              <a:off x="4139867" y="5568357"/>
              <a:ext cx="86682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6028492"/>
              <a:ext cx="914400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rgbClr val="FF0000"/>
                  </a:solidFill>
                  <a:latin typeface="Times New Roman" pitchFamily="18" charset="0"/>
                  <a:ea typeface="Arial Unicode MS" pitchFamily="34" charset="-128"/>
                  <a:cs typeface="Times New Roman" pitchFamily="18" charset="0"/>
                </a:rPr>
                <a:t>Note: </a:t>
              </a:r>
              <a:r>
                <a:rPr lang="en-US" dirty="0"/>
                <a:t>In production, I would recommend to use </a:t>
              </a:r>
              <a:r>
                <a:rPr lang="en-US" b="1" dirty="0"/>
                <a:t>JNDI Data Source </a:t>
              </a:r>
              <a:r>
                <a:rPr lang="en-US" dirty="0"/>
                <a:t>which draws its connection from a connection pool. </a:t>
              </a:r>
              <a:r>
                <a:rPr lang="en-US" b="1" dirty="0"/>
                <a:t>Driver Based Data Source </a:t>
              </a:r>
              <a:r>
                <a:rPr lang="en-US" dirty="0"/>
                <a:t>is good for unit testing.</a:t>
              </a:r>
              <a:endParaRPr lang="en-US" sz="4400" b="1" dirty="0">
                <a:solidFill>
                  <a:srgbClr val="FF0000"/>
                </a:solidFill>
                <a:latin typeface="Times New Roman" pitchFamily="18" charset="0"/>
                <a:ea typeface="Arial Unicode MS" pitchFamily="34" charset="-128"/>
                <a:cs typeface="Times New Roman" pitchFamily="18" charset="0"/>
              </a:endParaRPr>
            </a:p>
          </p:txBody>
        </p:sp>
      </p:grpSp>
      <p:pic>
        <p:nvPicPr>
          <p:cNvPr id="9" name="Picture 4" descr="http://www.financialjesus.com/wp-content/uploads/2008/05/importan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93" t="7834" r="23484" b="5069"/>
          <a:stretch/>
        </p:blipFill>
        <p:spPr bwMode="auto">
          <a:xfrm>
            <a:off x="7692191" y="2415550"/>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31952" y="122238"/>
            <a:ext cx="8689061" cy="1020762"/>
          </a:xfrm>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044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3" end="3"/>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Driver Based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032445912"/>
      </p:ext>
    </p:extLst>
  </p:cSld>
  <p:clrMapOvr>
    <a:masterClrMapping/>
  </p:clrMapOvr>
  <p:transition spd="slow">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3902</Words>
  <Application>Microsoft Macintosh PowerPoint</Application>
  <PresentationFormat>Widescreen</PresentationFormat>
  <Paragraphs>703</Paragraphs>
  <Slides>62</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62</vt:i4>
      </vt:variant>
    </vt:vector>
  </HeadingPairs>
  <TitlesOfParts>
    <vt:vector size="77" baseType="lpstr">
      <vt:lpstr>Arial Unicode MS</vt:lpstr>
      <vt:lpstr>Calibri</vt:lpstr>
      <vt:lpstr>Calibri Light</vt:lpstr>
      <vt:lpstr>Consolas</vt:lpstr>
      <vt:lpstr>Corbel</vt:lpstr>
      <vt:lpstr>Courier New</vt:lpstr>
      <vt:lpstr>Segoe UI</vt:lpstr>
      <vt:lpstr>Segoe UI Semibold</vt:lpstr>
      <vt:lpstr>SimSun</vt:lpstr>
      <vt:lpstr>Symbol</vt:lpstr>
      <vt:lpstr>Times New Roman</vt:lpstr>
      <vt:lpstr>Wingdings 2</vt:lpstr>
      <vt:lpstr>Arial</vt:lpstr>
      <vt:lpstr>Office Theme</vt:lpstr>
      <vt:lpstr>2_Chalkboard 16x9</vt:lpstr>
      <vt:lpstr>PowerPoint Presentation</vt:lpstr>
      <vt:lpstr>PowerPoint Presentation</vt:lpstr>
      <vt:lpstr>PowerPoint Presentation</vt:lpstr>
      <vt:lpstr>The table shows what actions Spring will take care of and which actions are the responsibility of you, the application developer.</vt:lpstr>
      <vt:lpstr>PowerPoint Presentation</vt:lpstr>
      <vt:lpstr>PowerPoint Presentation</vt:lpstr>
      <vt:lpstr>Step 1: Configure Data Source</vt:lpstr>
      <vt:lpstr>Step 1: Configure Data Source</vt:lpstr>
      <vt:lpstr>PowerPoint Presentation</vt:lpstr>
      <vt:lpstr>Driver Based Data Source</vt:lpstr>
      <vt:lpstr>Driver Based Data Source</vt:lpstr>
      <vt:lpstr>Driver Based Data Source</vt:lpstr>
      <vt:lpstr>Driver Based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Option-2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configuring Data Source</vt:lpstr>
      <vt:lpstr>Step-2: configuring the Template</vt:lpstr>
      <vt:lpstr>Step-3: Injecting the template</vt:lpstr>
      <vt:lpstr>Step-4: Injecting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170</cp:revision>
  <dcterms:created xsi:type="dcterms:W3CDTF">2017-09-20T09:35:00Z</dcterms:created>
  <dcterms:modified xsi:type="dcterms:W3CDTF">2019-09-04T00:33:19Z</dcterms:modified>
</cp:coreProperties>
</file>