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7" r:id="rId3"/>
    <p:sldId id="293" r:id="rId4"/>
    <p:sldId id="298" r:id="rId5"/>
    <p:sldId id="299" r:id="rId6"/>
    <p:sldId id="300" r:id="rId7"/>
    <p:sldId id="301" r:id="rId8"/>
    <p:sldId id="302" r:id="rId9"/>
    <p:sldId id="303" r:id="rId10"/>
    <p:sldId id="315" r:id="rId11"/>
    <p:sldId id="304" r:id="rId12"/>
    <p:sldId id="316" r:id="rId13"/>
    <p:sldId id="305" r:id="rId14"/>
    <p:sldId id="306" r:id="rId15"/>
    <p:sldId id="307" r:id="rId16"/>
    <p:sldId id="317" r:id="rId17"/>
    <p:sldId id="308" r:id="rId18"/>
    <p:sldId id="309" r:id="rId19"/>
    <p:sldId id="318" r:id="rId20"/>
    <p:sldId id="310" r:id="rId21"/>
    <p:sldId id="31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9" autoAdjust="0"/>
    <p:restoredTop sz="86430"/>
  </p:normalViewPr>
  <p:slideViewPr>
    <p:cSldViewPr snapToGrid="0">
      <p:cViewPr>
        <p:scale>
          <a:sx n="106" d="100"/>
          <a:sy n="106" d="100"/>
        </p:scale>
        <p:origin x="1024" y="720"/>
      </p:cViewPr>
      <p:guideLst/>
    </p:cSldViewPr>
  </p:slideViewPr>
  <p:outlineViewPr>
    <p:cViewPr>
      <p:scale>
        <a:sx n="33" d="100"/>
        <a:sy n="33" d="100"/>
      </p:scale>
      <p:origin x="0" y="-155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8/28/19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87010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078334-A5DA-D54C-AE0B-C9A132A549B0}" type="datetime1">
              <a:rPr lang="en-US" smtClean="0"/>
              <a:t>8/28/19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B4D84-BBDA-784A-989D-47790FC2F8E2}" type="datetime1">
              <a:rPr lang="en-US" smtClean="0"/>
              <a:t>8/28/19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83257-E890-EB4C-A834-9E0260B2CEB8}" type="datetime1">
              <a:rPr lang="en-US" smtClean="0"/>
              <a:t>8/28/19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EACC93F-1D4B-3848-BCAD-CFDAF3462944}"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t>8/28/19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FF019A2-6463-0949-AF0F-B311925E1CA7}"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91B74C7-5540-4742-AC74-2B27DCA145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C0D4684-93B3-E646-84D1-C8C8669B597E}"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D196F1E-9F0B-F242-9808-D3391F915C3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83987-56C6-744E-B006-07A3417A47AA}" type="datetime1">
              <a:rPr lang="en-US" smtClean="0"/>
              <a:t>8/28/19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E666797-3563-534F-8335-94237474022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1A565A4-DDEE-464A-8AA9-F624DA01AF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E65876-6F09-D24F-8D74-59EBA3E65CB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32262C5-07DD-E34C-8032-BE33255280DA}"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fld id="{F483631D-7A43-464F-88BE-63F6AAE12F2C}" type="datetime1">
              <a:rPr lang="en-US" smtClean="0"/>
              <a:t>8/28/19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872155CA-0E45-8E4C-9770-54561ED3C7F6}" type="datetime1">
              <a:rPr lang="en-US" smtClean="0"/>
              <a:t>8/28/19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E99067-6F1F-E241-AE8F-0B6BB5782934}" type="datetime1">
              <a:rPr lang="en-US" smtClean="0"/>
              <a:t>8/28/19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1019847D-44B6-4668-8A83-5B1BA5C285AC}" type="slidenum">
              <a:rPr lang="en-US" smtClean="0"/>
              <a:t>‹#›</a:t>
            </a:fld>
            <a:endParaRPr lang="en-US"/>
          </a:p>
        </p:txBody>
      </p:sp>
    </p:spTree>
    <p:extLst>
      <p:ext uri="{BB962C8B-B14F-4D97-AF65-F5344CB8AC3E}">
        <p14:creationId xmlns:p14="http://schemas.microsoft.com/office/powerpoint/2010/main" val="138118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B7B96B-D571-2F43-B6F8-E93E07A4CE21}" type="datetime1">
              <a:rPr lang="en-US" smtClean="0"/>
              <a:t>8/28/19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3A186F-8804-624B-A79B-E7960F9024B4}" type="datetime1">
              <a:rPr lang="en-US" smtClean="0"/>
              <a:t>8/28/19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338560-C305-6242-A290-5A2F9222076A}" type="datetime1">
              <a:rPr lang="en-US" smtClean="0"/>
              <a:t>8/28/19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FFA16-42AA-6840-B348-575E82AB1E21}" type="datetime1">
              <a:rPr lang="en-US" smtClean="0"/>
              <a:t>8/28/19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FCC04-95D7-B643-849A-E5F0A2CD4D82}" type="datetime1">
              <a:rPr lang="en-US" smtClean="0"/>
              <a:t>8/28/19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845895-E496-7C4C-BED5-B64A4A8B0D13}" type="datetime1">
              <a:rPr lang="en-US" smtClean="0"/>
              <a:t>8/28/19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B1D1AA-6F62-374B-9028-F0385050587C}" type="datetime1">
              <a:rPr lang="en-US" smtClean="0"/>
              <a:t>8/28/19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theme" Target="../theme/theme2.xml"/><Relationship Id="rId17"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09A36-9203-904A-946B-45BE55B56266}" type="datetime1">
              <a:rPr lang="en-US" smtClean="0"/>
              <a:t>8/28/19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2015 Learntek.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A4E808-92A8-7949-B5B3-68A2FC9F195E}"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1.wdp"/><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72" t="29181" r="40751" b="23122"/>
          <a:stretch/>
        </p:blipFill>
        <p:spPr bwMode="auto">
          <a:xfrm>
            <a:off x="878148" y="1311442"/>
            <a:ext cx="9006081" cy="502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4"/>
          <p:cNvSpPr/>
          <p:nvPr/>
        </p:nvSpPr>
        <p:spPr>
          <a:xfrm>
            <a:off x="3128211" y="1720517"/>
            <a:ext cx="2129589" cy="3248526"/>
          </a:xfrm>
          <a:custGeom>
            <a:avLst/>
            <a:gdLst>
              <a:gd name="connsiteX0" fmla="*/ 1665515 w 1665515"/>
              <a:gd name="connsiteY0" fmla="*/ 0 h 3080657"/>
              <a:gd name="connsiteX1" fmla="*/ 1317172 w 1665515"/>
              <a:gd name="connsiteY1" fmla="*/ 2024743 h 3080657"/>
              <a:gd name="connsiteX2" fmla="*/ 0 w 1665515"/>
              <a:gd name="connsiteY2" fmla="*/ 3080657 h 3080657"/>
              <a:gd name="connsiteX3" fmla="*/ 0 w 1665515"/>
              <a:gd name="connsiteY3" fmla="*/ 3080657 h 3080657"/>
            </a:gdLst>
            <a:ahLst/>
            <a:cxnLst>
              <a:cxn ang="0">
                <a:pos x="connsiteX0" y="connsiteY0"/>
              </a:cxn>
              <a:cxn ang="0">
                <a:pos x="connsiteX1" y="connsiteY1"/>
              </a:cxn>
              <a:cxn ang="0">
                <a:pos x="connsiteX2" y="connsiteY2"/>
              </a:cxn>
              <a:cxn ang="0">
                <a:pos x="connsiteX3" y="connsiteY3"/>
              </a:cxn>
            </a:cxnLst>
            <a:rect l="l" t="t" r="r" b="b"/>
            <a:pathLst>
              <a:path w="1665515" h="3080657">
                <a:moveTo>
                  <a:pt x="1665515" y="0"/>
                </a:moveTo>
                <a:cubicBezTo>
                  <a:pt x="1630136" y="755650"/>
                  <a:pt x="1594758" y="1511300"/>
                  <a:pt x="1317172" y="2024743"/>
                </a:cubicBezTo>
                <a:cubicBezTo>
                  <a:pt x="1039586" y="2538186"/>
                  <a:pt x="0" y="3080657"/>
                  <a:pt x="0" y="3080657"/>
                </a:cubicBezTo>
                <a:lnTo>
                  <a:pt x="0" y="3080657"/>
                </a:lnTo>
              </a:path>
            </a:pathLst>
          </a:cu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696200" y="5569804"/>
            <a:ext cx="2960914" cy="830997"/>
          </a:xfrm>
          <a:prstGeom prst="rect">
            <a:avLst/>
          </a:prstGeom>
          <a:solidFill>
            <a:schemeClr val="accent4">
              <a:lumMod val="20000"/>
              <a:lumOff val="80000"/>
            </a:schemeClr>
          </a:solidFill>
          <a:ln w="28575">
            <a:solidFill>
              <a:schemeClr val="accent1">
                <a:lumMod val="20000"/>
                <a:lumOff val="80000"/>
              </a:schemeClr>
            </a:solidFill>
          </a:ln>
        </p:spPr>
        <p:txBody>
          <a:bodyPr wrap="square" rtlCol="0">
            <a:spAutoFit/>
          </a:bodyPr>
          <a:lstStyle/>
          <a:p>
            <a:r>
              <a:rPr lang="en-US" sz="1200" dirty="0"/>
              <a:t>We are not discussing more on different </a:t>
            </a:r>
            <a:r>
              <a:rPr lang="en-US" sz="1200" dirty="0" err="1"/>
              <a:t>datasource</a:t>
            </a:r>
            <a:r>
              <a:rPr lang="en-US" sz="1200" dirty="0"/>
              <a:t> types. You can visit our</a:t>
            </a:r>
            <a:br>
              <a:rPr lang="en-US" sz="1200" dirty="0"/>
            </a:br>
            <a:r>
              <a:rPr lang="en-US" sz="1200" u="sng" dirty="0"/>
              <a:t>Spring part-2</a:t>
            </a:r>
            <a:r>
              <a:rPr lang="en-US" sz="1200" dirty="0"/>
              <a:t> section to know more on declaring </a:t>
            </a:r>
            <a:r>
              <a:rPr lang="en-US" sz="1200" dirty="0" err="1"/>
              <a:t>datasources</a:t>
            </a:r>
            <a:r>
              <a:rPr lang="en-US" sz="1200" dirty="0"/>
              <a:t>.</a:t>
            </a:r>
          </a:p>
        </p:txBody>
      </p:sp>
      <p:sp>
        <p:nvSpPr>
          <p:cNvPr id="9" name="Right Brace 8"/>
          <p:cNvSpPr/>
          <p:nvPr/>
        </p:nvSpPr>
        <p:spPr>
          <a:xfrm rot="2603636">
            <a:off x="7290798" y="5080777"/>
            <a:ext cx="457200" cy="1143000"/>
          </a:xfrm>
          <a:prstGeom prst="rightBrace">
            <a:avLst>
              <a:gd name="adj1" fmla="val 38683"/>
              <a:gd name="adj2" fmla="val 30946"/>
            </a:avLst>
          </a:prstGeom>
          <a:noFill/>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7750628" y="2521803"/>
            <a:ext cx="76200" cy="533400"/>
          </a:xfrm>
          <a:prstGeom prst="rightBrace">
            <a:avLst/>
          </a:prstGeom>
          <a:ln w="190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837714" y="2650004"/>
            <a:ext cx="2492828" cy="276999"/>
          </a:xfrm>
          <a:prstGeom prst="rect">
            <a:avLst/>
          </a:prstGeom>
          <a:solidFill>
            <a:schemeClr val="bg1">
              <a:lumMod val="85000"/>
            </a:schemeClr>
          </a:solidFill>
          <a:ln>
            <a:noFill/>
          </a:ln>
        </p:spPr>
        <p:txBody>
          <a:bodyPr wrap="square" rtlCol="0">
            <a:spAutoFit/>
          </a:bodyPr>
          <a:lstStyle/>
          <a:p>
            <a:r>
              <a:rPr lang="en-US" sz="1200" dirty="0"/>
              <a:t>All </a:t>
            </a:r>
            <a:r>
              <a:rPr lang="en-US" sz="1200" dirty="0" err="1"/>
              <a:t>hbm</a:t>
            </a:r>
            <a:r>
              <a:rPr lang="en-US" sz="1200" dirty="0"/>
              <a:t> files must be mapped here...</a:t>
            </a:r>
          </a:p>
        </p:txBody>
      </p:sp>
      <p:sp>
        <p:nvSpPr>
          <p:cNvPr id="16" name="TextBox 15"/>
          <p:cNvSpPr txBox="1"/>
          <p:nvPr/>
        </p:nvSpPr>
        <p:spPr>
          <a:xfrm>
            <a:off x="8088086" y="3283804"/>
            <a:ext cx="2492828" cy="461665"/>
          </a:xfrm>
          <a:prstGeom prst="rect">
            <a:avLst/>
          </a:prstGeom>
          <a:solidFill>
            <a:schemeClr val="accent5">
              <a:lumMod val="40000"/>
              <a:lumOff val="60000"/>
            </a:schemeClr>
          </a:solidFill>
          <a:ln>
            <a:solidFill>
              <a:schemeClr val="accent5">
                <a:lumMod val="40000"/>
                <a:lumOff val="60000"/>
              </a:schemeClr>
            </a:solidFill>
          </a:ln>
        </p:spPr>
        <p:txBody>
          <a:bodyPr wrap="square" rtlCol="0">
            <a:spAutoFit/>
          </a:bodyPr>
          <a:lstStyle/>
          <a:p>
            <a:r>
              <a:rPr lang="en-US" sz="1200" dirty="0" err="1"/>
              <a:t>Hibernate.dialect</a:t>
            </a:r>
            <a:r>
              <a:rPr lang="en-US" sz="1200" dirty="0"/>
              <a:t> -&gt; declare dialect types according to your database.</a:t>
            </a:r>
          </a:p>
        </p:txBody>
      </p:sp>
      <p:cxnSp>
        <p:nvCxnSpPr>
          <p:cNvPr id="17" name="Straight Arrow Connector 16"/>
          <p:cNvCxnSpPr/>
          <p:nvPr/>
        </p:nvCxnSpPr>
        <p:spPr>
          <a:xfrm flipH="1">
            <a:off x="8088087" y="3734582"/>
            <a:ext cx="1234591" cy="147935"/>
          </a:xfrm>
          <a:prstGeom prst="straightConnector1">
            <a:avLst/>
          </a:prstGeom>
          <a:ln w="19050">
            <a:solidFill>
              <a:schemeClr val="accent5">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4" descr="http://www.financialjesus.com/wp-content/uploads/2008/05/important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993" t="7834" r="23484" b="5069"/>
          <a:stretch/>
        </p:blipFill>
        <p:spPr bwMode="auto">
          <a:xfrm>
            <a:off x="10657114" y="1534057"/>
            <a:ext cx="1055914" cy="7418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077200" y="1905001"/>
            <a:ext cx="2492828" cy="461665"/>
          </a:xfrm>
          <a:prstGeom prst="rect">
            <a:avLst/>
          </a:prstGeom>
          <a:solidFill>
            <a:schemeClr val="accent6">
              <a:lumMod val="40000"/>
              <a:lumOff val="60000"/>
            </a:schemeClr>
          </a:solidFill>
          <a:ln>
            <a:noFill/>
          </a:ln>
        </p:spPr>
        <p:txBody>
          <a:bodyPr wrap="square" rtlCol="0">
            <a:spAutoFit/>
          </a:bodyPr>
          <a:lstStyle/>
          <a:p>
            <a:r>
              <a:rPr lang="en-US" sz="1200" dirty="0" err="1"/>
              <a:t>Datasource</a:t>
            </a:r>
            <a:r>
              <a:rPr lang="en-US" sz="1200" dirty="0"/>
              <a:t> is injected into </a:t>
            </a:r>
            <a:r>
              <a:rPr lang="en-US" sz="1200" dirty="0" err="1"/>
              <a:t>SessionFactory</a:t>
            </a:r>
            <a:endParaRPr lang="en-US" sz="1200" dirty="0"/>
          </a:p>
        </p:txBody>
      </p:sp>
      <p:cxnSp>
        <p:nvCxnSpPr>
          <p:cNvPr id="22" name="Straight Arrow Connector 21"/>
          <p:cNvCxnSpPr/>
          <p:nvPr/>
        </p:nvCxnSpPr>
        <p:spPr>
          <a:xfrm flipH="1" flipV="1">
            <a:off x="6248401" y="2021061"/>
            <a:ext cx="1828801" cy="89823"/>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5740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Content Placeholder 5"/>
          <p:cNvSpPr>
            <a:spLocks noGrp="1"/>
          </p:cNvSpPr>
          <p:nvPr>
            <p:ph idx="1"/>
          </p:nvPr>
        </p:nvSpPr>
        <p:spPr>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6">
                    <a:lumMod val="75000"/>
                  </a:schemeClr>
                </a:solidFill>
                <a:latin typeface="Times New Roman" pitchFamily="18" charset="0"/>
                <a:ea typeface="Arial Unicode MS" pitchFamily="34" charset="-128"/>
                <a:cs typeface="Times New Roman" pitchFamily="18" charset="0"/>
              </a:rPr>
              <a:t>In step 1, we declared the session factory. </a:t>
            </a:r>
          </a:p>
          <a:p>
            <a:pPr>
              <a:spcBef>
                <a:spcPct val="20000"/>
              </a:spcBef>
              <a:buFont typeface="Arial" pitchFamily="34" charset="0"/>
              <a:buNone/>
            </a:pPr>
            <a:r>
              <a:rPr lang="en-US" sz="2000" dirty="0">
                <a:solidFill>
                  <a:schemeClr val="accent6">
                    <a:lumMod val="75000"/>
                  </a:schemeClr>
                </a:solidFill>
                <a:latin typeface="Times New Roman" pitchFamily="18" charset="0"/>
                <a:ea typeface="Arial Unicode MS" pitchFamily="34" charset="-128"/>
                <a:cs typeface="Times New Roman" pitchFamily="18" charset="0"/>
              </a:rPr>
              <a:t>In step 2 here, we are injecting that session factory into Hibernate Template. </a:t>
            </a:r>
            <a:endParaRPr lang="en-US" sz="2000" dirty="0" smtClean="0">
              <a:solidFill>
                <a:schemeClr val="accent6">
                  <a:lumMod val="75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smtClean="0">
                <a:solidFill>
                  <a:schemeClr val="accent6">
                    <a:lumMod val="75000"/>
                  </a:schemeClr>
                </a:solidFill>
                <a:latin typeface="Times New Roman" pitchFamily="18" charset="0"/>
                <a:ea typeface="Arial Unicode MS" pitchFamily="34" charset="-128"/>
                <a:cs typeface="Times New Roman" pitchFamily="18" charset="0"/>
              </a:rPr>
              <a:t>The </a:t>
            </a:r>
            <a:r>
              <a:rPr lang="en-US" sz="2000" dirty="0">
                <a:solidFill>
                  <a:schemeClr val="accent6">
                    <a:lumMod val="75000"/>
                  </a:schemeClr>
                </a:solidFill>
                <a:latin typeface="Times New Roman" pitchFamily="18" charset="0"/>
                <a:ea typeface="Arial Unicode MS" pitchFamily="34" charset="-128"/>
                <a:cs typeface="Times New Roman" pitchFamily="18" charset="0"/>
              </a:rPr>
              <a:t>hibernate template class is: </a:t>
            </a:r>
            <a:r>
              <a:rPr lang="en-US" sz="2000" i="1" dirty="0">
                <a:solidFill>
                  <a:schemeClr val="accent6">
                    <a:lumMod val="75000"/>
                  </a:schemeClr>
                </a:solidFill>
                <a:latin typeface="Times New Roman" pitchFamily="18" charset="0"/>
                <a:ea typeface="Arial Unicode MS" pitchFamily="34" charset="-128"/>
                <a:cs typeface="Times New Roman" pitchFamily="18" charset="0"/>
              </a:rPr>
              <a:t>org.springframework.orm.hibernate3.</a:t>
            </a:r>
            <a:r>
              <a:rPr lang="en-US" sz="2000" b="1" i="1" dirty="0">
                <a:solidFill>
                  <a:schemeClr val="accent6">
                    <a:lumMod val="75000"/>
                  </a:schemeClr>
                </a:solidFill>
                <a:latin typeface="Times New Roman" pitchFamily="18" charset="0"/>
                <a:ea typeface="Arial Unicode MS" pitchFamily="34" charset="-128"/>
                <a:cs typeface="Times New Roman" pitchFamily="18" charset="0"/>
              </a:rPr>
              <a:t>HibernateTemplate</a:t>
            </a:r>
          </a:p>
        </p:txBody>
      </p:sp>
    </p:spTree>
    <p:extLst>
      <p:ext uri="{BB962C8B-B14F-4D97-AF65-F5344CB8AC3E}">
        <p14:creationId xmlns:p14="http://schemas.microsoft.com/office/powerpoint/2010/main" val="168857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555" t="54424" r="51450" b="37590"/>
          <a:stretch/>
        </p:blipFill>
        <p:spPr bwMode="auto">
          <a:xfrm>
            <a:off x="1600200" y="1371600"/>
            <a:ext cx="721948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7943" y="724291"/>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3: Inject session factory into Hibernate template.</a:t>
            </a:r>
          </a:p>
        </p:txBody>
      </p:sp>
      <p:sp>
        <p:nvSpPr>
          <p:cNvPr id="5" name="Rectangle 4"/>
          <p:cNvSpPr/>
          <p:nvPr/>
        </p:nvSpPr>
        <p:spPr>
          <a:xfrm>
            <a:off x="637943" y="3414074"/>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4: Inject hibernate template into DAO classes.</a:t>
            </a:r>
          </a:p>
        </p:txBody>
      </p:sp>
      <p:pic>
        <p:nvPicPr>
          <p:cNvPr id="10"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l="5555" t="39046" r="51450" b="48300"/>
          <a:stretch/>
        </p:blipFill>
        <p:spPr bwMode="auto">
          <a:xfrm>
            <a:off x="1600200" y="3874533"/>
            <a:ext cx="7219486" cy="132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495800" y="1556657"/>
            <a:ext cx="2971800" cy="12740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010400" y="2830678"/>
            <a:ext cx="457200" cy="1360323"/>
          </a:xfrm>
          <a:prstGeom prst="straightConnector1">
            <a:avLst/>
          </a:prstGeom>
          <a:ln w="31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315200" y="2830678"/>
            <a:ext cx="152400" cy="17078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545771" y="5334000"/>
            <a:ext cx="8915400" cy="915084"/>
          </a:xfrm>
          <a:prstGeom prst="rect">
            <a:avLst/>
          </a:prstGeom>
        </p:spPr>
        <p:txBody>
          <a:bodyPr vert="horz" lIns="91440" tIns="45720" rIns="91440" bIns="45720" rtlCol="0">
            <a:noAutofit/>
          </a:bodyPr>
          <a:lstStyle/>
          <a:p>
            <a:pPr>
              <a:spcBef>
                <a:spcPct val="20000"/>
              </a:spcBef>
              <a:buFont typeface="Arial" pitchFamily="34" charset="0"/>
              <a:buNone/>
            </a:pPr>
            <a:r>
              <a:rPr lang="en-US" sz="1600" dirty="0">
                <a:solidFill>
                  <a:schemeClr val="accent6">
                    <a:lumMod val="75000"/>
                  </a:schemeClr>
                </a:solidFill>
                <a:latin typeface="Times New Roman" pitchFamily="18" charset="0"/>
                <a:ea typeface="Arial Unicode MS" pitchFamily="34" charset="-128"/>
                <a:cs typeface="Times New Roman" pitchFamily="18" charset="0"/>
              </a:rPr>
              <a:t>Observe, we have declared the bean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MyHibernateTemplate</a:t>
            </a:r>
            <a:r>
              <a:rPr lang="en-US" sz="1600" dirty="0">
                <a:solidFill>
                  <a:schemeClr val="accent6">
                    <a:lumMod val="75000"/>
                  </a:schemeClr>
                </a:solidFill>
                <a:latin typeface="Times New Roman" pitchFamily="18" charset="0"/>
                <a:ea typeface="Arial Unicode MS" pitchFamily="34" charset="-128"/>
                <a:cs typeface="Times New Roman" pitchFamily="18" charset="0"/>
              </a:rPr>
              <a:t> in </a:t>
            </a:r>
            <a:r>
              <a:rPr lang="en-US" sz="1600" b="1" dirty="0">
                <a:solidFill>
                  <a:schemeClr val="accent6">
                    <a:lumMod val="75000"/>
                  </a:schemeClr>
                </a:solidFill>
                <a:latin typeface="Times New Roman" pitchFamily="18" charset="0"/>
                <a:ea typeface="Arial Unicode MS" pitchFamily="34" charset="-128"/>
                <a:cs typeface="Times New Roman" pitchFamily="18" charset="0"/>
              </a:rPr>
              <a:t>Step 3</a:t>
            </a:r>
            <a:r>
              <a:rPr lang="en-US" sz="1600" dirty="0">
                <a:solidFill>
                  <a:schemeClr val="accent6">
                    <a:lumMod val="75000"/>
                  </a:schemeClr>
                </a:solidFill>
                <a:latin typeface="Times New Roman" pitchFamily="18" charset="0"/>
                <a:ea typeface="Arial Unicode MS" pitchFamily="34" charset="-128"/>
                <a:cs typeface="Times New Roman" pitchFamily="18" charset="0"/>
              </a:rPr>
              <a:t>. </a:t>
            </a:r>
          </a:p>
          <a:p>
            <a:pPr>
              <a:spcBef>
                <a:spcPct val="20000"/>
              </a:spcBef>
              <a:buFont typeface="Arial" pitchFamily="34" charset="0"/>
              <a:buNone/>
            </a:pPr>
            <a:r>
              <a:rPr lang="en-US" sz="1600" i="1" dirty="0" err="1">
                <a:solidFill>
                  <a:schemeClr val="accent6">
                    <a:lumMod val="75000"/>
                  </a:schemeClr>
                </a:solidFill>
                <a:latin typeface="Times New Roman" pitchFamily="18" charset="0"/>
                <a:ea typeface="Arial Unicode MS" pitchFamily="34" charset="-128"/>
                <a:cs typeface="Times New Roman" pitchFamily="18" charset="0"/>
              </a:rPr>
              <a:t>MyHibernateTemplate</a:t>
            </a:r>
            <a:r>
              <a:rPr lang="en-US" sz="1600" dirty="0">
                <a:solidFill>
                  <a:schemeClr val="accent6">
                    <a:lumMod val="75000"/>
                  </a:schemeClr>
                </a:solidFill>
                <a:latin typeface="Times New Roman" pitchFamily="18" charset="0"/>
                <a:ea typeface="Arial Unicode MS" pitchFamily="34" charset="-128"/>
                <a:cs typeface="Times New Roman" pitchFamily="18" charset="0"/>
              </a:rPr>
              <a:t> is now injected into the DAO classes such as </a:t>
            </a:r>
            <a:r>
              <a:rPr lang="en-US" sz="1200" i="1" dirty="0" err="1">
                <a:solidFill>
                  <a:schemeClr val="accent6">
                    <a:lumMod val="75000"/>
                  </a:schemeClr>
                </a:solidFill>
                <a:latin typeface="Times New Roman" pitchFamily="18" charset="0"/>
                <a:ea typeface="Arial Unicode MS" pitchFamily="34" charset="-128"/>
                <a:cs typeface="Times New Roman" pitchFamily="18" charset="0"/>
              </a:rPr>
              <a:t>org.santosh.dao.</a:t>
            </a:r>
            <a:r>
              <a:rPr lang="en-US" sz="1600" b="1" i="1" dirty="0" err="1">
                <a:solidFill>
                  <a:schemeClr val="accent6">
                    <a:lumMod val="75000"/>
                  </a:schemeClr>
                </a:solidFill>
                <a:latin typeface="Times New Roman" pitchFamily="18" charset="0"/>
                <a:ea typeface="Arial Unicode MS" pitchFamily="34" charset="-128"/>
                <a:cs typeface="Times New Roman" pitchFamily="18" charset="0"/>
              </a:rPr>
              <a:t>EmployeeDao</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dirty="0">
                <a:solidFill>
                  <a:schemeClr val="accent6">
                    <a:lumMod val="75000"/>
                  </a:schemeClr>
                </a:solidFill>
                <a:latin typeface="Times New Roman" pitchFamily="18" charset="0"/>
                <a:ea typeface="Arial Unicode MS" pitchFamily="34" charset="-128"/>
                <a:cs typeface="Times New Roman" pitchFamily="18" charset="0"/>
              </a:rPr>
              <a:t>and </a:t>
            </a:r>
            <a:r>
              <a:rPr lang="en-US" sz="1200" i="1" dirty="0" err="1">
                <a:solidFill>
                  <a:schemeClr val="accent6">
                    <a:lumMod val="75000"/>
                  </a:schemeClr>
                </a:solidFill>
                <a:latin typeface="Times New Roman" pitchFamily="18" charset="0"/>
                <a:ea typeface="Arial Unicode MS" pitchFamily="34" charset="-128"/>
                <a:cs typeface="Times New Roman" pitchFamily="18" charset="0"/>
              </a:rPr>
              <a:t>org.santosh.dao.</a:t>
            </a:r>
            <a:r>
              <a:rPr lang="en-US" sz="1600" b="1" i="1" dirty="0" err="1">
                <a:solidFill>
                  <a:schemeClr val="accent6">
                    <a:lumMod val="75000"/>
                  </a:schemeClr>
                </a:solidFill>
                <a:latin typeface="Times New Roman" pitchFamily="18" charset="0"/>
                <a:ea typeface="Arial Unicode MS" pitchFamily="34" charset="-128"/>
                <a:cs typeface="Times New Roman" pitchFamily="18" charset="0"/>
              </a:rPr>
              <a:t>DepartmentDao</a:t>
            </a:r>
            <a:r>
              <a:rPr lang="en-US" sz="1600" i="1" dirty="0">
                <a:solidFill>
                  <a:schemeClr val="accent6">
                    <a:lumMod val="75000"/>
                  </a:schemeClr>
                </a:solidFill>
                <a:latin typeface="Times New Roman" pitchFamily="18" charset="0"/>
                <a:ea typeface="Arial Unicode MS" pitchFamily="34" charset="-128"/>
                <a:cs typeface="Times New Roman" pitchFamily="18" charset="0"/>
              </a:rPr>
              <a:t>.</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4391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5: Define the property </a:t>
            </a:r>
            <a:r>
              <a:rPr lang="en-US" b="1"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b="1" dirty="0">
                <a:solidFill>
                  <a:schemeClr val="accent1">
                    <a:lumMod val="50000"/>
                  </a:schemeClr>
                </a:solidFill>
                <a:latin typeface="Times New Roman" pitchFamily="18" charset="0"/>
                <a:ea typeface="Arial Unicode MS" pitchFamily="34" charset="-128"/>
                <a:cs typeface="Times New Roman" pitchFamily="18" charset="0"/>
              </a:rPr>
              <a:t> in each DAO classes</a:t>
            </a: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322" t="24672" r="52995" b="54817"/>
          <a:stretch/>
        </p:blipFill>
        <p:spPr bwMode="auto">
          <a:xfrm>
            <a:off x="1524000" y="552916"/>
            <a:ext cx="6784984" cy="203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Layer>
                </a14:imgProps>
              </a:ext>
              <a:ext uri="{28A0092B-C50C-407E-A947-70E740481C1C}">
                <a14:useLocalDpi xmlns:a14="http://schemas.microsoft.com/office/drawing/2010/main" val="0"/>
              </a:ext>
            </a:extLst>
          </a:blip>
          <a:srcRect l="4322" t="48690" r="52995" b="22604"/>
          <a:stretch/>
        </p:blipFill>
        <p:spPr bwMode="auto">
          <a:xfrm>
            <a:off x="1524000" y="2819401"/>
            <a:ext cx="6784984" cy="285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2590800" y="917121"/>
            <a:ext cx="32004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828800" y="1221922"/>
            <a:ext cx="6480184" cy="683079"/>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5715000"/>
            <a:ext cx="8915400" cy="915084"/>
          </a:xfrm>
          <a:prstGeom prst="rect">
            <a:avLst/>
          </a:prstGeom>
        </p:spPr>
        <p:txBody>
          <a:bodyPr vert="horz" lIns="91440" tIns="45720" rIns="91440" bIns="45720" rtlCol="0">
            <a:noAutofit/>
          </a:bodyPr>
          <a:lstStyle/>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Import the class </a:t>
            </a:r>
            <a:r>
              <a:rPr lang="en-US" sz="1400" i="1" dirty="0">
                <a:solidFill>
                  <a:schemeClr val="accent6">
                    <a:lumMod val="75000"/>
                  </a:schemeClr>
                </a:solidFill>
                <a:latin typeface="Times New Roman" pitchFamily="18" charset="0"/>
                <a:ea typeface="Arial Unicode MS" pitchFamily="34" charset="-128"/>
                <a:cs typeface="Times New Roman" pitchFamily="18" charset="0"/>
              </a:rPr>
              <a:t>org.springframework.orm.hibernate3.</a:t>
            </a:r>
            <a:r>
              <a:rPr lang="en-US" b="1" i="1" dirty="0">
                <a:solidFill>
                  <a:schemeClr val="accent6">
                    <a:lumMod val="75000"/>
                  </a:schemeClr>
                </a:solidFill>
                <a:latin typeface="Times New Roman" pitchFamily="18" charset="0"/>
                <a:ea typeface="Arial Unicode MS" pitchFamily="34" charset="-128"/>
                <a:cs typeface="Times New Roman" pitchFamily="18" charset="0"/>
              </a:rPr>
              <a:t>HibernateTemplate</a:t>
            </a:r>
            <a:r>
              <a:rPr lang="en-US" dirty="0">
                <a:solidFill>
                  <a:schemeClr val="accent6">
                    <a:lumMod val="75000"/>
                  </a:schemeClr>
                </a:solidFill>
                <a:latin typeface="Times New Roman" pitchFamily="18" charset="0"/>
                <a:ea typeface="Arial Unicode MS" pitchFamily="34" charset="-128"/>
                <a:cs typeface="Times New Roman" pitchFamily="18" charset="0"/>
              </a:rPr>
              <a:t>. The setter method is required as we inject the </a:t>
            </a:r>
            <a:r>
              <a:rPr lang="en-US" i="1" dirty="0" err="1">
                <a:solidFill>
                  <a:schemeClr val="accent6">
                    <a:lumMod val="75000"/>
                  </a:schemeClr>
                </a:solidFill>
                <a:latin typeface="Times New Roman" pitchFamily="18" charset="0"/>
                <a:ea typeface="Arial Unicode MS" pitchFamily="34" charset="-128"/>
                <a:cs typeface="Times New Roman" pitchFamily="18" charset="0"/>
              </a:rPr>
              <a:t>hibernateTemplate</a:t>
            </a:r>
            <a:r>
              <a:rPr lang="en-US" dirty="0">
                <a:solidFill>
                  <a:schemeClr val="accent6">
                    <a:lumMod val="75000"/>
                  </a:schemeClr>
                </a:solidFill>
                <a:latin typeface="Times New Roman" pitchFamily="18" charset="0"/>
                <a:ea typeface="Arial Unicode MS" pitchFamily="34" charset="-128"/>
                <a:cs typeface="Times New Roman" pitchFamily="18" charset="0"/>
              </a:rPr>
              <a:t> into the DAO class in </a:t>
            </a:r>
            <a:r>
              <a:rPr lang="en-US" b="1" dirty="0">
                <a:solidFill>
                  <a:schemeClr val="accent6">
                    <a:lumMod val="75000"/>
                  </a:schemeClr>
                </a:solidFill>
                <a:latin typeface="Times New Roman" pitchFamily="18" charset="0"/>
                <a:ea typeface="Arial Unicode MS" pitchFamily="34" charset="-128"/>
                <a:cs typeface="Times New Roman" pitchFamily="18" charset="0"/>
              </a:rPr>
              <a:t>step 4</a:t>
            </a:r>
            <a:r>
              <a:rPr lang="en-US" dirty="0">
                <a:solidFill>
                  <a:schemeClr val="accent6">
                    <a:lumMod val="75000"/>
                  </a:schemeClr>
                </a:solidFill>
                <a:latin typeface="Times New Roman" pitchFamily="18" charset="0"/>
                <a:ea typeface="Arial Unicode MS" pitchFamily="34" charset="-128"/>
                <a:cs typeface="Times New Roman" pitchFamily="18" charset="0"/>
              </a:rPr>
              <a:t>.</a:t>
            </a:r>
            <a:endParaRPr lang="en-US" sz="1400" i="1" dirty="0">
              <a:solidFill>
                <a:schemeClr val="accent6">
                  <a:lumMod val="75000"/>
                </a:schemeClr>
              </a:solidFill>
              <a:latin typeface="Times New Roman" pitchFamily="18" charset="0"/>
              <a:ea typeface="Arial Unicode MS" pitchFamily="34" charset="-128"/>
              <a:cs typeface="Times New Roman" pitchFamily="18" charset="0"/>
            </a:endParaRPr>
          </a:p>
        </p:txBody>
      </p:sp>
      <p:sp>
        <p:nvSpPr>
          <p:cNvPr id="7" name="TextBox 6"/>
          <p:cNvSpPr txBox="1"/>
          <p:nvPr/>
        </p:nvSpPr>
        <p:spPr>
          <a:xfrm>
            <a:off x="7086600" y="2362200"/>
            <a:ext cx="3505200" cy="1815882"/>
          </a:xfrm>
          <a:prstGeom prst="rect">
            <a:avLst/>
          </a:prstGeom>
          <a:solidFill>
            <a:schemeClr val="accent3">
              <a:lumMod val="20000"/>
              <a:lumOff val="8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just"/>
            <a:r>
              <a:rPr lang="en-US" sz="1400" dirty="0">
                <a:solidFill>
                  <a:schemeClr val="accent2">
                    <a:lumMod val="75000"/>
                  </a:schemeClr>
                </a:solidFill>
              </a:rPr>
              <a:t>One of the responsibilities of </a:t>
            </a:r>
            <a:r>
              <a:rPr lang="en-US" sz="1400" b="1" dirty="0" err="1">
                <a:solidFill>
                  <a:schemeClr val="accent2">
                    <a:lumMod val="75000"/>
                  </a:schemeClr>
                </a:solidFill>
              </a:rPr>
              <a:t>HibernateTemplate</a:t>
            </a:r>
            <a:r>
              <a:rPr lang="en-US" sz="1400" dirty="0">
                <a:solidFill>
                  <a:schemeClr val="accent2">
                    <a:lumMod val="75000"/>
                  </a:schemeClr>
                </a:solidFill>
              </a:rPr>
              <a:t> is to manage Hibernate Sessions. This involves opening and closing sessions as well as ensuring one session per transaction. Without </a:t>
            </a:r>
            <a:r>
              <a:rPr lang="en-US" sz="1400" dirty="0" err="1">
                <a:solidFill>
                  <a:schemeClr val="accent2">
                    <a:lumMod val="75000"/>
                  </a:schemeClr>
                </a:solidFill>
              </a:rPr>
              <a:t>HibernateTemplate</a:t>
            </a:r>
            <a:r>
              <a:rPr lang="en-US" sz="1400" dirty="0">
                <a:solidFill>
                  <a:schemeClr val="accent2">
                    <a:lumMod val="75000"/>
                  </a:schemeClr>
                </a:solidFill>
              </a:rPr>
              <a:t>, you’d have no choice but to clutter your DAOs with boilerplate session management code.</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5883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782"/>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6: Use hibernate Queries through Hibernate Template object in DAO.</a:t>
            </a:r>
          </a:p>
        </p:txBody>
      </p:sp>
      <p:pic>
        <p:nvPicPr>
          <p:cNvPr id="5"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5000"/>
                    </a14:imgEffect>
                  </a14:imgLayer>
                </a14:imgProps>
              </a:ext>
              <a:ext uri="{28A0092B-C50C-407E-A947-70E740481C1C}">
                <a14:useLocalDpi xmlns:a14="http://schemas.microsoft.com/office/drawing/2010/main" val="0"/>
              </a:ext>
            </a:extLst>
          </a:blip>
          <a:srcRect l="4322" t="28201" r="52995" b="54817"/>
          <a:stretch/>
        </p:blipFill>
        <p:spPr bwMode="auto">
          <a:xfrm>
            <a:off x="1524000" y="827316"/>
            <a:ext cx="6784984" cy="168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322" t="48690" r="52995" b="22604"/>
          <a:stretch/>
        </p:blipFill>
        <p:spPr bwMode="auto">
          <a:xfrm>
            <a:off x="1524000" y="2743201"/>
            <a:ext cx="6784984" cy="285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4322" t="24672" r="52995" b="73333"/>
          <a:stretch/>
        </p:blipFill>
        <p:spPr bwMode="auto">
          <a:xfrm>
            <a:off x="1524000" y="478973"/>
            <a:ext cx="6784984" cy="19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2819400" y="2971800"/>
            <a:ext cx="41148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09800" y="3733800"/>
            <a:ext cx="31242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09800" y="4664528"/>
            <a:ext cx="50292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5638800"/>
            <a:ext cx="9144000" cy="1219200"/>
          </a:xfrm>
          <a:prstGeom prst="rect">
            <a:avLst/>
          </a:prstGeom>
        </p:spPr>
        <p:txBody>
          <a:bodyPr vert="horz" lIns="91440" tIns="45720" rIns="91440" bIns="45720" rtlCol="0">
            <a:noAutofit/>
          </a:bodyPr>
          <a:lstStyle/>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In Hibernate we were using the methods such as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session.get</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session.load</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session.save</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session.saveOrUpdate</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session.delete</a:t>
            </a:r>
            <a:r>
              <a:rPr lang="en-US" sz="1600" i="1" dirty="0">
                <a:solidFill>
                  <a:schemeClr val="accent6">
                    <a:lumMod val="75000"/>
                  </a:schemeClr>
                </a:solidFill>
                <a:latin typeface="Times New Roman" pitchFamily="18" charset="0"/>
                <a:ea typeface="Arial Unicode MS" pitchFamily="34" charset="-128"/>
                <a:cs typeface="Times New Roman" pitchFamily="18" charset="0"/>
              </a:rPr>
              <a:t>(…)</a:t>
            </a:r>
            <a:r>
              <a:rPr lang="en-US" dirty="0">
                <a:solidFill>
                  <a:schemeClr val="accent6">
                    <a:lumMod val="75000"/>
                  </a:schemeClr>
                </a:solidFill>
                <a:latin typeface="Times New Roman" pitchFamily="18" charset="0"/>
                <a:ea typeface="Arial Unicode MS" pitchFamily="34" charset="-128"/>
                <a:cs typeface="Times New Roman" pitchFamily="18" charset="0"/>
              </a:rPr>
              <a:t> etc. All such methods are now used using </a:t>
            </a:r>
            <a:r>
              <a:rPr lang="en-US" b="1" dirty="0" err="1">
                <a:solidFill>
                  <a:schemeClr val="accent6">
                    <a:lumMod val="75000"/>
                  </a:schemeClr>
                </a:solidFill>
                <a:latin typeface="Times New Roman" pitchFamily="18" charset="0"/>
                <a:ea typeface="Arial Unicode MS" pitchFamily="34" charset="-128"/>
                <a:cs typeface="Times New Roman" pitchFamily="18" charset="0"/>
              </a:rPr>
              <a:t>hibernatetemplate</a:t>
            </a:r>
            <a:r>
              <a:rPr lang="en-US" b="1" dirty="0">
                <a:solidFill>
                  <a:schemeClr val="accent6">
                    <a:lumMod val="75000"/>
                  </a:schemeClr>
                </a:solidFill>
                <a:latin typeface="Times New Roman" pitchFamily="18" charset="0"/>
                <a:ea typeface="Arial Unicode MS" pitchFamily="34" charset="-128"/>
                <a:cs typeface="Times New Roman" pitchFamily="18" charset="0"/>
              </a:rPr>
              <a:t>. </a:t>
            </a:r>
            <a:r>
              <a:rPr lang="en-US" dirty="0">
                <a:solidFill>
                  <a:schemeClr val="accent6">
                    <a:lumMod val="75000"/>
                  </a:schemeClr>
                </a:solidFill>
                <a:latin typeface="Times New Roman" pitchFamily="18" charset="0"/>
                <a:ea typeface="Arial Unicode MS" pitchFamily="34" charset="-128"/>
                <a:cs typeface="Times New Roman" pitchFamily="18" charset="0"/>
              </a:rPr>
              <a:t>For example we use </a:t>
            </a:r>
            <a:r>
              <a:rPr lang="en-US" i="1" u="sng" dirty="0" err="1">
                <a:solidFill>
                  <a:schemeClr val="accent6">
                    <a:lumMod val="75000"/>
                  </a:schemeClr>
                </a:solidFill>
                <a:latin typeface="Times New Roman" pitchFamily="18" charset="0"/>
                <a:ea typeface="Arial Unicode MS" pitchFamily="34" charset="-128"/>
                <a:cs typeface="Times New Roman" pitchFamily="18" charset="0"/>
              </a:rPr>
              <a:t>getHibernateTemplate</a:t>
            </a:r>
            <a:r>
              <a:rPr lang="en-US" i="1" u="sng" dirty="0">
                <a:solidFill>
                  <a:schemeClr val="accent6">
                    <a:lumMod val="75000"/>
                  </a:schemeClr>
                </a:solidFill>
                <a:latin typeface="Times New Roman" pitchFamily="18" charset="0"/>
                <a:ea typeface="Arial Unicode MS" pitchFamily="34" charset="-128"/>
                <a:cs typeface="Times New Roman" pitchFamily="18" charset="0"/>
              </a:rPr>
              <a:t>().get(</a:t>
            </a:r>
            <a:r>
              <a:rPr lang="en-US" i="1" u="sng" dirty="0" err="1">
                <a:solidFill>
                  <a:schemeClr val="accent6">
                    <a:lumMod val="75000"/>
                  </a:schemeClr>
                </a:solidFill>
                <a:latin typeface="Times New Roman" pitchFamily="18" charset="0"/>
                <a:ea typeface="Arial Unicode MS" pitchFamily="34" charset="-128"/>
                <a:cs typeface="Times New Roman" pitchFamily="18" charset="0"/>
              </a:rPr>
              <a:t>Employee.class</a:t>
            </a:r>
            <a:r>
              <a:rPr lang="en-US" i="1" u="sng" dirty="0">
                <a:solidFill>
                  <a:schemeClr val="accent6">
                    <a:lumMod val="75000"/>
                  </a:schemeClr>
                </a:solidFill>
                <a:latin typeface="Times New Roman" pitchFamily="18" charset="0"/>
                <a:ea typeface="Arial Unicode MS" pitchFamily="34" charset="-128"/>
                <a:cs typeface="Times New Roman" pitchFamily="18" charset="0"/>
              </a:rPr>
              <a:t>, id)</a:t>
            </a:r>
            <a:r>
              <a:rPr lang="en-US" dirty="0">
                <a:solidFill>
                  <a:schemeClr val="accent6">
                    <a:lumMod val="75000"/>
                  </a:schemeClr>
                </a:solidFill>
                <a:latin typeface="Times New Roman" pitchFamily="18" charset="0"/>
                <a:ea typeface="Arial Unicode MS" pitchFamily="34" charset="-128"/>
                <a:cs typeface="Times New Roman" pitchFamily="18" charset="0"/>
              </a:rPr>
              <a:t> which reattach the Employee object from DB.</a:t>
            </a:r>
            <a:endParaRPr lang="en-US" sz="1400" i="1" dirty="0">
              <a:solidFill>
                <a:schemeClr val="accent6">
                  <a:lumMod val="75000"/>
                </a:schemeClr>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7003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lumMod val="50000"/>
                  </a:schemeClr>
                </a:solidFill>
                <a:latin typeface="Times New Roman" pitchFamily="18" charset="0"/>
                <a:ea typeface="Arial Unicode MS" pitchFamily="34" charset="-128"/>
                <a:cs typeface="Times New Roman" pitchFamily="18" charset="0"/>
              </a:rPr>
              <a:t>HibernateDaoSupport</a:t>
            </a:r>
            <a:endParaRPr lang="en-US" dirty="0"/>
          </a:p>
        </p:txBody>
      </p:sp>
      <p:sp>
        <p:nvSpPr>
          <p:cNvPr id="3" name="Content Placeholder 2"/>
          <p:cNvSpPr>
            <a:spLocks noGrp="1"/>
          </p:cNvSpPr>
          <p:nvPr>
            <p:ph idx="1"/>
          </p:nvPr>
        </p:nvSpPr>
        <p:spPr/>
        <p:txBody>
          <a:bodyPr>
            <a:normAutofit lnSpcReduction="10000"/>
          </a:bodyPr>
          <a:lstStyle/>
          <a:p>
            <a:pPr algn="just">
              <a:spcBef>
                <a:spcPct val="20000"/>
              </a:spcBef>
              <a:buNone/>
            </a:pPr>
            <a:r>
              <a:rPr lang="en-US" dirty="0">
                <a:solidFill>
                  <a:schemeClr val="accent1">
                    <a:lumMod val="50000"/>
                  </a:schemeClr>
                </a:solidFill>
                <a:latin typeface="Times New Roman" pitchFamily="18" charset="0"/>
                <a:ea typeface="Arial Unicode MS" pitchFamily="34" charset="-128"/>
                <a:cs typeface="Times New Roman" pitchFamily="18" charset="0"/>
              </a:rPr>
              <a:t>So far, the configuration of DAO class </a:t>
            </a:r>
            <a:r>
              <a:rPr lang="en-US" sz="1800" dirty="0">
                <a:solidFill>
                  <a:schemeClr val="accent1">
                    <a:lumMod val="50000"/>
                  </a:schemeClr>
                </a:solidFill>
                <a:latin typeface="Times New Roman" pitchFamily="18" charset="0"/>
                <a:ea typeface="Arial Unicode MS" pitchFamily="34" charset="-128"/>
                <a:cs typeface="Times New Roman" pitchFamily="18" charset="0"/>
              </a:rPr>
              <a:t>(e.g.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1800" dirty="0">
                <a:solidFill>
                  <a:schemeClr val="accent1">
                    <a:lumMod val="50000"/>
                  </a:schemeClr>
                </a:solidFill>
                <a:latin typeface="Times New Roman" pitchFamily="18" charset="0"/>
                <a:ea typeface="Arial Unicode MS" pitchFamily="34" charset="-128"/>
                <a:cs typeface="Times New Roman" pitchFamily="18" charset="0"/>
              </a:rPr>
              <a:t> or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DepartmentDao</a:t>
            </a:r>
            <a:r>
              <a:rPr lang="en-US" sz="1800" dirty="0">
                <a:solidFill>
                  <a:schemeClr val="accent1">
                    <a:lumMod val="50000"/>
                  </a:schemeClr>
                </a:solidFill>
                <a:latin typeface="Times New Roman" pitchFamily="18" charset="0"/>
                <a:ea typeface="Arial Unicode MS" pitchFamily="34" charset="-128"/>
                <a:cs typeface="Times New Roman" pitchFamily="18" charset="0"/>
              </a:rPr>
              <a:t>)</a:t>
            </a:r>
            <a:r>
              <a:rPr lang="en-US" dirty="0">
                <a:solidFill>
                  <a:schemeClr val="accent1">
                    <a:lumMod val="50000"/>
                  </a:schemeClr>
                </a:solidFill>
                <a:latin typeface="Times New Roman" pitchFamily="18" charset="0"/>
                <a:ea typeface="Arial Unicode MS" pitchFamily="34" charset="-128"/>
                <a:cs typeface="Times New Roman" pitchFamily="18" charset="0"/>
              </a:rPr>
              <a:t> involves four beans. </a:t>
            </a:r>
          </a:p>
          <a:p>
            <a:pPr marL="285750"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The data source is wired into the session factory bean through </a:t>
            </a:r>
            <a:r>
              <a:rPr lang="en-US" dirty="0" err="1">
                <a:solidFill>
                  <a:schemeClr val="accent1">
                    <a:lumMod val="50000"/>
                  </a:schemeClr>
                </a:solidFill>
                <a:latin typeface="Times New Roman" pitchFamily="18" charset="0"/>
                <a:ea typeface="Arial Unicode MS" pitchFamily="34" charset="-128"/>
                <a:cs typeface="Times New Roman" pitchFamily="18" charset="0"/>
              </a:rPr>
              <a:t>LocalSessionFactoryBean</a:t>
            </a:r>
            <a:r>
              <a:rPr lang="en-US" dirty="0">
                <a:solidFill>
                  <a:schemeClr val="accent1">
                    <a:lumMod val="50000"/>
                  </a:schemeClr>
                </a:solidFill>
                <a:latin typeface="Times New Roman" pitchFamily="18" charset="0"/>
                <a:ea typeface="Arial Unicode MS" pitchFamily="34" charset="-128"/>
                <a:cs typeface="Times New Roman" pitchFamily="18" charset="0"/>
              </a:rPr>
              <a:t> </a:t>
            </a:r>
          </a:p>
          <a:p>
            <a:pPr marL="285750"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The session factory bean is wired into the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dirty="0">
                <a:solidFill>
                  <a:schemeClr val="accent1">
                    <a:lumMod val="50000"/>
                  </a:schemeClr>
                </a:solidFill>
                <a:latin typeface="Times New Roman" pitchFamily="18" charset="0"/>
                <a:ea typeface="Arial Unicode MS" pitchFamily="34" charset="-128"/>
                <a:cs typeface="Times New Roman" pitchFamily="18" charset="0"/>
              </a:rPr>
              <a:t>. </a:t>
            </a:r>
          </a:p>
          <a:p>
            <a:pPr marL="285750"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Finally, the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dirty="0">
                <a:solidFill>
                  <a:schemeClr val="accent1">
                    <a:lumMod val="50000"/>
                  </a:schemeClr>
                </a:solidFill>
                <a:latin typeface="Times New Roman" pitchFamily="18" charset="0"/>
                <a:ea typeface="Arial Unicode MS" pitchFamily="34" charset="-128"/>
                <a:cs typeface="Times New Roman" pitchFamily="18" charset="0"/>
              </a:rPr>
              <a:t> is wired into DAO </a:t>
            </a:r>
            <a:r>
              <a:rPr lang="en-US" sz="1800" dirty="0">
                <a:solidFill>
                  <a:schemeClr val="accent1">
                    <a:lumMod val="50000"/>
                  </a:schemeClr>
                </a:solidFill>
                <a:latin typeface="Times New Roman" pitchFamily="18" charset="0"/>
                <a:ea typeface="Arial Unicode MS" pitchFamily="34" charset="-128"/>
                <a:cs typeface="Times New Roman" pitchFamily="18" charset="0"/>
              </a:rPr>
              <a:t>(e.g.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1800" dirty="0">
                <a:solidFill>
                  <a:schemeClr val="accent1">
                    <a:lumMod val="50000"/>
                  </a:schemeClr>
                </a:solidFill>
                <a:latin typeface="Times New Roman" pitchFamily="18" charset="0"/>
                <a:ea typeface="Arial Unicode MS" pitchFamily="34" charset="-128"/>
                <a:cs typeface="Times New Roman" pitchFamily="18" charset="0"/>
              </a:rPr>
              <a:t> or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DepartmentDao</a:t>
            </a:r>
            <a:r>
              <a:rPr lang="en-US" sz="1800" dirty="0">
                <a:solidFill>
                  <a:schemeClr val="accent1">
                    <a:lumMod val="50000"/>
                  </a:schemeClr>
                </a:solidFill>
                <a:latin typeface="Times New Roman" pitchFamily="18" charset="0"/>
                <a:ea typeface="Arial Unicode MS" pitchFamily="34" charset="-128"/>
                <a:cs typeface="Times New Roman" pitchFamily="18" charset="0"/>
              </a:rPr>
              <a:t>)</a:t>
            </a:r>
            <a:r>
              <a:rPr lang="en-US" dirty="0">
                <a:solidFill>
                  <a:schemeClr val="accent1">
                    <a:lumMod val="50000"/>
                  </a:schemeClr>
                </a:solidFill>
                <a:latin typeface="Times New Roman" pitchFamily="18" charset="0"/>
                <a:ea typeface="Arial Unicode MS" pitchFamily="34" charset="-128"/>
                <a:cs typeface="Times New Roman" pitchFamily="18" charset="0"/>
              </a:rPr>
              <a:t>, where it is used to access the database.</a:t>
            </a:r>
          </a:p>
          <a:p>
            <a:pPr marL="285750"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To simplify things slightly, Spring offers </a:t>
            </a:r>
            <a:r>
              <a:rPr lang="en-US" i="1"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dirty="0">
                <a:solidFill>
                  <a:schemeClr val="accent1">
                    <a:lumMod val="50000"/>
                  </a:schemeClr>
                </a:solidFill>
                <a:latin typeface="Times New Roman" pitchFamily="18" charset="0"/>
                <a:ea typeface="Arial Unicode MS" pitchFamily="34" charset="-128"/>
                <a:cs typeface="Times New Roman" pitchFamily="18" charset="0"/>
              </a:rPr>
              <a:t>, a convenience DAO support class, that enables you to wire a session factory bean directly into the DAO class. Under the covers,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dirty="0">
                <a:solidFill>
                  <a:schemeClr val="accent1">
                    <a:lumMod val="50000"/>
                  </a:schemeClr>
                </a:solidFill>
                <a:latin typeface="Times New Roman" pitchFamily="18" charset="0"/>
                <a:ea typeface="Arial Unicode MS" pitchFamily="34" charset="-128"/>
                <a:cs typeface="Times New Roman" pitchFamily="18" charset="0"/>
              </a:rPr>
              <a:t> creates a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dirty="0">
                <a:solidFill>
                  <a:schemeClr val="accent1">
                    <a:lumMod val="50000"/>
                  </a:schemeClr>
                </a:solidFill>
                <a:latin typeface="Times New Roman" pitchFamily="18" charset="0"/>
                <a:ea typeface="Arial Unicode MS" pitchFamily="34" charset="-128"/>
                <a:cs typeface="Times New Roman" pitchFamily="18" charset="0"/>
              </a:rPr>
              <a:t> that the DAO can use.</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8959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1952" y="122238"/>
            <a:ext cx="8689061" cy="1020762"/>
          </a:xfrm>
        </p:spPr>
        <p:txBody>
          <a:bodyPr/>
          <a:lstStyle/>
          <a:p>
            <a:r>
              <a:rPr lang="en-US" b="1">
                <a:solidFill>
                  <a:schemeClr val="accent1">
                    <a:lumMod val="50000"/>
                  </a:schemeClr>
                </a:solidFill>
                <a:latin typeface="Times New Roman" pitchFamily="18" charset="0"/>
                <a:ea typeface="Arial Unicode MS" pitchFamily="34" charset="-128"/>
                <a:cs typeface="Times New Roman" pitchFamily="18" charset="0"/>
              </a:rPr>
              <a:t>HibernateDaoSupport</a:t>
            </a:r>
            <a:endParaRPr lang="en-US" dirty="0"/>
          </a:p>
        </p:txBody>
      </p:sp>
      <p:sp>
        <p:nvSpPr>
          <p:cNvPr id="2" name="Rectangle 1"/>
          <p:cNvSpPr/>
          <p:nvPr/>
        </p:nvSpPr>
        <p:spPr>
          <a:xfrm>
            <a:off x="625642" y="2136339"/>
            <a:ext cx="10575758" cy="3539430"/>
          </a:xfrm>
          <a:prstGeom prst="rect">
            <a:avLst/>
          </a:prstGeom>
        </p:spPr>
        <p:txBody>
          <a:bodyPr wrap="square">
            <a:spAutoFit/>
          </a:bodyPr>
          <a:lstStyle/>
          <a:p>
            <a:pPr marL="342900" indent="-342900" algn="just">
              <a:buFont typeface="+mj-lt"/>
              <a:buAutoNum type="arabicPeriod"/>
            </a:pPr>
            <a:r>
              <a:rPr lang="en-US" sz="2800" dirty="0">
                <a:solidFill>
                  <a:schemeClr val="accent1">
                    <a:lumMod val="50000"/>
                  </a:schemeClr>
                </a:solidFill>
                <a:latin typeface="Times New Roman" pitchFamily="18" charset="0"/>
                <a:ea typeface="Arial Unicode MS" pitchFamily="34" charset="-128"/>
                <a:cs typeface="Times New Roman" pitchFamily="18" charset="0"/>
              </a:rPr>
              <a:t>Extend the class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sz="2800" dirty="0">
                <a:solidFill>
                  <a:schemeClr val="accent1">
                    <a:lumMod val="50000"/>
                  </a:schemeClr>
                </a:solidFill>
                <a:latin typeface="Times New Roman" pitchFamily="18" charset="0"/>
                <a:ea typeface="Arial Unicode MS" pitchFamily="34" charset="-128"/>
                <a:cs typeface="Times New Roman" pitchFamily="18" charset="0"/>
              </a:rPr>
              <a:t> in each of the DAO class.</a:t>
            </a:r>
          </a:p>
          <a:p>
            <a:pPr marL="342900" indent="-342900" algn="just">
              <a:buFont typeface="+mj-lt"/>
              <a:buAutoNum type="arabicPeriod"/>
            </a:pPr>
            <a:r>
              <a:rPr lang="en-US" sz="2800" dirty="0">
                <a:solidFill>
                  <a:schemeClr val="accent1">
                    <a:lumMod val="50000"/>
                  </a:schemeClr>
                </a:solidFill>
                <a:latin typeface="Times New Roman" pitchFamily="18" charset="0"/>
                <a:ea typeface="Arial Unicode MS" pitchFamily="34" charset="-128"/>
                <a:cs typeface="Times New Roman" pitchFamily="18" charset="0"/>
              </a:rPr>
              <a:t>Remove the property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sz="2800" dirty="0">
                <a:solidFill>
                  <a:schemeClr val="accent1">
                    <a:lumMod val="50000"/>
                  </a:schemeClr>
                </a:solidFill>
                <a:latin typeface="Times New Roman" pitchFamily="18" charset="0"/>
                <a:ea typeface="Arial Unicode MS" pitchFamily="34" charset="-128"/>
                <a:cs typeface="Times New Roman" pitchFamily="18" charset="0"/>
              </a:rPr>
              <a:t> as it is already provided in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sz="2800" dirty="0">
                <a:solidFill>
                  <a:schemeClr val="accent1">
                    <a:lumMod val="50000"/>
                  </a:schemeClr>
                </a:solidFill>
                <a:latin typeface="Times New Roman" pitchFamily="18" charset="0"/>
                <a:ea typeface="Arial Unicode MS" pitchFamily="34" charset="-128"/>
                <a:cs typeface="Times New Roman" pitchFamily="18" charset="0"/>
              </a:rPr>
              <a:t> class.</a:t>
            </a: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The rest of the code will remain unchanged.</a:t>
            </a: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Now lets change the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2800" dirty="0">
                <a:solidFill>
                  <a:schemeClr val="accent1">
                    <a:lumMod val="50000"/>
                  </a:schemeClr>
                </a:solidFill>
                <a:latin typeface="Times New Roman" pitchFamily="18" charset="0"/>
                <a:ea typeface="Arial Unicode MS" pitchFamily="34" charset="-128"/>
                <a:cs typeface="Times New Roman" pitchFamily="18" charset="0"/>
              </a:rPr>
              <a:t> class and implement the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7097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4363" t="15197" r="53320" b="24294"/>
          <a:stretch/>
        </p:blipFill>
        <p:spPr bwMode="auto">
          <a:xfrm>
            <a:off x="1524000" y="797312"/>
            <a:ext cx="6781800" cy="60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90193" y="381001"/>
            <a:ext cx="3051042" cy="30777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accent3">
                    <a:lumMod val="50000"/>
                  </a:schemeClr>
                </a:solidFill>
              </a:rPr>
              <a:t>Extended</a:t>
            </a:r>
            <a:r>
              <a:rPr lang="en-US" sz="1400" b="1" dirty="0">
                <a:solidFill>
                  <a:schemeClr val="accent3">
                    <a:lumMod val="50000"/>
                  </a:schemeClr>
                </a:solidFill>
              </a:rPr>
              <a:t> </a:t>
            </a:r>
            <a:r>
              <a:rPr lang="en-US" sz="1400" b="1" i="1" dirty="0" err="1">
                <a:solidFill>
                  <a:schemeClr val="accent3">
                    <a:lumMod val="50000"/>
                  </a:schemeClr>
                </a:solidFill>
              </a:rPr>
              <a:t>HibernateDaoSupport</a:t>
            </a:r>
            <a:endParaRPr lang="en-US" sz="1400" b="1" dirty="0">
              <a:solidFill>
                <a:schemeClr val="accent3">
                  <a:lumMod val="50000"/>
                </a:schemeClr>
              </a:solidFill>
            </a:endParaRPr>
          </a:p>
        </p:txBody>
      </p:sp>
      <p:cxnSp>
        <p:nvCxnSpPr>
          <p:cNvPr id="6" name="Straight Arrow Connector 5"/>
          <p:cNvCxnSpPr/>
          <p:nvPr/>
        </p:nvCxnSpPr>
        <p:spPr>
          <a:xfrm flipH="1">
            <a:off x="6335486" y="688778"/>
            <a:ext cx="751114" cy="911423"/>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74431" y="992342"/>
            <a:ext cx="2971799" cy="95410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1400">
                <a:solidFill>
                  <a:schemeClr val="accent3">
                    <a:lumMod val="50000"/>
                  </a:schemeClr>
                </a:solidFill>
              </a:defRPr>
            </a:lvl1pPr>
          </a:lstStyle>
          <a:p>
            <a:r>
              <a:rPr lang="en-US" dirty="0"/>
              <a:t>Ignore and don’t use this in any of your DAO class because you extends </a:t>
            </a:r>
            <a:r>
              <a:rPr lang="en-US" dirty="0" err="1"/>
              <a:t>HibernateDaoSupport</a:t>
            </a:r>
            <a:r>
              <a:rPr lang="en-US" dirty="0"/>
              <a:t> and so this class had already done this for you.</a:t>
            </a:r>
          </a:p>
        </p:txBody>
      </p:sp>
      <p:sp>
        <p:nvSpPr>
          <p:cNvPr id="17" name="Oval 16"/>
          <p:cNvSpPr/>
          <p:nvPr/>
        </p:nvSpPr>
        <p:spPr>
          <a:xfrm>
            <a:off x="1524000" y="1912738"/>
            <a:ext cx="5791200" cy="1662461"/>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7" idx="6"/>
          </p:cNvCxnSpPr>
          <p:nvPr/>
        </p:nvCxnSpPr>
        <p:spPr>
          <a:xfrm flipV="1">
            <a:off x="7315201" y="1946448"/>
            <a:ext cx="1926035" cy="797520"/>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91914" y="4694935"/>
            <a:ext cx="2876086" cy="95410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1400">
                <a:solidFill>
                  <a:schemeClr val="accent3">
                    <a:lumMod val="50000"/>
                  </a:schemeClr>
                </a:solidFill>
              </a:defRPr>
            </a:lvl1pPr>
          </a:lstStyle>
          <a:p>
            <a:r>
              <a:rPr lang="en-US" dirty="0"/>
              <a:t>Simply use the methods with </a:t>
            </a:r>
            <a:r>
              <a:rPr lang="en-US" dirty="0" err="1"/>
              <a:t>getHibernateTemplate</a:t>
            </a:r>
            <a:r>
              <a:rPr lang="en-US" dirty="0"/>
              <a:t>() method as you were using </a:t>
            </a:r>
            <a:r>
              <a:rPr lang="en-US" dirty="0" err="1"/>
              <a:t>session.get</a:t>
            </a:r>
            <a:r>
              <a:rPr lang="en-US" dirty="0"/>
              <a:t>(), </a:t>
            </a:r>
            <a:r>
              <a:rPr lang="en-US" dirty="0" err="1"/>
              <a:t>session.load</a:t>
            </a:r>
            <a:r>
              <a:rPr lang="en-US" dirty="0"/>
              <a:t>() etc. in hibernate</a:t>
            </a:r>
          </a:p>
        </p:txBody>
      </p:sp>
      <p:cxnSp>
        <p:nvCxnSpPr>
          <p:cNvPr id="14" name="Straight Arrow Connector 13"/>
          <p:cNvCxnSpPr/>
          <p:nvPr/>
        </p:nvCxnSpPr>
        <p:spPr>
          <a:xfrm flipH="1" flipV="1">
            <a:off x="5257800" y="5029201"/>
            <a:ext cx="2534114" cy="14278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1" idx="1"/>
          </p:cNvCxnSpPr>
          <p:nvPr/>
        </p:nvCxnSpPr>
        <p:spPr>
          <a:xfrm flipH="1" flipV="1">
            <a:off x="5105400" y="4419600"/>
            <a:ext cx="2686514" cy="7523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648200" y="5171988"/>
            <a:ext cx="3143714" cy="771613"/>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133600" y="152401"/>
            <a:ext cx="3736842" cy="30777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b="1" dirty="0">
                <a:solidFill>
                  <a:schemeClr val="accent1">
                    <a:lumMod val="75000"/>
                  </a:schemeClr>
                </a:solidFill>
              </a:rPr>
              <a:t>No changes in the spring configuration XML</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8261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latin typeface="Times New Roman" pitchFamily="18" charset="0"/>
                <a:ea typeface="Arial Unicode MS" pitchFamily="34" charset="-128"/>
                <a:cs typeface="Times New Roman" pitchFamily="18" charset="0"/>
              </a:rPr>
              <a:t>Using Hibernate 3 contextual </a:t>
            </a:r>
            <a:r>
              <a:rPr lang="en-US" b="1" dirty="0" smtClean="0">
                <a:solidFill>
                  <a:schemeClr val="accent1">
                    <a:lumMod val="50000"/>
                  </a:schemeClr>
                </a:solidFill>
                <a:latin typeface="Times New Roman" pitchFamily="18" charset="0"/>
                <a:ea typeface="Arial Unicode MS" pitchFamily="34" charset="-128"/>
                <a:cs typeface="Times New Roman" pitchFamily="18" charset="0"/>
              </a:rPr>
              <a:t>sessions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6"/>
          <p:cNvSpPr>
            <a:spLocks noGrp="1"/>
          </p:cNvSpPr>
          <p:nvPr>
            <p:ph idx="1"/>
          </p:nvPr>
        </p:nvSpPr>
        <p:spPr>
          <a:xfrm>
            <a:off x="608172" y="1368349"/>
            <a:ext cx="10975658" cy="4773614"/>
          </a:xfrm>
          <a:prstGeom prst="rect">
            <a:avLst/>
          </a:prstGeom>
        </p:spPr>
        <p:txBody>
          <a:bodyPr wrap="square">
            <a:spAutoFit/>
          </a:bodyPr>
          <a:lstStyle/>
          <a:p>
            <a:pPr algn="just"/>
            <a:r>
              <a:rPr lang="en-US" dirty="0">
                <a:solidFill>
                  <a:schemeClr val="accent2">
                    <a:lumMod val="75000"/>
                  </a:schemeClr>
                </a:solidFill>
              </a:rPr>
              <a:t>As we saw that one of the responsibilities of </a:t>
            </a:r>
            <a:r>
              <a:rPr lang="en-US" b="1" dirty="0" err="1">
                <a:solidFill>
                  <a:schemeClr val="accent2">
                    <a:lumMod val="75000"/>
                  </a:schemeClr>
                </a:solidFill>
              </a:rPr>
              <a:t>HibernateTemplate</a:t>
            </a:r>
            <a:r>
              <a:rPr lang="en-US" dirty="0">
                <a:solidFill>
                  <a:schemeClr val="accent2">
                    <a:lumMod val="75000"/>
                  </a:schemeClr>
                </a:solidFill>
              </a:rPr>
              <a:t> is to manage Hibernate Sessions. This involves opening and closing sessions as well as ensuring one session per transaction. </a:t>
            </a:r>
          </a:p>
          <a:p>
            <a:pPr algn="just"/>
            <a:r>
              <a:rPr lang="en-US" dirty="0">
                <a:solidFill>
                  <a:schemeClr val="accent2">
                    <a:lumMod val="75000"/>
                  </a:schemeClr>
                </a:solidFill>
              </a:rPr>
              <a:t>But the </a:t>
            </a:r>
            <a:r>
              <a:rPr lang="en-US" dirty="0" err="1">
                <a:solidFill>
                  <a:schemeClr val="accent2">
                    <a:lumMod val="75000"/>
                  </a:schemeClr>
                </a:solidFill>
              </a:rPr>
              <a:t>HibernateTemplate</a:t>
            </a:r>
            <a:r>
              <a:rPr lang="en-US" dirty="0">
                <a:solidFill>
                  <a:schemeClr val="accent2">
                    <a:lumMod val="75000"/>
                  </a:schemeClr>
                </a:solidFill>
              </a:rPr>
              <a:t> is coupled to the Spring Framework. So some developers may find such Spring’s intrusion undesirable to use in the DAO class so instead of using the </a:t>
            </a:r>
            <a:r>
              <a:rPr lang="en-US" b="1" dirty="0" err="1">
                <a:solidFill>
                  <a:schemeClr val="accent2">
                    <a:lumMod val="75000"/>
                  </a:schemeClr>
                </a:solidFill>
              </a:rPr>
              <a:t>HibernateTemplate</a:t>
            </a:r>
            <a:r>
              <a:rPr lang="en-US" dirty="0">
                <a:solidFill>
                  <a:schemeClr val="accent2">
                    <a:lumMod val="75000"/>
                  </a:schemeClr>
                </a:solidFill>
              </a:rPr>
              <a:t> in DAO, they prefer to use the </a:t>
            </a:r>
            <a:r>
              <a:rPr lang="en-US" b="1" dirty="0" err="1">
                <a:solidFill>
                  <a:schemeClr val="accent2">
                    <a:lumMod val="75000"/>
                  </a:schemeClr>
                </a:solidFill>
              </a:rPr>
              <a:t>HibernateSession</a:t>
            </a:r>
            <a:r>
              <a:rPr lang="en-US" dirty="0">
                <a:solidFill>
                  <a:schemeClr val="accent2">
                    <a:lumMod val="75000"/>
                  </a:schemeClr>
                </a:solidFill>
              </a:rPr>
              <a:t> in that place</a:t>
            </a:r>
            <a:r>
              <a:rPr lang="en-US" dirty="0" smtClean="0">
                <a:solidFill>
                  <a:schemeClr val="accent2">
                    <a:lumMod val="75000"/>
                  </a:schemeClr>
                </a:solidFill>
              </a:rPr>
              <a:t>.\</a:t>
            </a:r>
            <a:endParaRPr lang="en-US" dirty="0">
              <a:solidFill>
                <a:schemeClr val="accent2">
                  <a:lumMod val="75000"/>
                </a:schemeClr>
              </a:solidFill>
            </a:endParaRPr>
          </a:p>
          <a:p>
            <a:pPr algn="just"/>
            <a:r>
              <a:rPr lang="en-US" dirty="0">
                <a:solidFill>
                  <a:schemeClr val="accent2">
                    <a:lumMod val="75000"/>
                  </a:schemeClr>
                </a:solidFill>
              </a:rPr>
              <a:t>So Hibernate 3 provides the </a:t>
            </a:r>
            <a:r>
              <a:rPr lang="en-US" dirty="0" err="1">
                <a:solidFill>
                  <a:schemeClr val="accent2">
                    <a:lumMod val="75000"/>
                  </a:schemeClr>
                </a:solidFill>
              </a:rPr>
              <a:t>cotextual</a:t>
            </a:r>
            <a:r>
              <a:rPr lang="en-US" dirty="0">
                <a:solidFill>
                  <a:schemeClr val="accent2">
                    <a:lumMod val="75000"/>
                  </a:schemeClr>
                </a:solidFill>
              </a:rPr>
              <a:t> session where Hibernate manages one session per transaction so there is no need to use the </a:t>
            </a:r>
            <a:r>
              <a:rPr lang="en-US" dirty="0" err="1">
                <a:solidFill>
                  <a:schemeClr val="accent2">
                    <a:lumMod val="75000"/>
                  </a:schemeClr>
                </a:solidFill>
              </a:rPr>
              <a:t>Hibernte</a:t>
            </a:r>
            <a:r>
              <a:rPr lang="en-US" dirty="0">
                <a:solidFill>
                  <a:schemeClr val="accent2">
                    <a:lumMod val="75000"/>
                  </a:schemeClr>
                </a:solidFill>
              </a:rPr>
              <a:t> template. So use </a:t>
            </a:r>
            <a:r>
              <a:rPr lang="en-US" dirty="0" err="1">
                <a:solidFill>
                  <a:schemeClr val="accent2">
                    <a:lumMod val="75000"/>
                  </a:schemeClr>
                </a:solidFill>
              </a:rPr>
              <a:t>HibernateSession</a:t>
            </a:r>
            <a:r>
              <a:rPr lang="en-US" dirty="0">
                <a:solidFill>
                  <a:schemeClr val="accent2">
                    <a:lumMod val="75000"/>
                  </a:schemeClr>
                </a:solidFill>
              </a:rPr>
              <a:t> without coupling your DAO class fully with Spring</a:t>
            </a:r>
            <a:r>
              <a:rPr lang="en-US" dirty="0" smtClean="0">
                <a:solidFill>
                  <a:schemeClr val="accent2">
                    <a:lumMod val="75000"/>
                  </a:schemeClr>
                </a:solidFill>
              </a:rPr>
              <a:t>.</a:t>
            </a:r>
            <a:endParaRPr lang="en-US" dirty="0">
              <a:solidFill>
                <a:schemeClr val="accent2">
                  <a:lumMod val="75000"/>
                </a:schemeClr>
              </a:solidFill>
            </a:endParaRPr>
          </a:p>
          <a:p>
            <a:pPr algn="just"/>
            <a:r>
              <a:rPr lang="en-US" dirty="0">
                <a:solidFill>
                  <a:schemeClr val="accent2">
                    <a:lumMod val="75000"/>
                  </a:schemeClr>
                </a:solidFill>
              </a:rPr>
              <a:t>To implement the contextual session in Hibernate 3, you need to inject </a:t>
            </a:r>
            <a:r>
              <a:rPr lang="en-US" dirty="0" err="1">
                <a:solidFill>
                  <a:schemeClr val="accent2">
                    <a:lumMod val="75000"/>
                  </a:schemeClr>
                </a:solidFill>
              </a:rPr>
              <a:t>sessionFactory</a:t>
            </a:r>
            <a:r>
              <a:rPr lang="en-US" dirty="0">
                <a:solidFill>
                  <a:schemeClr val="accent2">
                    <a:lumMod val="75000"/>
                  </a:schemeClr>
                </a:solidFill>
              </a:rPr>
              <a:t> in place of </a:t>
            </a:r>
            <a:r>
              <a:rPr lang="en-US" dirty="0" err="1">
                <a:solidFill>
                  <a:schemeClr val="accent2">
                    <a:lumMod val="75000"/>
                  </a:schemeClr>
                </a:solidFill>
              </a:rPr>
              <a:t>HibernateTemplate</a:t>
            </a:r>
            <a:r>
              <a:rPr lang="en-US" dirty="0">
                <a:solidFill>
                  <a:schemeClr val="accent2">
                    <a:lumMod val="75000"/>
                  </a:schemeClr>
                </a:solidFill>
              </a:rPr>
              <a:t> in Spring configuration file.</a:t>
            </a:r>
          </a:p>
        </p:txBody>
      </p:sp>
    </p:spTree>
    <p:extLst>
      <p:ext uri="{BB962C8B-B14F-4D97-AF65-F5344CB8AC3E}">
        <p14:creationId xmlns:p14="http://schemas.microsoft.com/office/powerpoint/2010/main" val="129411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62" t="25648" r="40637" b="43598"/>
          <a:stretch/>
        </p:blipFill>
        <p:spPr bwMode="auto">
          <a:xfrm>
            <a:off x="852843" y="1740194"/>
            <a:ext cx="10274102" cy="369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844449" y="1901446"/>
            <a:ext cx="2057400" cy="523220"/>
          </a:xfrm>
          <a:prstGeom prst="rect">
            <a:avLst/>
          </a:prstGeom>
          <a:solidFill>
            <a:srgbClr val="FFFF0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dirty="0">
                <a:solidFill>
                  <a:srgbClr val="FF0000"/>
                </a:solidFill>
              </a:rPr>
              <a:t>No </a:t>
            </a:r>
            <a:r>
              <a:rPr lang="en-US" sz="1400" dirty="0" err="1">
                <a:solidFill>
                  <a:srgbClr val="FF0000"/>
                </a:solidFill>
              </a:rPr>
              <a:t>hibernateTemplate</a:t>
            </a:r>
            <a:r>
              <a:rPr lang="en-US" sz="1400" dirty="0">
                <a:solidFill>
                  <a:srgbClr val="FF0000"/>
                </a:solidFill>
              </a:rPr>
              <a:t>, uses </a:t>
            </a:r>
            <a:r>
              <a:rPr lang="en-US" sz="1400" b="1" dirty="0" err="1">
                <a:solidFill>
                  <a:srgbClr val="FF0000"/>
                </a:solidFill>
              </a:rPr>
              <a:t>SessionFactory</a:t>
            </a:r>
            <a:endParaRPr lang="en-US" sz="1400" b="1" dirty="0">
              <a:solidFill>
                <a:srgbClr val="FF0000"/>
              </a:solidFill>
            </a:endParaRPr>
          </a:p>
        </p:txBody>
      </p:sp>
      <p:sp>
        <p:nvSpPr>
          <p:cNvPr id="7" name="Oval 6"/>
          <p:cNvSpPr/>
          <p:nvPr/>
        </p:nvSpPr>
        <p:spPr>
          <a:xfrm>
            <a:off x="5125453" y="1873121"/>
            <a:ext cx="2089485" cy="387051"/>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Oval 8"/>
          <p:cNvSpPr/>
          <p:nvPr/>
        </p:nvSpPr>
        <p:spPr>
          <a:xfrm>
            <a:off x="5125453" y="2550106"/>
            <a:ext cx="1973178" cy="39029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 name="Straight Arrow Connector 9"/>
          <p:cNvCxnSpPr>
            <a:stCxn id="7" idx="6"/>
          </p:cNvCxnSpPr>
          <p:nvPr/>
        </p:nvCxnSpPr>
        <p:spPr>
          <a:xfrm>
            <a:off x="7214938" y="2066647"/>
            <a:ext cx="4382112" cy="173330"/>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1"/>
          </p:cNvCxnSpPr>
          <p:nvPr/>
        </p:nvCxnSpPr>
        <p:spPr>
          <a:xfrm flipV="1">
            <a:off x="5601729" y="2163056"/>
            <a:ext cx="4242720" cy="487410"/>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2490537" y="2550108"/>
            <a:ext cx="3352801" cy="806703"/>
          </a:xfrm>
          <a:custGeom>
            <a:avLst/>
            <a:gdLst>
              <a:gd name="connsiteX0" fmla="*/ 3311504 w 3594807"/>
              <a:gd name="connsiteY0" fmla="*/ 0 h 312234"/>
              <a:gd name="connsiteX1" fmla="*/ 3322655 w 3594807"/>
              <a:gd name="connsiteY1" fmla="*/ 256478 h 312234"/>
              <a:gd name="connsiteX2" fmla="*/ 456792 w 3594807"/>
              <a:gd name="connsiteY2" fmla="*/ 223024 h 312234"/>
              <a:gd name="connsiteX3" fmla="*/ 44197 w 3594807"/>
              <a:gd name="connsiteY3" fmla="*/ 312234 h 312234"/>
            </a:gdLst>
            <a:ahLst/>
            <a:cxnLst>
              <a:cxn ang="0">
                <a:pos x="connsiteX0" y="connsiteY0"/>
              </a:cxn>
              <a:cxn ang="0">
                <a:pos x="connsiteX1" y="connsiteY1"/>
              </a:cxn>
              <a:cxn ang="0">
                <a:pos x="connsiteX2" y="connsiteY2"/>
              </a:cxn>
              <a:cxn ang="0">
                <a:pos x="connsiteX3" y="connsiteY3"/>
              </a:cxn>
            </a:cxnLst>
            <a:rect l="l" t="t" r="r" b="b"/>
            <a:pathLst>
              <a:path w="3594807" h="312234">
                <a:moveTo>
                  <a:pt x="3311504" y="0"/>
                </a:moveTo>
                <a:cubicBezTo>
                  <a:pt x="3554972" y="109653"/>
                  <a:pt x="3798440" y="219307"/>
                  <a:pt x="3322655" y="256478"/>
                </a:cubicBezTo>
                <a:cubicBezTo>
                  <a:pt x="2846870" y="293649"/>
                  <a:pt x="1003202" y="213731"/>
                  <a:pt x="456792" y="223024"/>
                </a:cubicBezTo>
                <a:cubicBezTo>
                  <a:pt x="-89618" y="232317"/>
                  <a:pt x="-22711" y="272275"/>
                  <a:pt x="44197" y="312234"/>
                </a:cubicBezTo>
              </a:path>
            </a:pathLst>
          </a:cu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itle 1"/>
          <p:cNvSpPr>
            <a:spLocks noGrp="1"/>
          </p:cNvSpPr>
          <p:nvPr>
            <p:ph type="title"/>
          </p:nvPr>
        </p:nvSpPr>
        <p:spPr>
          <a:xfrm>
            <a:off x="531952" y="122238"/>
            <a:ext cx="8689061" cy="1020762"/>
          </a:xfrm>
        </p:spPr>
        <p:txBody>
          <a:bodyPr/>
          <a:lstStyle/>
          <a:p>
            <a:r>
              <a:rPr lang="en-US" b="1" dirty="0">
                <a:solidFill>
                  <a:schemeClr val="accent1">
                    <a:lumMod val="50000"/>
                  </a:schemeClr>
                </a:solidFill>
                <a:latin typeface="Times New Roman" pitchFamily="18" charset="0"/>
                <a:ea typeface="Arial Unicode MS" pitchFamily="34" charset="-128"/>
                <a:cs typeface="Times New Roman" pitchFamily="18" charset="0"/>
              </a:rPr>
              <a:t>Using Hibernate 3 contextual </a:t>
            </a:r>
            <a:r>
              <a:rPr lang="en-US" b="1" dirty="0" smtClean="0">
                <a:solidFill>
                  <a:schemeClr val="accent1">
                    <a:lumMod val="50000"/>
                  </a:schemeClr>
                </a:solidFill>
                <a:latin typeface="Times New Roman" pitchFamily="18" charset="0"/>
                <a:ea typeface="Arial Unicode MS" pitchFamily="34" charset="-128"/>
                <a:cs typeface="Times New Roman" pitchFamily="18" charset="0"/>
              </a:rPr>
              <a:t>sessions</a:t>
            </a:r>
            <a:endParaRPr lang="en-US" dirty="0"/>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6961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 </a:t>
            </a:r>
            <a:r>
              <a:rPr lang="en-US" dirty="0"/>
              <a:t>5</a:t>
            </a:r>
            <a:endParaRPr lang="en-US" dirty="0" smtClean="0"/>
          </a:p>
        </p:txBody>
      </p:sp>
      <p:sp>
        <p:nvSpPr>
          <p:cNvPr id="3" name="Subtitle 2"/>
          <p:cNvSpPr>
            <a:spLocks noGrp="1"/>
          </p:cNvSpPr>
          <p:nvPr/>
        </p:nvSpPr>
        <p:spPr>
          <a:xfrm>
            <a:off x="2036594" y="4178808"/>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Hibernate</a:t>
            </a:r>
            <a:endParaRPr lang="en-US" sz="66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77" t="15089" r="36165" b="12784"/>
          <a:stretch/>
        </p:blipFill>
        <p:spPr bwMode="auto">
          <a:xfrm>
            <a:off x="1524001" y="457200"/>
            <a:ext cx="8341911"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1" y="10886"/>
            <a:ext cx="3890809" cy="369332"/>
          </a:xfrm>
          <a:prstGeom prst="rect">
            <a:avLst/>
          </a:prstGeom>
          <a:noFill/>
        </p:spPr>
        <p:txBody>
          <a:bodyPr wrap="square">
            <a:spAutoFit/>
          </a:bodyPr>
          <a:lstStyle/>
          <a:p>
            <a:pPr>
              <a:spcBef>
                <a:spcPct val="20000"/>
              </a:spcBef>
              <a:buFont typeface="Arial" pitchFamily="34" charset="0"/>
              <a:buNone/>
            </a:pPr>
            <a:r>
              <a:rPr lang="en-US" b="1" u="sng" dirty="0">
                <a:solidFill>
                  <a:schemeClr val="accent1">
                    <a:lumMod val="50000"/>
                  </a:schemeClr>
                </a:solidFill>
                <a:latin typeface="Times New Roman" pitchFamily="18" charset="0"/>
                <a:ea typeface="Arial Unicode MS" pitchFamily="34" charset="-128"/>
                <a:cs typeface="Times New Roman" pitchFamily="18" charset="0"/>
              </a:rPr>
              <a:t>Writing DAO class</a:t>
            </a:r>
          </a:p>
        </p:txBody>
      </p:sp>
      <p:sp>
        <p:nvSpPr>
          <p:cNvPr id="4" name="TextBox 3"/>
          <p:cNvSpPr txBox="1"/>
          <p:nvPr/>
        </p:nvSpPr>
        <p:spPr>
          <a:xfrm>
            <a:off x="6553200" y="1295401"/>
            <a:ext cx="3810000" cy="307777"/>
          </a:xfrm>
          <a:prstGeom prst="rect">
            <a:avLst/>
          </a:prstGeom>
          <a:solidFill>
            <a:srgbClr val="FFFF00"/>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solidFill>
                  <a:srgbClr val="FF0000"/>
                </a:solidFill>
              </a:rPr>
              <a:t>Injected </a:t>
            </a:r>
            <a:r>
              <a:rPr lang="en-US" sz="1400" dirty="0" err="1">
                <a:solidFill>
                  <a:srgbClr val="FF0000"/>
                </a:solidFill>
              </a:rPr>
              <a:t>SessionFactory</a:t>
            </a:r>
            <a:r>
              <a:rPr lang="en-US" sz="1400" dirty="0">
                <a:solidFill>
                  <a:srgbClr val="FF0000"/>
                </a:solidFill>
              </a:rPr>
              <a:t> (not </a:t>
            </a:r>
            <a:r>
              <a:rPr lang="en-US" sz="1400" dirty="0" err="1">
                <a:solidFill>
                  <a:srgbClr val="FF0000"/>
                </a:solidFill>
              </a:rPr>
              <a:t>HibernateTemplate</a:t>
            </a:r>
            <a:r>
              <a:rPr lang="en-US" sz="1400" dirty="0">
                <a:solidFill>
                  <a:srgbClr val="FF0000"/>
                </a:solidFill>
              </a:rPr>
              <a:t>)</a:t>
            </a:r>
          </a:p>
        </p:txBody>
      </p:sp>
      <p:cxnSp>
        <p:nvCxnSpPr>
          <p:cNvPr id="7" name="Straight Arrow Connector 6"/>
          <p:cNvCxnSpPr/>
          <p:nvPr/>
        </p:nvCxnSpPr>
        <p:spPr>
          <a:xfrm flipH="1">
            <a:off x="4800600" y="1449288"/>
            <a:ext cx="1752600" cy="3795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200" y="3619501"/>
            <a:ext cx="3810000" cy="307777"/>
          </a:xfrm>
          <a:prstGeom prst="rect">
            <a:avLst/>
          </a:prstGeom>
          <a:solidFill>
            <a:srgbClr val="92D050"/>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solidFill>
                  <a:srgbClr val="FF0000"/>
                </a:solidFill>
              </a:rPr>
              <a:t>Uses Hibernate session from </a:t>
            </a:r>
            <a:r>
              <a:rPr lang="en-US" sz="1400" dirty="0" err="1">
                <a:solidFill>
                  <a:srgbClr val="FF0000"/>
                </a:solidFill>
              </a:rPr>
              <a:t>SessionFactory</a:t>
            </a:r>
            <a:endParaRPr lang="en-US" sz="1400" dirty="0">
              <a:solidFill>
                <a:srgbClr val="FF0000"/>
              </a:solidFill>
            </a:endParaRPr>
          </a:p>
        </p:txBody>
      </p:sp>
      <p:cxnSp>
        <p:nvCxnSpPr>
          <p:cNvPr id="10" name="Straight Arrow Connector 9"/>
          <p:cNvCxnSpPr/>
          <p:nvPr/>
        </p:nvCxnSpPr>
        <p:spPr>
          <a:xfrm flipH="1">
            <a:off x="4800600" y="3773388"/>
            <a:ext cx="1752600" cy="3795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721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978" y="1604211"/>
            <a:ext cx="10916653" cy="3858126"/>
          </a:xfrm>
        </p:spPr>
        <p:txBody>
          <a:bodyPr>
            <a:noAutofit/>
          </a:bodyPr>
          <a:lstStyle/>
          <a:p>
            <a:pPr algn="just"/>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Spring </a:t>
            </a:r>
            <a:r>
              <a:rPr lang="en-US" sz="2800" dirty="0">
                <a:solidFill>
                  <a:schemeClr val="accent1">
                    <a:lumMod val="50000"/>
                  </a:schemeClr>
                </a:solidFill>
                <a:latin typeface="Times New Roman" pitchFamily="18" charset="0"/>
                <a:ea typeface="Arial Unicode MS" pitchFamily="34" charset="-128"/>
                <a:cs typeface="Times New Roman" pitchFamily="18" charset="0"/>
              </a:rPr>
              <a:t>comes with a family of data access frameworks that integrate with a variety of data access technologies. You may use direct JDBC,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iBATIS</a:t>
            </a:r>
            <a:r>
              <a:rPr lang="en-US" sz="2800" dirty="0">
                <a:solidFill>
                  <a:schemeClr val="accent1">
                    <a:lumMod val="50000"/>
                  </a:schemeClr>
                </a:solidFill>
                <a:latin typeface="Times New Roman" pitchFamily="18" charset="0"/>
                <a:ea typeface="Arial Unicode MS" pitchFamily="34" charset="-128"/>
                <a:cs typeface="Times New Roman" pitchFamily="18" charset="0"/>
              </a:rPr>
              <a:t>, or an object relational mapping (ORM) framework like Hibernate to persist your data. Spring supports all of these persistence mechanisms.</a:t>
            </a:r>
            <a:endParaRPr lang="en-US" sz="2800" b="1"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5" name="TextBox 4"/>
          <p:cNvSpPr txBox="1"/>
          <p:nvPr/>
        </p:nvSpPr>
        <p:spPr>
          <a:xfrm>
            <a:off x="753978" y="324852"/>
            <a:ext cx="3299942"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Introduction</a:t>
            </a:r>
            <a:endParaRPr lang="en-US" sz="4800" dirty="0">
              <a:solidFill>
                <a:srgbClr val="0F4A61"/>
              </a:solidFill>
              <a:latin typeface="Segoe UI" panose="020B0502040204020203" pitchFamily="34" charset="0"/>
              <a:cs typeface="Segoe UI" panose="020B0502040204020203" pitchFamily="34" charset="0"/>
            </a:endParaRPr>
          </a:p>
        </p:txBody>
      </p:sp>
      <p:sp>
        <p:nvSpPr>
          <p:cNvPr id="2" name="Footer Placeholder 1"/>
          <p:cNvSpPr>
            <a:spLocks noGrp="1"/>
          </p:cNvSpPr>
          <p:nvPr>
            <p:ph type="ftr" sz="quarter" idx="11"/>
          </p:nvPr>
        </p:nvSpPr>
        <p:spPr/>
        <p:txBody>
          <a:bodyPr/>
          <a:lstStyle/>
          <a:p>
            <a:r>
              <a:rPr lang="en-US" dirty="0" smtClean="0"/>
              <a:t>Copyright @ 2015 </a:t>
            </a:r>
            <a:r>
              <a:rPr lang="en-US" dirty="0" err="1" smtClean="0"/>
              <a:t>Learntek</a:t>
            </a:r>
            <a:r>
              <a:rPr lang="en-US" dirty="0" smtClean="0"/>
              <a:t>. All Rights Reserved.</a:t>
            </a:r>
            <a:endParaRPr lang="en-US" dirty="0"/>
          </a:p>
        </p:txBody>
      </p:sp>
      <p:sp>
        <p:nvSpPr>
          <p:cNvPr id="4" name="Slide Number Placeholder 3"/>
          <p:cNvSpPr>
            <a:spLocks noGrp="1"/>
          </p:cNvSpPr>
          <p:nvPr>
            <p:ph type="sldNum" sz="quarter" idx="12"/>
          </p:nvPr>
        </p:nvSpPr>
        <p:spPr/>
        <p:txBody>
          <a:bodyPr/>
          <a:lstStyle/>
          <a:p>
            <a:fld id="{1019847D-44B6-4668-8A83-5B1BA5C285AC}" type="slidenum">
              <a:rPr lang="en-US" smtClean="0"/>
              <a:t>3</a:t>
            </a:fld>
            <a:endParaRPr lang="en-US"/>
          </a:p>
        </p:txBody>
      </p:sp>
    </p:spTree>
    <p:extLst>
      <p:ext uri="{BB962C8B-B14F-4D97-AF65-F5344CB8AC3E}">
        <p14:creationId xmlns:p14="http://schemas.microsoft.com/office/powerpoint/2010/main" val="341201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8171" y="1295400"/>
            <a:ext cx="10954175" cy="5189621"/>
          </a:xfrm>
          <a:prstGeom prst="rect">
            <a:avLst/>
          </a:prstGeom>
        </p:spPr>
        <p:txBody>
          <a:bodyPr vert="horz" lIns="91440" tIns="45720" rIns="91440" bIns="45720" rtlCol="0">
            <a:noAutofit/>
          </a:bodyPr>
          <a:lstStyle/>
          <a:p>
            <a:r>
              <a:rPr lang="en-US" sz="2000" dirty="0">
                <a:solidFill>
                  <a:schemeClr val="accent1">
                    <a:lumMod val="50000"/>
                  </a:schemeClr>
                </a:solidFill>
                <a:latin typeface="Times New Roman" pitchFamily="18" charset="0"/>
                <a:ea typeface="Arial Unicode MS" pitchFamily="34" charset="-128"/>
                <a:cs typeface="Times New Roman" pitchFamily="18" charset="0"/>
              </a:rPr>
              <a:t>Hibernate is an open source project whose purpose is to make it easy to integrate relational data into Java programs. This is done through the use of XML mapping files, which associate Java classes with database tables.</a:t>
            </a:r>
          </a:p>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lgn="just">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Hibernate provides basic mapping capabilities. It also includes several other object/relational mapping (ORM) capabilities, including:</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An enhanced, object-based SQL variant for retrieving data, known as Hibernate Query Language (HQL).</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Automated processes to synchronize objects with their database equivalents.</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Built-in database connection pooling, including three </a:t>
            </a:r>
            <a:r>
              <a:rPr lang="en-US" sz="2000" dirty="0" smtClean="0">
                <a:solidFill>
                  <a:schemeClr val="accent1">
                    <a:lumMod val="50000"/>
                  </a:schemeClr>
                </a:solidFill>
                <a:latin typeface="Times New Roman" pitchFamily="18" charset="0"/>
                <a:ea typeface="Arial Unicode MS" pitchFamily="34" charset="-128"/>
                <a:cs typeface="Times New Roman" pitchFamily="18" charset="0"/>
              </a:rPr>
              <a:t>open-source </a:t>
            </a:r>
            <a:r>
              <a:rPr lang="en-US" sz="2000" dirty="0">
                <a:solidFill>
                  <a:schemeClr val="accent1">
                    <a:lumMod val="50000"/>
                  </a:schemeClr>
                </a:solidFill>
                <a:latin typeface="Times New Roman" pitchFamily="18" charset="0"/>
                <a:ea typeface="Arial Unicode MS" pitchFamily="34" charset="-128"/>
                <a:cs typeface="Times New Roman" pitchFamily="18" charset="0"/>
              </a:rPr>
              <a:t>variants.</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Transactional capabilities that can work both stand-alone or with existing Java Transaction API (JTA) implementations.</a:t>
            </a:r>
          </a:p>
          <a:p>
            <a:pPr marL="342900" indent="-342900">
              <a:spcBef>
                <a:spcPct val="20000"/>
              </a:spcBef>
              <a:buFont typeface="Arial" pitchFamily="34" charset="0"/>
              <a:buChar char="•"/>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pPr>
            <a:r>
              <a:rPr lang="en-US" sz="2000" dirty="0">
                <a:solidFill>
                  <a:schemeClr val="accent1">
                    <a:lumMod val="50000"/>
                  </a:schemeClr>
                </a:solidFill>
                <a:latin typeface="Times New Roman" pitchFamily="18" charset="0"/>
                <a:ea typeface="Arial Unicode MS" pitchFamily="34" charset="-128"/>
                <a:cs typeface="Times New Roman" pitchFamily="18" charset="0"/>
              </a:rPr>
              <a:t>The goal of Hibernate is to allow object-oriented developers to incorporate persistence into their programs with a minimum of effort.</a:t>
            </a:r>
          </a:p>
        </p:txBody>
      </p:sp>
      <p:sp>
        <p:nvSpPr>
          <p:cNvPr id="2" name="TextBox 1"/>
          <p:cNvSpPr txBox="1"/>
          <p:nvPr/>
        </p:nvSpPr>
        <p:spPr>
          <a:xfrm>
            <a:off x="460963" y="372979"/>
            <a:ext cx="4275722"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Recall Hibernate</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9907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601577" y="1495927"/>
            <a:ext cx="11081085" cy="43995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Spring Integrates very well with Hibernate. If someone asks why do we need to integrate hibernate in Spring? Yes, there are benefits.</a:t>
            </a:r>
          </a:p>
          <a:p>
            <a:pPr marL="0" indent="0" algn="just">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r>
              <a:rPr lang="en-US" sz="2000" dirty="0">
                <a:solidFill>
                  <a:schemeClr val="accent1">
                    <a:lumMod val="50000"/>
                  </a:schemeClr>
                </a:solidFill>
                <a:latin typeface="Times New Roman" pitchFamily="18" charset="0"/>
                <a:ea typeface="Arial Unicode MS" pitchFamily="34" charset="-128"/>
                <a:cs typeface="Times New Roman" pitchFamily="18" charset="0"/>
              </a:rPr>
              <a:t>The very first benefit is the Spring framework itself. The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IoC</a:t>
            </a:r>
            <a:r>
              <a:rPr lang="en-US" sz="2000" dirty="0">
                <a:solidFill>
                  <a:schemeClr val="accent1">
                    <a:lumMod val="50000"/>
                  </a:schemeClr>
                </a:solidFill>
                <a:latin typeface="Times New Roman" pitchFamily="18" charset="0"/>
                <a:ea typeface="Arial Unicode MS" pitchFamily="34" charset="-128"/>
                <a:cs typeface="Times New Roman" pitchFamily="18" charset="0"/>
              </a:rPr>
              <a:t> container makes configuring data sources, transaction managers, and DAOs easy.</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It manages the Hibernate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as a singleton – a small but  surprisingly annoying task that must be implemented manually when using Hibernate alone.</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It offers a transaction system of its own, which is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aspectoriented</a:t>
            </a:r>
            <a:r>
              <a:rPr lang="en-US" sz="2000" dirty="0">
                <a:solidFill>
                  <a:schemeClr val="accent1">
                    <a:lumMod val="50000"/>
                  </a:schemeClr>
                </a:solidFill>
                <a:latin typeface="Times New Roman" pitchFamily="18" charset="0"/>
                <a:ea typeface="Arial Unicode MS" pitchFamily="34" charset="-128"/>
                <a:cs typeface="Times New Roman" pitchFamily="18" charset="0"/>
              </a:rPr>
              <a:t> and thus configurable, either through Spring AOP or Java-5 annotations. Either of these are generally much easier than working with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Hibernate’s</a:t>
            </a:r>
            <a:r>
              <a:rPr lang="en-US" sz="2000" dirty="0">
                <a:solidFill>
                  <a:schemeClr val="accent1">
                    <a:lumMod val="50000"/>
                  </a:schemeClr>
                </a:solidFill>
                <a:latin typeface="Times New Roman" pitchFamily="18" charset="0"/>
                <a:ea typeface="Arial Unicode MS" pitchFamily="34" charset="-128"/>
                <a:cs typeface="Times New Roman" pitchFamily="18" charset="0"/>
              </a:rPr>
              <a:t> transaction API.</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Transaction management becomes nearly invisible for many applications, and where it’s visible, it’s still pretty easy.</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You integrate more easily with other standards and frameworks.</a:t>
            </a:r>
          </a:p>
        </p:txBody>
      </p:sp>
      <p:sp>
        <p:nvSpPr>
          <p:cNvPr id="3" name="TextBox 2"/>
          <p:cNvSpPr txBox="1"/>
          <p:nvPr/>
        </p:nvSpPr>
        <p:spPr>
          <a:xfrm>
            <a:off x="601577" y="529394"/>
            <a:ext cx="8122736" cy="590931"/>
          </a:xfrm>
          <a:prstGeom prst="rect">
            <a:avLst/>
          </a:prstGeom>
          <a:solidFill>
            <a:schemeClr val="bg1"/>
          </a:solidFill>
        </p:spPr>
        <p:txBody>
          <a:bodyPr wrap="none" rtlCol="0">
            <a:spAutoFit/>
          </a:bodyPr>
          <a:lstStyle/>
          <a:p>
            <a:pPr algn="ctr">
              <a:lnSpc>
                <a:spcPct val="90000"/>
              </a:lnSpc>
            </a:pPr>
            <a:r>
              <a:rPr lang="en-US" sz="36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Why to Integrate Hibernate with </a:t>
            </a:r>
            <a:r>
              <a:rPr lang="en-US" sz="3600" b="1"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Spring</a:t>
            </a:r>
            <a:endParaRPr lang="en-US" sz="36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1971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752600" y="990600"/>
            <a:ext cx="8686800" cy="5715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591552" y="1367589"/>
            <a:ext cx="11008895" cy="4724400"/>
          </a:xfrm>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A typical Hibernate application uses the Hibernate Libraries, configures its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using a properties file or an XML file, use hibernate session etc. Now let’s discuss the steps we must follow while integrating Hibernate with Spring.</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1: Set Hibernate Libraries in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classpath</a:t>
            </a:r>
            <a:r>
              <a:rPr lang="en-US" sz="2000" dirty="0">
                <a:solidFill>
                  <a:schemeClr val="accent1">
                    <a:lumMod val="50000"/>
                  </a:schemeClr>
                </a:solidFill>
                <a:latin typeface="Times New Roman" pitchFamily="18" charset="0"/>
                <a:ea typeface="Arial Unicode MS" pitchFamily="34" charset="-128"/>
                <a:cs typeface="Times New Roman" pitchFamily="18" charset="0"/>
              </a:rPr>
              <a:t>.</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2: Declare a bean in Spring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Config</a:t>
            </a:r>
            <a:r>
              <a:rPr lang="en-US" sz="2000" dirty="0">
                <a:solidFill>
                  <a:schemeClr val="accent1">
                    <a:lumMod val="50000"/>
                  </a:schemeClr>
                </a:solidFill>
                <a:latin typeface="Times New Roman" pitchFamily="18" charset="0"/>
                <a:ea typeface="Arial Unicode MS" pitchFamily="34" charset="-128"/>
                <a:cs typeface="Times New Roman" pitchFamily="18" charset="0"/>
              </a:rPr>
              <a:t> file for </a:t>
            </a:r>
            <a:r>
              <a:rPr lang="en-US" sz="2000" i="1" dirty="0">
                <a:solidFill>
                  <a:schemeClr val="accent1">
                    <a:lumMod val="50000"/>
                  </a:schemeClr>
                </a:solidFill>
                <a:latin typeface="Times New Roman" pitchFamily="18" charset="0"/>
                <a:ea typeface="Arial Unicode MS" pitchFamily="34" charset="-128"/>
                <a:cs typeface="Times New Roman" pitchFamily="18" charset="0"/>
              </a:rPr>
              <a:t>Hibernate Session Factory.</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3: Inject </a:t>
            </a:r>
            <a:r>
              <a:rPr lang="en-US" sz="2000" i="1" dirty="0">
                <a:solidFill>
                  <a:schemeClr val="accent1">
                    <a:lumMod val="50000"/>
                  </a:schemeClr>
                </a:solidFill>
                <a:latin typeface="Times New Roman" pitchFamily="18" charset="0"/>
                <a:ea typeface="Arial Unicode MS" pitchFamily="34" charset="-128"/>
                <a:cs typeface="Times New Roman" pitchFamily="18" charset="0"/>
              </a:rPr>
              <a:t>session 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into Hibernate template.</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4: Inject </a:t>
            </a:r>
            <a:r>
              <a:rPr lang="en-US" sz="2000" i="1" dirty="0">
                <a:solidFill>
                  <a:schemeClr val="accent1">
                    <a:lumMod val="50000"/>
                  </a:schemeClr>
                </a:solidFill>
                <a:latin typeface="Times New Roman" pitchFamily="18" charset="0"/>
                <a:ea typeface="Arial Unicode MS" pitchFamily="34" charset="-128"/>
                <a:cs typeface="Times New Roman" pitchFamily="18" charset="0"/>
              </a:rPr>
              <a:t>hibernate 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into DAO classes.</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5: Define the property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each DAO classes.</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6: Use hibernate Queries through Hibernate Template object in DAO.</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Let’s discuss all these steps one by one.</a:t>
            </a:r>
          </a:p>
        </p:txBody>
      </p:sp>
      <p:sp>
        <p:nvSpPr>
          <p:cNvPr id="2" name="TextBox 1"/>
          <p:cNvSpPr txBox="1"/>
          <p:nvPr/>
        </p:nvSpPr>
        <p:spPr>
          <a:xfrm>
            <a:off x="591552" y="430812"/>
            <a:ext cx="7726795" cy="646331"/>
          </a:xfrm>
          <a:prstGeom prst="rect">
            <a:avLst/>
          </a:prstGeom>
          <a:solidFill>
            <a:schemeClr val="bg1"/>
          </a:solidFill>
        </p:spPr>
        <p:txBody>
          <a:bodyPr wrap="none" rtlCol="0">
            <a:spAutoFit/>
          </a:bodyPr>
          <a:lstStyle/>
          <a:p>
            <a:pPr algn="ctr">
              <a:lnSpc>
                <a:spcPct val="90000"/>
              </a:lnSpc>
            </a:pPr>
            <a:r>
              <a:rPr lang="en-US" sz="40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Integrating Hibernate with </a:t>
            </a:r>
            <a:r>
              <a:rPr lang="en-US" sz="4000" b="1"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Spring</a:t>
            </a:r>
            <a:endParaRPr lang="en-US" sz="40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7542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262" y="1656347"/>
            <a:ext cx="9396663" cy="2410327"/>
          </a:xfrm>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To integrate Hibernate with Spring, you need the hibernate libraries along with Spring. </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So the first step should be downloading all the necessary library jars for Hibernate and set those jars into the project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classpath</a:t>
            </a:r>
            <a:r>
              <a:rPr lang="en-US" sz="2000" dirty="0">
                <a:solidFill>
                  <a:schemeClr val="accent1">
                    <a:lumMod val="50000"/>
                  </a:schemeClr>
                </a:solidFill>
                <a:latin typeface="Times New Roman" pitchFamily="18" charset="0"/>
                <a:ea typeface="Arial Unicode MS" pitchFamily="34" charset="-128"/>
                <a:cs typeface="Times New Roman" pitchFamily="18" charset="0"/>
              </a:rPr>
              <a:t> just like you already have set the Spring libraries..</a:t>
            </a:r>
          </a:p>
        </p:txBody>
      </p:sp>
      <p:sp>
        <p:nvSpPr>
          <p:cNvPr id="2" name="TextBox 1"/>
          <p:cNvSpPr txBox="1"/>
          <p:nvPr/>
        </p:nvSpPr>
        <p:spPr>
          <a:xfrm>
            <a:off x="481262" y="697832"/>
            <a:ext cx="4928657" cy="424732"/>
          </a:xfrm>
          <a:prstGeom prst="rect">
            <a:avLst/>
          </a:prstGeom>
          <a:solidFill>
            <a:schemeClr val="bg1"/>
          </a:solidFill>
        </p:spPr>
        <p:txBody>
          <a:bodyPr wrap="none" rtlCol="0">
            <a:spAutoFit/>
          </a:bodyPr>
          <a:lstStyle/>
          <a:p>
            <a:pPr algn="ctr">
              <a:lnSpc>
                <a:spcPct val="90000"/>
              </a:lnSpc>
            </a:pPr>
            <a:r>
              <a:rPr lang="en-US" sz="2400" b="1" dirty="0">
                <a:solidFill>
                  <a:schemeClr val="accent1">
                    <a:lumMod val="50000"/>
                  </a:schemeClr>
                </a:solidFill>
                <a:latin typeface="Times New Roman" pitchFamily="18" charset="0"/>
                <a:ea typeface="Arial Unicode MS" pitchFamily="34" charset="-128"/>
                <a:cs typeface="Times New Roman" pitchFamily="18" charset="0"/>
              </a:rPr>
              <a:t>Step 1: </a:t>
            </a:r>
            <a:r>
              <a:rPr lang="en-US" sz="2400" b="1" dirty="0" smtClean="0">
                <a:solidFill>
                  <a:schemeClr val="accent1">
                    <a:lumMod val="50000"/>
                  </a:schemeClr>
                </a:solidFill>
                <a:latin typeface="Times New Roman" pitchFamily="18" charset="0"/>
                <a:ea typeface="Arial Unicode MS" pitchFamily="34" charset="-128"/>
                <a:cs typeface="Times New Roman" pitchFamily="18" charset="0"/>
              </a:rPr>
              <a:t>Adding Hibernate Libraries</a:t>
            </a:r>
            <a:endParaRPr lang="en-US" sz="2400" b="1"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9081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9687" y="1540042"/>
            <a:ext cx="10884692" cy="4415589"/>
          </a:xfrm>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A typical Hibernate application uses the Hibernate Libraries, configures its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using a properties file or an XML file, use hibernate session etc. Now let’s discuss the steps we must follow while integrating Hibernate with Spring.</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r>
              <a:rPr lang="en-US" sz="2000" dirty="0">
                <a:solidFill>
                  <a:schemeClr val="accent1">
                    <a:lumMod val="50000"/>
                  </a:schemeClr>
                </a:solidFill>
                <a:latin typeface="Times New Roman" pitchFamily="18" charset="0"/>
                <a:ea typeface="Arial Unicode MS" pitchFamily="34" charset="-128"/>
                <a:cs typeface="Times New Roman" pitchFamily="18" charset="0"/>
              </a:rPr>
              <a:t>A typical Hibernate application configures its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using a properties file or an XML file.</a:t>
            </a:r>
          </a:p>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r>
              <a:rPr lang="en-US" sz="2000" dirty="0">
                <a:solidFill>
                  <a:schemeClr val="accent1">
                    <a:lumMod val="50000"/>
                  </a:schemeClr>
                </a:solidFill>
                <a:latin typeface="Times New Roman" pitchFamily="18" charset="0"/>
                <a:ea typeface="Arial Unicode MS" pitchFamily="34" charset="-128"/>
                <a:cs typeface="Times New Roman" pitchFamily="18" charset="0"/>
              </a:rPr>
              <a:t>First, we start treating that session factory as a Spring bean.</a:t>
            </a:r>
          </a:p>
          <a:p>
            <a:endParaRPr lang="en-US" sz="2000" u="sng" dirty="0">
              <a:solidFill>
                <a:schemeClr val="accent1">
                  <a:lumMod val="50000"/>
                </a:schemeClr>
              </a:solidFill>
              <a:latin typeface="Times New Roman" pitchFamily="18" charset="0"/>
              <a:ea typeface="Arial Unicode MS" pitchFamily="34" charset="-128"/>
              <a:cs typeface="Times New Roman" pitchFamily="18" charset="0"/>
            </a:endParaRP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Declare it as a Spring &lt;bean&gt; and instantiate it using a Spring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ApplicationContext</a:t>
            </a:r>
            <a:r>
              <a:rPr lang="en-US" sz="2000" dirty="0">
                <a:solidFill>
                  <a:schemeClr val="accent1">
                    <a:lumMod val="50000"/>
                  </a:schemeClr>
                </a:solidFill>
                <a:latin typeface="Times New Roman" pitchFamily="18" charset="0"/>
                <a:ea typeface="Arial Unicode MS" pitchFamily="34" charset="-128"/>
                <a:cs typeface="Times New Roman" pitchFamily="18" charset="0"/>
              </a:rPr>
              <a:t>.</a:t>
            </a: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Configure it using Spring &lt;property&gt;s, and this removes the need for a hibernate.cfg.xml or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hibernate.properties</a:t>
            </a:r>
            <a:r>
              <a:rPr lang="en-US" sz="2000" dirty="0">
                <a:solidFill>
                  <a:schemeClr val="accent1">
                    <a:lumMod val="50000"/>
                  </a:schemeClr>
                </a:solidFill>
                <a:latin typeface="Times New Roman" pitchFamily="18" charset="0"/>
                <a:ea typeface="Arial Unicode MS" pitchFamily="34" charset="-128"/>
                <a:cs typeface="Times New Roman" pitchFamily="18" charset="0"/>
              </a:rPr>
              <a:t> file.</a:t>
            </a: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Spring dependency injection – and possibly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autowiring</a:t>
            </a:r>
            <a:r>
              <a:rPr lang="en-US" sz="2000" dirty="0">
                <a:solidFill>
                  <a:schemeClr val="accent1">
                    <a:lumMod val="50000"/>
                  </a:schemeClr>
                </a:solidFill>
                <a:latin typeface="Times New Roman" pitchFamily="18" charset="0"/>
                <a:ea typeface="Arial Unicode MS" pitchFamily="34" charset="-128"/>
                <a:cs typeface="Times New Roman" pitchFamily="18" charset="0"/>
              </a:rPr>
              <a:t> – make short work of this sort of configuration task.</a:t>
            </a: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Hibernate object/relational mapping files are included as usual.</a:t>
            </a:r>
          </a:p>
        </p:txBody>
      </p:sp>
      <p:sp>
        <p:nvSpPr>
          <p:cNvPr id="2" name="TextBox 1"/>
          <p:cNvSpPr txBox="1"/>
          <p:nvPr/>
        </p:nvSpPr>
        <p:spPr>
          <a:xfrm>
            <a:off x="689687" y="649708"/>
            <a:ext cx="6515117" cy="461665"/>
          </a:xfrm>
          <a:prstGeom prst="rect">
            <a:avLst/>
          </a:prstGeom>
          <a:solidFill>
            <a:schemeClr val="bg1"/>
          </a:solidFill>
        </p:spPr>
        <p:txBody>
          <a:bodyPr wrap="none" rtlCol="0">
            <a:spAutoFit/>
          </a:bodyPr>
          <a:lstStyle/>
          <a:p>
            <a:pPr>
              <a:spcBef>
                <a:spcPct val="20000"/>
              </a:spcBef>
              <a:buFont typeface="Arial" pitchFamily="34" charset="0"/>
              <a:buNone/>
            </a:pPr>
            <a:r>
              <a:rPr lang="en-US" sz="2400" b="1" dirty="0">
                <a:solidFill>
                  <a:schemeClr val="accent1">
                    <a:lumMod val="50000"/>
                  </a:schemeClr>
                </a:solidFill>
                <a:latin typeface="Times New Roman" pitchFamily="18" charset="0"/>
                <a:ea typeface="Arial Unicode MS" pitchFamily="34" charset="-128"/>
                <a:cs typeface="Times New Roman" pitchFamily="18" charset="0"/>
              </a:rPr>
              <a:t>Step 2: </a:t>
            </a:r>
            <a:r>
              <a:rPr lang="en-US" sz="2400" b="1" dirty="0" smtClean="0">
                <a:solidFill>
                  <a:schemeClr val="accent1">
                    <a:lumMod val="50000"/>
                  </a:schemeClr>
                </a:solidFill>
                <a:latin typeface="Times New Roman" pitchFamily="18" charset="0"/>
                <a:ea typeface="Arial Unicode MS" pitchFamily="34" charset="-128"/>
                <a:cs typeface="Times New Roman" pitchFamily="18" charset="0"/>
              </a:rPr>
              <a:t>Configure </a:t>
            </a:r>
            <a:r>
              <a:rPr lang="en-US" sz="2400" b="1" dirty="0">
                <a:solidFill>
                  <a:schemeClr val="accent1">
                    <a:lumMod val="50000"/>
                  </a:schemeClr>
                </a:solidFill>
                <a:latin typeface="Times New Roman" pitchFamily="18" charset="0"/>
                <a:ea typeface="Arial Unicode MS" pitchFamily="34" charset="-128"/>
                <a:cs typeface="Times New Roman" pitchFamily="18" charset="0"/>
              </a:rPr>
              <a:t>for Hibernate Session Factory</a:t>
            </a: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014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Hbm.xml</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6"/>
          <p:cNvSpPr>
            <a:spLocks noGrp="1"/>
          </p:cNvSpPr>
          <p:nvPr>
            <p:ph idx="1"/>
          </p:nvPr>
        </p:nvSpPr>
        <p:spPr>
          <a:prstGeom prst="rect">
            <a:avLst/>
          </a:prstGeom>
        </p:spPr>
        <p:txBody>
          <a:bodyPr vert="horz" lIns="91440" tIns="45720" rIns="91440" bIns="45720" rtlCol="0">
            <a:noAutofit/>
          </a:bodyPr>
          <a:lstStyle/>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In our example, we do use 2 .</a:t>
            </a:r>
            <a:r>
              <a:rPr lang="en-US" dirty="0" err="1">
                <a:solidFill>
                  <a:schemeClr val="accent6">
                    <a:lumMod val="75000"/>
                  </a:schemeClr>
                </a:solidFill>
                <a:latin typeface="Times New Roman" pitchFamily="18" charset="0"/>
                <a:ea typeface="Arial Unicode MS" pitchFamily="34" charset="-128"/>
                <a:cs typeface="Times New Roman" pitchFamily="18" charset="0"/>
              </a:rPr>
              <a:t>hbm</a:t>
            </a:r>
            <a:r>
              <a:rPr lang="en-US" dirty="0">
                <a:solidFill>
                  <a:schemeClr val="accent6">
                    <a:lumMod val="75000"/>
                  </a:schemeClr>
                </a:solidFill>
                <a:latin typeface="Times New Roman" pitchFamily="18" charset="0"/>
                <a:ea typeface="Arial Unicode MS" pitchFamily="34" charset="-128"/>
                <a:cs typeface="Times New Roman" pitchFamily="18" charset="0"/>
              </a:rPr>
              <a:t> files: </a:t>
            </a:r>
            <a:r>
              <a:rPr lang="en-US" sz="1600" i="1" dirty="0">
                <a:solidFill>
                  <a:schemeClr val="accent6">
                    <a:lumMod val="75000"/>
                  </a:schemeClr>
                </a:solidFill>
                <a:latin typeface="Times New Roman" pitchFamily="18" charset="0"/>
                <a:ea typeface="Arial Unicode MS" pitchFamily="34" charset="-128"/>
                <a:cs typeface="Times New Roman" pitchFamily="18" charset="0"/>
              </a:rPr>
              <a:t>Employee.hbm.xml</a:t>
            </a:r>
            <a:r>
              <a:rPr lang="en-US" dirty="0">
                <a:solidFill>
                  <a:schemeClr val="accent6">
                    <a:lumMod val="75000"/>
                  </a:schemeClr>
                </a:solidFill>
                <a:latin typeface="Times New Roman" pitchFamily="18" charset="0"/>
                <a:ea typeface="Arial Unicode MS" pitchFamily="34" charset="-128"/>
                <a:cs typeface="Times New Roman" pitchFamily="18" charset="0"/>
              </a:rPr>
              <a:t> &amp; </a:t>
            </a:r>
            <a:r>
              <a:rPr lang="en-US" sz="1600" i="1" dirty="0">
                <a:solidFill>
                  <a:schemeClr val="accent6">
                    <a:lumMod val="75000"/>
                  </a:schemeClr>
                </a:solidFill>
                <a:latin typeface="Times New Roman" pitchFamily="18" charset="0"/>
                <a:ea typeface="Arial Unicode MS" pitchFamily="34" charset="-128"/>
                <a:cs typeface="Times New Roman" pitchFamily="18" charset="0"/>
              </a:rPr>
              <a:t>Department.hbm.xml</a:t>
            </a:r>
          </a:p>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The </a:t>
            </a:r>
            <a:r>
              <a:rPr lang="en-US" dirty="0" err="1">
                <a:solidFill>
                  <a:schemeClr val="accent6">
                    <a:lumMod val="75000"/>
                  </a:schemeClr>
                </a:solidFill>
                <a:latin typeface="Times New Roman" pitchFamily="18" charset="0"/>
                <a:ea typeface="Arial Unicode MS" pitchFamily="34" charset="-128"/>
                <a:cs typeface="Times New Roman" pitchFamily="18" charset="0"/>
              </a:rPr>
              <a:t>databse</a:t>
            </a:r>
            <a:r>
              <a:rPr lang="en-US" dirty="0">
                <a:solidFill>
                  <a:schemeClr val="accent6">
                    <a:lumMod val="75000"/>
                  </a:schemeClr>
                </a:solidFill>
                <a:latin typeface="Times New Roman" pitchFamily="18" charset="0"/>
                <a:ea typeface="Arial Unicode MS" pitchFamily="34" charset="-128"/>
                <a:cs typeface="Times New Roman" pitchFamily="18" charset="0"/>
              </a:rPr>
              <a:t> is </a:t>
            </a:r>
            <a:r>
              <a:rPr lang="en-US" i="1" dirty="0" err="1">
                <a:solidFill>
                  <a:schemeClr val="accent6">
                    <a:lumMod val="75000"/>
                  </a:schemeClr>
                </a:solidFill>
                <a:latin typeface="Times New Roman" pitchFamily="18" charset="0"/>
                <a:ea typeface="Arial Unicode MS" pitchFamily="34" charset="-128"/>
                <a:cs typeface="Times New Roman" pitchFamily="18" charset="0"/>
              </a:rPr>
              <a:t>MySql</a:t>
            </a:r>
            <a:r>
              <a:rPr lang="en-US" dirty="0">
                <a:solidFill>
                  <a:schemeClr val="accent6">
                    <a:lumMod val="75000"/>
                  </a:schemeClr>
                </a:solidFill>
                <a:latin typeface="Times New Roman" pitchFamily="18" charset="0"/>
                <a:ea typeface="Arial Unicode MS" pitchFamily="34" charset="-128"/>
                <a:cs typeface="Times New Roman" pitchFamily="18" charset="0"/>
              </a:rPr>
              <a:t> and using the </a:t>
            </a:r>
            <a:r>
              <a:rPr lang="en-US" i="1" dirty="0">
                <a:solidFill>
                  <a:schemeClr val="accent6">
                    <a:lumMod val="75000"/>
                  </a:schemeClr>
                </a:solidFill>
                <a:latin typeface="Times New Roman" pitchFamily="18" charset="0"/>
                <a:ea typeface="Arial Unicode MS" pitchFamily="34" charset="-128"/>
                <a:cs typeface="Times New Roman" pitchFamily="18" charset="0"/>
              </a:rPr>
              <a:t>driver based </a:t>
            </a:r>
            <a:r>
              <a:rPr lang="en-US" i="1" dirty="0" err="1">
                <a:solidFill>
                  <a:schemeClr val="accent6">
                    <a:lumMod val="75000"/>
                  </a:schemeClr>
                </a:solidFill>
                <a:latin typeface="Times New Roman" pitchFamily="18" charset="0"/>
                <a:ea typeface="Arial Unicode MS" pitchFamily="34" charset="-128"/>
                <a:cs typeface="Times New Roman" pitchFamily="18" charset="0"/>
              </a:rPr>
              <a:t>datasource</a:t>
            </a:r>
            <a:r>
              <a:rPr lang="en-US" dirty="0">
                <a:solidFill>
                  <a:schemeClr val="accent6">
                    <a:lumMod val="75000"/>
                  </a:schemeClr>
                </a:solidFill>
                <a:latin typeface="Times New Roman" pitchFamily="18" charset="0"/>
                <a:ea typeface="Arial Unicode MS" pitchFamily="34" charset="-128"/>
                <a:cs typeface="Times New Roman" pitchFamily="18" charset="0"/>
              </a:rPr>
              <a:t> in Spring.</a:t>
            </a:r>
          </a:p>
          <a:p>
            <a:pPr>
              <a:spcBef>
                <a:spcPct val="20000"/>
              </a:spcBef>
              <a:buFont typeface="Arial" pitchFamily="34" charset="0"/>
              <a:buNone/>
            </a:pPr>
            <a:endParaRPr lang="en-US" dirty="0">
              <a:solidFill>
                <a:schemeClr val="accent6">
                  <a:lumMod val="75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Remember, here the session factory class used is : </a:t>
            </a:r>
            <a:r>
              <a:rPr lang="en-US" i="1" dirty="0" err="1">
                <a:solidFill>
                  <a:srgbClr val="00B050"/>
                </a:solidFill>
                <a:latin typeface="Times New Roman" pitchFamily="18" charset="0"/>
                <a:ea typeface="Arial Unicode MS" pitchFamily="34" charset="-128"/>
                <a:cs typeface="Times New Roman" pitchFamily="18" charset="0"/>
              </a:rPr>
              <a:t>LocalSessionFactoryBean</a:t>
            </a:r>
            <a:r>
              <a:rPr lang="en-US" i="1" dirty="0">
                <a:solidFill>
                  <a:schemeClr val="accent6">
                    <a:lumMod val="75000"/>
                  </a:schemeClr>
                </a:solidFill>
                <a:latin typeface="Times New Roman" pitchFamily="18" charset="0"/>
                <a:ea typeface="Arial Unicode MS" pitchFamily="34" charset="-128"/>
                <a:cs typeface="Times New Roman" pitchFamily="18" charset="0"/>
              </a:rPr>
              <a:t>.</a:t>
            </a:r>
            <a:endParaRPr lang="en-US" dirty="0">
              <a:solidFill>
                <a:schemeClr val="accent6">
                  <a:lumMod val="75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98501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1531</Words>
  <Application>Microsoft Macintosh PowerPoint</Application>
  <PresentationFormat>Widescreen</PresentationFormat>
  <Paragraphs>141</Paragraphs>
  <Slides>20</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Arial Unicode MS</vt:lpstr>
      <vt:lpstr>Calibri</vt:lpstr>
      <vt:lpstr>Calibri Light</vt:lpstr>
      <vt:lpstr>Consolas</vt:lpstr>
      <vt:lpstr>Corbel</vt:lpstr>
      <vt:lpstr>Segoe UI</vt:lpstr>
      <vt:lpstr>Segoe UI Semibold</vt:lpstr>
      <vt:lpstr>Symbol</vt:lpstr>
      <vt:lpstr>Times New Roman</vt:lpstr>
      <vt:lpstr>Arial</vt:lpstr>
      <vt:lpstr>Office Theme</vt:lpstr>
      <vt:lpstr>2_Chalkboard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Hbm.xml</vt:lpstr>
      <vt:lpstr>PowerPoint Presentation</vt:lpstr>
      <vt:lpstr>PowerPoint Presentation</vt:lpstr>
      <vt:lpstr>PowerPoint Presentation</vt:lpstr>
      <vt:lpstr>PowerPoint Presentation</vt:lpstr>
      <vt:lpstr>PowerPoint Presentation</vt:lpstr>
      <vt:lpstr>HibernateDaoSupport</vt:lpstr>
      <vt:lpstr>HibernateDaoSupport</vt:lpstr>
      <vt:lpstr>PowerPoint Presentation</vt:lpstr>
      <vt:lpstr>Using Hibernate 3 contextual sessions</vt:lpstr>
      <vt:lpstr>Using Hibernate 3 contextual sessions</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188</cp:revision>
  <dcterms:created xsi:type="dcterms:W3CDTF">2017-09-20T09:35:00Z</dcterms:created>
  <dcterms:modified xsi:type="dcterms:W3CDTF">2019-08-28T13:21:00Z</dcterms:modified>
</cp:coreProperties>
</file>