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74"/>
  </p:normalViewPr>
  <p:slideViewPr>
    <p:cSldViewPr snapToGrid="0" snapToObjects="1">
      <p:cViewPr>
        <p:scale>
          <a:sx n="140" d="100"/>
          <a:sy n="140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69EC3-8F44-FC45-8551-60A4F9D4AFF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C9CF-8E3A-0B4E-A9B8-A5DA8CD1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0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4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3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C05397B-6B92-5C49-A4E0-8DC652ABC7F6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5A829A3-03BF-F444-837A-4A2304AE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7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Java_(programming_language)" TargetMode="External"/><Relationship Id="rId3" Type="http://schemas.openxmlformats.org/officeDocument/2006/relationships/hyperlink" Target="https://en.wikipedia.org/wiki/Java_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31969" y="4688041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39084"/>
            <a:ext cx="10058400" cy="1024128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FilterChainProxy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1600" dirty="0" smtClean="0"/>
              <a:t>dispatches </a:t>
            </a:r>
            <a:r>
              <a:rPr lang="en-US" sz="1600" dirty="0"/>
              <a:t>requests to the first chain that matches.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074" name="Picture 2" descr="ecurity Filter Disp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5" y="851148"/>
            <a:ext cx="8215666" cy="579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06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Customizing Filter </a:t>
            </a:r>
            <a:r>
              <a:rPr lang="en-US" b="1" dirty="0" smtClean="0"/>
              <a:t>Chains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926" y="1552074"/>
            <a:ext cx="100944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66"/>
                </a:solidFill>
                <a:latin typeface="+mj-lt"/>
              </a:rPr>
              <a:t>@Configuration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+mj-lt"/>
              </a:rPr>
              <a:t>ApplicationConfigurerAdapter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88"/>
                </a:solidFill>
                <a:latin typeface="+mj-lt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660066"/>
                </a:solidFill>
                <a:latin typeface="+mj-lt"/>
              </a:rPr>
              <a:t>WebSecurityConfigurerAdapter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400" dirty="0">
                <a:solidFill>
                  <a:srgbClr val="006666"/>
                </a:solidFill>
                <a:latin typeface="+mj-lt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configure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(</a:t>
            </a:r>
          </a:p>
          <a:p>
            <a:r>
              <a:rPr lang="en-US" sz="2400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660066"/>
                </a:solidFill>
                <a:latin typeface="+mj-lt"/>
              </a:rPr>
              <a:t>HttpSecurity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http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88"/>
                </a:solidFill>
                <a:latin typeface="+mj-lt"/>
              </a:rPr>
              <a:t>throws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60066"/>
                </a:solidFill>
                <a:latin typeface="+mj-lt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		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http</a:t>
            </a:r>
            <a:r>
              <a:rPr lang="en-US" sz="2400" dirty="0" err="1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antMatcher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008800"/>
                </a:solidFill>
                <a:latin typeface="+mj-lt"/>
              </a:rPr>
              <a:t>"/</a:t>
            </a:r>
            <a:r>
              <a:rPr lang="en-US" sz="2400" dirty="0">
                <a:solidFill>
                  <a:srgbClr val="008800"/>
                </a:solidFill>
                <a:latin typeface="+mj-lt"/>
              </a:rPr>
              <a:t>foo/**"</a:t>
            </a:r>
            <a:r>
              <a:rPr lang="en-US" sz="24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...;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4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3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502920"/>
            <a:ext cx="10058400" cy="420624"/>
          </a:xfrm>
        </p:spPr>
        <p:txBody>
          <a:bodyPr>
            <a:noAutofit/>
          </a:bodyPr>
          <a:lstStyle/>
          <a:p>
            <a:r>
              <a:rPr lang="en-US" sz="3600" b="1" dirty="0"/>
              <a:t>Request Matching for Dispatch and </a:t>
            </a:r>
            <a:r>
              <a:rPr lang="en-US" sz="3600" b="1" dirty="0" smtClean="0"/>
              <a:t>Authorization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327484"/>
            <a:ext cx="10975658" cy="87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security filter chain (or equivalently a </a:t>
            </a:r>
            <a:r>
              <a:rPr lang="en-US" b="1" dirty="0" err="1"/>
              <a:t>WebSecurityConfigurerAdapter</a:t>
            </a:r>
            <a:r>
              <a:rPr lang="en-US" b="1" dirty="0"/>
              <a:t>) has a request matcher that is used for deciding whether to apply it to an HTTP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305" y="2136338"/>
            <a:ext cx="99862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smtClean="0">
                <a:solidFill>
                  <a:srgbClr val="006666"/>
                </a:solidFill>
                <a:latin typeface="+mj-lt"/>
              </a:rPr>
              <a:t>Configuration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ApplicationConfigurerAdapter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extends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WebSecurityConfigurerAdapter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>
                <a:solidFill>
                  <a:srgbClr val="006666"/>
                </a:solidFill>
                <a:latin typeface="+mj-lt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protected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configure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HttpSecurity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http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throws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Exception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http</a:t>
            </a:r>
            <a:r>
              <a:rPr lang="en-US" sz="2000" dirty="0" err="1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antMatcher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"/foo/**"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authorizeRequests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()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antMatchers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"/foo/bar"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hasRole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"BAR"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antMatchers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"/foo/spam"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hasRole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"SPAM"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anyRequest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()</a:t>
            </a:r>
          </a:p>
          <a:p>
            <a:r>
              <a:rPr lang="en-US" sz="2000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	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isAuthenticated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61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249772"/>
            <a:ext cx="10058400" cy="996696"/>
          </a:xfrm>
        </p:spPr>
        <p:txBody>
          <a:bodyPr>
            <a:normAutofit/>
          </a:bodyPr>
          <a:lstStyle/>
          <a:p>
            <a:r>
              <a:rPr lang="en-US" sz="4400" b="1" dirty="0"/>
              <a:t>Method </a:t>
            </a:r>
            <a:r>
              <a:rPr lang="en-US" sz="4400" b="1" dirty="0" smtClean="0"/>
              <a:t>Security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246468"/>
            <a:ext cx="10975658" cy="3208421"/>
          </a:xfrm>
        </p:spPr>
        <p:txBody>
          <a:bodyPr>
            <a:normAutofit/>
          </a:bodyPr>
          <a:lstStyle/>
          <a:p>
            <a:r>
              <a:rPr lang="en-US" dirty="0"/>
              <a:t>Spring Security offers support for applying access rules to Java method </a:t>
            </a:r>
            <a:r>
              <a:rPr lang="en-US" dirty="0" smtClean="0"/>
              <a:t>executions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enable method </a:t>
            </a:r>
            <a:r>
              <a:rPr lang="en-US" dirty="0" smtClean="0"/>
              <a:t>security</a:t>
            </a:r>
          </a:p>
          <a:p>
            <a:pPr marL="502920" lvl="2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SpringBootApplication</a:t>
            </a:r>
            <a:r>
              <a:rPr lang="en-US" sz="2400" dirty="0"/>
              <a:t> </a:t>
            </a:r>
            <a:endParaRPr lang="en-US" sz="2400" dirty="0" smtClean="0"/>
          </a:p>
          <a:p>
            <a:pPr marL="502920" lvl="2" indent="0">
              <a:buNone/>
            </a:pPr>
            <a:r>
              <a:rPr lang="en-US" sz="2400" dirty="0" smtClean="0"/>
              <a:t>@</a:t>
            </a:r>
            <a:r>
              <a:rPr lang="en-US" sz="2400" dirty="0" err="1"/>
              <a:t>EnableGlobalMethodSecurity</a:t>
            </a:r>
            <a:r>
              <a:rPr lang="en-US" sz="2400" dirty="0"/>
              <a:t>(</a:t>
            </a:r>
            <a:r>
              <a:rPr lang="en-US" sz="2400" dirty="0" err="1"/>
              <a:t>securedEnabled</a:t>
            </a:r>
            <a:r>
              <a:rPr lang="en-US" sz="2400" dirty="0"/>
              <a:t> = true) </a:t>
            </a:r>
            <a:endParaRPr lang="en-US" sz="2400" dirty="0" smtClean="0"/>
          </a:p>
          <a:p>
            <a:pPr marL="502920" lvl="2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err="1"/>
              <a:t>SampleSecureApplication</a:t>
            </a:r>
            <a:r>
              <a:rPr lang="en-US" sz="2400" dirty="0" smtClean="0"/>
              <a:t>{</a:t>
            </a:r>
          </a:p>
          <a:p>
            <a:pPr marL="502920" lvl="2" indent="0">
              <a:buNone/>
            </a:pPr>
            <a:r>
              <a:rPr lang="en-US" sz="2400" dirty="0" smtClean="0"/>
              <a:t> }</a:t>
            </a:r>
          </a:p>
          <a:p>
            <a:pPr marL="342900" indent="-342900"/>
            <a:r>
              <a:rPr lang="en-US" dirty="0"/>
              <a:t>decorate the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7376" y="4329756"/>
            <a:ext cx="6196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@Service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MyService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br>
              <a:rPr lang="en-US" sz="2000" dirty="0" smtClean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	</a:t>
            </a:r>
            <a:r>
              <a:rPr lang="en-US" sz="2000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>
                <a:solidFill>
                  <a:srgbClr val="006666"/>
                </a:solidFill>
                <a:latin typeface="+mj-lt"/>
              </a:rPr>
              <a:t>Secured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"ROLE_USER"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secure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"Hello Security"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02336"/>
            <a:ext cx="10058400" cy="77724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</a:t>
            </a:r>
            <a:r>
              <a:rPr lang="en-US" sz="4000" dirty="0" smtClean="0"/>
              <a:t>ccess </a:t>
            </a:r>
            <a:r>
              <a:rPr lang="en-US" sz="4000" dirty="0"/>
              <a:t>to the currently authenticated user in a web </a:t>
            </a:r>
            <a:r>
              <a:rPr lang="en-US" sz="4000" dirty="0" smtClean="0"/>
              <a:t>endpoint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11398"/>
            <a:ext cx="10975658" cy="549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method parameter in a </a:t>
            </a:r>
            <a:r>
              <a:rPr lang="en-US" b="1" i="1" dirty="0"/>
              <a:t>@</a:t>
            </a:r>
            <a:r>
              <a:rPr lang="en-US" b="1" i="1" dirty="0" err="1"/>
              <a:t>RequestMapping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4558" y="1937064"/>
            <a:ext cx="81453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err="1">
                <a:solidFill>
                  <a:srgbClr val="006666"/>
                </a:solidFill>
                <a:latin typeface="+mj-lt"/>
              </a:rPr>
              <a:t>RequestMapping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foo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err="1">
                <a:solidFill>
                  <a:srgbClr val="006666"/>
                </a:solidFill>
                <a:latin typeface="+mj-lt"/>
              </a:rPr>
              <a:t>AuthenticationPrincipal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User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user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...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+mj-lt"/>
              </a:rPr>
              <a:t>// do stuff with user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558" y="3786169"/>
            <a:ext cx="99982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  <a:latin typeface="+mj-lt"/>
              </a:rPr>
              <a:t>@</a:t>
            </a:r>
            <a:r>
              <a:rPr lang="en-US" sz="2000" dirty="0" err="1">
                <a:solidFill>
                  <a:srgbClr val="006666"/>
                </a:solidFill>
                <a:latin typeface="+mj-lt"/>
              </a:rPr>
              <a:t>RequestMapping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008800"/>
                </a:solidFill>
                <a:latin typeface="+mj-lt"/>
              </a:rPr>
              <a:t>"/foo"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foo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Principal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principal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authentication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principal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+mj-lt"/>
              </a:rPr>
              <a:t>User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User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authentication</a:t>
            </a:r>
            <a:r>
              <a:rPr lang="en-US" sz="2000" dirty="0" err="1">
                <a:solidFill>
                  <a:srgbClr val="666600"/>
                </a:solidFill>
                <a:latin typeface="+mj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getPrincipal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...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880000"/>
                </a:solidFill>
                <a:latin typeface="+mj-lt"/>
              </a:rPr>
              <a:t>// do stuff with user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5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68960"/>
            <a:ext cx="10058400" cy="877824"/>
          </a:xfrm>
        </p:spPr>
        <p:txBody>
          <a:bodyPr>
            <a:normAutofit/>
          </a:bodyPr>
          <a:lstStyle/>
          <a:p>
            <a:r>
              <a:rPr lang="en-US" sz="4400" smtClean="0"/>
              <a:t>An example of flow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483893"/>
            <a:ext cx="10975658" cy="4916907"/>
          </a:xfrm>
        </p:spPr>
        <p:txBody>
          <a:bodyPr>
            <a:no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 smtClean="0"/>
              <a:t>Browser submits authentication credentials (</a:t>
            </a:r>
            <a:r>
              <a:rPr lang="en-US" sz="2800" i="1" dirty="0" smtClean="0"/>
              <a:t>user name, password</a:t>
            </a:r>
            <a:r>
              <a:rPr lang="en-US" sz="2800" dirty="0" smtClean="0"/>
              <a:t>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b="1" dirty="0" err="1" smtClean="0">
                <a:solidFill>
                  <a:srgbClr val="C00000"/>
                </a:solidFill>
              </a:rPr>
              <a:t>AuthenticationManager</a:t>
            </a:r>
            <a:r>
              <a:rPr lang="en-US" sz="2800" dirty="0" smtClean="0"/>
              <a:t> collects all the details</a:t>
            </a: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AuthenticationRequest</a:t>
            </a:r>
            <a:r>
              <a:rPr lang="en-US" sz="2400" dirty="0" smtClean="0"/>
              <a:t> object is build</a:t>
            </a: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</a:rPr>
              <a:t>AuthenticationRequest</a:t>
            </a:r>
            <a:r>
              <a:rPr lang="en-US" sz="2400" dirty="0" smtClean="0"/>
              <a:t> is sent to an </a:t>
            </a:r>
            <a:r>
              <a:rPr lang="en-US" sz="2400" b="1" dirty="0" err="1" smtClean="0">
                <a:solidFill>
                  <a:srgbClr val="C00000"/>
                </a:solidFill>
              </a:rPr>
              <a:t>AuthenticationManager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AuthenticationManager</a:t>
            </a:r>
            <a:r>
              <a:rPr lang="en-US" sz="2400" dirty="0" smtClean="0"/>
              <a:t> is responsible for passing the request through a chain of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AuthenticationProvider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AutheincationProvider</a:t>
            </a:r>
            <a:r>
              <a:rPr lang="en-US" sz="2400" dirty="0" smtClean="0"/>
              <a:t> will ask </a:t>
            </a:r>
            <a:r>
              <a:rPr lang="en-US" sz="2400" b="1" dirty="0" err="1" smtClean="0"/>
              <a:t>UserDetailsService</a:t>
            </a:r>
            <a:r>
              <a:rPr lang="en-US" sz="2400" dirty="0" smtClean="0"/>
              <a:t> to provide a </a:t>
            </a:r>
            <a:r>
              <a:rPr lang="en-US" sz="2400" b="1" u="sng" dirty="0" err="1" smtClean="0"/>
              <a:t>UserDetails</a:t>
            </a:r>
            <a:r>
              <a:rPr lang="en-US" sz="2400" dirty="0" smtClean="0"/>
              <a:t> object</a:t>
            </a:r>
          </a:p>
          <a:p>
            <a:pPr marL="731520" lvl="1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r>
              <a:rPr lang="en-US" sz="2400" dirty="0" smtClean="0"/>
              <a:t>The </a:t>
            </a:r>
            <a:r>
              <a:rPr lang="en-US" sz="2400" b="1" u="sng" dirty="0" err="1" smtClean="0"/>
              <a:t>UserDetails</a:t>
            </a:r>
            <a:r>
              <a:rPr lang="en-US" sz="2400" dirty="0" smtClean="0"/>
              <a:t> object contains the array of </a:t>
            </a:r>
            <a:r>
              <a:rPr lang="en-US" sz="2400" dirty="0" err="1" smtClean="0"/>
              <a:t>GrantedAuthority</a:t>
            </a:r>
            <a:r>
              <a:rPr lang="en-US" sz="2400" dirty="0" smtClean="0"/>
              <a:t>, will be used to build the fully populated Authentication object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Tx/>
              <a:buFontTx/>
              <a:buAutoNum type="arabicPeriod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11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Security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>
                <a:hlinkClick r:id="rId2" tooltip="Java (programming language)"/>
              </a:rPr>
              <a:t>Java</a:t>
            </a:r>
            <a:r>
              <a:rPr lang="en-US" dirty="0"/>
              <a:t>/</a:t>
            </a:r>
            <a:r>
              <a:rPr lang="en-US" dirty="0">
                <a:hlinkClick r:id="rId3" tooltip="Java EE"/>
              </a:rPr>
              <a:t>Java EE</a:t>
            </a:r>
            <a:r>
              <a:rPr lang="en-US" dirty="0"/>
              <a:t> 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Authentication			-	</a:t>
            </a:r>
            <a:r>
              <a:rPr lang="en-US" dirty="0"/>
              <a:t>who are you?</a:t>
            </a:r>
            <a:endParaRPr lang="en-US" dirty="0" smtClean="0"/>
          </a:p>
          <a:p>
            <a:pPr lvl="1"/>
            <a:r>
              <a:rPr lang="en-US" dirty="0" smtClean="0"/>
              <a:t>Authorization (aka </a:t>
            </a:r>
            <a:r>
              <a:rPr lang="en-US" dirty="0"/>
              <a:t>access </a:t>
            </a:r>
            <a:r>
              <a:rPr lang="en-US" dirty="0" smtClean="0"/>
              <a:t>control)	-	</a:t>
            </a:r>
            <a:r>
              <a:rPr lang="en-US" dirty="0"/>
              <a:t>what are you allowed to </a:t>
            </a:r>
            <a:r>
              <a:rPr lang="en-US" dirty="0" smtClean="0"/>
              <a:t>do?</a:t>
            </a:r>
          </a:p>
          <a:p>
            <a:r>
              <a:rPr lang="en-US" dirty="0"/>
              <a:t>designed to separate authentication from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5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Interface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AuthenticationManager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898358"/>
          </a:xfrm>
        </p:spPr>
        <p:txBody>
          <a:bodyPr/>
          <a:lstStyle/>
          <a:p>
            <a:r>
              <a:rPr lang="en-US" dirty="0"/>
              <a:t>The main strategy interface for authentication is </a:t>
            </a:r>
            <a:r>
              <a:rPr lang="en-US" b="1" dirty="0" err="1">
                <a:solidFill>
                  <a:srgbClr val="FF0000"/>
                </a:solidFill>
              </a:rPr>
              <a:t>AuthenticationManager</a:t>
            </a:r>
            <a:r>
              <a:rPr lang="en-US" dirty="0"/>
              <a:t> which only has one method</a:t>
            </a:r>
            <a:r>
              <a:rPr lang="en-US" dirty="0" smtClean="0"/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6455" y="3468938"/>
            <a:ext cx="7976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+mj-lt"/>
              </a:rPr>
              <a:t>AuthenticationManager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{</a:t>
            </a:r>
          </a:p>
          <a:p>
            <a:endParaRPr lang="en-US" sz="2000" dirty="0" smtClean="0">
              <a:solidFill>
                <a:srgbClr val="666600"/>
              </a:solidFill>
              <a:latin typeface="+mj-lt"/>
            </a:endParaRPr>
          </a:p>
          <a:p>
            <a:r>
              <a:rPr lang="en-US" sz="2000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throws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AuthenticationException</a:t>
            </a:r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8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420624"/>
            <a:ext cx="10058400" cy="9601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b="1" dirty="0" err="1" smtClean="0"/>
              <a:t>AuthenticationManager</a:t>
            </a:r>
            <a:r>
              <a:rPr lang="en-US" sz="4800" b="1" dirty="0" smtClean="0"/>
              <a:t> can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952" y="1621556"/>
            <a:ext cx="1004380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eturn </a:t>
            </a:r>
            <a:r>
              <a:rPr lang="en-US" sz="2800" b="1" dirty="0">
                <a:solidFill>
                  <a:srgbClr val="C00000"/>
                </a:solidFill>
              </a:rPr>
              <a:t>an Authentication</a:t>
            </a:r>
            <a:r>
              <a:rPr lang="en-US" sz="2800" dirty="0"/>
              <a:t> (normally with authenticated=true) </a:t>
            </a:r>
            <a:endParaRPr lang="en-US" sz="28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can verify that the input represents a valid principal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800" b="1" dirty="0" smtClean="0"/>
              <a:t>OR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Throw </a:t>
            </a:r>
            <a:r>
              <a:rPr lang="en-US" sz="2800" b="1" dirty="0">
                <a:solidFill>
                  <a:srgbClr val="C00000"/>
                </a:solidFill>
              </a:rPr>
              <a:t>an </a:t>
            </a:r>
            <a:r>
              <a:rPr lang="en-US" sz="2800" b="1" dirty="0" err="1">
                <a:solidFill>
                  <a:srgbClr val="C00000"/>
                </a:solidFill>
              </a:rPr>
              <a:t>AuthenticationException</a:t>
            </a:r>
            <a:r>
              <a:rPr lang="en-US" sz="2800" dirty="0"/>
              <a:t> </a:t>
            </a:r>
            <a:endParaRPr lang="en-US" sz="28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believes that the input represents an invalid principal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800" b="1" dirty="0" smtClean="0"/>
              <a:t>OR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eturn</a:t>
            </a:r>
            <a:r>
              <a:rPr lang="en-US" sz="2800" b="1" dirty="0">
                <a:solidFill>
                  <a:srgbClr val="C00000"/>
                </a:solidFill>
              </a:rPr>
              <a:t> null</a:t>
            </a:r>
            <a:r>
              <a:rPr lang="en-US" sz="2800" b="1" dirty="0"/>
              <a:t> </a:t>
            </a:r>
            <a:endParaRPr lang="en-US" sz="2800" b="1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it can’t decide.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2" y="0"/>
            <a:ext cx="10058400" cy="1609344"/>
          </a:xfrm>
        </p:spPr>
        <p:txBody>
          <a:bodyPr>
            <a:noAutofit/>
          </a:bodyPr>
          <a:lstStyle/>
          <a:p>
            <a:r>
              <a:rPr lang="en-US" sz="4400" dirty="0"/>
              <a:t>interface</a:t>
            </a:r>
            <a:r>
              <a:rPr lang="en-US" sz="4400" b="1" dirty="0"/>
              <a:t> </a:t>
            </a:r>
            <a:r>
              <a:rPr lang="en-US" sz="4400" b="1" dirty="0" err="1" smtClean="0"/>
              <a:t>AuthenticationProvider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23737"/>
            <a:ext cx="10975658" cy="1969168"/>
          </a:xfrm>
        </p:spPr>
        <p:txBody>
          <a:bodyPr>
            <a:normAutofit/>
          </a:bodyPr>
          <a:lstStyle/>
          <a:p>
            <a:r>
              <a:rPr lang="en-US" dirty="0"/>
              <a:t>The most commonly used </a:t>
            </a:r>
            <a:r>
              <a:rPr lang="en-US" dirty="0" smtClean="0"/>
              <a:t>implementation of</a:t>
            </a:r>
            <a:r>
              <a:rPr lang="en-US" dirty="0"/>
              <a:t> </a:t>
            </a:r>
            <a:r>
              <a:rPr lang="en-US" dirty="0" err="1"/>
              <a:t>AuthenticationManager</a:t>
            </a:r>
            <a:r>
              <a:rPr lang="en-US" dirty="0"/>
              <a:t> is </a:t>
            </a:r>
            <a:endParaRPr lang="en-US" dirty="0" smtClean="0"/>
          </a:p>
          <a:p>
            <a:pPr lvl="1"/>
            <a:r>
              <a:rPr lang="en-US" dirty="0" err="1" smtClean="0"/>
              <a:t>ProviderManager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elegates </a:t>
            </a:r>
            <a:r>
              <a:rPr lang="en-US" dirty="0"/>
              <a:t>to a chain of </a:t>
            </a:r>
            <a:r>
              <a:rPr lang="en-US" dirty="0" err="1"/>
              <a:t>AuthenticationProvider</a:t>
            </a:r>
            <a:r>
              <a:rPr lang="en-US" dirty="0"/>
              <a:t> </a:t>
            </a:r>
            <a:r>
              <a:rPr lang="en-US" dirty="0" smtClean="0"/>
              <a:t>instances</a:t>
            </a:r>
          </a:p>
          <a:p>
            <a:r>
              <a:rPr lang="en-US" dirty="0"/>
              <a:t>An </a:t>
            </a:r>
            <a:r>
              <a:rPr lang="en-US" dirty="0" err="1"/>
              <a:t>AuthenticationProvider</a:t>
            </a:r>
            <a:r>
              <a:rPr lang="en-US" dirty="0"/>
              <a:t> is a bit like an </a:t>
            </a:r>
            <a:r>
              <a:rPr lang="en-US" dirty="0" err="1"/>
              <a:t>AuthenticationManager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2323" y="3673642"/>
            <a:ext cx="9448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+mj-lt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+mj-lt"/>
              </a:rPr>
              <a:t>AuthenticationProvider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authenticate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Authentication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88"/>
                </a:solidFill>
                <a:latin typeface="+mj-lt"/>
              </a:rPr>
              <a:t> 		throws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660066"/>
                </a:solidFill>
                <a:latin typeface="+mj-lt"/>
              </a:rPr>
              <a:t>AuthenticationException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rgbClr val="000088"/>
                </a:solidFill>
                <a:latin typeface="+mj-lt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supports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sz="2000" dirty="0">
                <a:solidFill>
                  <a:srgbClr val="660066"/>
                </a:solidFill>
                <a:latin typeface="+mj-lt"/>
              </a:rPr>
              <a:t>Class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&lt;?&gt;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authentication</a:t>
            </a:r>
            <a:r>
              <a:rPr lang="en-US" sz="2000" dirty="0">
                <a:solidFill>
                  <a:srgbClr val="666600"/>
                </a:solidFill>
                <a:latin typeface="+mj-lt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5" y="393192"/>
            <a:ext cx="10058400" cy="886968"/>
          </a:xfrm>
        </p:spPr>
        <p:txBody>
          <a:bodyPr>
            <a:normAutofit/>
          </a:bodyPr>
          <a:lstStyle/>
          <a:p>
            <a:r>
              <a:rPr lang="en-US" sz="4000" b="1" dirty="0"/>
              <a:t>Customizing Authentication </a:t>
            </a:r>
            <a:r>
              <a:rPr lang="en-US" sz="4000" b="1" dirty="0" smtClean="0"/>
              <a:t>Managers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1163053"/>
          </a:xfrm>
        </p:spPr>
        <p:txBody>
          <a:bodyPr>
            <a:normAutofit/>
          </a:bodyPr>
          <a:lstStyle/>
          <a:p>
            <a:r>
              <a:rPr lang="en-US" dirty="0"/>
              <a:t>The most commonly used helper is the </a:t>
            </a:r>
            <a:r>
              <a:rPr lang="en-US" b="1" dirty="0" err="1" smtClean="0"/>
              <a:t>AuthenticationManagerBuilder</a:t>
            </a:r>
            <a:endParaRPr lang="en-US" b="1" dirty="0" smtClean="0"/>
          </a:p>
          <a:p>
            <a:pPr lvl="1"/>
            <a:r>
              <a:rPr lang="en-US" dirty="0"/>
              <a:t>great for setting up in-memory, JDBC or LDAP user </a:t>
            </a:r>
            <a:r>
              <a:rPr lang="en-US" dirty="0" smtClean="0"/>
              <a:t>details</a:t>
            </a:r>
          </a:p>
          <a:p>
            <a:pPr lvl="1"/>
            <a:r>
              <a:rPr lang="en-US" dirty="0"/>
              <a:t>or </a:t>
            </a:r>
            <a:r>
              <a:rPr lang="en-US" dirty="0" smtClean="0"/>
              <a:t>good for adding </a:t>
            </a:r>
            <a:r>
              <a:rPr lang="en-US" dirty="0"/>
              <a:t>a custom </a:t>
            </a:r>
            <a:r>
              <a:rPr lang="en-US" b="1" dirty="0" err="1"/>
              <a:t>UserDetailsService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5045" y="3164766"/>
            <a:ext cx="10270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  <a:latin typeface="+mj-lt"/>
              </a:rPr>
              <a:t>@Configuration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88"/>
                </a:solidFill>
                <a:latin typeface="+mj-lt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660066"/>
                </a:solidFill>
                <a:latin typeface="+mj-lt"/>
              </a:rPr>
              <a:t>ApplicationSecurity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88"/>
                </a:solidFill>
                <a:latin typeface="+mj-lt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660066"/>
                </a:solidFill>
                <a:latin typeface="+mj-lt"/>
              </a:rPr>
              <a:t>WebSecurityConfigurerAdapter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...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80000"/>
                </a:solidFill>
                <a:latin typeface="+mj-lt"/>
              </a:rPr>
              <a:t>// web stuff here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6666"/>
                </a:solidFill>
                <a:latin typeface="+mj-lt"/>
              </a:rPr>
              <a:t>@</a:t>
            </a:r>
            <a:r>
              <a:rPr lang="en-US" dirty="0" err="1">
                <a:solidFill>
                  <a:srgbClr val="006666"/>
                </a:solidFill>
                <a:latin typeface="+mj-lt"/>
              </a:rPr>
              <a:t>Autowired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000088"/>
                </a:solidFill>
                <a:latin typeface="+mj-lt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88"/>
                </a:solidFill>
                <a:latin typeface="+mj-lt"/>
              </a:rPr>
              <a:t>void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configure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660066"/>
                </a:solidFill>
                <a:latin typeface="+mj-lt"/>
              </a:rPr>
              <a:t>AuthenticationManagerBuilder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builder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{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		</a:t>
            </a:r>
            <a:br>
              <a:rPr lang="en-US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</a:rPr>
              <a:t> 		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builder</a:t>
            </a:r>
            <a:r>
              <a:rPr lang="en-US" dirty="0" err="1" smtClean="0">
                <a:solidFill>
                  <a:srgbClr val="666600"/>
                </a:solidFill>
                <a:latin typeface="+mj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jdbcAuthentication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dataSource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dataSource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</a:t>
            </a:r>
          </a:p>
          <a:p>
            <a:r>
              <a:rPr lang="en-US" dirty="0">
                <a:solidFill>
                  <a:srgbClr val="6666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	.</a:t>
            </a:r>
            <a:r>
              <a:rPr lang="en-US" dirty="0" err="1" smtClean="0">
                <a:solidFill>
                  <a:srgbClr val="000000"/>
                </a:solidFill>
                <a:latin typeface="+mj-lt"/>
              </a:rPr>
              <a:t>withUser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err="1" smtClean="0">
                <a:solidFill>
                  <a:srgbClr val="008800"/>
                </a:solidFill>
                <a:latin typeface="+mj-lt"/>
              </a:rPr>
              <a:t>santosh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password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err="1" smtClean="0">
                <a:solidFill>
                  <a:srgbClr val="008800"/>
                </a:solidFill>
                <a:latin typeface="+mj-lt"/>
              </a:rPr>
              <a:t>letmein</a:t>
            </a:r>
            <a:r>
              <a:rPr lang="en-US" dirty="0" smtClean="0">
                <a:solidFill>
                  <a:srgbClr val="008800"/>
                </a:solidFill>
                <a:latin typeface="+mj-lt"/>
              </a:rPr>
              <a:t>"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).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roles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(</a:t>
            </a:r>
            <a:r>
              <a:rPr lang="en-US" dirty="0">
                <a:solidFill>
                  <a:srgbClr val="008800"/>
                </a:solidFill>
                <a:latin typeface="+mj-lt"/>
              </a:rPr>
              <a:t>"USER"</a:t>
            </a:r>
            <a:r>
              <a:rPr lang="en-US" dirty="0">
                <a:solidFill>
                  <a:srgbClr val="666600"/>
                </a:solidFill>
                <a:latin typeface="+mj-lt"/>
              </a:rPr>
              <a:t>);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666600"/>
                </a:solidFill>
                <a:latin typeface="+mj-lt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dirty="0" smtClean="0">
                <a:solidFill>
                  <a:srgbClr val="666600"/>
                </a:solidFill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748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3232"/>
          </a:xfrm>
        </p:spPr>
        <p:txBody>
          <a:bodyPr>
            <a:normAutofit/>
          </a:bodyPr>
          <a:lstStyle/>
          <a:p>
            <a:r>
              <a:rPr lang="en-US" sz="4400" b="1"/>
              <a:t>Web </a:t>
            </a:r>
            <a:r>
              <a:rPr lang="en-US" sz="4400" b="1" smtClean="0"/>
              <a:t>Security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2" y="1407694"/>
            <a:ext cx="7465017" cy="4126832"/>
          </a:xfrm>
        </p:spPr>
        <p:txBody>
          <a:bodyPr/>
          <a:lstStyle/>
          <a:p>
            <a:r>
              <a:rPr lang="en-US" dirty="0"/>
              <a:t>is based on Servlet </a:t>
            </a:r>
            <a:r>
              <a:rPr lang="en-US" dirty="0" smtClean="0"/>
              <a:t>Filters</a:t>
            </a:r>
          </a:p>
          <a:p>
            <a:r>
              <a:rPr lang="en-US" dirty="0"/>
              <a:t>The client sends a request to the </a:t>
            </a:r>
            <a:r>
              <a:rPr lang="en-US" dirty="0" smtClean="0"/>
              <a:t>app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container decides which filters and which servlet apply to it based on the path of the request URI.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Filters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050" name="Picture 2" descr="pring Security Fil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8" y="1143000"/>
            <a:ext cx="6978316" cy="49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276</Words>
  <Application>Microsoft Macintosh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Symbol</vt:lpstr>
      <vt:lpstr>Wingdings</vt:lpstr>
      <vt:lpstr>Wood Type</vt:lpstr>
      <vt:lpstr>PowerPoint Presentation</vt:lpstr>
      <vt:lpstr>PowerPoint Presentation</vt:lpstr>
      <vt:lpstr>Spring Security</vt:lpstr>
      <vt:lpstr>Interface AuthenticationManager</vt:lpstr>
      <vt:lpstr>An AuthenticationManager can </vt:lpstr>
      <vt:lpstr>interface AuthenticationProvider</vt:lpstr>
      <vt:lpstr>Customizing Authentication Managers</vt:lpstr>
      <vt:lpstr>Web Security</vt:lpstr>
      <vt:lpstr>Security Filters</vt:lpstr>
      <vt:lpstr>FilterChainProxy dispatches requests to the first chain that matches.</vt:lpstr>
      <vt:lpstr>Customizing Filter Chains</vt:lpstr>
      <vt:lpstr>Request Matching for Dispatch and Authorization</vt:lpstr>
      <vt:lpstr>Method Security</vt:lpstr>
      <vt:lpstr>Access to the currently authenticated user in a web endpoint</vt:lpstr>
      <vt:lpstr>An example of flow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2019-10-31T15:39:55Z</dcterms:created>
  <dcterms:modified xsi:type="dcterms:W3CDTF">2019-10-31T15:54:24Z</dcterms:modified>
</cp:coreProperties>
</file>