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D6D63-48CE-F547-A04A-C764B067BCA6}"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A0397-5C36-8A45-AEB2-80DBCD4B0842}" type="slidenum">
              <a:rPr lang="en-US" smtClean="0"/>
              <a:t>‹#›</a:t>
            </a:fld>
            <a:endParaRPr lang="en-US"/>
          </a:p>
        </p:txBody>
      </p:sp>
    </p:spTree>
    <p:extLst>
      <p:ext uri="{BB962C8B-B14F-4D97-AF65-F5344CB8AC3E}">
        <p14:creationId xmlns:p14="http://schemas.microsoft.com/office/powerpoint/2010/main" val="134677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53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9048804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013624-7769-A942-A1B7-81DFB430D673}"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6201A0C-9195-A041-83C6-32AAF3A13611}" type="slidenum">
              <a:rPr lang="en-US" smtClean="0"/>
              <a:t>‹#›</a:t>
            </a:fld>
            <a:endParaRPr lang="en-US"/>
          </a:p>
        </p:txBody>
      </p:sp>
    </p:spTree>
    <p:extLst>
      <p:ext uri="{BB962C8B-B14F-4D97-AF65-F5344CB8AC3E}">
        <p14:creationId xmlns:p14="http://schemas.microsoft.com/office/powerpoint/2010/main" val="15735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4A034A-455F-7044-B5FA-5C1D3F6BE639}"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25033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EE2F4D-A5C4-F44D-9212-5B06CCB24928}"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389408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41062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FDA14-F166-0745-BDF4-4891CD0CFDFA}"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194421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5152B43-67FC-0043-BC11-CFA08A1374F5}"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Copyright @ 2015 Learntek. All Rights Reserved.</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6201A0C-9195-A041-83C6-32AAF3A13611}" type="slidenum">
              <a:rPr lang="en-US" smtClean="0"/>
              <a:t>‹#›</a:t>
            </a:fld>
            <a:endParaRPr lang="en-US"/>
          </a:p>
        </p:txBody>
      </p:sp>
    </p:spTree>
    <p:extLst>
      <p:ext uri="{BB962C8B-B14F-4D97-AF65-F5344CB8AC3E}">
        <p14:creationId xmlns:p14="http://schemas.microsoft.com/office/powerpoint/2010/main" val="38419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F62AF7-4CE5-F248-A0C9-DDA1EC87885F}"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18969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0F436-B0E8-5747-8E8B-66AFFB848F72}" type="datetime1">
              <a:rPr lang="en-US" smtClean="0"/>
              <a:t>10/31/19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06201A0C-9195-A041-83C6-32AAF3A1361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0918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0F9146-1045-E24E-B9FF-82DB78C2CCA7}" type="datetime1">
              <a:rPr lang="en-US" smtClean="0"/>
              <a:t>10/31/19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06201A0C-9195-A041-83C6-32AAF3A1361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7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D4D72-9751-694A-9CF3-7584ECD4A8C5}" type="datetime1">
              <a:rPr lang="en-US" smtClean="0"/>
              <a:t>10/31/19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214170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A4C06-144B-094E-9283-34F7F3DAFB79}"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165891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CED69-E0F5-8446-830E-5352BB4786C8}"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6201A0C-9195-A041-83C6-32AAF3A13611}" type="slidenum">
              <a:rPr lang="en-US" smtClean="0"/>
              <a:t>‹#›</a:t>
            </a:fld>
            <a:endParaRPr lang="en-US"/>
          </a:p>
        </p:txBody>
      </p:sp>
    </p:spTree>
    <p:extLst>
      <p:ext uri="{BB962C8B-B14F-4D97-AF65-F5344CB8AC3E}">
        <p14:creationId xmlns:p14="http://schemas.microsoft.com/office/powerpoint/2010/main" val="5895602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8240CEC-71D6-1441-B2F4-0D5F904DB9D8}"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Copyright @ 2015 Learntek. All Rights Reserved.</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6201A0C-9195-A041-83C6-32AAF3A13611}" type="slidenum">
              <a:rPr lang="en-US" smtClean="0"/>
              <a:t>‹#›</a:t>
            </a:fld>
            <a:endParaRPr lang="en-US"/>
          </a:p>
        </p:txBody>
      </p:sp>
    </p:spTree>
    <p:extLst>
      <p:ext uri="{BB962C8B-B14F-4D97-AF65-F5344CB8AC3E}">
        <p14:creationId xmlns:p14="http://schemas.microsoft.com/office/powerpoint/2010/main" val="13831104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11.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5" name="Picture 6" descr="http://www.javatpoint.com/images/spimages/spr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986402" y="4585089"/>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710961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2" t="29181" r="40751" b="23122"/>
          <a:stretch/>
        </p:blipFill>
        <p:spPr bwMode="auto">
          <a:xfrm>
            <a:off x="878148" y="1311442"/>
            <a:ext cx="9006081" cy="502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a:xfrm>
            <a:off x="3128211" y="1720517"/>
            <a:ext cx="2129589" cy="3248526"/>
          </a:xfrm>
          <a:custGeom>
            <a:avLst/>
            <a:gdLst>
              <a:gd name="connsiteX0" fmla="*/ 1665515 w 1665515"/>
              <a:gd name="connsiteY0" fmla="*/ 0 h 3080657"/>
              <a:gd name="connsiteX1" fmla="*/ 1317172 w 1665515"/>
              <a:gd name="connsiteY1" fmla="*/ 2024743 h 3080657"/>
              <a:gd name="connsiteX2" fmla="*/ 0 w 1665515"/>
              <a:gd name="connsiteY2" fmla="*/ 3080657 h 3080657"/>
              <a:gd name="connsiteX3" fmla="*/ 0 w 1665515"/>
              <a:gd name="connsiteY3" fmla="*/ 3080657 h 3080657"/>
            </a:gdLst>
            <a:ahLst/>
            <a:cxnLst>
              <a:cxn ang="0">
                <a:pos x="connsiteX0" y="connsiteY0"/>
              </a:cxn>
              <a:cxn ang="0">
                <a:pos x="connsiteX1" y="connsiteY1"/>
              </a:cxn>
              <a:cxn ang="0">
                <a:pos x="connsiteX2" y="connsiteY2"/>
              </a:cxn>
              <a:cxn ang="0">
                <a:pos x="connsiteX3" y="connsiteY3"/>
              </a:cxn>
            </a:cxnLst>
            <a:rect l="l" t="t" r="r" b="b"/>
            <a:pathLst>
              <a:path w="1665515" h="3080657">
                <a:moveTo>
                  <a:pt x="1665515" y="0"/>
                </a:moveTo>
                <a:cubicBezTo>
                  <a:pt x="1630136" y="755650"/>
                  <a:pt x="1594758" y="1511300"/>
                  <a:pt x="1317172" y="2024743"/>
                </a:cubicBezTo>
                <a:cubicBezTo>
                  <a:pt x="1039586" y="2538186"/>
                  <a:pt x="0" y="3080657"/>
                  <a:pt x="0" y="3080657"/>
                </a:cubicBezTo>
                <a:lnTo>
                  <a:pt x="0" y="3080657"/>
                </a:lnTo>
              </a:path>
            </a:pathLst>
          </a:cu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96200" y="5569804"/>
            <a:ext cx="2960914" cy="830997"/>
          </a:xfrm>
          <a:prstGeom prst="rect">
            <a:avLst/>
          </a:prstGeom>
          <a:solidFill>
            <a:schemeClr val="accent4">
              <a:lumMod val="20000"/>
              <a:lumOff val="80000"/>
            </a:schemeClr>
          </a:solidFill>
          <a:ln w="28575">
            <a:solidFill>
              <a:schemeClr val="accent1">
                <a:lumMod val="20000"/>
                <a:lumOff val="80000"/>
              </a:schemeClr>
            </a:solidFill>
          </a:ln>
        </p:spPr>
        <p:txBody>
          <a:bodyPr wrap="square" rtlCol="0">
            <a:spAutoFit/>
          </a:bodyPr>
          <a:lstStyle/>
          <a:p>
            <a:r>
              <a:rPr lang="en-US" sz="1200" dirty="0"/>
              <a:t>We are not discussing more on different </a:t>
            </a:r>
            <a:r>
              <a:rPr lang="en-US" sz="1200" dirty="0" err="1"/>
              <a:t>datasource</a:t>
            </a:r>
            <a:r>
              <a:rPr lang="en-US" sz="1200" dirty="0"/>
              <a:t> types. You can visit our</a:t>
            </a:r>
            <a:br>
              <a:rPr lang="en-US" sz="1200" dirty="0"/>
            </a:br>
            <a:r>
              <a:rPr lang="en-US" sz="1200" u="sng" dirty="0"/>
              <a:t>Spring part-2</a:t>
            </a:r>
            <a:r>
              <a:rPr lang="en-US" sz="1200" dirty="0"/>
              <a:t> section to know more on declaring </a:t>
            </a:r>
            <a:r>
              <a:rPr lang="en-US" sz="1200" dirty="0" err="1"/>
              <a:t>datasources</a:t>
            </a:r>
            <a:r>
              <a:rPr lang="en-US" sz="1200" dirty="0"/>
              <a:t>.</a:t>
            </a:r>
          </a:p>
        </p:txBody>
      </p:sp>
      <p:sp>
        <p:nvSpPr>
          <p:cNvPr id="9" name="Right Brace 8"/>
          <p:cNvSpPr/>
          <p:nvPr/>
        </p:nvSpPr>
        <p:spPr>
          <a:xfrm rot="2603636">
            <a:off x="7290798" y="5080777"/>
            <a:ext cx="457200" cy="1143000"/>
          </a:xfrm>
          <a:prstGeom prst="rightBrace">
            <a:avLst>
              <a:gd name="adj1" fmla="val 38683"/>
              <a:gd name="adj2" fmla="val 30946"/>
            </a:avLst>
          </a:prstGeom>
          <a:noFill/>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7750628" y="2521803"/>
            <a:ext cx="76200" cy="533400"/>
          </a:xfrm>
          <a:prstGeom prst="rightBrac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837714" y="2650004"/>
            <a:ext cx="2492828" cy="276999"/>
          </a:xfrm>
          <a:prstGeom prst="rect">
            <a:avLst/>
          </a:prstGeom>
          <a:solidFill>
            <a:schemeClr val="bg1">
              <a:lumMod val="85000"/>
            </a:schemeClr>
          </a:solidFill>
          <a:ln>
            <a:noFill/>
          </a:ln>
        </p:spPr>
        <p:txBody>
          <a:bodyPr wrap="square" rtlCol="0">
            <a:spAutoFit/>
          </a:bodyPr>
          <a:lstStyle/>
          <a:p>
            <a:r>
              <a:rPr lang="en-US" sz="1200" dirty="0"/>
              <a:t>All </a:t>
            </a:r>
            <a:r>
              <a:rPr lang="en-US" sz="1200" dirty="0" err="1"/>
              <a:t>hbm</a:t>
            </a:r>
            <a:r>
              <a:rPr lang="en-US" sz="1200" dirty="0"/>
              <a:t> files must be mapped here...</a:t>
            </a:r>
          </a:p>
        </p:txBody>
      </p:sp>
      <p:sp>
        <p:nvSpPr>
          <p:cNvPr id="16" name="TextBox 15"/>
          <p:cNvSpPr txBox="1"/>
          <p:nvPr/>
        </p:nvSpPr>
        <p:spPr>
          <a:xfrm>
            <a:off x="8088086" y="3283804"/>
            <a:ext cx="2492828" cy="461665"/>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r>
              <a:rPr lang="en-US" sz="1200" dirty="0" err="1"/>
              <a:t>Hibernate.dialect</a:t>
            </a:r>
            <a:r>
              <a:rPr lang="en-US" sz="1200" dirty="0"/>
              <a:t> -&gt; declare dialect types according to your database.</a:t>
            </a:r>
          </a:p>
        </p:txBody>
      </p:sp>
      <p:cxnSp>
        <p:nvCxnSpPr>
          <p:cNvPr id="17" name="Straight Arrow Connector 16"/>
          <p:cNvCxnSpPr/>
          <p:nvPr/>
        </p:nvCxnSpPr>
        <p:spPr>
          <a:xfrm flipH="1">
            <a:off x="8088087" y="3734582"/>
            <a:ext cx="1234591" cy="147935"/>
          </a:xfrm>
          <a:prstGeom prst="straightConnector1">
            <a:avLst/>
          </a:prstGeom>
          <a:ln w="19050">
            <a:solidFill>
              <a:schemeClr val="accent5">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4" descr="http://www.financialjesus.com/wp-content/uploads/2008/05/important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993" t="7834" r="23484" b="5069"/>
          <a:stretch/>
        </p:blipFill>
        <p:spPr bwMode="auto">
          <a:xfrm>
            <a:off x="10657114" y="1534057"/>
            <a:ext cx="1055914" cy="7418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77200" y="1905001"/>
            <a:ext cx="2492828" cy="461665"/>
          </a:xfrm>
          <a:prstGeom prst="rect">
            <a:avLst/>
          </a:prstGeom>
          <a:solidFill>
            <a:schemeClr val="accent6">
              <a:lumMod val="40000"/>
              <a:lumOff val="60000"/>
            </a:schemeClr>
          </a:solidFill>
          <a:ln>
            <a:noFill/>
          </a:ln>
        </p:spPr>
        <p:txBody>
          <a:bodyPr wrap="square" rtlCol="0">
            <a:spAutoFit/>
          </a:bodyPr>
          <a:lstStyle/>
          <a:p>
            <a:r>
              <a:rPr lang="en-US" sz="1200" dirty="0" err="1"/>
              <a:t>Datasource</a:t>
            </a:r>
            <a:r>
              <a:rPr lang="en-US" sz="1200" dirty="0"/>
              <a:t> is injected into </a:t>
            </a:r>
            <a:r>
              <a:rPr lang="en-US" sz="1200" dirty="0" err="1"/>
              <a:t>SessionFactory</a:t>
            </a:r>
            <a:endParaRPr lang="en-US" sz="1200" dirty="0"/>
          </a:p>
        </p:txBody>
      </p:sp>
      <p:cxnSp>
        <p:nvCxnSpPr>
          <p:cNvPr id="22" name="Straight Arrow Connector 21"/>
          <p:cNvCxnSpPr/>
          <p:nvPr/>
        </p:nvCxnSpPr>
        <p:spPr>
          <a:xfrm flipH="1" flipV="1">
            <a:off x="6248401" y="2021061"/>
            <a:ext cx="1828801" cy="89823"/>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1487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1, we declared the session factory. </a:t>
            </a:r>
          </a:p>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2 here, we are injecting that session factory into Hibernate Template. </a:t>
            </a:r>
            <a:endParaRPr lang="en-US" sz="2000" dirty="0" smtClean="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smtClean="0">
                <a:solidFill>
                  <a:schemeClr val="accent6">
                    <a:lumMod val="75000"/>
                  </a:schemeClr>
                </a:solidFill>
                <a:latin typeface="Times New Roman" pitchFamily="18" charset="0"/>
                <a:ea typeface="Arial Unicode MS" pitchFamily="34" charset="-128"/>
                <a:cs typeface="Times New Roman" pitchFamily="18" charset="0"/>
              </a:rPr>
              <a:t>The </a:t>
            </a:r>
            <a:r>
              <a:rPr lang="en-US" sz="2000" dirty="0">
                <a:solidFill>
                  <a:schemeClr val="accent6">
                    <a:lumMod val="75000"/>
                  </a:schemeClr>
                </a:solidFill>
                <a:latin typeface="Times New Roman" pitchFamily="18" charset="0"/>
                <a:ea typeface="Arial Unicode MS" pitchFamily="34" charset="-128"/>
                <a:cs typeface="Times New Roman" pitchFamily="18" charset="0"/>
              </a:rPr>
              <a:t>hibernate template class is: </a:t>
            </a:r>
            <a:r>
              <a:rPr lang="en-US" sz="20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sz="2000" b="1" i="1" dirty="0">
                <a:solidFill>
                  <a:schemeClr val="accent6">
                    <a:lumMod val="75000"/>
                  </a:schemeClr>
                </a:solidFill>
                <a:latin typeface="Times New Roman" pitchFamily="18" charset="0"/>
                <a:ea typeface="Arial Unicode MS" pitchFamily="34" charset="-128"/>
                <a:cs typeface="Times New Roman" pitchFamily="18" charset="0"/>
              </a:rPr>
              <a:t>HibernateTemplate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4337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54424" r="51450" b="37590"/>
          <a:stretch/>
        </p:blipFill>
        <p:spPr bwMode="auto">
          <a:xfrm>
            <a:off x="1600200" y="1371600"/>
            <a:ext cx="721948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7943" y="724291"/>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3: Inject session factory into Hibernate template.</a:t>
            </a:r>
          </a:p>
        </p:txBody>
      </p:sp>
      <p:sp>
        <p:nvSpPr>
          <p:cNvPr id="5" name="Rectangle 4"/>
          <p:cNvSpPr/>
          <p:nvPr/>
        </p:nvSpPr>
        <p:spPr>
          <a:xfrm>
            <a:off x="637943" y="3414074"/>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4: Inject hibernate template into DAO classes.</a:t>
            </a:r>
          </a:p>
        </p:txBody>
      </p:sp>
      <p:pic>
        <p:nvPicPr>
          <p:cNvPr id="10"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39046" r="51450" b="48300"/>
          <a:stretch/>
        </p:blipFill>
        <p:spPr bwMode="auto">
          <a:xfrm>
            <a:off x="1600200" y="3874533"/>
            <a:ext cx="7219486"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95800" y="1556657"/>
            <a:ext cx="2971800" cy="12740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010400" y="2830678"/>
            <a:ext cx="457200" cy="1360323"/>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315200" y="2830678"/>
            <a:ext cx="152400" cy="17078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45771" y="5334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sz="1600" dirty="0">
                <a:solidFill>
                  <a:schemeClr val="accent6">
                    <a:lumMod val="75000"/>
                  </a:schemeClr>
                </a:solidFill>
                <a:latin typeface="Times New Roman" pitchFamily="18" charset="0"/>
                <a:ea typeface="Arial Unicode MS" pitchFamily="34" charset="-128"/>
                <a:cs typeface="Times New Roman" pitchFamily="18" charset="0"/>
              </a:rPr>
              <a:t>Observe, we have declared the bean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in </a:t>
            </a:r>
            <a:r>
              <a:rPr lang="en-US" sz="1600" b="1" dirty="0">
                <a:solidFill>
                  <a:schemeClr val="accent6">
                    <a:lumMod val="75000"/>
                  </a:schemeClr>
                </a:solidFill>
                <a:latin typeface="Times New Roman" pitchFamily="18" charset="0"/>
                <a:ea typeface="Arial Unicode MS" pitchFamily="34" charset="-128"/>
                <a:cs typeface="Times New Roman" pitchFamily="18" charset="0"/>
              </a:rPr>
              <a:t>Step 3</a:t>
            </a:r>
            <a:r>
              <a:rPr lang="en-US" sz="1600" dirty="0">
                <a:solidFill>
                  <a:schemeClr val="accent6">
                    <a:lumMod val="75000"/>
                  </a:schemeClr>
                </a:solidFill>
                <a:latin typeface="Times New Roman" pitchFamily="18" charset="0"/>
                <a:ea typeface="Arial Unicode MS" pitchFamily="34" charset="-128"/>
                <a:cs typeface="Times New Roman" pitchFamily="18" charset="0"/>
              </a:rPr>
              <a:t>. </a:t>
            </a:r>
          </a:p>
          <a:p>
            <a:pPr>
              <a:spcBef>
                <a:spcPct val="20000"/>
              </a:spcBef>
              <a:buFont typeface="Arial" pitchFamily="34" charset="0"/>
              <a:buNone/>
            </a:pP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is now injected into the DAO classes such as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EmployeeDao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dirty="0">
                <a:solidFill>
                  <a:schemeClr val="accent6">
                    <a:lumMod val="75000"/>
                  </a:schemeClr>
                </a:solidFill>
                <a:latin typeface="Times New Roman" pitchFamily="18" charset="0"/>
                <a:ea typeface="Arial Unicode MS" pitchFamily="34" charset="-128"/>
                <a:cs typeface="Times New Roman" pitchFamily="18" charset="0"/>
              </a:rPr>
              <a:t>and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DepartmentDao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590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b="1"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b="1" dirty="0">
                <a:solidFill>
                  <a:schemeClr val="accent1">
                    <a:lumMod val="50000"/>
                  </a:schemeClr>
                </a:solidFill>
                <a:latin typeface="Times New Roman" pitchFamily="18" charset="0"/>
                <a:ea typeface="Arial Unicode MS" pitchFamily="34" charset="-128"/>
                <a:cs typeface="Times New Roman" pitchFamily="18" charset="0"/>
              </a:rPr>
              <a:t> in each DAO classes</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322" t="24672" r="52995" b="54817"/>
          <a:stretch/>
        </p:blipFill>
        <p:spPr bwMode="auto">
          <a:xfrm>
            <a:off x="1524000" y="552916"/>
            <a:ext cx="6784984" cy="20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Layer>
                </a14:imgProps>
              </a:ext>
              <a:ext uri="{28A0092B-C50C-407E-A947-70E740481C1C}">
                <a14:useLocalDpi xmlns:a14="http://schemas.microsoft.com/office/drawing/2010/main" val="0"/>
              </a:ext>
            </a:extLst>
          </a:blip>
          <a:srcRect l="4322" t="48690" r="52995" b="22604"/>
          <a:stretch/>
        </p:blipFill>
        <p:spPr bwMode="auto">
          <a:xfrm>
            <a:off x="1524000" y="28194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590800" y="917121"/>
            <a:ext cx="32004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28800" y="1221922"/>
            <a:ext cx="6480184" cy="683079"/>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715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Import the class </a:t>
            </a:r>
            <a:r>
              <a:rPr lang="en-US" sz="14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b="1" i="1" dirty="0">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The setter method is required as we inject the </a:t>
            </a:r>
            <a:r>
              <a:rPr lang="en-US" i="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into the DAO class in </a:t>
            </a:r>
            <a:r>
              <a:rPr lang="en-US" b="1" dirty="0">
                <a:solidFill>
                  <a:schemeClr val="accent6">
                    <a:lumMod val="75000"/>
                  </a:schemeClr>
                </a:solidFill>
                <a:latin typeface="Times New Roman" pitchFamily="18" charset="0"/>
                <a:ea typeface="Arial Unicode MS" pitchFamily="34" charset="-128"/>
                <a:cs typeface="Times New Roman" pitchFamily="18" charset="0"/>
              </a:rPr>
              <a:t>step 4</a:t>
            </a:r>
            <a:r>
              <a:rPr lang="en-US" dirty="0">
                <a:solidFill>
                  <a:schemeClr val="accent6">
                    <a:lumMod val="75000"/>
                  </a:schemeClr>
                </a:solidFill>
                <a:latin typeface="Times New Roman" pitchFamily="18" charset="0"/>
                <a:ea typeface="Arial Unicode MS" pitchFamily="34" charset="-128"/>
                <a:cs typeface="Times New Roman" pitchFamily="18" charset="0"/>
              </a:rPr>
              <a:t>.</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7" name="TextBox 6"/>
          <p:cNvSpPr txBox="1"/>
          <p:nvPr/>
        </p:nvSpPr>
        <p:spPr>
          <a:xfrm>
            <a:off x="7086600" y="2362200"/>
            <a:ext cx="3505200" cy="1815882"/>
          </a:xfrm>
          <a:prstGeom prst="rect">
            <a:avLst/>
          </a:prstGeom>
          <a:solidFill>
            <a:schemeClr val="accent3">
              <a:lumMod val="20000"/>
              <a:lumOff val="8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1400" dirty="0">
                <a:solidFill>
                  <a:schemeClr val="accent2">
                    <a:lumMod val="75000"/>
                  </a:schemeClr>
                </a:solidFill>
              </a:rPr>
              <a:t>One of the responsibilities of </a:t>
            </a:r>
            <a:r>
              <a:rPr lang="en-US" sz="1400" b="1" dirty="0" err="1">
                <a:solidFill>
                  <a:schemeClr val="accent2">
                    <a:lumMod val="75000"/>
                  </a:schemeClr>
                </a:solidFill>
              </a:rPr>
              <a:t>HibernateTemplate</a:t>
            </a:r>
            <a:r>
              <a:rPr lang="en-US" sz="1400" dirty="0">
                <a:solidFill>
                  <a:schemeClr val="accent2">
                    <a:lumMod val="75000"/>
                  </a:schemeClr>
                </a:solidFill>
              </a:rPr>
              <a:t> is to manage Hibernate Sessions. This involves opening and closing sessions as well as ensuring one session per transaction. Without </a:t>
            </a:r>
            <a:r>
              <a:rPr lang="en-US" sz="1400" dirty="0" err="1">
                <a:solidFill>
                  <a:schemeClr val="accent2">
                    <a:lumMod val="75000"/>
                  </a:schemeClr>
                </a:solidFill>
              </a:rPr>
              <a:t>HibernateTemplate</a:t>
            </a:r>
            <a:r>
              <a:rPr lang="en-US" sz="1400" dirty="0">
                <a:solidFill>
                  <a:schemeClr val="accent2">
                    <a:lumMod val="75000"/>
                  </a:schemeClr>
                </a:solidFill>
              </a:rPr>
              <a:t>, you’d have no choice but to clutter your DAOs with boilerplate session management code.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1726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82"/>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p:txBody>
      </p:sp>
      <p:pic>
        <p:nvPicPr>
          <p:cNvPr id="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5000"/>
                    </a14:imgEffect>
                  </a14:imgLayer>
                </a14:imgProps>
              </a:ext>
              <a:ext uri="{28A0092B-C50C-407E-A947-70E740481C1C}">
                <a14:useLocalDpi xmlns:a14="http://schemas.microsoft.com/office/drawing/2010/main" val="0"/>
              </a:ext>
            </a:extLst>
          </a:blip>
          <a:srcRect l="4322" t="28201" r="52995" b="54817"/>
          <a:stretch/>
        </p:blipFill>
        <p:spPr bwMode="auto">
          <a:xfrm>
            <a:off x="1524000" y="827316"/>
            <a:ext cx="6784984" cy="16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22" t="48690" r="52995" b="22604"/>
          <a:stretch/>
        </p:blipFill>
        <p:spPr bwMode="auto">
          <a:xfrm>
            <a:off x="1524000" y="27432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322" t="24672" r="52995" b="73333"/>
          <a:stretch/>
        </p:blipFill>
        <p:spPr bwMode="auto">
          <a:xfrm>
            <a:off x="1524000" y="478973"/>
            <a:ext cx="6784984" cy="19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819400" y="2971800"/>
            <a:ext cx="41148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09800" y="3733800"/>
            <a:ext cx="3124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09800" y="4664528"/>
            <a:ext cx="5029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638800"/>
            <a:ext cx="9144000" cy="1219200"/>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Hibernate we were using the methods such as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session.get</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session.load</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session.saveOrUpdate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session.delete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r>
              <a:rPr lang="en-US" dirty="0">
                <a:solidFill>
                  <a:schemeClr val="accent6">
                    <a:lumMod val="75000"/>
                  </a:schemeClr>
                </a:solidFill>
                <a:latin typeface="Times New Roman" pitchFamily="18" charset="0"/>
                <a:ea typeface="Arial Unicode MS" pitchFamily="34" charset="-128"/>
                <a:cs typeface="Times New Roman" pitchFamily="18" charset="0"/>
              </a:rPr>
              <a:t> etc. All such methods are now used using </a:t>
            </a:r>
            <a:r>
              <a:rPr lang="en-US" b="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b="1" dirty="0">
                <a:solidFill>
                  <a:schemeClr val="accent6">
                    <a:lumMod val="75000"/>
                  </a:schemeClr>
                </a:solidFill>
                <a:latin typeface="Times New Roman" pitchFamily="18" charset="0"/>
                <a:ea typeface="Arial Unicode MS" pitchFamily="34" charset="-128"/>
                <a:cs typeface="Times New Roman" pitchFamily="18" charset="0"/>
              </a:rPr>
              <a:t>. </a:t>
            </a:r>
            <a:r>
              <a:rPr lang="en-US" dirty="0">
                <a:solidFill>
                  <a:schemeClr val="accent6">
                    <a:lumMod val="75000"/>
                  </a:schemeClr>
                </a:solidFill>
                <a:latin typeface="Times New Roman" pitchFamily="18" charset="0"/>
                <a:ea typeface="Arial Unicode MS" pitchFamily="34" charset="-128"/>
                <a:cs typeface="Times New Roman" pitchFamily="18" charset="0"/>
              </a:rPr>
              <a:t>For example we use </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getHibernateTemplate</a:t>
            </a:r>
            <a:r>
              <a:rPr lang="en-US" i="1" u="sng" dirty="0">
                <a:solidFill>
                  <a:schemeClr val="accent6">
                    <a:lumMod val="75000"/>
                  </a:schemeClr>
                </a:solidFill>
                <a:latin typeface="Times New Roman" pitchFamily="18" charset="0"/>
                <a:ea typeface="Arial Unicode MS" pitchFamily="34" charset="-128"/>
                <a:cs typeface="Times New Roman" pitchFamily="18" charset="0"/>
              </a:rPr>
              <a:t>().get(</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Employee.class</a:t>
            </a:r>
            <a:r>
              <a:rPr lang="en-US" i="1" u="sng" dirty="0">
                <a:solidFill>
                  <a:schemeClr val="accent6">
                    <a:lumMod val="75000"/>
                  </a:schemeClr>
                </a:solidFill>
                <a:latin typeface="Times New Roman" pitchFamily="18" charset="0"/>
                <a:ea typeface="Arial Unicode MS" pitchFamily="34" charset="-128"/>
                <a:cs typeface="Times New Roman" pitchFamily="18" charset="0"/>
              </a:rPr>
              <a:t>, id)</a:t>
            </a:r>
            <a:r>
              <a:rPr lang="en-US" dirty="0">
                <a:solidFill>
                  <a:schemeClr val="accent6">
                    <a:lumMod val="75000"/>
                  </a:schemeClr>
                </a:solidFill>
                <a:latin typeface="Times New Roman" pitchFamily="18" charset="0"/>
                <a:ea typeface="Arial Unicode MS" pitchFamily="34" charset="-128"/>
                <a:cs typeface="Times New Roman" pitchFamily="18" charset="0"/>
              </a:rPr>
              <a:t> which reattach the Employee object from DB.</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927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3" name="Content Placeholder 2"/>
          <p:cNvSpPr>
            <a:spLocks noGrp="1"/>
          </p:cNvSpPr>
          <p:nvPr>
            <p:ph idx="1"/>
          </p:nvPr>
        </p:nvSpPr>
        <p:spPr/>
        <p:txBody>
          <a:bodyPr>
            <a:normAutofit/>
          </a:bodyPr>
          <a:lstStyle/>
          <a:p>
            <a:pPr algn="just">
              <a:spcBef>
                <a:spcPct val="20000"/>
              </a:spcBef>
              <a:buNone/>
            </a:pPr>
            <a:r>
              <a:rPr lang="en-US" dirty="0">
                <a:solidFill>
                  <a:schemeClr val="accent1">
                    <a:lumMod val="50000"/>
                  </a:schemeClr>
                </a:solidFill>
                <a:latin typeface="Times New Roman" pitchFamily="18" charset="0"/>
                <a:ea typeface="Arial Unicode MS" pitchFamily="34" charset="-128"/>
                <a:cs typeface="Times New Roman" pitchFamily="18" charset="0"/>
              </a:rPr>
              <a:t>So far, the configuration of DAO class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involves four beans.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data source is wired into the session factory bean through </a:t>
            </a:r>
            <a:r>
              <a:rPr lang="en-US" dirty="0" err="1">
                <a:solidFill>
                  <a:schemeClr val="accent1">
                    <a:lumMod val="50000"/>
                  </a:schemeClr>
                </a:solidFill>
                <a:latin typeface="Times New Roman" pitchFamily="18" charset="0"/>
                <a:ea typeface="Arial Unicode MS" pitchFamily="34" charset="-128"/>
                <a:cs typeface="Times New Roman" pitchFamily="18" charset="0"/>
              </a:rPr>
              <a:t>LocalSessionFactoryBean</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session factory bean is wired into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Finally,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is wired into DAO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where it is used to access the database.</a:t>
            </a:r>
          </a:p>
          <a:p>
            <a:pPr marL="285750"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To simplify things slightly, Spring offers </a:t>
            </a:r>
            <a:r>
              <a:rPr lang="en-US" i="1"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a convenience DAO support class, that enables you to wire a session factory bean directly into the DAO class. Under the covers,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creates a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that the DAO can use.</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74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1952" y="122238"/>
            <a:ext cx="8689061" cy="1020762"/>
          </a:xfrm>
        </p:spPr>
        <p:txBody>
          <a:bodyPr>
            <a:normAutofit fontScale="90000"/>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2" name="Rectangle 1"/>
          <p:cNvSpPr/>
          <p:nvPr/>
        </p:nvSpPr>
        <p:spPr>
          <a:xfrm>
            <a:off x="625642" y="2136339"/>
            <a:ext cx="10575758" cy="3539430"/>
          </a:xfrm>
          <a:prstGeom prst="rect">
            <a:avLst/>
          </a:prstGeom>
        </p:spPr>
        <p:txBody>
          <a:bodyPr wrap="square">
            <a:spAutoFit/>
          </a:bodyPr>
          <a:lstStyle/>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Extend the class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in each of the DAO class.</a:t>
            </a:r>
          </a:p>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Remove the property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as it is already provided in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The rest of the code will remain unchanged.</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Now lets change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 and implement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p>
        </p:txBody>
      </p:sp>
    </p:spTree>
    <p:extLst>
      <p:ext uri="{BB962C8B-B14F-4D97-AF65-F5344CB8AC3E}">
        <p14:creationId xmlns:p14="http://schemas.microsoft.com/office/powerpoint/2010/main" val="157554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4363" t="15197" r="53320" b="24294"/>
          <a:stretch/>
        </p:blipFill>
        <p:spPr bwMode="auto">
          <a:xfrm>
            <a:off x="1524000" y="797312"/>
            <a:ext cx="6781800" cy="60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90193" y="381001"/>
            <a:ext cx="30510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accent3">
                    <a:lumMod val="50000"/>
                  </a:schemeClr>
                </a:solidFill>
              </a:rPr>
              <a:t>Extended</a:t>
            </a:r>
            <a:r>
              <a:rPr lang="en-US" sz="1400" b="1" dirty="0">
                <a:solidFill>
                  <a:schemeClr val="accent3">
                    <a:lumMod val="50000"/>
                  </a:schemeClr>
                </a:solidFill>
              </a:rPr>
              <a:t> </a:t>
            </a:r>
            <a:r>
              <a:rPr lang="en-US" sz="1400" b="1" i="1" dirty="0" err="1">
                <a:solidFill>
                  <a:schemeClr val="accent3">
                    <a:lumMod val="50000"/>
                  </a:schemeClr>
                </a:solidFill>
              </a:rPr>
              <a:t>HibernateDaoSupport</a:t>
            </a:r>
            <a:endParaRPr lang="en-US" sz="1400" b="1" dirty="0">
              <a:solidFill>
                <a:schemeClr val="accent3">
                  <a:lumMod val="50000"/>
                </a:schemeClr>
              </a:solidFill>
            </a:endParaRPr>
          </a:p>
        </p:txBody>
      </p:sp>
      <p:cxnSp>
        <p:nvCxnSpPr>
          <p:cNvPr id="6" name="Straight Arrow Connector 5"/>
          <p:cNvCxnSpPr/>
          <p:nvPr/>
        </p:nvCxnSpPr>
        <p:spPr>
          <a:xfrm flipH="1">
            <a:off x="6335486" y="688778"/>
            <a:ext cx="751114" cy="91142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74431" y="992342"/>
            <a:ext cx="2971799"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Ignore and don’t use this in any of your DAO class because you extends </a:t>
            </a:r>
            <a:r>
              <a:rPr lang="en-US" dirty="0" err="1"/>
              <a:t>HibernateDaoSupport</a:t>
            </a:r>
            <a:r>
              <a:rPr lang="en-US" dirty="0"/>
              <a:t> and so this class had already done this for you.</a:t>
            </a:r>
          </a:p>
        </p:txBody>
      </p:sp>
      <p:sp>
        <p:nvSpPr>
          <p:cNvPr id="17" name="Oval 16"/>
          <p:cNvSpPr/>
          <p:nvPr/>
        </p:nvSpPr>
        <p:spPr>
          <a:xfrm>
            <a:off x="1524000" y="1912738"/>
            <a:ext cx="5791200" cy="1662461"/>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6"/>
          </p:cNvCxnSpPr>
          <p:nvPr/>
        </p:nvCxnSpPr>
        <p:spPr>
          <a:xfrm flipV="1">
            <a:off x="7315201" y="1946448"/>
            <a:ext cx="1926035" cy="797520"/>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91914" y="4694935"/>
            <a:ext cx="2876086"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Simply use the methods with </a:t>
            </a:r>
            <a:r>
              <a:rPr lang="en-US" dirty="0" err="1"/>
              <a:t>getHibernateTemplate</a:t>
            </a:r>
            <a:r>
              <a:rPr lang="en-US" dirty="0"/>
              <a:t>() method as you were using </a:t>
            </a:r>
            <a:r>
              <a:rPr lang="en-US" dirty="0" err="1"/>
              <a:t>session.get</a:t>
            </a:r>
            <a:r>
              <a:rPr lang="en-US" dirty="0"/>
              <a:t>(), </a:t>
            </a:r>
            <a:r>
              <a:rPr lang="en-US" dirty="0" err="1"/>
              <a:t>session.load</a:t>
            </a:r>
            <a:r>
              <a:rPr lang="en-US" dirty="0"/>
              <a:t>() etc. in hibernate</a:t>
            </a:r>
          </a:p>
        </p:txBody>
      </p:sp>
      <p:cxnSp>
        <p:nvCxnSpPr>
          <p:cNvPr id="14" name="Straight Arrow Connector 13"/>
          <p:cNvCxnSpPr/>
          <p:nvPr/>
        </p:nvCxnSpPr>
        <p:spPr>
          <a:xfrm flipH="1" flipV="1">
            <a:off x="5257800" y="5029201"/>
            <a:ext cx="2534114" cy="14278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1"/>
          </p:cNvCxnSpPr>
          <p:nvPr/>
        </p:nvCxnSpPr>
        <p:spPr>
          <a:xfrm flipH="1" flipV="1">
            <a:off x="5105400" y="4419600"/>
            <a:ext cx="2686514" cy="7523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48200" y="5171988"/>
            <a:ext cx="3143714" cy="77161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33600" y="152401"/>
            <a:ext cx="37368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b="1" dirty="0">
                <a:solidFill>
                  <a:schemeClr val="accent1">
                    <a:lumMod val="75000"/>
                  </a:schemeClr>
                </a:solidFill>
              </a:rPr>
              <a:t>No changes in the spring configuration XML</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217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sz="4000"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sz="4000" dirty="0"/>
          </a:p>
        </p:txBody>
      </p:sp>
      <p:sp>
        <p:nvSpPr>
          <p:cNvPr id="7" name="Content Placeholder 6"/>
          <p:cNvSpPr>
            <a:spLocks noGrp="1"/>
          </p:cNvSpPr>
          <p:nvPr>
            <p:ph idx="1"/>
          </p:nvPr>
        </p:nvSpPr>
        <p:spPr>
          <a:xfrm>
            <a:off x="655510" y="2084386"/>
            <a:ext cx="10975658" cy="4773614"/>
          </a:xfrm>
          <a:prstGeom prst="rect">
            <a:avLst/>
          </a:prstGeom>
        </p:spPr>
        <p:txBody>
          <a:bodyPr wrap="square">
            <a:spAutoFit/>
          </a:bodyPr>
          <a:lstStyle/>
          <a:p>
            <a:pPr algn="just"/>
            <a:r>
              <a:rPr lang="en-US" dirty="0">
                <a:solidFill>
                  <a:schemeClr val="accent2">
                    <a:lumMod val="75000"/>
                  </a:schemeClr>
                </a:solidFill>
              </a:rPr>
              <a:t>As we saw that one of the responsibilities of </a:t>
            </a:r>
            <a:r>
              <a:rPr lang="en-US" b="1" dirty="0" err="1">
                <a:solidFill>
                  <a:schemeClr val="accent2">
                    <a:lumMod val="75000"/>
                  </a:schemeClr>
                </a:solidFill>
              </a:rPr>
              <a:t>HibernateTemplate</a:t>
            </a:r>
            <a:r>
              <a:rPr lang="en-US" dirty="0">
                <a:solidFill>
                  <a:schemeClr val="accent2">
                    <a:lumMod val="75000"/>
                  </a:schemeClr>
                </a:solidFill>
              </a:rPr>
              <a:t> is to manage Hibernate Sessions. This involves opening and closing sessions as well as ensuring one session per transaction. </a:t>
            </a:r>
          </a:p>
          <a:p>
            <a:pPr algn="just"/>
            <a:r>
              <a:rPr lang="en-US" dirty="0">
                <a:solidFill>
                  <a:schemeClr val="accent2">
                    <a:lumMod val="75000"/>
                  </a:schemeClr>
                </a:solidFill>
              </a:rPr>
              <a:t>But the </a:t>
            </a:r>
            <a:r>
              <a:rPr lang="en-US" dirty="0" err="1">
                <a:solidFill>
                  <a:schemeClr val="accent2">
                    <a:lumMod val="75000"/>
                  </a:schemeClr>
                </a:solidFill>
              </a:rPr>
              <a:t>HibernateTemplate</a:t>
            </a:r>
            <a:r>
              <a:rPr lang="en-US" dirty="0">
                <a:solidFill>
                  <a:schemeClr val="accent2">
                    <a:lumMod val="75000"/>
                  </a:schemeClr>
                </a:solidFill>
              </a:rPr>
              <a:t> is coupled to the Spring Framework. So some developers may find such Spring’s intrusion undesirable to use in the DAO class so instead of using the </a:t>
            </a:r>
            <a:r>
              <a:rPr lang="en-US" b="1" dirty="0" err="1">
                <a:solidFill>
                  <a:schemeClr val="accent2">
                    <a:lumMod val="75000"/>
                  </a:schemeClr>
                </a:solidFill>
              </a:rPr>
              <a:t>HibernateTemplate</a:t>
            </a:r>
            <a:r>
              <a:rPr lang="en-US" dirty="0">
                <a:solidFill>
                  <a:schemeClr val="accent2">
                    <a:lumMod val="75000"/>
                  </a:schemeClr>
                </a:solidFill>
              </a:rPr>
              <a:t> in DAO, they prefer to use the </a:t>
            </a:r>
            <a:r>
              <a:rPr lang="en-US" b="1" dirty="0" err="1">
                <a:solidFill>
                  <a:schemeClr val="accent2">
                    <a:lumMod val="75000"/>
                  </a:schemeClr>
                </a:solidFill>
              </a:rPr>
              <a:t>HibernateSession</a:t>
            </a:r>
            <a:r>
              <a:rPr lang="en-US" dirty="0">
                <a:solidFill>
                  <a:schemeClr val="accent2">
                    <a:lumMod val="75000"/>
                  </a:schemeClr>
                </a:solidFill>
              </a:rPr>
              <a:t> in that place</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So Hibernate 3 provides the </a:t>
            </a:r>
            <a:r>
              <a:rPr lang="en-US" dirty="0" err="1">
                <a:solidFill>
                  <a:schemeClr val="accent2">
                    <a:lumMod val="75000"/>
                  </a:schemeClr>
                </a:solidFill>
              </a:rPr>
              <a:t>cotextual</a:t>
            </a:r>
            <a:r>
              <a:rPr lang="en-US" dirty="0">
                <a:solidFill>
                  <a:schemeClr val="accent2">
                    <a:lumMod val="75000"/>
                  </a:schemeClr>
                </a:solidFill>
              </a:rPr>
              <a:t> session where Hibernate manages one session per transaction so there is no need to use the </a:t>
            </a:r>
            <a:r>
              <a:rPr lang="en-US" dirty="0" err="1">
                <a:solidFill>
                  <a:schemeClr val="accent2">
                    <a:lumMod val="75000"/>
                  </a:schemeClr>
                </a:solidFill>
              </a:rPr>
              <a:t>Hibernte</a:t>
            </a:r>
            <a:r>
              <a:rPr lang="en-US" dirty="0">
                <a:solidFill>
                  <a:schemeClr val="accent2">
                    <a:lumMod val="75000"/>
                  </a:schemeClr>
                </a:solidFill>
              </a:rPr>
              <a:t> template. So use </a:t>
            </a:r>
            <a:r>
              <a:rPr lang="en-US" dirty="0" err="1">
                <a:solidFill>
                  <a:schemeClr val="accent2">
                    <a:lumMod val="75000"/>
                  </a:schemeClr>
                </a:solidFill>
              </a:rPr>
              <a:t>HibernateSession</a:t>
            </a:r>
            <a:r>
              <a:rPr lang="en-US" dirty="0">
                <a:solidFill>
                  <a:schemeClr val="accent2">
                    <a:lumMod val="75000"/>
                  </a:schemeClr>
                </a:solidFill>
              </a:rPr>
              <a:t> without coupling your DAO class fully with Spring</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To implement the contextual session in Hibernate 3, you need to inject </a:t>
            </a:r>
            <a:r>
              <a:rPr lang="en-US" dirty="0" err="1">
                <a:solidFill>
                  <a:schemeClr val="accent2">
                    <a:lumMod val="75000"/>
                  </a:schemeClr>
                </a:solidFill>
              </a:rPr>
              <a:t>sessionFactory</a:t>
            </a:r>
            <a:r>
              <a:rPr lang="en-US" dirty="0">
                <a:solidFill>
                  <a:schemeClr val="accent2">
                    <a:lumMod val="75000"/>
                  </a:schemeClr>
                </a:solidFill>
              </a:rPr>
              <a:t> in place of </a:t>
            </a:r>
            <a:r>
              <a:rPr lang="en-US" dirty="0" err="1">
                <a:solidFill>
                  <a:schemeClr val="accent2">
                    <a:lumMod val="75000"/>
                  </a:schemeClr>
                </a:solidFill>
              </a:rPr>
              <a:t>HibernateTemplate</a:t>
            </a:r>
            <a:r>
              <a:rPr lang="en-US" dirty="0">
                <a:solidFill>
                  <a:schemeClr val="accent2">
                    <a:lumMod val="75000"/>
                  </a:schemeClr>
                </a:solidFill>
              </a:rPr>
              <a:t> in Spring configuration file.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033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62" t="25648" r="40637" b="43598"/>
          <a:stretch/>
        </p:blipFill>
        <p:spPr bwMode="auto">
          <a:xfrm>
            <a:off x="852843" y="1740194"/>
            <a:ext cx="10274102" cy="369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844449" y="1901446"/>
            <a:ext cx="2057400" cy="523220"/>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solidFill>
                  <a:srgbClr val="FF0000"/>
                </a:solidFill>
              </a:rPr>
              <a:t>No </a:t>
            </a:r>
            <a:r>
              <a:rPr lang="en-US" sz="1400" dirty="0" err="1">
                <a:solidFill>
                  <a:srgbClr val="FF0000"/>
                </a:solidFill>
              </a:rPr>
              <a:t>hibernateTemplate</a:t>
            </a:r>
            <a:r>
              <a:rPr lang="en-US" sz="1400" dirty="0">
                <a:solidFill>
                  <a:srgbClr val="FF0000"/>
                </a:solidFill>
              </a:rPr>
              <a:t>, uses </a:t>
            </a:r>
            <a:r>
              <a:rPr lang="en-US" sz="1400" b="1" dirty="0" err="1">
                <a:solidFill>
                  <a:srgbClr val="FF0000"/>
                </a:solidFill>
              </a:rPr>
              <a:t>SessionFactory</a:t>
            </a:r>
            <a:endParaRPr lang="en-US" sz="1400" b="1" dirty="0">
              <a:solidFill>
                <a:srgbClr val="FF0000"/>
              </a:solidFill>
            </a:endParaRPr>
          </a:p>
        </p:txBody>
      </p:sp>
      <p:sp>
        <p:nvSpPr>
          <p:cNvPr id="7" name="Oval 6"/>
          <p:cNvSpPr/>
          <p:nvPr/>
        </p:nvSpPr>
        <p:spPr>
          <a:xfrm>
            <a:off x="5125453" y="1873121"/>
            <a:ext cx="2089485" cy="38705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p:cNvSpPr/>
          <p:nvPr/>
        </p:nvSpPr>
        <p:spPr>
          <a:xfrm>
            <a:off x="5125453" y="2550106"/>
            <a:ext cx="1973178" cy="39029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Arrow Connector 9"/>
          <p:cNvCxnSpPr>
            <a:stCxn id="7" idx="6"/>
          </p:cNvCxnSpPr>
          <p:nvPr/>
        </p:nvCxnSpPr>
        <p:spPr>
          <a:xfrm>
            <a:off x="7214938" y="2066647"/>
            <a:ext cx="4382112" cy="17333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1"/>
          </p:cNvCxnSpPr>
          <p:nvPr/>
        </p:nvCxnSpPr>
        <p:spPr>
          <a:xfrm flipV="1">
            <a:off x="5601729" y="2163056"/>
            <a:ext cx="4242720" cy="48741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490537" y="2550108"/>
            <a:ext cx="3352801" cy="806703"/>
          </a:xfrm>
          <a:custGeom>
            <a:avLst/>
            <a:gdLst>
              <a:gd name="connsiteX0" fmla="*/ 3311504 w 3594807"/>
              <a:gd name="connsiteY0" fmla="*/ 0 h 312234"/>
              <a:gd name="connsiteX1" fmla="*/ 3322655 w 3594807"/>
              <a:gd name="connsiteY1" fmla="*/ 256478 h 312234"/>
              <a:gd name="connsiteX2" fmla="*/ 456792 w 3594807"/>
              <a:gd name="connsiteY2" fmla="*/ 223024 h 312234"/>
              <a:gd name="connsiteX3" fmla="*/ 44197 w 3594807"/>
              <a:gd name="connsiteY3" fmla="*/ 312234 h 312234"/>
            </a:gdLst>
            <a:ahLst/>
            <a:cxnLst>
              <a:cxn ang="0">
                <a:pos x="connsiteX0" y="connsiteY0"/>
              </a:cxn>
              <a:cxn ang="0">
                <a:pos x="connsiteX1" y="connsiteY1"/>
              </a:cxn>
              <a:cxn ang="0">
                <a:pos x="connsiteX2" y="connsiteY2"/>
              </a:cxn>
              <a:cxn ang="0">
                <a:pos x="connsiteX3" y="connsiteY3"/>
              </a:cxn>
            </a:cxnLst>
            <a:rect l="l" t="t" r="r" b="b"/>
            <a:pathLst>
              <a:path w="3594807" h="312234">
                <a:moveTo>
                  <a:pt x="3311504" y="0"/>
                </a:moveTo>
                <a:cubicBezTo>
                  <a:pt x="3554972" y="109653"/>
                  <a:pt x="3798440" y="219307"/>
                  <a:pt x="3322655" y="256478"/>
                </a:cubicBezTo>
                <a:cubicBezTo>
                  <a:pt x="2846870" y="293649"/>
                  <a:pt x="1003202" y="213731"/>
                  <a:pt x="456792" y="223024"/>
                </a:cubicBezTo>
                <a:cubicBezTo>
                  <a:pt x="-89618" y="232317"/>
                  <a:pt x="-22711" y="272275"/>
                  <a:pt x="44197" y="312234"/>
                </a:cubicBezTo>
              </a:path>
            </a:pathLst>
          </a:cu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a:spLocks noGrp="1"/>
          </p:cNvSpPr>
          <p:nvPr>
            <p:ph type="title"/>
          </p:nvPr>
        </p:nvSpPr>
        <p:spPr>
          <a:xfrm>
            <a:off x="531952" y="122238"/>
            <a:ext cx="8689061" cy="1020762"/>
          </a:xfrm>
        </p:spPr>
        <p:txBody>
          <a:bodyPr>
            <a:noAutofit/>
          </a:bodyPr>
          <a:lstStyle/>
          <a:p>
            <a:r>
              <a:rPr lang="en-US" sz="4000"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sz="4000"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sz="40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267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5</a:t>
            </a:r>
            <a:endParaRPr lang="en-US" dirty="0" smtClean="0"/>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Hibernate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67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77" t="15089" r="36165" b="12784"/>
          <a:stretch/>
        </p:blipFill>
        <p:spPr bwMode="auto">
          <a:xfrm>
            <a:off x="1524001" y="457200"/>
            <a:ext cx="8341911"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1" y="10886"/>
            <a:ext cx="3890809" cy="369332"/>
          </a:xfrm>
          <a:prstGeom prst="rect">
            <a:avLst/>
          </a:prstGeom>
          <a:noFill/>
        </p:spPr>
        <p:txBody>
          <a:bodyPr wrap="square">
            <a:spAutoFit/>
          </a:bodyPr>
          <a:lstStyle/>
          <a:p>
            <a:pPr>
              <a:spcBef>
                <a:spcPct val="20000"/>
              </a:spcBef>
              <a:buFont typeface="Arial" pitchFamily="34" charset="0"/>
              <a:buNone/>
            </a:pPr>
            <a:r>
              <a:rPr lang="en-US" b="1" u="sng" dirty="0">
                <a:solidFill>
                  <a:schemeClr val="accent1">
                    <a:lumMod val="50000"/>
                  </a:schemeClr>
                </a:solidFill>
                <a:latin typeface="Times New Roman" pitchFamily="18" charset="0"/>
                <a:ea typeface="Arial Unicode MS" pitchFamily="34" charset="-128"/>
                <a:cs typeface="Times New Roman" pitchFamily="18" charset="0"/>
              </a:rPr>
              <a:t>Writing DAO class</a:t>
            </a:r>
          </a:p>
        </p:txBody>
      </p:sp>
      <p:sp>
        <p:nvSpPr>
          <p:cNvPr id="4" name="TextBox 3"/>
          <p:cNvSpPr txBox="1"/>
          <p:nvPr/>
        </p:nvSpPr>
        <p:spPr>
          <a:xfrm>
            <a:off x="6553200" y="1295401"/>
            <a:ext cx="3810000" cy="307777"/>
          </a:xfrm>
          <a:prstGeom prst="rect">
            <a:avLst/>
          </a:prstGeom>
          <a:solidFill>
            <a:srgbClr val="FFFF0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Injected </a:t>
            </a:r>
            <a:r>
              <a:rPr lang="en-US" sz="1400" dirty="0" err="1">
                <a:solidFill>
                  <a:srgbClr val="FF0000"/>
                </a:solidFill>
              </a:rPr>
              <a:t>SessionFactory</a:t>
            </a:r>
            <a:r>
              <a:rPr lang="en-US" sz="1400" dirty="0">
                <a:solidFill>
                  <a:srgbClr val="FF0000"/>
                </a:solidFill>
              </a:rPr>
              <a:t> (not </a:t>
            </a:r>
            <a:r>
              <a:rPr lang="en-US" sz="1400" dirty="0" err="1">
                <a:solidFill>
                  <a:srgbClr val="FF0000"/>
                </a:solidFill>
              </a:rPr>
              <a:t>HibernateTemplate</a:t>
            </a:r>
            <a:r>
              <a:rPr lang="en-US" sz="1400" dirty="0">
                <a:solidFill>
                  <a:srgbClr val="FF0000"/>
                </a:solidFill>
              </a:rPr>
              <a:t>)</a:t>
            </a:r>
          </a:p>
        </p:txBody>
      </p:sp>
      <p:cxnSp>
        <p:nvCxnSpPr>
          <p:cNvPr id="7" name="Straight Arrow Connector 6"/>
          <p:cNvCxnSpPr/>
          <p:nvPr/>
        </p:nvCxnSpPr>
        <p:spPr>
          <a:xfrm flipH="1">
            <a:off x="4800600" y="14492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200" y="3619501"/>
            <a:ext cx="3810000" cy="307777"/>
          </a:xfrm>
          <a:prstGeom prst="rect">
            <a:avLst/>
          </a:prstGeom>
          <a:solidFill>
            <a:srgbClr val="92D05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Uses Hibernate session from </a:t>
            </a:r>
            <a:r>
              <a:rPr lang="en-US" sz="1400" dirty="0" err="1">
                <a:solidFill>
                  <a:srgbClr val="FF0000"/>
                </a:solidFill>
              </a:rPr>
              <a:t>SessionFactory</a:t>
            </a:r>
            <a:endParaRPr lang="en-US" sz="1400" dirty="0">
              <a:solidFill>
                <a:srgbClr val="FF0000"/>
              </a:solidFill>
            </a:endParaRPr>
          </a:p>
        </p:txBody>
      </p:sp>
      <p:cxnSp>
        <p:nvCxnSpPr>
          <p:cNvPr id="10" name="Straight Arrow Connector 9"/>
          <p:cNvCxnSpPr/>
          <p:nvPr/>
        </p:nvCxnSpPr>
        <p:spPr>
          <a:xfrm flipH="1">
            <a:off x="4800600" y="37733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3863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978" y="1604211"/>
            <a:ext cx="10916653" cy="3858126"/>
          </a:xfrm>
        </p:spPr>
        <p:txBody>
          <a:bodyPr>
            <a:noAutofit/>
          </a:bodyPr>
          <a:lstStyle/>
          <a:p>
            <a:pPr algn="just"/>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Spring </a:t>
            </a:r>
            <a:r>
              <a:rPr lang="en-US" sz="2800" dirty="0">
                <a:solidFill>
                  <a:schemeClr val="accent1">
                    <a:lumMod val="50000"/>
                  </a:schemeClr>
                </a:solidFill>
                <a:latin typeface="Times New Roman" pitchFamily="18" charset="0"/>
                <a:ea typeface="Arial Unicode MS" pitchFamily="34" charset="-128"/>
                <a:cs typeface="Times New Roman" pitchFamily="18" charset="0"/>
              </a:rPr>
              <a:t>comes with a family of data access frameworks that integrate with a variety of data access technologies. You may use direct JDBC,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iBATIS</a:t>
            </a:r>
            <a:r>
              <a:rPr lang="en-US" sz="2800" dirty="0">
                <a:solidFill>
                  <a:schemeClr val="accent1">
                    <a:lumMod val="50000"/>
                  </a:schemeClr>
                </a:solidFill>
                <a:latin typeface="Times New Roman" pitchFamily="18" charset="0"/>
                <a:ea typeface="Arial Unicode MS" pitchFamily="34" charset="-128"/>
                <a:cs typeface="Times New Roman" pitchFamily="18" charset="0"/>
              </a:rPr>
              <a:t>, or an object relational mapping (ORM) framework like Hibernate to persist your data. Spring supports all of these persistence mechanisms.</a:t>
            </a:r>
            <a:endParaRPr lang="en-US" sz="28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fld id="{1019847D-44B6-4668-8A83-5B1BA5C285AC}" type="slidenum">
              <a:rPr lang="en-US" smtClean="0"/>
              <a:t>3</a:t>
            </a:fld>
            <a:endParaRPr lang="en-US"/>
          </a:p>
        </p:txBody>
      </p:sp>
      <p:sp>
        <p:nvSpPr>
          <p:cNvPr id="5" name="TextBox 4"/>
          <p:cNvSpPr txBox="1"/>
          <p:nvPr/>
        </p:nvSpPr>
        <p:spPr>
          <a:xfrm>
            <a:off x="753978" y="324852"/>
            <a:ext cx="329994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Introduction</a:t>
            </a: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069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171" y="1295400"/>
            <a:ext cx="10954175" cy="5189621"/>
          </a:xfrm>
          <a:prstGeom prst="rect">
            <a:avLst/>
          </a:prstGeom>
        </p:spPr>
        <p:txBody>
          <a:bodyPr vert="horz" lIns="91440" tIns="45720" rIns="91440" bIns="45720" rtlCol="0">
            <a:noAutofit/>
          </a:bodyPr>
          <a:lstStyle/>
          <a:p>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is an open source project whose purpose is to make it easy to integrate relational data into Java programs. This is done through the use of XML mapping files, which associate Java classes with database tables.</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lgn="just">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provides basic mapping capabilities. It also includes several other object/relational mapping (ORM) capabilities, including:</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An enhanced, object-based SQL variant for retrieving data, known as Hibernate Query Language (HQL).</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Automated processes to synchronize objects with their database equivalents.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Built-in database connection pooling, including three </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open-source </a:t>
            </a:r>
            <a:r>
              <a:rPr lang="en-US" sz="2000" dirty="0">
                <a:solidFill>
                  <a:schemeClr val="accent1">
                    <a:lumMod val="50000"/>
                  </a:schemeClr>
                </a:solidFill>
                <a:latin typeface="Times New Roman" pitchFamily="18" charset="0"/>
                <a:ea typeface="Arial Unicode MS" pitchFamily="34" charset="-128"/>
                <a:cs typeface="Times New Roman" pitchFamily="18" charset="0"/>
              </a:rPr>
              <a:t>variants.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Transactional capabilities that can work both stand-alone or with existing Java Transaction API (JTA) implementations.</a:t>
            </a:r>
          </a:p>
          <a:p>
            <a:pPr marL="342900" indent="-342900">
              <a:spcBef>
                <a:spcPct val="20000"/>
              </a:spcBef>
              <a:buFont typeface="Arial" pitchFamily="34" charset="0"/>
              <a:buChar char="•"/>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pPr>
            <a:r>
              <a:rPr lang="en-US" sz="2000" dirty="0">
                <a:solidFill>
                  <a:schemeClr val="accent1">
                    <a:lumMod val="50000"/>
                  </a:schemeClr>
                </a:solidFill>
                <a:latin typeface="Times New Roman" pitchFamily="18" charset="0"/>
                <a:ea typeface="Arial Unicode MS" pitchFamily="34" charset="-128"/>
                <a:cs typeface="Times New Roman" pitchFamily="18" charset="0"/>
              </a:rPr>
              <a:t>The goal of Hibernate is to allow object-oriented developers to incorporate persistence into their programs with a minimum of effort.</a:t>
            </a:r>
          </a:p>
        </p:txBody>
      </p:sp>
      <p:sp>
        <p:nvSpPr>
          <p:cNvPr id="2" name="TextBox 1"/>
          <p:cNvSpPr txBox="1"/>
          <p:nvPr/>
        </p:nvSpPr>
        <p:spPr>
          <a:xfrm>
            <a:off x="460963" y="372979"/>
            <a:ext cx="4275722"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Recall Hibernate</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9348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601577" y="1495927"/>
            <a:ext cx="11081085" cy="43995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Integrates very well with Hibernate. If someone asks why do we need to integrate hibernate in Spring? Yes, there are benefits.</a:t>
            </a:r>
          </a:p>
          <a:p>
            <a:pPr marL="0"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The very first benefit is the Spring framework itself. The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IoC</a:t>
            </a:r>
            <a:r>
              <a:rPr lang="en-US" sz="2000" dirty="0">
                <a:solidFill>
                  <a:schemeClr val="accent1">
                    <a:lumMod val="50000"/>
                  </a:schemeClr>
                </a:solidFill>
                <a:latin typeface="Times New Roman" pitchFamily="18" charset="0"/>
                <a:ea typeface="Arial Unicode MS" pitchFamily="34" charset="-128"/>
                <a:cs typeface="Times New Roman" pitchFamily="18" charset="0"/>
              </a:rPr>
              <a:t> container makes configuring data sources, transaction managers, and DAOs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manages the Hibernate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as a singleton – a small but  surprisingly annoying task that must be implemented manually when using Hibernate alone.</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offers a transaction system of its own, which is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aspectoriented</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thus configurable, either through Spring AOP or Java-5 annotations. Either of these are generally much easier than working with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Hibernate’s</a:t>
            </a:r>
            <a:r>
              <a:rPr lang="en-US" sz="2000" dirty="0">
                <a:solidFill>
                  <a:schemeClr val="accent1">
                    <a:lumMod val="50000"/>
                  </a:schemeClr>
                </a:solidFill>
                <a:latin typeface="Times New Roman" pitchFamily="18" charset="0"/>
                <a:ea typeface="Arial Unicode MS" pitchFamily="34" charset="-128"/>
                <a:cs typeface="Times New Roman" pitchFamily="18" charset="0"/>
              </a:rPr>
              <a:t> transaction API.</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 management becomes nearly invisible for many applications, and where it’s visible, it’s still pretty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You integrate more easily with other standards and frameworks.</a:t>
            </a:r>
          </a:p>
        </p:txBody>
      </p:sp>
      <p:sp>
        <p:nvSpPr>
          <p:cNvPr id="3" name="TextBox 2"/>
          <p:cNvSpPr txBox="1"/>
          <p:nvPr/>
        </p:nvSpPr>
        <p:spPr>
          <a:xfrm>
            <a:off x="601577" y="529394"/>
            <a:ext cx="8122736" cy="590931"/>
          </a:xfrm>
          <a:prstGeom prst="rect">
            <a:avLst/>
          </a:prstGeom>
          <a:solidFill>
            <a:schemeClr val="bg1"/>
          </a:solidFill>
        </p:spPr>
        <p:txBody>
          <a:bodyPr wrap="none" rtlCol="0">
            <a:spAutoFit/>
          </a:bodyPr>
          <a:lstStyle/>
          <a:p>
            <a:pPr algn="ctr">
              <a:lnSpc>
                <a:spcPct val="90000"/>
              </a:lnSpc>
            </a:pPr>
            <a:r>
              <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Why to Integrate Hibernate with </a:t>
            </a:r>
            <a:r>
              <a:rPr lang="en-US" sz="36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4142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752600" y="990600"/>
            <a:ext cx="8686800"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91552" y="1367589"/>
            <a:ext cx="11008895" cy="4724400"/>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1: Set Hibernate Libraries in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2: Declare a bean in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Config</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 for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Session Factory.</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3: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session 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Hibernate template.</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4: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each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Let’s discuss all these steps one by one.</a:t>
            </a:r>
          </a:p>
        </p:txBody>
      </p:sp>
      <p:sp>
        <p:nvSpPr>
          <p:cNvPr id="2" name="TextBox 1"/>
          <p:cNvSpPr txBox="1"/>
          <p:nvPr/>
        </p:nvSpPr>
        <p:spPr>
          <a:xfrm>
            <a:off x="591552" y="430812"/>
            <a:ext cx="7726795" cy="646331"/>
          </a:xfrm>
          <a:prstGeom prst="rect">
            <a:avLst/>
          </a:prstGeom>
          <a:solidFill>
            <a:schemeClr val="bg1"/>
          </a:solidFill>
        </p:spPr>
        <p:txBody>
          <a:bodyPr wrap="none" rtlCol="0">
            <a:spAutoFit/>
          </a:bodyPr>
          <a:lstStyle/>
          <a:p>
            <a:pPr algn="ctr">
              <a:lnSpc>
                <a:spcPct val="90000"/>
              </a:lnSpc>
            </a:pPr>
            <a:r>
              <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Integrating Hibernate with </a:t>
            </a:r>
            <a:r>
              <a:rPr lang="en-US" sz="40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9837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262" y="1656347"/>
            <a:ext cx="9396663" cy="2410327"/>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To integrate Hibernate with Spring, you need the hibernate libraries along with Spring. </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the first step should be downloading all the necessary library jars for Hibernate and set those jars into the project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 just like you already have set the Spring libraries..</a:t>
            </a:r>
          </a:p>
        </p:txBody>
      </p:sp>
      <p:sp>
        <p:nvSpPr>
          <p:cNvPr id="2" name="TextBox 1"/>
          <p:cNvSpPr txBox="1"/>
          <p:nvPr/>
        </p:nvSpPr>
        <p:spPr>
          <a:xfrm>
            <a:off x="481262" y="697832"/>
            <a:ext cx="4928657" cy="424732"/>
          </a:xfrm>
          <a:prstGeom prst="rect">
            <a:avLst/>
          </a:prstGeom>
          <a:solidFill>
            <a:schemeClr val="bg1"/>
          </a:solidFill>
        </p:spPr>
        <p:txBody>
          <a:bodyPr wrap="none" rtlCol="0">
            <a:spAutoFit/>
          </a:bodyPr>
          <a:lstStyle/>
          <a:p>
            <a:pPr algn="ctr">
              <a:lnSpc>
                <a:spcPct val="90000"/>
              </a:lnSpc>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1: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Adding Hibernate Libraries</a:t>
            </a:r>
            <a:endParaRPr lang="en-US" sz="24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466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9687" y="1540042"/>
            <a:ext cx="10884692" cy="4415589"/>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First, we start treating that session factory as a Spring bean.</a:t>
            </a:r>
          </a:p>
          <a:p>
            <a:endParaRPr lang="en-US" sz="2000" u="sng" dirty="0">
              <a:solidFill>
                <a:schemeClr val="accent1">
                  <a:lumMod val="50000"/>
                </a:schemeClr>
              </a:solidFill>
              <a:latin typeface="Times New Roman" pitchFamily="18" charset="0"/>
              <a:ea typeface="Arial Unicode MS" pitchFamily="34" charset="-128"/>
              <a:cs typeface="Times New Roman" pitchFamily="18" charset="0"/>
            </a:endParaRP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Declare it as a Spring &lt;bean&gt; and instantiate it using a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ApplicationContext</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Configure it using Spring &lt;property&gt;s, and this removes the need for a hibernate.cfg.xml or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hibernate.properties</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dependency injection – and possibly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autowiring</a:t>
            </a:r>
            <a:r>
              <a:rPr lang="en-US" sz="2000" dirty="0">
                <a:solidFill>
                  <a:schemeClr val="accent1">
                    <a:lumMod val="50000"/>
                  </a:schemeClr>
                </a:solidFill>
                <a:latin typeface="Times New Roman" pitchFamily="18" charset="0"/>
                <a:ea typeface="Arial Unicode MS" pitchFamily="34" charset="-128"/>
                <a:cs typeface="Times New Roman" pitchFamily="18" charset="0"/>
              </a:rPr>
              <a:t> – make short work of this sort of configuration task.</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object/relational mapping files are included as usual.</a:t>
            </a:r>
          </a:p>
        </p:txBody>
      </p:sp>
      <p:sp>
        <p:nvSpPr>
          <p:cNvPr id="2" name="TextBox 1"/>
          <p:cNvSpPr txBox="1"/>
          <p:nvPr/>
        </p:nvSpPr>
        <p:spPr>
          <a:xfrm>
            <a:off x="689687" y="649708"/>
            <a:ext cx="6515117" cy="461665"/>
          </a:xfrm>
          <a:prstGeom prst="rect">
            <a:avLst/>
          </a:prstGeom>
          <a:solidFill>
            <a:schemeClr val="bg1"/>
          </a:solidFill>
        </p:spPr>
        <p:txBody>
          <a:bodyPr wrap="none" rtlCol="0">
            <a:spAutoFit/>
          </a:bodyPr>
          <a:lstStyle/>
          <a:p>
            <a:pPr>
              <a:spcBef>
                <a:spcPct val="20000"/>
              </a:spcBef>
              <a:buFont typeface="Arial" pitchFamily="34" charset="0"/>
              <a:buNone/>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2: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Configure </a:t>
            </a:r>
            <a:r>
              <a:rPr lang="en-US" sz="2400" b="1" dirty="0">
                <a:solidFill>
                  <a:schemeClr val="accent1">
                    <a:lumMod val="50000"/>
                  </a:schemeClr>
                </a:solidFill>
                <a:latin typeface="Times New Roman" pitchFamily="18" charset="0"/>
                <a:ea typeface="Arial Unicode MS" pitchFamily="34" charset="-128"/>
                <a:cs typeface="Times New Roman" pitchFamily="18" charset="0"/>
              </a:rPr>
              <a:t>for Hibernate Session Factory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416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Hbm.xml</a:t>
            </a:r>
            <a:endParaRPr lang="en-US" dirty="0"/>
          </a:p>
        </p:txBody>
      </p:sp>
      <p:sp>
        <p:nvSpPr>
          <p:cNvPr id="7" name="Content Placeholder 6"/>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our example, we do use 2 .</a:t>
            </a:r>
            <a:r>
              <a:rPr lang="en-US" dirty="0" err="1">
                <a:solidFill>
                  <a:schemeClr val="accent6">
                    <a:lumMod val="75000"/>
                  </a:schemeClr>
                </a:solidFill>
                <a:latin typeface="Times New Roman" pitchFamily="18" charset="0"/>
                <a:ea typeface="Arial Unicode MS" pitchFamily="34" charset="-128"/>
                <a:cs typeface="Times New Roman" pitchFamily="18" charset="0"/>
              </a:rPr>
              <a:t>hbm</a:t>
            </a:r>
            <a:r>
              <a:rPr lang="en-US" dirty="0">
                <a:solidFill>
                  <a:schemeClr val="accent6">
                    <a:lumMod val="75000"/>
                  </a:schemeClr>
                </a:solidFill>
                <a:latin typeface="Times New Roman" pitchFamily="18" charset="0"/>
                <a:ea typeface="Arial Unicode MS" pitchFamily="34" charset="-128"/>
                <a:cs typeface="Times New Roman" pitchFamily="18" charset="0"/>
              </a:rPr>
              <a:t> files: </a:t>
            </a:r>
            <a:r>
              <a:rPr lang="en-US" sz="1600" i="1" dirty="0">
                <a:solidFill>
                  <a:schemeClr val="accent6">
                    <a:lumMod val="75000"/>
                  </a:schemeClr>
                </a:solidFill>
                <a:latin typeface="Times New Roman" pitchFamily="18" charset="0"/>
                <a:ea typeface="Arial Unicode MS" pitchFamily="34" charset="-128"/>
                <a:cs typeface="Times New Roman" pitchFamily="18" charset="0"/>
              </a:rPr>
              <a:t>Employee.hbm.xml</a:t>
            </a:r>
            <a:r>
              <a:rPr lang="en-US" dirty="0">
                <a:solidFill>
                  <a:schemeClr val="accent6">
                    <a:lumMod val="75000"/>
                  </a:schemeClr>
                </a:solidFill>
                <a:latin typeface="Times New Roman" pitchFamily="18" charset="0"/>
                <a:ea typeface="Arial Unicode MS" pitchFamily="34" charset="-128"/>
                <a:cs typeface="Times New Roman" pitchFamily="18" charset="0"/>
              </a:rPr>
              <a:t> &amp; </a:t>
            </a:r>
            <a:r>
              <a:rPr lang="en-US" sz="1600" i="1" dirty="0">
                <a:solidFill>
                  <a:schemeClr val="accent6">
                    <a:lumMod val="75000"/>
                  </a:schemeClr>
                </a:solidFill>
                <a:latin typeface="Times New Roman" pitchFamily="18" charset="0"/>
                <a:ea typeface="Arial Unicode MS" pitchFamily="34" charset="-128"/>
                <a:cs typeface="Times New Roman" pitchFamily="18" charset="0"/>
              </a:rPr>
              <a:t>Department.hbm.xml</a:t>
            </a: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The </a:t>
            </a:r>
            <a:r>
              <a:rPr lang="en-US" dirty="0" err="1">
                <a:solidFill>
                  <a:schemeClr val="accent6">
                    <a:lumMod val="75000"/>
                  </a:schemeClr>
                </a:solidFill>
                <a:latin typeface="Times New Roman" pitchFamily="18" charset="0"/>
                <a:ea typeface="Arial Unicode MS" pitchFamily="34" charset="-128"/>
                <a:cs typeface="Times New Roman" pitchFamily="18" charset="0"/>
              </a:rPr>
              <a:t>databse</a:t>
            </a:r>
            <a:r>
              <a:rPr lang="en-US" dirty="0">
                <a:solidFill>
                  <a:schemeClr val="accent6">
                    <a:lumMod val="75000"/>
                  </a:schemeClr>
                </a:solidFill>
                <a:latin typeface="Times New Roman" pitchFamily="18" charset="0"/>
                <a:ea typeface="Arial Unicode MS" pitchFamily="34" charset="-128"/>
                <a:cs typeface="Times New Roman" pitchFamily="18" charset="0"/>
              </a:rPr>
              <a:t> is </a:t>
            </a:r>
            <a:r>
              <a:rPr lang="en-US" i="1" dirty="0" err="1">
                <a:solidFill>
                  <a:schemeClr val="accent6">
                    <a:lumMod val="75000"/>
                  </a:schemeClr>
                </a:solidFill>
                <a:latin typeface="Times New Roman" pitchFamily="18" charset="0"/>
                <a:ea typeface="Arial Unicode MS" pitchFamily="34" charset="-128"/>
                <a:cs typeface="Times New Roman" pitchFamily="18" charset="0"/>
              </a:rPr>
              <a:t>MySql</a:t>
            </a:r>
            <a:r>
              <a:rPr lang="en-US" dirty="0">
                <a:solidFill>
                  <a:schemeClr val="accent6">
                    <a:lumMod val="75000"/>
                  </a:schemeClr>
                </a:solidFill>
                <a:latin typeface="Times New Roman" pitchFamily="18" charset="0"/>
                <a:ea typeface="Arial Unicode MS" pitchFamily="34" charset="-128"/>
                <a:cs typeface="Times New Roman" pitchFamily="18" charset="0"/>
              </a:rPr>
              <a:t> and using the </a:t>
            </a:r>
            <a:r>
              <a:rPr lang="en-US" i="1" dirty="0">
                <a:solidFill>
                  <a:schemeClr val="accent6">
                    <a:lumMod val="75000"/>
                  </a:schemeClr>
                </a:solidFill>
                <a:latin typeface="Times New Roman" pitchFamily="18" charset="0"/>
                <a:ea typeface="Arial Unicode MS" pitchFamily="34" charset="-128"/>
                <a:cs typeface="Times New Roman" pitchFamily="18" charset="0"/>
              </a:rPr>
              <a:t>driver based </a:t>
            </a:r>
            <a:r>
              <a:rPr lang="en-US" i="1" dirty="0" err="1">
                <a:solidFill>
                  <a:schemeClr val="accent6">
                    <a:lumMod val="75000"/>
                  </a:schemeClr>
                </a:solidFill>
                <a:latin typeface="Times New Roman" pitchFamily="18" charset="0"/>
                <a:ea typeface="Arial Unicode MS" pitchFamily="34" charset="-128"/>
                <a:cs typeface="Times New Roman" pitchFamily="18" charset="0"/>
              </a:rPr>
              <a:t>datasource</a:t>
            </a:r>
            <a:r>
              <a:rPr lang="en-US" dirty="0">
                <a:solidFill>
                  <a:schemeClr val="accent6">
                    <a:lumMod val="75000"/>
                  </a:schemeClr>
                </a:solidFill>
                <a:latin typeface="Times New Roman" pitchFamily="18" charset="0"/>
                <a:ea typeface="Arial Unicode MS" pitchFamily="34" charset="-128"/>
                <a:cs typeface="Times New Roman" pitchFamily="18" charset="0"/>
              </a:rPr>
              <a:t> in Spring.</a:t>
            </a:r>
          </a:p>
          <a:p>
            <a:pPr>
              <a:spcBef>
                <a:spcPct val="20000"/>
              </a:spcBef>
              <a:buFont typeface="Arial" pitchFamily="34" charset="0"/>
              <a:buNone/>
            </a:pPr>
            <a:endParaRPr lang="en-US" dirty="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Remember, here the session factory class used is : </a:t>
            </a:r>
            <a:r>
              <a:rPr lang="en-US" i="1" dirty="0" err="1">
                <a:solidFill>
                  <a:srgbClr val="00B050"/>
                </a:solidFill>
                <a:latin typeface="Times New Roman" pitchFamily="18" charset="0"/>
                <a:ea typeface="Arial Unicode MS" pitchFamily="34" charset="-128"/>
                <a:cs typeface="Times New Roman" pitchFamily="18" charset="0"/>
              </a:rPr>
              <a:t>LocalSessionFactoryBean</a:t>
            </a:r>
            <a:r>
              <a:rPr lang="en-US" i="1" dirty="0">
                <a:solidFill>
                  <a:schemeClr val="accent6">
                    <a:lumMod val="75000"/>
                  </a:schemeClr>
                </a:solidFill>
                <a:latin typeface="Times New Roman" pitchFamily="18" charset="0"/>
                <a:ea typeface="Arial Unicode MS" pitchFamily="34" charset="-128"/>
                <a:cs typeface="Times New Roman" pitchFamily="18" charset="0"/>
              </a:rPr>
              <a:t>.</a:t>
            </a:r>
            <a:endParaRPr lang="en-US"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630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1360</Words>
  <Application>Microsoft Macintosh PowerPoint</Application>
  <PresentationFormat>Widescreen</PresentationFormat>
  <Paragraphs>122</Paragraphs>
  <Slides>20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 Unicode MS</vt:lpstr>
      <vt:lpstr>Calibri</vt:lpstr>
      <vt:lpstr>Rockwell</vt:lpstr>
      <vt:lpstr>Rockwell Condensed</vt:lpstr>
      <vt:lpstr>Rockwell Extra Bold</vt:lpstr>
      <vt:lpstr>Segoe UI</vt:lpstr>
      <vt:lpstr>Segoe UI Semibold</vt:lpstr>
      <vt:lpstr>Symbol</vt:lpstr>
      <vt:lpstr>Times New Roman</vt:lpstr>
      <vt:lpstr>Wingdings</vt:lpstr>
      <vt:lpstr>Arial</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Hbm.xml</vt:lpstr>
      <vt:lpstr>PowerPoint Presentation</vt:lpstr>
      <vt:lpstr>PowerPoint Presentation</vt:lpstr>
      <vt:lpstr>PowerPoint Presentation</vt:lpstr>
      <vt:lpstr>PowerPoint Presentation</vt:lpstr>
      <vt:lpstr>PowerPoint Presentation</vt:lpstr>
      <vt:lpstr>HibernateDaoSupport</vt:lpstr>
      <vt:lpstr>HibernateDaoSupport</vt:lpstr>
      <vt:lpstr>PowerPoint Presentation</vt:lpstr>
      <vt:lpstr>Using Hibernate 3 contextual sessions</vt:lpstr>
      <vt:lpstr>Using Hibernate 3 contextual sessions</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2019-10-31T15:33:31Z</dcterms:created>
  <dcterms:modified xsi:type="dcterms:W3CDTF">2019-10-31T15:49:30Z</dcterms:modified>
</cp:coreProperties>
</file>