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5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20A954-A8F5-BC4E-85A1-193CBFC673FE}" type="doc">
      <dgm:prSet loTypeId="urn:microsoft.com/office/officeart/2005/8/layout/vList5" loCatId="list" qsTypeId="urn:microsoft.com/office/officeart/2005/8/quickstyle/simple4" qsCatId="simple" csTypeId="urn:microsoft.com/office/officeart/2005/8/colors/accent1_2" csCatId="accent1"/>
      <dgm:spPr/>
      <dgm:t>
        <a:bodyPr/>
        <a:lstStyle/>
        <a:p>
          <a:endParaRPr lang="en-US"/>
        </a:p>
      </dgm:t>
    </dgm:pt>
    <dgm:pt modelId="{1D64F019-0E5C-2B4B-ABDA-DDD402F74482}">
      <dgm:prSet/>
      <dgm:spPr/>
      <dgm:t>
        <a:bodyPr/>
        <a:lstStyle/>
        <a:p>
          <a:pPr rtl="0"/>
          <a:r>
            <a:rPr lang="en-US" b="1" dirty="0" smtClean="0"/>
            <a:t>Atomicity</a:t>
          </a:r>
          <a:endParaRPr lang="en-US" dirty="0"/>
        </a:p>
      </dgm:t>
    </dgm:pt>
    <dgm:pt modelId="{346DAEBF-C14C-9945-AD17-AC44EBAC412F}" type="parTrans" cxnId="{658138B8-A426-684A-BF62-304E6618B3F2}">
      <dgm:prSet/>
      <dgm:spPr/>
      <dgm:t>
        <a:bodyPr/>
        <a:lstStyle/>
        <a:p>
          <a:endParaRPr lang="en-US"/>
        </a:p>
      </dgm:t>
    </dgm:pt>
    <dgm:pt modelId="{539D72DF-657A-3145-B435-43B557EEBE64}" type="sibTrans" cxnId="{658138B8-A426-684A-BF62-304E6618B3F2}">
      <dgm:prSet/>
      <dgm:spPr/>
      <dgm:t>
        <a:bodyPr/>
        <a:lstStyle/>
        <a:p>
          <a:endParaRPr lang="en-US"/>
        </a:p>
      </dgm:t>
    </dgm:pt>
    <dgm:pt modelId="{92EDEE34-CE02-7F45-AB17-9FC1C504FB92}">
      <dgm:prSet/>
      <dgm:spPr/>
      <dgm:t>
        <a:bodyPr/>
        <a:lstStyle/>
        <a:p>
          <a:pPr rtl="0"/>
          <a:r>
            <a:rPr lang="en-US" b="1" dirty="0" smtClean="0"/>
            <a:t>Consistency</a:t>
          </a:r>
          <a:endParaRPr lang="en-US" dirty="0"/>
        </a:p>
      </dgm:t>
    </dgm:pt>
    <dgm:pt modelId="{61DC575E-1B76-D74A-AA1A-072B7E4C3DA0}" type="parTrans" cxnId="{7D35CB55-6B2F-694F-B3E0-E5964056F95F}">
      <dgm:prSet/>
      <dgm:spPr/>
      <dgm:t>
        <a:bodyPr/>
        <a:lstStyle/>
        <a:p>
          <a:endParaRPr lang="en-US"/>
        </a:p>
      </dgm:t>
    </dgm:pt>
    <dgm:pt modelId="{7EB7A835-9005-4B41-9D69-D0A16F98CA85}" type="sibTrans" cxnId="{7D35CB55-6B2F-694F-B3E0-E5964056F95F}">
      <dgm:prSet/>
      <dgm:spPr/>
      <dgm:t>
        <a:bodyPr/>
        <a:lstStyle/>
        <a:p>
          <a:endParaRPr lang="en-US"/>
        </a:p>
      </dgm:t>
    </dgm:pt>
    <dgm:pt modelId="{002FDDA8-E2F0-6A44-9304-582A0DC1019F}">
      <dgm:prSet/>
      <dgm:spPr/>
      <dgm:t>
        <a:bodyPr/>
        <a:lstStyle/>
        <a:p>
          <a:pPr rtl="0"/>
          <a:r>
            <a:rPr lang="en-US" b="1" smtClean="0"/>
            <a:t>Isolation</a:t>
          </a:r>
          <a:endParaRPr lang="en-US"/>
        </a:p>
      </dgm:t>
    </dgm:pt>
    <dgm:pt modelId="{03A294CD-50BB-8748-AEBA-6AD5902E3AA6}" type="parTrans" cxnId="{3864DC1C-8CF5-824D-AD4F-F089284B7169}">
      <dgm:prSet/>
      <dgm:spPr/>
      <dgm:t>
        <a:bodyPr/>
        <a:lstStyle/>
        <a:p>
          <a:endParaRPr lang="en-US"/>
        </a:p>
      </dgm:t>
    </dgm:pt>
    <dgm:pt modelId="{08B2A976-2920-FA4B-A044-70650AA34CD0}" type="sibTrans" cxnId="{3864DC1C-8CF5-824D-AD4F-F089284B7169}">
      <dgm:prSet/>
      <dgm:spPr/>
      <dgm:t>
        <a:bodyPr/>
        <a:lstStyle/>
        <a:p>
          <a:endParaRPr lang="en-US"/>
        </a:p>
      </dgm:t>
    </dgm:pt>
    <dgm:pt modelId="{3B3EA475-7A15-E941-8602-318EF2D28917}">
      <dgm:prSet/>
      <dgm:spPr/>
      <dgm:t>
        <a:bodyPr/>
        <a:lstStyle/>
        <a:p>
          <a:pPr rtl="0"/>
          <a:r>
            <a:rPr lang="en-US" b="1" dirty="0" smtClean="0"/>
            <a:t>Durability</a:t>
          </a:r>
          <a:endParaRPr lang="en-US" dirty="0"/>
        </a:p>
      </dgm:t>
    </dgm:pt>
    <dgm:pt modelId="{8E4F43F3-3532-984F-BF1D-11371710E075}" type="parTrans" cxnId="{6E48FFF5-7FD7-BB43-A9CD-A3DF231E5262}">
      <dgm:prSet/>
      <dgm:spPr/>
      <dgm:t>
        <a:bodyPr/>
        <a:lstStyle/>
        <a:p>
          <a:endParaRPr lang="en-US"/>
        </a:p>
      </dgm:t>
    </dgm:pt>
    <dgm:pt modelId="{65D7B1CC-54A8-CB44-8711-44984517A29B}" type="sibTrans" cxnId="{6E48FFF5-7FD7-BB43-A9CD-A3DF231E5262}">
      <dgm:prSet/>
      <dgm:spPr/>
      <dgm:t>
        <a:bodyPr/>
        <a:lstStyle/>
        <a:p>
          <a:endParaRPr lang="en-US"/>
        </a:p>
      </dgm:t>
    </dgm:pt>
    <dgm:pt modelId="{6785F9E2-54CC-4849-9A48-5529129D3FD3}" type="pres">
      <dgm:prSet presAssocID="{3820A954-A8F5-BC4E-85A1-193CBFC673FE}" presName="Name0" presStyleCnt="0">
        <dgm:presLayoutVars>
          <dgm:dir/>
          <dgm:animLvl val="lvl"/>
          <dgm:resizeHandles val="exact"/>
        </dgm:presLayoutVars>
      </dgm:prSet>
      <dgm:spPr/>
      <dgm:t>
        <a:bodyPr/>
        <a:lstStyle/>
        <a:p>
          <a:endParaRPr lang="en-US"/>
        </a:p>
      </dgm:t>
    </dgm:pt>
    <dgm:pt modelId="{2EBEDAD5-B77A-834E-A01F-571465A0B28B}" type="pres">
      <dgm:prSet presAssocID="{1D64F019-0E5C-2B4B-ABDA-DDD402F74482}" presName="linNode" presStyleCnt="0"/>
      <dgm:spPr/>
    </dgm:pt>
    <dgm:pt modelId="{A53AB128-7CDD-3E40-BF5B-45E5A0F682BD}" type="pres">
      <dgm:prSet presAssocID="{1D64F019-0E5C-2B4B-ABDA-DDD402F74482}" presName="parentText" presStyleLbl="node1" presStyleIdx="0" presStyleCnt="4">
        <dgm:presLayoutVars>
          <dgm:chMax val="1"/>
          <dgm:bulletEnabled val="1"/>
        </dgm:presLayoutVars>
      </dgm:prSet>
      <dgm:spPr/>
      <dgm:t>
        <a:bodyPr/>
        <a:lstStyle/>
        <a:p>
          <a:endParaRPr lang="en-US"/>
        </a:p>
      </dgm:t>
    </dgm:pt>
    <dgm:pt modelId="{D04CCF70-AD03-4B4C-9BF4-53CC42E77FDA}" type="pres">
      <dgm:prSet presAssocID="{539D72DF-657A-3145-B435-43B557EEBE64}" presName="sp" presStyleCnt="0"/>
      <dgm:spPr/>
    </dgm:pt>
    <dgm:pt modelId="{C5FDB9F6-554E-E849-84BD-FC496344FF01}" type="pres">
      <dgm:prSet presAssocID="{92EDEE34-CE02-7F45-AB17-9FC1C504FB92}" presName="linNode" presStyleCnt="0"/>
      <dgm:spPr/>
    </dgm:pt>
    <dgm:pt modelId="{DE1A7B0B-65AC-224B-BDDE-0B27455243F2}" type="pres">
      <dgm:prSet presAssocID="{92EDEE34-CE02-7F45-AB17-9FC1C504FB92}" presName="parentText" presStyleLbl="node1" presStyleIdx="1" presStyleCnt="4">
        <dgm:presLayoutVars>
          <dgm:chMax val="1"/>
          <dgm:bulletEnabled val="1"/>
        </dgm:presLayoutVars>
      </dgm:prSet>
      <dgm:spPr/>
      <dgm:t>
        <a:bodyPr/>
        <a:lstStyle/>
        <a:p>
          <a:endParaRPr lang="en-US"/>
        </a:p>
      </dgm:t>
    </dgm:pt>
    <dgm:pt modelId="{A86FCD4A-2F5E-BE40-8D1B-29144083CFA3}" type="pres">
      <dgm:prSet presAssocID="{7EB7A835-9005-4B41-9D69-D0A16F98CA85}" presName="sp" presStyleCnt="0"/>
      <dgm:spPr/>
    </dgm:pt>
    <dgm:pt modelId="{17563FF5-A0F0-3F46-AEA1-30E7344B37AF}" type="pres">
      <dgm:prSet presAssocID="{002FDDA8-E2F0-6A44-9304-582A0DC1019F}" presName="linNode" presStyleCnt="0"/>
      <dgm:spPr/>
    </dgm:pt>
    <dgm:pt modelId="{4010317E-4E15-EC46-AB9A-D8E4F4D3B15B}" type="pres">
      <dgm:prSet presAssocID="{002FDDA8-E2F0-6A44-9304-582A0DC1019F}" presName="parentText" presStyleLbl="node1" presStyleIdx="2" presStyleCnt="4">
        <dgm:presLayoutVars>
          <dgm:chMax val="1"/>
          <dgm:bulletEnabled val="1"/>
        </dgm:presLayoutVars>
      </dgm:prSet>
      <dgm:spPr/>
      <dgm:t>
        <a:bodyPr/>
        <a:lstStyle/>
        <a:p>
          <a:endParaRPr lang="en-US"/>
        </a:p>
      </dgm:t>
    </dgm:pt>
    <dgm:pt modelId="{DF4B9465-6A6C-914A-B8F3-17B7BC2F9683}" type="pres">
      <dgm:prSet presAssocID="{08B2A976-2920-FA4B-A044-70650AA34CD0}" presName="sp" presStyleCnt="0"/>
      <dgm:spPr/>
    </dgm:pt>
    <dgm:pt modelId="{D57D6623-5965-9D44-9805-C30E26E0248F}" type="pres">
      <dgm:prSet presAssocID="{3B3EA475-7A15-E941-8602-318EF2D28917}" presName="linNode" presStyleCnt="0"/>
      <dgm:spPr/>
    </dgm:pt>
    <dgm:pt modelId="{5B24D3D7-BB83-5A41-80F2-18C9D4996543}" type="pres">
      <dgm:prSet presAssocID="{3B3EA475-7A15-E941-8602-318EF2D28917}" presName="parentText" presStyleLbl="node1" presStyleIdx="3" presStyleCnt="4">
        <dgm:presLayoutVars>
          <dgm:chMax val="1"/>
          <dgm:bulletEnabled val="1"/>
        </dgm:presLayoutVars>
      </dgm:prSet>
      <dgm:spPr/>
      <dgm:t>
        <a:bodyPr/>
        <a:lstStyle/>
        <a:p>
          <a:endParaRPr lang="en-US"/>
        </a:p>
      </dgm:t>
    </dgm:pt>
  </dgm:ptLst>
  <dgm:cxnLst>
    <dgm:cxn modelId="{0A95A4B0-1D61-9640-9986-57AC9794F542}" type="presOf" srcId="{002FDDA8-E2F0-6A44-9304-582A0DC1019F}" destId="{4010317E-4E15-EC46-AB9A-D8E4F4D3B15B}" srcOrd="0" destOrd="0" presId="urn:microsoft.com/office/officeart/2005/8/layout/vList5"/>
    <dgm:cxn modelId="{6E48FFF5-7FD7-BB43-A9CD-A3DF231E5262}" srcId="{3820A954-A8F5-BC4E-85A1-193CBFC673FE}" destId="{3B3EA475-7A15-E941-8602-318EF2D28917}" srcOrd="3" destOrd="0" parTransId="{8E4F43F3-3532-984F-BF1D-11371710E075}" sibTransId="{65D7B1CC-54A8-CB44-8711-44984517A29B}"/>
    <dgm:cxn modelId="{2B0DD403-EFD7-FB47-8831-ED12C9821A10}" type="presOf" srcId="{3820A954-A8F5-BC4E-85A1-193CBFC673FE}" destId="{6785F9E2-54CC-4849-9A48-5529129D3FD3}" srcOrd="0" destOrd="0" presId="urn:microsoft.com/office/officeart/2005/8/layout/vList5"/>
    <dgm:cxn modelId="{658138B8-A426-684A-BF62-304E6618B3F2}" srcId="{3820A954-A8F5-BC4E-85A1-193CBFC673FE}" destId="{1D64F019-0E5C-2B4B-ABDA-DDD402F74482}" srcOrd="0" destOrd="0" parTransId="{346DAEBF-C14C-9945-AD17-AC44EBAC412F}" sibTransId="{539D72DF-657A-3145-B435-43B557EEBE64}"/>
    <dgm:cxn modelId="{6CFF30F8-A136-124C-BE22-F62F70478E78}" type="presOf" srcId="{1D64F019-0E5C-2B4B-ABDA-DDD402F74482}" destId="{A53AB128-7CDD-3E40-BF5B-45E5A0F682BD}" srcOrd="0" destOrd="0" presId="urn:microsoft.com/office/officeart/2005/8/layout/vList5"/>
    <dgm:cxn modelId="{7821A0AE-9719-B743-BB2F-23FCC9CFD915}" type="presOf" srcId="{3B3EA475-7A15-E941-8602-318EF2D28917}" destId="{5B24D3D7-BB83-5A41-80F2-18C9D4996543}" srcOrd="0" destOrd="0" presId="urn:microsoft.com/office/officeart/2005/8/layout/vList5"/>
    <dgm:cxn modelId="{155C154B-BCA2-AE47-8A3C-1D3E3558AAE6}" type="presOf" srcId="{92EDEE34-CE02-7F45-AB17-9FC1C504FB92}" destId="{DE1A7B0B-65AC-224B-BDDE-0B27455243F2}" srcOrd="0" destOrd="0" presId="urn:microsoft.com/office/officeart/2005/8/layout/vList5"/>
    <dgm:cxn modelId="{7D35CB55-6B2F-694F-B3E0-E5964056F95F}" srcId="{3820A954-A8F5-BC4E-85A1-193CBFC673FE}" destId="{92EDEE34-CE02-7F45-AB17-9FC1C504FB92}" srcOrd="1" destOrd="0" parTransId="{61DC575E-1B76-D74A-AA1A-072B7E4C3DA0}" sibTransId="{7EB7A835-9005-4B41-9D69-D0A16F98CA85}"/>
    <dgm:cxn modelId="{3864DC1C-8CF5-824D-AD4F-F089284B7169}" srcId="{3820A954-A8F5-BC4E-85A1-193CBFC673FE}" destId="{002FDDA8-E2F0-6A44-9304-582A0DC1019F}" srcOrd="2" destOrd="0" parTransId="{03A294CD-50BB-8748-AEBA-6AD5902E3AA6}" sibTransId="{08B2A976-2920-FA4B-A044-70650AA34CD0}"/>
    <dgm:cxn modelId="{BF54335C-1ABD-454D-8706-B2E9B99F23CD}" type="presParOf" srcId="{6785F9E2-54CC-4849-9A48-5529129D3FD3}" destId="{2EBEDAD5-B77A-834E-A01F-571465A0B28B}" srcOrd="0" destOrd="0" presId="urn:microsoft.com/office/officeart/2005/8/layout/vList5"/>
    <dgm:cxn modelId="{C3710D2E-369A-1B42-87C7-C86E10D3FD3E}" type="presParOf" srcId="{2EBEDAD5-B77A-834E-A01F-571465A0B28B}" destId="{A53AB128-7CDD-3E40-BF5B-45E5A0F682BD}" srcOrd="0" destOrd="0" presId="urn:microsoft.com/office/officeart/2005/8/layout/vList5"/>
    <dgm:cxn modelId="{B6727653-6CEA-264D-8642-21844ECCE390}" type="presParOf" srcId="{6785F9E2-54CC-4849-9A48-5529129D3FD3}" destId="{D04CCF70-AD03-4B4C-9BF4-53CC42E77FDA}" srcOrd="1" destOrd="0" presId="urn:microsoft.com/office/officeart/2005/8/layout/vList5"/>
    <dgm:cxn modelId="{4C2FD329-6585-3344-8962-C600C8C5EB86}" type="presParOf" srcId="{6785F9E2-54CC-4849-9A48-5529129D3FD3}" destId="{C5FDB9F6-554E-E849-84BD-FC496344FF01}" srcOrd="2" destOrd="0" presId="urn:microsoft.com/office/officeart/2005/8/layout/vList5"/>
    <dgm:cxn modelId="{CDA7BF48-755A-E841-AAD7-901565E402B3}" type="presParOf" srcId="{C5FDB9F6-554E-E849-84BD-FC496344FF01}" destId="{DE1A7B0B-65AC-224B-BDDE-0B27455243F2}" srcOrd="0" destOrd="0" presId="urn:microsoft.com/office/officeart/2005/8/layout/vList5"/>
    <dgm:cxn modelId="{CC6E0975-6859-924F-97E9-BF57FC58695D}" type="presParOf" srcId="{6785F9E2-54CC-4849-9A48-5529129D3FD3}" destId="{A86FCD4A-2F5E-BE40-8D1B-29144083CFA3}" srcOrd="3" destOrd="0" presId="urn:microsoft.com/office/officeart/2005/8/layout/vList5"/>
    <dgm:cxn modelId="{E58609E8-319F-1A46-B56A-07ECE9A5857F}" type="presParOf" srcId="{6785F9E2-54CC-4849-9A48-5529129D3FD3}" destId="{17563FF5-A0F0-3F46-AEA1-30E7344B37AF}" srcOrd="4" destOrd="0" presId="urn:microsoft.com/office/officeart/2005/8/layout/vList5"/>
    <dgm:cxn modelId="{974A1EDF-0EB0-A941-B029-9B9E6C5B03F4}" type="presParOf" srcId="{17563FF5-A0F0-3F46-AEA1-30E7344B37AF}" destId="{4010317E-4E15-EC46-AB9A-D8E4F4D3B15B}" srcOrd="0" destOrd="0" presId="urn:microsoft.com/office/officeart/2005/8/layout/vList5"/>
    <dgm:cxn modelId="{2F92267B-8355-E24A-BDC1-55400F9D6B3B}" type="presParOf" srcId="{6785F9E2-54CC-4849-9A48-5529129D3FD3}" destId="{DF4B9465-6A6C-914A-B8F3-17B7BC2F9683}" srcOrd="5" destOrd="0" presId="urn:microsoft.com/office/officeart/2005/8/layout/vList5"/>
    <dgm:cxn modelId="{712E20FB-3489-6F40-99CD-E827C552D5C3}" type="presParOf" srcId="{6785F9E2-54CC-4849-9A48-5529129D3FD3}" destId="{D57D6623-5965-9D44-9805-C30E26E0248F}" srcOrd="6" destOrd="0" presId="urn:microsoft.com/office/officeart/2005/8/layout/vList5"/>
    <dgm:cxn modelId="{75234A2D-422D-064E-AA9C-722C1B10A96C}" type="presParOf" srcId="{D57D6623-5965-9D44-9805-C30E26E0248F}" destId="{5B24D3D7-BB83-5A41-80F2-18C9D4996543}" srcOrd="0" destOrd="0" presId="urn:microsoft.com/office/officeart/2005/8/layout/vList5"/>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AB128-7CDD-3E40-BF5B-45E5A0F682BD}">
      <dsp:nvSpPr>
        <dsp:cNvPr id="0" name=""/>
        <dsp:cNvSpPr/>
      </dsp:nvSpPr>
      <dsp:spPr>
        <a:xfrm>
          <a:off x="2913912" y="1771"/>
          <a:ext cx="3278151" cy="852020"/>
        </a:xfrm>
        <a:prstGeom prst="round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en-US" sz="3500" b="1" kern="1200" dirty="0" smtClean="0"/>
            <a:t>Atomicity</a:t>
          </a:r>
          <a:endParaRPr lang="en-US" sz="3500" kern="1200" dirty="0"/>
        </a:p>
      </dsp:txBody>
      <dsp:txXfrm>
        <a:off x="2955504" y="43363"/>
        <a:ext cx="3194967" cy="768836"/>
      </dsp:txXfrm>
    </dsp:sp>
    <dsp:sp modelId="{DE1A7B0B-65AC-224B-BDDE-0B27455243F2}">
      <dsp:nvSpPr>
        <dsp:cNvPr id="0" name=""/>
        <dsp:cNvSpPr/>
      </dsp:nvSpPr>
      <dsp:spPr>
        <a:xfrm>
          <a:off x="2913912" y="896393"/>
          <a:ext cx="3278151" cy="852020"/>
        </a:xfrm>
        <a:prstGeom prst="round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en-US" sz="3500" b="1" kern="1200" dirty="0" smtClean="0"/>
            <a:t>Consistency</a:t>
          </a:r>
          <a:endParaRPr lang="en-US" sz="3500" kern="1200" dirty="0"/>
        </a:p>
      </dsp:txBody>
      <dsp:txXfrm>
        <a:off x="2955504" y="937985"/>
        <a:ext cx="3194967" cy="768836"/>
      </dsp:txXfrm>
    </dsp:sp>
    <dsp:sp modelId="{4010317E-4E15-EC46-AB9A-D8E4F4D3B15B}">
      <dsp:nvSpPr>
        <dsp:cNvPr id="0" name=""/>
        <dsp:cNvSpPr/>
      </dsp:nvSpPr>
      <dsp:spPr>
        <a:xfrm>
          <a:off x="2913912" y="1791015"/>
          <a:ext cx="3278151" cy="852020"/>
        </a:xfrm>
        <a:prstGeom prst="round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en-US" sz="3500" b="1" kern="1200" smtClean="0"/>
            <a:t>Isolation</a:t>
          </a:r>
          <a:endParaRPr lang="en-US" sz="3500" kern="1200"/>
        </a:p>
      </dsp:txBody>
      <dsp:txXfrm>
        <a:off x="2955504" y="1832607"/>
        <a:ext cx="3194967" cy="768836"/>
      </dsp:txXfrm>
    </dsp:sp>
    <dsp:sp modelId="{5B24D3D7-BB83-5A41-80F2-18C9D4996543}">
      <dsp:nvSpPr>
        <dsp:cNvPr id="0" name=""/>
        <dsp:cNvSpPr/>
      </dsp:nvSpPr>
      <dsp:spPr>
        <a:xfrm>
          <a:off x="2913912" y="2685637"/>
          <a:ext cx="3278151" cy="852020"/>
        </a:xfrm>
        <a:prstGeom prst="round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en-US" sz="3500" b="1" kern="1200" dirty="0" smtClean="0"/>
            <a:t>Durability</a:t>
          </a:r>
          <a:endParaRPr lang="en-US" sz="3500" kern="1200" dirty="0"/>
        </a:p>
      </dsp:txBody>
      <dsp:txXfrm>
        <a:off x="2955504" y="2727229"/>
        <a:ext cx="3194967" cy="76883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484D9-15B4-BB4C-A71A-2C97E5468638}" type="datetimeFigureOut">
              <a:rPr lang="en-US" smtClean="0"/>
              <a:t>10/31/19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18CE5-5239-1B49-945E-50E485BF41C2}" type="slidenum">
              <a:rPr lang="en-US" smtClean="0"/>
              <a:t>‹#›</a:t>
            </a:fld>
            <a:endParaRPr lang="en-US"/>
          </a:p>
        </p:txBody>
      </p:sp>
    </p:spTree>
    <p:extLst>
      <p:ext uri="{BB962C8B-B14F-4D97-AF65-F5344CB8AC3E}">
        <p14:creationId xmlns:p14="http://schemas.microsoft.com/office/powerpoint/2010/main" val="56388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607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59452-8B6A-45A7-A618-D533849BD5D7}" type="slidenum">
              <a:rPr lang="en-US" smtClean="0"/>
              <a:t>3</a:t>
            </a:fld>
            <a:endParaRPr lang="en-US"/>
          </a:p>
        </p:txBody>
      </p:sp>
    </p:spTree>
    <p:extLst>
      <p:ext uri="{BB962C8B-B14F-4D97-AF65-F5344CB8AC3E}">
        <p14:creationId xmlns:p14="http://schemas.microsoft.com/office/powerpoint/2010/main" val="53228877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86EA37-EDBF-5640-869C-41FF763832AD}"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6A66EB9-E6ED-F54F-805B-5A8424482712}" type="slidenum">
              <a:rPr lang="en-US" smtClean="0"/>
              <a:t>‹#›</a:t>
            </a:fld>
            <a:endParaRPr lang="en-US"/>
          </a:p>
        </p:txBody>
      </p:sp>
    </p:spTree>
    <p:extLst>
      <p:ext uri="{BB962C8B-B14F-4D97-AF65-F5344CB8AC3E}">
        <p14:creationId xmlns:p14="http://schemas.microsoft.com/office/powerpoint/2010/main" val="151078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3943E5-D07C-D342-BF16-9610AF6BF292}"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F6A66EB9-E6ED-F54F-805B-5A8424482712}" type="slidenum">
              <a:rPr lang="en-US" smtClean="0"/>
              <a:t>‹#›</a:t>
            </a:fld>
            <a:endParaRPr lang="en-US"/>
          </a:p>
        </p:txBody>
      </p:sp>
    </p:spTree>
    <p:extLst>
      <p:ext uri="{BB962C8B-B14F-4D97-AF65-F5344CB8AC3E}">
        <p14:creationId xmlns:p14="http://schemas.microsoft.com/office/powerpoint/2010/main" val="160275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5E770D-F240-CC41-BE23-75B1D2709A66}"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F6A66EB9-E6ED-F54F-805B-5A8424482712}" type="slidenum">
              <a:rPr lang="en-US" smtClean="0"/>
              <a:t>‹#›</a:t>
            </a:fld>
            <a:endParaRPr lang="en-US"/>
          </a:p>
        </p:txBody>
      </p:sp>
    </p:spTree>
    <p:extLst>
      <p:ext uri="{BB962C8B-B14F-4D97-AF65-F5344CB8AC3E}">
        <p14:creationId xmlns:p14="http://schemas.microsoft.com/office/powerpoint/2010/main" val="1597127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51975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69C78B-4F7A-2642-BC8E-7F0C4E830BAF}"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F6A66EB9-E6ED-F54F-805B-5A8424482712}" type="slidenum">
              <a:rPr lang="en-US" smtClean="0"/>
              <a:t>‹#›</a:t>
            </a:fld>
            <a:endParaRPr lang="en-US"/>
          </a:p>
        </p:txBody>
      </p:sp>
    </p:spTree>
    <p:extLst>
      <p:ext uri="{BB962C8B-B14F-4D97-AF65-F5344CB8AC3E}">
        <p14:creationId xmlns:p14="http://schemas.microsoft.com/office/powerpoint/2010/main" val="208596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9CD48B6-45EF-B04F-948C-E1DD89E8B81F}" type="datetime1">
              <a:rPr lang="en-US" smtClean="0"/>
              <a:t>10/31/19</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smtClean="0"/>
              <a:t>Copyright @ 2015 Learntek. All Rights Reserved.</a:t>
            </a:r>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6A66EB9-E6ED-F54F-805B-5A8424482712}" type="slidenum">
              <a:rPr lang="en-US" smtClean="0"/>
              <a:t>‹#›</a:t>
            </a:fld>
            <a:endParaRPr lang="en-US"/>
          </a:p>
        </p:txBody>
      </p:sp>
    </p:spTree>
    <p:extLst>
      <p:ext uri="{BB962C8B-B14F-4D97-AF65-F5344CB8AC3E}">
        <p14:creationId xmlns:p14="http://schemas.microsoft.com/office/powerpoint/2010/main" val="117898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144232-E8BB-E345-8941-7094A4B7B3C2}" type="datetime1">
              <a:rPr lang="en-US" smtClean="0"/>
              <a:t>10/31/19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F6A66EB9-E6ED-F54F-805B-5A8424482712}" type="slidenum">
              <a:rPr lang="en-US" smtClean="0"/>
              <a:t>‹#›</a:t>
            </a:fld>
            <a:endParaRPr lang="en-US"/>
          </a:p>
        </p:txBody>
      </p:sp>
    </p:spTree>
    <p:extLst>
      <p:ext uri="{BB962C8B-B14F-4D97-AF65-F5344CB8AC3E}">
        <p14:creationId xmlns:p14="http://schemas.microsoft.com/office/powerpoint/2010/main" val="336023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7FDAF3-6B39-B74E-A608-07ED11B31DA8}" type="datetime1">
              <a:rPr lang="en-US" smtClean="0"/>
              <a:t>10/31/19</a:t>
            </a:fld>
            <a:endParaRPr lang="en-US"/>
          </a:p>
        </p:txBody>
      </p:sp>
      <p:sp>
        <p:nvSpPr>
          <p:cNvPr id="8" name="Footer Placeholder 7"/>
          <p:cNvSpPr>
            <a:spLocks noGrp="1"/>
          </p:cNvSpPr>
          <p:nvPr>
            <p:ph type="ftr" sz="quarter" idx="11"/>
          </p:nvPr>
        </p:nvSpPr>
        <p:spPr/>
        <p:txBody>
          <a:bodyPr/>
          <a:lstStyle/>
          <a:p>
            <a:r>
              <a:rPr lang="en-US" smtClean="0"/>
              <a:t>Copyright @ 2015 Learntek. All Rights Reserved.</a:t>
            </a:r>
            <a:endParaRPr lang="en-US"/>
          </a:p>
        </p:txBody>
      </p:sp>
      <p:sp>
        <p:nvSpPr>
          <p:cNvPr id="9" name="Slide Number Placeholder 8"/>
          <p:cNvSpPr>
            <a:spLocks noGrp="1"/>
          </p:cNvSpPr>
          <p:nvPr>
            <p:ph type="sldNum" sz="quarter" idx="12"/>
          </p:nvPr>
        </p:nvSpPr>
        <p:spPr/>
        <p:txBody>
          <a:bodyPr/>
          <a:lstStyle/>
          <a:p>
            <a:fld id="{F6A66EB9-E6ED-F54F-805B-5A8424482712}"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05363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BAC1F6-9C28-FF4B-8AF5-C7653F98A391}" type="datetime1">
              <a:rPr lang="en-US" smtClean="0"/>
              <a:t>10/31/19</a:t>
            </a:fld>
            <a:endParaRPr lang="en-US"/>
          </a:p>
        </p:txBody>
      </p:sp>
      <p:sp>
        <p:nvSpPr>
          <p:cNvPr id="4" name="Footer Placeholder 3"/>
          <p:cNvSpPr>
            <a:spLocks noGrp="1"/>
          </p:cNvSpPr>
          <p:nvPr>
            <p:ph type="ftr" sz="quarter" idx="11"/>
          </p:nvPr>
        </p:nvSpPr>
        <p:spPr/>
        <p:txBody>
          <a:bodyPr/>
          <a:lstStyle/>
          <a:p>
            <a:r>
              <a:rPr lang="en-US" smtClean="0"/>
              <a:t>Copyright @ 2015 Learntek. All Rights Reserved.</a:t>
            </a:r>
            <a:endParaRPr lang="en-US"/>
          </a:p>
        </p:txBody>
      </p:sp>
      <p:sp>
        <p:nvSpPr>
          <p:cNvPr id="5" name="Slide Number Placeholder 4"/>
          <p:cNvSpPr>
            <a:spLocks noGrp="1"/>
          </p:cNvSpPr>
          <p:nvPr>
            <p:ph type="sldNum" sz="quarter" idx="12"/>
          </p:nvPr>
        </p:nvSpPr>
        <p:spPr/>
        <p:txBody>
          <a:bodyPr/>
          <a:lstStyle/>
          <a:p>
            <a:fld id="{F6A66EB9-E6ED-F54F-805B-5A8424482712}"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5601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87498-C897-6441-AE05-0995741CAC0F}" type="datetime1">
              <a:rPr lang="en-US" smtClean="0"/>
              <a:t>10/31/19</a:t>
            </a:fld>
            <a:endParaRPr lang="en-US"/>
          </a:p>
        </p:txBody>
      </p:sp>
      <p:sp>
        <p:nvSpPr>
          <p:cNvPr id="3" name="Footer Placeholder 2"/>
          <p:cNvSpPr>
            <a:spLocks noGrp="1"/>
          </p:cNvSpPr>
          <p:nvPr>
            <p:ph type="ftr" sz="quarter" idx="11"/>
          </p:nvPr>
        </p:nvSpPr>
        <p:spPr/>
        <p:txBody>
          <a:bodyPr/>
          <a:lstStyle/>
          <a:p>
            <a:r>
              <a:rPr lang="en-US" smtClean="0"/>
              <a:t>Copyright @ 2015 Learntek. All Rights Reserved.</a:t>
            </a:r>
            <a:endParaRPr lang="en-US"/>
          </a:p>
        </p:txBody>
      </p:sp>
      <p:sp>
        <p:nvSpPr>
          <p:cNvPr id="4" name="Slide Number Placeholder 3"/>
          <p:cNvSpPr>
            <a:spLocks noGrp="1"/>
          </p:cNvSpPr>
          <p:nvPr>
            <p:ph type="sldNum" sz="quarter" idx="12"/>
          </p:nvPr>
        </p:nvSpPr>
        <p:spPr/>
        <p:txBody>
          <a:bodyPr/>
          <a:lstStyle/>
          <a:p>
            <a:fld id="{F6A66EB9-E6ED-F54F-805B-5A8424482712}" type="slidenum">
              <a:rPr lang="en-US" smtClean="0"/>
              <a:t>‹#›</a:t>
            </a:fld>
            <a:endParaRPr lang="en-US"/>
          </a:p>
        </p:txBody>
      </p:sp>
    </p:spTree>
    <p:extLst>
      <p:ext uri="{BB962C8B-B14F-4D97-AF65-F5344CB8AC3E}">
        <p14:creationId xmlns:p14="http://schemas.microsoft.com/office/powerpoint/2010/main" val="25159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AFD672-48A7-234B-A9EB-8BCFA6B908FC}" type="datetime1">
              <a:rPr lang="en-US" smtClean="0"/>
              <a:t>10/31/19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F6A66EB9-E6ED-F54F-805B-5A8424482712}" type="slidenum">
              <a:rPr lang="en-US" smtClean="0"/>
              <a:t>‹#›</a:t>
            </a:fld>
            <a:endParaRPr lang="en-US"/>
          </a:p>
        </p:txBody>
      </p:sp>
    </p:spTree>
    <p:extLst>
      <p:ext uri="{BB962C8B-B14F-4D97-AF65-F5344CB8AC3E}">
        <p14:creationId xmlns:p14="http://schemas.microsoft.com/office/powerpoint/2010/main" val="11601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72B6D2-FDD9-FF44-A242-A39B8841CDF1}" type="datetime1">
              <a:rPr lang="en-US" smtClean="0"/>
              <a:t>10/31/19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F6A66EB9-E6ED-F54F-805B-5A8424482712}" type="slidenum">
              <a:rPr lang="en-US" smtClean="0"/>
              <a:t>‹#›</a:t>
            </a:fld>
            <a:endParaRPr lang="en-US"/>
          </a:p>
        </p:txBody>
      </p:sp>
    </p:spTree>
    <p:extLst>
      <p:ext uri="{BB962C8B-B14F-4D97-AF65-F5344CB8AC3E}">
        <p14:creationId xmlns:p14="http://schemas.microsoft.com/office/powerpoint/2010/main" val="20890588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microsoft.com/office/2007/relationships/hdphoto" Target="../media/hdphoto1.wdp"/><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444CBA7-81F8-1948-A501-259A99559B5E}" type="datetime1">
              <a:rPr lang="en-US" smtClean="0"/>
              <a:t>10/31/19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smtClean="0"/>
              <a:t>Copyright @ 2015 Learntek. All Rights Reserved.</a:t>
            </a:r>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6A66EB9-E6ED-F54F-805B-5A8424482712}" type="slidenum">
              <a:rPr lang="en-US" smtClean="0"/>
              <a:t>‹#›</a:t>
            </a:fld>
            <a:endParaRPr lang="en-US"/>
          </a:p>
        </p:txBody>
      </p:sp>
    </p:spTree>
    <p:extLst>
      <p:ext uri="{BB962C8B-B14F-4D97-AF65-F5344CB8AC3E}">
        <p14:creationId xmlns:p14="http://schemas.microsoft.com/office/powerpoint/2010/main" val="18618727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mailto:skkar.2k2@gmail.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spring.io/spring/docs/4.2.x/spring-framework-reference/html/transaction.html#transaction-application-server-integra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oracle.com/javase/8/docs/api/java/lang/Enum.html?is-external=true" TargetMode="External"/><Relationship Id="rId4" Type="http://schemas.openxmlformats.org/officeDocument/2006/relationships/hyperlink" Target="https://docs.spring.io/spring-framework/docs/current/javadoc-api/org/springframework/transaction/annotation/Propagation.html" TargetMode="External"/><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javase/8/docs/api/java/lang/Enum.html?is-external=true" TargetMode="External"/><Relationship Id="rId3" Type="http://schemas.openxmlformats.org/officeDocument/2006/relationships/hyperlink" Target="https://docs.spring.io/spring-framework/docs/current/javadoc-api/org/springframework/transaction/annotation/Isolation.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xmlns=""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a16="http://schemas.microsoft.com/office/drawing/2014/main" xmlns="" val="484553926"/>
                  </a:ext>
                </a:extLst>
              </a:tr>
            </a:tbl>
          </a:graphicData>
        </a:graphic>
      </p:graphicFrame>
      <p:pic>
        <p:nvPicPr>
          <p:cNvPr id="5" name="Picture 6" descr="http://www.javatpoint.com/images/spimages/sprin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847" y="575233"/>
            <a:ext cx="4750200" cy="2780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025313" y="4585089"/>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4"/>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06FE327-116C-45F0-B323-6D7FC53E0DB1}" type="slidenum">
              <a:rPr lang="en-US" smtClean="0"/>
              <a:t>1</a:t>
            </a:fld>
            <a:endParaRPr lang="en-US"/>
          </a:p>
        </p:txBody>
      </p:sp>
    </p:spTree>
    <p:extLst>
      <p:ext uri="{BB962C8B-B14F-4D97-AF65-F5344CB8AC3E}">
        <p14:creationId xmlns:p14="http://schemas.microsoft.com/office/powerpoint/2010/main" val="439391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608172" y="460292"/>
            <a:ext cx="5660973"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Persistent mechanism</a:t>
            </a:r>
            <a:endParaRPr lang="en-US" sz="4800" dirty="0">
              <a:solidFill>
                <a:srgbClr val="0F4A6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451356"/>
            <a:ext cx="10244312" cy="3754874"/>
          </a:xfrm>
          <a:prstGeom prst="rect">
            <a:avLst/>
          </a:prstGeom>
        </p:spPr>
        <p:txBody>
          <a:bodyPr wrap="square">
            <a:spAutoFit/>
          </a:bodyPr>
          <a:lstStyle/>
          <a:p>
            <a:r>
              <a:rPr lang="en-US" sz="3200" dirty="0">
                <a:solidFill>
                  <a:schemeClr val="accent1">
                    <a:lumMod val="50000"/>
                  </a:schemeClr>
                </a:solidFill>
                <a:latin typeface="Times New Roman" pitchFamily="18" charset="0"/>
                <a:ea typeface="Arial Unicode MS" pitchFamily="34" charset="-128"/>
                <a:cs typeface="Times New Roman" pitchFamily="18" charset="0"/>
              </a:rPr>
              <a:t>Spring uses transaction support offered by the persistent mechanism such as </a:t>
            </a: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pPr marL="285750" indent="-285750">
              <a:lnSpc>
                <a:spcPct val="150000"/>
              </a:lnSpc>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JDBC</a:t>
            </a:r>
            <a:r>
              <a:rPr lang="en-US" sz="2800" dirty="0">
                <a:solidFill>
                  <a:schemeClr val="accent1">
                    <a:lumMod val="50000"/>
                  </a:schemeClr>
                </a:solidFill>
                <a:latin typeface="Times New Roman" pitchFamily="18" charset="0"/>
                <a:ea typeface="Arial Unicode MS" pitchFamily="34" charset="-128"/>
                <a:cs typeface="Times New Roman" pitchFamily="18" charset="0"/>
              </a:rPr>
              <a:t>,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marL="285750" indent="-285750">
              <a:lnSpc>
                <a:spcPct val="150000"/>
              </a:lnSpc>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Hibernate</a:t>
            </a:r>
            <a:r>
              <a:rPr lang="en-US" sz="2800" dirty="0">
                <a:solidFill>
                  <a:schemeClr val="accent1">
                    <a:lumMod val="50000"/>
                  </a:schemeClr>
                </a:solidFill>
                <a:latin typeface="Times New Roman" pitchFamily="18" charset="0"/>
                <a:ea typeface="Arial Unicode MS" pitchFamily="34" charset="-128"/>
                <a:cs typeface="Times New Roman" pitchFamily="18" charset="0"/>
              </a:rPr>
              <a:t>,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marL="285750" indent="-285750">
              <a:lnSpc>
                <a:spcPct val="150000"/>
              </a:lnSpc>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JDO</a:t>
            </a:r>
            <a:r>
              <a:rPr lang="en-US" sz="2800" dirty="0">
                <a:solidFill>
                  <a:schemeClr val="accent1">
                    <a:lumMod val="50000"/>
                  </a:schemeClr>
                </a:solidFill>
                <a:latin typeface="Times New Roman" pitchFamily="18" charset="0"/>
                <a:ea typeface="Arial Unicode MS" pitchFamily="34" charset="-128"/>
                <a:cs typeface="Times New Roman" pitchFamily="18" charset="0"/>
              </a:rPr>
              <a:t>,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marL="285750" indent="-285750">
              <a:lnSpc>
                <a:spcPct val="150000"/>
              </a:lnSpc>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Third </a:t>
            </a:r>
            <a:r>
              <a:rPr lang="en-US" sz="2800" dirty="0">
                <a:solidFill>
                  <a:schemeClr val="accent1">
                    <a:lumMod val="50000"/>
                  </a:schemeClr>
                </a:solidFill>
                <a:latin typeface="Times New Roman" pitchFamily="18" charset="0"/>
                <a:ea typeface="Arial Unicode MS" pitchFamily="34" charset="-128"/>
                <a:cs typeface="Times New Roman" pitchFamily="18" charset="0"/>
              </a:rPr>
              <a:t>party JTA implementation for distributed (XA) transaction</a:t>
            </a:r>
            <a:r>
              <a:rPr lang="en-US" sz="3200" dirty="0">
                <a:solidFill>
                  <a:schemeClr val="accent1">
                    <a:lumMod val="50000"/>
                  </a:schemeClr>
                </a:solidFill>
                <a:latin typeface="Times New Roman" pitchFamily="18" charset="0"/>
                <a:ea typeface="Arial Unicode MS" pitchFamily="34" charset="-128"/>
                <a:cs typeface="Times New Roman" pitchFamily="18" charset="0"/>
              </a:rPr>
              <a:t>.</a:t>
            </a:r>
            <a:endParaRPr lang="en-US" sz="3200" dirty="0"/>
          </a:p>
        </p:txBody>
      </p:sp>
    </p:spTree>
    <p:extLst>
      <p:ext uri="{BB962C8B-B14F-4D97-AF65-F5344CB8AC3E}">
        <p14:creationId xmlns:p14="http://schemas.microsoft.com/office/powerpoint/2010/main" val="18921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711569" y="346264"/>
            <a:ext cx="7312002"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Springs </a:t>
            </a:r>
            <a:r>
              <a:rPr lang="en-US" sz="4800" dirty="0">
                <a:solidFill>
                  <a:srgbClr val="0F4A61"/>
                </a:solidFill>
                <a:latin typeface="Segoe UI" panose="020B0502040204020203" pitchFamily="34" charset="0"/>
                <a:cs typeface="Segoe UI" panose="020B0502040204020203" pitchFamily="34" charset="0"/>
              </a:rPr>
              <a:t>transaction </a:t>
            </a:r>
            <a:r>
              <a:rPr lang="en-US" sz="4800" dirty="0" smtClean="0">
                <a:solidFill>
                  <a:srgbClr val="0F4A61"/>
                </a:solidFill>
                <a:latin typeface="Segoe UI" panose="020B0502040204020203" pitchFamily="34" charset="0"/>
                <a:cs typeface="Segoe UI" panose="020B0502040204020203" pitchFamily="34" charset="0"/>
              </a:rPr>
              <a:t>manager</a:t>
            </a:r>
            <a:endParaRPr lang="en-US" sz="4800" dirty="0">
              <a:solidFill>
                <a:srgbClr val="0F4A6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11568" y="1295400"/>
            <a:ext cx="10730464" cy="3108543"/>
          </a:xfrm>
          <a:prstGeom prst="rect">
            <a:avLst/>
          </a:prstGeom>
        </p:spPr>
        <p:txBody>
          <a:bodyPr wrap="square">
            <a:spAutoFit/>
          </a:bodyPr>
          <a:lstStyle/>
          <a:p>
            <a:pPr marL="285750" indent="-285750" algn="just">
              <a:lnSpc>
                <a:spcPct val="150000"/>
              </a:lnSpc>
              <a:buFont typeface="Arial" charset="0"/>
              <a:buChar char="•"/>
            </a:pPr>
            <a:r>
              <a:rPr lang="en-US" sz="2800" dirty="0">
                <a:solidFill>
                  <a:schemeClr val="accent1">
                    <a:lumMod val="50000"/>
                  </a:schemeClr>
                </a:solidFill>
                <a:latin typeface="Times New Roman" pitchFamily="18" charset="0"/>
                <a:ea typeface="Arial Unicode MS" pitchFamily="34" charset="-128"/>
                <a:cs typeface="Times New Roman" pitchFamily="18" charset="0"/>
              </a:rPr>
              <a:t>Spring does not directly manage transactions.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marL="285750" indent="-285750" algn="just">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It </a:t>
            </a:r>
            <a:r>
              <a:rPr lang="en-US" sz="2800" dirty="0">
                <a:solidFill>
                  <a:schemeClr val="accent1">
                    <a:lumMod val="50000"/>
                  </a:schemeClr>
                </a:solidFill>
                <a:latin typeface="Times New Roman" pitchFamily="18" charset="0"/>
                <a:ea typeface="Arial Unicode MS" pitchFamily="34" charset="-128"/>
                <a:cs typeface="Times New Roman" pitchFamily="18" charset="0"/>
              </a:rPr>
              <a:t>comes with a selection of transaction managers that delegate responsibility for transaction management to a platform-specific transaction implementation provided by either JTA or the persistence mechanism.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marL="285750" indent="-285750" algn="just">
              <a:lnSpc>
                <a:spcPct val="150000"/>
              </a:lnSpc>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You </a:t>
            </a:r>
            <a:r>
              <a:rPr lang="en-US" sz="2800" dirty="0">
                <a:solidFill>
                  <a:schemeClr val="accent1">
                    <a:lumMod val="50000"/>
                  </a:schemeClr>
                </a:solidFill>
                <a:latin typeface="Times New Roman" pitchFamily="18" charset="0"/>
                <a:ea typeface="Arial Unicode MS" pitchFamily="34" charset="-128"/>
                <a:cs typeface="Times New Roman" pitchFamily="18" charset="0"/>
              </a:rPr>
              <a:t>need to choose the correct transaction manager as per your design.</a:t>
            </a:r>
            <a:endParaRPr lang="en-US" sz="2800" dirty="0"/>
          </a:p>
        </p:txBody>
      </p:sp>
    </p:spTree>
    <p:extLst>
      <p:ext uri="{BB962C8B-B14F-4D97-AF65-F5344CB8AC3E}">
        <p14:creationId xmlns:p14="http://schemas.microsoft.com/office/powerpoint/2010/main" val="183329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6" name="Table 5"/>
          <p:cNvGraphicFramePr>
            <a:graphicFrameLocks noGrp="1"/>
          </p:cNvGraphicFramePr>
          <p:nvPr>
            <p:extLst/>
          </p:nvPr>
        </p:nvGraphicFramePr>
        <p:xfrm>
          <a:off x="834189" y="1664368"/>
          <a:ext cx="10511590" cy="3409607"/>
        </p:xfrm>
        <a:graphic>
          <a:graphicData uri="http://schemas.openxmlformats.org/drawingml/2006/table">
            <a:tbl>
              <a:tblPr/>
              <a:tblGrid>
                <a:gridCol w="6483785"/>
                <a:gridCol w="4027805"/>
              </a:tblGrid>
              <a:tr h="110179">
                <a:tc>
                  <a:txBody>
                    <a:bodyPr/>
                    <a:lstStyle/>
                    <a:p>
                      <a:pPr algn="ctr"/>
                      <a:r>
                        <a:rPr lang="en-US" sz="2000" b="1" kern="1200" dirty="0" smtClean="0">
                          <a:solidFill>
                            <a:schemeClr val="tx1"/>
                          </a:solidFill>
                          <a:latin typeface="Times New Roman" pitchFamily="18" charset="0"/>
                          <a:ea typeface="Arial Unicode MS" pitchFamily="34" charset="-128"/>
                          <a:cs typeface="Times New Roman" pitchFamily="18" charset="0"/>
                        </a:rPr>
                        <a:t>Transaction manager (</a:t>
                      </a:r>
                      <a:r>
                        <a:rPr lang="en-US" sz="2000" b="0" kern="1200" dirty="0" err="1" smtClean="0">
                          <a:solidFill>
                            <a:schemeClr val="tx1"/>
                          </a:solidFill>
                          <a:latin typeface="Times New Roman" pitchFamily="18" charset="0"/>
                          <a:ea typeface="Arial Unicode MS" pitchFamily="34" charset="-128"/>
                          <a:cs typeface="Times New Roman" pitchFamily="18" charset="0"/>
                        </a:rPr>
                        <a:t>org.springframework</a:t>
                      </a:r>
                      <a:r>
                        <a:rPr lang="en-US" sz="2000" b="0" kern="1200" dirty="0" smtClean="0">
                          <a:solidFill>
                            <a:schemeClr val="tx1"/>
                          </a:solidFill>
                          <a:latin typeface="Times New Roman" pitchFamily="18" charset="0"/>
                          <a:ea typeface="Arial Unicode MS" pitchFamily="34" charset="-128"/>
                          <a:cs typeface="Times New Roman" pitchFamily="18" charset="0"/>
                        </a:rPr>
                        <a:t>.*</a:t>
                      </a:r>
                      <a:r>
                        <a:rPr lang="en-US" sz="2000" b="1" kern="1200" dirty="0" smtClean="0">
                          <a:solidFill>
                            <a:schemeClr val="tx1"/>
                          </a:solidFill>
                          <a:latin typeface="Times New Roman" pitchFamily="18" charset="0"/>
                          <a:ea typeface="Arial Unicode MS" pitchFamily="34" charset="-128"/>
                          <a:cs typeface="Times New Roman" pitchFamily="18" charset="0"/>
                        </a:rPr>
                        <a:t>)</a:t>
                      </a:r>
                      <a:endParaRPr lang="en-US" sz="2000" b="1"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000" b="1" kern="1200" dirty="0" smtClean="0">
                          <a:solidFill>
                            <a:schemeClr val="tx1"/>
                          </a:solidFill>
                          <a:latin typeface="Times New Roman" pitchFamily="18" charset="0"/>
                          <a:ea typeface="Arial Unicode MS" pitchFamily="34" charset="-128"/>
                          <a:cs typeface="Times New Roman" pitchFamily="18" charset="0"/>
                        </a:rPr>
                        <a:t>Use at</a:t>
                      </a:r>
                      <a:endParaRPr lang="en-US" sz="2000" b="1"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579">
                <a:tc>
                  <a:txBody>
                    <a:bodyPr/>
                    <a:lstStyle/>
                    <a:p>
                      <a:pPr algn="l"/>
                      <a:r>
                        <a:rPr lang="en-US" sz="2000" b="0" kern="1200" dirty="0" err="1" smtClean="0">
                          <a:solidFill>
                            <a:schemeClr val="accent4">
                              <a:lumMod val="50000"/>
                            </a:schemeClr>
                          </a:solidFill>
                          <a:latin typeface="Times New Roman" pitchFamily="18" charset="0"/>
                          <a:ea typeface="Arial Unicode MS" pitchFamily="34" charset="-128"/>
                          <a:cs typeface="Times New Roman" pitchFamily="18" charset="0"/>
                        </a:rPr>
                        <a:t>jdbc.datasource.</a:t>
                      </a:r>
                      <a:r>
                        <a:rPr lang="en-US" sz="2000" b="0" kern="1200" dirty="0" err="1" smtClean="0">
                          <a:solidFill>
                            <a:srgbClr val="C00000"/>
                          </a:solidFill>
                          <a:latin typeface="Times New Roman" pitchFamily="18" charset="0"/>
                          <a:ea typeface="Arial Unicode MS" pitchFamily="34" charset="-128"/>
                          <a:cs typeface="Times New Roman" pitchFamily="18" charset="0"/>
                        </a:rPr>
                        <a:t>DataSourceTransactionManager</a:t>
                      </a:r>
                      <a:endParaRPr lang="en-US" sz="2000" b="0"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rPr>
                        <a:t>Spring’s JDBC</a:t>
                      </a:r>
                      <a:endParaRPr lang="en-US" sz="2000" kern="1200" dirty="0">
                        <a:solidFill>
                          <a:schemeClr val="accent4">
                            <a:lumMod val="50000"/>
                          </a:schemeClr>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b="0" kern="1200" dirty="0" err="1" smtClean="0">
                          <a:solidFill>
                            <a:schemeClr val="accent4">
                              <a:lumMod val="50000"/>
                            </a:schemeClr>
                          </a:solidFill>
                          <a:latin typeface="Times New Roman" pitchFamily="18" charset="0"/>
                          <a:ea typeface="Arial Unicode MS" pitchFamily="34" charset="-128"/>
                          <a:cs typeface="Times New Roman" pitchFamily="18" charset="0"/>
                        </a:rPr>
                        <a:t>jms.connection.</a:t>
                      </a:r>
                      <a:r>
                        <a:rPr lang="en-US" sz="2000" b="0" kern="1200" dirty="0" err="1" smtClean="0">
                          <a:solidFill>
                            <a:srgbClr val="C00000"/>
                          </a:solidFill>
                          <a:latin typeface="Times New Roman" pitchFamily="18" charset="0"/>
                          <a:ea typeface="Arial Unicode MS" pitchFamily="34" charset="-128"/>
                          <a:cs typeface="Times New Roman" pitchFamily="18" charset="0"/>
                        </a:rPr>
                        <a:t>JmsTransactionManager</a:t>
                      </a:r>
                      <a:endParaRPr lang="en-US" sz="2000" b="0"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rPr>
                        <a:t>JMS 1.1+.</a:t>
                      </a:r>
                      <a:endParaRPr lang="en-US" sz="2000" kern="1200" dirty="0">
                        <a:solidFill>
                          <a:schemeClr val="accent4">
                            <a:lumMod val="50000"/>
                          </a:schemeClr>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b="0" kern="1200" dirty="0" smtClean="0">
                          <a:solidFill>
                            <a:schemeClr val="accent4">
                              <a:lumMod val="50000"/>
                            </a:schemeClr>
                          </a:solidFill>
                          <a:latin typeface="Times New Roman" pitchFamily="18" charset="0"/>
                          <a:ea typeface="Arial Unicode MS" pitchFamily="34" charset="-128"/>
                          <a:cs typeface="Times New Roman" pitchFamily="18" charset="0"/>
                        </a:rPr>
                        <a:t>jms.connection.</a:t>
                      </a:r>
                      <a:r>
                        <a:rPr lang="en-US" sz="2000" b="0" kern="1200" dirty="0" smtClean="0">
                          <a:solidFill>
                            <a:srgbClr val="C00000"/>
                          </a:solidFill>
                          <a:latin typeface="Times New Roman" pitchFamily="18" charset="0"/>
                          <a:ea typeface="Arial Unicode MS" pitchFamily="34" charset="-128"/>
                          <a:cs typeface="Times New Roman" pitchFamily="18" charset="0"/>
                        </a:rPr>
                        <a:t>JmsTransactionManager102</a:t>
                      </a:r>
                      <a:endParaRPr lang="en-US" sz="2000" b="0"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rPr>
                        <a:t>JMS 1.0.2.</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b="0" kern="1200" dirty="0" err="1" smtClean="0">
                          <a:solidFill>
                            <a:schemeClr val="accent4">
                              <a:lumMod val="50000"/>
                            </a:schemeClr>
                          </a:solidFill>
                          <a:latin typeface="Times New Roman" pitchFamily="18" charset="0"/>
                          <a:ea typeface="Arial Unicode MS" pitchFamily="34" charset="-128"/>
                          <a:cs typeface="Times New Roman" pitchFamily="18" charset="0"/>
                        </a:rPr>
                        <a:t>orm.hibernate.</a:t>
                      </a:r>
                      <a:r>
                        <a:rPr lang="en-US" sz="2000" b="0" kern="1200" dirty="0" err="1" smtClean="0">
                          <a:solidFill>
                            <a:srgbClr val="C00000"/>
                          </a:solidFill>
                          <a:latin typeface="Times New Roman" pitchFamily="18" charset="0"/>
                          <a:ea typeface="Arial Unicode MS" pitchFamily="34" charset="-128"/>
                          <a:cs typeface="Times New Roman" pitchFamily="18" charset="0"/>
                        </a:rPr>
                        <a:t>HibernateTransactionManager</a:t>
                      </a:r>
                      <a:endParaRPr lang="en-US" sz="2000" b="0"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rPr>
                        <a:t>Hibernate 2 </a:t>
                      </a:r>
                      <a:r>
                        <a:rPr lang="en-US" sz="2000" kern="1200" dirty="0">
                          <a:solidFill>
                            <a:schemeClr val="accent4">
                              <a:lumMod val="50000"/>
                            </a:schemeClr>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b="0" kern="1200" dirty="0" smtClean="0">
                          <a:solidFill>
                            <a:schemeClr val="accent4">
                              <a:lumMod val="50000"/>
                            </a:schemeClr>
                          </a:solidFill>
                          <a:latin typeface="Times New Roman" pitchFamily="18" charset="0"/>
                          <a:ea typeface="Arial Unicode MS" pitchFamily="34" charset="-128"/>
                          <a:cs typeface="Times New Roman" pitchFamily="18" charset="0"/>
                        </a:rPr>
                        <a:t>orm.hibernate3.</a:t>
                      </a:r>
                      <a:r>
                        <a:rPr lang="en-US" sz="2000" b="0" kern="1200" dirty="0" smtClean="0">
                          <a:solidFill>
                            <a:srgbClr val="C00000"/>
                          </a:solidFill>
                          <a:latin typeface="Times New Roman" pitchFamily="18" charset="0"/>
                          <a:ea typeface="Arial Unicode MS" pitchFamily="34" charset="-128"/>
                          <a:cs typeface="Times New Roman" pitchFamily="18" charset="0"/>
                        </a:rPr>
                        <a:t>HibernateTransactionManager</a:t>
                      </a:r>
                      <a:endParaRPr lang="en-US" sz="2000" b="0"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rPr>
                        <a:t>Hibernate 3</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1239">
                <a:tc>
                  <a:txBody>
                    <a:bodyPr/>
                    <a:lstStyle/>
                    <a:p>
                      <a:pPr algn="l"/>
                      <a:r>
                        <a:rPr lang="en-US" sz="2000" b="0" kern="1200" dirty="0" err="1" smtClean="0">
                          <a:solidFill>
                            <a:schemeClr val="accent4">
                              <a:lumMod val="50000"/>
                            </a:schemeClr>
                          </a:solidFill>
                          <a:latin typeface="Times New Roman" pitchFamily="18" charset="0"/>
                          <a:ea typeface="Arial Unicode MS" pitchFamily="34" charset="-128"/>
                          <a:cs typeface="Times New Roman" pitchFamily="18" charset="0"/>
                        </a:rPr>
                        <a:t>orm.jpa.</a:t>
                      </a:r>
                      <a:r>
                        <a:rPr lang="en-US" sz="2000" b="0" kern="1200" dirty="0" err="1" smtClean="0">
                          <a:solidFill>
                            <a:srgbClr val="C00000"/>
                          </a:solidFill>
                          <a:latin typeface="Times New Roman" pitchFamily="18" charset="0"/>
                          <a:ea typeface="Arial Unicode MS" pitchFamily="34" charset="-128"/>
                          <a:cs typeface="Times New Roman" pitchFamily="18" charset="0"/>
                        </a:rPr>
                        <a:t>JpaTransactionManager</a:t>
                      </a:r>
                      <a:endParaRPr lang="en-US" sz="2000" b="0"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sym typeface="Wingdings 2"/>
                        </a:rPr>
                        <a:t>JPA</a:t>
                      </a:r>
                      <a:endParaRPr lang="en-US" sz="2000" kern="1200" dirty="0" smtClean="0">
                        <a:solidFill>
                          <a:schemeClr val="accent4">
                            <a:lumMod val="50000"/>
                          </a:schemeClr>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b="0" kern="1200" dirty="0" err="1" smtClean="0">
                          <a:solidFill>
                            <a:schemeClr val="accent4">
                              <a:lumMod val="50000"/>
                            </a:schemeClr>
                          </a:solidFill>
                          <a:latin typeface="Times New Roman" pitchFamily="18" charset="0"/>
                          <a:ea typeface="Arial Unicode MS" pitchFamily="34" charset="-128"/>
                          <a:cs typeface="Times New Roman" pitchFamily="18" charset="0"/>
                        </a:rPr>
                        <a:t>transaction.jta.</a:t>
                      </a:r>
                      <a:r>
                        <a:rPr lang="en-US" sz="2000" b="0" kern="1200" dirty="0" err="1" smtClean="0">
                          <a:solidFill>
                            <a:srgbClr val="C00000"/>
                          </a:solidFill>
                          <a:latin typeface="Times New Roman" pitchFamily="18" charset="0"/>
                          <a:ea typeface="Arial Unicode MS" pitchFamily="34" charset="-128"/>
                          <a:cs typeface="Times New Roman" pitchFamily="18" charset="0"/>
                        </a:rPr>
                        <a:t>WebLogicJtaTransactionManager</a:t>
                      </a:r>
                      <a:endParaRPr lang="en-US" sz="2000" b="0"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rPr>
                        <a:t>distributed transactions in </a:t>
                      </a:r>
                      <a:r>
                        <a:rPr lang="en-US" sz="2000" kern="1200" dirty="0" err="1" smtClean="0">
                          <a:solidFill>
                            <a:schemeClr val="accent4">
                              <a:lumMod val="50000"/>
                            </a:schemeClr>
                          </a:solidFill>
                          <a:latin typeface="Times New Roman" pitchFamily="18" charset="0"/>
                          <a:ea typeface="Arial Unicode MS" pitchFamily="34" charset="-128"/>
                          <a:cs typeface="Times New Roman" pitchFamily="18" charset="0"/>
                        </a:rPr>
                        <a:t>WebLogic</a:t>
                      </a:r>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rPr>
                        <a:t>.</a:t>
                      </a:r>
                      <a:r>
                        <a:rPr lang="en-US" sz="2000" kern="1200" dirty="0">
                          <a:solidFill>
                            <a:schemeClr val="accent4">
                              <a:lumMod val="50000"/>
                            </a:schemeClr>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1900" b="0" kern="1200" dirty="0" err="1" smtClean="0">
                          <a:solidFill>
                            <a:schemeClr val="accent4">
                              <a:lumMod val="50000"/>
                            </a:schemeClr>
                          </a:solidFill>
                          <a:latin typeface="Times New Roman" pitchFamily="18" charset="0"/>
                          <a:ea typeface="Arial Unicode MS" pitchFamily="34" charset="-128"/>
                          <a:cs typeface="Times New Roman" pitchFamily="18" charset="0"/>
                        </a:rPr>
                        <a:t>transaction.jta.</a:t>
                      </a:r>
                      <a:r>
                        <a:rPr lang="en-US" sz="1900" b="0" kern="1200" dirty="0" err="1" smtClean="0">
                          <a:solidFill>
                            <a:srgbClr val="C00000"/>
                          </a:solidFill>
                          <a:latin typeface="Times New Roman" pitchFamily="18" charset="0"/>
                          <a:ea typeface="Arial Unicode MS" pitchFamily="34" charset="-128"/>
                          <a:cs typeface="Times New Roman" pitchFamily="18" charset="0"/>
                        </a:rPr>
                        <a:t>WebSphereTransactionManagerFactoryBean</a:t>
                      </a:r>
                      <a:r>
                        <a:rPr lang="en-US" sz="1900" b="0" kern="1200" dirty="0" smtClean="0">
                          <a:solidFill>
                            <a:schemeClr val="accent4">
                              <a:lumMod val="50000"/>
                            </a:schemeClr>
                          </a:solidFill>
                          <a:latin typeface="Times New Roman" pitchFamily="18" charset="0"/>
                          <a:ea typeface="Arial Unicode MS" pitchFamily="34" charset="-128"/>
                          <a:cs typeface="Times New Roman" pitchFamily="18" charset="0"/>
                        </a:rPr>
                        <a:t> </a:t>
                      </a:r>
                      <a:endParaRPr lang="en-US" sz="1900" b="0" kern="1200" dirty="0">
                        <a:solidFill>
                          <a:schemeClr val="accent4">
                            <a:lumMod val="50000"/>
                          </a:schemeClr>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rPr>
                        <a:t>distributed transactions in </a:t>
                      </a:r>
                      <a:r>
                        <a:rPr lang="en-US" sz="2000" kern="1200" dirty="0" err="1" smtClean="0">
                          <a:solidFill>
                            <a:schemeClr val="accent4">
                              <a:lumMod val="50000"/>
                            </a:schemeClr>
                          </a:solidFill>
                          <a:latin typeface="Times New Roman" pitchFamily="18" charset="0"/>
                          <a:ea typeface="Arial Unicode MS" pitchFamily="34" charset="-128"/>
                          <a:cs typeface="Times New Roman" pitchFamily="18" charset="0"/>
                        </a:rPr>
                        <a:t>WebSphere</a:t>
                      </a:r>
                      <a:endParaRPr lang="en-US" sz="2000" kern="1200" dirty="0">
                        <a:solidFill>
                          <a:schemeClr val="accent4">
                            <a:lumMod val="50000"/>
                          </a:schemeClr>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711569" y="346264"/>
            <a:ext cx="7312002"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Springs </a:t>
            </a:r>
            <a:r>
              <a:rPr lang="en-US" sz="4800" dirty="0">
                <a:solidFill>
                  <a:srgbClr val="0F4A61"/>
                </a:solidFill>
                <a:latin typeface="Segoe UI" panose="020B0502040204020203" pitchFamily="34" charset="0"/>
                <a:cs typeface="Segoe UI" panose="020B0502040204020203" pitchFamily="34" charset="0"/>
              </a:rPr>
              <a:t>transaction </a:t>
            </a:r>
            <a:r>
              <a:rPr lang="en-US" sz="4800" dirty="0" smtClean="0">
                <a:solidFill>
                  <a:srgbClr val="0F4A61"/>
                </a:solidFill>
                <a:latin typeface="Segoe UI" panose="020B0502040204020203" pitchFamily="34" charset="0"/>
                <a:cs typeface="Segoe UI" panose="020B0502040204020203" pitchFamily="34" charset="0"/>
              </a:rPr>
              <a:t>manager</a:t>
            </a:r>
            <a:endParaRPr lang="en-US" sz="48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44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406" y="608621"/>
            <a:ext cx="9093311" cy="1020762"/>
          </a:xfrm>
        </p:spPr>
        <p:txBody>
          <a:bodyPr>
            <a:noAutofit/>
          </a:bodyPr>
          <a:lstStyle/>
          <a:p>
            <a:r>
              <a:rPr lang="en-US" sz="3600" b="1" dirty="0"/>
              <a:t>Choosing between </a:t>
            </a:r>
            <a:r>
              <a:rPr lang="en-US" sz="3600" b="1" dirty="0" smtClean="0"/>
              <a:t/>
            </a:r>
            <a:br>
              <a:rPr lang="en-US" sz="3600" b="1" dirty="0" smtClean="0"/>
            </a:br>
            <a:r>
              <a:rPr lang="en-US" sz="3600" b="1" dirty="0" smtClean="0">
                <a:solidFill>
                  <a:srgbClr val="C00000"/>
                </a:solidFill>
              </a:rPr>
              <a:t>programmatic</a:t>
            </a:r>
            <a:r>
              <a:rPr lang="en-US" sz="3600" b="1" dirty="0" smtClean="0"/>
              <a:t> </a:t>
            </a:r>
            <a:r>
              <a:rPr lang="en-US" sz="3600" b="1" dirty="0"/>
              <a:t>and </a:t>
            </a:r>
            <a:r>
              <a:rPr lang="en-US" sz="3600" b="1" dirty="0" smtClean="0">
                <a:solidFill>
                  <a:srgbClr val="C00000"/>
                </a:solidFill>
              </a:rPr>
              <a:t>declarative</a:t>
            </a:r>
            <a:r>
              <a:rPr lang="en-US" sz="3600" b="1" dirty="0" smtClean="0"/>
              <a:t> </a:t>
            </a:r>
            <a:r>
              <a:rPr lang="en-US" sz="3600" b="1" dirty="0"/>
              <a:t>transaction management</a:t>
            </a:r>
            <a:endParaRPr lang="en-US" sz="3600" dirty="0"/>
          </a:p>
        </p:txBody>
      </p:sp>
      <p:sp>
        <p:nvSpPr>
          <p:cNvPr id="3" name="Content Placeholder 2"/>
          <p:cNvSpPr>
            <a:spLocks noGrp="1"/>
          </p:cNvSpPr>
          <p:nvPr>
            <p:ph idx="1"/>
          </p:nvPr>
        </p:nvSpPr>
        <p:spPr>
          <a:xfrm>
            <a:off x="655510" y="2188146"/>
            <a:ext cx="10975658" cy="4267200"/>
          </a:xfrm>
        </p:spPr>
        <p:txBody>
          <a:bodyPr>
            <a:noAutofit/>
          </a:bodyPr>
          <a:lstStyle/>
          <a:p>
            <a:r>
              <a:rPr lang="en-US" dirty="0" smtClean="0"/>
              <a:t>Programmatic </a:t>
            </a:r>
            <a:r>
              <a:rPr lang="en-US" dirty="0"/>
              <a:t>transaction management is usually a good idea only if you have a small number of transactional operations. For example, if you have a web application that require transactions only for certain update operations, you may not want to set up transactional proxies using Spring or any other technology. In this case, using </a:t>
            </a:r>
            <a:r>
              <a:rPr lang="en-US" dirty="0" smtClean="0"/>
              <a:t>the </a:t>
            </a:r>
            <a:r>
              <a:rPr lang="en-US" b="1" dirty="0" err="1" smtClean="0"/>
              <a:t>TransactionTemplate</a:t>
            </a:r>
            <a:r>
              <a:rPr lang="en-US" dirty="0"/>
              <a:t> </a:t>
            </a:r>
            <a:r>
              <a:rPr lang="en-US" i="1" dirty="0"/>
              <a:t>may</a:t>
            </a:r>
            <a:r>
              <a:rPr lang="en-US" dirty="0"/>
              <a:t> be a good approach. Being able to set the transaction name explicitly is also something that can only be done using the programmatic approach to transaction management.</a:t>
            </a:r>
          </a:p>
          <a:p>
            <a:r>
              <a:rPr lang="en-US" dirty="0"/>
              <a:t>On the other hand, if your application has numerous transactional operations, declarative transaction management is usually worthwhile. It keeps transaction management out of business logic, and is not difficult to configure. When using the Spring Framework, rather than EJB CMT, the configuration cost of declarative transaction management is greatly reduced</a:t>
            </a:r>
            <a:r>
              <a:rPr lang="en-US" dirty="0" smtClean="0"/>
              <a:t>.</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8910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170" y="1792706"/>
            <a:ext cx="10975658" cy="3152274"/>
          </a:xfrm>
        </p:spPr>
        <p:txBody>
          <a:bodyPr>
            <a:normAutofit/>
          </a:bodyPr>
          <a:lstStyle/>
          <a:p>
            <a:pPr marL="0" indent="0" algn="ctr">
              <a:buNone/>
            </a:pPr>
            <a:r>
              <a:rPr lang="en-US" sz="9600" dirty="0" smtClean="0"/>
              <a:t>Programmatic Transaction</a:t>
            </a:r>
            <a:endParaRPr lang="en-US" sz="9600"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Left Brace 5"/>
          <p:cNvSpPr/>
          <p:nvPr/>
        </p:nvSpPr>
        <p:spPr>
          <a:xfrm>
            <a:off x="1491916" y="1792705"/>
            <a:ext cx="1082842" cy="3152274"/>
          </a:xfrm>
          <a:prstGeom prst="leftBrace">
            <a:avLst>
              <a:gd name="adj1" fmla="val 35000"/>
              <a:gd name="adj2" fmla="val 50000"/>
            </a:avLst>
          </a:prstGeom>
          <a:noFill/>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flipH="1">
            <a:off x="9606815" y="1792705"/>
            <a:ext cx="879730" cy="3152274"/>
          </a:xfrm>
          <a:prstGeom prst="leftBrace">
            <a:avLst>
              <a:gd name="adj1" fmla="val 35000"/>
              <a:gd name="adj2" fmla="val 50000"/>
            </a:avLst>
          </a:prstGeom>
          <a:noFill/>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0344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608172" y="405918"/>
            <a:ext cx="8430899"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Spring </a:t>
            </a:r>
            <a:r>
              <a:rPr lang="en-US" sz="4800" smtClean="0">
                <a:solidFill>
                  <a:srgbClr val="0F4A61"/>
                </a:solidFill>
                <a:latin typeface="Segoe UI" panose="020B0502040204020203" pitchFamily="34" charset="0"/>
                <a:cs typeface="Segoe UI" panose="020B0502040204020203" pitchFamily="34" charset="0"/>
              </a:rPr>
              <a:t>Programmatic Transaction</a:t>
            </a:r>
            <a:endParaRPr lang="en-US" sz="4800" dirty="0">
              <a:solidFill>
                <a:srgbClr val="0F4A6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644134"/>
            <a:ext cx="10196186" cy="3539430"/>
          </a:xfrm>
          <a:prstGeom prst="rect">
            <a:avLst/>
          </a:prstGeom>
        </p:spPr>
        <p:txBody>
          <a:bodyPr wrap="square">
            <a:spAutoFit/>
          </a:bodyPr>
          <a:lstStyle/>
          <a:p>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Developers </a:t>
            </a:r>
            <a:r>
              <a:rPr lang="en-US" sz="2800" dirty="0">
                <a:solidFill>
                  <a:schemeClr val="accent1">
                    <a:lumMod val="50000"/>
                  </a:schemeClr>
                </a:solidFill>
                <a:latin typeface="Times New Roman" pitchFamily="18" charset="0"/>
                <a:ea typeface="Arial Unicode MS" pitchFamily="34" charset="-128"/>
                <a:cs typeface="Times New Roman" pitchFamily="18" charset="0"/>
              </a:rPr>
              <a:t>work with the Spring transaction </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abstraction</a:t>
            </a:r>
          </a:p>
          <a:p>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a:p>
            <a:r>
              <a:rPr lang="en-US" sz="2800" b="1" dirty="0" smtClean="0">
                <a:solidFill>
                  <a:schemeClr val="accent1">
                    <a:lumMod val="50000"/>
                  </a:schemeClr>
                </a:solidFill>
                <a:latin typeface="Times New Roman" pitchFamily="18" charset="0"/>
                <a:ea typeface="Arial Unicode MS" pitchFamily="34" charset="-128"/>
                <a:cs typeface="Times New Roman" pitchFamily="18" charset="0"/>
              </a:rPr>
              <a:t>Good</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a:t>
            </a:r>
            <a:br>
              <a:rPr lang="en-US" sz="2800" dirty="0" smtClean="0">
                <a:solidFill>
                  <a:schemeClr val="accent1">
                    <a:lumMod val="50000"/>
                  </a:schemeClr>
                </a:solidFill>
                <a:latin typeface="Times New Roman" pitchFamily="18" charset="0"/>
                <a:ea typeface="Arial Unicode MS" pitchFamily="34" charset="-128"/>
                <a:cs typeface="Times New Roman" pitchFamily="18" charset="0"/>
              </a:rPr>
            </a:b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Developer’s has full control over the transaction</a:t>
            </a:r>
          </a:p>
          <a:p>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Can choose if number of transactional operations are less</a:t>
            </a:r>
          </a:p>
          <a:p>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a:p>
            <a:r>
              <a:rPr lang="en-US" sz="2800" b="1" dirty="0" smtClean="0">
                <a:solidFill>
                  <a:schemeClr val="accent1">
                    <a:lumMod val="50000"/>
                  </a:schemeClr>
                </a:solidFill>
                <a:latin typeface="Times New Roman" pitchFamily="18" charset="0"/>
                <a:ea typeface="Arial Unicode MS" pitchFamily="34" charset="-128"/>
                <a:cs typeface="Times New Roman" pitchFamily="18" charset="0"/>
              </a:rPr>
              <a:t>Bad</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a:t>
            </a:r>
            <a:endParaRPr lang="en-US" sz="2800" dirty="0" smtClean="0"/>
          </a:p>
          <a:p>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It’s burden to developers</a:t>
            </a:r>
          </a:p>
        </p:txBody>
      </p:sp>
    </p:spTree>
    <p:extLst>
      <p:ext uri="{BB962C8B-B14F-4D97-AF65-F5344CB8AC3E}">
        <p14:creationId xmlns:p14="http://schemas.microsoft.com/office/powerpoint/2010/main" val="189747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608171" y="512463"/>
            <a:ext cx="8892094" cy="590931"/>
          </a:xfrm>
          <a:prstGeom prst="rect">
            <a:avLst/>
          </a:prstGeom>
          <a:solidFill>
            <a:schemeClr val="bg1"/>
          </a:solidFill>
        </p:spPr>
        <p:txBody>
          <a:bodyPr wrap="square" rtlCol="0">
            <a:spAutoFit/>
          </a:bodyPr>
          <a:lstStyle/>
          <a:p>
            <a:pPr>
              <a:lnSpc>
                <a:spcPct val="90000"/>
              </a:lnSpc>
            </a:pPr>
            <a:r>
              <a:rPr lang="en-US" sz="3600" b="1" dirty="0" smtClean="0">
                <a:solidFill>
                  <a:schemeClr val="accent1">
                    <a:lumMod val="50000"/>
                  </a:schemeClr>
                </a:solidFill>
                <a:latin typeface="Times New Roman" pitchFamily="18" charset="0"/>
                <a:ea typeface="Arial Unicode MS" pitchFamily="34" charset="-128"/>
                <a:cs typeface="Times New Roman" pitchFamily="18" charset="0"/>
              </a:rPr>
              <a:t>2 </a:t>
            </a:r>
            <a:r>
              <a:rPr lang="en-US" sz="3600" dirty="0" smtClean="0">
                <a:solidFill>
                  <a:schemeClr val="accent1">
                    <a:lumMod val="50000"/>
                  </a:schemeClr>
                </a:solidFill>
                <a:latin typeface="Times New Roman" pitchFamily="18" charset="0"/>
                <a:ea typeface="Arial Unicode MS" pitchFamily="34" charset="-128"/>
                <a:cs typeface="Times New Roman" pitchFamily="18" charset="0"/>
              </a:rPr>
              <a:t>means </a:t>
            </a:r>
            <a:r>
              <a:rPr lang="en-US" sz="3600" dirty="0">
                <a:solidFill>
                  <a:schemeClr val="accent1">
                    <a:lumMod val="50000"/>
                  </a:schemeClr>
                </a:solidFill>
                <a:latin typeface="Times New Roman" pitchFamily="18" charset="0"/>
                <a:ea typeface="Arial Unicode MS" pitchFamily="34" charset="-128"/>
                <a:cs typeface="Times New Roman" pitchFamily="18" charset="0"/>
              </a:rPr>
              <a:t>of </a:t>
            </a:r>
            <a:r>
              <a:rPr lang="en-US" sz="3600" dirty="0" smtClean="0">
                <a:solidFill>
                  <a:schemeClr val="accent1">
                    <a:lumMod val="50000"/>
                  </a:schemeClr>
                </a:solidFill>
                <a:latin typeface="Times New Roman" pitchFamily="18" charset="0"/>
                <a:ea typeface="Arial Unicode MS" pitchFamily="34" charset="-128"/>
                <a:cs typeface="Times New Roman" pitchFamily="18" charset="0"/>
              </a:rPr>
              <a:t>programmatic </a:t>
            </a:r>
            <a:r>
              <a:rPr lang="en-US" sz="3600" dirty="0" err="1" smtClean="0">
                <a:solidFill>
                  <a:schemeClr val="accent1">
                    <a:lumMod val="50000"/>
                  </a:schemeClr>
                </a:solidFill>
                <a:latin typeface="Times New Roman" pitchFamily="18" charset="0"/>
                <a:ea typeface="Arial Unicode MS" pitchFamily="34" charset="-128"/>
                <a:cs typeface="Times New Roman" pitchFamily="18" charset="0"/>
              </a:rPr>
              <a:t>Tx</a:t>
            </a:r>
            <a:r>
              <a:rPr lang="en-US" sz="3600" dirty="0" smtClean="0">
                <a:solidFill>
                  <a:schemeClr val="accent1">
                    <a:lumMod val="50000"/>
                  </a:schemeClr>
                </a:solidFill>
                <a:latin typeface="Times New Roman" pitchFamily="18" charset="0"/>
                <a:ea typeface="Arial Unicode MS" pitchFamily="34" charset="-128"/>
                <a:cs typeface="Times New Roman" pitchFamily="18" charset="0"/>
              </a:rPr>
              <a:t> Implementation</a:t>
            </a:r>
            <a:endParaRPr lang="en-US" sz="3600" dirty="0">
              <a:solidFill>
                <a:srgbClr val="0F4A6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1" y="1615364"/>
            <a:ext cx="10003681" cy="2677656"/>
          </a:xfrm>
          <a:prstGeom prst="rect">
            <a:avLst/>
          </a:prstGeom>
        </p:spPr>
        <p:txBody>
          <a:bodyPr wrap="square">
            <a:spAutoFit/>
          </a:bodyPr>
          <a:lstStyle/>
          <a:p>
            <a:pPr marL="285750" indent="-285750" algn="just">
              <a:lnSpc>
                <a:spcPct val="200000"/>
              </a:lnSpc>
              <a:buFont typeface="Arial" pitchFamily="34"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Using </a:t>
            </a:r>
            <a:r>
              <a:rPr lang="en-US" sz="2800" dirty="0">
                <a:solidFill>
                  <a:schemeClr val="accent1">
                    <a:lumMod val="50000"/>
                  </a:schemeClr>
                </a:solidFill>
                <a:latin typeface="Times New Roman" pitchFamily="18" charset="0"/>
                <a:ea typeface="Arial Unicode MS" pitchFamily="34" charset="-128"/>
                <a:cs typeface="Times New Roman" pitchFamily="18" charset="0"/>
              </a:rPr>
              <a:t>a </a:t>
            </a:r>
            <a:r>
              <a:rPr lang="en-US" sz="2800" b="1" dirty="0" err="1">
                <a:solidFill>
                  <a:schemeClr val="accent1">
                    <a:lumMod val="50000"/>
                  </a:schemeClr>
                </a:solidFill>
                <a:latin typeface="Times New Roman" pitchFamily="18" charset="0"/>
                <a:ea typeface="Arial Unicode MS" pitchFamily="34" charset="-128"/>
                <a:cs typeface="Times New Roman" pitchFamily="18" charset="0"/>
              </a:rPr>
              <a:t>PlatformTransactionManager</a:t>
            </a:r>
            <a:r>
              <a:rPr lang="en-US" sz="2800" dirty="0">
                <a:solidFill>
                  <a:schemeClr val="accent1">
                    <a:lumMod val="50000"/>
                  </a:schemeClr>
                </a:solidFill>
                <a:latin typeface="Times New Roman" pitchFamily="18" charset="0"/>
                <a:ea typeface="Arial Unicode MS" pitchFamily="34" charset="-128"/>
                <a:cs typeface="Times New Roman" pitchFamily="18" charset="0"/>
              </a:rPr>
              <a:t> implementation </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directly</a:t>
            </a:r>
          </a:p>
          <a:p>
            <a:pPr marL="285750" indent="-285750" algn="just">
              <a:lnSpc>
                <a:spcPct val="200000"/>
              </a:lnSpc>
              <a:buFont typeface="Arial" pitchFamily="34" charset="0"/>
              <a:buChar char="•"/>
            </a:pPr>
            <a:r>
              <a:rPr lang="en-US" sz="2800" dirty="0">
                <a:solidFill>
                  <a:schemeClr val="accent1">
                    <a:lumMod val="50000"/>
                  </a:schemeClr>
                </a:solidFill>
                <a:latin typeface="Times New Roman" pitchFamily="18" charset="0"/>
                <a:ea typeface="Arial Unicode MS" pitchFamily="34" charset="-128"/>
                <a:cs typeface="Times New Roman" pitchFamily="18" charset="0"/>
              </a:rPr>
              <a:t>Using the </a:t>
            </a:r>
            <a:r>
              <a:rPr lang="en-US" sz="2800" b="1" dirty="0" err="1">
                <a:solidFill>
                  <a:schemeClr val="accent1">
                    <a:lumMod val="50000"/>
                  </a:schemeClr>
                </a:solidFill>
                <a:latin typeface="Times New Roman" pitchFamily="18" charset="0"/>
                <a:ea typeface="Arial Unicode MS" pitchFamily="34" charset="-128"/>
                <a:cs typeface="Times New Roman" pitchFamily="18" charset="0"/>
              </a:rPr>
              <a:t>TransactionTemplate</a:t>
            </a:r>
            <a:endParaRPr lang="en-US" sz="2800" b="1" dirty="0">
              <a:solidFill>
                <a:schemeClr val="accent1">
                  <a:lumMod val="50000"/>
                </a:schemeClr>
              </a:solidFill>
              <a:latin typeface="Times New Roman" pitchFamily="18" charset="0"/>
              <a:ea typeface="Arial Unicode MS" pitchFamily="34" charset="-128"/>
              <a:cs typeface="Times New Roman" pitchFamily="18" charset="0"/>
            </a:endParaRPr>
          </a:p>
          <a:p>
            <a:pPr marL="285750" indent="-285750" algn="just">
              <a:lnSpc>
                <a:spcPct val="200000"/>
              </a:lnSpc>
              <a:buFont typeface="Arial" pitchFamily="34" charset="0"/>
              <a:buChar char="•"/>
            </a:pPr>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68426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608172" y="292526"/>
            <a:ext cx="1535420"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Steps</a:t>
            </a:r>
            <a:endParaRPr lang="en-US" sz="4800" dirty="0">
              <a:solidFill>
                <a:srgbClr val="0F4A6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45957" y="1480208"/>
            <a:ext cx="10708105" cy="4154984"/>
          </a:xfrm>
          <a:prstGeom prst="rect">
            <a:avLst/>
          </a:prstGeom>
        </p:spPr>
        <p:txBody>
          <a:bodyPr wrap="square">
            <a:spAutoFit/>
          </a:bodyPr>
          <a:lstStyle/>
          <a:p>
            <a:r>
              <a:rPr lang="en-US" sz="2400" u="sng" dirty="0">
                <a:solidFill>
                  <a:srgbClr val="00B050"/>
                </a:solidFill>
                <a:latin typeface="Times New Roman" pitchFamily="18" charset="0"/>
                <a:ea typeface="Arial Unicode MS" pitchFamily="34" charset="-128"/>
                <a:cs typeface="Times New Roman" pitchFamily="18" charset="0"/>
              </a:rPr>
              <a:t>In Spring </a:t>
            </a:r>
            <a:r>
              <a:rPr lang="en-US" sz="2400" u="sng" dirty="0" err="1">
                <a:solidFill>
                  <a:srgbClr val="00B050"/>
                </a:solidFill>
                <a:latin typeface="Times New Roman" pitchFamily="18" charset="0"/>
                <a:ea typeface="Arial Unicode MS" pitchFamily="34" charset="-128"/>
                <a:cs typeface="Times New Roman" pitchFamily="18" charset="0"/>
              </a:rPr>
              <a:t>config</a:t>
            </a:r>
            <a:endParaRPr lang="en-US" sz="2400" u="sng" dirty="0">
              <a:solidFill>
                <a:srgbClr val="00B050"/>
              </a:solidFill>
              <a:latin typeface="Times New Roman" pitchFamily="18" charset="0"/>
              <a:ea typeface="Arial Unicode MS" pitchFamily="34" charset="-128"/>
              <a:cs typeface="Times New Roman" pitchFamily="18" charset="0"/>
            </a:endParaRPr>
          </a:p>
          <a:p>
            <a:pPr marL="342900" indent="-342900">
              <a:buClr>
                <a:srgbClr val="FF0000"/>
              </a:buClr>
              <a:buFont typeface="+mj-lt"/>
              <a:buAutoNum type="arabicPeriod"/>
            </a:pPr>
            <a:r>
              <a:rPr lang="en-US" sz="2400" dirty="0">
                <a:solidFill>
                  <a:schemeClr val="accent1">
                    <a:lumMod val="50000"/>
                  </a:schemeClr>
                </a:solidFill>
                <a:latin typeface="Times New Roman" pitchFamily="18" charset="0"/>
                <a:ea typeface="Arial Unicode MS" pitchFamily="34" charset="-128"/>
                <a:cs typeface="Times New Roman" pitchFamily="18" charset="0"/>
              </a:rPr>
              <a:t>Select appropriate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TransactionManager</a:t>
            </a:r>
            <a:r>
              <a:rPr lang="en-US" sz="2400" dirty="0">
                <a:solidFill>
                  <a:schemeClr val="accent1">
                    <a:lumMod val="50000"/>
                  </a:schemeClr>
                </a:solidFill>
                <a:latin typeface="Times New Roman" pitchFamily="18" charset="0"/>
                <a:ea typeface="Arial Unicode MS" pitchFamily="34" charset="-128"/>
                <a:cs typeface="Times New Roman" pitchFamily="18" charset="0"/>
              </a:rPr>
              <a:t> for your application to inject into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TransactionTemplate</a:t>
            </a:r>
            <a:r>
              <a:rPr lang="en-US" sz="2400" dirty="0">
                <a:solidFill>
                  <a:schemeClr val="accent1">
                    <a:lumMod val="50000"/>
                  </a:schemeClr>
                </a:solidFill>
                <a:latin typeface="Times New Roman" pitchFamily="18" charset="0"/>
                <a:ea typeface="Arial Unicode MS" pitchFamily="34" charset="-128"/>
                <a:cs typeface="Times New Roman" pitchFamily="18" charset="0"/>
              </a:rPr>
              <a:t>.</a:t>
            </a:r>
          </a:p>
          <a:p>
            <a:pPr marL="342900" indent="-342900">
              <a:buClr>
                <a:srgbClr val="FF0000"/>
              </a:buClr>
              <a:buFont typeface="+mj-lt"/>
              <a:buAutoNum type="arabicPeriod"/>
            </a:pPr>
            <a:r>
              <a:rPr lang="en-US" sz="2400" dirty="0">
                <a:solidFill>
                  <a:schemeClr val="accent1">
                    <a:lumMod val="50000"/>
                  </a:schemeClr>
                </a:solidFill>
                <a:latin typeface="Times New Roman" pitchFamily="18" charset="0"/>
                <a:ea typeface="Arial Unicode MS" pitchFamily="34" charset="-128"/>
                <a:cs typeface="Times New Roman" pitchFamily="18" charset="0"/>
              </a:rPr>
              <a:t>Select appropriate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TransactionTemplate</a:t>
            </a:r>
            <a:r>
              <a:rPr lang="en-US" sz="2400" dirty="0">
                <a:solidFill>
                  <a:schemeClr val="accent1">
                    <a:lumMod val="50000"/>
                  </a:schemeClr>
                </a:solidFill>
                <a:latin typeface="Times New Roman" pitchFamily="18" charset="0"/>
                <a:ea typeface="Arial Unicode MS" pitchFamily="34" charset="-128"/>
                <a:cs typeface="Times New Roman" pitchFamily="18" charset="0"/>
              </a:rPr>
              <a:t> and inject into DAO class.</a:t>
            </a:r>
          </a:p>
          <a:p>
            <a:pPr marL="342900" indent="-342900">
              <a:buFont typeface="+mj-lt"/>
              <a:buAutoNum type="arabicPeriod"/>
            </a:pPr>
            <a:endParaRPr lang="en-US" sz="2400" dirty="0">
              <a:solidFill>
                <a:schemeClr val="accent1">
                  <a:lumMod val="50000"/>
                </a:schemeClr>
              </a:solidFill>
              <a:latin typeface="Times New Roman" pitchFamily="18" charset="0"/>
              <a:ea typeface="Arial Unicode MS" pitchFamily="34" charset="-128"/>
              <a:cs typeface="Times New Roman" pitchFamily="18" charset="0"/>
            </a:endParaRPr>
          </a:p>
          <a:p>
            <a:r>
              <a:rPr lang="en-US" sz="2400" u="sng" dirty="0">
                <a:solidFill>
                  <a:srgbClr val="00B050"/>
                </a:solidFill>
                <a:latin typeface="Times New Roman" pitchFamily="18" charset="0"/>
                <a:ea typeface="Arial Unicode MS" pitchFamily="34" charset="-128"/>
                <a:cs typeface="Times New Roman" pitchFamily="18" charset="0"/>
              </a:rPr>
              <a:t>In DAO class:</a:t>
            </a:r>
          </a:p>
          <a:p>
            <a:pPr marL="342900" indent="-342900">
              <a:buClr>
                <a:srgbClr val="FF0000"/>
              </a:buClr>
              <a:buFont typeface="+mj-lt"/>
              <a:buAutoNum type="arabicPeriod" startAt="3"/>
            </a:pPr>
            <a:r>
              <a:rPr lang="en-US" sz="2400" dirty="0">
                <a:solidFill>
                  <a:schemeClr val="accent1">
                    <a:lumMod val="50000"/>
                  </a:schemeClr>
                </a:solidFill>
                <a:latin typeface="Times New Roman" pitchFamily="18" charset="0"/>
                <a:ea typeface="Arial Unicode MS" pitchFamily="34" charset="-128"/>
                <a:cs typeface="Times New Roman" pitchFamily="18" charset="0"/>
              </a:rPr>
              <a:t>Define the property for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TransactionTemplate</a:t>
            </a:r>
            <a:r>
              <a:rPr lang="en-US" sz="2400" dirty="0">
                <a:solidFill>
                  <a:schemeClr val="accent1">
                    <a:lumMod val="50000"/>
                  </a:schemeClr>
                </a:solidFill>
                <a:latin typeface="Times New Roman" pitchFamily="18" charset="0"/>
                <a:ea typeface="Arial Unicode MS" pitchFamily="34" charset="-128"/>
                <a:cs typeface="Times New Roman" pitchFamily="18" charset="0"/>
              </a:rPr>
              <a:t>.</a:t>
            </a:r>
          </a:p>
          <a:p>
            <a:pPr marL="342900" indent="-342900">
              <a:buClr>
                <a:srgbClr val="FF0000"/>
              </a:buClr>
              <a:buFont typeface="+mj-lt"/>
              <a:buAutoNum type="arabicPeriod" startAt="3"/>
            </a:pPr>
            <a:r>
              <a:rPr lang="en-US" sz="2400" dirty="0">
                <a:solidFill>
                  <a:schemeClr val="accent1">
                    <a:lumMod val="50000"/>
                  </a:schemeClr>
                </a:solidFill>
                <a:latin typeface="Times New Roman" pitchFamily="18" charset="0"/>
                <a:ea typeface="Arial Unicode MS" pitchFamily="34" charset="-128"/>
                <a:cs typeface="Times New Roman" pitchFamily="18" charset="0"/>
              </a:rPr>
              <a:t>Call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TransactionTemplate.execute</a:t>
            </a:r>
            <a:r>
              <a:rPr lang="en-US" sz="2400" dirty="0">
                <a:solidFill>
                  <a:schemeClr val="accent1">
                    <a:lumMod val="50000"/>
                  </a:schemeClr>
                </a:solidFill>
                <a:latin typeface="Times New Roman" pitchFamily="18" charset="0"/>
                <a:ea typeface="Arial Unicode MS" pitchFamily="34" charset="-128"/>
                <a:cs typeface="Times New Roman" pitchFamily="18" charset="0"/>
              </a:rPr>
              <a:t>() method, </a:t>
            </a:r>
          </a:p>
          <a:p>
            <a:pPr marL="800100" lvl="1" indent="-342900">
              <a:buClr>
                <a:srgbClr val="FF0000"/>
              </a:buClr>
              <a:buFont typeface="Arial" pitchFamily="34" charset="0"/>
              <a:buChar char="•"/>
            </a:pPr>
            <a:r>
              <a:rPr lang="en-US" sz="2400" dirty="0">
                <a:solidFill>
                  <a:schemeClr val="accent1">
                    <a:lumMod val="50000"/>
                  </a:schemeClr>
                </a:solidFill>
                <a:latin typeface="Times New Roman" pitchFamily="18" charset="0"/>
                <a:ea typeface="Arial Unicode MS" pitchFamily="34" charset="-128"/>
                <a:cs typeface="Times New Roman" pitchFamily="18" charset="0"/>
              </a:rPr>
              <a:t>implementing the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TransactionCallback</a:t>
            </a:r>
            <a:r>
              <a:rPr lang="en-US" sz="2400" dirty="0">
                <a:solidFill>
                  <a:schemeClr val="accent1">
                    <a:lumMod val="50000"/>
                  </a:schemeClr>
                </a:solidFill>
                <a:latin typeface="Times New Roman" pitchFamily="18" charset="0"/>
                <a:ea typeface="Arial Unicode MS" pitchFamily="34" charset="-128"/>
                <a:cs typeface="Times New Roman" pitchFamily="18" charset="0"/>
              </a:rPr>
              <a:t> interface, </a:t>
            </a:r>
          </a:p>
          <a:p>
            <a:pPr marL="800100" lvl="1" indent="-342900">
              <a:buClr>
                <a:srgbClr val="FF0000"/>
              </a:buClr>
              <a:buFont typeface="Arial" pitchFamily="34" charset="0"/>
              <a:buChar char="•"/>
            </a:pPr>
            <a:r>
              <a:rPr lang="en-US" sz="2400" dirty="0">
                <a:solidFill>
                  <a:schemeClr val="accent1">
                    <a:lumMod val="50000"/>
                  </a:schemeClr>
                </a:solidFill>
                <a:latin typeface="Times New Roman" pitchFamily="18" charset="0"/>
                <a:ea typeface="Arial Unicode MS" pitchFamily="34" charset="-128"/>
                <a:cs typeface="Times New Roman" pitchFamily="18" charset="0"/>
              </a:rPr>
              <a:t>implement the method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doTransaction</a:t>
            </a:r>
            <a:r>
              <a:rPr lang="en-US" sz="2400" dirty="0">
                <a:solidFill>
                  <a:schemeClr val="accent1">
                    <a:lumMod val="50000"/>
                  </a:schemeClr>
                </a:solidFill>
                <a:latin typeface="Times New Roman" pitchFamily="18" charset="0"/>
                <a:ea typeface="Arial Unicode MS" pitchFamily="34" charset="-128"/>
                <a:cs typeface="Times New Roman" pitchFamily="18" charset="0"/>
              </a:rPr>
              <a:t>() declared in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TransactionCallback</a:t>
            </a:r>
            <a:r>
              <a:rPr lang="en-US" sz="2400" dirty="0">
                <a:solidFill>
                  <a:schemeClr val="accent1">
                    <a:lumMod val="50000"/>
                  </a:schemeClr>
                </a:solidFill>
                <a:latin typeface="Times New Roman" pitchFamily="18" charset="0"/>
                <a:ea typeface="Arial Unicode MS" pitchFamily="34" charset="-128"/>
                <a:cs typeface="Times New Roman" pitchFamily="18" charset="0"/>
              </a:rPr>
              <a:t> interface.</a:t>
            </a:r>
          </a:p>
        </p:txBody>
      </p:sp>
    </p:spTree>
    <p:extLst>
      <p:ext uri="{BB962C8B-B14F-4D97-AF65-F5344CB8AC3E}">
        <p14:creationId xmlns:p14="http://schemas.microsoft.com/office/powerpoint/2010/main" val="70277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561957" y="309387"/>
            <a:ext cx="5449698"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1. </a:t>
            </a:r>
            <a:r>
              <a:rPr lang="en-US" sz="4800" dirty="0" err="1" smtClean="0">
                <a:solidFill>
                  <a:srgbClr val="0F4A61"/>
                </a:solidFill>
                <a:latin typeface="Segoe UI" panose="020B0502040204020203" pitchFamily="34" charset="0"/>
                <a:cs typeface="Segoe UI" panose="020B0502040204020203" pitchFamily="34" charset="0"/>
              </a:rPr>
              <a:t>Config</a:t>
            </a:r>
            <a:r>
              <a:rPr lang="en-US" sz="4800" dirty="0" smtClean="0">
                <a:solidFill>
                  <a:srgbClr val="0F4A61"/>
                </a:solidFill>
                <a:latin typeface="Segoe UI" panose="020B0502040204020203" pitchFamily="34" charset="0"/>
                <a:cs typeface="Segoe UI" panose="020B0502040204020203" pitchFamily="34" charset="0"/>
              </a:rPr>
              <a:t> </a:t>
            </a:r>
            <a:r>
              <a:rPr lang="en-US" sz="4800" dirty="0" err="1" smtClean="0">
                <a:solidFill>
                  <a:srgbClr val="0F4A61"/>
                </a:solidFill>
                <a:latin typeface="Segoe UI" panose="020B0502040204020203" pitchFamily="34" charset="0"/>
                <a:cs typeface="Segoe UI" panose="020B0502040204020203" pitchFamily="34" charset="0"/>
              </a:rPr>
              <a:t>Tx</a:t>
            </a:r>
            <a:r>
              <a:rPr lang="en-US" sz="4800" dirty="0" smtClean="0">
                <a:solidFill>
                  <a:srgbClr val="0F4A61"/>
                </a:solidFill>
                <a:latin typeface="Segoe UI" panose="020B0502040204020203" pitchFamily="34" charset="0"/>
                <a:cs typeface="Segoe UI" panose="020B0502040204020203" pitchFamily="34" charset="0"/>
              </a:rPr>
              <a:t> Manager</a:t>
            </a:r>
            <a:endParaRPr lang="en-US" sz="4800" dirty="0">
              <a:solidFill>
                <a:srgbClr val="0F4A6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35" t="50412" r="51046" b="41501"/>
          <a:stretch/>
        </p:blipFill>
        <p:spPr bwMode="auto">
          <a:xfrm>
            <a:off x="608172" y="2474494"/>
            <a:ext cx="10582031" cy="124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08172" y="1536597"/>
            <a:ext cx="5705665" cy="480131"/>
          </a:xfrm>
          <a:prstGeom prst="rect">
            <a:avLst/>
          </a:prstGeom>
          <a:solidFill>
            <a:schemeClr val="bg1"/>
          </a:solidFill>
        </p:spPr>
        <p:txBody>
          <a:bodyPr wrap="none" rtlCol="0">
            <a:spAutoFit/>
          </a:bodyPr>
          <a:lstStyle/>
          <a:p>
            <a:pPr algn="ctr">
              <a:lnSpc>
                <a:spcPct val="90000"/>
              </a:lnSpc>
            </a:pPr>
            <a:r>
              <a:rPr lang="en-US" sz="2800" dirty="0" smtClean="0">
                <a:solidFill>
                  <a:srgbClr val="0F4A61"/>
                </a:solidFill>
                <a:latin typeface="Segoe UI" panose="020B0502040204020203" pitchFamily="34" charset="0"/>
                <a:cs typeface="Segoe UI" panose="020B0502040204020203" pitchFamily="34" charset="0"/>
              </a:rPr>
              <a:t>Using </a:t>
            </a:r>
            <a:r>
              <a:rPr lang="en-US" sz="2800" u="sng" dirty="0" err="1" smtClean="0">
                <a:solidFill>
                  <a:srgbClr val="FF0000"/>
                </a:solidFill>
                <a:latin typeface="Times New Roman" pitchFamily="18" charset="0"/>
                <a:ea typeface="Arial Unicode MS" pitchFamily="34" charset="-128"/>
                <a:cs typeface="Times New Roman" pitchFamily="18" charset="0"/>
              </a:rPr>
              <a:t>DataSourceTransactionManager</a:t>
            </a:r>
            <a:endParaRPr lang="en-US" sz="28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341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460963" y="346264"/>
            <a:ext cx="8435258" cy="757130"/>
          </a:xfrm>
          <a:prstGeom prst="rect">
            <a:avLst/>
          </a:prstGeom>
          <a:solidFill>
            <a:schemeClr val="bg1"/>
          </a:solidFill>
        </p:spPr>
        <p:txBody>
          <a:bodyPr wrap="none" rtlCol="0">
            <a:spAutoFit/>
          </a:bodyPr>
          <a:lstStyle/>
          <a:p>
            <a:pPr algn="ctr">
              <a:lnSpc>
                <a:spcPct val="90000"/>
              </a:lnSpc>
            </a:pPr>
            <a:r>
              <a:rPr lang="en-US" sz="4800" dirty="0">
                <a:solidFill>
                  <a:srgbClr val="0F4A61"/>
                </a:solidFill>
                <a:latin typeface="Segoe UI" panose="020B0502040204020203" pitchFamily="34" charset="0"/>
                <a:cs typeface="Segoe UI" panose="020B0502040204020203" pitchFamily="34" charset="0"/>
              </a:rPr>
              <a:t>2</a:t>
            </a:r>
            <a:r>
              <a:rPr lang="en-US" sz="4800" dirty="0" smtClean="0">
                <a:solidFill>
                  <a:srgbClr val="0F4A61"/>
                </a:solidFill>
                <a:latin typeface="Segoe UI" panose="020B0502040204020203" pitchFamily="34" charset="0"/>
                <a:cs typeface="Segoe UI" panose="020B0502040204020203" pitchFamily="34" charset="0"/>
              </a:rPr>
              <a:t>. Inject </a:t>
            </a:r>
            <a:r>
              <a:rPr lang="en-US" sz="4800" dirty="0" err="1" smtClean="0">
                <a:solidFill>
                  <a:srgbClr val="0F4A61"/>
                </a:solidFill>
                <a:latin typeface="Segoe UI" panose="020B0502040204020203" pitchFamily="34" charset="0"/>
                <a:cs typeface="Segoe UI" panose="020B0502040204020203" pitchFamily="34" charset="0"/>
              </a:rPr>
              <a:t>Tx</a:t>
            </a:r>
            <a:r>
              <a:rPr lang="en-US" sz="4800" dirty="0" smtClean="0">
                <a:solidFill>
                  <a:srgbClr val="0F4A61"/>
                </a:solidFill>
                <a:latin typeface="Segoe UI" panose="020B0502040204020203" pitchFamily="34" charset="0"/>
                <a:cs typeface="Segoe UI" panose="020B0502040204020203" pitchFamily="34" charset="0"/>
              </a:rPr>
              <a:t> Template to Dao class</a:t>
            </a:r>
            <a:endParaRPr lang="en-US" sz="4800" dirty="0">
              <a:solidFill>
                <a:srgbClr val="0F4A61"/>
              </a:solidFill>
              <a:latin typeface="Segoe UI" panose="020B0502040204020203" pitchFamily="34" charset="0"/>
              <a:cs typeface="Segoe UI" panose="020B0502040204020203" pitchFamily="34" charset="0"/>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10" t="33691" r="48143" b="50563"/>
          <a:stretch/>
        </p:blipFill>
        <p:spPr bwMode="auto">
          <a:xfrm>
            <a:off x="692393" y="2808822"/>
            <a:ext cx="10999511" cy="2340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5911" y="1591026"/>
            <a:ext cx="7968913" cy="424732"/>
          </a:xfrm>
          <a:prstGeom prst="rect">
            <a:avLst/>
          </a:prstGeom>
          <a:solidFill>
            <a:schemeClr val="bg1"/>
          </a:solidFill>
        </p:spPr>
        <p:txBody>
          <a:bodyPr wrap="none" rtlCol="0">
            <a:spAutoFit/>
          </a:bodyPr>
          <a:lstStyle/>
          <a:p>
            <a:pPr algn="ctr">
              <a:lnSpc>
                <a:spcPct val="90000"/>
              </a:lnSpc>
            </a:pPr>
            <a:r>
              <a:rPr lang="en-US" sz="2400" dirty="0" err="1">
                <a:solidFill>
                  <a:schemeClr val="tx2">
                    <a:lumMod val="60000"/>
                    <a:lumOff val="40000"/>
                  </a:schemeClr>
                </a:solidFill>
                <a:latin typeface="Segoe UI" panose="020B0502040204020203" pitchFamily="34" charset="0"/>
                <a:cs typeface="Segoe UI" panose="020B0502040204020203" pitchFamily="34" charset="0"/>
              </a:rPr>
              <a:t>o</a:t>
            </a:r>
            <a:r>
              <a:rPr lang="en-US" sz="2400" dirty="0" err="1" smtClean="0">
                <a:solidFill>
                  <a:schemeClr val="tx2">
                    <a:lumMod val="60000"/>
                    <a:lumOff val="40000"/>
                  </a:schemeClr>
                </a:solidFill>
                <a:latin typeface="Segoe UI" panose="020B0502040204020203" pitchFamily="34" charset="0"/>
                <a:cs typeface="Segoe UI" panose="020B0502040204020203" pitchFamily="34" charset="0"/>
              </a:rPr>
              <a:t>rg.springframework.transaction.support.</a:t>
            </a:r>
            <a:r>
              <a:rPr lang="en-US" sz="2400" b="1" dirty="0" err="1" smtClean="0">
                <a:solidFill>
                  <a:srgbClr val="0F4A61"/>
                </a:solidFill>
                <a:latin typeface="Segoe UI" panose="020B0502040204020203" pitchFamily="34" charset="0"/>
                <a:cs typeface="Segoe UI" panose="020B0502040204020203" pitchFamily="34" charset="0"/>
              </a:rPr>
              <a:t>TransactionTemplate</a:t>
            </a:r>
            <a:endParaRPr lang="en-US" sz="2400" b="1"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931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531292" y="2727960"/>
            <a:ext cx="9146382" cy="1066800"/>
          </a:xfrm>
        </p:spPr>
        <p:txBody>
          <a:bodyPr>
            <a:normAutofit/>
          </a:bodyPr>
          <a:lstStyle/>
          <a:p>
            <a:r>
              <a:rPr lang="en-US" dirty="0"/>
              <a:t>CHAPTER </a:t>
            </a:r>
            <a:r>
              <a:rPr lang="en-US"/>
              <a:t>– </a:t>
            </a:r>
            <a:r>
              <a:rPr lang="en-US" smtClean="0"/>
              <a:t>6</a:t>
            </a:r>
            <a:endParaRPr lang="en-US" dirty="0" smtClean="0"/>
          </a:p>
        </p:txBody>
      </p:sp>
      <p:sp>
        <p:nvSpPr>
          <p:cNvPr id="5" name="TextBox 4"/>
          <p:cNvSpPr txBox="1"/>
          <p:nvPr/>
        </p:nvSpPr>
        <p:spPr>
          <a:xfrm>
            <a:off x="8710039" y="5577840"/>
            <a:ext cx="2581156" cy="674031"/>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pPr>
              <a:lnSpc>
                <a:spcPct val="90000"/>
              </a:lnSpc>
            </a:pPr>
            <a:r>
              <a:rPr lang="en-US" sz="2400" b="1" dirty="0" smtClean="0">
                <a:solidFill>
                  <a:srgbClr val="0F4A61"/>
                </a:solidFill>
                <a:latin typeface="Segoe UI" panose="020B0502040204020203" pitchFamily="34" charset="0"/>
                <a:cs typeface="Segoe UI" panose="020B0502040204020203" pitchFamily="34" charset="0"/>
              </a:rPr>
              <a:t>Santosh Kumar </a:t>
            </a:r>
            <a:r>
              <a:rPr lang="en-US" sz="2400" b="1" dirty="0" err="1" smtClean="0">
                <a:solidFill>
                  <a:srgbClr val="0F4A61"/>
                </a:solidFill>
                <a:latin typeface="Segoe UI" panose="020B0502040204020203" pitchFamily="34" charset="0"/>
                <a:cs typeface="Segoe UI" panose="020B0502040204020203" pitchFamily="34" charset="0"/>
              </a:rPr>
              <a:t>Kar</a:t>
            </a:r>
            <a:endParaRPr lang="en-US" sz="2400" b="1" dirty="0" smtClean="0">
              <a:solidFill>
                <a:srgbClr val="0F4A61"/>
              </a:solidFill>
              <a:latin typeface="Segoe UI" panose="020B0502040204020203" pitchFamily="34" charset="0"/>
              <a:cs typeface="Segoe UI" panose="020B0502040204020203" pitchFamily="34" charset="0"/>
            </a:endParaRPr>
          </a:p>
          <a:p>
            <a:pPr>
              <a:lnSpc>
                <a:spcPct val="90000"/>
              </a:lnSpc>
            </a:pPr>
            <a:r>
              <a:rPr lang="en-US" dirty="0" smtClean="0">
                <a:solidFill>
                  <a:srgbClr val="0F4A61"/>
                </a:solidFill>
                <a:latin typeface="Segoe UI" panose="020B0502040204020203" pitchFamily="34" charset="0"/>
                <a:cs typeface="Segoe UI" panose="020B0502040204020203" pitchFamily="34" charset="0"/>
                <a:hlinkClick r:id="rId2"/>
              </a:rPr>
              <a:t>skkar.2k2@gmail.com</a:t>
            </a:r>
            <a:r>
              <a:rPr lang="en-US" dirty="0" smtClean="0">
                <a:solidFill>
                  <a:srgbClr val="0F4A61"/>
                </a:solidFill>
                <a:latin typeface="Segoe UI" panose="020B0502040204020203" pitchFamily="34" charset="0"/>
                <a:cs typeface="Segoe UI" panose="020B0502040204020203" pitchFamily="34" charset="0"/>
              </a:rPr>
              <a:t> </a:t>
            </a:r>
            <a:endParaRPr lang="en-US" dirty="0">
              <a:solidFill>
                <a:srgbClr val="0F4A61"/>
              </a:solidFill>
              <a:latin typeface="Segoe UI" panose="020B0502040204020203" pitchFamily="34" charset="0"/>
              <a:cs typeface="Segoe UI" panose="020B0502040204020203" pitchFamily="34" charset="0"/>
            </a:endParaRPr>
          </a:p>
        </p:txBody>
      </p:sp>
      <p:sp>
        <p:nvSpPr>
          <p:cNvPr id="6" name="Subtitle 2"/>
          <p:cNvSpPr>
            <a:spLocks noGrp="1"/>
          </p:cNvSpPr>
          <p:nvPr/>
        </p:nvSpPr>
        <p:spPr>
          <a:xfrm>
            <a:off x="2193758" y="4034526"/>
            <a:ext cx="8915400" cy="1107996"/>
          </a:xfrm>
          <a:prstGeom prst="rect">
            <a:avLst/>
          </a:prstGeom>
          <a:solidFill>
            <a:schemeClr val="accent1"/>
          </a:solidFill>
          <a:effectLst>
            <a:glow rad="228600">
              <a:schemeClr val="accent6">
                <a:satMod val="175000"/>
                <a:alpha val="40000"/>
              </a:schemeClr>
            </a:glow>
            <a:innerShdw blurRad="63500" dist="50800" dir="8100000">
              <a:prstClr val="black">
                <a:alpha val="50000"/>
              </a:prstClr>
            </a:innerShdw>
          </a:effectLst>
          <a:scene3d>
            <a:camera prst="perspectiveRight"/>
            <a:lightRig rig="threePt" dir="t"/>
          </a:scene3d>
          <a:sp3d>
            <a:bevelT prst="relaxedInset"/>
          </a:sp3d>
        </p:spPr>
        <p:txBody>
          <a:bodyPr vert="horz" wrap="square" lIns="91440" tIns="45720" rIns="91440" bIns="45720" rtlCol="0">
            <a:sp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algn="l"/>
            <a:r>
              <a:rPr lang="en-US" sz="6600" b="1" dirty="0" smtClean="0">
                <a:solidFill>
                  <a:srgbClr val="FF0000"/>
                </a:solidFill>
                <a:effectLst>
                  <a:outerShdw blurRad="38100" dist="38100" dir="2700000" algn="tl">
                    <a:srgbClr val="000000">
                      <a:alpha val="43137"/>
                    </a:srgbClr>
                  </a:outerShdw>
                </a:effectLst>
              </a:rPr>
              <a:t>Spring and Transaction</a:t>
            </a:r>
            <a:endParaRPr lang="en-US" sz="66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2459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374115" y="379753"/>
            <a:ext cx="8275471"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Declare </a:t>
            </a:r>
            <a:r>
              <a:rPr lang="en-US" sz="4800" dirty="0" err="1" smtClean="0">
                <a:solidFill>
                  <a:srgbClr val="0F4A61"/>
                </a:solidFill>
                <a:latin typeface="Segoe UI" panose="020B0502040204020203" pitchFamily="34" charset="0"/>
                <a:cs typeface="Segoe UI" panose="020B0502040204020203" pitchFamily="34" charset="0"/>
              </a:rPr>
              <a:t>tx</a:t>
            </a:r>
            <a:r>
              <a:rPr lang="en-US" sz="4800" dirty="0" smtClean="0">
                <a:solidFill>
                  <a:srgbClr val="0F4A61"/>
                </a:solidFill>
                <a:latin typeface="Segoe UI" panose="020B0502040204020203" pitchFamily="34" charset="0"/>
                <a:cs typeface="Segoe UI" panose="020B0502040204020203" pitchFamily="34" charset="0"/>
              </a:rPr>
              <a:t> template in DAO class</a:t>
            </a:r>
            <a:endParaRPr lang="en-US" sz="4800" dirty="0">
              <a:solidFill>
                <a:srgbClr val="0F4A6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6504" t="50535" r="50312" b="31773"/>
          <a:stretch/>
        </p:blipFill>
        <p:spPr bwMode="auto">
          <a:xfrm>
            <a:off x="608172" y="1499126"/>
            <a:ext cx="9886436" cy="253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379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608172" y="379753"/>
            <a:ext cx="5375895"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Write </a:t>
            </a:r>
            <a:r>
              <a:rPr lang="en-US" sz="4800" dirty="0" err="1" smtClean="0">
                <a:solidFill>
                  <a:srgbClr val="0F4A61"/>
                </a:solidFill>
                <a:latin typeface="Segoe UI" panose="020B0502040204020203" pitchFamily="34" charset="0"/>
                <a:cs typeface="Segoe UI" panose="020B0502040204020203" pitchFamily="34" charset="0"/>
              </a:rPr>
              <a:t>tx</a:t>
            </a:r>
            <a:r>
              <a:rPr lang="en-US" sz="4800" dirty="0" smtClean="0">
                <a:solidFill>
                  <a:srgbClr val="0F4A61"/>
                </a:solidFill>
                <a:latin typeface="Segoe UI" panose="020B0502040204020203" pitchFamily="34" charset="0"/>
                <a:cs typeface="Segoe UI" panose="020B0502040204020203" pitchFamily="34" charset="0"/>
              </a:rPr>
              <a:t> in DAO class</a:t>
            </a:r>
            <a:endParaRPr lang="en-US" sz="4800" dirty="0">
              <a:solidFill>
                <a:srgbClr val="0F4A6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6458" t="29710" r="37038" b="30179"/>
          <a:stretch/>
        </p:blipFill>
        <p:spPr bwMode="auto">
          <a:xfrm>
            <a:off x="613583" y="1391652"/>
            <a:ext cx="10286684" cy="456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lowchart: Multidocument 7"/>
          <p:cNvSpPr/>
          <p:nvPr/>
        </p:nvSpPr>
        <p:spPr>
          <a:xfrm>
            <a:off x="2275974" y="3005031"/>
            <a:ext cx="2862942" cy="46808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transaction</a:t>
            </a:r>
            <a:endParaRPr lang="en-US" dirty="0"/>
          </a:p>
        </p:txBody>
      </p:sp>
    </p:spTree>
    <p:extLst>
      <p:ext uri="{BB962C8B-B14F-4D97-AF65-F5344CB8AC3E}">
        <p14:creationId xmlns:p14="http://schemas.microsoft.com/office/powerpoint/2010/main" val="21551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170" y="1792706"/>
            <a:ext cx="10975658" cy="3152274"/>
          </a:xfrm>
        </p:spPr>
        <p:txBody>
          <a:bodyPr>
            <a:normAutofit/>
          </a:bodyPr>
          <a:lstStyle/>
          <a:p>
            <a:pPr marL="0" indent="0" algn="ctr">
              <a:buNone/>
            </a:pPr>
            <a:r>
              <a:rPr lang="en-US" sz="9600" dirty="0" smtClean="0"/>
              <a:t>Declarative Transaction</a:t>
            </a:r>
            <a:endParaRPr lang="en-US" sz="9600"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Left Brace 5"/>
          <p:cNvSpPr/>
          <p:nvPr/>
        </p:nvSpPr>
        <p:spPr>
          <a:xfrm>
            <a:off x="1491916" y="1792705"/>
            <a:ext cx="1082842" cy="3152274"/>
          </a:xfrm>
          <a:prstGeom prst="leftBrace">
            <a:avLst>
              <a:gd name="adj1" fmla="val 35000"/>
              <a:gd name="adj2" fmla="val 50000"/>
            </a:avLst>
          </a:prstGeom>
          <a:noFill/>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flipH="1">
            <a:off x="9606815" y="1792705"/>
            <a:ext cx="879730" cy="3152274"/>
          </a:xfrm>
          <a:prstGeom prst="leftBrace">
            <a:avLst>
              <a:gd name="adj1" fmla="val 35000"/>
              <a:gd name="adj2" fmla="val 50000"/>
            </a:avLst>
          </a:prstGeom>
          <a:noFill/>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4468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634990" y="346264"/>
            <a:ext cx="5376665"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Spring Declarative </a:t>
            </a:r>
            <a:r>
              <a:rPr lang="en-US" sz="4800" dirty="0" err="1" smtClean="0">
                <a:solidFill>
                  <a:srgbClr val="0F4A61"/>
                </a:solidFill>
                <a:latin typeface="Segoe UI" panose="020B0502040204020203" pitchFamily="34" charset="0"/>
                <a:cs typeface="Segoe UI" panose="020B0502040204020203" pitchFamily="34" charset="0"/>
              </a:rPr>
              <a:t>Tx</a:t>
            </a:r>
            <a:endParaRPr lang="en-US" sz="4800" dirty="0">
              <a:solidFill>
                <a:srgbClr val="0F4A6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1106375" y="1464341"/>
            <a:ext cx="9879628" cy="2896947"/>
          </a:xfrm>
          <a:prstGeom prst="rect">
            <a:avLst/>
          </a:prstGeom>
        </p:spPr>
        <p:txBody>
          <a:bodyPr wrap="none">
            <a:spAutoFit/>
          </a:bodyPr>
          <a:lstStyle/>
          <a:p>
            <a:pPr marL="285750" indent="-285750" algn="just">
              <a:lnSpc>
                <a:spcPct val="200000"/>
              </a:lnSpc>
              <a:buFont typeface="Arial" charset="0"/>
              <a:buChar char="•"/>
            </a:pPr>
            <a:r>
              <a:rPr lang="en-US" sz="3200" dirty="0" smtClean="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Helps </a:t>
            </a:r>
            <a:r>
              <a:rPr lang="en-US" sz="3200"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to decouple an operation from its transaction rules</a:t>
            </a:r>
            <a:r>
              <a:rPr lang="en-US" sz="3200" dirty="0" smtClean="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a:t>
            </a:r>
          </a:p>
          <a:p>
            <a:pPr marL="285750" indent="-285750" algn="just">
              <a:lnSpc>
                <a:spcPct val="200000"/>
              </a:lnSpc>
              <a:buFont typeface="Arial" charset="0"/>
              <a:buChar char="•"/>
            </a:pPr>
            <a:r>
              <a:rPr lang="en-US" sz="3200"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Implemented through Spring’s AOP framework</a:t>
            </a:r>
          </a:p>
          <a:p>
            <a:pPr marL="285750" indent="-285750" algn="just">
              <a:lnSpc>
                <a:spcPct val="200000"/>
              </a:lnSpc>
              <a:buFont typeface="Arial" charset="0"/>
              <a:buChar char="•"/>
            </a:pPr>
            <a:r>
              <a:rPr lang="en-US" sz="3200"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Good when transactional operations are </a:t>
            </a:r>
            <a:r>
              <a:rPr lang="en-US" sz="3200" dirty="0" smtClean="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high</a:t>
            </a:r>
            <a:endParaRPr lang="en-US" sz="3200"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141770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634990" y="346264"/>
            <a:ext cx="5376665"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Spring Declarative </a:t>
            </a:r>
            <a:r>
              <a:rPr lang="en-US" sz="4800" dirty="0" err="1" smtClean="0">
                <a:solidFill>
                  <a:srgbClr val="0F4A61"/>
                </a:solidFill>
                <a:latin typeface="Segoe UI" panose="020B0502040204020203" pitchFamily="34" charset="0"/>
                <a:cs typeface="Segoe UI" panose="020B0502040204020203" pitchFamily="34" charset="0"/>
              </a:rPr>
              <a:t>Tx</a:t>
            </a:r>
            <a:endParaRPr lang="en-US" sz="4800" dirty="0">
              <a:solidFill>
                <a:srgbClr val="0F4A61"/>
              </a:solidFill>
              <a:latin typeface="Segoe UI" panose="020B0502040204020203" pitchFamily="34" charset="0"/>
              <a:cs typeface="Segoe UI" panose="020B0502040204020203" pitchFamily="34" charset="0"/>
            </a:endParaRPr>
          </a:p>
        </p:txBody>
      </p:sp>
      <p:sp>
        <p:nvSpPr>
          <p:cNvPr id="7" name="Rectangle 6"/>
          <p:cNvSpPr/>
          <p:nvPr/>
        </p:nvSpPr>
        <p:spPr>
          <a:xfrm>
            <a:off x="898576" y="1655620"/>
            <a:ext cx="9965940" cy="3539430"/>
          </a:xfrm>
          <a:prstGeom prst="rect">
            <a:avLst/>
          </a:prstGeom>
        </p:spPr>
        <p:txBody>
          <a:bodyPr wrap="square">
            <a:spAutoFit/>
          </a:bodyPr>
          <a:lstStyle/>
          <a:p>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3 ways to </a:t>
            </a:r>
            <a:r>
              <a:rPr lang="en-US" sz="3200" b="1" dirty="0">
                <a:solidFill>
                  <a:schemeClr val="accent1">
                    <a:lumMod val="50000"/>
                  </a:schemeClr>
                </a:solidFill>
                <a:latin typeface="Times New Roman" pitchFamily="18" charset="0"/>
                <a:ea typeface="Arial Unicode MS" pitchFamily="34" charset="-128"/>
                <a:cs typeface="Times New Roman" pitchFamily="18" charset="0"/>
              </a:rPr>
              <a:t>declare transactional boundaries </a:t>
            </a:r>
            <a:endParaRPr lang="en-US" sz="3200" b="1" dirty="0" smtClean="0">
              <a:solidFill>
                <a:schemeClr val="accent1">
                  <a:lumMod val="50000"/>
                </a:schemeClr>
              </a:solidFill>
              <a:latin typeface="Times New Roman" pitchFamily="18" charset="0"/>
              <a:ea typeface="Arial Unicode MS" pitchFamily="34" charset="-128"/>
              <a:cs typeface="Times New Roman" pitchFamily="18" charset="0"/>
            </a:endParaRPr>
          </a:p>
          <a:p>
            <a:pPr>
              <a:lnSpc>
                <a:spcPct val="150000"/>
              </a:lnSpc>
            </a:pP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pPr marL="514350" indent="-514350">
              <a:lnSpc>
                <a:spcPct val="150000"/>
              </a:lnSpc>
              <a:buFont typeface="+mj-lt"/>
              <a:buAutoNum type="arabicPeriod"/>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By </a:t>
            </a:r>
            <a:r>
              <a:rPr lang="en-US" sz="3200" dirty="0" err="1">
                <a:solidFill>
                  <a:schemeClr val="accent1">
                    <a:lumMod val="50000"/>
                  </a:schemeClr>
                </a:solidFill>
                <a:latin typeface="Times New Roman" pitchFamily="18" charset="0"/>
                <a:ea typeface="Arial Unicode MS" pitchFamily="34" charset="-128"/>
                <a:cs typeface="Times New Roman" pitchFamily="18" charset="0"/>
              </a:rPr>
              <a:t>proxying</a:t>
            </a:r>
            <a:r>
              <a:rPr lang="en-US" sz="3200" dirty="0">
                <a:solidFill>
                  <a:schemeClr val="accent1">
                    <a:lumMod val="50000"/>
                  </a:schemeClr>
                </a:solidFill>
                <a:latin typeface="Times New Roman" pitchFamily="18" charset="0"/>
                <a:ea typeface="Arial Unicode MS" pitchFamily="34" charset="-128"/>
                <a:cs typeface="Times New Roman" pitchFamily="18" charset="0"/>
              </a:rPr>
              <a:t> transaction using Spring </a:t>
            </a: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AOP</a:t>
            </a:r>
          </a:p>
          <a:p>
            <a:pPr marL="514350" indent="-514350">
              <a:lnSpc>
                <a:spcPct val="150000"/>
              </a:lnSpc>
              <a:buFont typeface="+mj-lt"/>
              <a:buAutoNum type="arabicPeriod"/>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Simple </a:t>
            </a:r>
            <a:r>
              <a:rPr lang="en-US" sz="3200" dirty="0">
                <a:solidFill>
                  <a:schemeClr val="accent1">
                    <a:lumMod val="50000"/>
                  </a:schemeClr>
                </a:solidFill>
                <a:latin typeface="Times New Roman" pitchFamily="18" charset="0"/>
                <a:ea typeface="Arial Unicode MS" pitchFamily="34" charset="-128"/>
                <a:cs typeface="Times New Roman" pitchFamily="18" charset="0"/>
              </a:rPr>
              <a:t>XML-declared </a:t>
            </a: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transaction</a:t>
            </a:r>
          </a:p>
          <a:p>
            <a:pPr marL="514350" indent="-514350">
              <a:lnSpc>
                <a:spcPct val="150000"/>
              </a:lnSpc>
              <a:buFont typeface="+mj-lt"/>
              <a:buAutoNum type="arabicPeriod"/>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Annotation-driven </a:t>
            </a:r>
            <a:r>
              <a:rPr lang="en-US" sz="3200" dirty="0">
                <a:solidFill>
                  <a:schemeClr val="accent1">
                    <a:lumMod val="50000"/>
                  </a:schemeClr>
                </a:solidFill>
                <a:latin typeface="Times New Roman" pitchFamily="18" charset="0"/>
                <a:ea typeface="Arial Unicode MS" pitchFamily="34" charset="-128"/>
                <a:cs typeface="Times New Roman" pitchFamily="18" charset="0"/>
              </a:rPr>
              <a:t>transactions.</a:t>
            </a:r>
          </a:p>
        </p:txBody>
      </p:sp>
    </p:spTree>
    <p:extLst>
      <p:ext uri="{BB962C8B-B14F-4D97-AF65-F5344CB8AC3E}">
        <p14:creationId xmlns:p14="http://schemas.microsoft.com/office/powerpoint/2010/main" val="108735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460963" y="359944"/>
            <a:ext cx="7054368" cy="757130"/>
          </a:xfrm>
          <a:prstGeom prst="rect">
            <a:avLst/>
          </a:prstGeom>
          <a:solidFill>
            <a:schemeClr val="bg1"/>
          </a:solidFill>
        </p:spPr>
        <p:txBody>
          <a:bodyPr wrap="none" rtlCol="0">
            <a:spAutoFit/>
          </a:bodyPr>
          <a:lstStyle/>
          <a:p>
            <a:pPr algn="ctr">
              <a:lnSpc>
                <a:spcPct val="90000"/>
              </a:lnSpc>
            </a:pPr>
            <a:r>
              <a:rPr lang="en-US" sz="4800" dirty="0" err="1" smtClean="0">
                <a:solidFill>
                  <a:srgbClr val="0F4A61"/>
                </a:solidFill>
                <a:latin typeface="Segoe UI" panose="020B0502040204020203" pitchFamily="34" charset="0"/>
                <a:cs typeface="Segoe UI" panose="020B0502040204020203" pitchFamily="34" charset="0"/>
              </a:rPr>
              <a:t>dataSource</a:t>
            </a:r>
            <a:r>
              <a:rPr lang="en-US" sz="4800" dirty="0" smtClean="0">
                <a:solidFill>
                  <a:srgbClr val="0F4A61"/>
                </a:solidFill>
                <a:latin typeface="Segoe UI" panose="020B0502040204020203" pitchFamily="34" charset="0"/>
                <a:cs typeface="Segoe UI" panose="020B0502040204020203" pitchFamily="34" charset="0"/>
              </a:rPr>
              <a:t> &amp; </a:t>
            </a:r>
            <a:r>
              <a:rPr lang="en-US" sz="4800" dirty="0" err="1" smtClean="0">
                <a:solidFill>
                  <a:srgbClr val="0F4A61"/>
                </a:solidFill>
                <a:latin typeface="Segoe UI" panose="020B0502040204020203" pitchFamily="34" charset="0"/>
                <a:cs typeface="Segoe UI" panose="020B0502040204020203" pitchFamily="34" charset="0"/>
              </a:rPr>
              <a:t>jdbcTemplate</a:t>
            </a:r>
            <a:endParaRPr lang="en-US" sz="4800" dirty="0">
              <a:solidFill>
                <a:srgbClr val="0F4A6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460963" y="1305342"/>
            <a:ext cx="8815384" cy="206210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8080"/>
                </a:solidFill>
                <a:latin typeface="Menlo" charset="0"/>
              </a:rPr>
              <a:t>&lt;</a:t>
            </a:r>
            <a:r>
              <a:rPr lang="en-US" sz="1600" dirty="0">
                <a:solidFill>
                  <a:srgbClr val="3F7F7F"/>
                </a:solidFill>
                <a:latin typeface="Menlo" charset="0"/>
              </a:rPr>
              <a:t>bean </a:t>
            </a:r>
            <a:r>
              <a:rPr lang="en-US" sz="1600" dirty="0">
                <a:solidFill>
                  <a:srgbClr val="7F007F"/>
                </a:solidFill>
                <a:latin typeface="Menlo" charset="0"/>
              </a:rPr>
              <a:t>id</a:t>
            </a:r>
            <a:r>
              <a:rPr lang="en-US" sz="1600"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dataSource</a:t>
            </a:r>
            <a:r>
              <a:rPr lang="en-US" sz="1600" i="1" dirty="0">
                <a:solidFill>
                  <a:srgbClr val="2A00FF"/>
                </a:solidFill>
                <a:latin typeface="Menlo" charset="0"/>
              </a:rPr>
              <a:t>"</a:t>
            </a:r>
          </a:p>
          <a:p>
            <a:r>
              <a:rPr lang="en-US" sz="1600" dirty="0" smtClean="0">
                <a:solidFill>
                  <a:srgbClr val="7F007F"/>
                </a:solidFill>
                <a:latin typeface="Menlo" charset="0"/>
              </a:rPr>
              <a:t>class</a:t>
            </a:r>
            <a:r>
              <a:rPr lang="en-US" sz="1600"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org.springframework.jdbc.datasource.DriverManagerDataSource</a:t>
            </a:r>
            <a:r>
              <a:rPr lang="en-US" sz="1600" i="1" dirty="0">
                <a:solidFill>
                  <a:srgbClr val="2A00FF"/>
                </a:solidFill>
                <a:latin typeface="Menlo" charset="0"/>
              </a:rPr>
              <a:t>"</a:t>
            </a:r>
            <a:r>
              <a:rPr lang="en-US" sz="1600" i="1"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0000"/>
                </a:solidFill>
                <a:latin typeface="Menlo" charset="0"/>
              </a:rPr>
              <a:t>   </a:t>
            </a:r>
            <a:r>
              <a:rPr lang="en-US" sz="1600" dirty="0" smtClean="0">
                <a:solidFill>
                  <a:srgbClr val="008080"/>
                </a:solidFill>
                <a:latin typeface="Menlo" charset="0"/>
              </a:rPr>
              <a:t>&lt;</a:t>
            </a:r>
            <a:r>
              <a:rPr lang="en-US" sz="1600" dirty="0">
                <a:solidFill>
                  <a:srgbClr val="3F7F7F"/>
                </a:solidFill>
                <a:latin typeface="Menlo" charset="0"/>
              </a:rPr>
              <a:t>property </a:t>
            </a:r>
            <a:r>
              <a:rPr lang="en-US" sz="1600" dirty="0">
                <a:solidFill>
                  <a:srgbClr val="7F007F"/>
                </a:solidFill>
                <a:latin typeface="Menlo" charset="0"/>
              </a:rPr>
              <a:t>name</a:t>
            </a:r>
            <a:r>
              <a:rPr lang="en-US" sz="1600"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driverClassName</a:t>
            </a:r>
            <a:r>
              <a:rPr lang="en-US" sz="1600" i="1" dirty="0">
                <a:solidFill>
                  <a:srgbClr val="2A00FF"/>
                </a:solidFill>
                <a:latin typeface="Menlo" charset="0"/>
              </a:rPr>
              <a:t>"</a:t>
            </a:r>
          </a:p>
          <a:p>
            <a:r>
              <a:rPr lang="en-US" sz="1600" dirty="0">
                <a:latin typeface="Menlo" charset="0"/>
              </a:rPr>
              <a:t>	</a:t>
            </a:r>
            <a:r>
              <a:rPr lang="en-US" sz="1600" dirty="0" smtClean="0">
                <a:solidFill>
                  <a:srgbClr val="7F007F"/>
                </a:solidFill>
                <a:latin typeface="Menlo" charset="0"/>
              </a:rPr>
              <a:t>value</a:t>
            </a:r>
            <a:r>
              <a:rPr lang="en-US" sz="1600"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com.mysql.cj.jdbc.Driver</a:t>
            </a:r>
            <a:r>
              <a:rPr lang="en-US" sz="1600" i="1" dirty="0">
                <a:solidFill>
                  <a:srgbClr val="2A00FF"/>
                </a:solidFill>
                <a:latin typeface="Menlo" charset="0"/>
              </a:rPr>
              <a:t>" </a:t>
            </a:r>
            <a:r>
              <a:rPr lang="en-US" sz="1600" i="1" dirty="0">
                <a:solidFill>
                  <a:srgbClr val="008080"/>
                </a:solidFill>
                <a:latin typeface="Menlo" charset="0"/>
              </a:rPr>
              <a:t>/&gt;</a:t>
            </a:r>
          </a:p>
          <a:p>
            <a:r>
              <a:rPr lang="en-US" sz="1600" dirty="0" smtClean="0">
                <a:solidFill>
                  <a:srgbClr val="000000"/>
                </a:solidFill>
                <a:latin typeface="Menlo" charset="0"/>
              </a:rPr>
              <a:t>    </a:t>
            </a:r>
            <a:r>
              <a:rPr lang="en-US" sz="1600" dirty="0" smtClean="0">
                <a:solidFill>
                  <a:srgbClr val="008080"/>
                </a:solidFill>
                <a:latin typeface="Menlo" charset="0"/>
              </a:rPr>
              <a:t>&lt;</a:t>
            </a:r>
            <a:r>
              <a:rPr lang="en-US" sz="1600" dirty="0">
                <a:solidFill>
                  <a:srgbClr val="3F7F7F"/>
                </a:solidFill>
                <a:latin typeface="Menlo" charset="0"/>
              </a:rPr>
              <a:t>property </a:t>
            </a:r>
            <a:r>
              <a:rPr lang="en-US" sz="1600" dirty="0">
                <a:solidFill>
                  <a:srgbClr val="7F007F"/>
                </a:solidFill>
                <a:latin typeface="Menlo" charset="0"/>
              </a:rPr>
              <a:t>name</a:t>
            </a:r>
            <a:r>
              <a:rPr lang="en-US" sz="1600"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url</a:t>
            </a:r>
            <a:r>
              <a:rPr lang="en-US" sz="1600" i="1" dirty="0">
                <a:solidFill>
                  <a:srgbClr val="2A00FF"/>
                </a:solidFill>
                <a:latin typeface="Menlo" charset="0"/>
              </a:rPr>
              <a:t>" </a:t>
            </a:r>
            <a:r>
              <a:rPr lang="en-US" sz="1600" i="1" dirty="0">
                <a:solidFill>
                  <a:srgbClr val="7F007F"/>
                </a:solidFill>
                <a:latin typeface="Menlo" charset="0"/>
              </a:rPr>
              <a:t>value</a:t>
            </a:r>
            <a:r>
              <a:rPr lang="en-US" sz="1600" i="1"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jdbc:mysql</a:t>
            </a:r>
            <a:r>
              <a:rPr lang="en-US" sz="1600" i="1" dirty="0">
                <a:solidFill>
                  <a:srgbClr val="2A00FF"/>
                </a:solidFill>
                <a:latin typeface="Menlo" charset="0"/>
              </a:rPr>
              <a:t>://localhost/learning" </a:t>
            </a:r>
            <a:r>
              <a:rPr lang="en-US" sz="1600" i="1" dirty="0">
                <a:solidFill>
                  <a:srgbClr val="008080"/>
                </a:solidFill>
                <a:latin typeface="Menlo" charset="0"/>
              </a:rPr>
              <a:t>/&gt;</a:t>
            </a:r>
          </a:p>
          <a:p>
            <a:r>
              <a:rPr lang="en-US" sz="1600" dirty="0" smtClean="0">
                <a:solidFill>
                  <a:srgbClr val="000000"/>
                </a:solidFill>
                <a:latin typeface="Menlo" charset="0"/>
              </a:rPr>
              <a:t>    </a:t>
            </a:r>
            <a:r>
              <a:rPr lang="en-US" sz="1600" dirty="0" smtClean="0">
                <a:solidFill>
                  <a:srgbClr val="008080"/>
                </a:solidFill>
                <a:latin typeface="Menlo" charset="0"/>
              </a:rPr>
              <a:t>&lt;</a:t>
            </a:r>
            <a:r>
              <a:rPr lang="en-US" sz="1600" dirty="0">
                <a:solidFill>
                  <a:srgbClr val="3F7F7F"/>
                </a:solidFill>
                <a:latin typeface="Menlo" charset="0"/>
              </a:rPr>
              <a:t>property </a:t>
            </a:r>
            <a:r>
              <a:rPr lang="en-US" sz="1600" dirty="0">
                <a:solidFill>
                  <a:srgbClr val="7F007F"/>
                </a:solidFill>
                <a:latin typeface="Menlo" charset="0"/>
              </a:rPr>
              <a:t>name</a:t>
            </a:r>
            <a:r>
              <a:rPr lang="en-US" sz="1600" dirty="0">
                <a:solidFill>
                  <a:srgbClr val="000000"/>
                </a:solidFill>
                <a:latin typeface="Menlo" charset="0"/>
              </a:rPr>
              <a:t>=</a:t>
            </a:r>
            <a:r>
              <a:rPr lang="en-US" sz="1600" i="1" dirty="0">
                <a:solidFill>
                  <a:srgbClr val="2A00FF"/>
                </a:solidFill>
                <a:latin typeface="Menlo" charset="0"/>
              </a:rPr>
              <a:t>"username" </a:t>
            </a:r>
            <a:r>
              <a:rPr lang="en-US" sz="1600" i="1" dirty="0">
                <a:solidFill>
                  <a:srgbClr val="7F007F"/>
                </a:solidFill>
                <a:latin typeface="Menlo" charset="0"/>
              </a:rPr>
              <a:t>value</a:t>
            </a:r>
            <a:r>
              <a:rPr lang="en-US" sz="1600" i="1" dirty="0">
                <a:solidFill>
                  <a:srgbClr val="000000"/>
                </a:solidFill>
                <a:latin typeface="Menlo" charset="0"/>
              </a:rPr>
              <a:t>=</a:t>
            </a:r>
            <a:r>
              <a:rPr lang="en-US" sz="1600" i="1" dirty="0">
                <a:solidFill>
                  <a:srgbClr val="2A00FF"/>
                </a:solidFill>
                <a:latin typeface="Menlo" charset="0"/>
              </a:rPr>
              <a:t>"root" </a:t>
            </a:r>
            <a:r>
              <a:rPr lang="en-US" sz="1600" i="1" dirty="0">
                <a:solidFill>
                  <a:srgbClr val="008080"/>
                </a:solidFill>
                <a:latin typeface="Menlo" charset="0"/>
              </a:rPr>
              <a:t>/&gt;</a:t>
            </a:r>
          </a:p>
          <a:p>
            <a:r>
              <a:rPr lang="en-US" sz="1600" dirty="0" smtClean="0">
                <a:solidFill>
                  <a:srgbClr val="000000"/>
                </a:solidFill>
                <a:latin typeface="Menlo" charset="0"/>
              </a:rPr>
              <a:t>    </a:t>
            </a:r>
            <a:r>
              <a:rPr lang="en-US" sz="1600" dirty="0" smtClean="0">
                <a:solidFill>
                  <a:srgbClr val="008080"/>
                </a:solidFill>
                <a:latin typeface="Menlo" charset="0"/>
              </a:rPr>
              <a:t>&lt;</a:t>
            </a:r>
            <a:r>
              <a:rPr lang="en-US" sz="1600" dirty="0">
                <a:solidFill>
                  <a:srgbClr val="3F7F7F"/>
                </a:solidFill>
                <a:latin typeface="Menlo" charset="0"/>
              </a:rPr>
              <a:t>property </a:t>
            </a:r>
            <a:r>
              <a:rPr lang="en-US" sz="1600" dirty="0">
                <a:solidFill>
                  <a:srgbClr val="7F007F"/>
                </a:solidFill>
                <a:latin typeface="Menlo" charset="0"/>
              </a:rPr>
              <a:t>name</a:t>
            </a:r>
            <a:r>
              <a:rPr lang="en-US" sz="1600" dirty="0">
                <a:solidFill>
                  <a:srgbClr val="000000"/>
                </a:solidFill>
                <a:latin typeface="Menlo" charset="0"/>
              </a:rPr>
              <a:t>=</a:t>
            </a:r>
            <a:r>
              <a:rPr lang="en-US" sz="1600" i="1" dirty="0">
                <a:solidFill>
                  <a:srgbClr val="2A00FF"/>
                </a:solidFill>
                <a:latin typeface="Menlo" charset="0"/>
              </a:rPr>
              <a:t>"password" </a:t>
            </a:r>
            <a:r>
              <a:rPr lang="en-US" sz="1600" i="1" dirty="0">
                <a:solidFill>
                  <a:srgbClr val="7F007F"/>
                </a:solidFill>
                <a:latin typeface="Menlo" charset="0"/>
              </a:rPr>
              <a:t>value</a:t>
            </a:r>
            <a:r>
              <a:rPr lang="en-US" sz="1600" i="1" dirty="0">
                <a:solidFill>
                  <a:srgbClr val="000000"/>
                </a:solidFill>
                <a:latin typeface="Menlo" charset="0"/>
              </a:rPr>
              <a:t>=</a:t>
            </a:r>
            <a:r>
              <a:rPr lang="en-US" sz="1600" i="1" dirty="0">
                <a:solidFill>
                  <a:srgbClr val="2A00FF"/>
                </a:solidFill>
                <a:latin typeface="Menlo" charset="0"/>
              </a:rPr>
              <a:t>"" </a:t>
            </a:r>
            <a:r>
              <a:rPr lang="en-US" sz="1600" i="1" dirty="0">
                <a:solidFill>
                  <a:srgbClr val="008080"/>
                </a:solidFill>
                <a:latin typeface="Menlo" charset="0"/>
              </a:rPr>
              <a:t>/&gt;</a:t>
            </a:r>
          </a:p>
          <a:p>
            <a:r>
              <a:rPr lang="mr-IN" sz="1600" dirty="0" smtClean="0">
                <a:solidFill>
                  <a:srgbClr val="008080"/>
                </a:solidFill>
                <a:latin typeface="Menlo" charset="0"/>
              </a:rPr>
              <a:t>&lt;/</a:t>
            </a:r>
            <a:r>
              <a:rPr lang="mr-IN" sz="1600" dirty="0" err="1">
                <a:solidFill>
                  <a:srgbClr val="3F7F7F"/>
                </a:solidFill>
                <a:latin typeface="Menlo" charset="0"/>
              </a:rPr>
              <a:t>bean</a:t>
            </a:r>
            <a:r>
              <a:rPr lang="mr-IN" sz="1600" dirty="0">
                <a:solidFill>
                  <a:srgbClr val="008080"/>
                </a:solidFill>
                <a:latin typeface="Menlo" charset="0"/>
              </a:rPr>
              <a:t>&gt;</a:t>
            </a:r>
            <a:endParaRPr lang="en-US" sz="1600" dirty="0"/>
          </a:p>
        </p:txBody>
      </p:sp>
      <p:sp>
        <p:nvSpPr>
          <p:cNvPr id="7" name="Rectangle 6"/>
          <p:cNvSpPr/>
          <p:nvPr/>
        </p:nvSpPr>
        <p:spPr>
          <a:xfrm>
            <a:off x="4114800" y="4207559"/>
            <a:ext cx="6583621"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8080"/>
                </a:solidFill>
                <a:latin typeface="Menlo" charset="0"/>
              </a:rPr>
              <a:t>&lt;</a:t>
            </a:r>
            <a:r>
              <a:rPr lang="en-US" sz="1600" dirty="0">
                <a:solidFill>
                  <a:srgbClr val="3F7F7F"/>
                </a:solidFill>
                <a:latin typeface="Menlo" charset="0"/>
              </a:rPr>
              <a:t>bean </a:t>
            </a:r>
            <a:r>
              <a:rPr lang="en-US" sz="1600" dirty="0">
                <a:solidFill>
                  <a:srgbClr val="7F007F"/>
                </a:solidFill>
                <a:latin typeface="Menlo" charset="0"/>
              </a:rPr>
              <a:t>id</a:t>
            </a:r>
            <a:r>
              <a:rPr lang="en-US" sz="1600"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jdbcTemplate</a:t>
            </a:r>
            <a:r>
              <a:rPr lang="en-US" sz="1600" i="1" dirty="0">
                <a:solidFill>
                  <a:srgbClr val="2A00FF"/>
                </a:solidFill>
                <a:latin typeface="Menlo" charset="0"/>
              </a:rPr>
              <a:t>"</a:t>
            </a:r>
          </a:p>
          <a:p>
            <a:r>
              <a:rPr lang="en-US" sz="1600" dirty="0" smtClean="0">
                <a:latin typeface="Menlo" charset="0"/>
              </a:rPr>
              <a:t>   </a:t>
            </a:r>
            <a:r>
              <a:rPr lang="en-US" sz="1600" dirty="0" smtClean="0">
                <a:solidFill>
                  <a:srgbClr val="7F007F"/>
                </a:solidFill>
                <a:latin typeface="Menlo" charset="0"/>
              </a:rPr>
              <a:t>class</a:t>
            </a:r>
            <a:r>
              <a:rPr lang="en-US" sz="1600"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org.springframework.jdbc.core.JdbcTemplate</a:t>
            </a:r>
            <a:r>
              <a:rPr lang="en-US" sz="1600" i="1" dirty="0">
                <a:solidFill>
                  <a:srgbClr val="2A00FF"/>
                </a:solidFill>
                <a:latin typeface="Menlo" charset="0"/>
              </a:rPr>
              <a:t>"</a:t>
            </a:r>
            <a:r>
              <a:rPr lang="en-US" sz="1600" i="1" dirty="0">
                <a:solidFill>
                  <a:srgbClr val="008080"/>
                </a:solidFill>
                <a:latin typeface="Menlo" charset="0"/>
              </a:rPr>
              <a:t>&gt;</a:t>
            </a:r>
          </a:p>
          <a:p>
            <a:r>
              <a:rPr lang="en-US" sz="1600" dirty="0" smtClean="0">
                <a:solidFill>
                  <a:srgbClr val="000000"/>
                </a:solidFill>
                <a:latin typeface="Menlo" charset="0"/>
              </a:rPr>
              <a:t>       </a:t>
            </a:r>
            <a:r>
              <a:rPr lang="en-US" sz="1600" dirty="0" smtClean="0">
                <a:solidFill>
                  <a:srgbClr val="008080"/>
                </a:solidFill>
                <a:latin typeface="Menlo" charset="0"/>
              </a:rPr>
              <a:t>&lt;</a:t>
            </a:r>
            <a:r>
              <a:rPr lang="en-US" sz="1600" dirty="0">
                <a:solidFill>
                  <a:srgbClr val="3F7F7F"/>
                </a:solidFill>
                <a:latin typeface="Menlo" charset="0"/>
              </a:rPr>
              <a:t>property </a:t>
            </a:r>
            <a:r>
              <a:rPr lang="en-US" sz="1600" dirty="0">
                <a:solidFill>
                  <a:srgbClr val="7F007F"/>
                </a:solidFill>
                <a:latin typeface="Menlo" charset="0"/>
              </a:rPr>
              <a:t>name</a:t>
            </a:r>
            <a:r>
              <a:rPr lang="en-US" sz="1600"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dataSource</a:t>
            </a:r>
            <a:r>
              <a:rPr lang="en-US" sz="1600" i="1" dirty="0">
                <a:solidFill>
                  <a:srgbClr val="2A00FF"/>
                </a:solidFill>
                <a:latin typeface="Menlo" charset="0"/>
              </a:rPr>
              <a:t>" </a:t>
            </a:r>
            <a:r>
              <a:rPr lang="en-US" sz="1600" i="1" dirty="0">
                <a:solidFill>
                  <a:srgbClr val="7F007F"/>
                </a:solidFill>
                <a:latin typeface="Menlo" charset="0"/>
              </a:rPr>
              <a:t>ref</a:t>
            </a:r>
            <a:r>
              <a:rPr lang="en-US" sz="1600" i="1"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dataSource</a:t>
            </a:r>
            <a:r>
              <a:rPr lang="en-US" sz="1600" i="1" dirty="0">
                <a:solidFill>
                  <a:srgbClr val="2A00FF"/>
                </a:solidFill>
                <a:latin typeface="Menlo" charset="0"/>
              </a:rPr>
              <a:t>" </a:t>
            </a:r>
            <a:r>
              <a:rPr lang="en-US" sz="1600" i="1" dirty="0">
                <a:solidFill>
                  <a:srgbClr val="008080"/>
                </a:solidFill>
                <a:latin typeface="Menlo" charset="0"/>
              </a:rPr>
              <a:t>/&gt;</a:t>
            </a:r>
          </a:p>
          <a:p>
            <a:r>
              <a:rPr lang="mr-IN" sz="1600" dirty="0" smtClean="0">
                <a:solidFill>
                  <a:srgbClr val="008080"/>
                </a:solidFill>
                <a:latin typeface="Menlo" charset="0"/>
              </a:rPr>
              <a:t>&lt;/</a:t>
            </a:r>
            <a:r>
              <a:rPr lang="mr-IN" sz="1600" dirty="0" err="1">
                <a:solidFill>
                  <a:srgbClr val="3F7F7F"/>
                </a:solidFill>
                <a:latin typeface="Menlo" charset="0"/>
              </a:rPr>
              <a:t>bean</a:t>
            </a:r>
            <a:r>
              <a:rPr lang="mr-IN" sz="1600" dirty="0">
                <a:solidFill>
                  <a:srgbClr val="008080"/>
                </a:solidFill>
                <a:latin typeface="Menlo" charset="0"/>
              </a:rPr>
              <a:t>&gt;</a:t>
            </a:r>
            <a:endParaRPr lang="en-US" sz="1600" dirty="0"/>
          </a:p>
        </p:txBody>
      </p:sp>
    </p:spTree>
    <p:extLst>
      <p:ext uri="{BB962C8B-B14F-4D97-AF65-F5344CB8AC3E}">
        <p14:creationId xmlns:p14="http://schemas.microsoft.com/office/powerpoint/2010/main" val="16970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651176" y="427116"/>
            <a:ext cx="5444824"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Transaction Manager</a:t>
            </a:r>
            <a:endParaRPr lang="en-US" sz="4800" dirty="0">
              <a:solidFill>
                <a:srgbClr val="0F4A6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830179" y="1805606"/>
            <a:ext cx="10383253"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3F5FBF"/>
                </a:solidFill>
                <a:latin typeface="Menlo" charset="0"/>
              </a:rPr>
              <a:t>&lt;!-- </a:t>
            </a:r>
            <a:r>
              <a:rPr lang="en-US" u="sng" dirty="0" err="1">
                <a:solidFill>
                  <a:srgbClr val="3F5FBF"/>
                </a:solidFill>
                <a:latin typeface="Menlo" charset="0"/>
              </a:rPr>
              <a:t>Tx</a:t>
            </a:r>
            <a:r>
              <a:rPr lang="en-US" u="sng" dirty="0">
                <a:solidFill>
                  <a:srgbClr val="3F5FBF"/>
                </a:solidFill>
                <a:latin typeface="Menlo" charset="0"/>
              </a:rPr>
              <a:t> Manager provided by Spring --&gt;</a:t>
            </a:r>
          </a:p>
          <a:p>
            <a:r>
              <a:rPr lang="en-US" dirty="0" smtClean="0">
                <a:solidFill>
                  <a:srgbClr val="008080"/>
                </a:solidFill>
                <a:latin typeface="Menlo" charset="0"/>
              </a:rPr>
              <a:t>&lt;</a:t>
            </a:r>
            <a:r>
              <a:rPr lang="en-US" dirty="0">
                <a:solidFill>
                  <a:srgbClr val="3F7F7F"/>
                </a:solidFill>
                <a:latin typeface="Menlo" charset="0"/>
              </a:rPr>
              <a:t>bean </a:t>
            </a:r>
            <a:r>
              <a:rPr lang="en-US" dirty="0">
                <a:solidFill>
                  <a:srgbClr val="7F007F"/>
                </a:solidFill>
                <a:latin typeface="Menlo" charset="0"/>
              </a:rPr>
              <a:t>id</a:t>
            </a:r>
            <a:r>
              <a:rPr lang="en-US" dirty="0">
                <a:solidFill>
                  <a:srgbClr val="000000"/>
                </a:solidFill>
                <a:latin typeface="Menlo" charset="0"/>
              </a:rPr>
              <a:t>=</a:t>
            </a:r>
            <a:r>
              <a:rPr lang="en-US" i="1" dirty="0">
                <a:solidFill>
                  <a:srgbClr val="2A00FF"/>
                </a:solidFill>
                <a:latin typeface="Menlo" charset="0"/>
              </a:rPr>
              <a:t>"</a:t>
            </a:r>
            <a:r>
              <a:rPr lang="en-US" b="1" i="1" dirty="0" err="1">
                <a:solidFill>
                  <a:srgbClr val="2A00FF"/>
                </a:solidFill>
                <a:latin typeface="Menlo" charset="0"/>
              </a:rPr>
              <a:t>transactionManager</a:t>
            </a:r>
            <a:r>
              <a:rPr lang="en-US" i="1" dirty="0">
                <a:solidFill>
                  <a:srgbClr val="2A00FF"/>
                </a:solidFill>
                <a:latin typeface="Menlo" charset="0"/>
              </a:rPr>
              <a:t>"</a:t>
            </a:r>
          </a:p>
          <a:p>
            <a:r>
              <a:rPr lang="en-US" dirty="0" smtClean="0">
                <a:latin typeface="Menlo" charset="0"/>
              </a:rPr>
              <a:t>	</a:t>
            </a:r>
            <a:r>
              <a:rPr lang="en-US" dirty="0" smtClean="0">
                <a:solidFill>
                  <a:srgbClr val="7F007F"/>
                </a:solidFill>
                <a:latin typeface="Menlo" charset="0"/>
              </a:rPr>
              <a:t>class</a:t>
            </a:r>
            <a:r>
              <a:rPr lang="en-US" dirty="0">
                <a:solidFill>
                  <a:srgbClr val="000000"/>
                </a:solidFill>
                <a:latin typeface="Menlo" charset="0"/>
              </a:rPr>
              <a:t>=</a:t>
            </a:r>
            <a:r>
              <a:rPr lang="en-US" i="1" dirty="0">
                <a:solidFill>
                  <a:srgbClr val="2A00FF"/>
                </a:solidFill>
                <a:latin typeface="Menlo" charset="0"/>
              </a:rPr>
              <a:t>"</a:t>
            </a:r>
            <a:r>
              <a:rPr lang="en-US" sz="1200" i="1" dirty="0">
                <a:solidFill>
                  <a:srgbClr val="2A00FF"/>
                </a:solidFill>
                <a:latin typeface="Menlo" charset="0"/>
              </a:rPr>
              <a:t>org.springframework.jdbc.datasource.</a:t>
            </a:r>
            <a:r>
              <a:rPr lang="en-US" b="1" i="1" dirty="0">
                <a:solidFill>
                  <a:srgbClr val="2A00FF"/>
                </a:solidFill>
                <a:latin typeface="Menlo" charset="0"/>
              </a:rPr>
              <a:t>DataSourceTransactionManager</a:t>
            </a:r>
            <a:r>
              <a:rPr lang="en-US" i="1" dirty="0">
                <a:solidFill>
                  <a:srgbClr val="2A00FF"/>
                </a:solidFill>
                <a:latin typeface="Menlo" charset="0"/>
              </a:rPr>
              <a:t>"</a:t>
            </a:r>
            <a:r>
              <a:rPr lang="en-US" i="1" dirty="0">
                <a:solidFill>
                  <a:srgbClr val="008080"/>
                </a:solidFill>
                <a:latin typeface="Menlo" charset="0"/>
              </a:rPr>
              <a:t>&gt;</a:t>
            </a:r>
          </a:p>
          <a:p>
            <a:r>
              <a:rPr lang="en-US" dirty="0">
                <a:solidFill>
                  <a:srgbClr val="000000"/>
                </a:solidFill>
                <a:latin typeface="Menlo" charset="0"/>
              </a:rPr>
              <a:t>	</a:t>
            </a:r>
            <a:r>
              <a:rPr lang="en-US" dirty="0" smtClean="0">
                <a:solidFill>
                  <a:srgbClr val="008080"/>
                </a:solidFill>
                <a:latin typeface="Menlo" charset="0"/>
              </a:rPr>
              <a:t>&lt;</a:t>
            </a:r>
            <a:r>
              <a:rPr lang="en-US" dirty="0">
                <a:solidFill>
                  <a:srgbClr val="3F7F7F"/>
                </a:solidFill>
                <a:latin typeface="Menlo" charset="0"/>
              </a:rPr>
              <a:t>property </a:t>
            </a:r>
            <a:r>
              <a:rPr lang="en-US" dirty="0">
                <a:solidFill>
                  <a:srgbClr val="7F007F"/>
                </a:solidFill>
                <a:latin typeface="Menlo" charset="0"/>
              </a:rPr>
              <a:t>name</a:t>
            </a:r>
            <a:r>
              <a:rPr lang="en-US" dirty="0">
                <a:solidFill>
                  <a:srgbClr val="000000"/>
                </a:solidFill>
                <a:latin typeface="Menlo" charset="0"/>
              </a:rPr>
              <a:t>=</a:t>
            </a:r>
            <a:r>
              <a:rPr lang="en-US" i="1" dirty="0">
                <a:solidFill>
                  <a:srgbClr val="2A00FF"/>
                </a:solidFill>
                <a:latin typeface="Menlo" charset="0"/>
              </a:rPr>
              <a:t>"</a:t>
            </a:r>
            <a:r>
              <a:rPr lang="en-US" i="1" dirty="0" err="1">
                <a:solidFill>
                  <a:srgbClr val="2A00FF"/>
                </a:solidFill>
                <a:latin typeface="Menlo" charset="0"/>
              </a:rPr>
              <a:t>dataSource</a:t>
            </a:r>
            <a:r>
              <a:rPr lang="en-US" i="1" dirty="0">
                <a:solidFill>
                  <a:srgbClr val="2A00FF"/>
                </a:solidFill>
                <a:latin typeface="Menlo" charset="0"/>
              </a:rPr>
              <a:t>" </a:t>
            </a:r>
            <a:r>
              <a:rPr lang="en-US" i="1" dirty="0">
                <a:solidFill>
                  <a:srgbClr val="7F007F"/>
                </a:solidFill>
                <a:latin typeface="Menlo" charset="0"/>
              </a:rPr>
              <a:t>ref</a:t>
            </a:r>
            <a:r>
              <a:rPr lang="en-US" i="1" dirty="0">
                <a:solidFill>
                  <a:srgbClr val="000000"/>
                </a:solidFill>
                <a:latin typeface="Menlo" charset="0"/>
              </a:rPr>
              <a:t>=</a:t>
            </a:r>
            <a:r>
              <a:rPr lang="en-US" i="1" dirty="0">
                <a:solidFill>
                  <a:srgbClr val="2A00FF"/>
                </a:solidFill>
                <a:latin typeface="Menlo" charset="0"/>
              </a:rPr>
              <a:t>"</a:t>
            </a:r>
            <a:r>
              <a:rPr lang="en-US" i="1" dirty="0" err="1">
                <a:solidFill>
                  <a:srgbClr val="2A00FF"/>
                </a:solidFill>
                <a:latin typeface="Menlo" charset="0"/>
              </a:rPr>
              <a:t>dataSource</a:t>
            </a:r>
            <a:r>
              <a:rPr lang="en-US" i="1" dirty="0">
                <a:solidFill>
                  <a:srgbClr val="2A00FF"/>
                </a:solidFill>
                <a:latin typeface="Menlo" charset="0"/>
              </a:rPr>
              <a:t>"</a:t>
            </a:r>
            <a:r>
              <a:rPr lang="en-US" i="1" dirty="0">
                <a:solidFill>
                  <a:srgbClr val="008080"/>
                </a:solidFill>
                <a:latin typeface="Menlo" charset="0"/>
              </a:rPr>
              <a:t>&gt;&lt;/</a:t>
            </a:r>
            <a:r>
              <a:rPr lang="en-US" i="1" dirty="0">
                <a:solidFill>
                  <a:srgbClr val="3F7F7F"/>
                </a:solidFill>
                <a:latin typeface="Menlo" charset="0"/>
              </a:rPr>
              <a:t>property</a:t>
            </a:r>
            <a:r>
              <a:rPr lang="en-US" i="1" dirty="0">
                <a:solidFill>
                  <a:srgbClr val="008080"/>
                </a:solidFill>
                <a:latin typeface="Menlo" charset="0"/>
              </a:rPr>
              <a:t>&gt;</a:t>
            </a:r>
          </a:p>
          <a:p>
            <a:r>
              <a:rPr lang="mr-IN" dirty="0" smtClean="0">
                <a:solidFill>
                  <a:srgbClr val="008080"/>
                </a:solidFill>
                <a:latin typeface="Menlo" charset="0"/>
              </a:rPr>
              <a:t>&lt;/</a:t>
            </a:r>
            <a:r>
              <a:rPr lang="mr-IN" dirty="0" err="1">
                <a:solidFill>
                  <a:srgbClr val="3F7F7F"/>
                </a:solidFill>
                <a:latin typeface="Menlo" charset="0"/>
              </a:rPr>
              <a:t>bean</a:t>
            </a:r>
            <a:r>
              <a:rPr lang="mr-IN" dirty="0">
                <a:solidFill>
                  <a:srgbClr val="008080"/>
                </a:solidFill>
                <a:latin typeface="Menlo" charset="0"/>
              </a:rPr>
              <a:t>&gt;</a:t>
            </a:r>
            <a:endParaRPr lang="en-US" dirty="0"/>
          </a:p>
        </p:txBody>
      </p:sp>
      <p:sp>
        <p:nvSpPr>
          <p:cNvPr id="8" name="Rectangle 7"/>
          <p:cNvSpPr/>
          <p:nvPr/>
        </p:nvSpPr>
        <p:spPr>
          <a:xfrm>
            <a:off x="651176" y="3793140"/>
            <a:ext cx="10562256" cy="1384995"/>
          </a:xfrm>
          <a:prstGeom prst="rect">
            <a:avLst/>
          </a:prstGeom>
          <a:gradFill>
            <a:gsLst>
              <a:gs pos="100000">
                <a:schemeClr val="accent2">
                  <a:lumMod val="20000"/>
                  <a:lumOff val="80000"/>
                </a:schemeClr>
              </a:gs>
              <a:gs pos="100000">
                <a:schemeClr val="accent5">
                  <a:lumMod val="105000"/>
                  <a:satMod val="109000"/>
                  <a:tint val="81000"/>
                </a:schemeClr>
              </a:gs>
            </a:gsLst>
          </a:gradFill>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800" dirty="0">
                <a:solidFill>
                  <a:srgbClr val="333333"/>
                </a:solidFill>
                <a:latin typeface="Helvetica" charset="0"/>
              </a:rPr>
              <a:t>If you are using global transactions, you </a:t>
            </a:r>
            <a:r>
              <a:rPr lang="en-US" sz="2800" i="1" dirty="0">
                <a:solidFill>
                  <a:srgbClr val="333333"/>
                </a:solidFill>
                <a:latin typeface="Helvetica" charset="0"/>
              </a:rPr>
              <a:t>must</a:t>
            </a:r>
            <a:r>
              <a:rPr lang="en-US" sz="2800" dirty="0">
                <a:solidFill>
                  <a:srgbClr val="333333"/>
                </a:solidFill>
                <a:latin typeface="Helvetica" charset="0"/>
              </a:rPr>
              <a:t> use </a:t>
            </a:r>
            <a:r>
              <a:rPr lang="en-US" sz="2800" dirty="0" err="1">
                <a:solidFill>
                  <a:srgbClr val="333333"/>
                </a:solidFill>
                <a:latin typeface="Helvetica" charset="0"/>
              </a:rPr>
              <a:t>the</a:t>
            </a:r>
            <a:r>
              <a:rPr lang="en-US" sz="2800" dirty="0" err="1"/>
              <a:t>org.springframework.transaction.jta.JtaTransactionManager</a:t>
            </a:r>
            <a:r>
              <a:rPr lang="en-US" sz="2800" dirty="0">
                <a:solidFill>
                  <a:srgbClr val="333333"/>
                </a:solidFill>
                <a:latin typeface="Helvetica" charset="0"/>
              </a:rPr>
              <a:t> class (or an </a:t>
            </a:r>
            <a:r>
              <a:rPr lang="en-US" sz="2800" dirty="0">
                <a:solidFill>
                  <a:srgbClr val="4183C4"/>
                </a:solidFill>
                <a:latin typeface="Helvetica" charset="0"/>
                <a:hlinkClick r:id="rId2" tooltip="16.9 Application server-specific integration"/>
              </a:rPr>
              <a:t>application server-specific subclass</a:t>
            </a:r>
            <a:r>
              <a:rPr lang="en-US" sz="2800" dirty="0">
                <a:solidFill>
                  <a:srgbClr val="333333"/>
                </a:solidFill>
                <a:latin typeface="Helvetica" charset="0"/>
              </a:rPr>
              <a:t> of it)</a:t>
            </a:r>
            <a:endParaRPr lang="en-US" sz="2800" dirty="0"/>
          </a:p>
        </p:txBody>
      </p:sp>
    </p:spTree>
    <p:extLst>
      <p:ext uri="{BB962C8B-B14F-4D97-AF65-F5344CB8AC3E}">
        <p14:creationId xmlns:p14="http://schemas.microsoft.com/office/powerpoint/2010/main" val="30257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651176" y="427116"/>
            <a:ext cx="5444824"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Transaction Manager</a:t>
            </a:r>
            <a:endParaRPr lang="en-US" sz="4800" dirty="0">
              <a:solidFill>
                <a:srgbClr val="0F4A6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726247" y="1295400"/>
            <a:ext cx="10739506" cy="3970318"/>
          </a:xfrm>
          <a:prstGeom prst="rect">
            <a:avLst/>
          </a:prstGeom>
        </p:spPr>
        <p:txBody>
          <a:bodyPr wrap="square">
            <a:spAutoFit/>
          </a:bodyPr>
          <a:lstStyle/>
          <a:p>
            <a:r>
              <a:rPr lang="en-US" dirty="0">
                <a:solidFill>
                  <a:srgbClr val="3F5FBF"/>
                </a:solidFill>
                <a:latin typeface="Menlo" charset="0"/>
              </a:rPr>
              <a:t>&lt;!-- This </a:t>
            </a:r>
            <a:r>
              <a:rPr lang="en-US" u="sng" dirty="0">
                <a:solidFill>
                  <a:srgbClr val="3F5FBF"/>
                </a:solidFill>
                <a:latin typeface="Menlo" charset="0"/>
              </a:rPr>
              <a:t>proxy bean is used in </a:t>
            </a:r>
            <a:r>
              <a:rPr lang="en-US" u="sng" dirty="0" err="1">
                <a:solidFill>
                  <a:srgbClr val="3F5FBF"/>
                </a:solidFill>
                <a:latin typeface="Menlo" charset="0"/>
              </a:rPr>
              <a:t>Client.java</a:t>
            </a:r>
            <a:r>
              <a:rPr lang="en-US" u="sng" dirty="0">
                <a:solidFill>
                  <a:srgbClr val="3F5FBF"/>
                </a:solidFill>
                <a:latin typeface="Menlo" charset="0"/>
              </a:rPr>
              <a:t> --&gt;</a:t>
            </a:r>
          </a:p>
          <a:p>
            <a:r>
              <a:rPr lang="en-US" dirty="0" smtClean="0">
                <a:solidFill>
                  <a:srgbClr val="008080"/>
                </a:solidFill>
                <a:latin typeface="Menlo" charset="0"/>
              </a:rPr>
              <a:t>&lt;</a:t>
            </a:r>
            <a:r>
              <a:rPr lang="en-US" dirty="0">
                <a:solidFill>
                  <a:srgbClr val="3F7F7F"/>
                </a:solidFill>
                <a:latin typeface="Menlo" charset="0"/>
              </a:rPr>
              <a:t>bean </a:t>
            </a:r>
            <a:r>
              <a:rPr lang="en-US" dirty="0">
                <a:solidFill>
                  <a:srgbClr val="7F007F"/>
                </a:solidFill>
                <a:latin typeface="Menlo" charset="0"/>
              </a:rPr>
              <a:t>id</a:t>
            </a:r>
            <a:r>
              <a:rPr lang="en-US" dirty="0">
                <a:solidFill>
                  <a:srgbClr val="000000"/>
                </a:solidFill>
                <a:latin typeface="Menlo" charset="0"/>
              </a:rPr>
              <a:t>=</a:t>
            </a:r>
            <a:r>
              <a:rPr lang="en-US" i="1" dirty="0">
                <a:solidFill>
                  <a:srgbClr val="2A00FF"/>
                </a:solidFill>
                <a:latin typeface="Menlo" charset="0"/>
              </a:rPr>
              <a:t>"</a:t>
            </a:r>
            <a:r>
              <a:rPr lang="en-US" i="1" dirty="0" err="1">
                <a:solidFill>
                  <a:srgbClr val="2A00FF"/>
                </a:solidFill>
                <a:latin typeface="Menlo" charset="0"/>
              </a:rPr>
              <a:t>empAndDeptTxDao</a:t>
            </a:r>
            <a:r>
              <a:rPr lang="en-US" i="1" dirty="0">
                <a:solidFill>
                  <a:srgbClr val="2A00FF"/>
                </a:solidFill>
                <a:latin typeface="Menlo" charset="0"/>
              </a:rPr>
              <a:t>"</a:t>
            </a:r>
          </a:p>
          <a:p>
            <a:r>
              <a:rPr lang="en-US" dirty="0" smtClean="0">
                <a:latin typeface="Menlo" charset="0"/>
              </a:rPr>
              <a:t>    </a:t>
            </a:r>
            <a:r>
              <a:rPr lang="en-US" dirty="0" smtClean="0">
                <a:solidFill>
                  <a:srgbClr val="7F007F"/>
                </a:solidFill>
                <a:latin typeface="Menlo" charset="0"/>
              </a:rPr>
              <a:t>class</a:t>
            </a:r>
            <a:r>
              <a:rPr lang="en-US" dirty="0">
                <a:solidFill>
                  <a:srgbClr val="000000"/>
                </a:solidFill>
                <a:latin typeface="Menlo" charset="0"/>
              </a:rPr>
              <a:t>=</a:t>
            </a:r>
            <a:r>
              <a:rPr lang="en-US" i="1" dirty="0">
                <a:solidFill>
                  <a:srgbClr val="2A00FF"/>
                </a:solidFill>
                <a:latin typeface="Menlo" charset="0"/>
              </a:rPr>
              <a:t>"</a:t>
            </a:r>
            <a:r>
              <a:rPr lang="en-US" sz="1100" i="1" dirty="0">
                <a:solidFill>
                  <a:srgbClr val="2A00FF"/>
                </a:solidFill>
                <a:latin typeface="Menlo" charset="0"/>
              </a:rPr>
              <a:t>org.springframework.transaction.interceptor.</a:t>
            </a:r>
            <a:r>
              <a:rPr lang="en-US" i="1" dirty="0">
                <a:solidFill>
                  <a:srgbClr val="2A00FF"/>
                </a:solidFill>
                <a:latin typeface="Menlo" charset="0"/>
              </a:rPr>
              <a:t>TransactionProxyFactoryBean</a:t>
            </a:r>
            <a:r>
              <a:rPr lang="en-US" i="1" dirty="0" smtClean="0">
                <a:solidFill>
                  <a:srgbClr val="2A00FF"/>
                </a:solidFill>
                <a:latin typeface="Menlo" charset="0"/>
              </a:rPr>
              <a:t>"</a:t>
            </a:r>
            <a:r>
              <a:rPr lang="en-US" i="1" dirty="0" smtClean="0">
                <a:solidFill>
                  <a:srgbClr val="008080"/>
                </a:solidFill>
                <a:latin typeface="Menlo" charset="0"/>
              </a:rPr>
              <a:t>&gt;</a:t>
            </a:r>
          </a:p>
          <a:p>
            <a:r>
              <a:rPr lang="en-US" dirty="0" smtClean="0">
                <a:solidFill>
                  <a:srgbClr val="3F5FBF"/>
                </a:solidFill>
                <a:latin typeface="Menlo" charset="0"/>
              </a:rPr>
              <a:t>    </a:t>
            </a:r>
            <a:r>
              <a:rPr lang="en-US" dirty="0" smtClean="0">
                <a:solidFill>
                  <a:srgbClr val="008080"/>
                </a:solidFill>
                <a:latin typeface="Menlo" charset="0"/>
              </a:rPr>
              <a:t>&lt;</a:t>
            </a:r>
            <a:r>
              <a:rPr lang="en-US" dirty="0">
                <a:solidFill>
                  <a:srgbClr val="3F7F7F"/>
                </a:solidFill>
                <a:latin typeface="Menlo" charset="0"/>
              </a:rPr>
              <a:t>property </a:t>
            </a:r>
            <a:r>
              <a:rPr lang="en-US" dirty="0">
                <a:solidFill>
                  <a:srgbClr val="7F007F"/>
                </a:solidFill>
                <a:latin typeface="Menlo" charset="0"/>
              </a:rPr>
              <a:t>name</a:t>
            </a:r>
            <a:r>
              <a:rPr lang="en-US" dirty="0">
                <a:solidFill>
                  <a:srgbClr val="000000"/>
                </a:solidFill>
                <a:latin typeface="Menlo" charset="0"/>
              </a:rPr>
              <a:t>=</a:t>
            </a:r>
            <a:r>
              <a:rPr lang="en-US" i="1" dirty="0">
                <a:solidFill>
                  <a:srgbClr val="2A00FF"/>
                </a:solidFill>
                <a:latin typeface="Menlo" charset="0"/>
              </a:rPr>
              <a:t>"target" </a:t>
            </a:r>
            <a:r>
              <a:rPr lang="en-US" i="1" dirty="0">
                <a:solidFill>
                  <a:srgbClr val="7F007F"/>
                </a:solidFill>
                <a:latin typeface="Menlo" charset="0"/>
              </a:rPr>
              <a:t>ref</a:t>
            </a:r>
            <a:r>
              <a:rPr lang="en-US" i="1" dirty="0">
                <a:solidFill>
                  <a:srgbClr val="000000"/>
                </a:solidFill>
                <a:latin typeface="Menlo" charset="0"/>
              </a:rPr>
              <a:t>=</a:t>
            </a:r>
            <a:r>
              <a:rPr lang="en-US" i="1" dirty="0">
                <a:solidFill>
                  <a:srgbClr val="2A00FF"/>
                </a:solidFill>
                <a:latin typeface="Menlo" charset="0"/>
              </a:rPr>
              <a:t>"</a:t>
            </a:r>
            <a:r>
              <a:rPr lang="en-US" i="1" dirty="0" err="1">
                <a:solidFill>
                  <a:srgbClr val="2A00FF"/>
                </a:solidFill>
                <a:latin typeface="Menlo" charset="0"/>
              </a:rPr>
              <a:t>txTarget</a:t>
            </a:r>
            <a:r>
              <a:rPr lang="en-US" i="1" dirty="0">
                <a:solidFill>
                  <a:srgbClr val="2A00FF"/>
                </a:solidFill>
                <a:latin typeface="Menlo" charset="0"/>
              </a:rPr>
              <a:t>"</a:t>
            </a:r>
            <a:r>
              <a:rPr lang="en-US" i="1" dirty="0">
                <a:solidFill>
                  <a:srgbClr val="008080"/>
                </a:solidFill>
                <a:latin typeface="Menlo" charset="0"/>
              </a:rPr>
              <a:t>&gt;&lt;/</a:t>
            </a:r>
            <a:r>
              <a:rPr lang="en-US" i="1" dirty="0">
                <a:solidFill>
                  <a:srgbClr val="3F7F7F"/>
                </a:solidFill>
                <a:latin typeface="Menlo" charset="0"/>
              </a:rPr>
              <a:t>property</a:t>
            </a:r>
            <a:r>
              <a:rPr lang="en-US" i="1" dirty="0" smtClean="0">
                <a:solidFill>
                  <a:srgbClr val="008080"/>
                </a:solidFill>
                <a:latin typeface="Menlo" charset="0"/>
              </a:rPr>
              <a:t>&gt;</a:t>
            </a:r>
          </a:p>
          <a:p>
            <a:r>
              <a:rPr lang="en-US" dirty="0" smtClean="0">
                <a:solidFill>
                  <a:srgbClr val="000000"/>
                </a:solidFill>
                <a:latin typeface="Menlo" charset="0"/>
              </a:rPr>
              <a:t>    </a:t>
            </a:r>
            <a:r>
              <a:rPr lang="en-US" dirty="0" smtClean="0">
                <a:solidFill>
                  <a:srgbClr val="008080"/>
                </a:solidFill>
                <a:latin typeface="Menlo" charset="0"/>
              </a:rPr>
              <a:t>&lt;</a:t>
            </a:r>
            <a:r>
              <a:rPr lang="en-US" dirty="0">
                <a:solidFill>
                  <a:srgbClr val="3F7F7F"/>
                </a:solidFill>
                <a:latin typeface="Menlo" charset="0"/>
              </a:rPr>
              <a:t>property </a:t>
            </a:r>
            <a:r>
              <a:rPr lang="en-US" dirty="0">
                <a:solidFill>
                  <a:srgbClr val="7F007F"/>
                </a:solidFill>
                <a:latin typeface="Menlo" charset="0"/>
              </a:rPr>
              <a:t>name</a:t>
            </a:r>
            <a:r>
              <a:rPr lang="en-US" dirty="0">
                <a:solidFill>
                  <a:srgbClr val="000000"/>
                </a:solidFill>
                <a:latin typeface="Menlo" charset="0"/>
              </a:rPr>
              <a:t>=</a:t>
            </a:r>
            <a:r>
              <a:rPr lang="en-US" i="1" dirty="0">
                <a:solidFill>
                  <a:srgbClr val="2A00FF"/>
                </a:solidFill>
                <a:latin typeface="Menlo" charset="0"/>
              </a:rPr>
              <a:t>"</a:t>
            </a:r>
            <a:r>
              <a:rPr lang="en-US" i="1" dirty="0" err="1">
                <a:solidFill>
                  <a:srgbClr val="2A00FF"/>
                </a:solidFill>
                <a:latin typeface="Menlo" charset="0"/>
              </a:rPr>
              <a:t>transactionManager</a:t>
            </a:r>
            <a:r>
              <a:rPr lang="en-US" i="1" dirty="0">
                <a:solidFill>
                  <a:srgbClr val="2A00FF"/>
                </a:solidFill>
                <a:latin typeface="Menlo" charset="0"/>
              </a:rPr>
              <a:t>" </a:t>
            </a:r>
            <a:r>
              <a:rPr lang="en-US" i="1" dirty="0">
                <a:solidFill>
                  <a:srgbClr val="7F007F"/>
                </a:solidFill>
                <a:latin typeface="Menlo" charset="0"/>
              </a:rPr>
              <a:t>ref</a:t>
            </a:r>
            <a:r>
              <a:rPr lang="en-US" i="1" dirty="0">
                <a:solidFill>
                  <a:srgbClr val="000000"/>
                </a:solidFill>
                <a:latin typeface="Menlo" charset="0"/>
              </a:rPr>
              <a:t>=</a:t>
            </a:r>
            <a:r>
              <a:rPr lang="en-US" i="1" dirty="0">
                <a:solidFill>
                  <a:srgbClr val="2A00FF"/>
                </a:solidFill>
                <a:latin typeface="Menlo" charset="0"/>
              </a:rPr>
              <a:t>"</a:t>
            </a:r>
            <a:r>
              <a:rPr lang="en-US" b="1" i="1" dirty="0" err="1">
                <a:solidFill>
                  <a:srgbClr val="2A00FF"/>
                </a:solidFill>
                <a:latin typeface="Menlo" charset="0"/>
              </a:rPr>
              <a:t>transactionManager</a:t>
            </a:r>
            <a:r>
              <a:rPr lang="en-US" i="1" dirty="0">
                <a:solidFill>
                  <a:srgbClr val="2A00FF"/>
                </a:solidFill>
                <a:latin typeface="Menlo" charset="0"/>
              </a:rPr>
              <a:t>"</a:t>
            </a:r>
            <a:r>
              <a:rPr lang="en-US" i="1" dirty="0">
                <a:solidFill>
                  <a:srgbClr val="008080"/>
                </a:solidFill>
                <a:latin typeface="Menlo" charset="0"/>
              </a:rPr>
              <a:t>&gt;&lt;/</a:t>
            </a:r>
            <a:r>
              <a:rPr lang="en-US" i="1" dirty="0">
                <a:solidFill>
                  <a:srgbClr val="3F7F7F"/>
                </a:solidFill>
                <a:latin typeface="Menlo" charset="0"/>
              </a:rPr>
              <a:t>property</a:t>
            </a:r>
            <a:r>
              <a:rPr lang="en-US" i="1" dirty="0">
                <a:solidFill>
                  <a:srgbClr val="008080"/>
                </a:solidFill>
                <a:latin typeface="Menlo" charset="0"/>
              </a:rPr>
              <a:t>&gt;</a:t>
            </a:r>
          </a:p>
          <a:p>
            <a:r>
              <a:rPr lang="en-US" dirty="0">
                <a:solidFill>
                  <a:srgbClr val="3F5FBF"/>
                </a:solidFill>
                <a:latin typeface="Menlo" charset="0"/>
              </a:rPr>
              <a:t> </a:t>
            </a:r>
            <a:r>
              <a:rPr lang="en-US" dirty="0" smtClean="0">
                <a:solidFill>
                  <a:srgbClr val="3F5FBF"/>
                </a:solidFill>
                <a:latin typeface="Menlo" charset="0"/>
              </a:rPr>
              <a:t>   </a:t>
            </a:r>
            <a:r>
              <a:rPr lang="en-US" dirty="0" smtClean="0">
                <a:solidFill>
                  <a:srgbClr val="008080"/>
                </a:solidFill>
                <a:latin typeface="Menlo" charset="0"/>
              </a:rPr>
              <a:t>&lt;</a:t>
            </a:r>
            <a:r>
              <a:rPr lang="en-US" dirty="0">
                <a:solidFill>
                  <a:srgbClr val="3F7F7F"/>
                </a:solidFill>
                <a:latin typeface="Menlo" charset="0"/>
              </a:rPr>
              <a:t>property </a:t>
            </a:r>
            <a:r>
              <a:rPr lang="en-US" dirty="0">
                <a:solidFill>
                  <a:srgbClr val="7F007F"/>
                </a:solidFill>
                <a:latin typeface="Menlo" charset="0"/>
              </a:rPr>
              <a:t>name</a:t>
            </a:r>
            <a:r>
              <a:rPr lang="en-US" dirty="0">
                <a:solidFill>
                  <a:srgbClr val="000000"/>
                </a:solidFill>
                <a:latin typeface="Menlo" charset="0"/>
              </a:rPr>
              <a:t>=</a:t>
            </a:r>
            <a:r>
              <a:rPr lang="en-US" i="1" dirty="0">
                <a:solidFill>
                  <a:srgbClr val="2A00FF"/>
                </a:solidFill>
                <a:latin typeface="Menlo" charset="0"/>
              </a:rPr>
              <a:t>"</a:t>
            </a:r>
            <a:r>
              <a:rPr lang="en-US" i="1" dirty="0" err="1">
                <a:solidFill>
                  <a:srgbClr val="2A00FF"/>
                </a:solidFill>
                <a:latin typeface="Menlo" charset="0"/>
              </a:rPr>
              <a:t>proxyInterfaces</a:t>
            </a:r>
            <a:r>
              <a:rPr lang="en-US" i="1" dirty="0">
                <a:solidFill>
                  <a:srgbClr val="2A00FF"/>
                </a:solidFill>
                <a:latin typeface="Menlo" charset="0"/>
              </a:rPr>
              <a:t>"</a:t>
            </a:r>
          </a:p>
          <a:p>
            <a:r>
              <a:rPr lang="en-US" dirty="0">
                <a:latin typeface="Menlo" charset="0"/>
              </a:rPr>
              <a:t>	</a:t>
            </a:r>
            <a:r>
              <a:rPr lang="en-US" dirty="0" smtClean="0">
                <a:solidFill>
                  <a:srgbClr val="7F007F"/>
                </a:solidFill>
                <a:latin typeface="Menlo" charset="0"/>
              </a:rPr>
              <a:t>value</a:t>
            </a:r>
            <a:r>
              <a:rPr lang="en-US" dirty="0">
                <a:solidFill>
                  <a:srgbClr val="000000"/>
                </a:solidFill>
                <a:latin typeface="Menlo" charset="0"/>
              </a:rPr>
              <a:t>=</a:t>
            </a:r>
            <a:r>
              <a:rPr lang="en-US" i="1" dirty="0">
                <a:solidFill>
                  <a:srgbClr val="2A00FF"/>
                </a:solidFill>
                <a:latin typeface="Menlo" charset="0"/>
              </a:rPr>
              <a:t>"</a:t>
            </a:r>
            <a:r>
              <a:rPr lang="en-US" i="1" dirty="0" err="1">
                <a:solidFill>
                  <a:srgbClr val="2A00FF"/>
                </a:solidFill>
                <a:latin typeface="Menlo" charset="0"/>
              </a:rPr>
              <a:t>com.learning.txAndProxy.</a:t>
            </a:r>
            <a:r>
              <a:rPr lang="en-US" b="1" i="1" dirty="0" err="1">
                <a:solidFill>
                  <a:srgbClr val="2A00FF"/>
                </a:solidFill>
                <a:latin typeface="Menlo" charset="0"/>
              </a:rPr>
              <a:t>EmployeeAndDepartmentTx</a:t>
            </a:r>
            <a:r>
              <a:rPr lang="en-US" i="1" dirty="0">
                <a:solidFill>
                  <a:srgbClr val="2A00FF"/>
                </a:solidFill>
                <a:latin typeface="Menlo" charset="0"/>
              </a:rPr>
              <a:t>"</a:t>
            </a:r>
            <a:r>
              <a:rPr lang="en-US" i="1" dirty="0">
                <a:solidFill>
                  <a:srgbClr val="008080"/>
                </a:solidFill>
                <a:latin typeface="Menlo" charset="0"/>
              </a:rPr>
              <a:t>&gt;&lt;/</a:t>
            </a:r>
            <a:r>
              <a:rPr lang="en-US" i="1" dirty="0">
                <a:solidFill>
                  <a:srgbClr val="3F7F7F"/>
                </a:solidFill>
                <a:latin typeface="Menlo" charset="0"/>
              </a:rPr>
              <a:t>property</a:t>
            </a:r>
            <a:r>
              <a:rPr lang="en-US" i="1" dirty="0">
                <a:solidFill>
                  <a:srgbClr val="008080"/>
                </a:solidFill>
                <a:latin typeface="Menlo" charset="0"/>
              </a:rPr>
              <a:t>&gt;</a:t>
            </a:r>
          </a:p>
          <a:p>
            <a:r>
              <a:rPr lang="en-US" dirty="0" smtClean="0">
                <a:solidFill>
                  <a:srgbClr val="000000"/>
                </a:solidFill>
                <a:latin typeface="Menlo" charset="0"/>
              </a:rPr>
              <a:t>    </a:t>
            </a:r>
            <a:r>
              <a:rPr lang="en-US" dirty="0" smtClean="0">
                <a:solidFill>
                  <a:srgbClr val="008080"/>
                </a:solidFill>
                <a:latin typeface="Menlo" charset="0"/>
              </a:rPr>
              <a:t>&lt;</a:t>
            </a:r>
            <a:r>
              <a:rPr lang="en-US" dirty="0">
                <a:solidFill>
                  <a:srgbClr val="3F7F7F"/>
                </a:solidFill>
                <a:latin typeface="Menlo" charset="0"/>
              </a:rPr>
              <a:t>property </a:t>
            </a:r>
            <a:r>
              <a:rPr lang="en-US" dirty="0">
                <a:solidFill>
                  <a:srgbClr val="7F007F"/>
                </a:solidFill>
                <a:latin typeface="Menlo" charset="0"/>
              </a:rPr>
              <a:t>name</a:t>
            </a:r>
            <a:r>
              <a:rPr lang="en-US" dirty="0">
                <a:solidFill>
                  <a:srgbClr val="000000"/>
                </a:solidFill>
                <a:latin typeface="Menlo" charset="0"/>
              </a:rPr>
              <a:t>=</a:t>
            </a:r>
            <a:r>
              <a:rPr lang="en-US" i="1" dirty="0">
                <a:solidFill>
                  <a:srgbClr val="2A00FF"/>
                </a:solidFill>
                <a:latin typeface="Menlo" charset="0"/>
              </a:rPr>
              <a:t>"</a:t>
            </a:r>
            <a:r>
              <a:rPr lang="en-US" i="1" dirty="0" err="1">
                <a:solidFill>
                  <a:srgbClr val="2A00FF"/>
                </a:solidFill>
                <a:latin typeface="Menlo" charset="0"/>
              </a:rPr>
              <a:t>transactionAttributes</a:t>
            </a:r>
            <a:r>
              <a:rPr lang="en-US" i="1" dirty="0">
                <a:solidFill>
                  <a:srgbClr val="2A00FF"/>
                </a:solidFill>
                <a:latin typeface="Menlo" charset="0"/>
              </a:rPr>
              <a:t>"</a:t>
            </a:r>
            <a:r>
              <a:rPr lang="en-US" i="1" dirty="0">
                <a:solidFill>
                  <a:srgbClr val="008080"/>
                </a:solidFill>
                <a:latin typeface="Menlo" charset="0"/>
              </a:rPr>
              <a:t>&gt;</a:t>
            </a:r>
          </a:p>
          <a:p>
            <a:r>
              <a:rPr lang="mr-IN" dirty="0">
                <a:solidFill>
                  <a:srgbClr val="000000"/>
                </a:solidFill>
                <a:latin typeface="Menlo" charset="0"/>
              </a:rPr>
              <a:t>	</a:t>
            </a:r>
            <a:r>
              <a:rPr lang="mr-IN" dirty="0" smtClean="0">
                <a:solidFill>
                  <a:srgbClr val="008080"/>
                </a:solidFill>
                <a:latin typeface="Menlo" charset="0"/>
              </a:rPr>
              <a:t>&lt;</a:t>
            </a:r>
            <a:r>
              <a:rPr lang="mr-IN" dirty="0" err="1">
                <a:solidFill>
                  <a:srgbClr val="3F7F7F"/>
                </a:solidFill>
                <a:latin typeface="Menlo" charset="0"/>
              </a:rPr>
              <a:t>props</a:t>
            </a:r>
            <a:r>
              <a:rPr lang="mr-IN" dirty="0">
                <a:solidFill>
                  <a:srgbClr val="008080"/>
                </a:solidFill>
                <a:latin typeface="Menlo" charset="0"/>
              </a:rPr>
              <a:t>&gt;</a:t>
            </a:r>
          </a:p>
          <a:p>
            <a:r>
              <a:rPr lang="en-US" dirty="0">
                <a:solidFill>
                  <a:srgbClr val="000000"/>
                </a:solidFill>
                <a:latin typeface="Menlo" charset="0"/>
              </a:rPr>
              <a:t>	</a:t>
            </a:r>
            <a:r>
              <a:rPr lang="en-US" dirty="0" smtClean="0">
                <a:solidFill>
                  <a:srgbClr val="000000"/>
                </a:solidFill>
                <a:latin typeface="Menlo" charset="0"/>
              </a:rPr>
              <a:t>    </a:t>
            </a:r>
            <a:r>
              <a:rPr lang="en-US" dirty="0" smtClean="0">
                <a:solidFill>
                  <a:srgbClr val="008080"/>
                </a:solidFill>
                <a:latin typeface="Menlo" charset="0"/>
              </a:rPr>
              <a:t>&lt;</a:t>
            </a:r>
            <a:r>
              <a:rPr lang="en-US" dirty="0">
                <a:solidFill>
                  <a:srgbClr val="3F7F7F"/>
                </a:solidFill>
                <a:latin typeface="Menlo" charset="0"/>
              </a:rPr>
              <a:t>prop </a:t>
            </a:r>
            <a:r>
              <a:rPr lang="en-US" dirty="0">
                <a:solidFill>
                  <a:srgbClr val="7F007F"/>
                </a:solidFill>
                <a:latin typeface="Menlo" charset="0"/>
              </a:rPr>
              <a:t>key</a:t>
            </a:r>
            <a:r>
              <a:rPr lang="en-US" dirty="0">
                <a:solidFill>
                  <a:srgbClr val="000000"/>
                </a:solidFill>
                <a:latin typeface="Menlo" charset="0"/>
              </a:rPr>
              <a:t>=</a:t>
            </a:r>
            <a:r>
              <a:rPr lang="en-US" i="1" dirty="0">
                <a:solidFill>
                  <a:srgbClr val="2A00FF"/>
                </a:solidFill>
                <a:latin typeface="Menlo" charset="0"/>
              </a:rPr>
              <a:t>"save*"</a:t>
            </a:r>
            <a:r>
              <a:rPr lang="en-US" i="1" dirty="0">
                <a:solidFill>
                  <a:srgbClr val="008080"/>
                </a:solidFill>
                <a:latin typeface="Menlo" charset="0"/>
              </a:rPr>
              <a:t>&gt;</a:t>
            </a:r>
            <a:r>
              <a:rPr lang="en-US" i="1" dirty="0">
                <a:solidFill>
                  <a:srgbClr val="000000"/>
                </a:solidFill>
                <a:latin typeface="Menlo" charset="0"/>
              </a:rPr>
              <a:t>PROPAGATION_REQUIRED</a:t>
            </a:r>
            <a:r>
              <a:rPr lang="en-US" i="1" dirty="0">
                <a:solidFill>
                  <a:srgbClr val="008080"/>
                </a:solidFill>
                <a:latin typeface="Menlo" charset="0"/>
              </a:rPr>
              <a:t>&lt;/</a:t>
            </a:r>
            <a:r>
              <a:rPr lang="en-US" i="1" dirty="0">
                <a:solidFill>
                  <a:srgbClr val="3F7F7F"/>
                </a:solidFill>
                <a:latin typeface="Menlo" charset="0"/>
              </a:rPr>
              <a:t>prop</a:t>
            </a:r>
            <a:r>
              <a:rPr lang="en-US" i="1" dirty="0">
                <a:solidFill>
                  <a:srgbClr val="008080"/>
                </a:solidFill>
                <a:latin typeface="Menlo" charset="0"/>
              </a:rPr>
              <a:t>&gt;</a:t>
            </a:r>
          </a:p>
          <a:p>
            <a:r>
              <a:rPr lang="en-US" dirty="0">
                <a:solidFill>
                  <a:srgbClr val="000000"/>
                </a:solidFill>
                <a:latin typeface="Menlo" charset="0"/>
              </a:rPr>
              <a:t>	</a:t>
            </a:r>
            <a:r>
              <a:rPr lang="en-US" dirty="0" smtClean="0">
                <a:solidFill>
                  <a:srgbClr val="000000"/>
                </a:solidFill>
                <a:latin typeface="Menlo" charset="0"/>
              </a:rPr>
              <a:t>    </a:t>
            </a:r>
            <a:r>
              <a:rPr lang="en-US" dirty="0" smtClean="0">
                <a:solidFill>
                  <a:srgbClr val="008080"/>
                </a:solidFill>
                <a:latin typeface="Menlo" charset="0"/>
              </a:rPr>
              <a:t>&lt;</a:t>
            </a:r>
            <a:r>
              <a:rPr lang="en-US" dirty="0">
                <a:solidFill>
                  <a:srgbClr val="3F7F7F"/>
                </a:solidFill>
                <a:latin typeface="Menlo" charset="0"/>
              </a:rPr>
              <a:t>prop </a:t>
            </a:r>
            <a:r>
              <a:rPr lang="en-US" dirty="0">
                <a:solidFill>
                  <a:srgbClr val="7F007F"/>
                </a:solidFill>
                <a:latin typeface="Menlo" charset="0"/>
              </a:rPr>
              <a:t>key</a:t>
            </a:r>
            <a:r>
              <a:rPr lang="en-US" dirty="0">
                <a:solidFill>
                  <a:srgbClr val="000000"/>
                </a:solidFill>
                <a:latin typeface="Menlo" charset="0"/>
              </a:rPr>
              <a:t>=</a:t>
            </a:r>
            <a:r>
              <a:rPr lang="en-US" i="1" dirty="0">
                <a:solidFill>
                  <a:srgbClr val="2A00FF"/>
                </a:solidFill>
                <a:latin typeface="Menlo" charset="0"/>
              </a:rPr>
              <a:t>"*"</a:t>
            </a:r>
            <a:r>
              <a:rPr lang="en-US" i="1" dirty="0">
                <a:solidFill>
                  <a:srgbClr val="008080"/>
                </a:solidFill>
                <a:latin typeface="Menlo" charset="0"/>
              </a:rPr>
              <a:t>&gt;</a:t>
            </a:r>
            <a:r>
              <a:rPr lang="en-US" i="1" dirty="0">
                <a:solidFill>
                  <a:srgbClr val="000000"/>
                </a:solidFill>
                <a:latin typeface="Menlo" charset="0"/>
              </a:rPr>
              <a:t>PROPAGATION_SUPPORTS</a:t>
            </a:r>
            <a:r>
              <a:rPr lang="en-US" i="1" dirty="0">
                <a:solidFill>
                  <a:srgbClr val="008080"/>
                </a:solidFill>
                <a:latin typeface="Menlo" charset="0"/>
              </a:rPr>
              <a:t>&lt;/</a:t>
            </a:r>
            <a:r>
              <a:rPr lang="en-US" i="1" dirty="0">
                <a:solidFill>
                  <a:srgbClr val="3F7F7F"/>
                </a:solidFill>
                <a:latin typeface="Menlo" charset="0"/>
              </a:rPr>
              <a:t>prop</a:t>
            </a:r>
            <a:r>
              <a:rPr lang="en-US" i="1" dirty="0">
                <a:solidFill>
                  <a:srgbClr val="008080"/>
                </a:solidFill>
                <a:latin typeface="Menlo" charset="0"/>
              </a:rPr>
              <a:t>&gt;</a:t>
            </a:r>
          </a:p>
          <a:p>
            <a:r>
              <a:rPr lang="en-US" dirty="0" smtClean="0">
                <a:solidFill>
                  <a:srgbClr val="000000"/>
                </a:solidFill>
                <a:latin typeface="Menlo" charset="0"/>
              </a:rPr>
              <a:t> 	</a:t>
            </a:r>
            <a:r>
              <a:rPr lang="mr-IN" dirty="0" smtClean="0">
                <a:solidFill>
                  <a:srgbClr val="008080"/>
                </a:solidFill>
                <a:latin typeface="Menlo" charset="0"/>
              </a:rPr>
              <a:t>&lt;/</a:t>
            </a:r>
            <a:r>
              <a:rPr lang="mr-IN" dirty="0" err="1">
                <a:solidFill>
                  <a:srgbClr val="3F7F7F"/>
                </a:solidFill>
                <a:latin typeface="Menlo" charset="0"/>
              </a:rPr>
              <a:t>props</a:t>
            </a:r>
            <a:r>
              <a:rPr lang="mr-IN" dirty="0">
                <a:solidFill>
                  <a:srgbClr val="008080"/>
                </a:solidFill>
                <a:latin typeface="Menlo" charset="0"/>
              </a:rPr>
              <a:t>&gt;</a:t>
            </a:r>
          </a:p>
          <a:p>
            <a:r>
              <a:rPr lang="en-US" dirty="0" smtClean="0">
                <a:solidFill>
                  <a:srgbClr val="000000"/>
                </a:solidFill>
                <a:latin typeface="Menlo" charset="0"/>
              </a:rPr>
              <a:t>    </a:t>
            </a:r>
            <a:r>
              <a:rPr lang="en-US" dirty="0" smtClean="0">
                <a:solidFill>
                  <a:srgbClr val="008080"/>
                </a:solidFill>
                <a:latin typeface="Menlo" charset="0"/>
              </a:rPr>
              <a:t>&lt;/</a:t>
            </a:r>
            <a:r>
              <a:rPr lang="en-US" dirty="0">
                <a:solidFill>
                  <a:srgbClr val="3F7F7F"/>
                </a:solidFill>
                <a:latin typeface="Menlo" charset="0"/>
              </a:rPr>
              <a:t>property</a:t>
            </a:r>
            <a:r>
              <a:rPr lang="en-US" dirty="0" smtClean="0">
                <a:solidFill>
                  <a:srgbClr val="008080"/>
                </a:solidFill>
                <a:latin typeface="Menlo" charset="0"/>
              </a:rPr>
              <a:t>&gt;</a:t>
            </a:r>
          </a:p>
          <a:p>
            <a:r>
              <a:rPr lang="mr-IN" dirty="0" smtClean="0">
                <a:solidFill>
                  <a:srgbClr val="008080"/>
                </a:solidFill>
                <a:latin typeface="Menlo" charset="0"/>
              </a:rPr>
              <a:t>&lt;/</a:t>
            </a:r>
            <a:r>
              <a:rPr lang="mr-IN" dirty="0" err="1">
                <a:solidFill>
                  <a:srgbClr val="3F7F7F"/>
                </a:solidFill>
                <a:latin typeface="Menlo" charset="0"/>
              </a:rPr>
              <a:t>bean</a:t>
            </a:r>
            <a:r>
              <a:rPr lang="mr-IN" dirty="0">
                <a:solidFill>
                  <a:srgbClr val="008080"/>
                </a:solidFill>
                <a:latin typeface="Menlo" charset="0"/>
              </a:rPr>
              <a:t>&gt;</a:t>
            </a:r>
            <a:endParaRPr lang="en-US" dirty="0"/>
          </a:p>
        </p:txBody>
      </p:sp>
    </p:spTree>
    <p:extLst>
      <p:ext uri="{BB962C8B-B14F-4D97-AF65-F5344CB8AC3E}">
        <p14:creationId xmlns:p14="http://schemas.microsoft.com/office/powerpoint/2010/main" val="13642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Dao class for </a:t>
            </a:r>
            <a:r>
              <a:rPr lang="en-US" dirty="0" err="1" smtClean="0"/>
              <a:t>Tx</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531952" y="1636295"/>
            <a:ext cx="11025701" cy="4524315"/>
          </a:xfrm>
          <a:prstGeom prst="rect">
            <a:avLst/>
          </a:prstGeom>
        </p:spPr>
        <p:txBody>
          <a:bodyPr wrap="square">
            <a:spAutoFit/>
          </a:bodyPr>
          <a:lstStyle/>
          <a:p>
            <a:r>
              <a:rPr lang="en-US" dirty="0">
                <a:solidFill>
                  <a:srgbClr val="7F0055"/>
                </a:solidFill>
                <a:latin typeface="Menlo" charset="0"/>
              </a:rPr>
              <a:t>public</a:t>
            </a:r>
            <a:r>
              <a:rPr lang="en-US" dirty="0">
                <a:solidFill>
                  <a:srgbClr val="000000"/>
                </a:solidFill>
                <a:latin typeface="Menlo" charset="0"/>
              </a:rPr>
              <a:t> </a:t>
            </a:r>
            <a:r>
              <a:rPr lang="en-US" dirty="0">
                <a:solidFill>
                  <a:srgbClr val="7F0055"/>
                </a:solidFill>
                <a:latin typeface="Menlo" charset="0"/>
              </a:rPr>
              <a:t>class</a:t>
            </a:r>
            <a:r>
              <a:rPr lang="en-US" dirty="0">
                <a:solidFill>
                  <a:srgbClr val="000000"/>
                </a:solidFill>
                <a:latin typeface="Menlo" charset="0"/>
              </a:rPr>
              <a:t> </a:t>
            </a:r>
            <a:r>
              <a:rPr lang="en-US" b="1" dirty="0" err="1">
                <a:solidFill>
                  <a:srgbClr val="000000"/>
                </a:solidFill>
                <a:latin typeface="Menlo" charset="0"/>
              </a:rPr>
              <a:t>EmployeeAndDepartmentTransactionImpl</a:t>
            </a:r>
            <a:r>
              <a:rPr lang="en-US" dirty="0">
                <a:solidFill>
                  <a:srgbClr val="000000"/>
                </a:solidFill>
                <a:latin typeface="Menlo" charset="0"/>
              </a:rPr>
              <a:t> </a:t>
            </a:r>
            <a:r>
              <a:rPr lang="en-US" dirty="0">
                <a:solidFill>
                  <a:srgbClr val="7F0055"/>
                </a:solidFill>
                <a:latin typeface="Menlo" charset="0"/>
              </a:rPr>
              <a:t>implements</a:t>
            </a:r>
            <a:r>
              <a:rPr lang="en-US" dirty="0">
                <a:solidFill>
                  <a:srgbClr val="000000"/>
                </a:solidFill>
                <a:latin typeface="Menlo" charset="0"/>
              </a:rPr>
              <a:t> </a:t>
            </a:r>
            <a:r>
              <a:rPr lang="en-US" dirty="0" err="1">
                <a:solidFill>
                  <a:srgbClr val="000000"/>
                </a:solidFill>
                <a:latin typeface="Menlo" charset="0"/>
              </a:rPr>
              <a:t>EmployeeAndDepartmentTx</a:t>
            </a:r>
            <a:r>
              <a:rPr lang="en-US" dirty="0">
                <a:solidFill>
                  <a:srgbClr val="000000"/>
                </a:solidFill>
                <a:latin typeface="Menlo" charset="0"/>
              </a:rPr>
              <a:t> {</a:t>
            </a:r>
          </a:p>
          <a:p>
            <a:r>
              <a:rPr lang="en-US" dirty="0">
                <a:solidFill>
                  <a:srgbClr val="000000"/>
                </a:solidFill>
                <a:latin typeface="Menlo" charset="0"/>
              </a:rPr>
              <a:t>	</a:t>
            </a:r>
          </a:p>
          <a:p>
            <a:r>
              <a:rPr lang="en-US" dirty="0">
                <a:solidFill>
                  <a:srgbClr val="000000"/>
                </a:solidFill>
                <a:latin typeface="Menlo" charset="0"/>
              </a:rPr>
              <a:t>	</a:t>
            </a:r>
            <a:r>
              <a:rPr lang="en-US" dirty="0">
                <a:solidFill>
                  <a:srgbClr val="7F0055"/>
                </a:solidFill>
                <a:latin typeface="Menlo" charset="0"/>
              </a:rPr>
              <a:t>private</a:t>
            </a:r>
            <a:r>
              <a:rPr lang="en-US" dirty="0">
                <a:solidFill>
                  <a:srgbClr val="000000"/>
                </a:solidFill>
                <a:latin typeface="Menlo" charset="0"/>
              </a:rPr>
              <a:t> </a:t>
            </a:r>
            <a:r>
              <a:rPr lang="en-US" dirty="0" err="1">
                <a:solidFill>
                  <a:srgbClr val="000000"/>
                </a:solidFill>
                <a:latin typeface="Menlo" charset="0"/>
              </a:rPr>
              <a:t>JdbcTemplate</a:t>
            </a:r>
            <a:r>
              <a:rPr lang="en-US" dirty="0">
                <a:solidFill>
                  <a:srgbClr val="000000"/>
                </a:solidFill>
                <a:latin typeface="Menlo" charset="0"/>
              </a:rPr>
              <a:t> </a:t>
            </a:r>
            <a:r>
              <a:rPr lang="en-US" dirty="0" err="1">
                <a:solidFill>
                  <a:srgbClr val="0000C0"/>
                </a:solidFill>
                <a:latin typeface="Menlo" charset="0"/>
              </a:rPr>
              <a:t>jdbcTemplate</a:t>
            </a:r>
            <a:r>
              <a:rPr lang="en-US" dirty="0">
                <a:solidFill>
                  <a:srgbClr val="000000"/>
                </a:solidFill>
                <a:latin typeface="Menlo" charset="0"/>
              </a:rPr>
              <a:t>;</a:t>
            </a:r>
          </a:p>
          <a:p>
            <a:r>
              <a:rPr lang="en-US" dirty="0">
                <a:solidFill>
                  <a:srgbClr val="000000"/>
                </a:solidFill>
                <a:latin typeface="Menlo" charset="0"/>
              </a:rPr>
              <a:t>	</a:t>
            </a:r>
          </a:p>
          <a:p>
            <a:r>
              <a:rPr lang="en-US" dirty="0">
                <a:solidFill>
                  <a:srgbClr val="000000"/>
                </a:solidFill>
                <a:latin typeface="Menlo" charset="0"/>
              </a:rPr>
              <a:t>	</a:t>
            </a:r>
            <a:r>
              <a:rPr lang="en-US" dirty="0">
                <a:solidFill>
                  <a:srgbClr val="7F0055"/>
                </a:solidFill>
                <a:latin typeface="Menlo" charset="0"/>
              </a:rPr>
              <a:t>public</a:t>
            </a:r>
            <a:r>
              <a:rPr lang="en-US" dirty="0">
                <a:solidFill>
                  <a:srgbClr val="000000"/>
                </a:solidFill>
                <a:latin typeface="Menlo" charset="0"/>
              </a:rPr>
              <a:t> </a:t>
            </a:r>
            <a:r>
              <a:rPr lang="en-US" dirty="0">
                <a:solidFill>
                  <a:srgbClr val="7F0055"/>
                </a:solidFill>
                <a:latin typeface="Menlo" charset="0"/>
              </a:rPr>
              <a:t>void</a:t>
            </a:r>
            <a:r>
              <a:rPr lang="en-US" dirty="0">
                <a:solidFill>
                  <a:srgbClr val="000000"/>
                </a:solidFill>
                <a:latin typeface="Menlo" charset="0"/>
              </a:rPr>
              <a:t> </a:t>
            </a:r>
            <a:r>
              <a:rPr lang="en-US" dirty="0" err="1">
                <a:solidFill>
                  <a:srgbClr val="000000"/>
                </a:solidFill>
                <a:latin typeface="Menlo" charset="0"/>
              </a:rPr>
              <a:t>setJdbcTemplate</a:t>
            </a:r>
            <a:r>
              <a:rPr lang="en-US" dirty="0">
                <a:solidFill>
                  <a:srgbClr val="000000"/>
                </a:solidFill>
                <a:latin typeface="Menlo" charset="0"/>
              </a:rPr>
              <a:t>(</a:t>
            </a:r>
            <a:r>
              <a:rPr lang="en-US" dirty="0" err="1">
                <a:solidFill>
                  <a:srgbClr val="000000"/>
                </a:solidFill>
                <a:latin typeface="Menlo" charset="0"/>
              </a:rPr>
              <a:t>JdbcTemplate</a:t>
            </a:r>
            <a:r>
              <a:rPr lang="en-US" dirty="0">
                <a:solidFill>
                  <a:srgbClr val="000000"/>
                </a:solidFill>
                <a:latin typeface="Menlo" charset="0"/>
              </a:rPr>
              <a:t> </a:t>
            </a:r>
            <a:r>
              <a:rPr lang="en-US" dirty="0" err="1">
                <a:solidFill>
                  <a:srgbClr val="6A3E3E"/>
                </a:solidFill>
                <a:latin typeface="Menlo" charset="0"/>
              </a:rPr>
              <a:t>jdbcTemplate</a:t>
            </a:r>
            <a:r>
              <a:rPr lang="en-US" dirty="0">
                <a:solidFill>
                  <a:srgbClr val="000000"/>
                </a:solidFill>
                <a:latin typeface="Menlo" charset="0"/>
              </a:rPr>
              <a:t>) {</a:t>
            </a:r>
          </a:p>
          <a:p>
            <a:r>
              <a:rPr lang="en-US" dirty="0">
                <a:solidFill>
                  <a:srgbClr val="000000"/>
                </a:solidFill>
                <a:latin typeface="Menlo" charset="0"/>
              </a:rPr>
              <a:t>		</a:t>
            </a:r>
            <a:r>
              <a:rPr lang="en-US" dirty="0" err="1">
                <a:solidFill>
                  <a:srgbClr val="7F0055"/>
                </a:solidFill>
                <a:latin typeface="Menlo" charset="0"/>
              </a:rPr>
              <a:t>this</a:t>
            </a:r>
            <a:r>
              <a:rPr lang="en-US" dirty="0" err="1">
                <a:solidFill>
                  <a:srgbClr val="000000"/>
                </a:solidFill>
                <a:latin typeface="Menlo" charset="0"/>
              </a:rPr>
              <a:t>.</a:t>
            </a:r>
            <a:r>
              <a:rPr lang="en-US" dirty="0" err="1">
                <a:solidFill>
                  <a:srgbClr val="0000C0"/>
                </a:solidFill>
                <a:latin typeface="Menlo" charset="0"/>
              </a:rPr>
              <a:t>jdbcTemplate</a:t>
            </a:r>
            <a:r>
              <a:rPr lang="en-US" dirty="0">
                <a:solidFill>
                  <a:srgbClr val="000000"/>
                </a:solidFill>
                <a:latin typeface="Menlo" charset="0"/>
              </a:rPr>
              <a:t> = </a:t>
            </a:r>
            <a:r>
              <a:rPr lang="en-US" dirty="0" err="1">
                <a:solidFill>
                  <a:srgbClr val="6A3E3E"/>
                </a:solidFill>
                <a:latin typeface="Menlo" charset="0"/>
              </a:rPr>
              <a:t>jdbcTemplate</a:t>
            </a:r>
            <a:r>
              <a:rPr lang="en-US" dirty="0">
                <a:solidFill>
                  <a:srgbClr val="000000"/>
                </a:solidFill>
                <a:latin typeface="Menlo" charset="0"/>
              </a:rPr>
              <a:t>;</a:t>
            </a:r>
          </a:p>
          <a:p>
            <a:r>
              <a:rPr lang="en-US" dirty="0">
                <a:solidFill>
                  <a:srgbClr val="000000"/>
                </a:solidFill>
                <a:latin typeface="Menlo" charset="0"/>
              </a:rPr>
              <a:t>	}</a:t>
            </a:r>
          </a:p>
          <a:p>
            <a:r>
              <a:rPr lang="en-US" dirty="0">
                <a:solidFill>
                  <a:srgbClr val="000000"/>
                </a:solidFill>
                <a:latin typeface="Menlo" charset="0"/>
              </a:rPr>
              <a:t>	</a:t>
            </a:r>
            <a:endParaRPr lang="en-US" dirty="0">
              <a:latin typeface="Menlo" charset="0"/>
            </a:endParaRPr>
          </a:p>
          <a:p>
            <a:r>
              <a:rPr lang="en-US" dirty="0">
                <a:solidFill>
                  <a:srgbClr val="000000"/>
                </a:solidFill>
                <a:latin typeface="Menlo" charset="0"/>
              </a:rPr>
              <a:t>	</a:t>
            </a:r>
            <a:r>
              <a:rPr lang="en-US" dirty="0">
                <a:solidFill>
                  <a:srgbClr val="7F0055"/>
                </a:solidFill>
                <a:latin typeface="Menlo" charset="0"/>
              </a:rPr>
              <a:t>public</a:t>
            </a:r>
            <a:r>
              <a:rPr lang="en-US" dirty="0">
                <a:solidFill>
                  <a:srgbClr val="000000"/>
                </a:solidFill>
                <a:latin typeface="Menlo" charset="0"/>
              </a:rPr>
              <a:t> </a:t>
            </a:r>
            <a:r>
              <a:rPr lang="en-US" dirty="0">
                <a:solidFill>
                  <a:srgbClr val="7F0055"/>
                </a:solidFill>
                <a:latin typeface="Menlo" charset="0"/>
              </a:rPr>
              <a:t>void</a:t>
            </a:r>
            <a:r>
              <a:rPr lang="en-US" dirty="0">
                <a:solidFill>
                  <a:srgbClr val="000000"/>
                </a:solidFill>
                <a:latin typeface="Menlo" charset="0"/>
              </a:rPr>
              <a:t> </a:t>
            </a:r>
            <a:r>
              <a:rPr lang="en-US" b="1" dirty="0" err="1">
                <a:solidFill>
                  <a:srgbClr val="000000"/>
                </a:solidFill>
                <a:latin typeface="Menlo" charset="0"/>
              </a:rPr>
              <a:t>saveDepartmentAndEmployee</a:t>
            </a:r>
            <a:r>
              <a:rPr lang="en-US" dirty="0">
                <a:solidFill>
                  <a:srgbClr val="000000"/>
                </a:solidFill>
                <a:latin typeface="Menlo" charset="0"/>
              </a:rPr>
              <a:t>(Department </a:t>
            </a:r>
            <a:r>
              <a:rPr lang="en-US" dirty="0" err="1">
                <a:solidFill>
                  <a:srgbClr val="6A3E3E"/>
                </a:solidFill>
                <a:latin typeface="Menlo" charset="0"/>
              </a:rPr>
              <a:t>dept</a:t>
            </a:r>
            <a:r>
              <a:rPr lang="en-US" dirty="0">
                <a:solidFill>
                  <a:srgbClr val="000000"/>
                </a:solidFill>
                <a:latin typeface="Menlo" charset="0"/>
              </a:rPr>
              <a:t>, Employee </a:t>
            </a:r>
            <a:r>
              <a:rPr lang="en-US" dirty="0" err="1">
                <a:solidFill>
                  <a:srgbClr val="6A3E3E"/>
                </a:solidFill>
                <a:latin typeface="Menlo" charset="0"/>
              </a:rPr>
              <a:t>emp</a:t>
            </a:r>
            <a:r>
              <a:rPr lang="en-US" dirty="0">
                <a:solidFill>
                  <a:srgbClr val="000000"/>
                </a:solidFill>
                <a:latin typeface="Menlo" charset="0"/>
              </a:rPr>
              <a:t>) {</a:t>
            </a:r>
          </a:p>
          <a:p>
            <a:r>
              <a:rPr lang="en-US" dirty="0">
                <a:solidFill>
                  <a:srgbClr val="000000"/>
                </a:solidFill>
                <a:latin typeface="Menlo" charset="0"/>
              </a:rPr>
              <a:t>		</a:t>
            </a:r>
            <a:r>
              <a:rPr lang="en-US" dirty="0" err="1">
                <a:solidFill>
                  <a:srgbClr val="000000"/>
                </a:solidFill>
                <a:latin typeface="Menlo" charset="0"/>
              </a:rPr>
              <a:t>saveEmployee</a:t>
            </a:r>
            <a:r>
              <a:rPr lang="en-US" dirty="0">
                <a:solidFill>
                  <a:srgbClr val="000000"/>
                </a:solidFill>
                <a:latin typeface="Menlo" charset="0"/>
              </a:rPr>
              <a:t>(</a:t>
            </a:r>
            <a:r>
              <a:rPr lang="en-US" dirty="0" err="1">
                <a:solidFill>
                  <a:srgbClr val="6A3E3E"/>
                </a:solidFill>
                <a:latin typeface="Menlo" charset="0"/>
              </a:rPr>
              <a:t>emp</a:t>
            </a:r>
            <a:r>
              <a:rPr lang="en-US" dirty="0">
                <a:solidFill>
                  <a:srgbClr val="000000"/>
                </a:solidFill>
                <a:latin typeface="Menlo" charset="0"/>
              </a:rPr>
              <a:t>);</a:t>
            </a:r>
          </a:p>
          <a:p>
            <a:r>
              <a:rPr lang="en-US" dirty="0">
                <a:solidFill>
                  <a:srgbClr val="000000"/>
                </a:solidFill>
                <a:latin typeface="Menlo" charset="0"/>
              </a:rPr>
              <a:t>		</a:t>
            </a:r>
            <a:r>
              <a:rPr lang="en-US" dirty="0" err="1">
                <a:solidFill>
                  <a:srgbClr val="000000"/>
                </a:solidFill>
                <a:latin typeface="Menlo" charset="0"/>
              </a:rPr>
              <a:t>saveDepartment</a:t>
            </a:r>
            <a:r>
              <a:rPr lang="en-US" dirty="0">
                <a:solidFill>
                  <a:srgbClr val="000000"/>
                </a:solidFill>
                <a:latin typeface="Menlo" charset="0"/>
              </a:rPr>
              <a:t>(</a:t>
            </a:r>
            <a:r>
              <a:rPr lang="en-US" dirty="0" err="1">
                <a:solidFill>
                  <a:srgbClr val="6A3E3E"/>
                </a:solidFill>
                <a:latin typeface="Menlo" charset="0"/>
              </a:rPr>
              <a:t>dept</a:t>
            </a:r>
            <a:r>
              <a:rPr lang="en-US" dirty="0">
                <a:solidFill>
                  <a:srgbClr val="000000"/>
                </a:solidFill>
                <a:latin typeface="Menlo" charset="0"/>
              </a:rPr>
              <a:t>);</a:t>
            </a:r>
          </a:p>
          <a:p>
            <a:r>
              <a:rPr lang="en-US" dirty="0">
                <a:solidFill>
                  <a:srgbClr val="000000"/>
                </a:solidFill>
                <a:latin typeface="Menlo" charset="0"/>
              </a:rPr>
              <a:t>		</a:t>
            </a:r>
            <a:r>
              <a:rPr lang="en-US" dirty="0">
                <a:solidFill>
                  <a:srgbClr val="3F7F5F"/>
                </a:solidFill>
                <a:latin typeface="Menlo" charset="0"/>
              </a:rPr>
              <a:t>// throw new </a:t>
            </a:r>
            <a:r>
              <a:rPr lang="en-US" dirty="0" err="1">
                <a:solidFill>
                  <a:srgbClr val="3F7F5F"/>
                </a:solidFill>
                <a:latin typeface="Menlo" charset="0"/>
              </a:rPr>
              <a:t>RuntimeException</a:t>
            </a:r>
            <a:r>
              <a:rPr lang="en-US" dirty="0">
                <a:solidFill>
                  <a:srgbClr val="3F7F5F"/>
                </a:solidFill>
                <a:latin typeface="Menlo" charset="0"/>
              </a:rPr>
              <a:t>("Transaction cancelled");</a:t>
            </a:r>
          </a:p>
          <a:p>
            <a:r>
              <a:rPr lang="en-US" dirty="0">
                <a:solidFill>
                  <a:srgbClr val="000000"/>
                </a:solidFill>
                <a:latin typeface="Menlo" charset="0"/>
              </a:rPr>
              <a:t>		</a:t>
            </a:r>
          </a:p>
          <a:p>
            <a:r>
              <a:rPr lang="en-US" dirty="0">
                <a:solidFill>
                  <a:srgbClr val="000000"/>
                </a:solidFill>
                <a:latin typeface="Menlo" charset="0"/>
              </a:rPr>
              <a:t>	}</a:t>
            </a:r>
          </a:p>
          <a:p>
            <a:r>
              <a:rPr lang="en-US" dirty="0">
                <a:solidFill>
                  <a:srgbClr val="000000"/>
                </a:solidFill>
                <a:latin typeface="Menlo" charset="0"/>
              </a:rPr>
              <a:t>}</a:t>
            </a:r>
            <a:endParaRPr lang="en-US" dirty="0"/>
          </a:p>
        </p:txBody>
      </p:sp>
    </p:spTree>
    <p:extLst>
      <p:ext uri="{BB962C8B-B14F-4D97-AF65-F5344CB8AC3E}">
        <p14:creationId xmlns:p14="http://schemas.microsoft.com/office/powerpoint/2010/main" val="160674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Propagation Behavior</a:t>
            </a:r>
            <a:endParaRPr lang="en-US" dirty="0"/>
          </a:p>
        </p:txBody>
      </p:sp>
      <p:sp>
        <p:nvSpPr>
          <p:cNvPr id="3" name="Content Placeholder 2"/>
          <p:cNvSpPr>
            <a:spLocks noGrp="1"/>
          </p:cNvSpPr>
          <p:nvPr>
            <p:ph idx="1"/>
          </p:nvPr>
        </p:nvSpPr>
        <p:spPr/>
        <p:txBody>
          <a:bodyPr>
            <a:normAutofit/>
          </a:bodyPr>
          <a:lstStyle/>
          <a:p>
            <a:pPr>
              <a:lnSpc>
                <a:spcPct val="150000"/>
              </a:lnSpc>
            </a:pPr>
            <a:r>
              <a:rPr lang="en-US" sz="2800" dirty="0">
                <a:solidFill>
                  <a:schemeClr val="accent1">
                    <a:lumMod val="50000"/>
                  </a:schemeClr>
                </a:solidFill>
                <a:latin typeface="Times New Roman" pitchFamily="18" charset="0"/>
                <a:ea typeface="Arial Unicode MS" pitchFamily="34" charset="-128"/>
                <a:cs typeface="Times New Roman" pitchFamily="18" charset="0"/>
              </a:rPr>
              <a:t>Propagation behavior defines the boundaries of the transaction with respect to the client and to the method being called.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a:lnSpc>
                <a:spcPct val="150000"/>
              </a:lnSpc>
            </a:pPr>
            <a:r>
              <a:rPr lang="en-US" sz="2800" dirty="0">
                <a:solidFill>
                  <a:schemeClr val="accent1">
                    <a:lumMod val="50000"/>
                  </a:schemeClr>
                </a:solidFill>
                <a:latin typeface="Times New Roman" pitchFamily="18" charset="0"/>
                <a:ea typeface="Arial Unicode MS" pitchFamily="34" charset="-128"/>
                <a:cs typeface="Times New Roman" pitchFamily="18" charset="0"/>
              </a:rPr>
              <a:t>Spring defines seven distinct propagation behaviors. These are the constants which you can find in </a:t>
            </a:r>
            <a:r>
              <a:rPr lang="en-US" sz="2800" i="1" dirty="0">
                <a:solidFill>
                  <a:schemeClr val="accent1">
                    <a:lumMod val="50000"/>
                  </a:schemeClr>
                </a:solidFill>
                <a:latin typeface="Times New Roman" pitchFamily="18" charset="0"/>
                <a:ea typeface="Arial Unicode MS" pitchFamily="34" charset="-128"/>
                <a:cs typeface="Times New Roman" pitchFamily="18" charset="0"/>
              </a:rPr>
              <a:t>Interface</a:t>
            </a:r>
            <a:r>
              <a:rPr lang="en-US" sz="2800" dirty="0">
                <a:solidFill>
                  <a:schemeClr val="accent1">
                    <a:lumMod val="50000"/>
                  </a:schemeClr>
                </a:solidFill>
                <a:latin typeface="Times New Roman" pitchFamily="18" charset="0"/>
                <a:ea typeface="Arial Unicode MS" pitchFamily="34" charset="-128"/>
                <a:cs typeface="Times New Roman" pitchFamily="18" charset="0"/>
              </a:rPr>
              <a:t> </a:t>
            </a:r>
            <a:r>
              <a:rPr lang="en-US" sz="2800" i="1" dirty="0" err="1">
                <a:solidFill>
                  <a:schemeClr val="accent1">
                    <a:lumMod val="50000"/>
                  </a:schemeClr>
                </a:solidFill>
                <a:latin typeface="Times New Roman" pitchFamily="18" charset="0"/>
                <a:ea typeface="Arial Unicode MS" pitchFamily="34" charset="-128"/>
                <a:cs typeface="Times New Roman" pitchFamily="18" charset="0"/>
              </a:rPr>
              <a:t>TransactionDefinition</a:t>
            </a:r>
            <a:r>
              <a:rPr lang="en-US" sz="2800" dirty="0">
                <a:solidFill>
                  <a:schemeClr val="accent1">
                    <a:lumMod val="50000"/>
                  </a:schemeClr>
                </a:solidFill>
                <a:latin typeface="Times New Roman" pitchFamily="18" charset="0"/>
                <a:ea typeface="Arial Unicode MS" pitchFamily="34" charset="-128"/>
                <a:cs typeface="Times New Roman" pitchFamily="18" charset="0"/>
              </a:rPr>
              <a:t>.</a:t>
            </a:r>
          </a:p>
          <a:p>
            <a:pPr>
              <a:lnSpc>
                <a:spcPct val="150000"/>
              </a:lnSpc>
            </a:pPr>
            <a:endParaRPr lang="en-US" sz="2800"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30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978" y="1604211"/>
            <a:ext cx="10916653" cy="3858126"/>
          </a:xfrm>
        </p:spPr>
        <p:txBody>
          <a:bodyPr>
            <a:noAutofit/>
          </a:bodyPr>
          <a:lstStyle/>
          <a:p>
            <a:pPr algn="just"/>
            <a:r>
              <a:rPr lang="en-US" sz="2800" b="1" dirty="0" smtClean="0">
                <a:solidFill>
                  <a:schemeClr val="accent1">
                    <a:lumMod val="50000"/>
                  </a:schemeClr>
                </a:solidFill>
                <a:latin typeface="Times New Roman" pitchFamily="18" charset="0"/>
                <a:ea typeface="Arial Unicode MS" pitchFamily="34" charset="-128"/>
                <a:cs typeface="Times New Roman" pitchFamily="18" charset="0"/>
              </a:rPr>
              <a:t>Transaction</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 </a:t>
            </a:r>
          </a:p>
          <a:p>
            <a:pPr marL="457200" indent="-457200" algn="just">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Logical unit of work that contains one or more SQL statements</a:t>
            </a:r>
          </a:p>
          <a:p>
            <a:pPr marL="457200" indent="-457200" algn="just">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An Atomic Unit</a:t>
            </a:r>
          </a:p>
          <a:p>
            <a:pPr marL="457200" indent="-457200" algn="just">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Either all committed (applied to the database) or all rolled back (undone from the database)</a:t>
            </a:r>
          </a:p>
          <a:p>
            <a:pPr marL="457200" indent="-457200" algn="just">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In </a:t>
            </a:r>
            <a:r>
              <a:rPr lang="en-US" sz="2800" dirty="0" err="1" smtClean="0">
                <a:solidFill>
                  <a:schemeClr val="accent1">
                    <a:lumMod val="50000"/>
                  </a:schemeClr>
                </a:solidFill>
                <a:latin typeface="Times New Roman" pitchFamily="18" charset="0"/>
                <a:ea typeface="Arial Unicode MS" pitchFamily="34" charset="-128"/>
                <a:cs typeface="Times New Roman" pitchFamily="18" charset="0"/>
              </a:rPr>
              <a:t>oftware</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 all-or-nothing </a:t>
            </a:r>
            <a:r>
              <a:rPr lang="en-US" sz="2800" dirty="0">
                <a:solidFill>
                  <a:schemeClr val="accent1">
                    <a:lumMod val="50000"/>
                  </a:schemeClr>
                </a:solidFill>
                <a:latin typeface="Times New Roman" pitchFamily="18" charset="0"/>
                <a:ea typeface="Arial Unicode MS" pitchFamily="34" charset="-128"/>
                <a:cs typeface="Times New Roman" pitchFamily="18" charset="0"/>
              </a:rPr>
              <a:t>operations are called transactions</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marL="457200" indent="-457200" algn="just">
              <a:buFont typeface="Arial" charset="0"/>
              <a:buChar char="•"/>
            </a:pPr>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7" name="Slide Number Placeholder 6"/>
          <p:cNvSpPr>
            <a:spLocks noGrp="1"/>
          </p:cNvSpPr>
          <p:nvPr>
            <p:ph type="sldNum" sz="quarter" idx="12"/>
          </p:nvPr>
        </p:nvSpPr>
        <p:spPr/>
        <p:txBody>
          <a:bodyPr/>
          <a:lstStyle/>
          <a:p>
            <a:fld id="{1019847D-44B6-4668-8A83-5B1BA5C285AC}" type="slidenum">
              <a:rPr lang="en-US" smtClean="0"/>
              <a:t>3</a:t>
            </a:fld>
            <a:endParaRPr lang="en-US"/>
          </a:p>
        </p:txBody>
      </p:sp>
      <p:sp>
        <p:nvSpPr>
          <p:cNvPr id="5" name="TextBox 4"/>
          <p:cNvSpPr txBox="1"/>
          <p:nvPr/>
        </p:nvSpPr>
        <p:spPr>
          <a:xfrm>
            <a:off x="463052" y="372978"/>
            <a:ext cx="5373715"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What </a:t>
            </a:r>
            <a:r>
              <a:rPr lang="en-US" sz="4800" smtClean="0">
                <a:solidFill>
                  <a:srgbClr val="0F4A61"/>
                </a:solidFill>
                <a:latin typeface="Segoe UI" panose="020B0502040204020203" pitchFamily="34" charset="0"/>
                <a:cs typeface="Segoe UI" panose="020B0502040204020203" pitchFamily="34" charset="0"/>
              </a:rPr>
              <a:t>is Transaction?</a:t>
            </a:r>
            <a:endParaRPr lang="en-US" sz="48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232042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9" descr="C:\Users\skar\Desktop\Holding Hand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68680" y="606243"/>
            <a:ext cx="844953" cy="5385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29917" y="1484544"/>
            <a:ext cx="9144000" cy="4462760"/>
          </a:xfrm>
          <a:prstGeom prst="rect">
            <a:avLst/>
          </a:prstGeom>
        </p:spPr>
        <p:txBody>
          <a:bodyPr wrap="square">
            <a:spAutoFit/>
          </a:bodyPr>
          <a:lstStyle/>
          <a:p>
            <a:r>
              <a:rPr lang="en-US" sz="2800" dirty="0">
                <a:solidFill>
                  <a:srgbClr val="C00000"/>
                </a:solidFill>
              </a:rPr>
              <a:t>public </a:t>
            </a:r>
            <a:r>
              <a:rPr lang="en-US" sz="2800" dirty="0" err="1">
                <a:solidFill>
                  <a:srgbClr val="C00000"/>
                </a:solidFill>
              </a:rPr>
              <a:t>enum</a:t>
            </a:r>
            <a:r>
              <a:rPr lang="en-US" sz="2800" dirty="0">
                <a:solidFill>
                  <a:srgbClr val="C00000"/>
                </a:solidFill>
              </a:rPr>
              <a:t> </a:t>
            </a:r>
            <a:r>
              <a:rPr lang="en-US" sz="2800" b="1" dirty="0" smtClean="0">
                <a:solidFill>
                  <a:srgbClr val="C00000"/>
                </a:solidFill>
              </a:rPr>
              <a:t>Propagation </a:t>
            </a:r>
            <a:r>
              <a:rPr lang="en-US" sz="2800" dirty="0">
                <a:solidFill>
                  <a:srgbClr val="C00000"/>
                </a:solidFill>
              </a:rPr>
              <a:t>extends </a:t>
            </a:r>
            <a:r>
              <a:rPr lang="en-US" sz="2800" dirty="0">
                <a:solidFill>
                  <a:srgbClr val="C00000"/>
                </a:solidFill>
                <a:hlinkClick r:id="rId3" tooltip="class or interface in java.lang"/>
              </a:rPr>
              <a:t>Enum</a:t>
            </a:r>
            <a:r>
              <a:rPr lang="en-US" sz="2800" dirty="0">
                <a:solidFill>
                  <a:srgbClr val="C00000"/>
                </a:solidFill>
              </a:rPr>
              <a:t>&lt;</a:t>
            </a:r>
            <a:r>
              <a:rPr lang="en-US" sz="2800" dirty="0">
                <a:solidFill>
                  <a:srgbClr val="C00000"/>
                </a:solidFill>
                <a:hlinkClick r:id="rId4" tooltip="enum in org.springframework.transaction.annotation"/>
              </a:rPr>
              <a:t>Propagation</a:t>
            </a:r>
            <a:r>
              <a:rPr lang="en-US" sz="2800" dirty="0">
                <a:solidFill>
                  <a:srgbClr val="C00000"/>
                </a:solidFill>
              </a:rPr>
              <a:t>&gt;</a:t>
            </a:r>
            <a:endParaRPr lang="en-US" sz="2800" dirty="0" smtClean="0">
              <a:solidFill>
                <a:srgbClr val="C00000"/>
              </a:solidFill>
              <a:latin typeface="Times New Roman" pitchFamily="18" charset="0"/>
              <a:ea typeface="Arial Unicode MS" pitchFamily="34" charset="-128"/>
              <a:cs typeface="Times New Roman" pitchFamily="18" charset="0"/>
            </a:endParaRPr>
          </a:p>
          <a:p>
            <a:pPr marL="457200" indent="-457200">
              <a:buFont typeface="Arial" charset="0"/>
              <a:buChar char="•"/>
            </a:pP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MANDATORY</a:t>
            </a:r>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REQUIRED</a:t>
            </a: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NEVER</a:t>
            </a: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NOT_SUPPORTED</a:t>
            </a: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REQUIRED</a:t>
            </a: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REQUIRED_NEW</a:t>
            </a: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SUPPORTS</a:t>
            </a:r>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8" name="Title 1"/>
          <p:cNvSpPr>
            <a:spLocks noGrp="1"/>
          </p:cNvSpPr>
          <p:nvPr>
            <p:ph type="title"/>
          </p:nvPr>
        </p:nvSpPr>
        <p:spPr>
          <a:xfrm>
            <a:off x="522225" y="450947"/>
            <a:ext cx="8689061" cy="1020762"/>
          </a:xfrm>
        </p:spPr>
        <p:txBody>
          <a:bodyPr>
            <a:normAutofit fontScale="90000"/>
          </a:bodyPr>
          <a:lstStyle/>
          <a:p>
            <a:r>
              <a:rPr lang="en-US" dirty="0" smtClean="0"/>
              <a:t>Propagation levels (Fields) in Spring</a:t>
            </a:r>
            <a:endParaRPr lang="en-US" dirty="0"/>
          </a:p>
        </p:txBody>
      </p:sp>
      <p:sp>
        <p:nvSpPr>
          <p:cNvPr id="2" name="Slide Number Placeholder 1"/>
          <p:cNvSpPr>
            <a:spLocks noGrp="1"/>
          </p:cNvSpPr>
          <p:nvPr>
            <p:ph type="sldNum" sz="quarter" idx="12"/>
          </p:nvPr>
        </p:nvSpPr>
        <p:spPr/>
        <p:txBody>
          <a:bodyPr/>
          <a:lstStyle/>
          <a:p>
            <a:fld id="{F6A66EB9-E6ED-F54F-805B-5A8424482712}" type="slidenum">
              <a:rPr lang="en-US" smtClean="0"/>
              <a:t>30</a:t>
            </a:fld>
            <a:endParaRPr lang="en-US"/>
          </a:p>
        </p:txBody>
      </p:sp>
    </p:spTree>
    <p:extLst>
      <p:ext uri="{BB962C8B-B14F-4D97-AF65-F5344CB8AC3E}">
        <p14:creationId xmlns:p14="http://schemas.microsoft.com/office/powerpoint/2010/main" val="204523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50000"/>
                  </a:schemeClr>
                </a:solidFill>
                <a:latin typeface="Times New Roman" pitchFamily="18" charset="0"/>
                <a:ea typeface="Arial Unicode MS" pitchFamily="34" charset="-128"/>
                <a:cs typeface="Times New Roman" pitchFamily="18" charset="0"/>
              </a:rPr>
              <a:t>MANDATORY</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a:t>Support a current transaction, throw an exception if none exists.</a:t>
            </a:r>
          </a:p>
        </p:txBody>
      </p:sp>
      <p:sp>
        <p:nvSpPr>
          <p:cNvPr id="4" name="Slide Number Placeholder 3"/>
          <p:cNvSpPr>
            <a:spLocks noGrp="1"/>
          </p:cNvSpPr>
          <p:nvPr>
            <p:ph type="sldNum" sz="quarter" idx="12"/>
          </p:nvPr>
        </p:nvSpPr>
        <p:spPr/>
        <p:txBody>
          <a:bodyPr/>
          <a:lstStyle/>
          <a:p>
            <a:fld id="{F6A66EB9-E6ED-F54F-805B-5A8424482712}" type="slidenum">
              <a:rPr lang="en-US" smtClean="0"/>
              <a:t>31</a:t>
            </a:fld>
            <a:endParaRPr lang="en-US"/>
          </a:p>
        </p:txBody>
      </p:sp>
    </p:spTree>
    <p:extLst>
      <p:ext uri="{BB962C8B-B14F-4D97-AF65-F5344CB8AC3E}">
        <p14:creationId xmlns:p14="http://schemas.microsoft.com/office/powerpoint/2010/main" val="158357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latin typeface="Times New Roman" pitchFamily="18" charset="0"/>
                <a:ea typeface="Arial Unicode MS" pitchFamily="34" charset="-128"/>
                <a:cs typeface="Times New Roman" pitchFamily="18" charset="0"/>
              </a:rPr>
              <a:t>NESTED</a:t>
            </a:r>
            <a:endParaRPr lang="en-US" dirty="0"/>
          </a:p>
        </p:txBody>
      </p:sp>
      <p:sp>
        <p:nvSpPr>
          <p:cNvPr id="3" name="Content Placeholder 2"/>
          <p:cNvSpPr>
            <a:spLocks noGrp="1"/>
          </p:cNvSpPr>
          <p:nvPr>
            <p:ph idx="1"/>
          </p:nvPr>
        </p:nvSpPr>
        <p:spPr/>
        <p:txBody>
          <a:bodyPr>
            <a:normAutofit/>
          </a:bodyPr>
          <a:lstStyle/>
          <a:p>
            <a:pPr marL="0" indent="0">
              <a:buNone/>
            </a:pPr>
            <a:r>
              <a:rPr lang="en-US" sz="3200"/>
              <a:t>Execute within a nested transaction if a current transaction exists, behave like REQUIRED otherwise</a:t>
            </a:r>
            <a:endParaRPr lang="en-US" sz="3200" dirty="0"/>
          </a:p>
        </p:txBody>
      </p:sp>
      <p:sp>
        <p:nvSpPr>
          <p:cNvPr id="4" name="Slide Number Placeholder 3"/>
          <p:cNvSpPr>
            <a:spLocks noGrp="1"/>
          </p:cNvSpPr>
          <p:nvPr>
            <p:ph type="sldNum" sz="quarter" idx="12"/>
          </p:nvPr>
        </p:nvSpPr>
        <p:spPr/>
        <p:txBody>
          <a:bodyPr/>
          <a:lstStyle/>
          <a:p>
            <a:fld id="{F6A66EB9-E6ED-F54F-805B-5A8424482712}" type="slidenum">
              <a:rPr lang="en-US" smtClean="0"/>
              <a:t>32</a:t>
            </a:fld>
            <a:endParaRPr lang="en-US"/>
          </a:p>
        </p:txBody>
      </p:sp>
    </p:spTree>
    <p:extLst>
      <p:ext uri="{BB962C8B-B14F-4D97-AF65-F5344CB8AC3E}">
        <p14:creationId xmlns:p14="http://schemas.microsoft.com/office/powerpoint/2010/main" val="138082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1">
                    <a:lumMod val="50000"/>
                  </a:schemeClr>
                </a:solidFill>
                <a:latin typeface="Times New Roman" pitchFamily="18" charset="0"/>
                <a:ea typeface="Arial Unicode MS" pitchFamily="34" charset="-128"/>
                <a:cs typeface="Times New Roman" pitchFamily="18" charset="0"/>
              </a:rPr>
              <a:t>NEVER</a:t>
            </a:r>
            <a:endParaRPr lang="en-US" sz="3600" dirty="0"/>
          </a:p>
        </p:txBody>
      </p:sp>
      <p:sp>
        <p:nvSpPr>
          <p:cNvPr id="3" name="Content Placeholder 2"/>
          <p:cNvSpPr>
            <a:spLocks noGrp="1"/>
          </p:cNvSpPr>
          <p:nvPr>
            <p:ph idx="1"/>
          </p:nvPr>
        </p:nvSpPr>
        <p:spPr/>
        <p:txBody>
          <a:bodyPr>
            <a:normAutofit/>
          </a:bodyPr>
          <a:lstStyle/>
          <a:p>
            <a:pPr marL="0" indent="0">
              <a:buNone/>
            </a:pPr>
            <a:r>
              <a:rPr lang="en-US" sz="3200" dirty="0"/>
              <a:t>Execute non-</a:t>
            </a:r>
            <a:r>
              <a:rPr lang="en-US" sz="3200" dirty="0" err="1"/>
              <a:t>transactionally</a:t>
            </a:r>
            <a:r>
              <a:rPr lang="en-US" sz="3200" dirty="0"/>
              <a:t>, throw an exception if a transaction exists</a:t>
            </a:r>
          </a:p>
        </p:txBody>
      </p:sp>
      <p:sp>
        <p:nvSpPr>
          <p:cNvPr id="4" name="Slide Number Placeholder 3"/>
          <p:cNvSpPr>
            <a:spLocks noGrp="1"/>
          </p:cNvSpPr>
          <p:nvPr>
            <p:ph type="sldNum" sz="quarter" idx="12"/>
          </p:nvPr>
        </p:nvSpPr>
        <p:spPr/>
        <p:txBody>
          <a:bodyPr/>
          <a:lstStyle/>
          <a:p>
            <a:fld id="{F6A66EB9-E6ED-F54F-805B-5A8424482712}" type="slidenum">
              <a:rPr lang="en-US" smtClean="0"/>
              <a:t>33</a:t>
            </a:fld>
            <a:endParaRPr lang="en-US"/>
          </a:p>
        </p:txBody>
      </p:sp>
    </p:spTree>
    <p:extLst>
      <p:ext uri="{BB962C8B-B14F-4D97-AF65-F5344CB8AC3E}">
        <p14:creationId xmlns:p14="http://schemas.microsoft.com/office/powerpoint/2010/main" val="184093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latin typeface="Times New Roman" pitchFamily="18" charset="0"/>
                <a:ea typeface="Arial Unicode MS" pitchFamily="34" charset="-128"/>
                <a:cs typeface="Times New Roman" pitchFamily="18" charset="0"/>
              </a:rPr>
              <a:t>NON_SUPPORTED</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a:t>Execute non-</a:t>
            </a:r>
            <a:r>
              <a:rPr lang="en-US" sz="3200" dirty="0" err="1"/>
              <a:t>transactionally</a:t>
            </a:r>
            <a:r>
              <a:rPr lang="en-US" sz="3200" dirty="0"/>
              <a:t>, suspend the current transaction if one exists</a:t>
            </a:r>
          </a:p>
        </p:txBody>
      </p:sp>
      <p:sp>
        <p:nvSpPr>
          <p:cNvPr id="4" name="Slide Number Placeholder 3"/>
          <p:cNvSpPr>
            <a:spLocks noGrp="1"/>
          </p:cNvSpPr>
          <p:nvPr>
            <p:ph type="sldNum" sz="quarter" idx="12"/>
          </p:nvPr>
        </p:nvSpPr>
        <p:spPr/>
        <p:txBody>
          <a:bodyPr/>
          <a:lstStyle/>
          <a:p>
            <a:fld id="{F6A66EB9-E6ED-F54F-805B-5A8424482712}" type="slidenum">
              <a:rPr lang="en-US" smtClean="0"/>
              <a:t>34</a:t>
            </a:fld>
            <a:endParaRPr lang="en-US"/>
          </a:p>
        </p:txBody>
      </p:sp>
    </p:spTree>
    <p:extLst>
      <p:ext uri="{BB962C8B-B14F-4D97-AF65-F5344CB8AC3E}">
        <p14:creationId xmlns:p14="http://schemas.microsoft.com/office/powerpoint/2010/main" val="1735171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1">
                    <a:lumMod val="50000"/>
                  </a:schemeClr>
                </a:solidFill>
                <a:latin typeface="Times New Roman" pitchFamily="18" charset="0"/>
                <a:ea typeface="Arial Unicode MS" pitchFamily="34" charset="-128"/>
                <a:cs typeface="Times New Roman" pitchFamily="18" charset="0"/>
              </a:rPr>
              <a:t>SUPPORTS</a:t>
            </a:r>
            <a:endParaRPr lang="en-US" sz="3600" dirty="0"/>
          </a:p>
        </p:txBody>
      </p:sp>
      <p:sp>
        <p:nvSpPr>
          <p:cNvPr id="3" name="Content Placeholder 2"/>
          <p:cNvSpPr>
            <a:spLocks noGrp="1"/>
          </p:cNvSpPr>
          <p:nvPr>
            <p:ph idx="1"/>
          </p:nvPr>
        </p:nvSpPr>
        <p:spPr/>
        <p:txBody>
          <a:bodyPr>
            <a:normAutofit/>
          </a:bodyPr>
          <a:lstStyle/>
          <a:p>
            <a:pPr marL="0" indent="0">
              <a:buNone/>
            </a:pPr>
            <a:r>
              <a:rPr lang="en-US" sz="3200" dirty="0"/>
              <a:t/>
            </a:r>
            <a:br>
              <a:rPr lang="en-US" sz="3200" dirty="0"/>
            </a:br>
            <a:r>
              <a:rPr lang="en-US" sz="3200" dirty="0"/>
              <a:t>Support a current transaction, execute non-</a:t>
            </a:r>
            <a:r>
              <a:rPr lang="en-US" sz="3200" dirty="0" err="1"/>
              <a:t>transactionally</a:t>
            </a:r>
            <a:r>
              <a:rPr lang="en-US" sz="3200" dirty="0"/>
              <a:t> if none exists</a:t>
            </a:r>
          </a:p>
        </p:txBody>
      </p:sp>
      <p:sp>
        <p:nvSpPr>
          <p:cNvPr id="4" name="Slide Number Placeholder 3"/>
          <p:cNvSpPr>
            <a:spLocks noGrp="1"/>
          </p:cNvSpPr>
          <p:nvPr>
            <p:ph type="sldNum" sz="quarter" idx="12"/>
          </p:nvPr>
        </p:nvSpPr>
        <p:spPr/>
        <p:txBody>
          <a:bodyPr/>
          <a:lstStyle/>
          <a:p>
            <a:fld id="{F6A66EB9-E6ED-F54F-805B-5A8424482712}" type="slidenum">
              <a:rPr lang="en-US" smtClean="0"/>
              <a:t>35</a:t>
            </a:fld>
            <a:endParaRPr lang="en-US"/>
          </a:p>
        </p:txBody>
      </p:sp>
    </p:spTree>
    <p:extLst>
      <p:ext uri="{BB962C8B-B14F-4D97-AF65-F5344CB8AC3E}">
        <p14:creationId xmlns:p14="http://schemas.microsoft.com/office/powerpoint/2010/main" val="19194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a:t>
            </a:r>
            <a:endParaRPr lang="en-US" dirty="0"/>
          </a:p>
        </p:txBody>
      </p:sp>
      <p:sp>
        <p:nvSpPr>
          <p:cNvPr id="6" name="Content Placeholder 5"/>
          <p:cNvSpPr>
            <a:spLocks noGrp="1"/>
          </p:cNvSpPr>
          <p:nvPr>
            <p:ph idx="1"/>
          </p:nvPr>
        </p:nvSpPr>
        <p:spPr>
          <a:xfrm>
            <a:off x="608170" y="1905000"/>
            <a:ext cx="10975658" cy="2769989"/>
          </a:xfrm>
          <a:prstGeom prst="rect">
            <a:avLst/>
          </a:prstGeom>
        </p:spPr>
        <p:txBody>
          <a:bodyPr wrap="square">
            <a:spAutoFit/>
          </a:bodyPr>
          <a:lstStyle/>
          <a:p>
            <a:pPr marL="0" indent="0">
              <a:buNone/>
            </a:pP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What is isolation level</a:t>
            </a: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how </a:t>
            </a:r>
            <a:r>
              <a:rPr lang="en-US" sz="3200" dirty="0">
                <a:solidFill>
                  <a:schemeClr val="accent1">
                    <a:lumMod val="50000"/>
                  </a:schemeClr>
                </a:solidFill>
                <a:latin typeface="Times New Roman" pitchFamily="18" charset="0"/>
                <a:ea typeface="Arial Unicode MS" pitchFamily="34" charset="-128"/>
                <a:cs typeface="Times New Roman" pitchFamily="18" charset="0"/>
              </a:rPr>
              <a:t>much a transaction may be impacted by the activities of other concurrent transactions. </a:t>
            </a: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In </a:t>
            </a:r>
            <a:r>
              <a:rPr lang="en-US" sz="3200" dirty="0">
                <a:solidFill>
                  <a:schemeClr val="accent1">
                    <a:lumMod val="50000"/>
                  </a:schemeClr>
                </a:solidFill>
                <a:latin typeface="Times New Roman" pitchFamily="18" charset="0"/>
                <a:ea typeface="Arial Unicode MS" pitchFamily="34" charset="-128"/>
                <a:cs typeface="Times New Roman" pitchFamily="18" charset="0"/>
              </a:rPr>
              <a:t>a typical application, multiple transactions run concurrently, often working with the same data to get their job done. </a:t>
            </a:r>
            <a:endParaRPr lang="en-US" sz="3200"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9420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a:t>
            </a:r>
            <a:r>
              <a:rPr lang="en-US" b="1" dirty="0" smtClean="0"/>
              <a:t>Isolation Level</a:t>
            </a:r>
            <a:endParaRPr lang="en-US" b="1"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531953" y="1684509"/>
            <a:ext cx="10681480" cy="4524315"/>
          </a:xfrm>
          <a:prstGeom prst="rect">
            <a:avLst/>
          </a:prstGeom>
        </p:spPr>
        <p:txBody>
          <a:bodyPr wrap="square">
            <a:spAutoFit/>
          </a:bodyPr>
          <a:lstStyle/>
          <a:p>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For </a:t>
            </a:r>
            <a:r>
              <a:rPr lang="en-US" sz="3200" dirty="0">
                <a:solidFill>
                  <a:schemeClr val="accent1">
                    <a:lumMod val="50000"/>
                  </a:schemeClr>
                </a:solidFill>
                <a:latin typeface="Times New Roman" pitchFamily="18" charset="0"/>
                <a:ea typeface="Arial Unicode MS" pitchFamily="34" charset="-128"/>
                <a:cs typeface="Times New Roman" pitchFamily="18" charset="0"/>
              </a:rPr>
              <a:t>example, in the </a:t>
            </a:r>
            <a:r>
              <a:rPr lang="en-US" sz="3200" i="1" dirty="0">
                <a:solidFill>
                  <a:schemeClr val="accent1">
                    <a:lumMod val="50000"/>
                  </a:schemeClr>
                </a:solidFill>
                <a:latin typeface="Times New Roman" pitchFamily="18" charset="0"/>
                <a:ea typeface="Arial Unicode MS" pitchFamily="34" charset="-128"/>
                <a:cs typeface="Times New Roman" pitchFamily="18" charset="0"/>
              </a:rPr>
              <a:t>EMP</a:t>
            </a:r>
            <a:r>
              <a:rPr lang="en-US" sz="3200" dirty="0">
                <a:solidFill>
                  <a:schemeClr val="accent1">
                    <a:lumMod val="50000"/>
                  </a:schemeClr>
                </a:solidFill>
                <a:latin typeface="Times New Roman" pitchFamily="18" charset="0"/>
                <a:ea typeface="Arial Unicode MS" pitchFamily="34" charset="-128"/>
                <a:cs typeface="Times New Roman" pitchFamily="18" charset="0"/>
              </a:rPr>
              <a:t> table, the query is run to updated salary of </a:t>
            </a:r>
            <a:r>
              <a:rPr lang="en-US" sz="3200" b="1" dirty="0">
                <a:solidFill>
                  <a:schemeClr val="accent1">
                    <a:lumMod val="50000"/>
                  </a:schemeClr>
                </a:solidFill>
                <a:latin typeface="Times New Roman" pitchFamily="18" charset="0"/>
                <a:ea typeface="Arial Unicode MS" pitchFamily="34" charset="-128"/>
                <a:cs typeface="Times New Roman" pitchFamily="18" charset="0"/>
              </a:rPr>
              <a:t>Jack </a:t>
            </a:r>
            <a:r>
              <a:rPr lang="en-US" sz="3200" dirty="0">
                <a:solidFill>
                  <a:schemeClr val="accent1">
                    <a:lumMod val="50000"/>
                  </a:schemeClr>
                </a:solidFill>
                <a:latin typeface="Times New Roman" pitchFamily="18" charset="0"/>
                <a:ea typeface="Arial Unicode MS" pitchFamily="34" charset="-128"/>
                <a:cs typeface="Times New Roman" pitchFamily="18" charset="0"/>
              </a:rPr>
              <a:t>from 4000 to 5000.</a:t>
            </a:r>
          </a:p>
          <a:p>
            <a:pPr lvl="1"/>
            <a:r>
              <a:rPr lang="en-US" sz="3200" i="1" dirty="0">
                <a:solidFill>
                  <a:srgbClr val="C00000"/>
                </a:solidFill>
                <a:latin typeface="Times New Roman" pitchFamily="18" charset="0"/>
                <a:ea typeface="Arial Unicode MS" pitchFamily="34" charset="-128"/>
                <a:cs typeface="Times New Roman" pitchFamily="18" charset="0"/>
              </a:rPr>
              <a:t>UPDATE </a:t>
            </a:r>
            <a:r>
              <a:rPr lang="en-US" sz="3200" i="1" dirty="0" err="1">
                <a:solidFill>
                  <a:srgbClr val="C00000"/>
                </a:solidFill>
                <a:latin typeface="Times New Roman" pitchFamily="18" charset="0"/>
                <a:ea typeface="Arial Unicode MS" pitchFamily="34" charset="-128"/>
                <a:cs typeface="Times New Roman" pitchFamily="18" charset="0"/>
              </a:rPr>
              <a:t>emp</a:t>
            </a:r>
            <a:r>
              <a:rPr lang="en-US" sz="3200" i="1" dirty="0">
                <a:solidFill>
                  <a:srgbClr val="C00000"/>
                </a:solidFill>
                <a:latin typeface="Times New Roman" pitchFamily="18" charset="0"/>
                <a:ea typeface="Arial Unicode MS" pitchFamily="34" charset="-128"/>
                <a:cs typeface="Times New Roman" pitchFamily="18" charset="0"/>
              </a:rPr>
              <a:t> SET </a:t>
            </a:r>
            <a:r>
              <a:rPr lang="en-US" sz="3200" i="1" dirty="0" err="1">
                <a:solidFill>
                  <a:srgbClr val="C00000"/>
                </a:solidFill>
                <a:latin typeface="Times New Roman" pitchFamily="18" charset="0"/>
                <a:ea typeface="Arial Unicode MS" pitchFamily="34" charset="-128"/>
                <a:cs typeface="Times New Roman" pitchFamily="18" charset="0"/>
              </a:rPr>
              <a:t>sal</a:t>
            </a:r>
            <a:r>
              <a:rPr lang="en-US" sz="3200" i="1" dirty="0">
                <a:solidFill>
                  <a:srgbClr val="C00000"/>
                </a:solidFill>
                <a:latin typeface="Times New Roman" pitchFamily="18" charset="0"/>
                <a:ea typeface="Arial Unicode MS" pitchFamily="34" charset="-128"/>
                <a:cs typeface="Times New Roman" pitchFamily="18" charset="0"/>
              </a:rPr>
              <a:t>=5000 WHERE name='Jack';</a:t>
            </a:r>
          </a:p>
          <a:p>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But </a:t>
            </a:r>
            <a:r>
              <a:rPr lang="en-US" sz="3200" dirty="0">
                <a:solidFill>
                  <a:schemeClr val="accent1">
                    <a:lumMod val="50000"/>
                  </a:schemeClr>
                </a:solidFill>
                <a:latin typeface="Times New Roman" pitchFamily="18" charset="0"/>
                <a:ea typeface="Arial Unicode MS" pitchFamily="34" charset="-128"/>
                <a:cs typeface="Times New Roman" pitchFamily="18" charset="0"/>
              </a:rPr>
              <a:t>here the it is waiting to commit/rollback the transaction.</a:t>
            </a:r>
          </a:p>
          <a:p>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a:p>
            <a:r>
              <a:rPr lang="en-US" sz="3200" dirty="0">
                <a:solidFill>
                  <a:schemeClr val="accent1">
                    <a:lumMod val="50000"/>
                  </a:schemeClr>
                </a:solidFill>
                <a:latin typeface="Times New Roman" pitchFamily="18" charset="0"/>
                <a:ea typeface="Arial Unicode MS" pitchFamily="34" charset="-128"/>
                <a:cs typeface="Times New Roman" pitchFamily="18" charset="0"/>
              </a:rPr>
              <a:t>Now in another transaction, it run the query to read the salary of Jack as:</a:t>
            </a:r>
          </a:p>
          <a:p>
            <a:pPr marL="457200" lvl="2"/>
            <a:r>
              <a:rPr lang="en-US" sz="3200" i="1" dirty="0">
                <a:solidFill>
                  <a:srgbClr val="C00000"/>
                </a:solidFill>
                <a:latin typeface="Times New Roman" pitchFamily="18" charset="0"/>
                <a:ea typeface="Arial Unicode MS" pitchFamily="34" charset="-128"/>
                <a:cs typeface="Times New Roman" pitchFamily="18" charset="0"/>
              </a:rPr>
              <a:t>SELECT </a:t>
            </a:r>
            <a:r>
              <a:rPr lang="en-US" sz="3200" i="1" dirty="0" err="1">
                <a:solidFill>
                  <a:srgbClr val="C00000"/>
                </a:solidFill>
                <a:latin typeface="Times New Roman" pitchFamily="18" charset="0"/>
                <a:ea typeface="Arial Unicode MS" pitchFamily="34" charset="-128"/>
                <a:cs typeface="Times New Roman" pitchFamily="18" charset="0"/>
              </a:rPr>
              <a:t>sal</a:t>
            </a:r>
            <a:r>
              <a:rPr lang="en-US" sz="3200" i="1" dirty="0">
                <a:solidFill>
                  <a:srgbClr val="C00000"/>
                </a:solidFill>
                <a:latin typeface="Times New Roman" pitchFamily="18" charset="0"/>
                <a:ea typeface="Arial Unicode MS" pitchFamily="34" charset="-128"/>
                <a:cs typeface="Times New Roman" pitchFamily="18" charset="0"/>
              </a:rPr>
              <a:t> FROM </a:t>
            </a:r>
            <a:r>
              <a:rPr lang="en-US" sz="3200" i="1" dirty="0" err="1">
                <a:solidFill>
                  <a:srgbClr val="C00000"/>
                </a:solidFill>
                <a:latin typeface="Times New Roman" pitchFamily="18" charset="0"/>
                <a:ea typeface="Arial Unicode MS" pitchFamily="34" charset="-128"/>
                <a:cs typeface="Times New Roman" pitchFamily="18" charset="0"/>
              </a:rPr>
              <a:t>emp</a:t>
            </a:r>
            <a:r>
              <a:rPr lang="en-US" sz="3200" i="1" dirty="0">
                <a:solidFill>
                  <a:srgbClr val="C00000"/>
                </a:solidFill>
                <a:latin typeface="Times New Roman" pitchFamily="18" charset="0"/>
                <a:ea typeface="Arial Unicode MS" pitchFamily="34" charset="-128"/>
                <a:cs typeface="Times New Roman" pitchFamily="18" charset="0"/>
              </a:rPr>
              <a:t> WHERE name='Jack</a:t>
            </a:r>
            <a:r>
              <a:rPr lang="en-US" sz="3200" i="1" dirty="0" smtClean="0">
                <a:solidFill>
                  <a:srgbClr val="C00000"/>
                </a:solidFill>
                <a:latin typeface="Times New Roman" pitchFamily="18" charset="0"/>
                <a:ea typeface="Arial Unicode MS" pitchFamily="34" charset="-128"/>
                <a:cs typeface="Times New Roman" pitchFamily="18" charset="0"/>
              </a:rPr>
              <a:t>';</a:t>
            </a:r>
            <a:endParaRPr lang="en-US" sz="3200" i="1" dirty="0">
              <a:solidFill>
                <a:srgbClr val="C00000"/>
              </a:solidFill>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173936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Explaining </a:t>
            </a:r>
            <a:r>
              <a:rPr lang="en-US" b="1" dirty="0"/>
              <a:t>Isolation Level</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967622"/>
            <a:ext cx="10949481" cy="3539430"/>
          </a:xfrm>
          <a:prstGeom prst="rect">
            <a:avLst/>
          </a:prstGeom>
        </p:spPr>
        <p:txBody>
          <a:bodyPr wrap="square">
            <a:spAutoFit/>
          </a:bodyPr>
          <a:lstStyle/>
          <a:p>
            <a:r>
              <a:rPr lang="en-US" sz="3200" dirty="0">
                <a:solidFill>
                  <a:schemeClr val="accent1">
                    <a:lumMod val="50000"/>
                  </a:schemeClr>
                </a:solidFill>
                <a:latin typeface="Times New Roman" pitchFamily="18" charset="0"/>
                <a:ea typeface="Arial Unicode MS" pitchFamily="34" charset="-128"/>
                <a:cs typeface="Times New Roman" pitchFamily="18" charset="0"/>
              </a:rPr>
              <a:t>Now the question is, </a:t>
            </a: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when the 2</a:t>
            </a:r>
            <a:r>
              <a:rPr lang="en-US" sz="3200" baseline="30000" dirty="0" smtClean="0">
                <a:solidFill>
                  <a:schemeClr val="accent1">
                    <a:lumMod val="50000"/>
                  </a:schemeClr>
                </a:solidFill>
                <a:latin typeface="Times New Roman" pitchFamily="18" charset="0"/>
                <a:ea typeface="Arial Unicode MS" pitchFamily="34" charset="-128"/>
                <a:cs typeface="Times New Roman" pitchFamily="18" charset="0"/>
              </a:rPr>
              <a:t>nd</a:t>
            </a: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 person read before the commit:</a:t>
            </a: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
            </a:r>
            <a:b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b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how </a:t>
            </a:r>
            <a:r>
              <a:rPr lang="en-US" sz="3200" b="1" dirty="0">
                <a:solidFill>
                  <a:schemeClr val="accent1">
                    <a:lumMod val="50000"/>
                  </a:schemeClr>
                </a:solidFill>
                <a:latin typeface="Times New Roman" pitchFamily="18" charset="0"/>
                <a:ea typeface="Arial Unicode MS" pitchFamily="34" charset="-128"/>
                <a:cs typeface="Times New Roman" pitchFamily="18" charset="0"/>
              </a:rPr>
              <a:t>much it should print?</a:t>
            </a:r>
            <a:r>
              <a:rPr lang="en-US" sz="3200" dirty="0">
                <a:solidFill>
                  <a:schemeClr val="accent1">
                    <a:lumMod val="50000"/>
                  </a:schemeClr>
                </a:solidFill>
                <a:latin typeface="Times New Roman" pitchFamily="18" charset="0"/>
                <a:ea typeface="Arial Unicode MS" pitchFamily="34" charset="-128"/>
                <a:cs typeface="Times New Roman" pitchFamily="18" charset="0"/>
              </a:rPr>
              <a:t> </a:t>
            </a:r>
          </a:p>
          <a:p>
            <a:r>
              <a:rPr lang="en-US" sz="3200" dirty="0">
                <a:solidFill>
                  <a:schemeClr val="accent1">
                    <a:lumMod val="50000"/>
                  </a:schemeClr>
                </a:solidFill>
                <a:latin typeface="Times New Roman" pitchFamily="18" charset="0"/>
                <a:ea typeface="Arial Unicode MS" pitchFamily="34" charset="-128"/>
                <a:cs typeface="Times New Roman" pitchFamily="18" charset="0"/>
              </a:rPr>
              <a:t>	</a:t>
            </a: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r>
              <a:rPr lang="en-US" sz="3200" dirty="0" smtClean="0">
                <a:solidFill>
                  <a:srgbClr val="C00000"/>
                </a:solidFill>
                <a:latin typeface="Times New Roman" pitchFamily="18" charset="0"/>
                <a:ea typeface="Arial Unicode MS" pitchFamily="34" charset="-128"/>
                <a:cs typeface="Times New Roman" pitchFamily="18" charset="0"/>
              </a:rPr>
              <a:t>the </a:t>
            </a:r>
            <a:r>
              <a:rPr lang="en-US" sz="3200" dirty="0">
                <a:solidFill>
                  <a:srgbClr val="C00000"/>
                </a:solidFill>
                <a:latin typeface="Times New Roman" pitchFamily="18" charset="0"/>
                <a:ea typeface="Arial Unicode MS" pitchFamily="34" charset="-128"/>
                <a:cs typeface="Times New Roman" pitchFamily="18" charset="0"/>
              </a:rPr>
              <a:t>committed value 	4000  </a:t>
            </a:r>
            <a:r>
              <a:rPr lang="en-US" sz="3200" dirty="0" smtClean="0">
                <a:solidFill>
                  <a:srgbClr val="C00000"/>
                </a:solidFill>
                <a:latin typeface="Times New Roman" pitchFamily="18" charset="0"/>
                <a:ea typeface="Arial Unicode MS" pitchFamily="34" charset="-128"/>
                <a:cs typeface="Times New Roman" pitchFamily="18" charset="0"/>
              </a:rPr>
              <a:t>	?</a:t>
            </a:r>
            <a:endParaRPr lang="en-US" sz="3200" dirty="0">
              <a:solidFill>
                <a:srgbClr val="C00000"/>
              </a:solidFill>
              <a:latin typeface="Times New Roman" pitchFamily="18" charset="0"/>
              <a:ea typeface="Arial Unicode MS" pitchFamily="34" charset="-128"/>
              <a:cs typeface="Times New Roman" pitchFamily="18" charset="0"/>
            </a:endParaRPr>
          </a:p>
          <a:p>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		OR </a:t>
            </a:r>
            <a:r>
              <a:rPr lang="en-US" sz="3200" dirty="0">
                <a:solidFill>
                  <a:schemeClr val="accent1">
                    <a:lumMod val="50000"/>
                  </a:schemeClr>
                </a:solidFill>
                <a:latin typeface="Times New Roman" pitchFamily="18" charset="0"/>
                <a:ea typeface="Arial Unicode MS" pitchFamily="34" charset="-128"/>
                <a:cs typeface="Times New Roman" pitchFamily="18" charset="0"/>
              </a:rPr>
              <a:t>	</a:t>
            </a:r>
          </a:p>
          <a:p>
            <a:r>
              <a:rPr lang="en-US" sz="3200" dirty="0" smtClean="0">
                <a:solidFill>
                  <a:srgbClr val="C00000"/>
                </a:solidFill>
                <a:latin typeface="Times New Roman" pitchFamily="18" charset="0"/>
                <a:ea typeface="Arial Unicode MS" pitchFamily="34" charset="-128"/>
                <a:cs typeface="Times New Roman" pitchFamily="18" charset="0"/>
              </a:rPr>
              <a:t>the </a:t>
            </a:r>
            <a:r>
              <a:rPr lang="en-US" sz="3200" dirty="0">
                <a:solidFill>
                  <a:srgbClr val="C00000"/>
                </a:solidFill>
                <a:latin typeface="Times New Roman" pitchFamily="18" charset="0"/>
                <a:ea typeface="Arial Unicode MS" pitchFamily="34" charset="-128"/>
                <a:cs typeface="Times New Roman" pitchFamily="18" charset="0"/>
              </a:rPr>
              <a:t>uncommitted value 	</a:t>
            </a:r>
            <a:r>
              <a:rPr lang="en-US" sz="3200" dirty="0" smtClean="0">
                <a:solidFill>
                  <a:srgbClr val="C00000"/>
                </a:solidFill>
                <a:latin typeface="Times New Roman" pitchFamily="18" charset="0"/>
                <a:ea typeface="Arial Unicode MS" pitchFamily="34" charset="-128"/>
                <a:cs typeface="Times New Roman" pitchFamily="18" charset="0"/>
              </a:rPr>
              <a:t>5000		?</a:t>
            </a:r>
            <a:endParaRPr lang="en-US" sz="3200" dirty="0">
              <a:solidFill>
                <a:srgbClr val="C00000"/>
              </a:solidFill>
              <a:latin typeface="Times New Roman" pitchFamily="18" charset="0"/>
              <a:ea typeface="Arial Unicode MS" pitchFamily="34" charset="-128"/>
              <a:cs typeface="Times New Roman" pitchFamily="18" charset="0"/>
            </a:endParaRPr>
          </a:p>
          <a:p>
            <a:endParaRPr lang="en-US" sz="3200" dirty="0"/>
          </a:p>
        </p:txBody>
      </p:sp>
    </p:spTree>
    <p:extLst>
      <p:ext uri="{BB962C8B-B14F-4D97-AF65-F5344CB8AC3E}">
        <p14:creationId xmlns:p14="http://schemas.microsoft.com/office/powerpoint/2010/main" val="195324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Explaining </a:t>
            </a:r>
            <a:r>
              <a:rPr lang="en-US" b="1" dirty="0"/>
              <a:t>Isolation Level</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787696"/>
            <a:ext cx="10749639" cy="3539430"/>
          </a:xfrm>
          <a:prstGeom prst="rect">
            <a:avLst/>
          </a:prstGeom>
        </p:spPr>
        <p:txBody>
          <a:bodyPr wrap="square">
            <a:spAutoFit/>
          </a:bodyPr>
          <a:lstStyle/>
          <a:p>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Answer</a:t>
            </a: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a:t>
            </a:r>
            <a:br>
              <a:rPr lang="en-US" sz="3200" dirty="0" smtClean="0">
                <a:solidFill>
                  <a:schemeClr val="accent1">
                    <a:lumMod val="50000"/>
                  </a:schemeClr>
                </a:solidFill>
                <a:latin typeface="Times New Roman" pitchFamily="18" charset="0"/>
                <a:ea typeface="Arial Unicode MS" pitchFamily="34" charset="-128"/>
                <a:cs typeface="Times New Roman" pitchFamily="18" charset="0"/>
              </a:rPr>
            </a:b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Depending on the Isolation </a:t>
            </a:r>
            <a:r>
              <a:rPr lang="en-US" sz="3200" b="1" dirty="0">
                <a:solidFill>
                  <a:schemeClr val="accent1">
                    <a:lumMod val="50000"/>
                  </a:schemeClr>
                </a:solidFill>
                <a:latin typeface="Times New Roman" pitchFamily="18" charset="0"/>
                <a:ea typeface="Arial Unicode MS" pitchFamily="34" charset="-128"/>
                <a:cs typeface="Times New Roman" pitchFamily="18" charset="0"/>
              </a:rPr>
              <a:t>level</a:t>
            </a:r>
            <a:r>
              <a:rPr lang="en-US" sz="3200" dirty="0">
                <a:solidFill>
                  <a:schemeClr val="accent1">
                    <a:lumMod val="50000"/>
                  </a:schemeClr>
                </a:solidFill>
                <a:latin typeface="Times New Roman" pitchFamily="18" charset="0"/>
                <a:ea typeface="Arial Unicode MS" pitchFamily="34" charset="-128"/>
                <a:cs typeface="Times New Roman" pitchFamily="18" charset="0"/>
              </a:rPr>
              <a:t>. </a:t>
            </a: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When set </a:t>
            </a:r>
            <a:r>
              <a:rPr lang="en-US" sz="3200" dirty="0" smtClean="0">
                <a:solidFill>
                  <a:srgbClr val="C00000"/>
                </a:solidFill>
                <a:latin typeface="Times New Roman" pitchFamily="18" charset="0"/>
                <a:ea typeface="Arial Unicode MS" pitchFamily="34" charset="-128"/>
                <a:cs typeface="Times New Roman" pitchFamily="18" charset="0"/>
              </a:rPr>
              <a:t>TRANSACTION_READ_UNCOMMITTED</a:t>
            </a:r>
            <a:r>
              <a:rPr lang="en-US" sz="3200" dirty="0">
                <a:solidFill>
                  <a:schemeClr val="accent1">
                    <a:lumMod val="50000"/>
                  </a:schemeClr>
                </a:solidFill>
                <a:latin typeface="Times New Roman" pitchFamily="18" charset="0"/>
                <a:ea typeface="Arial Unicode MS" pitchFamily="34" charset="-128"/>
                <a:cs typeface="Times New Roman" pitchFamily="18" charset="0"/>
              </a:rPr>
              <a:t>, </a:t>
            </a: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pPr marL="457200" indent="-457200">
              <a:buFont typeface="Wingdings" charset="2"/>
              <a:buChar char="q"/>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It’s </a:t>
            </a:r>
            <a:r>
              <a:rPr lang="en-US" sz="3200" dirty="0">
                <a:solidFill>
                  <a:schemeClr val="accent1">
                    <a:lumMod val="50000"/>
                  </a:schemeClr>
                </a:solidFill>
                <a:latin typeface="Times New Roman" pitchFamily="18" charset="0"/>
                <a:ea typeface="Arial Unicode MS" pitchFamily="34" charset="-128"/>
                <a:cs typeface="Times New Roman" pitchFamily="18" charset="0"/>
              </a:rPr>
              <a:t>the</a:t>
            </a: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 </a:t>
            </a:r>
            <a:r>
              <a:rPr lang="en-US" sz="3200" dirty="0">
                <a:solidFill>
                  <a:schemeClr val="accent1">
                    <a:lumMod val="50000"/>
                  </a:schemeClr>
                </a:solidFill>
                <a:latin typeface="Times New Roman" pitchFamily="18" charset="0"/>
                <a:ea typeface="Arial Unicode MS" pitchFamily="34" charset="-128"/>
                <a:cs typeface="Times New Roman" pitchFamily="18" charset="0"/>
              </a:rPr>
              <a:t>uncommitted value – 5000</a:t>
            </a:r>
          </a:p>
          <a:p>
            <a:r>
              <a:rPr lang="en-US" sz="3200" dirty="0">
                <a:solidFill>
                  <a:schemeClr val="accent1">
                    <a:lumMod val="50000"/>
                  </a:schemeClr>
                </a:solidFill>
                <a:latin typeface="Times New Roman" pitchFamily="18" charset="0"/>
                <a:ea typeface="Arial Unicode MS" pitchFamily="34" charset="-128"/>
                <a:cs typeface="Times New Roman" pitchFamily="18" charset="0"/>
              </a:rPr>
              <a:t>When </a:t>
            </a: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set </a:t>
            </a:r>
            <a:r>
              <a:rPr lang="en-US" sz="3200" dirty="0" smtClean="0">
                <a:solidFill>
                  <a:srgbClr val="C00000"/>
                </a:solidFill>
                <a:latin typeface="Times New Roman" pitchFamily="18" charset="0"/>
                <a:ea typeface="Arial Unicode MS" pitchFamily="34" charset="-128"/>
                <a:cs typeface="Times New Roman" pitchFamily="18" charset="0"/>
              </a:rPr>
              <a:t>TRANSACTION_READ_COMMITTED</a:t>
            </a:r>
            <a:r>
              <a:rPr lang="en-US" sz="3200" dirty="0">
                <a:solidFill>
                  <a:schemeClr val="accent1">
                    <a:lumMod val="50000"/>
                  </a:schemeClr>
                </a:solidFill>
                <a:latin typeface="Times New Roman" pitchFamily="18" charset="0"/>
                <a:ea typeface="Arial Unicode MS" pitchFamily="34" charset="-128"/>
                <a:cs typeface="Times New Roman" pitchFamily="18" charset="0"/>
              </a:rPr>
              <a:t>, </a:t>
            </a:r>
          </a:p>
          <a:p>
            <a:pPr marL="457200" indent="-457200">
              <a:buFont typeface="Wingdings" charset="2"/>
              <a:buChar char="q"/>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It’s the </a:t>
            </a:r>
            <a:r>
              <a:rPr lang="en-US" sz="3200" dirty="0">
                <a:solidFill>
                  <a:schemeClr val="accent1">
                    <a:lumMod val="50000"/>
                  </a:schemeClr>
                </a:solidFill>
                <a:latin typeface="Times New Roman" pitchFamily="18" charset="0"/>
                <a:ea typeface="Arial Unicode MS" pitchFamily="34" charset="-128"/>
                <a:cs typeface="Times New Roman" pitchFamily="18" charset="0"/>
              </a:rPr>
              <a:t>committed value – 4000</a:t>
            </a: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a:t>
            </a:r>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7" name="TextBox 6"/>
          <p:cNvSpPr txBox="1"/>
          <p:nvPr/>
        </p:nvSpPr>
        <p:spPr>
          <a:xfrm>
            <a:off x="8450055" y="6039853"/>
            <a:ext cx="184731" cy="757130"/>
          </a:xfrm>
          <a:prstGeom prst="rect">
            <a:avLst/>
          </a:prstGeom>
          <a:solidFill>
            <a:schemeClr val="bg1"/>
          </a:solidFill>
        </p:spPr>
        <p:txBody>
          <a:bodyPr wrap="none" rtlCol="0">
            <a:spAutoFit/>
          </a:bodyPr>
          <a:lstStyle/>
          <a:p>
            <a:pPr algn="ctr">
              <a:lnSpc>
                <a:spcPct val="90000"/>
              </a:lnSpc>
            </a:pPr>
            <a:endParaRPr lang="en-US" sz="48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4291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771950" y="370167"/>
            <a:ext cx="4131517"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ACID properties</a:t>
            </a:r>
            <a:endParaRPr lang="en-US" sz="4800" dirty="0">
              <a:solidFill>
                <a:srgbClr val="0F4A6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8" name="Diagram 7"/>
          <p:cNvGraphicFramePr/>
          <p:nvPr>
            <p:extLst/>
          </p:nvPr>
        </p:nvGraphicFramePr>
        <p:xfrm>
          <a:off x="771950" y="1716324"/>
          <a:ext cx="9105976" cy="3539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803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(Fields) in Spring</a:t>
            </a:r>
            <a:endParaRPr lang="en-US" dirty="0"/>
          </a:p>
        </p:txBody>
      </p:sp>
      <p:sp>
        <p:nvSpPr>
          <p:cNvPr id="3" name="Content Placeholder 2"/>
          <p:cNvSpPr>
            <a:spLocks noGrp="1"/>
          </p:cNvSpPr>
          <p:nvPr>
            <p:ph idx="1"/>
          </p:nvPr>
        </p:nvSpPr>
        <p:spPr>
          <a:xfrm>
            <a:off x="581995" y="1621556"/>
            <a:ext cx="10975658" cy="4267200"/>
          </a:xfrm>
        </p:spPr>
        <p:txBody>
          <a:bodyPr>
            <a:noAutofit/>
          </a:bodyPr>
          <a:lstStyle/>
          <a:p>
            <a:pPr marL="0" indent="0">
              <a:lnSpc>
                <a:spcPct val="100000"/>
              </a:lnSpc>
              <a:buNone/>
            </a:pPr>
            <a:r>
              <a:rPr lang="en-US" sz="3200" dirty="0">
                <a:solidFill>
                  <a:srgbClr val="C00000"/>
                </a:solidFill>
              </a:rPr>
              <a:t>public </a:t>
            </a:r>
            <a:r>
              <a:rPr lang="en-US" sz="3200" dirty="0" err="1">
                <a:solidFill>
                  <a:srgbClr val="C00000"/>
                </a:solidFill>
              </a:rPr>
              <a:t>enum</a:t>
            </a:r>
            <a:r>
              <a:rPr lang="en-US" sz="3200" dirty="0">
                <a:solidFill>
                  <a:srgbClr val="C00000"/>
                </a:solidFill>
              </a:rPr>
              <a:t> </a:t>
            </a:r>
            <a:r>
              <a:rPr lang="en-US" sz="3200" b="1" dirty="0">
                <a:solidFill>
                  <a:srgbClr val="C00000"/>
                </a:solidFill>
              </a:rPr>
              <a:t>Isolation</a:t>
            </a:r>
            <a:r>
              <a:rPr lang="en-US" sz="3200" dirty="0">
                <a:solidFill>
                  <a:srgbClr val="C00000"/>
                </a:solidFill>
              </a:rPr>
              <a:t> extends </a:t>
            </a:r>
            <a:r>
              <a:rPr lang="en-US" sz="3200" dirty="0">
                <a:solidFill>
                  <a:srgbClr val="C00000"/>
                </a:solidFill>
                <a:hlinkClick r:id="rId2" tooltip="class or interface in java.lang"/>
              </a:rPr>
              <a:t>Enum</a:t>
            </a:r>
            <a:r>
              <a:rPr lang="en-US" sz="3200" dirty="0">
                <a:solidFill>
                  <a:srgbClr val="C00000"/>
                </a:solidFill>
              </a:rPr>
              <a:t>&lt;</a:t>
            </a:r>
            <a:r>
              <a:rPr lang="en-US" sz="3200" dirty="0">
                <a:solidFill>
                  <a:srgbClr val="C00000"/>
                </a:solidFill>
                <a:hlinkClick r:id="rId3" tooltip="enum in org.springframework.transaction.annotation"/>
              </a:rPr>
              <a:t>Isolation</a:t>
            </a:r>
            <a:r>
              <a:rPr lang="en-US" sz="3200" dirty="0">
                <a:solidFill>
                  <a:srgbClr val="C00000"/>
                </a:solidFill>
              </a:rPr>
              <a:t>&gt;</a:t>
            </a:r>
            <a:endParaRPr lang="en-US" sz="3200" dirty="0" smtClean="0">
              <a:solidFill>
                <a:srgbClr val="C00000"/>
              </a:solidFill>
              <a:latin typeface="Times New Roman" pitchFamily="18" charset="0"/>
              <a:ea typeface="Arial Unicode MS" pitchFamily="34" charset="-128"/>
              <a:cs typeface="Times New Roman" pitchFamily="18" charset="0"/>
            </a:endParaRPr>
          </a:p>
          <a:p>
            <a:pPr>
              <a:lnSpc>
                <a:spcPct val="100000"/>
              </a:lnSpc>
              <a:buFont typeface="Arial" charset="0"/>
              <a:buChar char="•"/>
            </a:pP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DEFAULT</a:t>
            </a:r>
          </a:p>
          <a:p>
            <a:pPr>
              <a:lnSpc>
                <a:spcPct val="100000"/>
              </a:lnSpc>
              <a:buFont typeface="Arial" charset="0"/>
              <a:buChar char="•"/>
            </a:pP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READ_COMMITTED</a:t>
            </a:r>
            <a:endParaRPr lang="en-US" sz="3200" b="1" dirty="0">
              <a:solidFill>
                <a:schemeClr val="accent1">
                  <a:lumMod val="50000"/>
                </a:schemeClr>
              </a:solidFill>
              <a:latin typeface="Times New Roman" pitchFamily="18" charset="0"/>
              <a:ea typeface="Arial Unicode MS" pitchFamily="34" charset="-128"/>
              <a:cs typeface="Times New Roman" pitchFamily="18" charset="0"/>
            </a:endParaRPr>
          </a:p>
          <a:p>
            <a:pPr>
              <a:lnSpc>
                <a:spcPct val="100000"/>
              </a:lnSpc>
              <a:buFont typeface="Arial" charset="0"/>
              <a:buChar char="•"/>
            </a:pP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READ_UNCOMMITTED</a:t>
            </a:r>
            <a:endParaRPr lang="en-US" sz="3200" b="1" dirty="0">
              <a:solidFill>
                <a:schemeClr val="accent1">
                  <a:lumMod val="50000"/>
                </a:schemeClr>
              </a:solidFill>
              <a:latin typeface="Times New Roman" pitchFamily="18" charset="0"/>
              <a:ea typeface="Arial Unicode MS" pitchFamily="34" charset="-128"/>
              <a:cs typeface="Times New Roman" pitchFamily="18" charset="0"/>
            </a:endParaRPr>
          </a:p>
          <a:p>
            <a:pPr>
              <a:lnSpc>
                <a:spcPct val="100000"/>
              </a:lnSpc>
              <a:buFont typeface="Arial" charset="0"/>
              <a:buChar char="•"/>
            </a:pP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REPEATABLE_READ</a:t>
            </a:r>
            <a:endParaRPr lang="en-US" sz="3200" b="1" dirty="0">
              <a:solidFill>
                <a:schemeClr val="accent1">
                  <a:lumMod val="50000"/>
                </a:schemeClr>
              </a:solidFill>
              <a:latin typeface="Times New Roman" pitchFamily="18" charset="0"/>
              <a:ea typeface="Arial Unicode MS" pitchFamily="34" charset="-128"/>
              <a:cs typeface="Times New Roman" pitchFamily="18" charset="0"/>
            </a:endParaRPr>
          </a:p>
          <a:p>
            <a:pPr>
              <a:lnSpc>
                <a:spcPct val="100000"/>
              </a:lnSpc>
              <a:buFont typeface="Arial" charset="0"/>
              <a:buChar char="•"/>
            </a:pP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SERIALIZABLE</a:t>
            </a:r>
            <a:endParaRPr lang="en-US" sz="3200" b="1"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7312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DEFAULT</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a:t>Use the default isolation level of the underlying </a:t>
            </a:r>
            <a:r>
              <a:rPr lang="en-US" sz="3200" dirty="0" err="1"/>
              <a:t>datastore</a:t>
            </a:r>
            <a:endParaRPr lang="en-US" sz="3200"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4630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READ-COMMITTED</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a:t>A constant indicating that dirty reads are prevented; non-repeatable reads and phantom reads can occur.</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0592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READ-UNCOMMITTED</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a:t>A constant indicating that dirty reads, non-repeatable reads and phantom reads can occur</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9062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REPEATABLE_READ</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a:t>A constant indicating that dirty reads and non-repeatable reads are prevented; phantom reads can occur</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7375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SERIALIZABLE</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a:t>A constant indicating that dirty reads, non-repeatable reads and phantom reads are prevented</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52026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6" name="Table 5"/>
          <p:cNvGraphicFramePr>
            <a:graphicFrameLocks noGrp="1"/>
          </p:cNvGraphicFramePr>
          <p:nvPr>
            <p:extLst/>
          </p:nvPr>
        </p:nvGraphicFramePr>
        <p:xfrm>
          <a:off x="974558" y="1769564"/>
          <a:ext cx="9829801" cy="3710910"/>
        </p:xfrm>
        <a:graphic>
          <a:graphicData uri="http://schemas.openxmlformats.org/drawingml/2006/table">
            <a:tbl>
              <a:tblPr firstRow="1" firstCol="1">
                <a:tableStyleId>{8FD4443E-F989-4FC4-A0C8-D5A2AF1F390B}</a:tableStyleId>
              </a:tblPr>
              <a:tblGrid>
                <a:gridCol w="4247147"/>
                <a:gridCol w="1720516"/>
                <a:gridCol w="2112187"/>
                <a:gridCol w="1749951"/>
              </a:tblGrid>
              <a:tr h="432374">
                <a:tc>
                  <a:txBody>
                    <a:bodyPr/>
                    <a:lstStyle/>
                    <a:p>
                      <a:r>
                        <a:rPr lang="en-US" sz="2400" dirty="0"/>
                        <a:t>Isolation Level</a:t>
                      </a:r>
                    </a:p>
                  </a:txBody>
                  <a:tcPr marL="83814" marR="83814" marT="41907" marB="41907" anchor="ctr"/>
                </a:tc>
                <a:tc>
                  <a:txBody>
                    <a:bodyPr/>
                    <a:lstStyle/>
                    <a:p>
                      <a:r>
                        <a:rPr lang="en-US" sz="2400" dirty="0"/>
                        <a:t>Dirty Reads</a:t>
                      </a:r>
                    </a:p>
                  </a:txBody>
                  <a:tcPr marL="83814" marR="83814" marT="41907" marB="41907" anchor="ctr"/>
                </a:tc>
                <a:tc>
                  <a:txBody>
                    <a:bodyPr/>
                    <a:lstStyle/>
                    <a:p>
                      <a:r>
                        <a:rPr lang="en-US" sz="2400" dirty="0"/>
                        <a:t>Non-Repeatable Reads</a:t>
                      </a:r>
                    </a:p>
                  </a:txBody>
                  <a:tcPr marL="83814" marR="83814" marT="41907" marB="41907" anchor="ctr"/>
                </a:tc>
                <a:tc>
                  <a:txBody>
                    <a:bodyPr/>
                    <a:lstStyle/>
                    <a:p>
                      <a:r>
                        <a:rPr lang="en-US" sz="2400"/>
                        <a:t>Phantom Reads</a:t>
                      </a:r>
                    </a:p>
                  </a:txBody>
                  <a:tcPr marL="83814" marR="83814" marT="41907" marB="41907" anchor="ctr"/>
                </a:tc>
              </a:tr>
              <a:tr h="496532">
                <a:tc>
                  <a:txBody>
                    <a:bodyPr/>
                    <a:lstStyle/>
                    <a:p>
                      <a:r>
                        <a:rPr lang="en-US" sz="2000" dirty="0" smtClean="0"/>
                        <a:t>ISOLATION_READ_COMMITTED</a:t>
                      </a:r>
                      <a:endParaRPr lang="en-US" sz="2000" dirty="0"/>
                    </a:p>
                  </a:txBody>
                  <a:tcPr marL="83814" marR="83814" marT="41907" marB="41907" anchor="ctr"/>
                </a:tc>
                <a:tc>
                  <a:txBody>
                    <a:bodyPr/>
                    <a:lstStyle/>
                    <a:p>
                      <a:r>
                        <a:rPr lang="en-US" sz="2400" dirty="0"/>
                        <a:t>Prevented</a:t>
                      </a:r>
                    </a:p>
                  </a:txBody>
                  <a:tcPr marL="83814" marR="83814" marT="41907" marB="41907" anchor="ctr"/>
                </a:tc>
                <a:tc>
                  <a:txBody>
                    <a:bodyPr/>
                    <a:lstStyle/>
                    <a:p>
                      <a:r>
                        <a:rPr lang="en-US" sz="2400" dirty="0"/>
                        <a:t>Allowed</a:t>
                      </a:r>
                      <a:endParaRPr lang="en-US" sz="2400" dirty="0">
                        <a:solidFill>
                          <a:schemeClr val="tx1">
                            <a:lumMod val="50000"/>
                            <a:lumOff val="50000"/>
                          </a:schemeClr>
                        </a:solidFill>
                      </a:endParaRPr>
                    </a:p>
                  </a:txBody>
                  <a:tcPr marL="83814" marR="83814" marT="41907" marB="41907" anchor="ctr"/>
                </a:tc>
                <a:tc>
                  <a:txBody>
                    <a:bodyPr/>
                    <a:lstStyle/>
                    <a:p>
                      <a:r>
                        <a:rPr lang="en-US" sz="2400" dirty="0"/>
                        <a:t>Allowed</a:t>
                      </a:r>
                      <a:endParaRPr lang="en-US" sz="2400" dirty="0">
                        <a:solidFill>
                          <a:schemeClr val="tx1">
                            <a:lumMod val="50000"/>
                            <a:lumOff val="50000"/>
                          </a:schemeClr>
                        </a:solidFill>
                      </a:endParaRPr>
                    </a:p>
                  </a:txBody>
                  <a:tcPr marL="83814" marR="83814" marT="41907" marB="41907" anchor="ctr"/>
                </a:tc>
              </a:tr>
              <a:tr h="496532">
                <a:tc>
                  <a:txBody>
                    <a:bodyPr/>
                    <a:lstStyle/>
                    <a:p>
                      <a:r>
                        <a:rPr lang="en-US" sz="2000" dirty="0" smtClean="0"/>
                        <a:t>ISOLATION_READ_UNCOMMITTED</a:t>
                      </a:r>
                      <a:endParaRPr lang="en-US" sz="2000" dirty="0"/>
                    </a:p>
                  </a:txBody>
                  <a:tcPr marL="83814" marR="83814" marT="41907" marB="41907" anchor="ctr"/>
                </a:tc>
                <a:tc>
                  <a:txBody>
                    <a:bodyPr/>
                    <a:lstStyle/>
                    <a:p>
                      <a:r>
                        <a:rPr lang="en-US" sz="2400" dirty="0"/>
                        <a:t>Allowed</a:t>
                      </a:r>
                      <a:endParaRPr lang="en-US" sz="2400" dirty="0">
                        <a:solidFill>
                          <a:schemeClr val="tx1">
                            <a:lumMod val="50000"/>
                            <a:lumOff val="50000"/>
                          </a:schemeClr>
                        </a:solidFill>
                      </a:endParaRPr>
                    </a:p>
                  </a:txBody>
                  <a:tcPr marL="83814" marR="83814" marT="41907" marB="41907" anchor="ctr"/>
                </a:tc>
                <a:tc>
                  <a:txBody>
                    <a:bodyPr/>
                    <a:lstStyle/>
                    <a:p>
                      <a:r>
                        <a:rPr lang="en-US" sz="2400"/>
                        <a:t>Allowed</a:t>
                      </a:r>
                      <a:endParaRPr lang="en-US" sz="2400">
                        <a:solidFill>
                          <a:schemeClr val="tx1">
                            <a:lumMod val="50000"/>
                            <a:lumOff val="50000"/>
                          </a:schemeClr>
                        </a:solidFill>
                      </a:endParaRPr>
                    </a:p>
                  </a:txBody>
                  <a:tcPr marL="83814" marR="83814" marT="41907" marB="41907" anchor="ctr"/>
                </a:tc>
                <a:tc>
                  <a:txBody>
                    <a:bodyPr/>
                    <a:lstStyle/>
                    <a:p>
                      <a:r>
                        <a:rPr lang="en-US" sz="2400" dirty="0"/>
                        <a:t>Allowed</a:t>
                      </a:r>
                      <a:endParaRPr lang="en-US" sz="2400" dirty="0">
                        <a:solidFill>
                          <a:schemeClr val="tx1">
                            <a:lumMod val="50000"/>
                            <a:lumOff val="50000"/>
                          </a:schemeClr>
                        </a:solidFill>
                      </a:endParaRPr>
                    </a:p>
                  </a:txBody>
                  <a:tcPr marL="83814" marR="83814" marT="41907" marB="41907" anchor="ctr"/>
                </a:tc>
              </a:tr>
              <a:tr h="403614">
                <a:tc>
                  <a:txBody>
                    <a:bodyPr/>
                    <a:lstStyle/>
                    <a:p>
                      <a:r>
                        <a:rPr lang="en-US" sz="2000" dirty="0" smtClean="0"/>
                        <a:t>ISOLATION_REPEATABLE_READ</a:t>
                      </a:r>
                      <a:endParaRPr lang="en-US" sz="2000" dirty="0"/>
                    </a:p>
                  </a:txBody>
                  <a:tcPr marL="83814" marR="83814" marT="41907" marB="41907" anchor="ctr"/>
                </a:tc>
                <a:tc>
                  <a:txBody>
                    <a:bodyPr/>
                    <a:lstStyle/>
                    <a:p>
                      <a:r>
                        <a:rPr lang="en-US" sz="2400" dirty="0"/>
                        <a:t>Prevented</a:t>
                      </a:r>
                    </a:p>
                  </a:txBody>
                  <a:tcPr marL="83814" marR="83814" marT="41907" marB="41907" anchor="ctr"/>
                </a:tc>
                <a:tc>
                  <a:txBody>
                    <a:bodyPr/>
                    <a:lstStyle/>
                    <a:p>
                      <a:r>
                        <a:rPr lang="en-US" sz="2400"/>
                        <a:t>Prevented</a:t>
                      </a:r>
                    </a:p>
                  </a:txBody>
                  <a:tcPr marL="83814" marR="83814" marT="41907" marB="41907" anchor="ctr"/>
                </a:tc>
                <a:tc>
                  <a:txBody>
                    <a:bodyPr/>
                    <a:lstStyle/>
                    <a:p>
                      <a:r>
                        <a:rPr lang="en-US" sz="2400" dirty="0"/>
                        <a:t>Allowed</a:t>
                      </a:r>
                      <a:endParaRPr lang="en-US" sz="2400" dirty="0">
                        <a:solidFill>
                          <a:schemeClr val="tx1">
                            <a:lumMod val="50000"/>
                            <a:lumOff val="50000"/>
                          </a:schemeClr>
                        </a:solidFill>
                      </a:endParaRPr>
                    </a:p>
                  </a:txBody>
                  <a:tcPr marL="83814" marR="83814" marT="41907" marB="41907" anchor="ctr"/>
                </a:tc>
              </a:tr>
              <a:tr h="403614">
                <a:tc>
                  <a:txBody>
                    <a:bodyPr/>
                    <a:lstStyle/>
                    <a:p>
                      <a:r>
                        <a:rPr lang="en-US" sz="2000" dirty="0" smtClean="0"/>
                        <a:t>ISOLATION_SERIALIZABLE</a:t>
                      </a:r>
                      <a:endParaRPr lang="en-US" sz="2000" dirty="0"/>
                    </a:p>
                  </a:txBody>
                  <a:tcPr marL="83814" marR="83814" marT="41907" marB="41907" anchor="ctr"/>
                </a:tc>
                <a:tc>
                  <a:txBody>
                    <a:bodyPr/>
                    <a:lstStyle/>
                    <a:p>
                      <a:r>
                        <a:rPr lang="en-US" sz="2400" dirty="0"/>
                        <a:t>Prevented</a:t>
                      </a:r>
                    </a:p>
                  </a:txBody>
                  <a:tcPr marL="83814" marR="83814" marT="41907" marB="41907" anchor="ctr"/>
                </a:tc>
                <a:tc>
                  <a:txBody>
                    <a:bodyPr/>
                    <a:lstStyle/>
                    <a:p>
                      <a:r>
                        <a:rPr lang="en-US" sz="2400"/>
                        <a:t>Prevented</a:t>
                      </a:r>
                    </a:p>
                  </a:txBody>
                  <a:tcPr marL="83814" marR="83814" marT="41907" marB="41907" anchor="ctr"/>
                </a:tc>
                <a:tc>
                  <a:txBody>
                    <a:bodyPr/>
                    <a:lstStyle/>
                    <a:p>
                      <a:r>
                        <a:rPr lang="en-US" sz="2400" dirty="0"/>
                        <a:t>Prevented</a:t>
                      </a:r>
                    </a:p>
                  </a:txBody>
                  <a:tcPr marL="83814" marR="83814" marT="41907" marB="41907" anchor="ctr"/>
                </a:tc>
              </a:tr>
            </a:tbl>
          </a:graphicData>
        </a:graphic>
      </p:graphicFrame>
    </p:spTree>
    <p:extLst>
      <p:ext uri="{BB962C8B-B14F-4D97-AF65-F5344CB8AC3E}">
        <p14:creationId xmlns:p14="http://schemas.microsoft.com/office/powerpoint/2010/main" val="160454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Transactional Attributes</a:t>
            </a:r>
            <a:endParaRPr lang="en-US" dirty="0"/>
          </a:p>
        </p:txBody>
      </p:sp>
      <p:sp>
        <p:nvSpPr>
          <p:cNvPr id="3" name="Content Placeholder 2"/>
          <p:cNvSpPr>
            <a:spLocks noGrp="1"/>
          </p:cNvSpPr>
          <p:nvPr>
            <p:ph idx="1"/>
          </p:nvPr>
        </p:nvSpPr>
        <p:spPr>
          <a:xfrm>
            <a:off x="608172" y="1621556"/>
            <a:ext cx="10975658" cy="4267200"/>
          </a:xfrm>
        </p:spPr>
        <p:txBody>
          <a:bodyPr>
            <a:normAutofit/>
          </a:bodyPr>
          <a:lstStyle/>
          <a:p>
            <a:r>
              <a:rPr lang="en-US" b="1" dirty="0" err="1">
                <a:solidFill>
                  <a:srgbClr val="C00000"/>
                </a:solidFill>
              </a:rPr>
              <a:t>readOnly</a:t>
            </a:r>
            <a:r>
              <a:rPr lang="en-US" b="1" dirty="0">
                <a:solidFill>
                  <a:srgbClr val="C00000"/>
                </a:solidFill>
              </a:rPr>
              <a:t> </a:t>
            </a:r>
            <a:r>
              <a:rPr lang="en-US" b="1" dirty="0"/>
              <a:t>—</a:t>
            </a:r>
            <a:r>
              <a:rPr lang="en-US" dirty="0"/>
              <a:t> whether the transaction is read-only or read/write</a:t>
            </a:r>
          </a:p>
          <a:p>
            <a:r>
              <a:rPr lang="en-US" b="1" dirty="0">
                <a:solidFill>
                  <a:srgbClr val="C00000"/>
                </a:solidFill>
              </a:rPr>
              <a:t>timeout</a:t>
            </a:r>
            <a:r>
              <a:rPr lang="en-US" b="1" dirty="0"/>
              <a:t> —</a:t>
            </a:r>
            <a:r>
              <a:rPr lang="en-US" dirty="0"/>
              <a:t> transaction timeout</a:t>
            </a:r>
          </a:p>
          <a:p>
            <a:r>
              <a:rPr lang="en-US" b="1" dirty="0" err="1">
                <a:solidFill>
                  <a:srgbClr val="C00000"/>
                </a:solidFill>
              </a:rPr>
              <a:t>rollbackFor</a:t>
            </a:r>
            <a:r>
              <a:rPr lang="en-US" b="1" dirty="0">
                <a:solidFill>
                  <a:srgbClr val="C00000"/>
                </a:solidFill>
              </a:rPr>
              <a:t> </a:t>
            </a:r>
            <a:r>
              <a:rPr lang="en-US" b="1" dirty="0"/>
              <a:t>—</a:t>
            </a:r>
            <a:r>
              <a:rPr lang="en-US" dirty="0"/>
              <a:t> arrays of exception class objects that must cause a rollback of the transaction</a:t>
            </a:r>
          </a:p>
          <a:p>
            <a:r>
              <a:rPr lang="en-US" b="1" dirty="0" err="1">
                <a:solidFill>
                  <a:srgbClr val="C00000"/>
                </a:solidFill>
              </a:rPr>
              <a:t>rollbackForClassName</a:t>
            </a:r>
            <a:r>
              <a:rPr lang="en-US" b="1" dirty="0">
                <a:solidFill>
                  <a:srgbClr val="C00000"/>
                </a:solidFill>
              </a:rPr>
              <a:t> </a:t>
            </a:r>
            <a:r>
              <a:rPr lang="en-US" b="1" dirty="0"/>
              <a:t>— </a:t>
            </a:r>
            <a:r>
              <a:rPr lang="en-US" dirty="0"/>
              <a:t>arrays of exception class names that must cause a rollback of the transaction</a:t>
            </a:r>
          </a:p>
          <a:p>
            <a:r>
              <a:rPr lang="en-US" b="1" dirty="0" err="1">
                <a:solidFill>
                  <a:srgbClr val="C00000"/>
                </a:solidFill>
              </a:rPr>
              <a:t>noRollbackFor</a:t>
            </a:r>
            <a:r>
              <a:rPr lang="en-US" b="1" dirty="0">
                <a:solidFill>
                  <a:srgbClr val="C00000"/>
                </a:solidFill>
              </a:rPr>
              <a:t> </a:t>
            </a:r>
            <a:r>
              <a:rPr lang="en-US" b="1" dirty="0"/>
              <a:t>— </a:t>
            </a:r>
            <a:r>
              <a:rPr lang="en-US" dirty="0"/>
              <a:t>arrays of exception class objects that must not cause a rollback of the transaction</a:t>
            </a:r>
          </a:p>
          <a:p>
            <a:r>
              <a:rPr lang="en-US" b="1" dirty="0" err="1">
                <a:solidFill>
                  <a:srgbClr val="C00000"/>
                </a:solidFill>
              </a:rPr>
              <a:t>noRollbackForClassName</a:t>
            </a:r>
            <a:r>
              <a:rPr lang="en-US" b="1" dirty="0">
                <a:solidFill>
                  <a:srgbClr val="C00000"/>
                </a:solidFill>
              </a:rPr>
              <a:t> </a:t>
            </a:r>
            <a:r>
              <a:rPr lang="en-US" b="1" dirty="0"/>
              <a:t>—</a:t>
            </a:r>
            <a:r>
              <a:rPr lang="en-US" dirty="0"/>
              <a:t> arrays of exception class names that must not cause a rollback of the transaction</a:t>
            </a:r>
          </a:p>
          <a:p>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69508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4566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Atomicity</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3200" dirty="0" smtClean="0"/>
              <a:t>Either </a:t>
            </a:r>
            <a:r>
              <a:rPr lang="en-US" sz="3200" dirty="0"/>
              <a:t>all of its operations are executed or none. </a:t>
            </a:r>
          </a:p>
          <a:p>
            <a:pPr>
              <a:buFont typeface="Arial" charset="0"/>
              <a:buChar char="•"/>
            </a:pPr>
            <a:r>
              <a:rPr lang="en-US" sz="3200" dirty="0" smtClean="0"/>
              <a:t>Should not be partially </a:t>
            </a:r>
            <a:r>
              <a:rPr lang="en-US" sz="3200" dirty="0"/>
              <a:t>completed. </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1612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Consistency</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3200" dirty="0"/>
              <a:t>Data is in a consistent state when a transaction starts and when it ends</a:t>
            </a:r>
            <a:r>
              <a:rPr lang="en-US" sz="3200" dirty="0" smtClean="0"/>
              <a:t>.</a:t>
            </a:r>
          </a:p>
          <a:p>
            <a:pPr>
              <a:buFont typeface="Arial" charset="0"/>
              <a:buChar char="•"/>
            </a:pPr>
            <a:r>
              <a:rPr lang="en-US" sz="3200" dirty="0" smtClean="0"/>
              <a:t>For example, in fund transfer </a:t>
            </a:r>
            <a:r>
              <a:rPr lang="en-US" sz="3200" dirty="0"/>
              <a:t>the total value of funds in both the accounts </a:t>
            </a:r>
            <a:r>
              <a:rPr lang="en-US" sz="3200" dirty="0" smtClean="0"/>
              <a:t>same before and after the </a:t>
            </a:r>
            <a:r>
              <a:rPr lang="en-US" sz="3200" dirty="0" err="1" smtClean="0"/>
              <a:t>Tx</a:t>
            </a:r>
            <a:r>
              <a:rPr lang="en-US" sz="3200" dirty="0" smtClean="0"/>
              <a:t>.</a:t>
            </a:r>
            <a:endParaRPr lang="en-US" sz="3200"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4354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3200" dirty="0"/>
              <a:t>The intermediate state of a transaction is invisible to other transactions</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9436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Durability</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3200"/>
              <a:t>The database should be durable enough to hold all its latest updates even if the system fails or restarts</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5182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460963" y="379753"/>
            <a:ext cx="6914906"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Spring Transaction Support</a:t>
            </a:r>
            <a:endParaRPr lang="en-US" sz="4800" dirty="0">
              <a:solidFill>
                <a:srgbClr val="0F4A6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71950" y="1716324"/>
            <a:ext cx="4525534" cy="1704569"/>
          </a:xfrm>
          <a:prstGeom prst="rect">
            <a:avLst/>
          </a:prstGeom>
        </p:spPr>
        <p:txBody>
          <a:bodyPr wrap="none">
            <a:spAutoFit/>
          </a:bodyPr>
          <a:lstStyle/>
          <a:p>
            <a:pPr marL="285750" indent="-285750">
              <a:lnSpc>
                <a:spcPct val="200000"/>
              </a:lnSpc>
              <a:buFont typeface="Arial" charset="0"/>
              <a:buChar char="•"/>
            </a:pPr>
            <a:r>
              <a:rPr lang="en-US" sz="2800" b="1" dirty="0" smtClean="0">
                <a:solidFill>
                  <a:schemeClr val="accent1">
                    <a:lumMod val="50000"/>
                  </a:schemeClr>
                </a:solidFill>
                <a:latin typeface="Times New Roman" pitchFamily="18" charset="0"/>
                <a:ea typeface="Arial Unicode MS" pitchFamily="34" charset="-128"/>
                <a:cs typeface="Times New Roman" pitchFamily="18" charset="0"/>
              </a:rPr>
              <a:t>Programmatic transaction</a:t>
            </a:r>
          </a:p>
          <a:p>
            <a:pPr marL="285750" indent="-285750">
              <a:lnSpc>
                <a:spcPct val="200000"/>
              </a:lnSpc>
              <a:buFont typeface="Arial" charset="0"/>
              <a:buChar char="•"/>
            </a:pPr>
            <a:r>
              <a:rPr lang="en-US" sz="2800" b="1" dirty="0" smtClean="0">
                <a:solidFill>
                  <a:schemeClr val="accent1">
                    <a:lumMod val="50000"/>
                  </a:schemeClr>
                </a:solidFill>
                <a:latin typeface="Times New Roman" pitchFamily="18" charset="0"/>
                <a:ea typeface="Arial Unicode MS" pitchFamily="34" charset="-128"/>
                <a:cs typeface="Times New Roman" pitchFamily="18" charset="0"/>
              </a:rPr>
              <a:t>Declarative</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 </a:t>
            </a:r>
            <a:r>
              <a:rPr lang="en-US" sz="2800" b="1" dirty="0" smtClean="0">
                <a:solidFill>
                  <a:schemeClr val="accent1">
                    <a:lumMod val="50000"/>
                  </a:schemeClr>
                </a:solidFill>
                <a:latin typeface="Times New Roman" pitchFamily="18" charset="0"/>
                <a:ea typeface="Arial Unicode MS" pitchFamily="34" charset="-128"/>
                <a:cs typeface="Times New Roman" pitchFamily="18" charset="0"/>
              </a:rPr>
              <a:t>transaction</a:t>
            </a:r>
            <a:endParaRPr lang="en-US" sz="2800" dirty="0"/>
          </a:p>
        </p:txBody>
      </p:sp>
    </p:spTree>
    <p:extLst>
      <p:ext uri="{BB962C8B-B14F-4D97-AF65-F5344CB8AC3E}">
        <p14:creationId xmlns:p14="http://schemas.microsoft.com/office/powerpoint/2010/main" val="181809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TotalTime>
  <Words>1056</Words>
  <Application>Microsoft Macintosh PowerPoint</Application>
  <PresentationFormat>Widescreen</PresentationFormat>
  <Paragraphs>295</Paragraphs>
  <Slides>48</Slides>
  <Notes>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48</vt:i4>
      </vt:variant>
    </vt:vector>
  </HeadingPairs>
  <TitlesOfParts>
    <vt:vector size="64" baseType="lpstr">
      <vt:lpstr>Arial Unicode MS</vt:lpstr>
      <vt:lpstr>Calibri</vt:lpstr>
      <vt:lpstr>Helvetica</vt:lpstr>
      <vt:lpstr>Mangal</vt:lpstr>
      <vt:lpstr>Menlo</vt:lpstr>
      <vt:lpstr>Rockwell</vt:lpstr>
      <vt:lpstr>Rockwell Condensed</vt:lpstr>
      <vt:lpstr>Rockwell Extra Bold</vt:lpstr>
      <vt:lpstr>Segoe UI</vt:lpstr>
      <vt:lpstr>Segoe UI Semibold</vt:lpstr>
      <vt:lpstr>Symbol</vt:lpstr>
      <vt:lpstr>Times New Roman</vt:lpstr>
      <vt:lpstr>Wingdings</vt:lpstr>
      <vt:lpstr>Wingdings 2</vt:lpstr>
      <vt:lpstr>Arial</vt:lpstr>
      <vt:lpstr>Wood Type</vt:lpstr>
      <vt:lpstr>PowerPoint Presentation</vt:lpstr>
      <vt:lpstr>PowerPoint Presentation</vt:lpstr>
      <vt:lpstr>PowerPoint Presentation</vt:lpstr>
      <vt:lpstr>PowerPoint Presentation</vt:lpstr>
      <vt:lpstr>Atomicity</vt:lpstr>
      <vt:lpstr>Consistency</vt:lpstr>
      <vt:lpstr>Isolation</vt:lpstr>
      <vt:lpstr>Durability</vt:lpstr>
      <vt:lpstr>PowerPoint Presentation</vt:lpstr>
      <vt:lpstr>PowerPoint Presentation</vt:lpstr>
      <vt:lpstr>PowerPoint Presentation</vt:lpstr>
      <vt:lpstr>PowerPoint Presentation</vt:lpstr>
      <vt:lpstr>Choosing between  programmatic and declarative transaction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Dao class for Tx</vt:lpstr>
      <vt:lpstr>Propagation Behavior</vt:lpstr>
      <vt:lpstr>Propagation levels (Fields) in Spring</vt:lpstr>
      <vt:lpstr>MANDATORY</vt:lpstr>
      <vt:lpstr>NESTED</vt:lpstr>
      <vt:lpstr>NEVER</vt:lpstr>
      <vt:lpstr>NON_SUPPORTED</vt:lpstr>
      <vt:lpstr>SUPPORTS</vt:lpstr>
      <vt:lpstr>ISOLATION LEVELS</vt:lpstr>
      <vt:lpstr>Explaining Isolation Level</vt:lpstr>
      <vt:lpstr>Explaining Isolation Level</vt:lpstr>
      <vt:lpstr>Explaining Isolation Level</vt:lpstr>
      <vt:lpstr>Isolation levels (Fields) in Spring</vt:lpstr>
      <vt:lpstr>DEFAULT</vt:lpstr>
      <vt:lpstr>READ-COMMITTED</vt:lpstr>
      <vt:lpstr>READ-UNCOMMITTED</vt:lpstr>
      <vt:lpstr>REPEATABLE_READ</vt:lpstr>
      <vt:lpstr>SERIALIZABLE</vt:lpstr>
      <vt:lpstr>Isolation Levels</vt:lpstr>
      <vt:lpstr>Other Transactional Attributes</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cp:revision>
  <dcterms:created xsi:type="dcterms:W3CDTF">2019-10-31T15:34:23Z</dcterms:created>
  <dcterms:modified xsi:type="dcterms:W3CDTF">2019-10-31T15:50:21Z</dcterms:modified>
</cp:coreProperties>
</file>