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322" r:id="rId3"/>
    <p:sldId id="323" r:id="rId4"/>
    <p:sldId id="257" r:id="rId5"/>
    <p:sldId id="293" r:id="rId6"/>
    <p:sldId id="294" r:id="rId7"/>
    <p:sldId id="316" r:id="rId8"/>
    <p:sldId id="295" r:id="rId9"/>
    <p:sldId id="296" r:id="rId10"/>
    <p:sldId id="318" r:id="rId11"/>
    <p:sldId id="297" r:id="rId12"/>
    <p:sldId id="298" r:id="rId13"/>
    <p:sldId id="299" r:id="rId14"/>
    <p:sldId id="320" r:id="rId15"/>
    <p:sldId id="321" r:id="rId16"/>
    <p:sldId id="319" r:id="rId17"/>
    <p:sldId id="300" r:id="rId18"/>
    <p:sldId id="301" r:id="rId19"/>
    <p:sldId id="302" r:id="rId20"/>
    <p:sldId id="303" r:id="rId21"/>
    <p:sldId id="30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71" autoAdjust="0"/>
    <p:restoredTop sz="94660"/>
  </p:normalViewPr>
  <p:slideViewPr>
    <p:cSldViewPr snapToGrid="0">
      <p:cViewPr>
        <p:scale>
          <a:sx n="107" d="100"/>
          <a:sy n="107" d="100"/>
        </p:scale>
        <p:origin x="1200"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1FE4E3-15B8-A541-8538-D716398CB9EA}" type="doc">
      <dgm:prSet loTypeId="urn:microsoft.com/office/officeart/2005/8/layout/hierarchy4" loCatId="" qsTypeId="urn:microsoft.com/office/officeart/2005/8/quickstyle/3D7" qsCatId="3D" csTypeId="urn:microsoft.com/office/officeart/2005/8/colors/accent1_2" csCatId="accent1" phldr="1"/>
      <dgm:spPr/>
      <dgm:t>
        <a:bodyPr/>
        <a:lstStyle/>
        <a:p>
          <a:endParaRPr lang="en-US"/>
        </a:p>
      </dgm:t>
    </dgm:pt>
    <dgm:pt modelId="{4837DF14-0781-CA48-A93D-FCD4A86A497E}">
      <dgm:prSet phldrT="[Text]"/>
      <dgm:spPr/>
      <dgm:t>
        <a:bodyPr/>
        <a:lstStyle/>
        <a:p>
          <a:r>
            <a:rPr lang="en-US" dirty="0" smtClean="0"/>
            <a:t>Spring Core</a:t>
          </a:r>
          <a:endParaRPr lang="en-US" dirty="0"/>
        </a:p>
      </dgm:t>
    </dgm:pt>
    <dgm:pt modelId="{488C8949-4540-6247-9927-B1C2A90D1DCE}" type="parTrans" cxnId="{CD256C44-43E6-254C-A2EB-4A1039BF7193}">
      <dgm:prSet/>
      <dgm:spPr/>
      <dgm:t>
        <a:bodyPr/>
        <a:lstStyle/>
        <a:p>
          <a:endParaRPr lang="en-US"/>
        </a:p>
      </dgm:t>
    </dgm:pt>
    <dgm:pt modelId="{6ADA2C57-4EB9-934B-ADA2-598F5FFB7159}" type="sibTrans" cxnId="{CD256C44-43E6-254C-A2EB-4A1039BF7193}">
      <dgm:prSet/>
      <dgm:spPr/>
      <dgm:t>
        <a:bodyPr/>
        <a:lstStyle/>
        <a:p>
          <a:endParaRPr lang="en-US"/>
        </a:p>
      </dgm:t>
    </dgm:pt>
    <dgm:pt modelId="{1F1FEB44-73CE-AA46-9E6C-4AC6FB0FB5B1}">
      <dgm:prSet phldrT="[Text]"/>
      <dgm:spPr/>
      <dgm:t>
        <a:bodyPr/>
        <a:lstStyle/>
        <a:p>
          <a:r>
            <a:rPr lang="en-US" dirty="0" smtClean="0"/>
            <a:t>Spring Context</a:t>
          </a:r>
          <a:endParaRPr lang="en-US" dirty="0"/>
        </a:p>
      </dgm:t>
    </dgm:pt>
    <dgm:pt modelId="{26C39E52-6F05-7F4D-84B5-214409F1743B}" type="parTrans" cxnId="{998ACC22-4581-5845-B972-15A2C406788E}">
      <dgm:prSet/>
      <dgm:spPr/>
      <dgm:t>
        <a:bodyPr/>
        <a:lstStyle/>
        <a:p>
          <a:endParaRPr lang="en-US"/>
        </a:p>
      </dgm:t>
    </dgm:pt>
    <dgm:pt modelId="{DC6CF9CB-D4EF-9144-9C3D-C40F17DDEACC}" type="sibTrans" cxnId="{998ACC22-4581-5845-B972-15A2C406788E}">
      <dgm:prSet/>
      <dgm:spPr/>
      <dgm:t>
        <a:bodyPr/>
        <a:lstStyle/>
        <a:p>
          <a:endParaRPr lang="en-US"/>
        </a:p>
      </dgm:t>
    </dgm:pt>
    <dgm:pt modelId="{CBE69FDB-C75C-FE4D-BA85-72F1CC4BC60E}">
      <dgm:prSet phldrT="[Text]"/>
      <dgm:spPr/>
      <dgm:t>
        <a:bodyPr/>
        <a:lstStyle/>
        <a:p>
          <a:r>
            <a:rPr lang="en-US" dirty="0" smtClean="0"/>
            <a:t>Spring ORM</a:t>
          </a:r>
          <a:endParaRPr lang="en-US" dirty="0"/>
        </a:p>
      </dgm:t>
    </dgm:pt>
    <dgm:pt modelId="{27134442-22FA-B547-BDC0-020B30408233}" type="parTrans" cxnId="{20854C69-928B-6E4C-9042-C2DB3AF0BB6C}">
      <dgm:prSet/>
      <dgm:spPr/>
      <dgm:t>
        <a:bodyPr/>
        <a:lstStyle/>
        <a:p>
          <a:endParaRPr lang="en-US"/>
        </a:p>
      </dgm:t>
    </dgm:pt>
    <dgm:pt modelId="{7DAA17B5-1ECD-A548-8B28-DC3198B0E53C}" type="sibTrans" cxnId="{20854C69-928B-6E4C-9042-C2DB3AF0BB6C}">
      <dgm:prSet/>
      <dgm:spPr/>
      <dgm:t>
        <a:bodyPr/>
        <a:lstStyle/>
        <a:p>
          <a:endParaRPr lang="en-US"/>
        </a:p>
      </dgm:t>
    </dgm:pt>
    <dgm:pt modelId="{F8FBA008-396D-3546-9846-EDD7E24891C4}">
      <dgm:prSet phldrT="[Text]"/>
      <dgm:spPr/>
      <dgm:t>
        <a:bodyPr/>
        <a:lstStyle/>
        <a:p>
          <a:r>
            <a:rPr lang="en-US" dirty="0" smtClean="0"/>
            <a:t>Spring AOP</a:t>
          </a:r>
          <a:endParaRPr lang="en-US" dirty="0"/>
        </a:p>
      </dgm:t>
    </dgm:pt>
    <dgm:pt modelId="{771EB8A9-2EC7-1B4D-8471-F24AB8FC10EA}" type="parTrans" cxnId="{37CA8B8D-8D91-6C48-AA4B-B7263730C2DC}">
      <dgm:prSet/>
      <dgm:spPr/>
      <dgm:t>
        <a:bodyPr/>
        <a:lstStyle/>
        <a:p>
          <a:endParaRPr lang="en-US"/>
        </a:p>
      </dgm:t>
    </dgm:pt>
    <dgm:pt modelId="{501D2F16-AF34-BE4D-84F9-5C8B5B940405}" type="sibTrans" cxnId="{37CA8B8D-8D91-6C48-AA4B-B7263730C2DC}">
      <dgm:prSet/>
      <dgm:spPr/>
      <dgm:t>
        <a:bodyPr/>
        <a:lstStyle/>
        <a:p>
          <a:endParaRPr lang="en-US"/>
        </a:p>
      </dgm:t>
    </dgm:pt>
    <dgm:pt modelId="{D3CC33B9-94CB-CD42-9B83-39C895527F6F}">
      <dgm:prSet phldrT="[Text]"/>
      <dgm:spPr/>
      <dgm:t>
        <a:bodyPr/>
        <a:lstStyle/>
        <a:p>
          <a:r>
            <a:rPr lang="en-US" dirty="0" smtClean="0"/>
            <a:t>Spring DAO</a:t>
          </a:r>
          <a:endParaRPr lang="en-US" dirty="0"/>
        </a:p>
      </dgm:t>
    </dgm:pt>
    <dgm:pt modelId="{0E8C1E27-4572-7C4E-B087-A9CBDB01D88F}" type="parTrans" cxnId="{EDCF6481-2E13-564A-843A-4A8F8CE6AB3C}">
      <dgm:prSet/>
      <dgm:spPr/>
      <dgm:t>
        <a:bodyPr/>
        <a:lstStyle/>
        <a:p>
          <a:endParaRPr lang="en-US"/>
        </a:p>
      </dgm:t>
    </dgm:pt>
    <dgm:pt modelId="{28AD5006-E3FC-8346-80D1-95D7218D2C29}" type="sibTrans" cxnId="{EDCF6481-2E13-564A-843A-4A8F8CE6AB3C}">
      <dgm:prSet/>
      <dgm:spPr/>
      <dgm:t>
        <a:bodyPr/>
        <a:lstStyle/>
        <a:p>
          <a:endParaRPr lang="en-US"/>
        </a:p>
      </dgm:t>
    </dgm:pt>
    <dgm:pt modelId="{39D1ED2B-1836-D44F-9693-0E81DAEF2CC6}">
      <dgm:prSet phldrT="[Text]"/>
      <dgm:spPr/>
      <dgm:t>
        <a:bodyPr/>
        <a:lstStyle/>
        <a:p>
          <a:r>
            <a:rPr lang="en-US" dirty="0" smtClean="0"/>
            <a:t>Spring Web-MVC</a:t>
          </a:r>
          <a:endParaRPr lang="en-US" dirty="0"/>
        </a:p>
      </dgm:t>
    </dgm:pt>
    <dgm:pt modelId="{335C6845-5E1E-3B48-93DD-8795722C6755}" type="parTrans" cxnId="{BACA1C04-67F7-404A-A0C6-51D0D75490B1}">
      <dgm:prSet/>
      <dgm:spPr/>
      <dgm:t>
        <a:bodyPr/>
        <a:lstStyle/>
        <a:p>
          <a:endParaRPr lang="en-US"/>
        </a:p>
      </dgm:t>
    </dgm:pt>
    <dgm:pt modelId="{97E63A08-89EE-2B42-82BB-4D40E6F1D505}" type="sibTrans" cxnId="{BACA1C04-67F7-404A-A0C6-51D0D75490B1}">
      <dgm:prSet/>
      <dgm:spPr/>
      <dgm:t>
        <a:bodyPr/>
        <a:lstStyle/>
        <a:p>
          <a:endParaRPr lang="en-US"/>
        </a:p>
      </dgm:t>
    </dgm:pt>
    <dgm:pt modelId="{264157F6-62AD-C745-ACE0-3E5994D8B1EC}" type="pres">
      <dgm:prSet presAssocID="{EF1FE4E3-15B8-A541-8538-D716398CB9EA}" presName="Name0" presStyleCnt="0">
        <dgm:presLayoutVars>
          <dgm:chPref val="1"/>
          <dgm:dir/>
          <dgm:animOne val="branch"/>
          <dgm:animLvl val="lvl"/>
          <dgm:resizeHandles/>
        </dgm:presLayoutVars>
      </dgm:prSet>
      <dgm:spPr/>
      <dgm:t>
        <a:bodyPr/>
        <a:lstStyle/>
        <a:p>
          <a:endParaRPr lang="en-US"/>
        </a:p>
      </dgm:t>
    </dgm:pt>
    <dgm:pt modelId="{8987AD1B-5595-9140-961D-A4F410298CD7}" type="pres">
      <dgm:prSet presAssocID="{4837DF14-0781-CA48-A93D-FCD4A86A497E}" presName="vertOne" presStyleCnt="0"/>
      <dgm:spPr/>
    </dgm:pt>
    <dgm:pt modelId="{69C30431-5C9C-FD44-9EB0-81E1F9D5BE80}" type="pres">
      <dgm:prSet presAssocID="{4837DF14-0781-CA48-A93D-FCD4A86A497E}" presName="txOne" presStyleLbl="node0" presStyleIdx="0" presStyleCnt="1">
        <dgm:presLayoutVars>
          <dgm:chPref val="3"/>
        </dgm:presLayoutVars>
      </dgm:prSet>
      <dgm:spPr/>
      <dgm:t>
        <a:bodyPr/>
        <a:lstStyle/>
        <a:p>
          <a:endParaRPr lang="en-US"/>
        </a:p>
      </dgm:t>
    </dgm:pt>
    <dgm:pt modelId="{EBA5D8D2-05E7-774D-ABCB-F8A865312761}" type="pres">
      <dgm:prSet presAssocID="{4837DF14-0781-CA48-A93D-FCD4A86A497E}" presName="parTransOne" presStyleCnt="0"/>
      <dgm:spPr/>
    </dgm:pt>
    <dgm:pt modelId="{17576122-76E7-D54F-B045-A342ECDC7413}" type="pres">
      <dgm:prSet presAssocID="{4837DF14-0781-CA48-A93D-FCD4A86A497E}" presName="horzOne" presStyleCnt="0"/>
      <dgm:spPr/>
    </dgm:pt>
    <dgm:pt modelId="{FE1E1984-3B18-F641-9B90-A8045B286C1F}" type="pres">
      <dgm:prSet presAssocID="{1F1FEB44-73CE-AA46-9E6C-4AC6FB0FB5B1}" presName="vertTwo" presStyleCnt="0"/>
      <dgm:spPr/>
    </dgm:pt>
    <dgm:pt modelId="{01AB75FA-DF0C-9444-A7FD-C2676EDCD98D}" type="pres">
      <dgm:prSet presAssocID="{1F1FEB44-73CE-AA46-9E6C-4AC6FB0FB5B1}" presName="txTwo" presStyleLbl="node2" presStyleIdx="0" presStyleCnt="2">
        <dgm:presLayoutVars>
          <dgm:chPref val="3"/>
        </dgm:presLayoutVars>
      </dgm:prSet>
      <dgm:spPr/>
      <dgm:t>
        <a:bodyPr/>
        <a:lstStyle/>
        <a:p>
          <a:endParaRPr lang="en-US"/>
        </a:p>
      </dgm:t>
    </dgm:pt>
    <dgm:pt modelId="{EB185F64-381C-D44A-B3AA-48B8A8CF7CE8}" type="pres">
      <dgm:prSet presAssocID="{1F1FEB44-73CE-AA46-9E6C-4AC6FB0FB5B1}" presName="parTransTwo" presStyleCnt="0"/>
      <dgm:spPr/>
    </dgm:pt>
    <dgm:pt modelId="{57157CDB-B32F-4045-959D-A9CF180071ED}" type="pres">
      <dgm:prSet presAssocID="{1F1FEB44-73CE-AA46-9E6C-4AC6FB0FB5B1}" presName="horzTwo" presStyleCnt="0"/>
      <dgm:spPr/>
    </dgm:pt>
    <dgm:pt modelId="{38D9638A-1D1D-E149-B4F0-A4B065F96E58}" type="pres">
      <dgm:prSet presAssocID="{CBE69FDB-C75C-FE4D-BA85-72F1CC4BC60E}" presName="vertThree" presStyleCnt="0"/>
      <dgm:spPr/>
    </dgm:pt>
    <dgm:pt modelId="{805E363F-03F4-2543-83D9-168E29047E5A}" type="pres">
      <dgm:prSet presAssocID="{CBE69FDB-C75C-FE4D-BA85-72F1CC4BC60E}" presName="txThree" presStyleLbl="node3" presStyleIdx="0" presStyleCnt="3">
        <dgm:presLayoutVars>
          <dgm:chPref val="3"/>
        </dgm:presLayoutVars>
      </dgm:prSet>
      <dgm:spPr/>
      <dgm:t>
        <a:bodyPr/>
        <a:lstStyle/>
        <a:p>
          <a:endParaRPr lang="en-US"/>
        </a:p>
      </dgm:t>
    </dgm:pt>
    <dgm:pt modelId="{B49E01A7-F194-344C-BA5F-9634FAD95930}" type="pres">
      <dgm:prSet presAssocID="{CBE69FDB-C75C-FE4D-BA85-72F1CC4BC60E}" presName="horzThree" presStyleCnt="0"/>
      <dgm:spPr/>
    </dgm:pt>
    <dgm:pt modelId="{F9B7218F-39BA-A243-BA17-167F834E9ABB}" type="pres">
      <dgm:prSet presAssocID="{7DAA17B5-1ECD-A548-8B28-DC3198B0E53C}" presName="sibSpaceThree" presStyleCnt="0"/>
      <dgm:spPr/>
    </dgm:pt>
    <dgm:pt modelId="{AAF00A4A-46C6-6C4F-8494-450898E7B9A2}" type="pres">
      <dgm:prSet presAssocID="{F8FBA008-396D-3546-9846-EDD7E24891C4}" presName="vertThree" presStyleCnt="0"/>
      <dgm:spPr/>
    </dgm:pt>
    <dgm:pt modelId="{AD41F7B7-E74C-F545-AB8B-F4E05214105C}" type="pres">
      <dgm:prSet presAssocID="{F8FBA008-396D-3546-9846-EDD7E24891C4}" presName="txThree" presStyleLbl="node3" presStyleIdx="1" presStyleCnt="3">
        <dgm:presLayoutVars>
          <dgm:chPref val="3"/>
        </dgm:presLayoutVars>
      </dgm:prSet>
      <dgm:spPr/>
      <dgm:t>
        <a:bodyPr/>
        <a:lstStyle/>
        <a:p>
          <a:endParaRPr lang="en-US"/>
        </a:p>
      </dgm:t>
    </dgm:pt>
    <dgm:pt modelId="{6EBF3077-73EB-BA41-949F-511BC882D966}" type="pres">
      <dgm:prSet presAssocID="{F8FBA008-396D-3546-9846-EDD7E24891C4}" presName="horzThree" presStyleCnt="0"/>
      <dgm:spPr/>
    </dgm:pt>
    <dgm:pt modelId="{5D19399E-963F-434C-B10D-CFBE2A536D97}" type="pres">
      <dgm:prSet presAssocID="{DC6CF9CB-D4EF-9144-9C3D-C40F17DDEACC}" presName="sibSpaceTwo" presStyleCnt="0"/>
      <dgm:spPr/>
    </dgm:pt>
    <dgm:pt modelId="{3C80060C-17D9-894D-B6B9-53F3B1C9D672}" type="pres">
      <dgm:prSet presAssocID="{D3CC33B9-94CB-CD42-9B83-39C895527F6F}" presName="vertTwo" presStyleCnt="0"/>
      <dgm:spPr/>
    </dgm:pt>
    <dgm:pt modelId="{671AEED8-38F5-224C-8D52-24052EA3E066}" type="pres">
      <dgm:prSet presAssocID="{D3CC33B9-94CB-CD42-9B83-39C895527F6F}" presName="txTwo" presStyleLbl="node2" presStyleIdx="1" presStyleCnt="2">
        <dgm:presLayoutVars>
          <dgm:chPref val="3"/>
        </dgm:presLayoutVars>
      </dgm:prSet>
      <dgm:spPr/>
      <dgm:t>
        <a:bodyPr/>
        <a:lstStyle/>
        <a:p>
          <a:endParaRPr lang="en-US"/>
        </a:p>
      </dgm:t>
    </dgm:pt>
    <dgm:pt modelId="{048F492F-54C9-6F41-A85B-0F50DBE47661}" type="pres">
      <dgm:prSet presAssocID="{D3CC33B9-94CB-CD42-9B83-39C895527F6F}" presName="parTransTwo" presStyleCnt="0"/>
      <dgm:spPr/>
    </dgm:pt>
    <dgm:pt modelId="{9028A130-3EAC-D043-80DC-4D0A7B56D5F3}" type="pres">
      <dgm:prSet presAssocID="{D3CC33B9-94CB-CD42-9B83-39C895527F6F}" presName="horzTwo" presStyleCnt="0"/>
      <dgm:spPr/>
    </dgm:pt>
    <dgm:pt modelId="{9C45E1D8-77D5-FD42-ADF7-D8FC4E2118B5}" type="pres">
      <dgm:prSet presAssocID="{39D1ED2B-1836-D44F-9693-0E81DAEF2CC6}" presName="vertThree" presStyleCnt="0"/>
      <dgm:spPr/>
    </dgm:pt>
    <dgm:pt modelId="{8B3CDBAA-65B6-9640-832E-FC44AE86D7E6}" type="pres">
      <dgm:prSet presAssocID="{39D1ED2B-1836-D44F-9693-0E81DAEF2CC6}" presName="txThree" presStyleLbl="node3" presStyleIdx="2" presStyleCnt="3">
        <dgm:presLayoutVars>
          <dgm:chPref val="3"/>
        </dgm:presLayoutVars>
      </dgm:prSet>
      <dgm:spPr/>
      <dgm:t>
        <a:bodyPr/>
        <a:lstStyle/>
        <a:p>
          <a:endParaRPr lang="en-US"/>
        </a:p>
      </dgm:t>
    </dgm:pt>
    <dgm:pt modelId="{DDC61C29-2FA7-074C-8663-183E56F7B865}" type="pres">
      <dgm:prSet presAssocID="{39D1ED2B-1836-D44F-9693-0E81DAEF2CC6}" presName="horzThree" presStyleCnt="0"/>
      <dgm:spPr/>
    </dgm:pt>
  </dgm:ptLst>
  <dgm:cxnLst>
    <dgm:cxn modelId="{0237E1FB-38AA-6940-86CC-92FEE3A88CDD}" type="presOf" srcId="{CBE69FDB-C75C-FE4D-BA85-72F1CC4BC60E}" destId="{805E363F-03F4-2543-83D9-168E29047E5A}" srcOrd="0" destOrd="0" presId="urn:microsoft.com/office/officeart/2005/8/layout/hierarchy4"/>
    <dgm:cxn modelId="{20854C69-928B-6E4C-9042-C2DB3AF0BB6C}" srcId="{1F1FEB44-73CE-AA46-9E6C-4AC6FB0FB5B1}" destId="{CBE69FDB-C75C-FE4D-BA85-72F1CC4BC60E}" srcOrd="0" destOrd="0" parTransId="{27134442-22FA-B547-BDC0-020B30408233}" sibTransId="{7DAA17B5-1ECD-A548-8B28-DC3198B0E53C}"/>
    <dgm:cxn modelId="{D4792D46-194F-5049-941F-3851A4A97E83}" type="presOf" srcId="{D3CC33B9-94CB-CD42-9B83-39C895527F6F}" destId="{671AEED8-38F5-224C-8D52-24052EA3E066}" srcOrd="0" destOrd="0" presId="urn:microsoft.com/office/officeart/2005/8/layout/hierarchy4"/>
    <dgm:cxn modelId="{37CA8B8D-8D91-6C48-AA4B-B7263730C2DC}" srcId="{1F1FEB44-73CE-AA46-9E6C-4AC6FB0FB5B1}" destId="{F8FBA008-396D-3546-9846-EDD7E24891C4}" srcOrd="1" destOrd="0" parTransId="{771EB8A9-2EC7-1B4D-8471-F24AB8FC10EA}" sibTransId="{501D2F16-AF34-BE4D-84F9-5C8B5B940405}"/>
    <dgm:cxn modelId="{EDCF6481-2E13-564A-843A-4A8F8CE6AB3C}" srcId="{4837DF14-0781-CA48-A93D-FCD4A86A497E}" destId="{D3CC33B9-94CB-CD42-9B83-39C895527F6F}" srcOrd="1" destOrd="0" parTransId="{0E8C1E27-4572-7C4E-B087-A9CBDB01D88F}" sibTransId="{28AD5006-E3FC-8346-80D1-95D7218D2C29}"/>
    <dgm:cxn modelId="{108FD760-B22B-7445-B3E4-D677A81F08DE}" type="presOf" srcId="{1F1FEB44-73CE-AA46-9E6C-4AC6FB0FB5B1}" destId="{01AB75FA-DF0C-9444-A7FD-C2676EDCD98D}" srcOrd="0" destOrd="0" presId="urn:microsoft.com/office/officeart/2005/8/layout/hierarchy4"/>
    <dgm:cxn modelId="{799BA2B7-D4B4-C945-95C3-C34C897E6261}" type="presOf" srcId="{4837DF14-0781-CA48-A93D-FCD4A86A497E}" destId="{69C30431-5C9C-FD44-9EB0-81E1F9D5BE80}" srcOrd="0" destOrd="0" presId="urn:microsoft.com/office/officeart/2005/8/layout/hierarchy4"/>
    <dgm:cxn modelId="{C0B474D9-5342-8B49-A1EA-0458FBD0833F}" type="presOf" srcId="{EF1FE4E3-15B8-A541-8538-D716398CB9EA}" destId="{264157F6-62AD-C745-ACE0-3E5994D8B1EC}" srcOrd="0" destOrd="0" presId="urn:microsoft.com/office/officeart/2005/8/layout/hierarchy4"/>
    <dgm:cxn modelId="{998ACC22-4581-5845-B972-15A2C406788E}" srcId="{4837DF14-0781-CA48-A93D-FCD4A86A497E}" destId="{1F1FEB44-73CE-AA46-9E6C-4AC6FB0FB5B1}" srcOrd="0" destOrd="0" parTransId="{26C39E52-6F05-7F4D-84B5-214409F1743B}" sibTransId="{DC6CF9CB-D4EF-9144-9C3D-C40F17DDEACC}"/>
    <dgm:cxn modelId="{8E00AB58-279E-474C-87C4-6D2A50423D1E}" type="presOf" srcId="{39D1ED2B-1836-D44F-9693-0E81DAEF2CC6}" destId="{8B3CDBAA-65B6-9640-832E-FC44AE86D7E6}" srcOrd="0" destOrd="0" presId="urn:microsoft.com/office/officeart/2005/8/layout/hierarchy4"/>
    <dgm:cxn modelId="{CC5ED727-35AA-F044-B54D-48E5A08FCE89}" type="presOf" srcId="{F8FBA008-396D-3546-9846-EDD7E24891C4}" destId="{AD41F7B7-E74C-F545-AB8B-F4E05214105C}" srcOrd="0" destOrd="0" presId="urn:microsoft.com/office/officeart/2005/8/layout/hierarchy4"/>
    <dgm:cxn modelId="{CD256C44-43E6-254C-A2EB-4A1039BF7193}" srcId="{EF1FE4E3-15B8-A541-8538-D716398CB9EA}" destId="{4837DF14-0781-CA48-A93D-FCD4A86A497E}" srcOrd="0" destOrd="0" parTransId="{488C8949-4540-6247-9927-B1C2A90D1DCE}" sibTransId="{6ADA2C57-4EB9-934B-ADA2-598F5FFB7159}"/>
    <dgm:cxn modelId="{BACA1C04-67F7-404A-A0C6-51D0D75490B1}" srcId="{D3CC33B9-94CB-CD42-9B83-39C895527F6F}" destId="{39D1ED2B-1836-D44F-9693-0E81DAEF2CC6}" srcOrd="0" destOrd="0" parTransId="{335C6845-5E1E-3B48-93DD-8795722C6755}" sibTransId="{97E63A08-89EE-2B42-82BB-4D40E6F1D505}"/>
    <dgm:cxn modelId="{F76DBF7B-3DC2-5448-92DF-B68A5841C4C0}" type="presParOf" srcId="{264157F6-62AD-C745-ACE0-3E5994D8B1EC}" destId="{8987AD1B-5595-9140-961D-A4F410298CD7}" srcOrd="0" destOrd="0" presId="urn:microsoft.com/office/officeart/2005/8/layout/hierarchy4"/>
    <dgm:cxn modelId="{E3244854-9FC0-CC47-BA49-9C8E3A669550}" type="presParOf" srcId="{8987AD1B-5595-9140-961D-A4F410298CD7}" destId="{69C30431-5C9C-FD44-9EB0-81E1F9D5BE80}" srcOrd="0" destOrd="0" presId="urn:microsoft.com/office/officeart/2005/8/layout/hierarchy4"/>
    <dgm:cxn modelId="{D995EADF-65C6-6F4B-A28A-0D643EE57BA8}" type="presParOf" srcId="{8987AD1B-5595-9140-961D-A4F410298CD7}" destId="{EBA5D8D2-05E7-774D-ABCB-F8A865312761}" srcOrd="1" destOrd="0" presId="urn:microsoft.com/office/officeart/2005/8/layout/hierarchy4"/>
    <dgm:cxn modelId="{B06F421D-7925-FE4D-BDFF-DB6875B15AE8}" type="presParOf" srcId="{8987AD1B-5595-9140-961D-A4F410298CD7}" destId="{17576122-76E7-D54F-B045-A342ECDC7413}" srcOrd="2" destOrd="0" presId="urn:microsoft.com/office/officeart/2005/8/layout/hierarchy4"/>
    <dgm:cxn modelId="{7DDCDDE2-581F-ED4E-8E48-B33EDC4EAD5F}" type="presParOf" srcId="{17576122-76E7-D54F-B045-A342ECDC7413}" destId="{FE1E1984-3B18-F641-9B90-A8045B286C1F}" srcOrd="0" destOrd="0" presId="urn:microsoft.com/office/officeart/2005/8/layout/hierarchy4"/>
    <dgm:cxn modelId="{AC3255DF-C50A-7E45-9DB7-4A8487458FAD}" type="presParOf" srcId="{FE1E1984-3B18-F641-9B90-A8045B286C1F}" destId="{01AB75FA-DF0C-9444-A7FD-C2676EDCD98D}" srcOrd="0" destOrd="0" presId="urn:microsoft.com/office/officeart/2005/8/layout/hierarchy4"/>
    <dgm:cxn modelId="{CEC9E5D4-FDF8-A945-A27A-5C6CF5DE3B3A}" type="presParOf" srcId="{FE1E1984-3B18-F641-9B90-A8045B286C1F}" destId="{EB185F64-381C-D44A-B3AA-48B8A8CF7CE8}" srcOrd="1" destOrd="0" presId="urn:microsoft.com/office/officeart/2005/8/layout/hierarchy4"/>
    <dgm:cxn modelId="{45E903BE-A2F0-3E45-92DF-8ABCADA9573B}" type="presParOf" srcId="{FE1E1984-3B18-F641-9B90-A8045B286C1F}" destId="{57157CDB-B32F-4045-959D-A9CF180071ED}" srcOrd="2" destOrd="0" presId="urn:microsoft.com/office/officeart/2005/8/layout/hierarchy4"/>
    <dgm:cxn modelId="{EB559D70-FECE-D44D-A743-E61E0AB5D850}" type="presParOf" srcId="{57157CDB-B32F-4045-959D-A9CF180071ED}" destId="{38D9638A-1D1D-E149-B4F0-A4B065F96E58}" srcOrd="0" destOrd="0" presId="urn:microsoft.com/office/officeart/2005/8/layout/hierarchy4"/>
    <dgm:cxn modelId="{64D38201-8218-A945-9AE1-BF7B4643A63A}" type="presParOf" srcId="{38D9638A-1D1D-E149-B4F0-A4B065F96E58}" destId="{805E363F-03F4-2543-83D9-168E29047E5A}" srcOrd="0" destOrd="0" presId="urn:microsoft.com/office/officeart/2005/8/layout/hierarchy4"/>
    <dgm:cxn modelId="{6317784C-BD14-C74D-AE55-4E686B621595}" type="presParOf" srcId="{38D9638A-1D1D-E149-B4F0-A4B065F96E58}" destId="{B49E01A7-F194-344C-BA5F-9634FAD95930}" srcOrd="1" destOrd="0" presId="urn:microsoft.com/office/officeart/2005/8/layout/hierarchy4"/>
    <dgm:cxn modelId="{93117A18-3C9D-A344-80EB-FD5689B6332F}" type="presParOf" srcId="{57157CDB-B32F-4045-959D-A9CF180071ED}" destId="{F9B7218F-39BA-A243-BA17-167F834E9ABB}" srcOrd="1" destOrd="0" presId="urn:microsoft.com/office/officeart/2005/8/layout/hierarchy4"/>
    <dgm:cxn modelId="{B5EDC50D-BD97-2145-BBD1-A52CBA223EF7}" type="presParOf" srcId="{57157CDB-B32F-4045-959D-A9CF180071ED}" destId="{AAF00A4A-46C6-6C4F-8494-450898E7B9A2}" srcOrd="2" destOrd="0" presId="urn:microsoft.com/office/officeart/2005/8/layout/hierarchy4"/>
    <dgm:cxn modelId="{7A5965A1-C40F-0B44-800C-1576CFB59E58}" type="presParOf" srcId="{AAF00A4A-46C6-6C4F-8494-450898E7B9A2}" destId="{AD41F7B7-E74C-F545-AB8B-F4E05214105C}" srcOrd="0" destOrd="0" presId="urn:microsoft.com/office/officeart/2005/8/layout/hierarchy4"/>
    <dgm:cxn modelId="{C7612176-A6F8-4F4F-ACA0-B8E8A3AD8153}" type="presParOf" srcId="{AAF00A4A-46C6-6C4F-8494-450898E7B9A2}" destId="{6EBF3077-73EB-BA41-949F-511BC882D966}" srcOrd="1" destOrd="0" presId="urn:microsoft.com/office/officeart/2005/8/layout/hierarchy4"/>
    <dgm:cxn modelId="{B662CC2A-82C9-794A-82F7-78164A10DFFC}" type="presParOf" srcId="{17576122-76E7-D54F-B045-A342ECDC7413}" destId="{5D19399E-963F-434C-B10D-CFBE2A536D97}" srcOrd="1" destOrd="0" presId="urn:microsoft.com/office/officeart/2005/8/layout/hierarchy4"/>
    <dgm:cxn modelId="{FBFEBF7B-C1F8-DB43-B854-216825F8432C}" type="presParOf" srcId="{17576122-76E7-D54F-B045-A342ECDC7413}" destId="{3C80060C-17D9-894D-B6B9-53F3B1C9D672}" srcOrd="2" destOrd="0" presId="urn:microsoft.com/office/officeart/2005/8/layout/hierarchy4"/>
    <dgm:cxn modelId="{E5BEA1A4-8C4B-4945-97D6-2704AAEF666E}" type="presParOf" srcId="{3C80060C-17D9-894D-B6B9-53F3B1C9D672}" destId="{671AEED8-38F5-224C-8D52-24052EA3E066}" srcOrd="0" destOrd="0" presId="urn:microsoft.com/office/officeart/2005/8/layout/hierarchy4"/>
    <dgm:cxn modelId="{6F921AA6-1B30-5B46-9216-E827C94504DC}" type="presParOf" srcId="{3C80060C-17D9-894D-B6B9-53F3B1C9D672}" destId="{048F492F-54C9-6F41-A85B-0F50DBE47661}" srcOrd="1" destOrd="0" presId="urn:microsoft.com/office/officeart/2005/8/layout/hierarchy4"/>
    <dgm:cxn modelId="{7721FF99-C563-C341-9940-75F5013BC178}" type="presParOf" srcId="{3C80060C-17D9-894D-B6B9-53F3B1C9D672}" destId="{9028A130-3EAC-D043-80DC-4D0A7B56D5F3}" srcOrd="2" destOrd="0" presId="urn:microsoft.com/office/officeart/2005/8/layout/hierarchy4"/>
    <dgm:cxn modelId="{DE581D84-B9E1-8145-93CC-9E9D4E100D56}" type="presParOf" srcId="{9028A130-3EAC-D043-80DC-4D0A7B56D5F3}" destId="{9C45E1D8-77D5-FD42-ADF7-D8FC4E2118B5}" srcOrd="0" destOrd="0" presId="urn:microsoft.com/office/officeart/2005/8/layout/hierarchy4"/>
    <dgm:cxn modelId="{8314BD6F-3323-3E41-8C0D-2F49B7396524}" type="presParOf" srcId="{9C45E1D8-77D5-FD42-ADF7-D8FC4E2118B5}" destId="{8B3CDBAA-65B6-9640-832E-FC44AE86D7E6}" srcOrd="0" destOrd="0" presId="urn:microsoft.com/office/officeart/2005/8/layout/hierarchy4"/>
    <dgm:cxn modelId="{8C1C4250-234D-DD49-9628-C0D601C1E20C}" type="presParOf" srcId="{9C45E1D8-77D5-FD42-ADF7-D8FC4E2118B5}" destId="{DDC61C29-2FA7-074C-8663-183E56F7B865}"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C30431-5C9C-FD44-9EB0-81E1F9D5BE80}">
      <dsp:nvSpPr>
        <dsp:cNvPr id="0" name=""/>
        <dsp:cNvSpPr/>
      </dsp:nvSpPr>
      <dsp:spPr>
        <a:xfrm>
          <a:off x="1259" y="2929"/>
          <a:ext cx="10973456" cy="1295995"/>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5600" kern="1200" dirty="0" smtClean="0"/>
            <a:t>Spring Core</a:t>
          </a:r>
          <a:endParaRPr lang="en-US" sz="5600" kern="1200" dirty="0"/>
        </a:p>
      </dsp:txBody>
      <dsp:txXfrm>
        <a:off x="39217" y="40887"/>
        <a:ext cx="10897540" cy="1220079"/>
      </dsp:txXfrm>
    </dsp:sp>
    <dsp:sp modelId="{01AB75FA-DF0C-9444-A7FD-C2676EDCD98D}">
      <dsp:nvSpPr>
        <dsp:cNvPr id="0" name=""/>
        <dsp:cNvSpPr/>
      </dsp:nvSpPr>
      <dsp:spPr>
        <a:xfrm>
          <a:off x="1259" y="1485602"/>
          <a:ext cx="7168201" cy="1295995"/>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Spring Context</a:t>
          </a:r>
          <a:endParaRPr lang="en-US" sz="4800" kern="1200" dirty="0"/>
        </a:p>
      </dsp:txBody>
      <dsp:txXfrm>
        <a:off x="39217" y="1523560"/>
        <a:ext cx="7092285" cy="1220079"/>
      </dsp:txXfrm>
    </dsp:sp>
    <dsp:sp modelId="{805E363F-03F4-2543-83D9-168E29047E5A}">
      <dsp:nvSpPr>
        <dsp:cNvPr id="0" name=""/>
        <dsp:cNvSpPr/>
      </dsp:nvSpPr>
      <dsp:spPr>
        <a:xfrm>
          <a:off x="1259" y="2968274"/>
          <a:ext cx="3510382" cy="1295995"/>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Spring ORM</a:t>
          </a:r>
          <a:endParaRPr lang="en-US" sz="3500" kern="1200" dirty="0"/>
        </a:p>
      </dsp:txBody>
      <dsp:txXfrm>
        <a:off x="39217" y="3006232"/>
        <a:ext cx="3434466" cy="1220079"/>
      </dsp:txXfrm>
    </dsp:sp>
    <dsp:sp modelId="{AD41F7B7-E74C-F545-AB8B-F4E05214105C}">
      <dsp:nvSpPr>
        <dsp:cNvPr id="0" name=""/>
        <dsp:cNvSpPr/>
      </dsp:nvSpPr>
      <dsp:spPr>
        <a:xfrm>
          <a:off x="3659078" y="2968274"/>
          <a:ext cx="3510382" cy="1295995"/>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Spring AOP</a:t>
          </a:r>
          <a:endParaRPr lang="en-US" sz="3500" kern="1200" dirty="0"/>
        </a:p>
      </dsp:txBody>
      <dsp:txXfrm>
        <a:off x="3697036" y="3006232"/>
        <a:ext cx="3434466" cy="1220079"/>
      </dsp:txXfrm>
    </dsp:sp>
    <dsp:sp modelId="{671AEED8-38F5-224C-8D52-24052EA3E066}">
      <dsp:nvSpPr>
        <dsp:cNvPr id="0" name=""/>
        <dsp:cNvSpPr/>
      </dsp:nvSpPr>
      <dsp:spPr>
        <a:xfrm>
          <a:off x="7464332" y="1485602"/>
          <a:ext cx="3510382" cy="1295995"/>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Spring DAO</a:t>
          </a:r>
          <a:endParaRPr lang="en-US" sz="4800" kern="1200" dirty="0"/>
        </a:p>
      </dsp:txBody>
      <dsp:txXfrm>
        <a:off x="7502290" y="1523560"/>
        <a:ext cx="3434466" cy="1220079"/>
      </dsp:txXfrm>
    </dsp:sp>
    <dsp:sp modelId="{8B3CDBAA-65B6-9640-832E-FC44AE86D7E6}">
      <dsp:nvSpPr>
        <dsp:cNvPr id="0" name=""/>
        <dsp:cNvSpPr/>
      </dsp:nvSpPr>
      <dsp:spPr>
        <a:xfrm>
          <a:off x="7464332" y="2968274"/>
          <a:ext cx="3510382" cy="1295995"/>
        </a:xfrm>
        <a:prstGeom prst="roundRect">
          <a:avLst>
            <a:gd name="adj" fmla="val 1000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Spring Web-MVC</a:t>
          </a:r>
          <a:endParaRPr lang="en-US" sz="3500" kern="1200" dirty="0"/>
        </a:p>
      </dsp:txBody>
      <dsp:txXfrm>
        <a:off x="7502290" y="3006232"/>
        <a:ext cx="3434466" cy="12200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FA583-ADAD-424D-8BB2-9CB2BEE8543F}" type="datetimeFigureOut">
              <a:rPr lang="en-US" smtClean="0"/>
              <a:t>8/28/19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59452-8B6A-45A7-A618-D533849BD5D7}" type="slidenum">
              <a:rPr lang="en-US" smtClean="0"/>
              <a:t>‹#›</a:t>
            </a:fld>
            <a:endParaRPr lang="en-US"/>
          </a:p>
        </p:txBody>
      </p:sp>
    </p:spTree>
    <p:extLst>
      <p:ext uri="{BB962C8B-B14F-4D97-AF65-F5344CB8AC3E}">
        <p14:creationId xmlns:p14="http://schemas.microsoft.com/office/powerpoint/2010/main" val="341021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46E756-82CE-4F08-B32C-3938893351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895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779BF0-06F3-41EF-BD81-7B569EDFE95A}"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75596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7829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9370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1" y="0"/>
            <a:ext cx="12192000" cy="3886200"/>
          </a:xfrm>
          <a:prstGeom prst="rect">
            <a:avLst/>
          </a:prstGeom>
          <a:solidFill>
            <a:srgbClr val="033364"/>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382" y="3352800"/>
            <a:ext cx="3201234" cy="965200"/>
          </a:xfrm>
          <a:prstGeom prst="rect">
            <a:avLst/>
          </a:prstGeom>
          <a:ln w="76200">
            <a:solidFill>
              <a:schemeClr val="bg1"/>
            </a:solidFill>
          </a:ln>
        </p:spPr>
      </p:pic>
      <p:sp>
        <p:nvSpPr>
          <p:cNvPr id="6" name="TextBox 5"/>
          <p:cNvSpPr txBox="1"/>
          <p:nvPr userDrawn="1"/>
        </p:nvSpPr>
        <p:spPr>
          <a:xfrm>
            <a:off x="2018237" y="5029201"/>
            <a:ext cx="8155524" cy="1118255"/>
          </a:xfrm>
          <a:prstGeom prst="rect">
            <a:avLst/>
          </a:prstGeom>
          <a:solidFill>
            <a:schemeClr val="bg1"/>
          </a:solidFill>
        </p:spPr>
        <p:txBody>
          <a:bodyPr wrap="square"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Search Engine Optimization</a:t>
            </a:r>
          </a:p>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Training For Serious Beginners</a:t>
            </a:r>
          </a:p>
        </p:txBody>
      </p:sp>
    </p:spTree>
    <p:extLst>
      <p:ext uri="{BB962C8B-B14F-4D97-AF65-F5344CB8AC3E}">
        <p14:creationId xmlns:p14="http://schemas.microsoft.com/office/powerpoint/2010/main" val="29572923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 Title">
    <p:bg>
      <p:bgPr>
        <a:solidFill>
          <a:srgbClr val="033364"/>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521220" y="3886200"/>
            <a:ext cx="9146381"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0"/>
          </p:nvPr>
        </p:nvSpPr>
        <p:spPr>
          <a:xfrm>
            <a:off x="1503860" y="2590800"/>
            <a:ext cx="9146382" cy="1066800"/>
          </a:xfrm>
        </p:spPr>
        <p:txBody>
          <a:bodyPr anchor="ctr">
            <a:normAutofit/>
          </a:bodyPr>
          <a:lstStyle>
            <a:lvl1pPr marL="0" indent="0" algn="ctr">
              <a:buFontTx/>
              <a:buNone/>
              <a:defRPr sz="3200">
                <a:solidFill>
                  <a:schemeClr val="bg1"/>
                </a:solidFill>
                <a:latin typeface="Segoe UI Semibold" panose="020B0702040204020203" pitchFamily="34" charset="0"/>
                <a:cs typeface="Segoe UI Semibold" panose="020B0702040204020203" pitchFamily="34" charset="0"/>
              </a:defRPr>
            </a:lvl1pPr>
            <a:lvl3pPr marL="576072" indent="0" algn="ctr">
              <a:buFontTx/>
              <a:buNone/>
              <a:defRPr sz="4400">
                <a:solidFill>
                  <a:schemeClr val="bg1"/>
                </a:solidFill>
                <a:latin typeface="Segoe UI Semibold" panose="020B0702040204020203" pitchFamily="34" charset="0"/>
                <a:cs typeface="Segoe UI Semibold" panose="020B07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03260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1952" y="122238"/>
            <a:ext cx="8689061" cy="1020762"/>
          </a:xfrm>
        </p:spPr>
        <p:txBody>
          <a:bodyPr/>
          <a:lstStyle>
            <a:lvl1pPr>
              <a:defRPr>
                <a:solidFill>
                  <a:srgbClr val="033364"/>
                </a:solidFill>
                <a:latin typeface="Segoe UI Semibold" panose="020B0702040204020203" pitchFamily="34" charset="0"/>
                <a:cs typeface="Segoe UI Semibold" panose="020B0702040204020203" pitchFamily="34" charset="0"/>
              </a:defRPr>
            </a:lvl1pPr>
          </a:lstStyle>
          <a:p>
            <a:r>
              <a:rPr lang="en-US" dirty="0"/>
              <a:t>Click to edit Master title style</a:t>
            </a:r>
            <a:endParaRPr dirty="0"/>
          </a:p>
        </p:txBody>
      </p:sp>
      <p:sp>
        <p:nvSpPr>
          <p:cNvPr id="3" name="Content Placeholder 2"/>
          <p:cNvSpPr>
            <a:spLocks noGrp="1"/>
          </p:cNvSpPr>
          <p:nvPr>
            <p:ph idx="1"/>
          </p:nvPr>
        </p:nvSpPr>
        <p:spPr>
          <a:xfrm>
            <a:off x="608170" y="1905000"/>
            <a:ext cx="10975658" cy="4267200"/>
          </a:xfrm>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8535035" y="6400801"/>
            <a:ext cx="1244183"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AE4FA26-AFE5-4938-B2CB-8DD34C9BACE3}" type="datetime1">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8/28/19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
        <p:nvSpPr>
          <p:cNvPr id="5" name="Footer Placeholder 4"/>
          <p:cNvSpPr>
            <a:spLocks noGrp="1"/>
          </p:cNvSpPr>
          <p:nvPr>
            <p:ph type="ftr" sz="quarter" idx="11"/>
          </p:nvPr>
        </p:nvSpPr>
        <p:spPr>
          <a:xfrm>
            <a:off x="608172" y="6367312"/>
            <a:ext cx="6326246" cy="276226"/>
          </a:xfrm>
        </p:spPr>
        <p:txBody>
          <a:bodyPr/>
          <a:lstStyle>
            <a:lvl1pPr>
              <a:defRPr lang="en-US" b="0" i="0" smtClean="0">
                <a:effect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12"/>
          </p:nvPr>
        </p:nvSpPr>
        <p:spPr>
          <a:xfrm>
            <a:off x="10414353" y="6400801"/>
            <a:ext cx="1143300" cy="276226"/>
          </a:xfrm>
        </p:spPr>
        <p:txBody>
          <a:bodyPr/>
          <a:lstStyle>
            <a:lvl1pPr>
              <a:defRPr sz="1100">
                <a:latin typeface="Segoe UI" panose="020B0502040204020203" pitchFamily="34" charset="0"/>
                <a:cs typeface="Segoe UI" panose="020B0502040204020203"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1777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0635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p>
            <a:r>
              <a:rPr lang="en-US"/>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A03F606-BB02-4159-81AD-4E0D3C1D5D01}"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9"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51805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1950" y="152400"/>
            <a:ext cx="9146380"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805C452-FA59-4572-8EAE-07B8B2D7B783}"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11" name="Footer Placeholder 4"/>
          <p:cNvSpPr>
            <a:spLocks noGrp="1"/>
          </p:cNvSpPr>
          <p:nvPr>
            <p:ph type="ftr" sz="quarter" idx="11"/>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2" name="Slide Number Placeholder 5"/>
          <p:cNvSpPr>
            <a:spLocks noGrp="1"/>
          </p:cNvSpPr>
          <p:nvPr>
            <p:ph type="sldNum" sz="quarter" idx="12"/>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4113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68732D-336D-4C34-88AB-D6BFEC6D327D}"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31307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7B8176F-CD38-4655-A963-5102624814A8}"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6"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7"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60556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79BF0-06F3-41EF-BD81-7B569EDFE95A}"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4991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40064"/>
                <a:ext cx="5294376" cy="51698"/>
                <a:chOff x="1522413" y="1516937"/>
                <a:chExt cx="10569575" cy="60315"/>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9" name="Group 768"/>
              <p:cNvGrpSpPr/>
              <p:nvPr/>
            </p:nvGrpSpPr>
            <p:grpSpPr bwMode="invGray">
              <a:xfrm rot="16200000" flipH="1">
                <a:off x="6492574" y="2756713"/>
                <a:ext cx="4114800" cy="34466"/>
                <a:chOff x="1522413" y="1516937"/>
                <a:chExt cx="10569575" cy="60316"/>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40068"/>
                <a:ext cx="5294376" cy="51699"/>
                <a:chOff x="1522413" y="1516937"/>
                <a:chExt cx="10569575" cy="60316"/>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9" name="Group 618"/>
              <p:cNvGrpSpPr/>
              <p:nvPr/>
            </p:nvGrpSpPr>
            <p:grpSpPr bwMode="invGray">
              <a:xfrm rot="16200000" flipH="1">
                <a:off x="6492574" y="2756713"/>
                <a:ext cx="4114800" cy="34466"/>
                <a:chOff x="1522413" y="1516937"/>
                <a:chExt cx="10569575" cy="60316"/>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66"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FE4F9E-2841-46FB-9F45-CEF67C86C6DC}"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267"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268"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9231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40068"/>
                <a:ext cx="5294376" cy="51699"/>
                <a:chOff x="1522413" y="1516937"/>
                <a:chExt cx="10569575" cy="60316"/>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768" name="Group 767"/>
              <p:cNvGrpSpPr/>
              <p:nvPr/>
            </p:nvGrpSpPr>
            <p:grpSpPr bwMode="invGray">
              <a:xfrm rot="16200000" flipH="1">
                <a:off x="6492574" y="2756713"/>
                <a:ext cx="4114800" cy="34466"/>
                <a:chOff x="1522413" y="1516937"/>
                <a:chExt cx="10569575" cy="60316"/>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40068"/>
                <a:ext cx="5294376" cy="51699"/>
                <a:chOff x="1522413" y="1516937"/>
                <a:chExt cx="10569575" cy="60316"/>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nvGrpSpPr>
              <p:cNvPr id="618" name="Group 617"/>
              <p:cNvGrpSpPr/>
              <p:nvPr/>
            </p:nvGrpSpPr>
            <p:grpSpPr bwMode="invGray">
              <a:xfrm rot="16200000" flipH="1">
                <a:off x="6492574" y="2756713"/>
                <a:ext cx="4114800" cy="34466"/>
                <a:chOff x="1522413" y="1516937"/>
                <a:chExt cx="10569575" cy="60316"/>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0" name="Freeform 649"/>
                <p:cNvSpPr>
                  <a:spLocks/>
                </p:cNvSpPr>
                <p:nvPr userDrawn="1"/>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orbel"/>
                    <a:ea typeface="+mn-ea"/>
                    <a:cs typeface="+mn-cs"/>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07" name="Date Placeholder 3"/>
          <p:cNvSpPr>
            <a:spLocks noGrp="1"/>
          </p:cNvSpPr>
          <p:nvPr>
            <p:ph type="dt" sz="half" idx="10"/>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C2743E5-ABF4-4B42-8695-426971B8FFA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30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0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223382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305AE20-3955-41FB-AC55-1338D8BB8698}"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42035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BAD7E21-1E3F-4B28-8FCF-FCE88A166054}"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8"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9"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Tree>
    <p:extLst>
      <p:ext uri="{BB962C8B-B14F-4D97-AF65-F5344CB8AC3E}">
        <p14:creationId xmlns:p14="http://schemas.microsoft.com/office/powerpoint/2010/main" val="167967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09600" y="1600201"/>
            <a:ext cx="10972800" cy="4525963"/>
          </a:xfrm>
        </p:spPr>
        <p:txBody>
          <a:bodyPr/>
          <a:lstStyle/>
          <a:p>
            <a:pPr lvl="0"/>
            <a:endParaRPr lang="en-IN"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54AA578-3215-439E-8462-A14DF0EC5395}" type="slidenum">
              <a:rPr lang="en-US" altLang="en-US"/>
              <a:pPr/>
              <a:t>‹#›</a:t>
            </a:fld>
            <a:endParaRPr lang="en-US" altLang="en-US"/>
          </a:p>
        </p:txBody>
      </p:sp>
    </p:spTree>
    <p:extLst>
      <p:ext uri="{BB962C8B-B14F-4D97-AF65-F5344CB8AC3E}">
        <p14:creationId xmlns:p14="http://schemas.microsoft.com/office/powerpoint/2010/main" val="41151638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5FF6493-AC32-4895-8FA0-B66B2D5A6B40}" type="slidenum">
              <a:rPr lang="en-US" altLang="en-US"/>
              <a:pPr/>
              <a:t>‹#›</a:t>
            </a:fld>
            <a:endParaRPr lang="en-US" altLang="en-US"/>
          </a:p>
        </p:txBody>
      </p:sp>
    </p:spTree>
    <p:extLst>
      <p:ext uri="{BB962C8B-B14F-4D97-AF65-F5344CB8AC3E}">
        <p14:creationId xmlns:p14="http://schemas.microsoft.com/office/powerpoint/2010/main" val="37872532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002096-D61B-EC43-8DE3-896731505E2F}"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A6FB5-6DCD-8044-A647-346AE91A75E4}" type="slidenum">
              <a:rPr lang="en-US" smtClean="0"/>
              <a:t>‹#›</a:t>
            </a:fld>
            <a:endParaRPr lang="en-US"/>
          </a:p>
        </p:txBody>
      </p:sp>
    </p:spTree>
    <p:extLst>
      <p:ext uri="{BB962C8B-B14F-4D97-AF65-F5344CB8AC3E}">
        <p14:creationId xmlns:p14="http://schemas.microsoft.com/office/powerpoint/2010/main" val="1527580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779BF0-06F3-41EF-BD81-7B569EDFE95A}"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44838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779BF0-06F3-41EF-BD81-7B569EDFE95A}" type="datetimeFigureOut">
              <a:rPr lang="en-US" smtClean="0"/>
              <a:t>8/28/19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822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779BF0-06F3-41EF-BD81-7B569EDFE95A}" type="datetimeFigureOut">
              <a:rPr lang="en-US" smtClean="0"/>
              <a:t>8/28/19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290472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779BF0-06F3-41EF-BD81-7B569EDFE95A}" type="datetimeFigureOut">
              <a:rPr lang="en-US" smtClean="0"/>
              <a:t>8/28/19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319474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79BF0-06F3-41EF-BD81-7B569EDFE95A}" type="datetimeFigureOut">
              <a:rPr lang="en-US" smtClean="0"/>
              <a:t>8/28/19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187462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8/28/19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00601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79BF0-06F3-41EF-BD81-7B569EDFE95A}" type="datetimeFigureOut">
              <a:rPr lang="en-US" smtClean="0"/>
              <a:t>8/28/19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FE327-116C-45F0-B323-6D7FC53E0DB1}" type="slidenum">
              <a:rPr lang="en-US" smtClean="0"/>
              <a:t>‹#›</a:t>
            </a:fld>
            <a:endParaRPr lang="en-US"/>
          </a:p>
        </p:txBody>
      </p:sp>
    </p:spTree>
    <p:extLst>
      <p:ext uri="{BB962C8B-B14F-4D97-AF65-F5344CB8AC3E}">
        <p14:creationId xmlns:p14="http://schemas.microsoft.com/office/powerpoint/2010/main" val="4246328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theme" Target="../theme/theme2.xml"/><Relationship Id="rId17" Type="http://schemas.openxmlformats.org/officeDocument/2006/relationships/image" Target="../media/image2.jp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79BF0-06F3-41EF-BD81-7B569EDFE95A}" type="datetimeFigureOut">
              <a:rPr lang="en-US" smtClean="0"/>
              <a:t>8/28/19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FE327-116C-45F0-B323-6D7FC53E0DB1}" type="slidenum">
              <a:rPr lang="en-US" smtClean="0"/>
              <a:t>‹#›</a:t>
            </a:fld>
            <a:endParaRPr lang="en-US"/>
          </a:p>
        </p:txBody>
      </p:sp>
    </p:spTree>
    <p:extLst>
      <p:ext uri="{BB962C8B-B14F-4D97-AF65-F5344CB8AC3E}">
        <p14:creationId xmlns:p14="http://schemas.microsoft.com/office/powerpoint/2010/main" val="241472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951" y="122238"/>
            <a:ext cx="8740042"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608173" y="1600200"/>
            <a:ext cx="10975658"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649901"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93F975B-8B47-438F-AD69-C6A73EC38812}" type="datetime1">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8/28/19</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sp>
        <p:nvSpPr>
          <p:cNvPr id="5" name="Footer Placeholder 4"/>
          <p:cNvSpPr>
            <a:spLocks noGrp="1"/>
          </p:cNvSpPr>
          <p:nvPr>
            <p:ph type="ftr" sz="quarter" idx="3"/>
          </p:nvPr>
        </p:nvSpPr>
        <p:spPr>
          <a:xfrm>
            <a:off x="608173" y="6415086"/>
            <a:ext cx="6326246" cy="276226"/>
          </a:xfrm>
          <a:prstGeom prst="rect">
            <a:avLst/>
          </a:prstGeom>
        </p:spPr>
        <p:txBody>
          <a:bodyPr vert="horz" lIns="91440" tIns="45720" rIns="91440" bIns="45720" rtlCol="0" anchor="ctr"/>
          <a:lstStyle>
            <a:lvl1pPr algn="l">
              <a:defRPr lang="en-US" sz="1100" b="0" i="0" smtClean="0">
                <a:effectLst/>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Slide Number Placeholder 5"/>
          <p:cNvSpPr>
            <a:spLocks noGrp="1"/>
          </p:cNvSpPr>
          <p:nvPr>
            <p:ph type="sldNum" sz="quarter" idx="4"/>
          </p:nvPr>
        </p:nvSpPr>
        <p:spPr>
          <a:xfrm>
            <a:off x="10412659"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000" b="0" i="0" u="none" strike="noStrike" kern="1200" cap="none" spc="0" normalizeH="0" baseline="0" noProof="0" smtClean="0">
                <a:ln>
                  <a:noFill/>
                </a:ln>
                <a:solidFill>
                  <a:prstClr val="black">
                    <a:tint val="75000"/>
                  </a:prstClr>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tint val="75000"/>
                </a:prstClr>
              </a:solidFill>
              <a:effectLst/>
              <a:uLnTx/>
              <a:uFillTx/>
              <a:latin typeface="Corbel"/>
              <a:ea typeface="+mn-ea"/>
              <a:cs typeface="+mn-cs"/>
            </a:endParaRPr>
          </a:p>
        </p:txBody>
      </p:sp>
      <p:cxnSp>
        <p:nvCxnSpPr>
          <p:cNvPr id="8" name="Straight Connector 7"/>
          <p:cNvCxnSpPr/>
          <p:nvPr userDrawn="1"/>
        </p:nvCxnSpPr>
        <p:spPr>
          <a:xfrm>
            <a:off x="608173" y="1219200"/>
            <a:ext cx="10975658" cy="0"/>
          </a:xfrm>
          <a:prstGeom prst="line">
            <a:avLst/>
          </a:prstGeom>
          <a:ln w="25400">
            <a:solidFill>
              <a:srgbClr val="39CCD3"/>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9754554" y="562430"/>
            <a:ext cx="1829276" cy="551543"/>
          </a:xfrm>
          <a:prstGeom prst="rect">
            <a:avLst/>
          </a:prstGeom>
        </p:spPr>
      </p:pic>
    </p:spTree>
    <p:extLst>
      <p:ext uri="{BB962C8B-B14F-4D97-AF65-F5344CB8AC3E}">
        <p14:creationId xmlns:p14="http://schemas.microsoft.com/office/powerpoint/2010/main" val="580229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rgbClr val="033364"/>
          </a:solidFill>
          <a:latin typeface="Segoe UI Semibold" panose="020B0702040204020203" pitchFamily="34" charset="0"/>
          <a:ea typeface="+mj-ea"/>
          <a:cs typeface="Segoe UI Semibold" panose="020B0702040204020203" pitchFamily="34" charset="0"/>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rgbClr val="002D40"/>
          </a:solidFill>
          <a:latin typeface="Segoe UI" panose="020B0502040204020203" pitchFamily="34" charset="0"/>
          <a:ea typeface="+mn-ea"/>
          <a:cs typeface="Segoe UI" panose="020B0502040204020203" pitchFamily="34" charset="0"/>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rgbClr val="002D40"/>
          </a:solidFill>
          <a:latin typeface="Segoe UI" panose="020B0502040204020203" pitchFamily="34" charset="0"/>
          <a:ea typeface="+mn-ea"/>
          <a:cs typeface="Segoe UI" panose="020B0502040204020203" pitchFamily="34" charset="0"/>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rgbClr val="002D40"/>
          </a:solidFill>
          <a:latin typeface="Segoe UI" panose="020B0502040204020203" pitchFamily="34" charset="0"/>
          <a:ea typeface="+mn-ea"/>
          <a:cs typeface="Segoe UI" panose="020B0502040204020203" pitchFamily="34" charset="0"/>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rgbClr val="002D40"/>
          </a:solidFill>
          <a:latin typeface="Segoe UI" panose="020B0502040204020203" pitchFamily="34" charset="0"/>
          <a:ea typeface="+mn-ea"/>
          <a:cs typeface="Segoe UI" panose="020B0502040204020203" pitchFamily="34" charset="0"/>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rgbClr val="002D40"/>
          </a:solidFill>
          <a:latin typeface="Segoe UI" panose="020B0502040204020203" pitchFamily="34" charset="0"/>
          <a:ea typeface="+mn-ea"/>
          <a:cs typeface="Segoe UI" panose="020B0502040204020203" pitchFamily="34" charset="0"/>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hyperlink" Target="mailto:skkar.2k2@gmail.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4.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age result for learnte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8753" y="3829792"/>
            <a:ext cx="3028208" cy="302820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merit.edu.pk/wp-content/uploads/2016/03/12801469_1117899984908130_2624415498051178491_n.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85357" y="1863076"/>
            <a:ext cx="57150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859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Spring </a:t>
            </a:r>
            <a:r>
              <a:rPr lang="mr-IN" b="1" dirty="0" smtClean="0"/>
              <a:t>–</a:t>
            </a:r>
            <a:r>
              <a:rPr lang="en-US" b="1" dirty="0" smtClean="0"/>
              <a:t> Core:</a:t>
            </a:r>
            <a:r>
              <a:rPr lang="en-US" dirty="0" smtClean="0"/>
              <a:t> The </a:t>
            </a:r>
            <a:r>
              <a:rPr lang="en-US" dirty="0" err="1"/>
              <a:t>IoC</a:t>
            </a:r>
            <a:r>
              <a:rPr lang="en-US" dirty="0"/>
              <a:t> Container</a:t>
            </a:r>
          </a:p>
        </p:txBody>
      </p:sp>
      <p:sp>
        <p:nvSpPr>
          <p:cNvPr id="3" name="Content Placeholder 2"/>
          <p:cNvSpPr>
            <a:spLocks noGrp="1"/>
          </p:cNvSpPr>
          <p:nvPr>
            <p:ph idx="1"/>
          </p:nvPr>
        </p:nvSpPr>
        <p:spPr>
          <a:xfrm>
            <a:off x="713232" y="1813560"/>
            <a:ext cx="8101584" cy="3489960"/>
          </a:xfrm>
        </p:spPr>
        <p:txBody>
          <a:bodyPr/>
          <a:lstStyle/>
          <a:p>
            <a:r>
              <a:rPr lang="en-US" dirty="0" err="1" smtClean="0"/>
              <a:t>IoC</a:t>
            </a:r>
            <a:r>
              <a:rPr lang="en-US" dirty="0" smtClean="0"/>
              <a:t> also known as DI (Dependency Injection)</a:t>
            </a:r>
          </a:p>
          <a:p>
            <a:r>
              <a:rPr lang="en-US" dirty="0" smtClean="0"/>
              <a:t>Used Service Location Design pattern</a:t>
            </a:r>
          </a:p>
          <a:p>
            <a:r>
              <a:rPr lang="en-US" dirty="0" smtClean="0"/>
              <a:t>2 main interfaces</a:t>
            </a:r>
          </a:p>
          <a:p>
            <a:pPr lvl="1"/>
            <a:r>
              <a:rPr lang="en-US" dirty="0" err="1" smtClean="0"/>
              <a:t>BeanFactory</a:t>
            </a:r>
            <a:r>
              <a:rPr lang="en-US" dirty="0" smtClean="0"/>
              <a:t>	(Basic)</a:t>
            </a:r>
          </a:p>
          <a:p>
            <a:pPr lvl="1"/>
            <a:r>
              <a:rPr lang="en-US" dirty="0" err="1" smtClean="0"/>
              <a:t>ApplicationContext</a:t>
            </a:r>
            <a:r>
              <a:rPr lang="en-US" dirty="0" smtClean="0"/>
              <a:t> (Advanced)</a:t>
            </a:r>
          </a:p>
          <a:p>
            <a:endParaRPr lang="en-US" dirty="0" smtClean="0"/>
          </a:p>
          <a:p>
            <a:pPr lvl="1"/>
            <a:endParaRPr lang="en-US" dirty="0"/>
          </a:p>
        </p:txBody>
      </p:sp>
      <p:sp>
        <p:nvSpPr>
          <p:cNvPr id="4"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1150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1.wp.com/www.zoltanraffai.com/blog/wp-content/uploads/2018/07/branded-v-non-branded-content.jpg?resize=708%2C371"/>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2237362" y="2305456"/>
            <a:ext cx="6743700" cy="35337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838200" y="1825625"/>
            <a:ext cx="4870622" cy="4351338"/>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dirty="0" err="1" smtClean="0"/>
              <a:t>BeanFactory</a:t>
            </a:r>
            <a:endParaRPr lang="en-US" b="1" dirty="0" smtClean="0"/>
          </a:p>
          <a:p>
            <a:pPr marL="0" lvl="0" indent="0">
              <a:lnSpc>
                <a:spcPct val="100000"/>
              </a:lnSpc>
              <a:spcBef>
                <a:spcPts val="0"/>
              </a:spcBef>
              <a:buNone/>
            </a:pPr>
            <a:r>
              <a:rPr lang="en-US" dirty="0" smtClean="0"/>
              <a:t>lazy </a:t>
            </a:r>
            <a:r>
              <a:rPr lang="en-US" dirty="0"/>
              <a:t>initialization </a:t>
            </a:r>
            <a:r>
              <a:rPr lang="en-US" dirty="0" smtClean="0"/>
              <a:t>approach</a:t>
            </a:r>
          </a:p>
          <a:p>
            <a:pPr marL="0" lvl="0" indent="0">
              <a:lnSpc>
                <a:spcPct val="100000"/>
              </a:lnSpc>
              <a:spcBef>
                <a:spcPts val="0"/>
              </a:spcBef>
              <a:buNone/>
            </a:pPr>
            <a:r>
              <a:rPr lang="en-US" dirty="0" smtClean="0"/>
              <a:t>Supports scopes</a:t>
            </a:r>
          </a:p>
          <a:p>
            <a:pPr lvl="1">
              <a:lnSpc>
                <a:spcPct val="100000"/>
              </a:lnSpc>
              <a:spcBef>
                <a:spcPts val="0"/>
              </a:spcBef>
            </a:pPr>
            <a:r>
              <a:rPr lang="en-US" sz="2400" dirty="0" smtClean="0"/>
              <a:t>Singleton</a:t>
            </a:r>
          </a:p>
          <a:p>
            <a:pPr lvl="1">
              <a:lnSpc>
                <a:spcPct val="100000"/>
              </a:lnSpc>
              <a:spcBef>
                <a:spcPts val="0"/>
              </a:spcBef>
            </a:pPr>
            <a:r>
              <a:rPr lang="en-US" sz="2400" dirty="0" smtClean="0"/>
              <a:t>Prototype</a:t>
            </a:r>
            <a:endParaRPr lang="en-US" sz="2400" dirty="0"/>
          </a:p>
        </p:txBody>
      </p:sp>
      <p:sp>
        <p:nvSpPr>
          <p:cNvPr id="2" name="Title 1"/>
          <p:cNvSpPr>
            <a:spLocks noGrp="1"/>
          </p:cNvSpPr>
          <p:nvPr>
            <p:ph type="title"/>
          </p:nvPr>
        </p:nvSpPr>
        <p:spPr/>
        <p:txBody>
          <a:bodyPr/>
          <a:lstStyle/>
          <a:p>
            <a:r>
              <a:rPr lang="en-US" dirty="0" smtClean="0"/>
              <a:t>Bean Factory vs </a:t>
            </a:r>
            <a:r>
              <a:rPr lang="en-US" dirty="0" err="1" smtClean="0"/>
              <a:t>ApplicationContext</a:t>
            </a:r>
            <a:endParaRPr lang="en-US" dirty="0"/>
          </a:p>
        </p:txBody>
      </p:sp>
      <p:sp>
        <p:nvSpPr>
          <p:cNvPr id="6" name="Content Placeholder 2"/>
          <p:cNvSpPr txBox="1">
            <a:spLocks/>
          </p:cNvSpPr>
          <p:nvPr/>
        </p:nvSpPr>
        <p:spPr>
          <a:xfrm>
            <a:off x="6483178" y="1896674"/>
            <a:ext cx="48706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sp>
        <p:nvSpPr>
          <p:cNvPr id="7" name="Content Placeholder 2"/>
          <p:cNvSpPr txBox="1">
            <a:spLocks/>
          </p:cNvSpPr>
          <p:nvPr/>
        </p:nvSpPr>
        <p:spPr>
          <a:xfrm>
            <a:off x="6429634" y="1825625"/>
            <a:ext cx="48706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dirty="0" err="1" smtClean="0"/>
              <a:t>ApplicationContext</a:t>
            </a:r>
            <a:endParaRPr lang="en-US" sz="2400" b="1" dirty="0" smtClean="0"/>
          </a:p>
          <a:p>
            <a:pPr marL="0" lvl="0" indent="0">
              <a:lnSpc>
                <a:spcPct val="100000"/>
              </a:lnSpc>
              <a:spcBef>
                <a:spcPts val="0"/>
              </a:spcBef>
              <a:buNone/>
            </a:pPr>
            <a:r>
              <a:rPr lang="en-US" sz="2400" dirty="0" smtClean="0"/>
              <a:t>Eager initialization</a:t>
            </a:r>
            <a:r>
              <a:rPr lang="en-US" sz="2400" dirty="0"/>
              <a:t> </a:t>
            </a:r>
            <a:r>
              <a:rPr lang="en-US" sz="2400" dirty="0" smtClean="0"/>
              <a:t>approach</a:t>
            </a:r>
          </a:p>
          <a:p>
            <a:pPr marL="0" lvl="0" indent="0">
              <a:lnSpc>
                <a:spcPct val="100000"/>
              </a:lnSpc>
              <a:spcBef>
                <a:spcPts val="0"/>
              </a:spcBef>
              <a:buNone/>
            </a:pPr>
            <a:r>
              <a:rPr lang="en-US" sz="2400" dirty="0" smtClean="0"/>
              <a:t>Supports </a:t>
            </a:r>
            <a:r>
              <a:rPr lang="en-US" sz="2400" b="1" dirty="0" smtClean="0"/>
              <a:t>I18N</a:t>
            </a:r>
          </a:p>
          <a:p>
            <a:pPr marL="0" lvl="0" indent="0">
              <a:lnSpc>
                <a:spcPct val="100000"/>
              </a:lnSpc>
              <a:spcBef>
                <a:spcPts val="0"/>
              </a:spcBef>
              <a:buNone/>
            </a:pPr>
            <a:r>
              <a:rPr lang="en-US" sz="2400" dirty="0" smtClean="0"/>
              <a:t>Supports Annotation</a:t>
            </a:r>
          </a:p>
          <a:p>
            <a:pPr marL="0" lvl="0" indent="0">
              <a:lnSpc>
                <a:spcPct val="100000"/>
              </a:lnSpc>
              <a:spcBef>
                <a:spcPts val="0"/>
              </a:spcBef>
              <a:buNone/>
            </a:pPr>
            <a:r>
              <a:rPr lang="en-US" sz="2400" dirty="0" smtClean="0"/>
              <a:t>Supports AOP Services</a:t>
            </a:r>
          </a:p>
          <a:p>
            <a:pPr marL="0" lvl="0" indent="0">
              <a:lnSpc>
                <a:spcPct val="100000"/>
              </a:lnSpc>
              <a:spcBef>
                <a:spcPts val="0"/>
              </a:spcBef>
              <a:buNone/>
            </a:pPr>
            <a:r>
              <a:rPr lang="en-US" sz="2400" dirty="0" smtClean="0"/>
              <a:t>Supports </a:t>
            </a:r>
          </a:p>
          <a:p>
            <a:pPr lvl="1">
              <a:lnSpc>
                <a:spcPct val="100000"/>
              </a:lnSpc>
              <a:spcBef>
                <a:spcPts val="0"/>
              </a:spcBef>
            </a:pPr>
            <a:r>
              <a:rPr lang="en-US" dirty="0" smtClean="0"/>
              <a:t>Singleton</a:t>
            </a:r>
          </a:p>
          <a:p>
            <a:pPr lvl="1">
              <a:lnSpc>
                <a:spcPct val="100000"/>
              </a:lnSpc>
              <a:spcBef>
                <a:spcPts val="0"/>
              </a:spcBef>
            </a:pPr>
            <a:r>
              <a:rPr lang="en-US" dirty="0" smtClean="0"/>
              <a:t>Prototype</a:t>
            </a:r>
          </a:p>
          <a:p>
            <a:pPr lvl="1">
              <a:lnSpc>
                <a:spcPct val="100000"/>
              </a:lnSpc>
              <a:spcBef>
                <a:spcPts val="0"/>
              </a:spcBef>
            </a:pPr>
            <a:r>
              <a:rPr lang="en-US" dirty="0" smtClean="0"/>
              <a:t>Request</a:t>
            </a:r>
          </a:p>
          <a:p>
            <a:pPr lvl="1">
              <a:lnSpc>
                <a:spcPct val="100000"/>
              </a:lnSpc>
              <a:spcBef>
                <a:spcPts val="0"/>
              </a:spcBef>
            </a:pPr>
            <a:r>
              <a:rPr lang="en-US" dirty="0" smtClean="0"/>
              <a:t>Session</a:t>
            </a:r>
          </a:p>
          <a:p>
            <a:pPr lvl="1">
              <a:lnSpc>
                <a:spcPct val="100000"/>
              </a:lnSpc>
              <a:spcBef>
                <a:spcPts val="0"/>
              </a:spcBef>
            </a:pPr>
            <a:r>
              <a:rPr lang="en-US" dirty="0" err="1" smtClean="0"/>
              <a:t>globalSession</a:t>
            </a:r>
            <a:endParaRPr lang="en-US" dirty="0"/>
          </a:p>
        </p:txBody>
      </p:sp>
      <p:sp>
        <p:nvSpPr>
          <p:cNvPr id="8"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9416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1792" y="1331976"/>
            <a:ext cx="9683496" cy="4267200"/>
          </a:xfrm>
        </p:spPr>
        <p:txBody>
          <a:bodyPr>
            <a:normAutofit fontScale="92500" lnSpcReduction="10000"/>
          </a:bodyPr>
          <a:lstStyle/>
          <a:p>
            <a:pPr algn="just"/>
            <a:endParaRPr lang="en-US" b="1" dirty="0" smtClean="0"/>
          </a:p>
          <a:p>
            <a:pPr algn="just"/>
            <a:r>
              <a:rPr lang="en-US" b="1" dirty="0" smtClean="0"/>
              <a:t>IOC is a design pattern that externalizes application logic so that it can be injected into client code rather than written into it. Use of IOC in Spring framework separates the implementation logic from the client</a:t>
            </a:r>
          </a:p>
          <a:p>
            <a:pPr algn="just"/>
            <a:endParaRPr lang="en-US" b="1" dirty="0" smtClean="0"/>
          </a:p>
          <a:p>
            <a:pPr algn="just"/>
            <a:r>
              <a:rPr lang="en-US" b="1" dirty="0" smtClean="0"/>
              <a:t>In very simple sentence we can say, the </a:t>
            </a:r>
            <a:r>
              <a:rPr lang="en-US" b="1" dirty="0"/>
              <a:t>basic concept of IOC (Inversion of Control) pattern is that </a:t>
            </a:r>
            <a:r>
              <a:rPr lang="en-US" b="1" u="sng" dirty="0">
                <a:effectLst>
                  <a:outerShdw blurRad="38100" dist="38100" dir="2700000" algn="tl">
                    <a:srgbClr val="000000">
                      <a:alpha val="43137"/>
                    </a:srgbClr>
                  </a:outerShdw>
                </a:effectLst>
              </a:rPr>
              <a:t>you don't create your objects but describes how they should be created</a:t>
            </a:r>
            <a:r>
              <a:rPr lang="en-US" b="1" dirty="0">
                <a:effectLst>
                  <a:outerShdw blurRad="38100" dist="38100" dir="2700000" algn="tl">
                    <a:srgbClr val="000000">
                      <a:alpha val="43137"/>
                    </a:srgbClr>
                  </a:outerShdw>
                </a:effectLst>
              </a:rPr>
              <a:t>.</a:t>
            </a:r>
          </a:p>
          <a:p>
            <a:pPr algn="just"/>
            <a:endParaRPr lang="en-US" b="1" dirty="0" smtClean="0"/>
          </a:p>
          <a:p>
            <a:pPr algn="just"/>
            <a:r>
              <a:rPr lang="en-US" b="1" dirty="0" smtClean="0">
                <a:solidFill>
                  <a:schemeClr val="tx2">
                    <a:lumMod val="50000"/>
                  </a:schemeClr>
                </a:solidFill>
                <a:effectLst>
                  <a:outerShdw blurRad="38100" dist="38100" dir="2700000" algn="tl">
                    <a:srgbClr val="000000">
                      <a:alpha val="43137"/>
                    </a:srgbClr>
                  </a:outerShdw>
                </a:effectLst>
              </a:rPr>
              <a:t>Let us see one problem found while programming in Java. Then we will see how IOC provides the solution of this problem.</a:t>
            </a:r>
            <a:endParaRPr lang="en-US" b="1" dirty="0">
              <a:solidFill>
                <a:schemeClr val="tx2">
                  <a:lumMod val="50000"/>
                </a:schemeClr>
              </a:solidFill>
              <a:effectLst>
                <a:outerShdw blurRad="38100" dist="38100" dir="2700000" algn="tl">
                  <a:srgbClr val="000000">
                    <a:alpha val="43137"/>
                  </a:srgbClr>
                </a:outerShdw>
              </a:effectLst>
            </a:endParaRPr>
          </a:p>
        </p:txBody>
      </p:sp>
      <p:sp>
        <p:nvSpPr>
          <p:cNvPr id="5" name="Rectangle 4"/>
          <p:cNvSpPr/>
          <p:nvPr/>
        </p:nvSpPr>
        <p:spPr>
          <a:xfrm>
            <a:off x="1752601" y="304801"/>
            <a:ext cx="3106043" cy="769441"/>
          </a:xfrm>
          <a:prstGeom prst="rect">
            <a:avLst/>
          </a:prstGeom>
        </p:spPr>
        <p:txBody>
          <a:bodyPr wrap="none">
            <a:spAutoFit/>
          </a:bodyPr>
          <a:lstStyle/>
          <a:p>
            <a:r>
              <a:rPr lang="en-US" b="1" dirty="0">
                <a:effectLst>
                  <a:outerShdw blurRad="38100" dist="38100" dir="2700000" algn="tl">
                    <a:srgbClr val="000000">
                      <a:alpha val="43137"/>
                    </a:srgbClr>
                  </a:outerShdw>
                </a:effectLst>
              </a:rPr>
              <a:t>The confused word: </a:t>
            </a:r>
            <a:r>
              <a:rPr lang="en-US" sz="4400" b="1" dirty="0">
                <a:effectLst>
                  <a:outerShdw blurRad="38100" dist="38100" dir="2700000" algn="tl">
                    <a:srgbClr val="000000">
                      <a:alpha val="43137"/>
                    </a:srgbClr>
                  </a:outerShdw>
                </a:effectLst>
              </a:rPr>
              <a:t>IOC</a:t>
            </a:r>
            <a:r>
              <a:rPr lang="en-US" b="1" dirty="0">
                <a:effectLst>
                  <a:outerShdw blurRad="38100" dist="38100" dir="2700000" algn="tl">
                    <a:srgbClr val="000000">
                      <a:alpha val="43137"/>
                    </a:srgbClr>
                  </a:outerShdw>
                </a:effectLst>
              </a:rPr>
              <a:t> </a:t>
            </a:r>
            <a:endParaRPr lang="en-US" dirty="0"/>
          </a:p>
        </p:txBody>
      </p:sp>
      <p:sp>
        <p:nvSpPr>
          <p:cNvPr id="4"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876463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1792" y="589810"/>
            <a:ext cx="2973891" cy="584775"/>
          </a:xfrm>
          <a:prstGeom prst="rect">
            <a:avLst/>
          </a:prstGeom>
        </p:spPr>
        <p:txBody>
          <a:bodyPr wrap="none">
            <a:spAutoFit/>
          </a:bodyPr>
          <a:lstStyle/>
          <a:p>
            <a:r>
              <a:rPr lang="en-US" sz="3200" b="1" smtClean="0">
                <a:effectLst>
                  <a:outerShdw blurRad="38100" dist="38100" dir="2700000" algn="tl">
                    <a:srgbClr val="000000">
                      <a:alpha val="43137"/>
                    </a:srgbClr>
                  </a:outerShdw>
                </a:effectLst>
              </a:rPr>
              <a:t>Spring Libraries</a:t>
            </a:r>
            <a:endParaRPr lang="en-US" sz="3200" dirty="0"/>
          </a:p>
        </p:txBody>
      </p:sp>
      <p:sp>
        <p:nvSpPr>
          <p:cNvPr id="4"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2" y="1657320"/>
            <a:ext cx="6096000" cy="4475649"/>
          </a:xfrm>
          <a:prstGeom prst="rect">
            <a:avLst/>
          </a:prstGeom>
        </p:spPr>
        <p:txBody>
          <a:bodyPr>
            <a:spAutoFit/>
          </a:bodyPr>
          <a:lstStyle/>
          <a:p>
            <a:pPr marL="342900" indent="-342900">
              <a:lnSpc>
                <a:spcPct val="150000"/>
              </a:lnSpc>
              <a:buFont typeface="Wingdings" charset="2"/>
              <a:buChar char="ü"/>
            </a:pPr>
            <a:r>
              <a:rPr lang="en-US" sz="2400" b="1" dirty="0">
                <a:solidFill>
                  <a:schemeClr val="tx1">
                    <a:lumMod val="75000"/>
                    <a:lumOff val="25000"/>
                  </a:schemeClr>
                </a:solidFill>
                <a:latin typeface="Menlo" charset="0"/>
              </a:rPr>
              <a:t>spring-</a:t>
            </a:r>
            <a:r>
              <a:rPr lang="en-US" sz="2400" b="1" dirty="0" err="1">
                <a:solidFill>
                  <a:schemeClr val="tx1">
                    <a:lumMod val="75000"/>
                    <a:lumOff val="25000"/>
                  </a:schemeClr>
                </a:solidFill>
                <a:latin typeface="Menlo" charset="0"/>
              </a:rPr>
              <a:t>aop</a:t>
            </a:r>
            <a:endParaRPr lang="en-US" sz="2400" b="1" dirty="0">
              <a:solidFill>
                <a:schemeClr val="tx1">
                  <a:lumMod val="75000"/>
                  <a:lumOff val="25000"/>
                </a:schemeClr>
              </a:solidFill>
              <a:latin typeface="Menlo" charset="0"/>
            </a:endParaRPr>
          </a:p>
          <a:p>
            <a:pPr marL="342900" indent="-342900">
              <a:lnSpc>
                <a:spcPct val="150000"/>
              </a:lnSpc>
              <a:buFont typeface="Wingdings" charset="2"/>
              <a:buChar char="ü"/>
            </a:pPr>
            <a:r>
              <a:rPr lang="en-US" sz="2400" b="1" dirty="0">
                <a:solidFill>
                  <a:schemeClr val="tx1">
                    <a:lumMod val="75000"/>
                    <a:lumOff val="25000"/>
                  </a:schemeClr>
                </a:solidFill>
                <a:latin typeface="Menlo" charset="0"/>
              </a:rPr>
              <a:t>spring-</a:t>
            </a:r>
            <a:r>
              <a:rPr lang="en-US" sz="2400" b="1" dirty="0" err="1">
                <a:solidFill>
                  <a:schemeClr val="tx1">
                    <a:lumMod val="75000"/>
                    <a:lumOff val="25000"/>
                  </a:schemeClr>
                </a:solidFill>
                <a:latin typeface="Menlo" charset="0"/>
              </a:rPr>
              <a:t>asm</a:t>
            </a:r>
            <a:endParaRPr lang="en-US" sz="2400" b="1" dirty="0">
              <a:solidFill>
                <a:schemeClr val="tx1">
                  <a:lumMod val="75000"/>
                  <a:lumOff val="25000"/>
                </a:schemeClr>
              </a:solidFill>
              <a:latin typeface="Menlo" charset="0"/>
            </a:endParaRPr>
          </a:p>
          <a:p>
            <a:pPr marL="342900" indent="-342900">
              <a:lnSpc>
                <a:spcPct val="150000"/>
              </a:lnSpc>
              <a:buFont typeface="Wingdings" charset="2"/>
              <a:buChar char="ü"/>
            </a:pPr>
            <a:r>
              <a:rPr lang="en-US" sz="2400" b="1" dirty="0">
                <a:solidFill>
                  <a:schemeClr val="tx1">
                    <a:lumMod val="75000"/>
                    <a:lumOff val="25000"/>
                  </a:schemeClr>
                </a:solidFill>
                <a:latin typeface="Menlo" charset="0"/>
              </a:rPr>
              <a:t>spring-beans</a:t>
            </a:r>
          </a:p>
          <a:p>
            <a:pPr marL="342900" indent="-342900">
              <a:lnSpc>
                <a:spcPct val="150000"/>
              </a:lnSpc>
              <a:buFont typeface="Wingdings" charset="2"/>
              <a:buChar char="ü"/>
            </a:pPr>
            <a:r>
              <a:rPr lang="en-US" sz="2400" b="1" dirty="0">
                <a:solidFill>
                  <a:schemeClr val="tx1">
                    <a:lumMod val="75000"/>
                    <a:lumOff val="25000"/>
                  </a:schemeClr>
                </a:solidFill>
                <a:latin typeface="Menlo" charset="0"/>
              </a:rPr>
              <a:t>spring-context</a:t>
            </a:r>
          </a:p>
          <a:p>
            <a:pPr marL="342900" indent="-342900">
              <a:lnSpc>
                <a:spcPct val="150000"/>
              </a:lnSpc>
              <a:buFont typeface="Wingdings" charset="2"/>
              <a:buChar char="ü"/>
            </a:pPr>
            <a:r>
              <a:rPr lang="en-US" sz="2400" b="1" dirty="0">
                <a:solidFill>
                  <a:schemeClr val="tx1">
                    <a:lumMod val="75000"/>
                    <a:lumOff val="25000"/>
                  </a:schemeClr>
                </a:solidFill>
                <a:latin typeface="Menlo" charset="0"/>
              </a:rPr>
              <a:t>spring-core</a:t>
            </a:r>
          </a:p>
          <a:p>
            <a:pPr marL="342900" indent="-342900">
              <a:lnSpc>
                <a:spcPct val="150000"/>
              </a:lnSpc>
              <a:buFont typeface="Wingdings" charset="2"/>
              <a:buChar char="ü"/>
            </a:pPr>
            <a:r>
              <a:rPr lang="en-US" sz="2400" b="1" dirty="0">
                <a:solidFill>
                  <a:schemeClr val="tx1">
                    <a:lumMod val="75000"/>
                    <a:lumOff val="25000"/>
                  </a:schemeClr>
                </a:solidFill>
                <a:latin typeface="Menlo" charset="0"/>
              </a:rPr>
              <a:t>spring-expression</a:t>
            </a:r>
          </a:p>
          <a:p>
            <a:pPr marL="342900" indent="-342900">
              <a:lnSpc>
                <a:spcPct val="150000"/>
              </a:lnSpc>
              <a:buFont typeface="Wingdings" charset="2"/>
              <a:buChar char="ü"/>
            </a:pPr>
            <a:r>
              <a:rPr lang="en-US" sz="2400" b="1" dirty="0">
                <a:solidFill>
                  <a:schemeClr val="tx1">
                    <a:lumMod val="75000"/>
                    <a:lumOff val="25000"/>
                  </a:schemeClr>
                </a:solidFill>
                <a:latin typeface="Menlo" charset="0"/>
              </a:rPr>
              <a:t>spring-</a:t>
            </a:r>
            <a:r>
              <a:rPr lang="en-US" sz="2400" b="1" dirty="0" err="1">
                <a:solidFill>
                  <a:schemeClr val="tx1">
                    <a:lumMod val="75000"/>
                    <a:lumOff val="25000"/>
                  </a:schemeClr>
                </a:solidFill>
                <a:latin typeface="Menlo" charset="0"/>
              </a:rPr>
              <a:t>jdbc</a:t>
            </a:r>
            <a:endParaRPr lang="en-US" sz="2400" b="1" dirty="0">
              <a:solidFill>
                <a:schemeClr val="tx1">
                  <a:lumMod val="75000"/>
                  <a:lumOff val="25000"/>
                </a:schemeClr>
              </a:solidFill>
              <a:latin typeface="Menlo" charset="0"/>
            </a:endParaRPr>
          </a:p>
          <a:p>
            <a:pPr marL="342900" indent="-342900">
              <a:lnSpc>
                <a:spcPct val="150000"/>
              </a:lnSpc>
              <a:buFont typeface="Wingdings" charset="2"/>
              <a:buChar char="ü"/>
            </a:pPr>
            <a:r>
              <a:rPr lang="en-US" sz="2400" b="1" dirty="0">
                <a:solidFill>
                  <a:schemeClr val="tx1">
                    <a:lumMod val="75000"/>
                    <a:lumOff val="25000"/>
                  </a:schemeClr>
                </a:solidFill>
                <a:latin typeface="Menlo" charset="0"/>
              </a:rPr>
              <a:t>spring-test</a:t>
            </a:r>
            <a:endParaRPr lang="en-US" sz="2400" b="1" dirty="0">
              <a:solidFill>
                <a:schemeClr val="tx1">
                  <a:lumMod val="75000"/>
                  <a:lumOff val="25000"/>
                </a:schemeClr>
              </a:solidFill>
            </a:endParaRPr>
          </a:p>
        </p:txBody>
      </p:sp>
    </p:spTree>
    <p:extLst>
      <p:ext uri="{BB962C8B-B14F-4D97-AF65-F5344CB8AC3E}">
        <p14:creationId xmlns:p14="http://schemas.microsoft.com/office/powerpoint/2010/main" val="1078495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1792" y="589810"/>
            <a:ext cx="4805867" cy="584775"/>
          </a:xfrm>
          <a:prstGeom prst="rect">
            <a:avLst/>
          </a:prstGeom>
        </p:spPr>
        <p:txBody>
          <a:bodyPr wrap="none">
            <a:spAutoFit/>
          </a:bodyPr>
          <a:lstStyle/>
          <a:p>
            <a:r>
              <a:rPr lang="en-US" sz="3200" b="1" dirty="0" smtClean="0">
                <a:effectLst>
                  <a:outerShdw blurRad="38100" dist="38100" dir="2700000" algn="tl">
                    <a:srgbClr val="000000">
                      <a:alpha val="43137"/>
                    </a:srgbClr>
                  </a:outerShdw>
                </a:effectLst>
              </a:rPr>
              <a:t>Other Supported Libraries</a:t>
            </a:r>
            <a:endParaRPr lang="en-US" sz="3200" dirty="0"/>
          </a:p>
        </p:txBody>
      </p:sp>
      <p:sp>
        <p:nvSpPr>
          <p:cNvPr id="4"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6" name="Rectangle 5"/>
          <p:cNvSpPr/>
          <p:nvPr/>
        </p:nvSpPr>
        <p:spPr>
          <a:xfrm>
            <a:off x="608171" y="1657320"/>
            <a:ext cx="8797085" cy="2862322"/>
          </a:xfrm>
          <a:prstGeom prst="rect">
            <a:avLst/>
          </a:prstGeom>
        </p:spPr>
        <p:txBody>
          <a:bodyPr wrap="square">
            <a:spAutoFit/>
          </a:bodyPr>
          <a:lstStyle/>
          <a:p>
            <a:pPr marL="342900" indent="-342900">
              <a:lnSpc>
                <a:spcPct val="150000"/>
              </a:lnSpc>
              <a:buFont typeface="Wingdings" charset="2"/>
              <a:buChar char="ü"/>
            </a:pPr>
            <a:r>
              <a:rPr lang="en-US" sz="2400" b="1" dirty="0">
                <a:solidFill>
                  <a:schemeClr val="tx1">
                    <a:lumMod val="65000"/>
                    <a:lumOff val="35000"/>
                  </a:schemeClr>
                </a:solidFill>
                <a:latin typeface="Menlo" charset="0"/>
              </a:rPr>
              <a:t>aopalliance-1.0.jar</a:t>
            </a:r>
          </a:p>
          <a:p>
            <a:pPr marL="342900" indent="-342900">
              <a:lnSpc>
                <a:spcPct val="150000"/>
              </a:lnSpc>
              <a:buFont typeface="Wingdings" charset="2"/>
              <a:buChar char="ü"/>
            </a:pPr>
            <a:r>
              <a:rPr lang="en-US" sz="2400" b="1" dirty="0">
                <a:solidFill>
                  <a:schemeClr val="tx1">
                    <a:lumMod val="65000"/>
                    <a:lumOff val="35000"/>
                  </a:schemeClr>
                </a:solidFill>
                <a:latin typeface="Menlo" charset="0"/>
              </a:rPr>
              <a:t>commons-logging-1.1.1.jar</a:t>
            </a:r>
          </a:p>
          <a:p>
            <a:pPr marL="342900" indent="-342900">
              <a:lnSpc>
                <a:spcPct val="150000"/>
              </a:lnSpc>
              <a:buFont typeface="Wingdings" charset="2"/>
              <a:buChar char="ü"/>
            </a:pPr>
            <a:r>
              <a:rPr lang="en-US" sz="2400" b="1" dirty="0">
                <a:solidFill>
                  <a:schemeClr val="tx1">
                    <a:lumMod val="65000"/>
                    <a:lumOff val="35000"/>
                  </a:schemeClr>
                </a:solidFill>
                <a:latin typeface="Menlo" charset="0"/>
              </a:rPr>
              <a:t>junit-4.7.jar</a:t>
            </a:r>
          </a:p>
          <a:p>
            <a:pPr marL="342900" indent="-342900">
              <a:lnSpc>
                <a:spcPct val="150000"/>
              </a:lnSpc>
              <a:buFont typeface="Wingdings" charset="2"/>
              <a:buChar char="ü"/>
            </a:pPr>
            <a:r>
              <a:rPr lang="mr-IN" sz="2400" b="1" dirty="0">
                <a:solidFill>
                  <a:schemeClr val="tx1">
                    <a:lumMod val="65000"/>
                    <a:lumOff val="35000"/>
                  </a:schemeClr>
                </a:solidFill>
                <a:latin typeface="Menlo" charset="0"/>
              </a:rPr>
              <a:t>log4j-1.2.14.jar</a:t>
            </a:r>
          </a:p>
          <a:p>
            <a:pPr marL="342900" indent="-342900">
              <a:lnSpc>
                <a:spcPct val="150000"/>
              </a:lnSpc>
              <a:buFont typeface="Wingdings" charset="2"/>
              <a:buChar char="ü"/>
            </a:pPr>
            <a:r>
              <a:rPr lang="en-US" sz="2400" b="1" dirty="0">
                <a:solidFill>
                  <a:schemeClr val="tx1">
                    <a:lumMod val="65000"/>
                    <a:lumOff val="35000"/>
                  </a:schemeClr>
                </a:solidFill>
                <a:latin typeface="Menlo" charset="0"/>
              </a:rPr>
              <a:t>mysql-connector-java-8.0.16.jar</a:t>
            </a:r>
          </a:p>
        </p:txBody>
      </p:sp>
    </p:spTree>
    <p:extLst>
      <p:ext uri="{BB962C8B-B14F-4D97-AF65-F5344CB8AC3E}">
        <p14:creationId xmlns:p14="http://schemas.microsoft.com/office/powerpoint/2010/main" val="384173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A6FB5-6DCD-8044-A647-346AE91A75E4}" type="slidenum">
              <a:rPr lang="en-US" smtClean="0"/>
              <a:t>15</a:t>
            </a:fld>
            <a:endParaRPr lang="en-US"/>
          </a:p>
        </p:txBody>
      </p:sp>
      <p:pic>
        <p:nvPicPr>
          <p:cNvPr id="1026" name="Picture 2" descr="https://res.cloudinary.com/lmn/image/upload/c_limit,h_360,w_640/e_sharpen:100/f_auto,fl_lossy,q_auto/v1/gameskinnyop/9/2/d/orig_92dd1b9e3620cc7dd5c09b30f2b782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629"/>
            <a:ext cx="12192000" cy="6841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33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2.alternativeto.net/dist/s/4bbeb8c4-2932-e111-80fc-0025902c7e73_1_full.jpg?format=jpg&amp;width=1600&amp;height=1600&amp;mode=min&amp;upscale=false"/>
          <p:cNvPicPr>
            <a:picLocks noChangeAspect="1" noChangeArrowheads="1"/>
          </p:cNvPicPr>
          <p:nvPr/>
        </p:nvPicPr>
        <p:blipFill>
          <a:blip r:embed="rId2">
            <a:alphaModFix amt="18000"/>
            <a:extLst>
              <a:ext uri="{28A0092B-C50C-407E-A947-70E740481C1C}">
                <a14:useLocalDpi xmlns:a14="http://schemas.microsoft.com/office/drawing/2010/main" val="0"/>
              </a:ext>
            </a:extLst>
          </a:blip>
          <a:srcRect/>
          <a:stretch>
            <a:fillRect/>
          </a:stretch>
        </p:blipFill>
        <p:spPr bwMode="auto">
          <a:xfrm>
            <a:off x="-21707" y="0"/>
            <a:ext cx="12213707" cy="68550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94910" y="650491"/>
            <a:ext cx="2774414" cy="369332"/>
          </a:xfrm>
          <a:prstGeom prst="rect">
            <a:avLst/>
          </a:prstGeom>
        </p:spPr>
        <p:txBody>
          <a:bodyPr wrap="none">
            <a:spAutoFit/>
          </a:bodyPr>
          <a:lstStyle/>
          <a:p>
            <a:r>
              <a:rPr lang="en-US" b="1" dirty="0">
                <a:effectLst>
                  <a:outerShdw blurRad="38100" dist="38100" dir="2700000" algn="tl">
                    <a:srgbClr val="000000">
                      <a:alpha val="43137"/>
                    </a:srgbClr>
                  </a:outerShdw>
                </a:effectLst>
              </a:rPr>
              <a:t>Problem</a:t>
            </a:r>
            <a:r>
              <a:rPr lang="en-US" b="1" dirty="0" smtClean="0">
                <a:effectLst>
                  <a:outerShdw blurRad="38100" dist="38100" dir="2700000" algn="tl">
                    <a:srgbClr val="000000">
                      <a:alpha val="43137"/>
                    </a:srgbClr>
                  </a:outerShdw>
                </a:effectLst>
              </a:rPr>
              <a:t>: Need For Speed </a:t>
            </a:r>
            <a:endParaRPr lang="en-US" dirty="0"/>
          </a:p>
        </p:txBody>
      </p:sp>
      <p:sp>
        <p:nvSpPr>
          <p:cNvPr id="4" name="Rectangle 3"/>
          <p:cNvSpPr/>
          <p:nvPr/>
        </p:nvSpPr>
        <p:spPr>
          <a:xfrm>
            <a:off x="1035425" y="1318846"/>
            <a:ext cx="9403976" cy="4826459"/>
          </a:xfrm>
          <a:prstGeom prst="rect">
            <a:avLst/>
          </a:prstGeom>
        </p:spPr>
        <p:txBody>
          <a:bodyPr vert="horz" lIns="91440" tIns="45720" rIns="91440" bIns="45720" rtlCol="0">
            <a:normAutofit fontScale="85000" lnSpcReduction="10000"/>
          </a:bodyPr>
          <a:lstStyle/>
          <a:p>
            <a:pPr algn="just">
              <a:spcBef>
                <a:spcPct val="20000"/>
              </a:spcBef>
              <a:buClr>
                <a:schemeClr val="accent1"/>
              </a:buClr>
              <a:buSzPct val="100000"/>
              <a:buFont typeface="Symbol" pitchFamily="18" charset="2"/>
              <a:buNone/>
            </a:pPr>
            <a:r>
              <a:rPr lang="en-US" sz="2000" dirty="0">
                <a:solidFill>
                  <a:schemeClr val="tx2">
                    <a:lumMod val="50000"/>
                  </a:schemeClr>
                </a:solidFill>
              </a:rPr>
              <a:t>There is a well known car racing computer game –</a:t>
            </a:r>
            <a:r>
              <a:rPr lang="en-US" sz="2000" b="1" dirty="0">
                <a:solidFill>
                  <a:schemeClr val="tx2">
                    <a:lumMod val="50000"/>
                  </a:schemeClr>
                </a:solidFill>
              </a:rPr>
              <a:t> </a:t>
            </a:r>
            <a:r>
              <a:rPr lang="en-US" sz="2000" b="1" dirty="0" err="1">
                <a:solidFill>
                  <a:schemeClr val="tx2">
                    <a:lumMod val="50000"/>
                  </a:schemeClr>
                </a:solidFill>
              </a:rPr>
              <a:t>NeedForSpeed</a:t>
            </a:r>
            <a:r>
              <a:rPr lang="en-US" sz="2000" b="1" dirty="0">
                <a:solidFill>
                  <a:schemeClr val="tx2">
                    <a:lumMod val="50000"/>
                  </a:schemeClr>
                </a:solidFill>
              </a:rPr>
              <a:t>. </a:t>
            </a:r>
            <a:r>
              <a:rPr lang="en-US" sz="2000" dirty="0">
                <a:solidFill>
                  <a:schemeClr val="tx2">
                    <a:lumMod val="50000"/>
                  </a:schemeClr>
                </a:solidFill>
              </a:rPr>
              <a:t>I have taken this example because most of us had played this game. You can Google if you want to know about this game ;)…</a:t>
            </a:r>
          </a:p>
          <a:p>
            <a:pPr algn="just">
              <a:spcBef>
                <a:spcPct val="20000"/>
              </a:spcBef>
              <a:buClr>
                <a:schemeClr val="accent1"/>
              </a:buClr>
              <a:buSzPct val="100000"/>
              <a:buFont typeface="Symbol" pitchFamily="18" charset="2"/>
              <a:buNone/>
            </a:pPr>
            <a:endParaRPr lang="en-US" sz="2000" dirty="0">
              <a:solidFill>
                <a:schemeClr val="tx2">
                  <a:lumMod val="50000"/>
                </a:schemeClr>
              </a:solidFill>
            </a:endParaRPr>
          </a:p>
          <a:p>
            <a:pPr algn="just">
              <a:spcBef>
                <a:spcPct val="20000"/>
              </a:spcBef>
              <a:buClr>
                <a:schemeClr val="accent1"/>
              </a:buClr>
              <a:buSzPct val="100000"/>
            </a:pPr>
            <a:r>
              <a:rPr lang="en-US" sz="2000" dirty="0">
                <a:solidFill>
                  <a:schemeClr val="tx2">
                    <a:lumMod val="50000"/>
                  </a:schemeClr>
                </a:solidFill>
              </a:rPr>
              <a:t>In this game, </a:t>
            </a:r>
            <a:r>
              <a:rPr lang="en-US" sz="2000" dirty="0"/>
              <a:t>there are the participants use varieties of cars, such as</a:t>
            </a:r>
          </a:p>
          <a:p>
            <a:pPr algn="just">
              <a:spcBef>
                <a:spcPct val="20000"/>
              </a:spcBef>
              <a:buClr>
                <a:schemeClr val="accent1"/>
              </a:buClr>
              <a:buSzPct val="100000"/>
            </a:pPr>
            <a:r>
              <a:rPr lang="en-US" sz="2000" b="1" dirty="0"/>
              <a:t>Ferrari</a:t>
            </a:r>
            <a:endParaRPr lang="en-US" sz="2000" dirty="0"/>
          </a:p>
          <a:p>
            <a:pPr algn="just">
              <a:spcBef>
                <a:spcPct val="20000"/>
              </a:spcBef>
              <a:buClr>
                <a:schemeClr val="accent1"/>
              </a:buClr>
              <a:buSzPct val="100000"/>
            </a:pPr>
            <a:r>
              <a:rPr lang="en-US" sz="2000" b="1" dirty="0"/>
              <a:t>Jaguar</a:t>
            </a:r>
            <a:r>
              <a:rPr lang="en-US" sz="2000" dirty="0"/>
              <a:t> </a:t>
            </a:r>
          </a:p>
          <a:p>
            <a:pPr algn="just">
              <a:spcBef>
                <a:spcPct val="20000"/>
              </a:spcBef>
              <a:buClr>
                <a:schemeClr val="accent1"/>
              </a:buClr>
              <a:buSzPct val="100000"/>
            </a:pPr>
            <a:r>
              <a:rPr lang="en-US" sz="2000" b="1" dirty="0"/>
              <a:t>McLaren</a:t>
            </a:r>
            <a:endParaRPr lang="en-US" sz="2000" dirty="0"/>
          </a:p>
          <a:p>
            <a:pPr algn="just">
              <a:spcBef>
                <a:spcPct val="20000"/>
              </a:spcBef>
              <a:buClr>
                <a:schemeClr val="accent1"/>
              </a:buClr>
              <a:buSzPct val="100000"/>
            </a:pPr>
            <a:r>
              <a:rPr lang="en-US" sz="2000" b="1" dirty="0"/>
              <a:t>Ford</a:t>
            </a:r>
          </a:p>
          <a:p>
            <a:pPr algn="just">
              <a:spcBef>
                <a:spcPct val="20000"/>
              </a:spcBef>
              <a:buClr>
                <a:schemeClr val="accent1"/>
              </a:buClr>
              <a:buSzPct val="100000"/>
            </a:pPr>
            <a:endParaRPr lang="en-US" sz="2000" b="1" dirty="0"/>
          </a:p>
          <a:p>
            <a:pPr algn="just">
              <a:spcBef>
                <a:spcPct val="20000"/>
              </a:spcBef>
              <a:buClr>
                <a:schemeClr val="accent1"/>
              </a:buClr>
              <a:buSzPct val="100000"/>
            </a:pPr>
            <a:r>
              <a:rPr lang="en-US" sz="2000" dirty="0"/>
              <a:t>Each type of car do have their own specifications say grip, accelerator, speed etc. </a:t>
            </a:r>
          </a:p>
          <a:p>
            <a:pPr algn="just">
              <a:spcBef>
                <a:spcPct val="20000"/>
              </a:spcBef>
              <a:buClr>
                <a:schemeClr val="accent1"/>
              </a:buClr>
              <a:buSzPct val="100000"/>
            </a:pPr>
            <a:endParaRPr lang="en-US" sz="2000" dirty="0"/>
          </a:p>
          <a:p>
            <a:pPr algn="just">
              <a:spcBef>
                <a:spcPct val="20000"/>
              </a:spcBef>
              <a:buClr>
                <a:schemeClr val="accent1"/>
              </a:buClr>
              <a:buSzPct val="100000"/>
            </a:pPr>
            <a:r>
              <a:rPr lang="en-US" sz="2000" dirty="0"/>
              <a:t>Now let’s write a program for this game. </a:t>
            </a:r>
          </a:p>
          <a:p>
            <a:pPr algn="just">
              <a:spcBef>
                <a:spcPct val="20000"/>
              </a:spcBef>
              <a:buClr>
                <a:schemeClr val="accent1"/>
              </a:buClr>
              <a:buSzPct val="100000"/>
            </a:pPr>
            <a:r>
              <a:rPr lang="en-US" sz="2000" dirty="0"/>
              <a:t>There will be 1 generic class having common behavior. All the above different cars must inherit the common behavior of this generic class.</a:t>
            </a:r>
          </a:p>
          <a:p>
            <a:pPr algn="just">
              <a:spcBef>
                <a:spcPct val="20000"/>
              </a:spcBef>
              <a:buClr>
                <a:schemeClr val="accent1"/>
              </a:buClr>
              <a:buSzPct val="100000"/>
            </a:pPr>
            <a:endParaRPr lang="en-US" sz="2000" dirty="0"/>
          </a:p>
          <a:p>
            <a:pPr algn="just">
              <a:spcBef>
                <a:spcPct val="20000"/>
              </a:spcBef>
              <a:buClr>
                <a:schemeClr val="accent1"/>
              </a:buClr>
              <a:buSzPct val="100000"/>
            </a:pPr>
            <a:r>
              <a:rPr lang="en-US" sz="2000" dirty="0"/>
              <a:t>We will name the generic class as:- </a:t>
            </a:r>
            <a:r>
              <a:rPr lang="en-US" sz="2000" b="1" dirty="0" err="1"/>
              <a:t>NeedForSpeedCar</a:t>
            </a:r>
            <a:r>
              <a:rPr lang="en-US" sz="2000" dirty="0"/>
              <a:t> which should be an interface. Other car classes such as </a:t>
            </a:r>
            <a:r>
              <a:rPr lang="en-US" sz="2000" b="1" dirty="0"/>
              <a:t>Ferrari</a:t>
            </a:r>
            <a:r>
              <a:rPr lang="en-US" sz="2000" dirty="0"/>
              <a:t>, </a:t>
            </a:r>
            <a:r>
              <a:rPr lang="en-US" sz="2000" b="1" dirty="0"/>
              <a:t>Jaguar</a:t>
            </a:r>
            <a:r>
              <a:rPr lang="en-US" sz="2000" dirty="0"/>
              <a:t>, </a:t>
            </a:r>
            <a:r>
              <a:rPr lang="en-US" sz="2000" b="1" dirty="0"/>
              <a:t>McLaren</a:t>
            </a:r>
            <a:r>
              <a:rPr lang="en-US" sz="2000" dirty="0"/>
              <a:t>, </a:t>
            </a:r>
            <a:r>
              <a:rPr lang="en-US" sz="2000" b="1" dirty="0"/>
              <a:t>Ford</a:t>
            </a:r>
            <a:r>
              <a:rPr lang="en-US" sz="2000" dirty="0"/>
              <a:t> etc. must implement that interface.</a:t>
            </a:r>
          </a:p>
          <a:p>
            <a:pPr algn="just">
              <a:spcBef>
                <a:spcPct val="20000"/>
              </a:spcBef>
              <a:buClr>
                <a:schemeClr val="accent1"/>
              </a:buClr>
              <a:buSzPct val="100000"/>
              <a:buFont typeface="Symbol" pitchFamily="18" charset="2"/>
              <a:buNone/>
            </a:pPr>
            <a:endParaRPr lang="en-US" sz="2000" dirty="0"/>
          </a:p>
        </p:txBody>
      </p:sp>
      <p:sp>
        <p:nvSpPr>
          <p:cNvPr id="6"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13308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1" nodeType="clickEffect">
                                  <p:stCondLst>
                                    <p:cond delay="0"/>
                                  </p:stCondLst>
                                  <p:childTnLst>
                                    <p:animScale>
                                      <p:cBhvr>
                                        <p:cTn id="10" dur="2000" fill="hold"/>
                                        <p:tgtEl>
                                          <p:spTgt spid="5"/>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669" y="2203892"/>
            <a:ext cx="5352225" cy="2031325"/>
          </a:xfrm>
          <a:prstGeom prst="rect">
            <a:avLst/>
          </a:prstGeom>
          <a:solidFill>
            <a:schemeClr val="accent4">
              <a:lumMod val="20000"/>
              <a:lumOff val="80000"/>
            </a:schemeClr>
          </a:solidFill>
        </p:spPr>
        <p:txBody>
          <a:bodyPr wrap="square">
            <a:spAutoFit/>
          </a:bodyPr>
          <a:lstStyle/>
          <a:p>
            <a:r>
              <a:rPr lang="en-US" b="1" dirty="0"/>
              <a:t>//NeedForSpeedCar.java</a:t>
            </a:r>
            <a:endParaRPr lang="en-US" dirty="0"/>
          </a:p>
          <a:p>
            <a:r>
              <a:rPr lang="en-US" dirty="0"/>
              <a:t>package </a:t>
            </a:r>
            <a:r>
              <a:rPr lang="en-US" dirty="0" err="1"/>
              <a:t>spring.test.santosh.game</a:t>
            </a:r>
            <a:r>
              <a:rPr lang="en-US" dirty="0"/>
              <a:t>;</a:t>
            </a:r>
          </a:p>
          <a:p>
            <a:r>
              <a:rPr lang="en-US" dirty="0"/>
              <a:t> </a:t>
            </a:r>
          </a:p>
          <a:p>
            <a:r>
              <a:rPr lang="en-US" dirty="0"/>
              <a:t>public interface </a:t>
            </a:r>
            <a:r>
              <a:rPr lang="en-US" dirty="0" err="1"/>
              <a:t>NeedForSpeedCar</a:t>
            </a:r>
            <a:r>
              <a:rPr lang="en-US" dirty="0"/>
              <a:t>{</a:t>
            </a:r>
          </a:p>
          <a:p>
            <a:r>
              <a:rPr lang="en-US" dirty="0"/>
              <a:t>	String </a:t>
            </a:r>
            <a:r>
              <a:rPr lang="en-US" dirty="0" err="1"/>
              <a:t>startEngine</a:t>
            </a:r>
            <a:r>
              <a:rPr lang="en-US" dirty="0"/>
              <a:t>();	</a:t>
            </a:r>
          </a:p>
          <a:p>
            <a:r>
              <a:rPr lang="en-US" dirty="0"/>
              <a:t>	String accelerate();</a:t>
            </a:r>
          </a:p>
          <a:p>
            <a:r>
              <a:rPr lang="en-US" dirty="0"/>
              <a:t>}</a:t>
            </a:r>
          </a:p>
        </p:txBody>
      </p:sp>
      <p:sp>
        <p:nvSpPr>
          <p:cNvPr id="6" name="Rectangle 5"/>
          <p:cNvSpPr/>
          <p:nvPr/>
        </p:nvSpPr>
        <p:spPr>
          <a:xfrm>
            <a:off x="1226405" y="1270922"/>
            <a:ext cx="9783235" cy="830997"/>
          </a:xfrm>
          <a:prstGeom prst="rect">
            <a:avLst/>
          </a:prstGeom>
        </p:spPr>
        <p:txBody>
          <a:bodyPr wrap="square">
            <a:spAutoFit/>
          </a:bodyPr>
          <a:lstStyle/>
          <a:p>
            <a:pPr algn="just">
              <a:spcBef>
                <a:spcPct val="20000"/>
              </a:spcBef>
              <a:buClr>
                <a:schemeClr val="accent1"/>
              </a:buClr>
              <a:buSzPct val="100000"/>
            </a:pPr>
            <a:r>
              <a:rPr lang="en-US" sz="2400" dirty="0"/>
              <a:t>The generic class which contains the declaration of the common behavior of all the cars. This is </a:t>
            </a:r>
            <a:r>
              <a:rPr lang="en-US" sz="2400" b="1" dirty="0"/>
              <a:t>NeedForSpeedCar.java</a:t>
            </a:r>
            <a:endParaRPr lang="en-US" sz="2400" dirty="0"/>
          </a:p>
        </p:txBody>
      </p:sp>
      <p:sp>
        <p:nvSpPr>
          <p:cNvPr id="7" name="Rectangle 6"/>
          <p:cNvSpPr/>
          <p:nvPr/>
        </p:nvSpPr>
        <p:spPr>
          <a:xfrm>
            <a:off x="1183341" y="4404089"/>
            <a:ext cx="9826299" cy="2012859"/>
          </a:xfrm>
          <a:prstGeom prst="rect">
            <a:avLst/>
          </a:prstGeom>
        </p:spPr>
        <p:txBody>
          <a:bodyPr wrap="square">
            <a:spAutoFit/>
          </a:bodyPr>
          <a:lstStyle/>
          <a:p>
            <a:pPr algn="just">
              <a:spcBef>
                <a:spcPct val="20000"/>
              </a:spcBef>
              <a:buClr>
                <a:schemeClr val="accent1"/>
              </a:buClr>
              <a:buSzPct val="100000"/>
            </a:pPr>
            <a:r>
              <a:rPr lang="en-US" sz="2400" dirty="0">
                <a:effectLst>
                  <a:outerShdw blurRad="38100" dist="38100" dir="2700000" algn="tl">
                    <a:srgbClr val="000000">
                      <a:alpha val="43137"/>
                    </a:srgbClr>
                  </a:outerShdw>
                </a:effectLst>
              </a:rPr>
              <a:t>Now we do have variety of cars. The specification of Ferrari is different from Jaguar and McLaren. Similarly McLaren specification is different from other cars. So each variety of car do have it's own </a:t>
            </a:r>
            <a:r>
              <a:rPr lang="en-US" sz="2400" dirty="0" err="1">
                <a:effectLst>
                  <a:outerShdw blurRad="38100" dist="38100" dir="2700000" algn="tl">
                    <a:srgbClr val="000000">
                      <a:alpha val="43137"/>
                    </a:srgbClr>
                  </a:outerShdw>
                </a:effectLst>
              </a:rPr>
              <a:t>implementaton</a:t>
            </a:r>
            <a:r>
              <a:rPr lang="en-US" sz="2400" dirty="0">
                <a:effectLst>
                  <a:outerShdw blurRad="38100" dist="38100" dir="2700000" algn="tl">
                    <a:srgbClr val="000000">
                      <a:alpha val="43137"/>
                    </a:srgbClr>
                  </a:outerShdw>
                </a:effectLst>
              </a:rPr>
              <a:t>. So let's see the implementation of those cars.</a:t>
            </a:r>
          </a:p>
          <a:p>
            <a:pPr algn="just">
              <a:spcBef>
                <a:spcPct val="20000"/>
              </a:spcBef>
              <a:buClr>
                <a:schemeClr val="accent1"/>
              </a:buClr>
              <a:buSzPct val="100000"/>
            </a:pPr>
            <a:r>
              <a:rPr lang="en-US" sz="2400" dirty="0">
                <a:effectLst>
                  <a:outerShdw blurRad="38100" dist="38100" dir="2700000" algn="tl">
                    <a:srgbClr val="000000">
                      <a:alpha val="43137"/>
                    </a:srgbClr>
                  </a:outerShdw>
                </a:effectLst>
              </a:rPr>
              <a:t> </a:t>
            </a:r>
          </a:p>
        </p:txBody>
      </p:sp>
      <p:sp>
        <p:nvSpPr>
          <p:cNvPr id="8"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70854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94173" y="1321155"/>
            <a:ext cx="7282542" cy="2462213"/>
          </a:xfrm>
          <a:prstGeom prst="rect">
            <a:avLst/>
          </a:prstGeom>
          <a:solidFill>
            <a:schemeClr val="accent4">
              <a:lumMod val="20000"/>
              <a:lumOff val="80000"/>
            </a:schemeClr>
          </a:solidFill>
        </p:spPr>
        <p:txBody>
          <a:bodyPr wrap="square">
            <a:spAutoFit/>
          </a:bodyPr>
          <a:lstStyle/>
          <a:p>
            <a:r>
              <a:rPr lang="en-US" sz="1400" b="1" dirty="0">
                <a:effectLst>
                  <a:outerShdw blurRad="38100" dist="38100" dir="2700000" algn="tl">
                    <a:srgbClr val="000000">
                      <a:alpha val="43137"/>
                    </a:srgbClr>
                  </a:outerShdw>
                </a:effectLst>
              </a:rPr>
              <a:t>//Ferrari.java</a:t>
            </a:r>
            <a:endParaRPr lang="en-US" sz="1400" dirty="0">
              <a:effectLst>
                <a:outerShdw blurRad="38100" dist="38100" dir="2700000" algn="tl">
                  <a:srgbClr val="000000">
                    <a:alpha val="43137"/>
                  </a:srgbClr>
                </a:outerShdw>
              </a:effectLst>
            </a:endParaRPr>
          </a:p>
          <a:p>
            <a:r>
              <a:rPr lang="en-US" sz="1400" dirty="0"/>
              <a:t>package </a:t>
            </a:r>
            <a:r>
              <a:rPr lang="en-US" sz="1400" dirty="0" err="1"/>
              <a:t>spring.test.santosh.game</a:t>
            </a:r>
            <a:r>
              <a:rPr lang="en-US" sz="1400" dirty="0"/>
              <a:t>;</a:t>
            </a:r>
          </a:p>
          <a:p>
            <a:r>
              <a:rPr lang="en-US" sz="1400" dirty="0"/>
              <a:t> </a:t>
            </a:r>
          </a:p>
          <a:p>
            <a:r>
              <a:rPr lang="en-US" sz="1400" i="1" dirty="0"/>
              <a:t>public class </a:t>
            </a:r>
            <a:r>
              <a:rPr lang="en-US" sz="1400" b="1" i="1" dirty="0"/>
              <a:t>Ferrari</a:t>
            </a:r>
            <a:r>
              <a:rPr lang="en-US" sz="1400" i="1" dirty="0"/>
              <a:t> implements </a:t>
            </a:r>
            <a:r>
              <a:rPr lang="en-US" sz="1400" b="1" i="1" dirty="0" err="1"/>
              <a:t>NeedForSpeedCar</a:t>
            </a:r>
            <a:r>
              <a:rPr lang="en-US" sz="1400" i="1" dirty="0"/>
              <a:t>{</a:t>
            </a:r>
          </a:p>
          <a:p>
            <a:r>
              <a:rPr lang="en-US" sz="1400" i="1" dirty="0"/>
              <a:t>	public String </a:t>
            </a:r>
            <a:r>
              <a:rPr lang="en-US" sz="1400" b="1" i="1" dirty="0" err="1"/>
              <a:t>startEngine</a:t>
            </a:r>
            <a:r>
              <a:rPr lang="en-US" sz="1400" i="1" dirty="0"/>
              <a:t>(){</a:t>
            </a:r>
          </a:p>
          <a:p>
            <a:r>
              <a:rPr lang="en-US" sz="1400" i="1" dirty="0"/>
              <a:t>		return ("Start engine of your Ferrari Car");</a:t>
            </a:r>
          </a:p>
          <a:p>
            <a:r>
              <a:rPr lang="en-US" sz="1400" i="1" dirty="0"/>
              <a:t>	}</a:t>
            </a:r>
          </a:p>
          <a:p>
            <a:r>
              <a:rPr lang="en-US" sz="1400" i="1" dirty="0"/>
              <a:t>	public String </a:t>
            </a:r>
            <a:r>
              <a:rPr lang="en-US" sz="1400" b="1" i="1" dirty="0"/>
              <a:t>accelerate</a:t>
            </a:r>
            <a:r>
              <a:rPr lang="en-US" sz="1400" i="1" dirty="0"/>
              <a:t>(){</a:t>
            </a:r>
          </a:p>
          <a:p>
            <a:r>
              <a:rPr lang="en-US" sz="1400" i="1" dirty="0"/>
              <a:t>		return ("Accelerate and run fast your Ferrari Car");</a:t>
            </a:r>
          </a:p>
          <a:p>
            <a:r>
              <a:rPr lang="en-US" sz="1400" i="1" dirty="0"/>
              <a:t>	} </a:t>
            </a:r>
          </a:p>
          <a:p>
            <a:r>
              <a:rPr lang="en-US" sz="1400" i="1" dirty="0"/>
              <a:t>} </a:t>
            </a:r>
          </a:p>
        </p:txBody>
      </p:sp>
      <p:sp>
        <p:nvSpPr>
          <p:cNvPr id="8" name="Rectangle 7"/>
          <p:cNvSpPr/>
          <p:nvPr/>
        </p:nvSpPr>
        <p:spPr>
          <a:xfrm>
            <a:off x="3874896" y="3824233"/>
            <a:ext cx="6350557" cy="2462213"/>
          </a:xfrm>
          <a:prstGeom prst="rect">
            <a:avLst/>
          </a:prstGeom>
          <a:solidFill>
            <a:schemeClr val="accent4">
              <a:lumMod val="20000"/>
              <a:lumOff val="80000"/>
            </a:schemeClr>
          </a:solidFill>
        </p:spPr>
        <p:txBody>
          <a:bodyPr wrap="square">
            <a:spAutoFit/>
          </a:bodyPr>
          <a:lstStyle/>
          <a:p>
            <a:r>
              <a:rPr lang="en-US" sz="1400" b="1" dirty="0">
                <a:effectLst>
                  <a:outerShdw blurRad="38100" dist="38100" dir="2700000" algn="tl">
                    <a:srgbClr val="000000">
                      <a:alpha val="43137"/>
                    </a:srgbClr>
                  </a:outerShdw>
                </a:effectLst>
              </a:rPr>
              <a:t>//Jaguar.java</a:t>
            </a:r>
            <a:endParaRPr lang="en-US" sz="1400" dirty="0">
              <a:effectLst>
                <a:outerShdw blurRad="38100" dist="38100" dir="2700000" algn="tl">
                  <a:srgbClr val="000000">
                    <a:alpha val="43137"/>
                  </a:srgbClr>
                </a:outerShdw>
              </a:effectLst>
            </a:endParaRPr>
          </a:p>
          <a:p>
            <a:r>
              <a:rPr lang="en-US" sz="1400" dirty="0"/>
              <a:t>package </a:t>
            </a:r>
            <a:r>
              <a:rPr lang="en-US" sz="1400" dirty="0" err="1"/>
              <a:t>spring.test.santosh.game</a:t>
            </a:r>
            <a:r>
              <a:rPr lang="en-US" sz="1400" dirty="0"/>
              <a:t>;</a:t>
            </a:r>
          </a:p>
          <a:p>
            <a:r>
              <a:rPr lang="en-US" sz="1400" dirty="0"/>
              <a:t> </a:t>
            </a:r>
          </a:p>
          <a:p>
            <a:r>
              <a:rPr lang="en-US" sz="1400" i="1" dirty="0"/>
              <a:t>public class </a:t>
            </a:r>
            <a:r>
              <a:rPr lang="en-US" sz="1400" b="1" i="1" dirty="0"/>
              <a:t>Jaguar</a:t>
            </a:r>
            <a:r>
              <a:rPr lang="en-US" sz="1400" i="1" dirty="0"/>
              <a:t> implements </a:t>
            </a:r>
            <a:r>
              <a:rPr lang="en-US" sz="1400" b="1" i="1" dirty="0" err="1"/>
              <a:t>NeedForSpeedCar</a:t>
            </a:r>
            <a:r>
              <a:rPr lang="en-US" sz="1400" i="1" dirty="0"/>
              <a:t>{</a:t>
            </a:r>
          </a:p>
          <a:p>
            <a:r>
              <a:rPr lang="en-US" sz="1400" i="1" dirty="0"/>
              <a:t>	public String </a:t>
            </a:r>
            <a:r>
              <a:rPr lang="en-US" sz="1400" b="1" i="1" dirty="0" err="1"/>
              <a:t>startEngine</a:t>
            </a:r>
            <a:r>
              <a:rPr lang="en-US" sz="1400" i="1" dirty="0"/>
              <a:t>(){</a:t>
            </a:r>
          </a:p>
          <a:p>
            <a:r>
              <a:rPr lang="en-US" sz="1400" i="1" dirty="0"/>
              <a:t>		return ("Start engine of your Jaguar Car");</a:t>
            </a:r>
          </a:p>
          <a:p>
            <a:r>
              <a:rPr lang="en-US" sz="1400" i="1" dirty="0"/>
              <a:t>	}</a:t>
            </a:r>
          </a:p>
          <a:p>
            <a:r>
              <a:rPr lang="en-US" sz="1400" i="1" dirty="0"/>
              <a:t>	public String </a:t>
            </a:r>
            <a:r>
              <a:rPr lang="en-US" sz="1400" b="1" i="1" dirty="0"/>
              <a:t>accelerate</a:t>
            </a:r>
            <a:r>
              <a:rPr lang="en-US" sz="1400" i="1" dirty="0"/>
              <a:t>(){</a:t>
            </a:r>
          </a:p>
          <a:p>
            <a:r>
              <a:rPr lang="en-US" sz="1400" i="1" dirty="0"/>
              <a:t>		return ("Accelerate and run fast your Jaguar Car");</a:t>
            </a:r>
          </a:p>
          <a:p>
            <a:r>
              <a:rPr lang="en-US" sz="1400" i="1" dirty="0"/>
              <a:t>	} </a:t>
            </a:r>
          </a:p>
          <a:p>
            <a:r>
              <a:rPr lang="en-US" sz="1400" i="1" dirty="0"/>
              <a:t>}</a:t>
            </a:r>
          </a:p>
        </p:txBody>
      </p:sp>
      <p:sp>
        <p:nvSpPr>
          <p:cNvPr id="4"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578366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8665" y="1338737"/>
            <a:ext cx="8458200" cy="2462213"/>
          </a:xfrm>
          <a:prstGeom prst="rect">
            <a:avLst/>
          </a:prstGeom>
          <a:solidFill>
            <a:schemeClr val="accent4">
              <a:lumMod val="20000"/>
              <a:lumOff val="80000"/>
            </a:schemeClr>
          </a:solidFill>
        </p:spPr>
        <p:txBody>
          <a:bodyPr wrap="square">
            <a:spAutoFit/>
          </a:bodyPr>
          <a:lstStyle/>
          <a:p>
            <a:r>
              <a:rPr lang="en-US" sz="1400" b="1" dirty="0">
                <a:effectLst>
                  <a:outerShdw blurRad="38100" dist="38100" dir="2700000" algn="tl">
                    <a:srgbClr val="000000">
                      <a:alpha val="43137"/>
                    </a:srgbClr>
                  </a:outerShdw>
                </a:effectLst>
              </a:rPr>
              <a:t>//McLaren.java</a:t>
            </a:r>
            <a:endParaRPr lang="en-US" sz="1400" dirty="0">
              <a:effectLst>
                <a:outerShdw blurRad="38100" dist="38100" dir="2700000" algn="tl">
                  <a:srgbClr val="000000">
                    <a:alpha val="43137"/>
                  </a:srgbClr>
                </a:outerShdw>
              </a:effectLst>
            </a:endParaRPr>
          </a:p>
          <a:p>
            <a:r>
              <a:rPr lang="en-US" sz="1400" dirty="0"/>
              <a:t>package </a:t>
            </a:r>
            <a:r>
              <a:rPr lang="en-US" sz="1400" dirty="0" err="1"/>
              <a:t>spring.test.santosh.game</a:t>
            </a:r>
            <a:r>
              <a:rPr lang="en-US" sz="1400" dirty="0"/>
              <a:t>;</a:t>
            </a:r>
          </a:p>
          <a:p>
            <a:r>
              <a:rPr lang="en-US" sz="1400" dirty="0"/>
              <a:t> </a:t>
            </a:r>
          </a:p>
          <a:p>
            <a:r>
              <a:rPr lang="en-US" sz="1400" i="1" dirty="0"/>
              <a:t>public class </a:t>
            </a:r>
            <a:r>
              <a:rPr lang="en-US" sz="1400" b="1" i="1" dirty="0"/>
              <a:t>McLaren</a:t>
            </a:r>
            <a:r>
              <a:rPr lang="en-US" sz="1400" i="1" dirty="0"/>
              <a:t> implements </a:t>
            </a:r>
            <a:r>
              <a:rPr lang="en-US" sz="1400" b="1" i="1" dirty="0" err="1"/>
              <a:t>NeedForSpeedCar</a:t>
            </a:r>
            <a:r>
              <a:rPr lang="en-US" sz="1400" i="1" dirty="0"/>
              <a:t>{</a:t>
            </a:r>
          </a:p>
          <a:p>
            <a:r>
              <a:rPr lang="en-US" sz="1400" i="1" dirty="0"/>
              <a:t>	public String </a:t>
            </a:r>
            <a:r>
              <a:rPr lang="en-US" sz="1400" b="1" i="1" dirty="0" err="1"/>
              <a:t>startEngine</a:t>
            </a:r>
            <a:r>
              <a:rPr lang="en-US" sz="1400" i="1" dirty="0"/>
              <a:t>(){</a:t>
            </a:r>
          </a:p>
          <a:p>
            <a:r>
              <a:rPr lang="en-US" sz="1400" i="1" dirty="0"/>
              <a:t>		return ("Start engine of your McLaren Car");</a:t>
            </a:r>
          </a:p>
          <a:p>
            <a:r>
              <a:rPr lang="en-US" sz="1400" i="1" dirty="0"/>
              <a:t>	}</a:t>
            </a:r>
          </a:p>
          <a:p>
            <a:r>
              <a:rPr lang="en-US" sz="1400" i="1" dirty="0"/>
              <a:t>	public String </a:t>
            </a:r>
            <a:r>
              <a:rPr lang="en-US" sz="1400" b="1" i="1" dirty="0"/>
              <a:t>accelerate</a:t>
            </a:r>
            <a:r>
              <a:rPr lang="en-US" sz="1400" i="1" dirty="0"/>
              <a:t>(){</a:t>
            </a:r>
          </a:p>
          <a:p>
            <a:r>
              <a:rPr lang="en-US" sz="1400" i="1" dirty="0"/>
              <a:t>		return ("Accelerate and run fast your McLaren Car");</a:t>
            </a:r>
          </a:p>
          <a:p>
            <a:r>
              <a:rPr lang="en-US" sz="1400" i="1" dirty="0"/>
              <a:t>	} </a:t>
            </a:r>
          </a:p>
          <a:p>
            <a:r>
              <a:rPr lang="en-US" sz="1400" i="1" dirty="0"/>
              <a:t>}</a:t>
            </a:r>
            <a:r>
              <a:rPr lang="en-US" sz="1400" dirty="0"/>
              <a:t> </a:t>
            </a:r>
          </a:p>
        </p:txBody>
      </p:sp>
      <p:sp>
        <p:nvSpPr>
          <p:cNvPr id="8" name="Rectangle 7"/>
          <p:cNvSpPr/>
          <p:nvPr/>
        </p:nvSpPr>
        <p:spPr>
          <a:xfrm>
            <a:off x="3180304" y="3912157"/>
            <a:ext cx="8458200" cy="2462213"/>
          </a:xfrm>
          <a:prstGeom prst="rect">
            <a:avLst/>
          </a:prstGeom>
          <a:solidFill>
            <a:schemeClr val="accent4">
              <a:lumMod val="20000"/>
              <a:lumOff val="80000"/>
            </a:schemeClr>
          </a:solidFill>
        </p:spPr>
        <p:txBody>
          <a:bodyPr wrap="square">
            <a:spAutoFit/>
          </a:bodyPr>
          <a:lstStyle/>
          <a:p>
            <a:r>
              <a:rPr lang="en-US" sz="1400" b="1" dirty="0">
                <a:effectLst>
                  <a:outerShdw blurRad="38100" dist="38100" dir="2700000" algn="tl">
                    <a:srgbClr val="000000">
                      <a:alpha val="43137"/>
                    </a:srgbClr>
                  </a:outerShdw>
                </a:effectLst>
              </a:rPr>
              <a:t>//Ford.java</a:t>
            </a:r>
            <a:endParaRPr lang="en-US" sz="1400" dirty="0">
              <a:effectLst>
                <a:outerShdw blurRad="38100" dist="38100" dir="2700000" algn="tl">
                  <a:srgbClr val="000000">
                    <a:alpha val="43137"/>
                  </a:srgbClr>
                </a:outerShdw>
              </a:effectLst>
            </a:endParaRPr>
          </a:p>
          <a:p>
            <a:r>
              <a:rPr lang="en-US" sz="1400" i="1" dirty="0"/>
              <a:t>package </a:t>
            </a:r>
            <a:r>
              <a:rPr lang="en-US" sz="1400" i="1" dirty="0" err="1"/>
              <a:t>spring.test.santosh.game</a:t>
            </a:r>
            <a:r>
              <a:rPr lang="en-US" sz="1400" i="1" dirty="0"/>
              <a:t>;</a:t>
            </a:r>
          </a:p>
          <a:p>
            <a:r>
              <a:rPr lang="en-US" sz="1400" i="1" dirty="0"/>
              <a:t> </a:t>
            </a:r>
          </a:p>
          <a:p>
            <a:r>
              <a:rPr lang="en-US" sz="1400" i="1" dirty="0"/>
              <a:t>public class </a:t>
            </a:r>
            <a:r>
              <a:rPr lang="en-US" sz="1400" b="1" i="1" dirty="0"/>
              <a:t>Ford</a:t>
            </a:r>
            <a:r>
              <a:rPr lang="en-US" sz="1400" i="1" dirty="0"/>
              <a:t> implements </a:t>
            </a:r>
            <a:r>
              <a:rPr lang="en-US" sz="1400" b="1" i="1" dirty="0" err="1"/>
              <a:t>NeedForSpeedCar</a:t>
            </a:r>
            <a:r>
              <a:rPr lang="en-US" sz="1400" i="1" dirty="0"/>
              <a:t>{</a:t>
            </a:r>
          </a:p>
          <a:p>
            <a:r>
              <a:rPr lang="en-US" sz="1400" i="1" dirty="0"/>
              <a:t>	public String </a:t>
            </a:r>
            <a:r>
              <a:rPr lang="en-US" sz="1400" b="1" i="1" dirty="0" err="1"/>
              <a:t>startEngine</a:t>
            </a:r>
            <a:r>
              <a:rPr lang="en-US" sz="1400" i="1" dirty="0"/>
              <a:t>(){</a:t>
            </a:r>
          </a:p>
          <a:p>
            <a:r>
              <a:rPr lang="en-US" sz="1400" i="1" dirty="0"/>
              <a:t>		return ("Start engine of your Ford Car");</a:t>
            </a:r>
          </a:p>
          <a:p>
            <a:r>
              <a:rPr lang="en-US" sz="1400" i="1" dirty="0"/>
              <a:t>	}</a:t>
            </a:r>
          </a:p>
          <a:p>
            <a:r>
              <a:rPr lang="en-US" sz="1400" i="1" dirty="0"/>
              <a:t>	public String </a:t>
            </a:r>
            <a:r>
              <a:rPr lang="en-US" sz="1400" b="1" i="1" dirty="0"/>
              <a:t>accelerate</a:t>
            </a:r>
            <a:r>
              <a:rPr lang="en-US" sz="1400" i="1" dirty="0"/>
              <a:t>(){</a:t>
            </a:r>
          </a:p>
          <a:p>
            <a:r>
              <a:rPr lang="en-US" sz="1400" i="1" dirty="0"/>
              <a:t>		return ("Accelerate and run fast your Ford Car");</a:t>
            </a:r>
          </a:p>
          <a:p>
            <a:r>
              <a:rPr lang="en-US" sz="1400" i="1" dirty="0"/>
              <a:t>	} </a:t>
            </a:r>
          </a:p>
          <a:p>
            <a:r>
              <a:rPr lang="en-US" sz="1400" i="1" dirty="0"/>
              <a:t>}</a:t>
            </a:r>
          </a:p>
        </p:txBody>
      </p:sp>
      <p:sp>
        <p:nvSpPr>
          <p:cNvPr id="4"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096073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is today’s instructor?</a:t>
            </a:r>
            <a:endParaRPr lang="en-US" b="1"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Santosh Kumar </a:t>
            </a:r>
            <a:r>
              <a:rPr lang="en-US" dirty="0" err="1" smtClean="0"/>
              <a:t>Kar</a:t>
            </a:r>
            <a:endParaRPr lang="en-US" dirty="0" smtClean="0"/>
          </a:p>
          <a:p>
            <a:pPr marL="0" indent="0">
              <a:buNone/>
            </a:pPr>
            <a:r>
              <a:rPr lang="en-US" dirty="0" smtClean="0"/>
              <a:t>16+ years of experience</a:t>
            </a:r>
          </a:p>
          <a:p>
            <a:pPr marL="457200" lvl="1" indent="0">
              <a:buNone/>
            </a:pPr>
            <a:r>
              <a:rPr lang="en-US" dirty="0" smtClean="0"/>
              <a:t>4 years as Java Instructor</a:t>
            </a:r>
          </a:p>
          <a:p>
            <a:pPr marL="457200" lvl="1" indent="0">
              <a:buNone/>
            </a:pPr>
            <a:r>
              <a:rPr lang="en-US" dirty="0" smtClean="0"/>
              <a:t>12 years development, architecture &amp; design</a:t>
            </a:r>
          </a:p>
          <a:p>
            <a:pPr marL="0" indent="0">
              <a:buNone/>
            </a:pPr>
            <a:r>
              <a:rPr lang="en-US" dirty="0" smtClean="0"/>
              <a:t>Hobbies: </a:t>
            </a:r>
            <a:r>
              <a:rPr lang="en-US" sz="1600" dirty="0" smtClean="0"/>
              <a:t>Playing videogames, reading story books, making new friends, sharing </a:t>
            </a:r>
            <a:r>
              <a:rPr lang="en-US" sz="1600" dirty="0" err="1" smtClean="0"/>
              <a:t>kowledge</a:t>
            </a:r>
            <a:endParaRPr lang="en-US" sz="1600" dirty="0" smtClean="0"/>
          </a:p>
        </p:txBody>
      </p:sp>
    </p:spTree>
    <p:extLst>
      <p:ext uri="{BB962C8B-B14F-4D97-AF65-F5344CB8AC3E}">
        <p14:creationId xmlns:p14="http://schemas.microsoft.com/office/powerpoint/2010/main" val="15791631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2015" y="777532"/>
            <a:ext cx="8610600" cy="400110"/>
          </a:xfrm>
          <a:prstGeom prst="rect">
            <a:avLst/>
          </a:prstGeom>
        </p:spPr>
        <p:txBody>
          <a:bodyPr wrap="square">
            <a:spAutoFit/>
          </a:bodyPr>
          <a:lstStyle/>
          <a:p>
            <a:pPr algn="just">
              <a:spcBef>
                <a:spcPct val="20000"/>
              </a:spcBef>
              <a:buClr>
                <a:schemeClr val="accent1"/>
              </a:buClr>
              <a:buSzPct val="100000"/>
            </a:pPr>
            <a:r>
              <a:rPr lang="en-US" sz="2000" dirty="0"/>
              <a:t>The Race is going to be started. So let’s write that class…</a:t>
            </a:r>
          </a:p>
        </p:txBody>
      </p:sp>
      <p:sp>
        <p:nvSpPr>
          <p:cNvPr id="7" name="Rectangle 6"/>
          <p:cNvSpPr/>
          <p:nvPr/>
        </p:nvSpPr>
        <p:spPr>
          <a:xfrm>
            <a:off x="609600" y="1278968"/>
            <a:ext cx="6858000" cy="2462213"/>
          </a:xfrm>
          <a:prstGeom prst="rect">
            <a:avLst/>
          </a:prstGeom>
          <a:solidFill>
            <a:schemeClr val="accent5">
              <a:lumMod val="20000"/>
              <a:lumOff val="80000"/>
            </a:schemeClr>
          </a:solidFill>
        </p:spPr>
        <p:txBody>
          <a:bodyPr wrap="square">
            <a:spAutoFit/>
          </a:bodyPr>
          <a:lstStyle/>
          <a:p>
            <a:r>
              <a:rPr lang="en-US" sz="1400" b="1" dirty="0"/>
              <a:t>//</a:t>
            </a:r>
            <a:r>
              <a:rPr lang="en-US" sz="1400" b="1" dirty="0">
                <a:effectLst>
                  <a:outerShdw blurRad="38100" dist="38100" dir="2700000" algn="tl">
                    <a:srgbClr val="000000">
                      <a:alpha val="43137"/>
                    </a:srgbClr>
                  </a:outerShdw>
                </a:effectLst>
              </a:rPr>
              <a:t>Race.java</a:t>
            </a:r>
          </a:p>
          <a:p>
            <a:r>
              <a:rPr lang="en-US" sz="1400" dirty="0"/>
              <a:t>package </a:t>
            </a:r>
            <a:r>
              <a:rPr lang="en-US" sz="1400" dirty="0" err="1"/>
              <a:t>spring.test.santosh.game</a:t>
            </a:r>
            <a:r>
              <a:rPr lang="en-US" sz="1400" dirty="0"/>
              <a:t>;</a:t>
            </a:r>
          </a:p>
          <a:p>
            <a:r>
              <a:rPr lang="en-US" sz="1400" dirty="0"/>
              <a:t> </a:t>
            </a:r>
          </a:p>
          <a:p>
            <a:r>
              <a:rPr lang="en-US" sz="1400" i="1" dirty="0"/>
              <a:t>public class </a:t>
            </a:r>
            <a:r>
              <a:rPr lang="en-US" sz="1400" b="1" i="1" dirty="0"/>
              <a:t>Race</a:t>
            </a:r>
            <a:r>
              <a:rPr lang="en-US" sz="1400" i="1" dirty="0"/>
              <a:t>{ </a:t>
            </a:r>
          </a:p>
          <a:p>
            <a:r>
              <a:rPr lang="en-US" sz="1400" i="1" dirty="0"/>
              <a:t>	public void </a:t>
            </a:r>
            <a:r>
              <a:rPr lang="en-US" sz="1400" b="1" i="1" dirty="0" err="1"/>
              <a:t>startRace</a:t>
            </a:r>
            <a:r>
              <a:rPr lang="en-US" sz="1400" i="1" dirty="0"/>
              <a:t>(){</a:t>
            </a:r>
          </a:p>
          <a:p>
            <a:r>
              <a:rPr lang="en-US" sz="1400" i="1" dirty="0"/>
              <a:t>		</a:t>
            </a:r>
            <a:r>
              <a:rPr lang="en-US" sz="1400" i="1" dirty="0">
                <a:solidFill>
                  <a:schemeClr val="bg1">
                    <a:lumMod val="50000"/>
                  </a:schemeClr>
                </a:solidFill>
              </a:rPr>
              <a:t>//You choose your car-Ferrari</a:t>
            </a:r>
          </a:p>
          <a:p>
            <a:r>
              <a:rPr lang="en-US" sz="1400" i="1" dirty="0"/>
              <a:t>		</a:t>
            </a:r>
            <a:r>
              <a:rPr lang="en-US" sz="1400" i="1" dirty="0" err="1"/>
              <a:t>NeedForSpeedCar</a:t>
            </a:r>
            <a:r>
              <a:rPr lang="en-US" sz="1400" i="1" dirty="0"/>
              <a:t> </a:t>
            </a:r>
            <a:r>
              <a:rPr lang="en-US" sz="1400" b="1" i="1" dirty="0" err="1">
                <a:solidFill>
                  <a:schemeClr val="tx2"/>
                </a:solidFill>
              </a:rPr>
              <a:t>myracingcar</a:t>
            </a:r>
            <a:r>
              <a:rPr lang="en-US" sz="1400" i="1" dirty="0">
                <a:solidFill>
                  <a:schemeClr val="tx2"/>
                </a:solidFill>
              </a:rPr>
              <a:t> </a:t>
            </a:r>
            <a:r>
              <a:rPr lang="en-US" sz="1400" i="1" dirty="0"/>
              <a:t>= new Ferrari();</a:t>
            </a:r>
          </a:p>
          <a:p>
            <a:r>
              <a:rPr lang="en-US" sz="1400" i="1" dirty="0"/>
              <a:t>		</a:t>
            </a:r>
            <a:r>
              <a:rPr lang="en-US" sz="1400" i="1" dirty="0" err="1"/>
              <a:t>System.out.println</a:t>
            </a:r>
            <a:r>
              <a:rPr lang="en-US" sz="1400" i="1" dirty="0"/>
              <a:t>(</a:t>
            </a:r>
            <a:r>
              <a:rPr lang="en-US" sz="1400" b="1" i="1" dirty="0" err="1">
                <a:solidFill>
                  <a:schemeClr val="tx2"/>
                </a:solidFill>
              </a:rPr>
              <a:t>myracingcar.</a:t>
            </a:r>
            <a:r>
              <a:rPr lang="en-US" sz="1400" b="1" i="1" dirty="0" err="1"/>
              <a:t>startEngine</a:t>
            </a:r>
            <a:r>
              <a:rPr lang="en-US" sz="1400" b="1" i="1" dirty="0"/>
              <a:t>())</a:t>
            </a:r>
            <a:r>
              <a:rPr lang="en-US" sz="1400" i="1" dirty="0"/>
              <a:t>;</a:t>
            </a:r>
          </a:p>
          <a:p>
            <a:r>
              <a:rPr lang="en-US" sz="1400" i="1" dirty="0"/>
              <a:t>		</a:t>
            </a:r>
            <a:r>
              <a:rPr lang="en-US" sz="1400" i="1" dirty="0" err="1"/>
              <a:t>System.out.println</a:t>
            </a:r>
            <a:r>
              <a:rPr lang="en-US" sz="1400" i="1" dirty="0"/>
              <a:t>(</a:t>
            </a:r>
            <a:r>
              <a:rPr lang="en-US" sz="1400" b="1" i="1" dirty="0" err="1">
                <a:solidFill>
                  <a:schemeClr val="tx2"/>
                </a:solidFill>
              </a:rPr>
              <a:t>myracingcar</a:t>
            </a:r>
            <a:r>
              <a:rPr lang="en-US" sz="1400" i="1" dirty="0" err="1"/>
              <a:t>.</a:t>
            </a:r>
            <a:r>
              <a:rPr lang="en-US" sz="1400" b="1" i="1" dirty="0" err="1"/>
              <a:t>accelerate</a:t>
            </a:r>
            <a:r>
              <a:rPr lang="en-US" sz="1400" b="1" i="1" dirty="0" smtClean="0"/>
              <a:t>())</a:t>
            </a:r>
            <a:r>
              <a:rPr lang="en-US" sz="1400" i="1" dirty="0" smtClean="0"/>
              <a:t>;</a:t>
            </a:r>
            <a:endParaRPr lang="en-US" sz="1400" i="1" dirty="0"/>
          </a:p>
          <a:p>
            <a:r>
              <a:rPr lang="en-US" sz="1400" i="1" dirty="0"/>
              <a:t>	}</a:t>
            </a:r>
          </a:p>
          <a:p>
            <a:r>
              <a:rPr lang="en-US" sz="1400" i="1" dirty="0"/>
              <a:t>}</a:t>
            </a:r>
          </a:p>
        </p:txBody>
      </p:sp>
      <p:sp>
        <p:nvSpPr>
          <p:cNvPr id="8" name="Rectangle 7"/>
          <p:cNvSpPr/>
          <p:nvPr/>
        </p:nvSpPr>
        <p:spPr>
          <a:xfrm>
            <a:off x="1752600" y="4212773"/>
            <a:ext cx="8610600" cy="1877437"/>
          </a:xfrm>
          <a:prstGeom prst="rect">
            <a:avLst/>
          </a:prstGeom>
        </p:spPr>
        <p:txBody>
          <a:bodyPr wrap="square">
            <a:spAutoFit/>
          </a:bodyPr>
          <a:lstStyle/>
          <a:p>
            <a:pPr algn="just">
              <a:spcBef>
                <a:spcPct val="20000"/>
              </a:spcBef>
              <a:buClr>
                <a:schemeClr val="accent1"/>
              </a:buClr>
              <a:buSzPct val="100000"/>
            </a:pPr>
            <a:r>
              <a:rPr lang="en-US" sz="2000" dirty="0"/>
              <a:t>Now the car modules are ready.</a:t>
            </a:r>
          </a:p>
          <a:p>
            <a:pPr algn="just">
              <a:spcBef>
                <a:spcPct val="20000"/>
              </a:spcBef>
              <a:buClr>
                <a:schemeClr val="accent1"/>
              </a:buClr>
              <a:buSzPct val="100000"/>
            </a:pPr>
            <a:r>
              <a:rPr lang="en-US" sz="2000" dirty="0"/>
              <a:t>The race is ready.</a:t>
            </a:r>
          </a:p>
          <a:p>
            <a:pPr algn="just">
              <a:spcBef>
                <a:spcPct val="20000"/>
              </a:spcBef>
              <a:buClr>
                <a:schemeClr val="accent1"/>
              </a:buClr>
              <a:buSzPct val="100000"/>
            </a:pPr>
            <a:endParaRPr lang="en-US" sz="2000" dirty="0"/>
          </a:p>
          <a:p>
            <a:pPr algn="just">
              <a:spcBef>
                <a:spcPct val="20000"/>
              </a:spcBef>
              <a:buClr>
                <a:schemeClr val="accent1"/>
              </a:buClr>
              <a:buSzPct val="100000"/>
            </a:pPr>
            <a:r>
              <a:rPr lang="en-US" sz="2000" dirty="0"/>
              <a:t>Let’s ask the </a:t>
            </a:r>
            <a:r>
              <a:rPr lang="en-US" sz="2000" b="1" dirty="0"/>
              <a:t>Participant</a:t>
            </a:r>
            <a:r>
              <a:rPr lang="en-US" sz="2000" dirty="0"/>
              <a:t> to start the race. </a:t>
            </a:r>
          </a:p>
          <a:p>
            <a:pPr algn="just">
              <a:spcBef>
                <a:spcPct val="20000"/>
              </a:spcBef>
              <a:buClr>
                <a:schemeClr val="accent1"/>
              </a:buClr>
              <a:buSzPct val="100000"/>
            </a:pPr>
            <a:r>
              <a:rPr lang="en-US" sz="2000" b="1" i="1" dirty="0"/>
              <a:t>The participant is ready to use Ferrari.</a:t>
            </a:r>
          </a:p>
        </p:txBody>
      </p:sp>
      <p:sp>
        <p:nvSpPr>
          <p:cNvPr id="9" name="Rectangle 8"/>
          <p:cNvSpPr/>
          <p:nvPr/>
        </p:nvSpPr>
        <p:spPr>
          <a:xfrm>
            <a:off x="1752600" y="3842658"/>
            <a:ext cx="8686800" cy="369332"/>
          </a:xfrm>
          <a:prstGeom prst="rect">
            <a:avLst/>
          </a:prstGeom>
          <a:solidFill>
            <a:srgbClr val="002060"/>
          </a:solidFill>
        </p:spPr>
        <p:txBody>
          <a:bodyPr wrap="square">
            <a:spAutoFit/>
          </a:bodyPr>
          <a:lstStyle/>
          <a:p>
            <a:r>
              <a:rPr lang="en-US" dirty="0">
                <a:solidFill>
                  <a:srgbClr val="FFFF00"/>
                </a:solidFill>
                <a:latin typeface="Times New Roman" pitchFamily="18" charset="0"/>
                <a:cs typeface="Times New Roman" pitchFamily="18" charset="0"/>
              </a:rPr>
              <a:t>The class Race has a dependency to class Ferrari.</a:t>
            </a:r>
          </a:p>
        </p:txBody>
      </p:sp>
      <p:sp>
        <p:nvSpPr>
          <p:cNvPr id="10" name="Oval 9"/>
          <p:cNvSpPr/>
          <p:nvPr/>
        </p:nvSpPr>
        <p:spPr>
          <a:xfrm>
            <a:off x="4897315" y="2576746"/>
            <a:ext cx="1529862" cy="2719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20700000">
            <a:off x="6918670" y="2895600"/>
            <a:ext cx="3015569" cy="276999"/>
          </a:xfrm>
          <a:prstGeom prst="rect">
            <a:avLst/>
          </a:prstGeom>
        </p:spPr>
        <p:txBody>
          <a:bodyPr wrap="none">
            <a:spAutoFit/>
          </a:bodyPr>
          <a:lstStyle/>
          <a:p>
            <a:r>
              <a:rPr lang="en-US" sz="1200" dirty="0">
                <a:solidFill>
                  <a:srgbClr val="FF0000"/>
                </a:solidFill>
              </a:rPr>
              <a:t>class </a:t>
            </a:r>
            <a:r>
              <a:rPr lang="en-US" sz="1200" b="1" dirty="0">
                <a:solidFill>
                  <a:srgbClr val="FF0000"/>
                </a:solidFill>
              </a:rPr>
              <a:t>Race</a:t>
            </a:r>
            <a:r>
              <a:rPr lang="en-US" sz="1200" dirty="0">
                <a:solidFill>
                  <a:srgbClr val="FF0000"/>
                </a:solidFill>
              </a:rPr>
              <a:t> has a dependency to class </a:t>
            </a:r>
            <a:r>
              <a:rPr lang="en-US" sz="1200" b="1" dirty="0">
                <a:solidFill>
                  <a:srgbClr val="FF0000"/>
                </a:solidFill>
              </a:rPr>
              <a:t>Ferrari</a:t>
            </a:r>
          </a:p>
        </p:txBody>
      </p:sp>
      <p:cxnSp>
        <p:nvCxnSpPr>
          <p:cNvPr id="13" name="Straight Arrow Connector 12"/>
          <p:cNvCxnSpPr>
            <a:stCxn id="10" idx="6"/>
          </p:cNvCxnSpPr>
          <p:nvPr/>
        </p:nvCxnSpPr>
        <p:spPr>
          <a:xfrm>
            <a:off x="6427177" y="2712727"/>
            <a:ext cx="1650023" cy="32137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589514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2852" y="1336432"/>
            <a:ext cx="6858000" cy="2554545"/>
          </a:xfrm>
          <a:prstGeom prst="rect">
            <a:avLst/>
          </a:prstGeom>
          <a:solidFill>
            <a:schemeClr val="accent6">
              <a:lumMod val="20000"/>
              <a:lumOff val="80000"/>
            </a:schemeClr>
          </a:solidFill>
        </p:spPr>
        <p:txBody>
          <a:bodyPr wrap="square">
            <a:spAutoFit/>
          </a:bodyPr>
          <a:lstStyle/>
          <a:p>
            <a:r>
              <a:rPr lang="en-US" sz="1600" dirty="0"/>
              <a:t>// </a:t>
            </a:r>
            <a:r>
              <a:rPr lang="en-US" sz="1600" b="1" dirty="0">
                <a:effectLst>
                  <a:outerShdw blurRad="38100" dist="38100" dir="2700000" algn="tl">
                    <a:srgbClr val="000000">
                      <a:alpha val="43137"/>
                    </a:srgbClr>
                  </a:outerShdw>
                </a:effectLst>
              </a:rPr>
              <a:t>Participant.java</a:t>
            </a:r>
            <a:endParaRPr lang="en-US" sz="1600" dirty="0"/>
          </a:p>
          <a:p>
            <a:r>
              <a:rPr lang="en-US" sz="1600" dirty="0"/>
              <a:t>package </a:t>
            </a:r>
            <a:r>
              <a:rPr lang="en-US" sz="1600" dirty="0" err="1"/>
              <a:t>spring.test.santosh.game</a:t>
            </a:r>
            <a:r>
              <a:rPr lang="en-US" sz="1600" dirty="0"/>
              <a:t>;</a:t>
            </a:r>
          </a:p>
          <a:p>
            <a:endParaRPr lang="en-US" sz="1600" dirty="0"/>
          </a:p>
          <a:p>
            <a:r>
              <a:rPr lang="en-US" sz="1600" i="1" dirty="0"/>
              <a:t>public class </a:t>
            </a:r>
            <a:r>
              <a:rPr lang="en-US" sz="1600" b="1" i="1" dirty="0"/>
              <a:t>Participant</a:t>
            </a:r>
            <a:r>
              <a:rPr lang="en-US" sz="1600" i="1" dirty="0"/>
              <a:t>{ </a:t>
            </a:r>
          </a:p>
          <a:p>
            <a:r>
              <a:rPr lang="en-US" sz="1600" i="1" dirty="0"/>
              <a:t>	public static void main(){</a:t>
            </a:r>
          </a:p>
          <a:p>
            <a:r>
              <a:rPr lang="en-US" sz="1600" i="1" dirty="0"/>
              <a:t>		</a:t>
            </a:r>
            <a:r>
              <a:rPr lang="en-US" sz="1400" i="1" dirty="0">
                <a:solidFill>
                  <a:schemeClr val="bg1">
                    <a:lumMod val="50000"/>
                  </a:schemeClr>
                </a:solidFill>
              </a:rPr>
              <a:t>//You choose your car-Ferrari</a:t>
            </a:r>
          </a:p>
          <a:p>
            <a:r>
              <a:rPr lang="en-US" sz="1600" i="1" dirty="0"/>
              <a:t>		</a:t>
            </a:r>
            <a:r>
              <a:rPr lang="en-US" sz="1600" b="1" i="1" dirty="0"/>
              <a:t>Race</a:t>
            </a:r>
            <a:r>
              <a:rPr lang="en-US" sz="1600" i="1" dirty="0"/>
              <a:t> </a:t>
            </a:r>
            <a:r>
              <a:rPr lang="en-US" sz="1600" i="1" dirty="0" err="1"/>
              <a:t>race</a:t>
            </a:r>
            <a:r>
              <a:rPr lang="en-US" sz="1600" i="1" dirty="0"/>
              <a:t> = new </a:t>
            </a:r>
            <a:r>
              <a:rPr lang="en-US" sz="1600" b="1" i="1" dirty="0"/>
              <a:t>Race</a:t>
            </a:r>
            <a:r>
              <a:rPr lang="en-US" sz="1600" i="1" dirty="0"/>
              <a:t>();</a:t>
            </a:r>
          </a:p>
          <a:p>
            <a:r>
              <a:rPr lang="en-US" sz="1600" i="1" dirty="0"/>
              <a:t>		</a:t>
            </a:r>
            <a:r>
              <a:rPr lang="en-US" sz="1600" i="1" dirty="0" err="1"/>
              <a:t>race.</a:t>
            </a:r>
            <a:r>
              <a:rPr lang="en-US" sz="1600" b="1" i="1" dirty="0" err="1"/>
              <a:t>startRace</a:t>
            </a:r>
            <a:r>
              <a:rPr lang="en-US" sz="1600" b="1" i="1" dirty="0"/>
              <a:t>()</a:t>
            </a:r>
            <a:r>
              <a:rPr lang="en-US" sz="1600" i="1" dirty="0"/>
              <a:t>;</a:t>
            </a:r>
          </a:p>
          <a:p>
            <a:r>
              <a:rPr lang="en-US" sz="1600" i="1" dirty="0"/>
              <a:t>	}</a:t>
            </a:r>
          </a:p>
          <a:p>
            <a:r>
              <a:rPr lang="en-US" sz="1600" i="1" dirty="0"/>
              <a:t>}</a:t>
            </a:r>
          </a:p>
        </p:txBody>
      </p:sp>
      <p:sp>
        <p:nvSpPr>
          <p:cNvPr id="6" name="Rectangle 5"/>
          <p:cNvSpPr/>
          <p:nvPr/>
        </p:nvSpPr>
        <p:spPr>
          <a:xfrm>
            <a:off x="451338" y="4019326"/>
            <a:ext cx="8610600" cy="400110"/>
          </a:xfrm>
          <a:prstGeom prst="rect">
            <a:avLst/>
          </a:prstGeom>
        </p:spPr>
        <p:txBody>
          <a:bodyPr wrap="square">
            <a:spAutoFit/>
          </a:bodyPr>
          <a:lstStyle/>
          <a:p>
            <a:pPr algn="just">
              <a:spcBef>
                <a:spcPct val="20000"/>
              </a:spcBef>
              <a:buClr>
                <a:schemeClr val="accent1"/>
              </a:buClr>
              <a:buSzPct val="100000"/>
            </a:pPr>
            <a:r>
              <a:rPr lang="en-US" sz="2000" dirty="0"/>
              <a:t>Compile all the programs. And run Participant. The output would be: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480" t="57975" r="49126" b="37532"/>
          <a:stretch/>
        </p:blipFill>
        <p:spPr bwMode="auto">
          <a:xfrm>
            <a:off x="630025" y="4460631"/>
            <a:ext cx="4961884" cy="524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51338" y="5298831"/>
            <a:ext cx="8686800" cy="923330"/>
          </a:xfrm>
          <a:prstGeom prst="rect">
            <a:avLst/>
          </a:prstGeom>
          <a:solidFill>
            <a:srgbClr val="002060"/>
          </a:solidFill>
        </p:spPr>
        <p:txBody>
          <a:bodyPr wrap="square">
            <a:spAutoFit/>
          </a:bodyPr>
          <a:lstStyle/>
          <a:p>
            <a:r>
              <a:rPr lang="en-US" dirty="0">
                <a:solidFill>
                  <a:srgbClr val="FFFF00"/>
                </a:solidFill>
                <a:latin typeface="Times New Roman" pitchFamily="18" charset="0"/>
                <a:cs typeface="Times New Roman" pitchFamily="18" charset="0"/>
              </a:rPr>
              <a:t>Now it looks pretty good. The Participant run the car Ferrari.</a:t>
            </a:r>
          </a:p>
          <a:p>
            <a:endParaRPr lang="en-US" dirty="0">
              <a:solidFill>
                <a:srgbClr val="FFFF00"/>
              </a:solidFill>
              <a:latin typeface="Times New Roman" pitchFamily="18" charset="0"/>
              <a:cs typeface="Times New Roman" pitchFamily="18" charset="0"/>
            </a:endParaRPr>
          </a:p>
          <a:p>
            <a:r>
              <a:rPr lang="en-US" dirty="0">
                <a:solidFill>
                  <a:srgbClr val="FFFF00"/>
                </a:solidFill>
                <a:latin typeface="Times New Roman" pitchFamily="18" charset="0"/>
                <a:cs typeface="Times New Roman" pitchFamily="18" charset="0"/>
              </a:rPr>
              <a:t>See the next slide for what is the </a:t>
            </a:r>
            <a:r>
              <a:rPr lang="en-US" b="1" u="sng" dirty="0">
                <a:solidFill>
                  <a:srgbClr val="FFFF00"/>
                </a:solidFill>
                <a:latin typeface="Times New Roman" pitchFamily="18" charset="0"/>
                <a:cs typeface="Times New Roman" pitchFamily="18" charset="0"/>
              </a:rPr>
              <a:t>problem</a:t>
            </a:r>
            <a:r>
              <a:rPr lang="en-US" dirty="0">
                <a:solidFill>
                  <a:srgbClr val="FFFF00"/>
                </a:solidFill>
                <a:latin typeface="Times New Roman" pitchFamily="18" charset="0"/>
                <a:cs typeface="Times New Roman" pitchFamily="18" charset="0"/>
              </a:rPr>
              <a:t> here…………………………………………</a:t>
            </a:r>
          </a:p>
        </p:txBody>
      </p:sp>
      <p:sp>
        <p:nvSpPr>
          <p:cNvPr id="8"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634070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nvPr>
        </p:nvGraphicFramePr>
        <p:xfrm>
          <a:off x="0" y="0"/>
          <a:ext cx="12192000" cy="3789947"/>
        </p:xfrm>
        <a:graphic>
          <a:graphicData uri="http://schemas.openxmlformats.org/drawingml/2006/table">
            <a:tbl>
              <a:tblPr firstRow="1" bandRow="1">
                <a:tableStyleId>{5C22544A-7EE6-4342-B048-85BDC9FD1C3A}</a:tableStyleId>
              </a:tblPr>
              <a:tblGrid>
                <a:gridCol w="12192000">
                  <a:extLst>
                    <a:ext uri="{9D8B030D-6E8A-4147-A177-3AD203B41FA5}">
                      <a16:colId xmlns="" xmlns:a16="http://schemas.microsoft.com/office/drawing/2014/main" val="4229878926"/>
                    </a:ext>
                  </a:extLst>
                </a:gridCol>
              </a:tblGrid>
              <a:tr h="3789947">
                <a:tc>
                  <a:txBody>
                    <a:bodyPr/>
                    <a:lstStyle/>
                    <a:p>
                      <a:endParaRPr lang="en-US" sz="1600" dirty="0"/>
                    </a:p>
                  </a:txBody>
                  <a:tcPr marL="81280" marR="81280" marT="40640" marB="40640">
                    <a:solidFill>
                      <a:schemeClr val="accent5">
                        <a:lumMod val="50000"/>
                      </a:schemeClr>
                    </a:solidFill>
                  </a:tcPr>
                </a:tc>
                <a:extLst>
                  <a:ext uri="{0D108BD9-81ED-4DB2-BD59-A6C34878D82A}">
                    <a16:rowId xmlns="" xmlns:a16="http://schemas.microsoft.com/office/drawing/2014/main" val="484553926"/>
                  </a:ext>
                </a:extLst>
              </a:tr>
            </a:tbl>
          </a:graphicData>
        </a:graphic>
      </p:graphicFrame>
      <p:pic>
        <p:nvPicPr>
          <p:cNvPr id="12"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600" y="3272589"/>
            <a:ext cx="2844800" cy="974558"/>
          </a:xfrm>
        </p:spPr>
      </p:pic>
      <p:pic>
        <p:nvPicPr>
          <p:cNvPr id="5" name="Picture 6" descr="http://www.javatpoint.com/images/spimages/spring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847" y="575233"/>
            <a:ext cx="4750200" cy="27801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657611" y="4639915"/>
            <a:ext cx="3163174" cy="892552"/>
          </a:xfrm>
          <a:prstGeom prst="rect">
            <a:avLst/>
          </a:prstGeom>
          <a:noFill/>
        </p:spPr>
        <p:txBody>
          <a:bodyPr wrap="none" rtlCol="0">
            <a:spAutoFit/>
          </a:bodyPr>
          <a:lstStyle/>
          <a:p>
            <a:r>
              <a:rPr lang="en-IN" sz="2800" b="1" dirty="0">
                <a:solidFill>
                  <a:schemeClr val="accent6">
                    <a:lumMod val="75000"/>
                  </a:schemeClr>
                </a:solidFill>
              </a:rPr>
              <a:t>Santosh Kumar Kar</a:t>
            </a:r>
            <a:r>
              <a:rPr lang="en-IN" sz="2400" dirty="0">
                <a:solidFill>
                  <a:schemeClr val="accent6">
                    <a:lumMod val="75000"/>
                  </a:schemeClr>
                </a:solidFill>
              </a:rPr>
              <a:t>, </a:t>
            </a:r>
            <a:endParaRPr lang="en-IN" sz="1600" dirty="0">
              <a:solidFill>
                <a:schemeClr val="accent6">
                  <a:lumMod val="75000"/>
                </a:schemeClr>
              </a:solidFill>
            </a:endParaRPr>
          </a:p>
          <a:p>
            <a:r>
              <a:rPr lang="en-IN" sz="2400" dirty="0">
                <a:solidFill>
                  <a:schemeClr val="accent6">
                    <a:lumMod val="75000"/>
                  </a:schemeClr>
                </a:solidFill>
                <a:hlinkClick r:id="rId5"/>
              </a:rPr>
              <a:t>skkar.2k2@gmail.com</a:t>
            </a:r>
            <a:r>
              <a:rPr lang="en-IN" sz="2400" dirty="0">
                <a:solidFill>
                  <a:schemeClr val="accent6">
                    <a:lumMod val="75000"/>
                  </a:schemeClr>
                </a:solidFill>
              </a:rPr>
              <a:t> </a:t>
            </a:r>
            <a:endParaRPr lang="en-US" sz="2400" dirty="0">
              <a:solidFill>
                <a:schemeClr val="accent6">
                  <a:lumMod val="75000"/>
                </a:schemeClr>
              </a:solidFill>
            </a:endParaRPr>
          </a:p>
        </p:txBody>
      </p:sp>
    </p:spTree>
    <p:extLst>
      <p:ext uri="{BB962C8B-B14F-4D97-AF65-F5344CB8AC3E}">
        <p14:creationId xmlns:p14="http://schemas.microsoft.com/office/powerpoint/2010/main" val="3445495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92500" lnSpcReduction="10000"/>
          </a:bodyPr>
          <a:lstStyle/>
          <a:p>
            <a:r>
              <a:rPr lang="en-US" dirty="0"/>
              <a:t>CHAPTER – </a:t>
            </a:r>
            <a:r>
              <a:rPr lang="en-US" dirty="0" smtClean="0"/>
              <a:t>1</a:t>
            </a:r>
            <a:endParaRPr lang="en-US" dirty="0"/>
          </a:p>
          <a:p>
            <a:r>
              <a:rPr lang="en-US" dirty="0" smtClean="0"/>
              <a:t>Spring Basics</a:t>
            </a:r>
            <a:endParaRPr lang="en-US" dirty="0"/>
          </a:p>
        </p:txBody>
      </p:sp>
    </p:spTree>
    <p:extLst>
      <p:ext uri="{BB962C8B-B14F-4D97-AF65-F5344CB8AC3E}">
        <p14:creationId xmlns:p14="http://schemas.microsoft.com/office/powerpoint/2010/main" val="11320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Spring</a:t>
            </a:r>
            <a:endParaRPr lang="en-US" dirty="0"/>
          </a:p>
        </p:txBody>
      </p:sp>
      <p:sp>
        <p:nvSpPr>
          <p:cNvPr id="3" name="Content Placeholder 2"/>
          <p:cNvSpPr>
            <a:spLocks noGrp="1"/>
          </p:cNvSpPr>
          <p:nvPr>
            <p:ph idx="1"/>
          </p:nvPr>
        </p:nvSpPr>
        <p:spPr/>
        <p:txBody>
          <a:bodyPr>
            <a:normAutofit/>
          </a:bodyPr>
          <a:lstStyle/>
          <a:p>
            <a:r>
              <a:rPr lang="en-US" b="1" dirty="0" smtClean="0"/>
              <a:t>Applets</a:t>
            </a:r>
          </a:p>
          <a:p>
            <a:r>
              <a:rPr lang="en-US" b="1" dirty="0" smtClean="0"/>
              <a:t>EJBs</a:t>
            </a:r>
          </a:p>
          <a:p>
            <a:r>
              <a:rPr lang="en-US" b="1" dirty="0" smtClean="0"/>
              <a:t>JDO (java data object)</a:t>
            </a:r>
            <a:endParaRPr lang="en-US" b="1" dirty="0"/>
          </a:p>
          <a:p>
            <a:endParaRPr lang="en-US" dirty="0"/>
          </a:p>
        </p:txBody>
      </p:sp>
      <p:sp>
        <p:nvSpPr>
          <p:cNvPr id="4"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9345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Spring</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Lightweight</a:t>
            </a:r>
          </a:p>
          <a:p>
            <a:r>
              <a:rPr lang="en-US" b="1" dirty="0" smtClean="0"/>
              <a:t>Organized</a:t>
            </a:r>
            <a:endParaRPr lang="en-US" b="1" dirty="0"/>
          </a:p>
          <a:p>
            <a:r>
              <a:rPr lang="en-US" b="1" dirty="0"/>
              <a:t>Aspect-Oriented Programming (AOP)</a:t>
            </a:r>
          </a:p>
          <a:p>
            <a:r>
              <a:rPr lang="en-US" b="1" dirty="0" smtClean="0"/>
              <a:t>Transaction Management</a:t>
            </a:r>
          </a:p>
          <a:p>
            <a:r>
              <a:rPr lang="en-US" b="1" dirty="0" smtClean="0"/>
              <a:t>Container</a:t>
            </a:r>
          </a:p>
          <a:p>
            <a:r>
              <a:rPr lang="en-US" b="1" dirty="0" smtClean="0"/>
              <a:t>Application testing</a:t>
            </a:r>
            <a:endParaRPr lang="en-US" b="1" dirty="0"/>
          </a:p>
          <a:p>
            <a:r>
              <a:rPr lang="en-US" b="1" dirty="0"/>
              <a:t>Dependency Injection</a:t>
            </a:r>
          </a:p>
          <a:p>
            <a:r>
              <a:rPr lang="en-US" b="1" dirty="0" smtClean="0"/>
              <a:t>Easy Integration </a:t>
            </a:r>
            <a:r>
              <a:rPr lang="en-US" b="1" dirty="0"/>
              <a:t>With Other </a:t>
            </a:r>
            <a:r>
              <a:rPr lang="en-US" b="1" dirty="0" smtClean="0"/>
              <a:t>Frameworks</a:t>
            </a:r>
          </a:p>
          <a:p>
            <a:r>
              <a:rPr lang="en-US" b="1" dirty="0" smtClean="0"/>
              <a:t>Modularity</a:t>
            </a:r>
          </a:p>
          <a:p>
            <a:r>
              <a:rPr lang="en-US" b="1" dirty="0" smtClean="0"/>
              <a:t>Convenient API</a:t>
            </a:r>
            <a:endParaRPr lang="en-US" b="1" dirty="0"/>
          </a:p>
          <a:p>
            <a:endParaRPr lang="en-US" dirty="0"/>
          </a:p>
        </p:txBody>
      </p:sp>
      <p:sp>
        <p:nvSpPr>
          <p:cNvPr id="4"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95889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6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Beans</a:t>
            </a:r>
            <a:endParaRPr lang="en-US" dirty="0"/>
          </a:p>
        </p:txBody>
      </p:sp>
      <p:sp>
        <p:nvSpPr>
          <p:cNvPr id="3" name="Content Placeholder 2"/>
          <p:cNvSpPr>
            <a:spLocks noGrp="1"/>
          </p:cNvSpPr>
          <p:nvPr>
            <p:ph idx="1"/>
          </p:nvPr>
        </p:nvSpPr>
        <p:spPr/>
        <p:txBody>
          <a:bodyPr/>
          <a:lstStyle/>
          <a:p>
            <a:pPr marL="0" indent="0">
              <a:buNone/>
            </a:pPr>
            <a:r>
              <a:rPr lang="en-US" dirty="0" smtClean="0"/>
              <a:t>Spring </a:t>
            </a:r>
            <a:r>
              <a:rPr lang="en-US" dirty="0"/>
              <a:t>Beans are Java objects which are managed by the Spring container</a:t>
            </a:r>
          </a:p>
        </p:txBody>
      </p:sp>
      <p:sp>
        <p:nvSpPr>
          <p:cNvPr id="4"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0105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Container</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sz="3600" dirty="0"/>
              <a:t>The responsible for </a:t>
            </a:r>
          </a:p>
          <a:p>
            <a:pPr lvl="1">
              <a:lnSpc>
                <a:spcPct val="100000"/>
              </a:lnSpc>
              <a:spcBef>
                <a:spcPts val="0"/>
              </a:spcBef>
            </a:pPr>
            <a:r>
              <a:rPr lang="en-US" sz="3200" dirty="0" smtClean="0"/>
              <a:t>instantiating</a:t>
            </a:r>
            <a:r>
              <a:rPr lang="en-US" sz="3200" dirty="0"/>
              <a:t>, </a:t>
            </a:r>
          </a:p>
          <a:p>
            <a:pPr lvl="1">
              <a:lnSpc>
                <a:spcPct val="100000"/>
              </a:lnSpc>
              <a:spcBef>
                <a:spcPts val="0"/>
              </a:spcBef>
            </a:pPr>
            <a:r>
              <a:rPr lang="en-US" sz="3200" dirty="0" smtClean="0"/>
              <a:t>configuring</a:t>
            </a:r>
            <a:r>
              <a:rPr lang="en-US" sz="3200" dirty="0"/>
              <a:t>, </a:t>
            </a:r>
          </a:p>
          <a:p>
            <a:pPr lvl="1">
              <a:lnSpc>
                <a:spcPct val="100000"/>
              </a:lnSpc>
              <a:spcBef>
                <a:spcPts val="0"/>
              </a:spcBef>
            </a:pPr>
            <a:r>
              <a:rPr lang="en-US" sz="3200" dirty="0" smtClean="0"/>
              <a:t>and </a:t>
            </a:r>
            <a:r>
              <a:rPr lang="en-US" sz="3200" dirty="0"/>
              <a:t>assembling </a:t>
            </a:r>
          </a:p>
          <a:p>
            <a:pPr marL="457200" lvl="1" indent="0">
              <a:lnSpc>
                <a:spcPct val="100000"/>
              </a:lnSpc>
              <a:spcBef>
                <a:spcPts val="0"/>
              </a:spcBef>
              <a:buNone/>
            </a:pPr>
            <a:r>
              <a:rPr lang="en-US" sz="3200" dirty="0"/>
              <a:t>the</a:t>
            </a:r>
            <a:r>
              <a:rPr lang="en-US" sz="3600" dirty="0" smtClean="0"/>
              <a:t> </a:t>
            </a:r>
            <a:r>
              <a:rPr lang="en-US" sz="3200" dirty="0"/>
              <a:t>Spring</a:t>
            </a:r>
            <a:r>
              <a:rPr lang="en-US" sz="3600" dirty="0"/>
              <a:t> </a:t>
            </a:r>
            <a:r>
              <a:rPr lang="en-US" sz="3200" dirty="0"/>
              <a:t>Beans</a:t>
            </a:r>
          </a:p>
        </p:txBody>
      </p:sp>
      <p:sp>
        <p:nvSpPr>
          <p:cNvPr id="4" name="Footer Placeholder 3"/>
          <p:cNvSpPr>
            <a:spLocks noGrp="1"/>
          </p:cNvSpPr>
          <p:nvPr>
            <p:ph type="ftr" sz="quarter" idx="11"/>
          </p:nvPr>
        </p:nvSpPr>
        <p:spPr>
          <a:xfrm>
            <a:off x="608172" y="6367312"/>
            <a:ext cx="6326246" cy="27622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a:t>
            </a:r>
            <a:r>
              <a:rPr kumimoji="0" lang="en-US" sz="1100" b="0"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Learntek</a:t>
            </a:r>
            <a:r>
              <a:rPr kumimoji="0" lang="en-US" sz="110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21808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Modules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46022943"/>
              </p:ext>
            </p:extLst>
          </p:nvPr>
        </p:nvGraphicFramePr>
        <p:xfrm>
          <a:off x="608013" y="1905000"/>
          <a:ext cx="10975975"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t>Copyright @ 2015 Learntek. All Rights Reserved.</a:t>
            </a: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BA54BD-C84D-46CE-8B72-31BFB26ABA43}" type="slidenum">
              <a:rPr kumimoji="0" lang="en-US" sz="1100" b="0" i="0" u="none" strike="noStrike" kern="1200" cap="none" spc="0" normalizeH="0" baseline="0" noProof="0" smtClean="0">
                <a:ln>
                  <a:noFill/>
                </a:ln>
                <a:solidFill>
                  <a:prstClr val="black">
                    <a:tint val="75000"/>
                  </a:prstClr>
                </a:solidFill>
                <a:effectLst/>
                <a:uLnTx/>
                <a:uFillTx/>
                <a:latin typeface="Segoe UI" panose="020B0502040204020203" pitchFamily="34" charset="0"/>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black">
                  <a:tint val="7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48052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rtlCol="0">
        <a:spAutoFit/>
      </a:bodyPr>
      <a:lstStyle>
        <a:defPPr algn="ctr">
          <a:lnSpc>
            <a:spcPct val="90000"/>
          </a:lnSpc>
          <a:defRPr sz="4800" dirty="0">
            <a:solidFill>
              <a:srgbClr val="0F4A61"/>
            </a:solidFill>
            <a:latin typeface="Segoe UI" panose="020B0502040204020203" pitchFamily="34" charset="0"/>
            <a:cs typeface="Segoe UI" panose="020B0502040204020203"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765</Words>
  <Application>Microsoft Macintosh PowerPoint</Application>
  <PresentationFormat>Widescreen</PresentationFormat>
  <Paragraphs>207</Paragraphs>
  <Slides>21</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21</vt:i4>
      </vt:variant>
    </vt:vector>
  </HeadingPairs>
  <TitlesOfParts>
    <vt:vector size="35" baseType="lpstr">
      <vt:lpstr>Arial</vt:lpstr>
      <vt:lpstr>Calibri</vt:lpstr>
      <vt:lpstr>Calibri Light</vt:lpstr>
      <vt:lpstr>Consolas</vt:lpstr>
      <vt:lpstr>Corbel</vt:lpstr>
      <vt:lpstr>Mangal</vt:lpstr>
      <vt:lpstr>Menlo</vt:lpstr>
      <vt:lpstr>Segoe UI</vt:lpstr>
      <vt:lpstr>Segoe UI Semibold</vt:lpstr>
      <vt:lpstr>Symbol</vt:lpstr>
      <vt:lpstr>Times New Roman</vt:lpstr>
      <vt:lpstr>Wingdings</vt:lpstr>
      <vt:lpstr>Office Theme</vt:lpstr>
      <vt:lpstr>2_Chalkboard 16x9</vt:lpstr>
      <vt:lpstr>PowerPoint Presentation</vt:lpstr>
      <vt:lpstr>Who is today’s instructor?</vt:lpstr>
      <vt:lpstr>PowerPoint Presentation</vt:lpstr>
      <vt:lpstr>PowerPoint Presentation</vt:lpstr>
      <vt:lpstr>Before Spring</vt:lpstr>
      <vt:lpstr>Why Spring</vt:lpstr>
      <vt:lpstr>Spring Beans</vt:lpstr>
      <vt:lpstr>Spring Container</vt:lpstr>
      <vt:lpstr>Spring Modules</vt:lpstr>
      <vt:lpstr>Spring – Core: The IoC Container</vt:lpstr>
      <vt:lpstr>Bean Factory vs ApplicationContext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LEARNTEK M</dc:creator>
  <cp:lastModifiedBy>Microsoft Office User</cp:lastModifiedBy>
  <cp:revision>92</cp:revision>
  <dcterms:created xsi:type="dcterms:W3CDTF">2017-09-20T09:35:00Z</dcterms:created>
  <dcterms:modified xsi:type="dcterms:W3CDTF">2019-08-28T04:04:46Z</dcterms:modified>
</cp:coreProperties>
</file>