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6"/>
  </p:notesMasterIdLst>
  <p:sldIdLst>
    <p:sldId id="257" r:id="rId3"/>
    <p:sldId id="293" r:id="rId4"/>
    <p:sldId id="294" r:id="rId5"/>
    <p:sldId id="295" r:id="rId6"/>
    <p:sldId id="296" r:id="rId7"/>
    <p:sldId id="337" r:id="rId8"/>
    <p:sldId id="325" r:id="rId9"/>
    <p:sldId id="297" r:id="rId10"/>
    <p:sldId id="331" r:id="rId11"/>
    <p:sldId id="326" r:id="rId12"/>
    <p:sldId id="298" r:id="rId13"/>
    <p:sldId id="327" r:id="rId14"/>
    <p:sldId id="299" r:id="rId15"/>
    <p:sldId id="329" r:id="rId16"/>
    <p:sldId id="330" r:id="rId17"/>
    <p:sldId id="300" r:id="rId18"/>
    <p:sldId id="332" r:id="rId19"/>
    <p:sldId id="333" r:id="rId20"/>
    <p:sldId id="301" r:id="rId21"/>
    <p:sldId id="302" r:id="rId22"/>
    <p:sldId id="303" r:id="rId23"/>
    <p:sldId id="334" r:id="rId24"/>
    <p:sldId id="335" r:id="rId25"/>
    <p:sldId id="304" r:id="rId26"/>
    <p:sldId id="338" r:id="rId27"/>
    <p:sldId id="305" r:id="rId28"/>
    <p:sldId id="339" r:id="rId29"/>
    <p:sldId id="340" r:id="rId30"/>
    <p:sldId id="341" r:id="rId31"/>
    <p:sldId id="306" r:id="rId32"/>
    <p:sldId id="342" r:id="rId33"/>
    <p:sldId id="307" r:id="rId34"/>
    <p:sldId id="343" r:id="rId35"/>
    <p:sldId id="308" r:id="rId36"/>
    <p:sldId id="344" r:id="rId37"/>
    <p:sldId id="345" r:id="rId38"/>
    <p:sldId id="346" r:id="rId39"/>
    <p:sldId id="347" r:id="rId40"/>
    <p:sldId id="348" r:id="rId41"/>
    <p:sldId id="349" r:id="rId42"/>
    <p:sldId id="350" r:id="rId43"/>
    <p:sldId id="310" r:id="rId44"/>
    <p:sldId id="351" r:id="rId45"/>
    <p:sldId id="352" r:id="rId46"/>
    <p:sldId id="311" r:id="rId47"/>
    <p:sldId id="312" r:id="rId48"/>
    <p:sldId id="353" r:id="rId49"/>
    <p:sldId id="354" r:id="rId50"/>
    <p:sldId id="313" r:id="rId51"/>
    <p:sldId id="314" r:id="rId52"/>
    <p:sldId id="355" r:id="rId53"/>
    <p:sldId id="315" r:id="rId54"/>
    <p:sldId id="316" r:id="rId55"/>
    <p:sldId id="317" r:id="rId56"/>
    <p:sldId id="356" r:id="rId57"/>
    <p:sldId id="318" r:id="rId58"/>
    <p:sldId id="357" r:id="rId59"/>
    <p:sldId id="319" r:id="rId60"/>
    <p:sldId id="320" r:id="rId61"/>
    <p:sldId id="358" r:id="rId62"/>
    <p:sldId id="359" r:id="rId63"/>
    <p:sldId id="321" r:id="rId64"/>
    <p:sldId id="324"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83" autoAdjust="0"/>
    <p:restoredTop sz="86430"/>
  </p:normalViewPr>
  <p:slideViewPr>
    <p:cSldViewPr snapToGrid="0">
      <p:cViewPr>
        <p:scale>
          <a:sx n="106" d="100"/>
          <a:sy n="106" d="100"/>
        </p:scale>
        <p:origin x="1272" y="720"/>
      </p:cViewPr>
      <p:guideLst/>
    </p:cSldViewPr>
  </p:slideViewPr>
  <p:outlineViewPr>
    <p:cViewPr>
      <p:scale>
        <a:sx n="33" d="100"/>
        <a:sy n="33" d="100"/>
      </p:scale>
      <p:origin x="0" y="-155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notesMaster" Target="notesMasters/notes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FA583-ADAD-424D-8BB2-9CB2BEE8543F}" type="datetimeFigureOut">
              <a:rPr lang="en-US" smtClean="0"/>
              <a:t>8/26/19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59452-8B6A-45A7-A618-D533849BD5D7}" type="slidenum">
              <a:rPr lang="en-US" smtClean="0"/>
              <a:t>‹#›</a:t>
            </a:fld>
            <a:endParaRPr lang="en-US"/>
          </a:p>
        </p:txBody>
      </p:sp>
    </p:spTree>
    <p:extLst>
      <p:ext uri="{BB962C8B-B14F-4D97-AF65-F5344CB8AC3E}">
        <p14:creationId xmlns:p14="http://schemas.microsoft.com/office/powerpoint/2010/main" val="3410212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89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959452-8B6A-45A7-A618-D533849BD5D7}" type="slidenum">
              <a:rPr lang="en-US" smtClean="0"/>
              <a:t>3</a:t>
            </a:fld>
            <a:endParaRPr lang="en-US"/>
          </a:p>
        </p:txBody>
      </p:sp>
    </p:spTree>
    <p:extLst>
      <p:ext uri="{BB962C8B-B14F-4D97-AF65-F5344CB8AC3E}">
        <p14:creationId xmlns:p14="http://schemas.microsoft.com/office/powerpoint/2010/main" val="772447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C90255-4BEA-4103-B5A5-A299F6E8B73D}" type="slidenum">
              <a:rPr lang="en-US" smtClean="0"/>
              <a:t>46</a:t>
            </a:fld>
            <a:endParaRPr lang="en-US"/>
          </a:p>
        </p:txBody>
      </p:sp>
    </p:spTree>
    <p:extLst>
      <p:ext uri="{BB962C8B-B14F-4D97-AF65-F5344CB8AC3E}">
        <p14:creationId xmlns:p14="http://schemas.microsoft.com/office/powerpoint/2010/main" val="2144207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8BBDCB-734C-ED4A-9B44-453A8EDC90E0}" type="datetime1">
              <a:rPr lang="en-US" smtClean="0"/>
              <a:t>8/26/19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75596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AA9718-30FE-3B4F-8CC4-C5527889C7F1}" type="datetime1">
              <a:rPr lang="en-US" smtClean="0"/>
              <a:t>8/26/19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7829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E6C12E-2BE1-414B-95C0-5BBBFE7198CA}" type="datetime1">
              <a:rPr lang="en-US" smtClean="0"/>
              <a:t>8/26/19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9370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1" y="0"/>
            <a:ext cx="12192000" cy="3886200"/>
          </a:xfrm>
          <a:prstGeom prst="rect">
            <a:avLst/>
          </a:prstGeom>
          <a:solidFill>
            <a:srgbClr val="033364"/>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382" y="3352800"/>
            <a:ext cx="3201234" cy="965200"/>
          </a:xfrm>
          <a:prstGeom prst="rect">
            <a:avLst/>
          </a:prstGeom>
          <a:ln w="76200">
            <a:solidFill>
              <a:schemeClr val="bg1"/>
            </a:solidFill>
          </a:ln>
        </p:spPr>
      </p:pic>
      <p:sp>
        <p:nvSpPr>
          <p:cNvPr id="6" name="TextBox 5"/>
          <p:cNvSpPr txBox="1"/>
          <p:nvPr userDrawn="1"/>
        </p:nvSpPr>
        <p:spPr>
          <a:xfrm>
            <a:off x="2018237" y="5029201"/>
            <a:ext cx="8155524" cy="1118255"/>
          </a:xfrm>
          <a:prstGeom prst="rect">
            <a:avLst/>
          </a:prstGeom>
          <a:solidFill>
            <a:schemeClr val="bg1"/>
          </a:solidFill>
        </p:spPr>
        <p:txBody>
          <a:bodyPr wrap="square"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Search Engine Optimization</a:t>
            </a:r>
          </a:p>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Training For Serious Beginners</a:t>
            </a:r>
          </a:p>
        </p:txBody>
      </p:sp>
    </p:spTree>
    <p:extLst>
      <p:ext uri="{BB962C8B-B14F-4D97-AF65-F5344CB8AC3E}">
        <p14:creationId xmlns:p14="http://schemas.microsoft.com/office/powerpoint/2010/main" val="29572923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03260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8689061" cy="1020762"/>
          </a:xfrm>
        </p:spPr>
        <p:txBody>
          <a:bodyPr/>
          <a:lstStyle>
            <a:lvl1pPr>
              <a:defRPr>
                <a:solidFill>
                  <a:srgbClr val="033364"/>
                </a:solidFill>
                <a:latin typeface="Segoe UI Semibold" panose="020B0702040204020203" pitchFamily="34" charset="0"/>
                <a:cs typeface="Segoe UI Semibold" panose="020B0702040204020203" pitchFamily="34" charset="0"/>
              </a:defRPr>
            </a:lvl1pPr>
          </a:lstStyle>
          <a:p>
            <a:r>
              <a:rPr lang="en-US" dirty="0"/>
              <a:t>Click to edit Master title style</a:t>
            </a:r>
            <a:endParaRPr dirty="0"/>
          </a:p>
        </p:txBody>
      </p:sp>
      <p:sp>
        <p:nvSpPr>
          <p:cNvPr id="3" name="Content Placeholder 2"/>
          <p:cNvSpPr>
            <a:spLocks noGrp="1"/>
          </p:cNvSpPr>
          <p:nvPr>
            <p:ph idx="1"/>
          </p:nvPr>
        </p:nvSpPr>
        <p:spPr>
          <a:xfrm>
            <a:off x="608170" y="1905000"/>
            <a:ext cx="10975658" cy="4267200"/>
          </a:xfrm>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8535035" y="6400801"/>
            <a:ext cx="1244183"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0ECC751-3382-8744-8023-A0E38C28062E}" type="datetime1">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t>8/26/19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5" name="Footer Placeholder 4"/>
          <p:cNvSpPr>
            <a:spLocks noGrp="1"/>
          </p:cNvSpPr>
          <p:nvPr>
            <p:ph type="ftr" sz="quarter" idx="11"/>
          </p:nvPr>
        </p:nvSpPr>
        <p:spPr>
          <a:xfrm>
            <a:off x="608172" y="6367312"/>
            <a:ext cx="6326246" cy="276226"/>
          </a:xfrm>
        </p:spPr>
        <p:txBody>
          <a:bodyPr/>
          <a:lstStyle>
            <a:lvl1pPr>
              <a:defRPr lang="en-US" b="0" i="0" smtClean="0">
                <a:effect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12"/>
          </p:nvPr>
        </p:nvSpPr>
        <p:spPr>
          <a:xfrm>
            <a:off x="10414353" y="6400801"/>
            <a:ext cx="1143300"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1777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6356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p>
            <a:r>
              <a:rPr lang="en-US"/>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08B9DFD-7DC0-AC4C-A21E-6A5C79C2173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8/26/19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9"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51805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69F5649-2BA7-AB41-81E1-0B1D251416D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8/26/19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11" name="Footer Placeholder 4"/>
          <p:cNvSpPr>
            <a:spLocks noGrp="1"/>
          </p:cNvSpPr>
          <p:nvPr>
            <p:ph type="ftr" sz="quarter" idx="11"/>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2" name="Slide Number Placeholder 5"/>
          <p:cNvSpPr>
            <a:spLocks noGrp="1"/>
          </p:cNvSpPr>
          <p:nvPr>
            <p:ph type="sldNum" sz="quarter" idx="12"/>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41138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D5F8E0D-97B9-7C41-9C36-6FA3C12BF86B}"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8/26/19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31307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B5AE5EE-7A19-BF43-8670-856A4CEEF7E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8/26/19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6"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7"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60556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41F596-54FB-2B47-9AD5-C0A1E5DB4E91}" type="datetime1">
              <a:rPr lang="en-US" smtClean="0"/>
              <a:t>8/26/19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49918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40064"/>
                <a:ext cx="5294376" cy="51698"/>
                <a:chOff x="1522413" y="1516937"/>
                <a:chExt cx="10569575" cy="60315"/>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9" name="Group 768"/>
              <p:cNvGrpSpPr/>
              <p:nvPr/>
            </p:nvGrpSpPr>
            <p:grpSpPr bwMode="invGray">
              <a:xfrm rot="16200000" flipH="1">
                <a:off x="6492574" y="2756713"/>
                <a:ext cx="4114800" cy="34466"/>
                <a:chOff x="1522413" y="1516937"/>
                <a:chExt cx="10569575" cy="60316"/>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40068"/>
                <a:ext cx="5294376" cy="51699"/>
                <a:chOff x="1522413" y="1516937"/>
                <a:chExt cx="10569575" cy="60316"/>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9" name="Group 618"/>
              <p:cNvGrpSpPr/>
              <p:nvPr/>
            </p:nvGrpSpPr>
            <p:grpSpPr bwMode="invGray">
              <a:xfrm rot="16200000" flipH="1">
                <a:off x="6492574" y="2756713"/>
                <a:ext cx="4114800" cy="34466"/>
                <a:chOff x="1522413" y="1516937"/>
                <a:chExt cx="10569575" cy="60316"/>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66"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24F10EC-D10C-104D-ADB1-B95F6544624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8/26/19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26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6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9231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40068"/>
                <a:ext cx="5294376" cy="51699"/>
                <a:chOff x="1522413" y="1516937"/>
                <a:chExt cx="10569575" cy="60316"/>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8" name="Group 767"/>
              <p:cNvGrpSpPr/>
              <p:nvPr/>
            </p:nvGrpSpPr>
            <p:grpSpPr bwMode="invGray">
              <a:xfrm rot="16200000" flipH="1">
                <a:off x="6492574" y="2756713"/>
                <a:ext cx="4114800" cy="34466"/>
                <a:chOff x="1522413" y="1516937"/>
                <a:chExt cx="10569575" cy="60316"/>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40068"/>
                <a:ext cx="5294376" cy="51699"/>
                <a:chOff x="1522413" y="1516937"/>
                <a:chExt cx="10569575" cy="60316"/>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8" name="Group 617"/>
              <p:cNvGrpSpPr/>
              <p:nvPr/>
            </p:nvGrpSpPr>
            <p:grpSpPr bwMode="invGray">
              <a:xfrm rot="16200000" flipH="1">
                <a:off x="6492574" y="2756713"/>
                <a:ext cx="4114800" cy="34466"/>
                <a:chOff x="1522413" y="1516937"/>
                <a:chExt cx="10569575" cy="60316"/>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649"/>
                <p:cNvSpPr>
                  <a:spLocks/>
                </p:cNvSpPr>
                <p:nvPr userDrawn="1"/>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07"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0044246-660F-E343-9CFA-383273FD1367}"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8/26/19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30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0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23382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0D66E67-C0EF-4845-9097-7C9379F1950F}"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8/26/19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420351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171" y="277814"/>
            <a:ext cx="9146383"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34C3368-F663-1242-8706-237DD02EB04D}"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8/26/19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67967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09600" y="1600201"/>
            <a:ext cx="10972800" cy="4525963"/>
          </a:xfrm>
        </p:spPr>
        <p:txBody>
          <a:bodyPr/>
          <a:lstStyle/>
          <a:p>
            <a:pPr lvl="0"/>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fld id="{378C6E6D-F5E6-E34B-8654-8D435E26A439}" type="datetime1">
              <a:rPr lang="en-US" smtClean="0"/>
              <a:t>8/26/19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Copyright @ 2015 Learntek. All Rights Reserved.</a:t>
            </a:r>
            <a:endParaRPr lang="en-US"/>
          </a:p>
        </p:txBody>
      </p:sp>
      <p:sp>
        <p:nvSpPr>
          <p:cNvPr id="6" name="Rectangle 6"/>
          <p:cNvSpPr>
            <a:spLocks noGrp="1" noChangeArrowheads="1"/>
          </p:cNvSpPr>
          <p:nvPr>
            <p:ph type="sldNum" sz="quarter" idx="12"/>
          </p:nvPr>
        </p:nvSpPr>
        <p:spPr>
          <a:ln/>
        </p:spPr>
        <p:txBody>
          <a:bodyPr/>
          <a:lstStyle>
            <a:lvl1pPr>
              <a:defRPr/>
            </a:lvl1pPr>
          </a:lstStyle>
          <a:p>
            <a:fld id="{654AA578-3215-439E-8462-A14DF0EC5395}" type="slidenum">
              <a:rPr lang="en-US" altLang="en-US"/>
              <a:pPr/>
              <a:t>‹#›</a:t>
            </a:fld>
            <a:endParaRPr lang="en-US" altLang="en-US"/>
          </a:p>
        </p:txBody>
      </p:sp>
    </p:spTree>
    <p:extLst>
      <p:ext uri="{BB962C8B-B14F-4D97-AF65-F5344CB8AC3E}">
        <p14:creationId xmlns:p14="http://schemas.microsoft.com/office/powerpoint/2010/main" val="4115163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fld id="{0D0077AA-646D-9541-9FD6-C3F210052941}" type="datetime1">
              <a:rPr lang="en-US" smtClean="0"/>
              <a:t>8/26/19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Copyright @ 2015 Learntek. All Rights Reserved.</a:t>
            </a:r>
            <a:endParaRPr lang="en-US"/>
          </a:p>
        </p:txBody>
      </p:sp>
      <p:sp>
        <p:nvSpPr>
          <p:cNvPr id="7" name="Rectangle 6"/>
          <p:cNvSpPr>
            <a:spLocks noGrp="1" noChangeArrowheads="1"/>
          </p:cNvSpPr>
          <p:nvPr>
            <p:ph type="sldNum" sz="quarter" idx="12"/>
          </p:nvPr>
        </p:nvSpPr>
        <p:spPr>
          <a:ln/>
        </p:spPr>
        <p:txBody>
          <a:bodyPr/>
          <a:lstStyle>
            <a:lvl1pPr>
              <a:defRPr/>
            </a:lvl1pPr>
          </a:lstStyle>
          <a:p>
            <a:fld id="{E5FF6493-AC32-4895-8FA0-B66B2D5A6B40}" type="slidenum">
              <a:rPr lang="en-US" altLang="en-US"/>
              <a:pPr/>
              <a:t>‹#›</a:t>
            </a:fld>
            <a:endParaRPr lang="en-US" altLang="en-US"/>
          </a:p>
        </p:txBody>
      </p:sp>
    </p:spTree>
    <p:extLst>
      <p:ext uri="{BB962C8B-B14F-4D97-AF65-F5344CB8AC3E}">
        <p14:creationId xmlns:p14="http://schemas.microsoft.com/office/powerpoint/2010/main" val="378725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3C23F1-37BF-B345-8705-D565757A361D}" type="datetime1">
              <a:rPr lang="en-US" smtClean="0"/>
              <a:t>8/26/19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4483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5657CC-E01F-7F4D-88A7-7D881C0E6C7A}" type="datetime1">
              <a:rPr lang="en-US" smtClean="0"/>
              <a:t>8/26/19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8228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6D21F5-676D-0C44-B8E1-0248259CF423}" type="datetime1">
              <a:rPr lang="en-US" smtClean="0"/>
              <a:t>8/26/19</a:t>
            </a:fld>
            <a:endParaRPr lang="en-US"/>
          </a:p>
        </p:txBody>
      </p:sp>
      <p:sp>
        <p:nvSpPr>
          <p:cNvPr id="8" name="Footer Placeholder 7"/>
          <p:cNvSpPr>
            <a:spLocks noGrp="1"/>
          </p:cNvSpPr>
          <p:nvPr>
            <p:ph type="ftr" sz="quarter" idx="11"/>
          </p:nvPr>
        </p:nvSpPr>
        <p:spPr/>
        <p:txBody>
          <a:bodyPr/>
          <a:lstStyle/>
          <a:p>
            <a:r>
              <a:rPr lang="en-US" smtClean="0"/>
              <a:t>Copyright @ 2015 Learntek. All Rights Reserved.</a:t>
            </a:r>
            <a:endParaRPr lang="en-US"/>
          </a:p>
        </p:txBody>
      </p:sp>
      <p:sp>
        <p:nvSpPr>
          <p:cNvPr id="9" name="Slide Number Placeholder 8"/>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047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C93AA-C487-0F4C-9D64-70B824F6557A}" type="datetime1">
              <a:rPr lang="en-US" smtClean="0"/>
              <a:t>8/26/19</a:t>
            </a:fld>
            <a:endParaRPr lang="en-US"/>
          </a:p>
        </p:txBody>
      </p:sp>
      <p:sp>
        <p:nvSpPr>
          <p:cNvPr id="4" name="Footer Placeholder 3"/>
          <p:cNvSpPr>
            <a:spLocks noGrp="1"/>
          </p:cNvSpPr>
          <p:nvPr>
            <p:ph type="ftr" sz="quarter" idx="11"/>
          </p:nvPr>
        </p:nvSpPr>
        <p:spPr/>
        <p:txBody>
          <a:bodyPr/>
          <a:lstStyle/>
          <a:p>
            <a:r>
              <a:rPr lang="en-US" smtClean="0"/>
              <a:t>Copyright @ 2015 Learntek. All Rights Reserved.</a:t>
            </a:r>
            <a:endParaRPr lang="en-US"/>
          </a:p>
        </p:txBody>
      </p:sp>
      <p:sp>
        <p:nvSpPr>
          <p:cNvPr id="5" name="Slide Number Placeholder 4"/>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1947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9F1C3-E989-5B4E-A7BF-8B65A598B2B2}" type="datetime1">
              <a:rPr lang="en-US" smtClean="0"/>
              <a:t>8/26/19</a:t>
            </a:fld>
            <a:endParaRPr lang="en-US"/>
          </a:p>
        </p:txBody>
      </p:sp>
      <p:sp>
        <p:nvSpPr>
          <p:cNvPr id="3" name="Footer Placeholder 2"/>
          <p:cNvSpPr>
            <a:spLocks noGrp="1"/>
          </p:cNvSpPr>
          <p:nvPr>
            <p:ph type="ftr" sz="quarter" idx="11"/>
          </p:nvPr>
        </p:nvSpPr>
        <p:spPr/>
        <p:txBody>
          <a:bodyPr/>
          <a:lstStyle/>
          <a:p>
            <a:r>
              <a:rPr lang="en-US" smtClean="0"/>
              <a:t>Copyright @ 2015 Learntek. All Rights Reserved.</a:t>
            </a:r>
            <a:endParaRPr lang="en-US"/>
          </a:p>
        </p:txBody>
      </p:sp>
      <p:sp>
        <p:nvSpPr>
          <p:cNvPr id="4" name="Slide Number Placeholder 3"/>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7462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BD6DCD-A0C8-B348-8A50-E4E37EFEFCAE}" type="datetime1">
              <a:rPr lang="en-US" smtClean="0"/>
              <a:t>8/26/19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00601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54E427-3830-4049-A919-F2DE752F9AB6}" type="datetime1">
              <a:rPr lang="en-US" smtClean="0"/>
              <a:t>8/26/19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246328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6FEEFB-FDE6-6A45-900F-6DA9F066B346}" type="datetime1">
              <a:rPr lang="en-US" smtClean="0"/>
              <a:t>8/26/19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2015 Learntek.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E327-116C-45F0-B323-6D7FC53E0DB1}" type="slidenum">
              <a:rPr lang="en-US" smtClean="0"/>
              <a:t>‹#›</a:t>
            </a:fld>
            <a:endParaRPr lang="en-US"/>
          </a:p>
        </p:txBody>
      </p:sp>
    </p:spTree>
    <p:extLst>
      <p:ext uri="{BB962C8B-B14F-4D97-AF65-F5344CB8AC3E}">
        <p14:creationId xmlns:p14="http://schemas.microsoft.com/office/powerpoint/2010/main" val="241472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951" y="122238"/>
            <a:ext cx="8740042"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608173" y="1600200"/>
            <a:ext cx="10975658"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C02F1F4-2B2E-BB42-B04B-C030AD364A52}"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8/26/19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5"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cxnSp>
        <p:nvCxnSpPr>
          <p:cNvPr id="8" name="Straight Connector 7"/>
          <p:cNvCxnSpPr/>
          <p:nvPr userDrawn="1"/>
        </p:nvCxnSpPr>
        <p:spPr>
          <a:xfrm>
            <a:off x="608173" y="1219200"/>
            <a:ext cx="10975658"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754554" y="562430"/>
            <a:ext cx="1829276" cy="551543"/>
          </a:xfrm>
          <a:prstGeom prst="rect">
            <a:avLst/>
          </a:prstGeom>
        </p:spPr>
      </p:pic>
    </p:spTree>
    <p:extLst>
      <p:ext uri="{BB962C8B-B14F-4D97-AF65-F5344CB8AC3E}">
        <p14:creationId xmlns:p14="http://schemas.microsoft.com/office/powerpoint/2010/main" val="580229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rgbClr val="002D40"/>
          </a:solidFill>
          <a:latin typeface="Segoe UI" panose="020B0502040204020203" pitchFamily="34" charset="0"/>
          <a:ea typeface="+mn-ea"/>
          <a:cs typeface="Segoe UI" panose="020B0502040204020203" pitchFamily="34" charset="0"/>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rgbClr val="002D40"/>
          </a:solidFill>
          <a:latin typeface="Segoe UI" panose="020B0502040204020203" pitchFamily="34" charset="0"/>
          <a:ea typeface="+mn-ea"/>
          <a:cs typeface="Segoe UI" panose="020B0502040204020203" pitchFamily="34" charset="0"/>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rgbClr val="002D40"/>
          </a:solidFill>
          <a:latin typeface="Segoe UI" panose="020B0502040204020203" pitchFamily="34" charset="0"/>
          <a:ea typeface="+mn-ea"/>
          <a:cs typeface="Segoe UI" panose="020B0502040204020203" pitchFamily="34" charset="0"/>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rgbClr val="002D40"/>
          </a:solidFill>
          <a:latin typeface="Segoe UI" panose="020B0502040204020203" pitchFamily="34" charset="0"/>
          <a:ea typeface="+mn-ea"/>
          <a:cs typeface="Segoe UI" panose="020B0502040204020203" pitchFamily="34" charset="0"/>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rgbClr val="002D40"/>
          </a:solidFill>
          <a:latin typeface="Segoe UI" panose="020B0502040204020203" pitchFamily="34" charset="0"/>
          <a:ea typeface="+mn-ea"/>
          <a:cs typeface="Segoe UI" panose="020B0502040204020203" pitchFamily="34" charset="0"/>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hyperlink" Target="mailto:skkar.2k2@gmail.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 Id="rId3" Type="http://schemas.openxmlformats.org/officeDocument/2006/relationships/hyperlink" Target="http://jakarta.apache.org/commons/dbc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skkar.2k2@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1.png"/><Relationship Id="rId3" Type="http://schemas.microsoft.com/office/2007/relationships/hdphoto" Target="../media/hdphoto1.wdp"/></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slide" Target="slide18.xml"/><Relationship Id="rId4" Type="http://schemas.openxmlformats.org/officeDocument/2006/relationships/image" Target="../media/image13.png"/><Relationship Id="rId5" Type="http://schemas.openxmlformats.org/officeDocument/2006/relationships/image" Target="../media/image7.jpeg"/><Relationship Id="rId6"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slide" Target="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7.jpeg"/><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6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17.png"/><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8.png"/></Relationships>
</file>

<file path=ppt/slides/_rels/slide63.xml.rels><?xml version="1.0" encoding="UTF-8" standalone="yes"?>
<Relationships xmlns="http://schemas.openxmlformats.org/package/2006/relationships"><Relationship Id="rId3" Type="http://schemas.openxmlformats.org/officeDocument/2006/relationships/hyperlink" Target="mailto:skkar.2k2@gmail.com" TargetMode="External"/><Relationship Id="rId4" Type="http://schemas.openxmlformats.org/officeDocument/2006/relationships/image" Target="../media/image20.jpeg"/><Relationship Id="rId1" Type="http://schemas.openxmlformats.org/officeDocument/2006/relationships/slideLayout" Target="../slideLayouts/slideLayout14.xml"/><Relationship Id="rId2"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jpeg"/><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xmlns=""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a16="http://schemas.microsoft.com/office/drawing/2014/main" xmlns="" val="484553926"/>
                  </a:ext>
                </a:extLst>
              </a:tr>
            </a:tbl>
          </a:graphicData>
        </a:graphic>
      </p:graphicFrame>
      <p:pic>
        <p:nvPicPr>
          <p:cNvPr id="12"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600" y="3272589"/>
            <a:ext cx="2844800" cy="974558"/>
          </a:xfrm>
        </p:spPr>
      </p:pic>
      <p:pic>
        <p:nvPicPr>
          <p:cNvPr id="5" name="Picture 6" descr="http://www.javatpoint.com/images/spimages/sprin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847" y="575233"/>
            <a:ext cx="4750200" cy="27801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57611" y="4639915"/>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5"/>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
        <p:nvSpPr>
          <p:cNvPr id="2" name="Footer Placeholder 1"/>
          <p:cNvSpPr>
            <a:spLocks noGrp="1"/>
          </p:cNvSpPr>
          <p:nvPr>
            <p:ph type="ftr" sz="quarter" idx="11"/>
          </p:nvPr>
        </p:nvSpPr>
        <p:spPr/>
        <p:txBody>
          <a:bodyPr/>
          <a:lstStyle/>
          <a:p>
            <a:r>
              <a:rPr lang="en-US" smtClean="0"/>
              <a:t>Copyright @ 2015 Learntek. All Rights Reserved.</a:t>
            </a:r>
            <a:endParaRPr lang="en-US"/>
          </a:p>
        </p:txBody>
      </p:sp>
      <p:sp>
        <p:nvSpPr>
          <p:cNvPr id="3" name="Slide Number Placeholder 2"/>
          <p:cNvSpPr>
            <a:spLocks noGrp="1"/>
          </p:cNvSpPr>
          <p:nvPr>
            <p:ph type="sldNum" sz="quarter" idx="12"/>
          </p:nvPr>
        </p:nvSpPr>
        <p:spPr/>
        <p:txBody>
          <a:bodyPr/>
          <a:lstStyle/>
          <a:p>
            <a:fld id="{906FE327-116C-45F0-B323-6D7FC53E0DB1}" type="slidenum">
              <a:rPr lang="en-US" smtClean="0"/>
              <a:t>1</a:t>
            </a:fld>
            <a:endParaRPr lang="en-US"/>
          </a:p>
        </p:txBody>
      </p:sp>
    </p:spTree>
    <p:extLst>
      <p:ext uri="{BB962C8B-B14F-4D97-AF65-F5344CB8AC3E}">
        <p14:creationId xmlns:p14="http://schemas.microsoft.com/office/powerpoint/2010/main" val="3445495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
        <p:nvSpPr>
          <p:cNvPr id="3" name="Content Placeholder 2"/>
          <p:cNvSpPr>
            <a:spLocks noGrp="1"/>
          </p:cNvSpPr>
          <p:nvPr>
            <p:ph idx="1"/>
          </p:nvPr>
        </p:nvSpPr>
        <p:spPr>
          <a:xfrm>
            <a:off x="608170" y="1299411"/>
            <a:ext cx="10975658" cy="4872789"/>
          </a:xfrm>
        </p:spPr>
        <p:txBody>
          <a:bodyPr>
            <a:normAutofit/>
          </a:bodyPr>
          <a:lstStyle/>
          <a:p>
            <a:r>
              <a:rPr lang="en-US" sz="2800" dirty="0">
                <a:solidFill>
                  <a:schemeClr val="accent1">
                    <a:lumMod val="50000"/>
                  </a:schemeClr>
                </a:solidFill>
                <a:latin typeface="Times New Roman" pitchFamily="18" charset="0"/>
                <a:ea typeface="Arial Unicode MS" pitchFamily="34" charset="-128"/>
                <a:cs typeface="Times New Roman" pitchFamily="18" charset="0"/>
              </a:rPr>
              <a:t>Driver Based data source is the simplest data source that can be configured in Spring. This should not be used in Production but it is good to use in Development Environment for unit testing. Spring provides 2 data source classes to choose one of them. They are:</a:t>
            </a:r>
          </a:p>
          <a:p>
            <a:pPr marL="742950" lvl="1" indent="-285750">
              <a:buFont typeface="Arial" pitchFamily="34" charset="0"/>
              <a:buChar char="•"/>
            </a:pPr>
            <a:r>
              <a:rPr lang="en-US" sz="2800" dirty="0" err="1">
                <a:solidFill>
                  <a:schemeClr val="accent5">
                    <a:lumMod val="75000"/>
                  </a:schemeClr>
                </a:solidFill>
                <a:latin typeface="Times New Roman" pitchFamily="18" charset="0"/>
                <a:ea typeface="Arial Unicode MS" pitchFamily="34" charset="-128"/>
                <a:cs typeface="Times New Roman" pitchFamily="18" charset="0"/>
              </a:rPr>
              <a:t>DriverManagerDataSource</a:t>
            </a:r>
            <a:endParaRPr lang="en-US" sz="2800" dirty="0">
              <a:solidFill>
                <a:schemeClr val="accent5">
                  <a:lumMod val="75000"/>
                </a:schemeClr>
              </a:solidFill>
              <a:latin typeface="Times New Roman" pitchFamily="18" charset="0"/>
              <a:ea typeface="Arial Unicode MS" pitchFamily="34" charset="-128"/>
              <a:cs typeface="Times New Roman" pitchFamily="18" charset="0"/>
            </a:endParaRPr>
          </a:p>
          <a:p>
            <a:pPr marL="742950" lvl="1" indent="-285750">
              <a:buFont typeface="Arial" pitchFamily="34" charset="0"/>
              <a:buChar char="•"/>
            </a:pPr>
            <a:r>
              <a:rPr lang="en-US" sz="2800" dirty="0" err="1">
                <a:solidFill>
                  <a:schemeClr val="accent5">
                    <a:lumMod val="75000"/>
                  </a:schemeClr>
                </a:solidFill>
                <a:latin typeface="Times New Roman" pitchFamily="18" charset="0"/>
                <a:ea typeface="Arial Unicode MS" pitchFamily="34" charset="-128"/>
                <a:cs typeface="Times New Roman" pitchFamily="18" charset="0"/>
              </a:rPr>
              <a:t>SingleCon</a:t>
            </a:r>
            <a:r>
              <a:rPr lang="en-US" sz="2800" dirty="0" err="1" smtClean="0">
                <a:solidFill>
                  <a:schemeClr val="accent5">
                    <a:lumMod val="75000"/>
                  </a:schemeClr>
                </a:solidFill>
                <a:latin typeface="Times New Roman" pitchFamily="18" charset="0"/>
                <a:ea typeface="Arial Unicode MS" pitchFamily="34" charset="-128"/>
                <a:cs typeface="Times New Roman" pitchFamily="18" charset="0"/>
              </a:rPr>
              <a:t>nectionDataSource</a:t>
            </a:r>
            <a:endParaRPr lang="en-US" sz="2800" dirty="0">
              <a:solidFill>
                <a:schemeClr val="accent5">
                  <a:lumMod val="75000"/>
                </a:schemeClr>
              </a:solidFill>
              <a:latin typeface="Times New Roman" pitchFamily="18" charset="0"/>
              <a:ea typeface="Arial Unicode MS" pitchFamily="34" charset="-128"/>
              <a:cs typeface="Times New Roman" pitchFamily="18" charset="0"/>
            </a:endParaRPr>
          </a:p>
          <a:p>
            <a:r>
              <a:rPr lang="en-US" sz="2800" dirty="0">
                <a:solidFill>
                  <a:schemeClr val="accent1">
                    <a:lumMod val="50000"/>
                  </a:schemeClr>
                </a:solidFill>
                <a:latin typeface="Times New Roman" pitchFamily="18" charset="0"/>
                <a:ea typeface="Arial Unicode MS" pitchFamily="34" charset="-128"/>
                <a:cs typeface="Times New Roman" pitchFamily="18" charset="0"/>
              </a:rPr>
              <a:t>Remember, these both provides non-pooled connections but the only difference is, </a:t>
            </a:r>
            <a:r>
              <a:rPr lang="en-US" sz="2800" dirty="0" err="1">
                <a:solidFill>
                  <a:schemeClr val="accent5">
                    <a:lumMod val="75000"/>
                  </a:schemeClr>
                </a:solidFill>
                <a:latin typeface="Times New Roman" pitchFamily="18" charset="0"/>
                <a:ea typeface="Arial Unicode MS" pitchFamily="34" charset="-128"/>
                <a:cs typeface="Times New Roman" pitchFamily="18" charset="0"/>
              </a:rPr>
              <a:t>DriverManagerDataSource</a:t>
            </a:r>
            <a:r>
              <a:rPr lang="en-US" sz="2800" dirty="0">
                <a:solidFill>
                  <a:schemeClr val="accent1">
                    <a:lumMod val="50000"/>
                  </a:schemeClr>
                </a:solidFill>
                <a:latin typeface="Times New Roman" pitchFamily="18" charset="0"/>
                <a:ea typeface="Arial Unicode MS" pitchFamily="34" charset="-128"/>
                <a:cs typeface="Times New Roman" pitchFamily="18" charset="0"/>
              </a:rPr>
              <a:t> provides a new connection each time a new connection is requested by the application where as </a:t>
            </a:r>
            <a:r>
              <a:rPr lang="en-US" sz="2800" dirty="0" err="1">
                <a:solidFill>
                  <a:schemeClr val="accent5">
                    <a:lumMod val="75000"/>
                  </a:schemeClr>
                </a:solidFill>
                <a:latin typeface="Times New Roman" pitchFamily="18" charset="0"/>
                <a:ea typeface="Arial Unicode MS" pitchFamily="34" charset="-128"/>
                <a:cs typeface="Times New Roman" pitchFamily="18" charset="0"/>
              </a:rPr>
              <a:t>SingleConnectionDataSource</a:t>
            </a:r>
            <a:r>
              <a:rPr lang="en-US" sz="2800" dirty="0">
                <a:solidFill>
                  <a:schemeClr val="accent1">
                    <a:lumMod val="50000"/>
                  </a:schemeClr>
                </a:solidFill>
                <a:latin typeface="Times New Roman" pitchFamily="18" charset="0"/>
                <a:ea typeface="Arial Unicode MS" pitchFamily="34" charset="-128"/>
                <a:cs typeface="Times New Roman" pitchFamily="18" charset="0"/>
              </a:rPr>
              <a:t> provides the same connection</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a:t>
            </a:r>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6439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9272677" y="285473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13114" y="483829"/>
            <a:ext cx="9154886" cy="646331"/>
          </a:xfrm>
          <a:prstGeom prst="rect">
            <a:avLst/>
          </a:prstGeom>
        </p:spPr>
        <p:txBody>
          <a:bodyPr wrap="square">
            <a:spAutoFit/>
          </a:bodyPr>
          <a:lstStyle/>
          <a:p>
            <a:endParaRPr lang="en-US" dirty="0">
              <a:solidFill>
                <a:schemeClr val="accent1">
                  <a:lumMod val="50000"/>
                </a:schemeClr>
              </a:solidFill>
              <a:latin typeface="Times New Roman" pitchFamily="18" charset="0"/>
              <a:ea typeface="Arial Unicode MS" pitchFamily="34" charset="-128"/>
              <a:cs typeface="Times New Roman" pitchFamily="18" charset="0"/>
            </a:endParaRPr>
          </a:p>
          <a:p>
            <a:endParaRPr lang="en-US"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12" name="Rectangle 11"/>
          <p:cNvSpPr/>
          <p:nvPr/>
        </p:nvSpPr>
        <p:spPr>
          <a:xfrm>
            <a:off x="717883" y="1913811"/>
            <a:ext cx="10892591" cy="2246769"/>
          </a:xfrm>
          <a:prstGeom prst="rect">
            <a:avLst/>
          </a:prstGeom>
        </p:spPr>
        <p:txBody>
          <a:bodyPr wrap="square">
            <a:spAutoFit/>
          </a:bodyPr>
          <a:lstStyle/>
          <a:p>
            <a:r>
              <a:rPr lang="en-US" sz="2000" b="1" dirty="0">
                <a:solidFill>
                  <a:srgbClr val="1A9681"/>
                </a:solidFill>
              </a:rPr>
              <a:t>&lt;bean</a:t>
            </a:r>
            <a:r>
              <a:rPr lang="en-US" sz="2000" b="1" dirty="0">
                <a:solidFill>
                  <a:srgbClr val="CC3399"/>
                </a:solidFill>
              </a:rPr>
              <a:t> id</a:t>
            </a:r>
            <a:r>
              <a:rPr lang="en-US" sz="2000" b="1" dirty="0" smtClean="0">
                <a:solidFill>
                  <a:srgbClr val="CC3399"/>
                </a:solidFill>
              </a:rPr>
              <a:t>=</a:t>
            </a:r>
            <a:r>
              <a:rPr lang="en-US" sz="2000" b="1" i="1" dirty="0" smtClean="0">
                <a:solidFill>
                  <a:srgbClr val="0066FF"/>
                </a:solidFill>
                <a:latin typeface="Times New Roman" pitchFamily="18" charset="0"/>
                <a:cs typeface="Times New Roman" pitchFamily="18" charset="0"/>
              </a:rPr>
              <a:t>”</a:t>
            </a:r>
            <a:r>
              <a:rPr lang="en-US" sz="2000" b="1" i="1" dirty="0" err="1" smtClean="0">
                <a:solidFill>
                  <a:srgbClr val="0066FF"/>
                </a:solidFill>
                <a:latin typeface="Times New Roman" pitchFamily="18" charset="0"/>
                <a:cs typeface="Times New Roman" pitchFamily="18" charset="0"/>
              </a:rPr>
              <a:t>myDataSource</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	class=</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org.springframework.jdbc.datasource.DriverManagerDataSource</a:t>
            </a:r>
            <a:r>
              <a:rPr lang="en-US" sz="2000" b="1" i="1" dirty="0">
                <a:solidFill>
                  <a:srgbClr val="0066FF"/>
                </a:solidFill>
                <a:latin typeface="Times New Roman" pitchFamily="18" charset="0"/>
                <a:cs typeface="Times New Roman" pitchFamily="18" charset="0"/>
              </a:rPr>
              <a:t>"</a:t>
            </a:r>
            <a:r>
              <a:rPr lang="en-US" sz="2000" b="1" dirty="0">
                <a:solidFill>
                  <a:srgbClr val="1A9681"/>
                </a:solidFill>
              </a:rPr>
              <a:t>&gt;   </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driverClassName</a:t>
            </a:r>
            <a:r>
              <a:rPr lang="en-US" sz="2000" b="1" i="1" dirty="0">
                <a:solidFill>
                  <a:srgbClr val="0066FF"/>
                </a:solidFill>
                <a:latin typeface="Times New Roman" pitchFamily="18" charset="0"/>
                <a:cs typeface="Times New Roman" pitchFamily="18" charset="0"/>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com.mysql.jdbc.Driver</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/&gt;</a:t>
            </a:r>
          </a:p>
          <a:p>
            <a:r>
              <a:rPr lang="en-US" sz="2000" b="1" dirty="0">
                <a:solidFill>
                  <a:srgbClr val="1A9681"/>
                </a:solidFill>
              </a:rPr>
              <a:t>   &lt;property </a:t>
            </a:r>
            <a:r>
              <a:rPr lang="en-US" sz="2000" b="1" dirty="0">
                <a:solidFill>
                  <a:srgbClr val="CC3399"/>
                </a:solidFill>
              </a:rPr>
              <a:t>name</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url</a:t>
            </a:r>
            <a:r>
              <a:rPr lang="en-US" sz="2000" b="1" i="1" dirty="0">
                <a:solidFill>
                  <a:srgbClr val="0066FF"/>
                </a:solidFill>
                <a:latin typeface="Times New Roman" pitchFamily="18" charset="0"/>
                <a:cs typeface="Times New Roman" pitchFamily="18" charset="0"/>
              </a:rPr>
              <a:t>" </a:t>
            </a:r>
            <a:r>
              <a:rPr lang="en-US" sz="2000" b="1" dirty="0">
                <a:solidFill>
                  <a:srgbClr val="CC3399"/>
                </a:solidFill>
              </a:rPr>
              <a:t>value</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jdbc:mysql</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localhost</a:t>
            </a:r>
            <a:r>
              <a:rPr lang="en-US" sz="2000" b="1" i="1" dirty="0">
                <a:solidFill>
                  <a:srgbClr val="0066FF"/>
                </a:solidFill>
                <a:latin typeface="Times New Roman" pitchFamily="18" charset="0"/>
                <a:cs typeface="Times New Roman" pitchFamily="18" charset="0"/>
              </a:rPr>
              <a:t>/test"</a:t>
            </a:r>
            <a:r>
              <a:rPr lang="en-US" sz="2000" b="1" dirty="0">
                <a:solidFill>
                  <a:srgbClr val="1A9681"/>
                </a:solidFill>
              </a:rPr>
              <a:t> /&gt;</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 "username"</a:t>
            </a:r>
            <a:r>
              <a:rPr lang="en-US" sz="2000" b="1" dirty="0">
                <a:solidFill>
                  <a:srgbClr val="1A9681"/>
                </a:solidFill>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 /&gt;</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password</a:t>
            </a:r>
            <a:r>
              <a:rPr lang="en-US" sz="2000" b="1" dirty="0">
                <a:solidFill>
                  <a:srgbClr val="1A9681"/>
                </a:solidFill>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 /&gt;</a:t>
            </a:r>
          </a:p>
          <a:p>
            <a:r>
              <a:rPr lang="en-US" sz="2000" b="1" dirty="0">
                <a:solidFill>
                  <a:srgbClr val="1A9681"/>
                </a:solidFill>
              </a:rPr>
              <a:t>&lt;/bean&gt;</a:t>
            </a:r>
          </a:p>
        </p:txBody>
      </p:sp>
      <p:sp>
        <p:nvSpPr>
          <p:cNvPr id="2" name="TextBox 1"/>
          <p:cNvSpPr txBox="1"/>
          <p:nvPr/>
        </p:nvSpPr>
        <p:spPr>
          <a:xfrm rot="21289963">
            <a:off x="3692001" y="4145726"/>
            <a:ext cx="7119532" cy="1230643"/>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a:t>Confused with so many data sources? Don’t panic, for beginning, you use just one data source. Driver based is the easier one.</a:t>
            </a:r>
          </a:p>
        </p:txBody>
      </p:sp>
      <p:sp>
        <p:nvSpPr>
          <p:cNvPr id="7" name="Title 1"/>
          <p:cNvSpPr>
            <a:spLocks noGrp="1"/>
          </p:cNvSpPr>
          <p:nvPr>
            <p:ph type="title"/>
          </p:nvPr>
        </p:nvSpPr>
        <p:spPr>
          <a:xfrm>
            <a:off x="531952" y="122238"/>
            <a:ext cx="8689061" cy="1020762"/>
          </a:xfrm>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841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6" name="Group 5"/>
          <p:cNvGrpSpPr/>
          <p:nvPr/>
        </p:nvGrpSpPr>
        <p:grpSpPr>
          <a:xfrm>
            <a:off x="806114" y="2794820"/>
            <a:ext cx="10888579" cy="1384995"/>
            <a:chOff x="1600200" y="-137958"/>
            <a:chExt cx="8153400" cy="940775"/>
          </a:xfrm>
        </p:grpSpPr>
        <p:sp>
          <p:nvSpPr>
            <p:cNvPr id="7" name="Rectangle 6"/>
            <p:cNvSpPr/>
            <p:nvPr/>
          </p:nvSpPr>
          <p:spPr>
            <a:xfrm>
              <a:off x="2026625" y="-137958"/>
              <a:ext cx="6858000" cy="940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b="1" dirty="0">
                  <a:solidFill>
                    <a:srgbClr val="F60896"/>
                  </a:solidFill>
                  <a:latin typeface="Times New Roman" pitchFamily="18" charset="0"/>
                  <a:ea typeface="Arial Unicode MS" pitchFamily="34" charset="-128"/>
                  <a:cs typeface="Times New Roman" pitchFamily="18" charset="0"/>
                </a:rPr>
                <a:t>How is it if we take the connection </a:t>
              </a:r>
              <a:r>
                <a:rPr lang="en-US" sz="2800" b="1" dirty="0" smtClean="0">
                  <a:solidFill>
                    <a:srgbClr val="F60896"/>
                  </a:solidFill>
                  <a:latin typeface="Times New Roman" pitchFamily="18" charset="0"/>
                  <a:ea typeface="Arial Unicode MS" pitchFamily="34" charset="-128"/>
                  <a:cs typeface="Times New Roman" pitchFamily="18" charset="0"/>
                </a:rPr>
                <a:t>details </a:t>
              </a:r>
              <a:r>
                <a:rPr lang="en-US" sz="2800" dirty="0">
                  <a:solidFill>
                    <a:schemeClr val="tx1"/>
                  </a:solidFill>
                  <a:latin typeface="Times New Roman" pitchFamily="18" charset="0"/>
                  <a:ea typeface="Arial Unicode MS" pitchFamily="34" charset="-128"/>
                  <a:cs typeface="Times New Roman" pitchFamily="18" charset="0"/>
                </a:rPr>
                <a:t>(Driver class name, </a:t>
              </a:r>
              <a:r>
                <a:rPr lang="en-US" sz="2800" dirty="0" err="1">
                  <a:solidFill>
                    <a:schemeClr val="tx1"/>
                  </a:solidFill>
                  <a:latin typeface="Times New Roman" pitchFamily="18" charset="0"/>
                  <a:ea typeface="Arial Unicode MS" pitchFamily="34" charset="-128"/>
                  <a:cs typeface="Times New Roman" pitchFamily="18" charset="0"/>
                </a:rPr>
                <a:t>url</a:t>
              </a:r>
              <a:r>
                <a:rPr lang="en-US" sz="2800" dirty="0">
                  <a:solidFill>
                    <a:schemeClr val="tx1"/>
                  </a:solidFill>
                  <a:latin typeface="Times New Roman" pitchFamily="18" charset="0"/>
                  <a:ea typeface="Arial Unicode MS" pitchFamily="34" charset="-128"/>
                  <a:cs typeface="Times New Roman" pitchFamily="18" charset="0"/>
                </a:rPr>
                <a:t>, username, password etc. )</a:t>
              </a:r>
              <a:r>
                <a:rPr lang="en-US" sz="2800" b="1" dirty="0">
                  <a:solidFill>
                    <a:schemeClr val="tx1"/>
                  </a:solidFill>
                  <a:latin typeface="Times New Roman" pitchFamily="18" charset="0"/>
                  <a:ea typeface="Arial Unicode MS" pitchFamily="34" charset="-128"/>
                  <a:cs typeface="Times New Roman" pitchFamily="18" charset="0"/>
                </a:rPr>
                <a:t> </a:t>
              </a:r>
              <a:r>
                <a:rPr lang="en-US" sz="2800" b="1" dirty="0">
                  <a:solidFill>
                    <a:srgbClr val="F60896"/>
                  </a:solidFill>
                  <a:latin typeface="Times New Roman" pitchFamily="18" charset="0"/>
                  <a:ea typeface="Arial Unicode MS" pitchFamily="34" charset="-128"/>
                  <a:cs typeface="Times New Roman" pitchFamily="18" charset="0"/>
                </a:rPr>
                <a:t>from a property file rather than defining in Spring Context XML file itself?</a:t>
              </a:r>
              <a:endParaRPr lang="en-US" sz="2800" b="1" dirty="0">
                <a:solidFill>
                  <a:srgbClr val="F60896"/>
                </a:solidFill>
              </a:endParaRPr>
            </a:p>
          </p:txBody>
        </p:sp>
        <p:sp>
          <p:nvSpPr>
            <p:cNvPr id="8" name="Rectangle 7"/>
            <p:cNvSpPr/>
            <p:nvPr/>
          </p:nvSpPr>
          <p:spPr>
            <a:xfrm>
              <a:off x="1600200" y="-74950"/>
              <a:ext cx="243252" cy="355404"/>
            </a:xfrm>
            <a:prstGeom prst="rect">
              <a:avLst/>
            </a:prstGeom>
          </p:spPr>
          <p:txBody>
            <a:bodyPr wrap="square">
              <a:spAutoFit/>
            </a:bodyPr>
            <a:lstStyle/>
            <a:p>
              <a:r>
                <a:rPr lang="en-US" sz="2800" b="1" dirty="0">
                  <a:solidFill>
                    <a:srgbClr val="FF0000"/>
                  </a:solidFill>
                  <a:latin typeface="Times New Roman" pitchFamily="18" charset="0"/>
                  <a:ea typeface="Arial Unicode MS" pitchFamily="34" charset="-128"/>
                  <a:cs typeface="Times New Roman" pitchFamily="18" charset="0"/>
                </a:rPr>
                <a:t>?</a:t>
              </a:r>
              <a:endParaRPr lang="en-US" sz="2800" b="1" dirty="0">
                <a:solidFill>
                  <a:srgbClr val="FF0000"/>
                </a:solidFill>
              </a:endParaRPr>
            </a:p>
          </p:txBody>
        </p:sp>
        <p:sp>
          <p:nvSpPr>
            <p:cNvPr id="9" name="Rectangle 8"/>
            <p:cNvSpPr/>
            <p:nvPr/>
          </p:nvSpPr>
          <p:spPr>
            <a:xfrm>
              <a:off x="9067800" y="-74950"/>
              <a:ext cx="685800" cy="355404"/>
            </a:xfrm>
            <a:prstGeom prst="rect">
              <a:avLst/>
            </a:prstGeom>
          </p:spPr>
          <p:txBody>
            <a:bodyPr wrap="square">
              <a:spAutoFit/>
            </a:bodyPr>
            <a:lstStyle/>
            <a:p>
              <a:r>
                <a:rPr lang="en-US" sz="2800" b="1" dirty="0">
                  <a:solidFill>
                    <a:srgbClr val="FF0000"/>
                  </a:solidFill>
                  <a:latin typeface="Times New Roman" pitchFamily="18" charset="0"/>
                  <a:ea typeface="Arial Unicode MS" pitchFamily="34" charset="-128"/>
                  <a:cs typeface="Times New Roman" pitchFamily="18" charset="0"/>
                </a:rPr>
                <a:t>?</a:t>
              </a:r>
              <a:endParaRPr lang="en-US" sz="2800" b="1" dirty="0">
                <a:solidFill>
                  <a:srgbClr val="FF0000"/>
                </a:solidFill>
              </a:endParaRPr>
            </a:p>
          </p:txBody>
        </p:sp>
      </p:grpSp>
      <p:sp>
        <p:nvSpPr>
          <p:cNvPr id="10" name="Title 1"/>
          <p:cNvSpPr>
            <a:spLocks noGrp="1"/>
          </p:cNvSpPr>
          <p:nvPr>
            <p:ph type="title"/>
          </p:nvPr>
        </p:nvSpPr>
        <p:spPr>
          <a:xfrm>
            <a:off x="531952" y="122238"/>
            <a:ext cx="8689061" cy="1020762"/>
          </a:xfrm>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Tree>
    <p:extLst>
      <p:ext uri="{BB962C8B-B14F-4D97-AF65-F5344CB8AC3E}">
        <p14:creationId xmlns:p14="http://schemas.microsoft.com/office/powerpoint/2010/main" val="178616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90863" y="1226590"/>
            <a:ext cx="9030629" cy="646331"/>
          </a:xfrm>
          <a:prstGeom prst="rect">
            <a:avLst/>
          </a:prstGeom>
        </p:spPr>
        <p:txBody>
          <a:bodyPr wrap="square">
            <a:spAutoFit/>
          </a:bodyPr>
          <a:lstStyle/>
          <a:p>
            <a:r>
              <a:rPr lang="en-US" dirty="0">
                <a:solidFill>
                  <a:schemeClr val="accent1">
                    <a:lumMod val="50000"/>
                  </a:schemeClr>
                </a:solidFill>
                <a:latin typeface="Times New Roman" pitchFamily="18" charset="0"/>
                <a:ea typeface="Arial Unicode MS" pitchFamily="34" charset="-128"/>
                <a:cs typeface="Times New Roman" pitchFamily="18" charset="0"/>
              </a:rPr>
              <a:t>Yes, it is a good idea to take the database connection details from a property file. </a:t>
            </a:r>
          </a:p>
          <a:p>
            <a:r>
              <a:rPr lang="en-US" dirty="0">
                <a:solidFill>
                  <a:schemeClr val="accent1">
                    <a:lumMod val="50000"/>
                  </a:schemeClr>
                </a:solidFill>
                <a:latin typeface="Times New Roman" pitchFamily="18" charset="0"/>
                <a:ea typeface="Arial Unicode MS" pitchFamily="34" charset="-128"/>
                <a:cs typeface="Times New Roman" pitchFamily="18" charset="0"/>
              </a:rPr>
              <a:t>So let’s create a property  file. We will name the file as: </a:t>
            </a:r>
            <a:r>
              <a:rPr lang="en-US" i="1" dirty="0" err="1"/>
              <a:t>jdbc.properties</a:t>
            </a:r>
            <a:endParaRPr lang="en-US" dirty="0"/>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9188" t="8498" r="43570" b="78428"/>
          <a:stretch/>
        </p:blipFill>
        <p:spPr bwMode="auto">
          <a:xfrm>
            <a:off x="2157662" y="1796720"/>
            <a:ext cx="6553200" cy="143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624263" y="3814414"/>
            <a:ext cx="7239000" cy="954107"/>
          </a:xfrm>
          <a:prstGeom prst="rect">
            <a:avLst/>
          </a:prstGeom>
        </p:spPr>
        <p:txBody>
          <a:bodyPr wrap="square">
            <a:spAutoFit/>
          </a:bodyPr>
          <a:lstStyle/>
          <a:p>
            <a:r>
              <a:rPr lang="en-US" sz="1400" b="1" dirty="0">
                <a:solidFill>
                  <a:srgbClr val="1A9681"/>
                </a:solidFill>
              </a:rPr>
              <a:t>&lt;bean </a:t>
            </a:r>
            <a:r>
              <a:rPr lang="en-US" sz="1400" b="1" dirty="0">
                <a:solidFill>
                  <a:srgbClr val="CC3399"/>
                </a:solidFill>
              </a:rPr>
              <a:t>id=</a:t>
            </a:r>
            <a:r>
              <a:rPr lang="en-US" sz="1400" b="1" i="1" dirty="0">
                <a:solidFill>
                  <a:srgbClr val="6600FF"/>
                </a:solidFill>
              </a:rPr>
              <a:t>"</a:t>
            </a:r>
            <a:r>
              <a:rPr lang="en-US" sz="1400" b="1" i="1" dirty="0" err="1">
                <a:solidFill>
                  <a:srgbClr val="0066FF"/>
                </a:solidFill>
                <a:latin typeface="Times New Roman" pitchFamily="18" charset="0"/>
                <a:cs typeface="Times New Roman" pitchFamily="18" charset="0"/>
              </a:rPr>
              <a:t>propertyConfigurer</a:t>
            </a:r>
            <a:r>
              <a:rPr lang="en-US" sz="1400" b="1" i="1" dirty="0">
                <a:solidFill>
                  <a:srgbClr val="6600FF"/>
                </a:solidFill>
              </a:rPr>
              <a:t>"</a:t>
            </a:r>
          </a:p>
          <a:p>
            <a:r>
              <a:rPr lang="en-US" sz="1400" b="1" dirty="0"/>
              <a:t>         </a:t>
            </a:r>
            <a:r>
              <a:rPr lang="en-US" sz="1400" b="1" dirty="0">
                <a:solidFill>
                  <a:srgbClr val="CC3399"/>
                </a:solidFill>
              </a:rPr>
              <a:t>class=</a:t>
            </a:r>
            <a:r>
              <a:rPr lang="en-US" sz="1400" b="1" i="1" dirty="0">
                <a:solidFill>
                  <a:srgbClr val="0066FF"/>
                </a:solidFill>
              </a:rPr>
              <a:t>"</a:t>
            </a:r>
            <a:r>
              <a:rPr lang="en-US" sz="1400" b="1" i="1" dirty="0">
                <a:solidFill>
                  <a:srgbClr val="0066FF"/>
                </a:solidFill>
                <a:latin typeface="Times New Roman" pitchFamily="18" charset="0"/>
                <a:cs typeface="Times New Roman" pitchFamily="18" charset="0"/>
              </a:rPr>
              <a:t>org.springframework.beans.factory.config.PropertyPlaceholderConfigurer"</a:t>
            </a:r>
            <a:r>
              <a:rPr lang="en-US" sz="1400" b="1" i="1" dirty="0">
                <a:solidFill>
                  <a:srgbClr val="00B050"/>
                </a:solidFill>
              </a:rPr>
              <a:t>&gt;</a:t>
            </a:r>
            <a:endParaRPr lang="en-US" sz="1400" b="1" i="1" dirty="0">
              <a:solidFill>
                <a:srgbClr val="6600FF"/>
              </a:solidFill>
            </a:endParaRPr>
          </a:p>
          <a:p>
            <a:r>
              <a:rPr lang="en-US" sz="1400" b="1" dirty="0">
                <a:solidFill>
                  <a:srgbClr val="1A9681"/>
                </a:solidFill>
              </a:rPr>
              <a:t>         &lt;property </a:t>
            </a:r>
            <a:r>
              <a:rPr lang="en-US" sz="1400" b="1" dirty="0">
                <a:solidFill>
                  <a:srgbClr val="CC3399"/>
                </a:solidFill>
              </a:rPr>
              <a:t>name</a:t>
            </a:r>
            <a:r>
              <a:rPr lang="en-US" sz="1400" b="1" i="1" dirty="0">
                <a:solidFill>
                  <a:srgbClr val="002060"/>
                </a:solidFill>
              </a:rPr>
              <a:t>=</a:t>
            </a:r>
            <a:r>
              <a:rPr lang="en-US" sz="1400" b="1" i="1" dirty="0">
                <a:solidFill>
                  <a:srgbClr val="0066FF"/>
                </a:solidFill>
              </a:rPr>
              <a:t>"</a:t>
            </a:r>
            <a:r>
              <a:rPr lang="en-US" sz="1400" b="1" i="1" dirty="0">
                <a:solidFill>
                  <a:srgbClr val="0066FF"/>
                </a:solidFill>
                <a:latin typeface="Times New Roman" pitchFamily="18" charset="0"/>
                <a:cs typeface="Times New Roman" pitchFamily="18" charset="0"/>
              </a:rPr>
              <a:t>location</a:t>
            </a:r>
            <a:r>
              <a:rPr lang="en-US" sz="1400" b="1" i="1" dirty="0">
                <a:solidFill>
                  <a:srgbClr val="0066FF"/>
                </a:solidFill>
              </a:rPr>
              <a:t>" </a:t>
            </a:r>
            <a:r>
              <a:rPr lang="en-US" sz="1400" b="1" dirty="0">
                <a:solidFill>
                  <a:srgbClr val="CC3399"/>
                </a:solidFill>
              </a:rPr>
              <a:t>value=</a:t>
            </a:r>
            <a:r>
              <a:rPr lang="en-US" sz="1400" b="1" i="1" dirty="0">
                <a:solidFill>
                  <a:srgbClr val="0066FF"/>
                </a:solidFill>
              </a:rPr>
              <a:t>"</a:t>
            </a:r>
            <a:r>
              <a:rPr lang="en-US" sz="1400" b="1" i="1" dirty="0" err="1">
                <a:solidFill>
                  <a:srgbClr val="0066FF"/>
                </a:solidFill>
                <a:latin typeface="Times New Roman" pitchFamily="18" charset="0"/>
                <a:cs typeface="Times New Roman" pitchFamily="18" charset="0"/>
              </a:rPr>
              <a:t>jdbc.properties</a:t>
            </a:r>
            <a:r>
              <a:rPr lang="en-US" sz="1400" b="1" i="1" dirty="0">
                <a:solidFill>
                  <a:srgbClr val="0066FF"/>
                </a:solidFill>
              </a:rPr>
              <a:t>" </a:t>
            </a:r>
            <a:r>
              <a:rPr lang="en-US" sz="1400" b="1" i="1" dirty="0">
                <a:solidFill>
                  <a:srgbClr val="00B050"/>
                </a:solidFill>
              </a:rPr>
              <a:t>/&gt;</a:t>
            </a:r>
          </a:p>
          <a:p>
            <a:r>
              <a:rPr lang="en-US" sz="1400" b="1" dirty="0">
                <a:solidFill>
                  <a:srgbClr val="1A9681"/>
                </a:solidFill>
              </a:rPr>
              <a:t>&lt;/bean&gt;</a:t>
            </a:r>
          </a:p>
        </p:txBody>
      </p:sp>
      <p:sp>
        <p:nvSpPr>
          <p:cNvPr id="14" name="Rectangle 13"/>
          <p:cNvSpPr/>
          <p:nvPr/>
        </p:nvSpPr>
        <p:spPr>
          <a:xfrm>
            <a:off x="1624262" y="4920682"/>
            <a:ext cx="7239000" cy="1600438"/>
          </a:xfrm>
          <a:prstGeom prst="rect">
            <a:avLst/>
          </a:prstGeom>
        </p:spPr>
        <p:txBody>
          <a:bodyPr wrap="square">
            <a:spAutoFit/>
          </a:bodyPr>
          <a:lstStyle/>
          <a:p>
            <a:r>
              <a:rPr lang="en-US" sz="1400" b="1" dirty="0">
                <a:solidFill>
                  <a:srgbClr val="1A9681"/>
                </a:solidFill>
              </a:rPr>
              <a:t>&lt;bean</a:t>
            </a:r>
            <a:r>
              <a:rPr lang="en-US" sz="1400" b="1" dirty="0">
                <a:solidFill>
                  <a:srgbClr val="CC3399"/>
                </a:solidFill>
              </a:rPr>
              <a:t> id</a:t>
            </a:r>
            <a:r>
              <a:rPr lang="en-US" sz="1400" b="1" dirty="0" smtClean="0">
                <a:solidFill>
                  <a:srgbClr val="CC3399"/>
                </a:solidFill>
              </a:rPr>
              <a:t>=</a:t>
            </a:r>
            <a:r>
              <a:rPr lang="en-US" sz="1400" b="1" i="1" dirty="0" smtClean="0">
                <a:solidFill>
                  <a:srgbClr val="0066FF"/>
                </a:solidFill>
                <a:latin typeface="Times New Roman" pitchFamily="18" charset="0"/>
                <a:cs typeface="Times New Roman" pitchFamily="18" charset="0"/>
              </a:rPr>
              <a:t>”</a:t>
            </a:r>
            <a:r>
              <a:rPr lang="en-US" sz="1400" b="1" i="1" dirty="0" err="1" smtClean="0">
                <a:solidFill>
                  <a:srgbClr val="0066FF"/>
                </a:solidFill>
                <a:latin typeface="Times New Roman" pitchFamily="18" charset="0"/>
                <a:cs typeface="Times New Roman" pitchFamily="18" charset="0"/>
              </a:rPr>
              <a:t>mydataSource</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	class=</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org.springframework.jdbc.datasource.DriverManagerDataSource</a:t>
            </a:r>
            <a:r>
              <a:rPr lang="en-US" sz="1400" b="1" i="1" dirty="0">
                <a:solidFill>
                  <a:srgbClr val="0066FF"/>
                </a:solidFill>
                <a:latin typeface="Times New Roman" pitchFamily="18" charset="0"/>
                <a:cs typeface="Times New Roman" pitchFamily="18" charset="0"/>
              </a:rPr>
              <a:t>"</a:t>
            </a:r>
            <a:r>
              <a:rPr lang="en-US" sz="1400" b="1" dirty="0">
                <a:solidFill>
                  <a:srgbClr val="1A9681"/>
                </a:solidFill>
              </a:rPr>
              <a:t>&gt;   </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driverClassName</a:t>
            </a:r>
            <a:r>
              <a:rPr lang="en-US" sz="1400" b="1" i="1" dirty="0">
                <a:solidFill>
                  <a:srgbClr val="0066FF"/>
                </a:solidFill>
                <a:latin typeface="Times New Roman" pitchFamily="18" charset="0"/>
                <a:cs typeface="Times New Roman" pitchFamily="18" charset="0"/>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database.driver</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/&gt;</a:t>
            </a:r>
          </a:p>
          <a:p>
            <a:r>
              <a:rPr lang="en-US" sz="1400" b="1" dirty="0">
                <a:solidFill>
                  <a:srgbClr val="1A9681"/>
                </a:solidFill>
              </a:rPr>
              <a:t>   &lt;property </a:t>
            </a:r>
            <a:r>
              <a:rPr lang="en-US" sz="1400" b="1" dirty="0">
                <a:solidFill>
                  <a:srgbClr val="CC3399"/>
                </a:solidFill>
              </a:rPr>
              <a:t>name</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url</a:t>
            </a:r>
            <a:r>
              <a:rPr lang="en-US" sz="1400" b="1" i="1" dirty="0">
                <a:solidFill>
                  <a:srgbClr val="0066FF"/>
                </a:solidFill>
                <a:latin typeface="Times New Roman" pitchFamily="18" charset="0"/>
                <a:cs typeface="Times New Roman" pitchFamily="18" charset="0"/>
              </a:rPr>
              <a:t>" </a:t>
            </a:r>
            <a:r>
              <a:rPr lang="en-US" sz="1400" b="1" dirty="0">
                <a:solidFill>
                  <a:srgbClr val="CC3399"/>
                </a:solidFill>
              </a:rPr>
              <a:t>value</a:t>
            </a:r>
            <a:r>
              <a:rPr lang="en-US" sz="1400" b="1" i="1" dirty="0">
                <a:solidFill>
                  <a:srgbClr val="0066FF"/>
                </a:solidFill>
                <a:latin typeface="Times New Roman" pitchFamily="18" charset="0"/>
                <a:cs typeface="Times New Roman" pitchFamily="18" charset="0"/>
              </a:rPr>
              <a:t>=“${database.url}"</a:t>
            </a:r>
            <a:r>
              <a:rPr lang="en-US" sz="1400" b="1" dirty="0">
                <a:solidFill>
                  <a:srgbClr val="1A9681"/>
                </a:solidFill>
              </a:rPr>
              <a:t> /&gt;</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 "username"</a:t>
            </a:r>
            <a:r>
              <a:rPr lang="en-US" sz="1400" b="1" dirty="0">
                <a:solidFill>
                  <a:srgbClr val="1A9681"/>
                </a:solidFill>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 "${</a:t>
            </a:r>
            <a:r>
              <a:rPr lang="en-US" sz="1400" b="1" i="1" dirty="0" err="1">
                <a:solidFill>
                  <a:srgbClr val="0066FF"/>
                </a:solidFill>
                <a:latin typeface="Times New Roman" pitchFamily="18" charset="0"/>
                <a:cs typeface="Times New Roman" pitchFamily="18" charset="0"/>
              </a:rPr>
              <a:t>database.username</a:t>
            </a:r>
            <a:r>
              <a:rPr lang="en-US" sz="1400" b="1" i="1" dirty="0">
                <a:solidFill>
                  <a:srgbClr val="0066FF"/>
                </a:solidFill>
                <a:latin typeface="Times New Roman" pitchFamily="18" charset="0"/>
                <a:cs typeface="Times New Roman" pitchFamily="18" charset="0"/>
              </a:rPr>
              <a:t>}"</a:t>
            </a:r>
            <a:r>
              <a:rPr lang="en-US" sz="1400" b="1" dirty="0">
                <a:solidFill>
                  <a:srgbClr val="1A9681"/>
                </a:solidFill>
              </a:rPr>
              <a:t> /&gt;</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password</a:t>
            </a:r>
            <a:r>
              <a:rPr lang="en-US" sz="1400" b="1" dirty="0">
                <a:solidFill>
                  <a:srgbClr val="1A9681"/>
                </a:solidFill>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 "${</a:t>
            </a:r>
            <a:r>
              <a:rPr lang="en-US" sz="1400" b="1" i="1" dirty="0" err="1">
                <a:solidFill>
                  <a:srgbClr val="0066FF"/>
                </a:solidFill>
                <a:latin typeface="Times New Roman" pitchFamily="18" charset="0"/>
                <a:cs typeface="Times New Roman" pitchFamily="18" charset="0"/>
              </a:rPr>
              <a:t>database.password</a:t>
            </a:r>
            <a:r>
              <a:rPr lang="en-US" sz="1400" b="1" i="1" dirty="0">
                <a:solidFill>
                  <a:srgbClr val="0066FF"/>
                </a:solidFill>
                <a:latin typeface="Times New Roman" pitchFamily="18" charset="0"/>
                <a:cs typeface="Times New Roman" pitchFamily="18" charset="0"/>
              </a:rPr>
              <a:t>}"</a:t>
            </a:r>
            <a:r>
              <a:rPr lang="en-US" sz="1400" b="1" dirty="0">
                <a:solidFill>
                  <a:srgbClr val="1A9681"/>
                </a:solidFill>
              </a:rPr>
              <a:t> /&gt;</a:t>
            </a:r>
          </a:p>
          <a:p>
            <a:r>
              <a:rPr lang="en-US" sz="1400" b="1" dirty="0">
                <a:solidFill>
                  <a:srgbClr val="1A9681"/>
                </a:solidFill>
              </a:rPr>
              <a:t>&lt;/bean&gt;</a:t>
            </a:r>
          </a:p>
        </p:txBody>
      </p:sp>
      <p:sp>
        <p:nvSpPr>
          <p:cNvPr id="16" name="Freeform 15"/>
          <p:cNvSpPr/>
          <p:nvPr/>
        </p:nvSpPr>
        <p:spPr>
          <a:xfrm>
            <a:off x="3605463" y="2025320"/>
            <a:ext cx="2219557" cy="2362200"/>
          </a:xfrm>
          <a:custGeom>
            <a:avLst/>
            <a:gdLst>
              <a:gd name="connsiteX0" fmla="*/ 0 w 2530259"/>
              <a:gd name="connsiteY0" fmla="*/ 0 h 2340429"/>
              <a:gd name="connsiteX1" fmla="*/ 2209800 w 2530259"/>
              <a:gd name="connsiteY1" fmla="*/ 903514 h 2340429"/>
              <a:gd name="connsiteX2" fmla="*/ 2471057 w 2530259"/>
              <a:gd name="connsiteY2" fmla="*/ 2340429 h 2340429"/>
            </a:gdLst>
            <a:ahLst/>
            <a:cxnLst>
              <a:cxn ang="0">
                <a:pos x="connsiteX0" y="connsiteY0"/>
              </a:cxn>
              <a:cxn ang="0">
                <a:pos x="connsiteX1" y="connsiteY1"/>
              </a:cxn>
              <a:cxn ang="0">
                <a:pos x="connsiteX2" y="connsiteY2"/>
              </a:cxn>
            </a:cxnLst>
            <a:rect l="l" t="t" r="r" b="b"/>
            <a:pathLst>
              <a:path w="2530259" h="2340429">
                <a:moveTo>
                  <a:pt x="0" y="0"/>
                </a:moveTo>
                <a:cubicBezTo>
                  <a:pt x="898978" y="256721"/>
                  <a:pt x="1797957" y="513443"/>
                  <a:pt x="2209800" y="903514"/>
                </a:cubicBezTo>
                <a:cubicBezTo>
                  <a:pt x="2621643" y="1293585"/>
                  <a:pt x="2546350" y="1817007"/>
                  <a:pt x="2471057" y="2340429"/>
                </a:cubicBezTo>
              </a:path>
            </a:pathLst>
          </a:custGeom>
          <a:ln w="19050">
            <a:solidFill>
              <a:srgbClr val="92D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a:off x="2233862" y="2025320"/>
            <a:ext cx="228600" cy="1181100"/>
          </a:xfrm>
          <a:prstGeom prst="leftBrace">
            <a:avLst/>
          </a:prstGeom>
          <a:ln w="19050">
            <a:solidFill>
              <a:srgbClr val="92D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1167061" y="2602262"/>
            <a:ext cx="4366405" cy="2830286"/>
          </a:xfrm>
          <a:custGeom>
            <a:avLst/>
            <a:gdLst>
              <a:gd name="connsiteX0" fmla="*/ 1024491 w 4050719"/>
              <a:gd name="connsiteY0" fmla="*/ 0 h 2873829"/>
              <a:gd name="connsiteX1" fmla="*/ 175405 w 4050719"/>
              <a:gd name="connsiteY1" fmla="*/ 1426029 h 2873829"/>
              <a:gd name="connsiteX2" fmla="*/ 4050719 w 4050719"/>
              <a:gd name="connsiteY2" fmla="*/ 2873829 h 2873829"/>
            </a:gdLst>
            <a:ahLst/>
            <a:cxnLst>
              <a:cxn ang="0">
                <a:pos x="connsiteX0" y="connsiteY0"/>
              </a:cxn>
              <a:cxn ang="0">
                <a:pos x="connsiteX1" y="connsiteY1"/>
              </a:cxn>
              <a:cxn ang="0">
                <a:pos x="connsiteX2" y="connsiteY2"/>
              </a:cxn>
            </a:cxnLst>
            <a:rect l="l" t="t" r="r" b="b"/>
            <a:pathLst>
              <a:path w="4050719" h="2873829">
                <a:moveTo>
                  <a:pt x="1024491" y="0"/>
                </a:moveTo>
                <a:cubicBezTo>
                  <a:pt x="347762" y="473529"/>
                  <a:pt x="-328966" y="947058"/>
                  <a:pt x="175405" y="1426029"/>
                </a:cubicBezTo>
                <a:cubicBezTo>
                  <a:pt x="679776" y="1905000"/>
                  <a:pt x="2365247" y="2389414"/>
                  <a:pt x="4050719" y="2873829"/>
                </a:cubicBezTo>
              </a:path>
            </a:pathLst>
          </a:cu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p:cNvCxnSpPr/>
          <p:nvPr/>
        </p:nvCxnSpPr>
        <p:spPr>
          <a:xfrm>
            <a:off x="4389234" y="5105977"/>
            <a:ext cx="685800" cy="571381"/>
          </a:xfrm>
          <a:prstGeom prst="straightConnector1">
            <a:avLst/>
          </a:pr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443662" y="5111540"/>
            <a:ext cx="1600200" cy="799981"/>
          </a:xfrm>
          <a:prstGeom prst="straightConnector1">
            <a:avLst/>
          </a:pr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367463" y="5105978"/>
            <a:ext cx="800101" cy="990600"/>
          </a:xfrm>
          <a:prstGeom prst="straightConnector1">
            <a:avLst/>
          </a:pr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rot="1420295">
            <a:off x="6490161" y="2512776"/>
            <a:ext cx="3887430" cy="584775"/>
          </a:xfrm>
          <a:prstGeom prst="rect">
            <a:avLst/>
          </a:prstGeom>
          <a:solidFill>
            <a:schemeClr val="accent5">
              <a:lumMod val="40000"/>
              <a:lumOff val="60000"/>
            </a:schemeClr>
          </a:solidFill>
        </p:spPr>
        <p:txBody>
          <a:bodyPr wrap="square" rtlCol="0">
            <a:spAutoFit/>
          </a:bodyPr>
          <a:lstStyle/>
          <a:p>
            <a:r>
              <a:rPr lang="en-US" sz="1600" dirty="0">
                <a:solidFill>
                  <a:srgbClr val="FF0000"/>
                </a:solidFill>
              </a:rPr>
              <a:t>You need this extra entry to include the properties from </a:t>
            </a:r>
            <a:r>
              <a:rPr lang="en-US" sz="1600" b="1" dirty="0" err="1">
                <a:solidFill>
                  <a:srgbClr val="FF0000"/>
                </a:solidFill>
              </a:rPr>
              <a:t>jdbc.properties</a:t>
            </a:r>
            <a:r>
              <a:rPr lang="en-US" sz="1600" dirty="0">
                <a:solidFill>
                  <a:srgbClr val="FF0000"/>
                </a:solidFill>
              </a:rPr>
              <a:t> file.</a:t>
            </a:r>
          </a:p>
        </p:txBody>
      </p:sp>
      <p:cxnSp>
        <p:nvCxnSpPr>
          <p:cNvPr id="7" name="Straight Arrow Connector 6"/>
          <p:cNvCxnSpPr>
            <a:stCxn id="3" idx="2"/>
          </p:cNvCxnSpPr>
          <p:nvPr/>
        </p:nvCxnSpPr>
        <p:spPr>
          <a:xfrm flipH="1">
            <a:off x="6746202" y="3072949"/>
            <a:ext cx="1570282" cy="741464"/>
          </a:xfrm>
          <a:prstGeom prst="straightConnector1">
            <a:avLst/>
          </a:prstGeom>
          <a:ln>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1183622">
            <a:off x="4793007" y="2890788"/>
            <a:ext cx="1669379" cy="738664"/>
          </a:xfrm>
          <a:prstGeom prst="rect">
            <a:avLst/>
          </a:prstGeom>
          <a:solidFill>
            <a:srgbClr val="FFFFB9"/>
          </a:solidFill>
          <a:ln w="19050">
            <a:solidFill>
              <a:schemeClr val="accent5">
                <a:lumMod val="60000"/>
                <a:lumOff val="40000"/>
              </a:schemeClr>
            </a:solidFill>
          </a:ln>
        </p:spPr>
        <p:txBody>
          <a:bodyPr wrap="square" rtlCol="0">
            <a:spAutoFit/>
          </a:bodyPr>
          <a:lstStyle/>
          <a:p>
            <a:pPr algn="ctr"/>
            <a:r>
              <a:rPr lang="en-US" sz="1400" dirty="0">
                <a:solidFill>
                  <a:srgbClr val="FF0000"/>
                </a:solidFill>
              </a:rPr>
              <a:t>The name of property file </a:t>
            </a:r>
            <a:r>
              <a:rPr lang="en-US" sz="1400" b="1" dirty="0" err="1">
                <a:solidFill>
                  <a:srgbClr val="FF0000"/>
                </a:solidFill>
              </a:rPr>
              <a:t>jdbc.properties</a:t>
            </a:r>
            <a:endParaRPr lang="en-US" sz="1400" dirty="0">
              <a:solidFill>
                <a:srgbClr val="FF0000"/>
              </a:solidFill>
            </a:endParaRPr>
          </a:p>
        </p:txBody>
      </p:sp>
      <p:sp>
        <p:nvSpPr>
          <p:cNvPr id="24" name="TextBox 23"/>
          <p:cNvSpPr txBox="1"/>
          <p:nvPr/>
        </p:nvSpPr>
        <p:spPr>
          <a:xfrm rot="21183622">
            <a:off x="848856" y="3189424"/>
            <a:ext cx="2122306" cy="523220"/>
          </a:xfrm>
          <a:prstGeom prst="rect">
            <a:avLst/>
          </a:prstGeom>
          <a:solidFill>
            <a:srgbClr val="FFFFB9"/>
          </a:solidFill>
          <a:ln w="19050">
            <a:solidFill>
              <a:schemeClr val="accent5">
                <a:lumMod val="60000"/>
                <a:lumOff val="40000"/>
              </a:schemeClr>
            </a:solidFill>
          </a:ln>
        </p:spPr>
        <p:txBody>
          <a:bodyPr wrap="square" rtlCol="0">
            <a:spAutoFit/>
          </a:bodyPr>
          <a:lstStyle/>
          <a:p>
            <a:pPr algn="ctr"/>
            <a:r>
              <a:rPr lang="en-US" sz="1400" dirty="0">
                <a:solidFill>
                  <a:srgbClr val="FF0000"/>
                </a:solidFill>
              </a:rPr>
              <a:t>All properties as defined in </a:t>
            </a:r>
            <a:r>
              <a:rPr lang="en-US" sz="1400" dirty="0" err="1">
                <a:solidFill>
                  <a:srgbClr val="FF0000"/>
                </a:solidFill>
              </a:rPr>
              <a:t>jdbc.properties</a:t>
            </a:r>
            <a:endParaRPr lang="en-US" sz="1400" dirty="0">
              <a:solidFill>
                <a:srgbClr val="FF0000"/>
              </a:solidFill>
            </a:endParaRPr>
          </a:p>
        </p:txBody>
      </p:sp>
      <p:sp>
        <p:nvSpPr>
          <p:cNvPr id="2" name="Rounded Rectangle 1"/>
          <p:cNvSpPr/>
          <p:nvPr/>
        </p:nvSpPr>
        <p:spPr>
          <a:xfrm>
            <a:off x="1509962" y="3814414"/>
            <a:ext cx="7048500" cy="95410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p:cNvSpPr>
            <a:spLocks noGrp="1"/>
          </p:cNvSpPr>
          <p:nvPr>
            <p:ph type="title"/>
          </p:nvPr>
        </p:nvSpPr>
        <p:spPr>
          <a:xfrm>
            <a:off x="531952" y="122238"/>
            <a:ext cx="8689061" cy="1020762"/>
          </a:xfrm>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7634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2279641"/>
            <a:chOff x="1179095" y="2066521"/>
            <a:chExt cx="10287000" cy="2279641"/>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179095" y="2899612"/>
              <a:ext cx="10287000" cy="144655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114300" lvl="1" algn="ctr"/>
              <a:r>
                <a:rPr lang="en-US" sz="4400" b="1" dirty="0">
                  <a:solidFill>
                    <a:schemeClr val="accent5">
                      <a:lumMod val="75000"/>
                    </a:schemeClr>
                  </a:solidFill>
                  <a:latin typeface="Times New Roman" pitchFamily="18" charset="0"/>
                  <a:ea typeface="Arial Unicode MS" pitchFamily="34" charset="-128"/>
                  <a:cs typeface="Times New Roman" pitchFamily="18" charset="0"/>
                </a:rPr>
                <a:t>JNDI </a:t>
              </a:r>
              <a:endParaRPr lang="en-US" sz="4400" b="1" dirty="0" smtClean="0">
                <a:solidFill>
                  <a:schemeClr val="accent5">
                    <a:lumMod val="75000"/>
                  </a:schemeClr>
                </a:solidFill>
                <a:latin typeface="Times New Roman" pitchFamily="18" charset="0"/>
                <a:ea typeface="Arial Unicode MS" pitchFamily="34" charset="-128"/>
                <a:cs typeface="Times New Roman" pitchFamily="18" charset="0"/>
              </a:endParaRPr>
            </a:p>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Data </a:t>
              </a:r>
              <a:r>
                <a:rPr lang="en-US" sz="4400" b="1" dirty="0">
                  <a:solidFill>
                    <a:schemeClr val="accent5">
                      <a:lumMod val="75000"/>
                    </a:schemeClr>
                  </a:solidFill>
                  <a:latin typeface="Times New Roman" pitchFamily="18" charset="0"/>
                  <a:ea typeface="Arial Unicode MS" pitchFamily="34" charset="-128"/>
                  <a:cs typeface="Times New Roman" pitchFamily="18" charset="0"/>
                </a:rPr>
                <a:t>Source</a:t>
              </a:r>
            </a:p>
          </p:txBody>
        </p:sp>
      </p:grpSp>
    </p:spTree>
    <p:extLst>
      <p:ext uri="{BB962C8B-B14F-4D97-AF65-F5344CB8AC3E}">
        <p14:creationId xmlns:p14="http://schemas.microsoft.com/office/powerpoint/2010/main" val="966472489"/>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1" y="1426479"/>
            <a:ext cx="10949481" cy="2677656"/>
          </a:xfrm>
          <a:prstGeom prst="rect">
            <a:avLst/>
          </a:prstGeom>
        </p:spPr>
        <p:txBody>
          <a:bodyPr wrap="square">
            <a:spAutoFit/>
          </a:bodyPr>
          <a:lstStyle/>
          <a:p>
            <a:r>
              <a:rPr lang="en-US" sz="2400" dirty="0">
                <a:solidFill>
                  <a:schemeClr val="accent1">
                    <a:lumMod val="50000"/>
                  </a:schemeClr>
                </a:solidFill>
                <a:latin typeface="Times New Roman" pitchFamily="18" charset="0"/>
                <a:ea typeface="Arial Unicode MS" pitchFamily="34" charset="-128"/>
                <a:cs typeface="Times New Roman" pitchFamily="18" charset="0"/>
              </a:rPr>
              <a:t>Application server are often pooled for greater performance. The application servers such as WebSphere, WebLogic,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Jboss</a:t>
            </a:r>
            <a:r>
              <a:rPr lang="en-US" sz="2400" dirty="0">
                <a:solidFill>
                  <a:schemeClr val="accent1">
                    <a:lumMod val="50000"/>
                  </a:schemeClr>
                </a:solidFill>
                <a:latin typeface="Times New Roman" pitchFamily="18" charset="0"/>
                <a:ea typeface="Arial Unicode MS" pitchFamily="34" charset="-128"/>
                <a:cs typeface="Times New Roman" pitchFamily="18" charset="0"/>
              </a:rPr>
              <a:t> allow to configure connection pools. And these connection pools can be retrieved through a JNDI.</a:t>
            </a:r>
            <a:r>
              <a:rPr lang="en-US" sz="2400" i="1" dirty="0">
                <a:solidFill>
                  <a:srgbClr val="00B050"/>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The benefit of configuring data sources in this way is that they can be managed completely external to the application, leaving the application to simply ask for a data source when it’s ready to access the database. </a:t>
            </a:r>
            <a:r>
              <a:rPr lang="en-US" sz="2400" i="1" dirty="0">
                <a:solidFill>
                  <a:srgbClr val="00B050"/>
                </a:solidFill>
                <a:latin typeface="Times New Roman" pitchFamily="18" charset="0"/>
                <a:ea typeface="Arial Unicode MS" pitchFamily="34" charset="-128"/>
                <a:cs typeface="Times New Roman" pitchFamily="18" charset="0"/>
              </a:rPr>
              <a:t>You can google Connection Pool &amp; JNDI to know more about the features, creation and configuration in server.</a:t>
            </a:r>
          </a:p>
        </p:txBody>
      </p:sp>
      <p:sp>
        <p:nvSpPr>
          <p:cNvPr id="7" name="Rectangle 6"/>
          <p:cNvSpPr/>
          <p:nvPr/>
        </p:nvSpPr>
        <p:spPr>
          <a:xfrm>
            <a:off x="531952" y="4419840"/>
            <a:ext cx="11025700" cy="1200329"/>
          </a:xfrm>
          <a:prstGeom prst="rect">
            <a:avLst/>
          </a:prstGeom>
        </p:spPr>
        <p:txBody>
          <a:bodyPr wrap="square">
            <a:spAutoFit/>
          </a:bodyPr>
          <a:lstStyle/>
          <a:p>
            <a:r>
              <a:rPr lang="en-US" sz="2400" dirty="0" smtClean="0">
                <a:solidFill>
                  <a:schemeClr val="accent1">
                    <a:lumMod val="50000"/>
                  </a:schemeClr>
                </a:solidFill>
                <a:latin typeface="Times New Roman" pitchFamily="18" charset="0"/>
                <a:ea typeface="Arial Unicode MS" pitchFamily="34" charset="-128"/>
                <a:cs typeface="Times New Roman" pitchFamily="18" charset="0"/>
              </a:rPr>
              <a:t>In </a:t>
            </a:r>
            <a:r>
              <a:rPr lang="en-US" sz="2400" dirty="0">
                <a:solidFill>
                  <a:schemeClr val="accent1">
                    <a:lumMod val="50000"/>
                  </a:schemeClr>
                </a:solidFill>
                <a:latin typeface="Times New Roman" pitchFamily="18" charset="0"/>
                <a:ea typeface="Arial Unicode MS" pitchFamily="34" charset="-128"/>
                <a:cs typeface="Times New Roman" pitchFamily="18" charset="0"/>
              </a:rPr>
              <a:t>driver based data source, we saw any of the 2 classes </a:t>
            </a:r>
            <a:r>
              <a:rPr lang="en-US" sz="2400" i="1" dirty="0" err="1">
                <a:solidFill>
                  <a:schemeClr val="accent1">
                    <a:lumMod val="50000"/>
                  </a:schemeClr>
                </a:solidFill>
                <a:latin typeface="Times New Roman" pitchFamily="18" charset="0"/>
                <a:ea typeface="Arial Unicode MS" pitchFamily="34" charset="-128"/>
                <a:cs typeface="Times New Roman" pitchFamily="18" charset="0"/>
              </a:rPr>
              <a:t>DriverManagerDataSource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and </a:t>
            </a:r>
            <a:r>
              <a:rPr lang="en-US" sz="2400" i="1" dirty="0" err="1">
                <a:solidFill>
                  <a:schemeClr val="accent1">
                    <a:lumMod val="50000"/>
                  </a:schemeClr>
                </a:solidFill>
                <a:latin typeface="Times New Roman" pitchFamily="18" charset="0"/>
                <a:ea typeface="Arial Unicode MS" pitchFamily="34" charset="-128"/>
                <a:cs typeface="Times New Roman" pitchFamily="18" charset="0"/>
              </a:rPr>
              <a:t>SingleConnectionDataSource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can be used to establish the connection. Similarly for JNDI data source, we use </a:t>
            </a:r>
            <a:r>
              <a:rPr lang="en-US" sz="2400" dirty="0" err="1">
                <a:solidFill>
                  <a:schemeClr val="accent5">
                    <a:lumMod val="75000"/>
                  </a:schemeClr>
                </a:solidFill>
                <a:latin typeface="Times New Roman" pitchFamily="18" charset="0"/>
                <a:ea typeface="Arial Unicode MS" pitchFamily="34" charset="-128"/>
                <a:cs typeface="Times New Roman" pitchFamily="18" charset="0"/>
              </a:rPr>
              <a:t>JndiObjectFactoryBean</a:t>
            </a:r>
            <a:r>
              <a:rPr lang="en-US" sz="2400" dirty="0">
                <a:solidFill>
                  <a:schemeClr val="accent5">
                    <a:lumMod val="75000"/>
                  </a:schemeClr>
                </a:solidFill>
                <a:latin typeface="Times New Roman" pitchFamily="18" charset="0"/>
                <a:ea typeface="Arial Unicode MS" pitchFamily="34" charset="-128"/>
                <a:cs typeface="Times New Roman" pitchFamily="18" charset="0"/>
              </a:rPr>
              <a:t>.</a:t>
            </a:r>
            <a:endParaRPr lang="en-US" sz="2400" dirty="0">
              <a:solidFill>
                <a:schemeClr val="accent1">
                  <a:lumMod val="50000"/>
                </a:schemeClr>
              </a:solidFill>
              <a:latin typeface="Times New Roman" pitchFamily="18" charset="0"/>
              <a:ea typeface="Arial Unicode MS" pitchFamily="34" charset="-128"/>
              <a:cs typeface="Times New Roman" pitchFamily="18" charset="0"/>
            </a:endParaRPr>
          </a:p>
        </p:txBody>
      </p:sp>
      <p:grpSp>
        <p:nvGrpSpPr>
          <p:cNvPr id="13" name="Group 12"/>
          <p:cNvGrpSpPr/>
          <p:nvPr/>
        </p:nvGrpSpPr>
        <p:grpSpPr>
          <a:xfrm>
            <a:off x="684352" y="214478"/>
            <a:ext cx="8689061" cy="1020762"/>
            <a:chOff x="684352" y="226510"/>
            <a:chExt cx="8689061" cy="1020762"/>
          </a:xfrm>
        </p:grpSpPr>
        <p:sp>
          <p:nvSpPr>
            <p:cNvPr id="10"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JNDI Data Source</a:t>
              </a:r>
              <a:endParaRPr lang="en-US" kern="0" dirty="0" smtClean="0">
                <a:solidFill>
                  <a:schemeClr val="tx1"/>
                </a:solidFill>
              </a:endParaRPr>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256887" y="817591"/>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4607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4352" y="1567745"/>
            <a:ext cx="8448607" cy="132343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dirty="0">
                <a:solidFill>
                  <a:srgbClr val="FFFF00"/>
                </a:solidFill>
                <a:latin typeface="Times New Roman" pitchFamily="18" charset="0"/>
                <a:ea typeface="Arial Unicode MS" pitchFamily="34" charset="-128"/>
                <a:cs typeface="Times New Roman" pitchFamily="18" charset="0"/>
              </a:rPr>
              <a:t>I have created a connection pool my </a:t>
            </a:r>
            <a:r>
              <a:rPr lang="en-US" sz="2000" dirty="0" err="1">
                <a:solidFill>
                  <a:srgbClr val="FFFF00"/>
                </a:solidFill>
                <a:latin typeface="Times New Roman" pitchFamily="18" charset="0"/>
                <a:ea typeface="Arial Unicode MS" pitchFamily="34" charset="-128"/>
                <a:cs typeface="Times New Roman" pitchFamily="18" charset="0"/>
              </a:rPr>
              <a:t>applicaiton</a:t>
            </a:r>
            <a:r>
              <a:rPr lang="en-US" sz="2000" dirty="0">
                <a:solidFill>
                  <a:srgbClr val="FFFF00"/>
                </a:solidFill>
                <a:latin typeface="Times New Roman" pitchFamily="18" charset="0"/>
                <a:ea typeface="Arial Unicode MS" pitchFamily="34" charset="-128"/>
                <a:cs typeface="Times New Roman" pitchFamily="18" charset="0"/>
              </a:rPr>
              <a:t> server. The JNDI name is “</a:t>
            </a:r>
            <a:r>
              <a:rPr lang="en-US" sz="2000" i="1" dirty="0" err="1">
                <a:solidFill>
                  <a:srgbClr val="7030A0"/>
                </a:solidFill>
                <a:latin typeface="Times New Roman" pitchFamily="18" charset="0"/>
                <a:ea typeface="Arial Unicode MS" pitchFamily="34" charset="-128"/>
                <a:cs typeface="Times New Roman" pitchFamily="18" charset="0"/>
              </a:rPr>
              <a:t>mysqldatasource</a:t>
            </a:r>
            <a:r>
              <a:rPr lang="en-US" sz="2000" dirty="0">
                <a:solidFill>
                  <a:srgbClr val="FFFF00"/>
                </a:solidFill>
                <a:latin typeface="Times New Roman" pitchFamily="18" charset="0"/>
                <a:ea typeface="Arial Unicode MS" pitchFamily="34" charset="-128"/>
                <a:cs typeface="Times New Roman" pitchFamily="18" charset="0"/>
              </a:rPr>
              <a:t>”. There is a servlet deployed in the same Server which gets the DAO object from the Spring Container. Spring provided the </a:t>
            </a:r>
            <a:r>
              <a:rPr lang="en-US" sz="2000" dirty="0" err="1">
                <a:solidFill>
                  <a:srgbClr val="FFFF00"/>
                </a:solidFill>
                <a:latin typeface="Times New Roman" pitchFamily="18" charset="0"/>
                <a:ea typeface="Arial Unicode MS" pitchFamily="34" charset="-128"/>
                <a:cs typeface="Times New Roman" pitchFamily="18" charset="0"/>
              </a:rPr>
              <a:t>dataSource</a:t>
            </a:r>
            <a:r>
              <a:rPr lang="en-US" sz="2000" dirty="0">
                <a:solidFill>
                  <a:srgbClr val="FFFF00"/>
                </a:solidFill>
                <a:latin typeface="Times New Roman" pitchFamily="18" charset="0"/>
                <a:ea typeface="Arial Unicode MS" pitchFamily="34" charset="-128"/>
                <a:cs typeface="Times New Roman" pitchFamily="18" charset="0"/>
              </a:rPr>
              <a:t> to the DAO after getting connection from the connection-pool</a:t>
            </a:r>
            <a:r>
              <a:rPr lang="en-US" sz="2000" i="1" dirty="0">
                <a:solidFill>
                  <a:srgbClr val="FF0000"/>
                </a:solidFill>
                <a:latin typeface="Times New Roman" pitchFamily="18" charset="0"/>
                <a:ea typeface="Arial Unicode MS" pitchFamily="34" charset="-128"/>
                <a:cs typeface="Times New Roman" pitchFamily="18" charset="0"/>
              </a:rPr>
              <a:t> </a:t>
            </a:r>
            <a:r>
              <a:rPr lang="en-US" sz="2000" i="1" dirty="0" err="1">
                <a:solidFill>
                  <a:srgbClr val="7030A0"/>
                </a:solidFill>
                <a:latin typeface="Times New Roman" pitchFamily="18" charset="0"/>
                <a:ea typeface="Arial Unicode MS" pitchFamily="34" charset="-128"/>
                <a:cs typeface="Times New Roman" pitchFamily="18" charset="0"/>
              </a:rPr>
              <a:t>mysqldatasource</a:t>
            </a:r>
            <a:r>
              <a:rPr lang="en-US" sz="2000" dirty="0">
                <a:solidFill>
                  <a:srgbClr val="FFFF00"/>
                </a:solidFill>
                <a:latin typeface="Times New Roman" pitchFamily="18" charset="0"/>
                <a:ea typeface="Arial Unicode MS" pitchFamily="34" charset="-128"/>
                <a:cs typeface="Times New Roman" pitchFamily="18" charset="0"/>
              </a:rPr>
              <a:t>.</a:t>
            </a:r>
            <a:endParaRPr lang="en-US" sz="2000" dirty="0">
              <a:solidFill>
                <a:srgbClr val="FFFF00"/>
              </a:solidFill>
            </a:endParaRPr>
          </a:p>
        </p:txBody>
      </p:sp>
      <p:sp>
        <p:nvSpPr>
          <p:cNvPr id="7" name="Rectangle 6"/>
          <p:cNvSpPr/>
          <p:nvPr/>
        </p:nvSpPr>
        <p:spPr>
          <a:xfrm>
            <a:off x="684352" y="4852415"/>
            <a:ext cx="9566553" cy="1200329"/>
          </a:xfrm>
          <a:prstGeom prst="rect">
            <a:avLst/>
          </a:prstGeom>
        </p:spPr>
        <p:txBody>
          <a:bodyPr wrap="square">
            <a:spAutoFit/>
          </a:bodyPr>
          <a:lstStyle/>
          <a:p>
            <a:r>
              <a:rPr lang="en-US" b="1" dirty="0">
                <a:solidFill>
                  <a:srgbClr val="1A9681"/>
                </a:solidFill>
              </a:rPr>
              <a:t>&lt;bean</a:t>
            </a:r>
            <a:r>
              <a:rPr lang="en-US" b="1" dirty="0">
                <a:solidFill>
                  <a:srgbClr val="CC3399"/>
                </a:solidFill>
              </a:rPr>
              <a:t> id=</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rPr>
              <a:t>	class=</a:t>
            </a:r>
            <a:r>
              <a:rPr lang="en-US" b="1" i="1" dirty="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org.springframework.jndi.JndiObjectFactoryBean</a:t>
            </a:r>
            <a:r>
              <a:rPr lang="en-US" b="1" i="1" dirty="0" smtClean="0">
                <a:solidFill>
                  <a:srgbClr val="0066FF"/>
                </a:solidFill>
                <a:latin typeface="Times New Roman" pitchFamily="18" charset="0"/>
                <a:cs typeface="Times New Roman" pitchFamily="18" charset="0"/>
              </a:rPr>
              <a:t>” scope</a:t>
            </a:r>
            <a:r>
              <a:rPr lang="en-US" b="1" i="1" dirty="0">
                <a:solidFill>
                  <a:srgbClr val="0066FF"/>
                </a:solidFill>
                <a:latin typeface="Times New Roman" pitchFamily="18" charset="0"/>
                <a:cs typeface="Times New Roman" pitchFamily="18" charset="0"/>
              </a:rPr>
              <a:t>="singleton"</a:t>
            </a:r>
            <a:r>
              <a:rPr lang="en-US" b="1" dirty="0">
                <a:solidFill>
                  <a:srgbClr val="1A9681"/>
                </a:solidFill>
              </a:rPr>
              <a:t>&gt;   </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jndiName</a:t>
            </a:r>
            <a:r>
              <a:rPr lang="en-US" b="1" i="1" dirty="0">
                <a:solidFill>
                  <a:srgbClr val="0066FF"/>
                </a:solidFill>
                <a:latin typeface="Times New Roman" pitchFamily="18" charset="0"/>
                <a:cs typeface="Times New Roman" pitchFamily="18" charset="0"/>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database.jndiname</a:t>
            </a:r>
            <a:r>
              <a:rPr lang="en-US" b="1" i="1" dirty="0">
                <a:solidFill>
                  <a:srgbClr val="0066FF"/>
                </a:solidFill>
                <a:latin typeface="Times New Roman" pitchFamily="18" charset="0"/>
                <a:cs typeface="Times New Roman" pitchFamily="18" charset="0"/>
              </a:rPr>
              <a:t>}" </a:t>
            </a:r>
            <a:r>
              <a:rPr lang="en-US" b="1" dirty="0">
                <a:solidFill>
                  <a:srgbClr val="1A9681"/>
                </a:solidFill>
              </a:rPr>
              <a:t>/&gt;</a:t>
            </a:r>
          </a:p>
          <a:p>
            <a:r>
              <a:rPr lang="en-US" b="1" dirty="0">
                <a:solidFill>
                  <a:srgbClr val="1A9681"/>
                </a:solidFill>
              </a:rPr>
              <a:t>&lt;/bean&gt;</a:t>
            </a:r>
          </a:p>
        </p:txBody>
      </p:sp>
      <p:pic>
        <p:nvPicPr>
          <p:cNvPr id="8" name="Picture 9" descr="C:\Users\skar\Desktop\Holding Hand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00033" y="1839055"/>
            <a:ext cx="740229" cy="5524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802" t="8736" r="52134" b="83940"/>
          <a:stretch/>
        </p:blipFill>
        <p:spPr bwMode="auto">
          <a:xfrm>
            <a:off x="1435843" y="3300017"/>
            <a:ext cx="4158842" cy="86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684352" y="214478"/>
            <a:ext cx="8689061" cy="1020762"/>
            <a:chOff x="684352" y="226510"/>
            <a:chExt cx="8689061" cy="1020762"/>
          </a:xfrm>
        </p:grpSpPr>
        <p:sp>
          <p:nvSpPr>
            <p:cNvPr id="11"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JNDI Data Source</a:t>
              </a:r>
              <a:endParaRPr lang="en-US" kern="0" dirty="0" smtClean="0">
                <a:solidFill>
                  <a:schemeClr val="tx1"/>
                </a:solidFill>
              </a:endParaRPr>
            </a:p>
          </p:txBody>
        </p:sp>
        <p:pic>
          <p:nvPicPr>
            <p:cNvPr id="1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189489">
              <a:off x="3256887" y="817591"/>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2478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7" name="Group 6"/>
          <p:cNvGrpSpPr/>
          <p:nvPr/>
        </p:nvGrpSpPr>
        <p:grpSpPr>
          <a:xfrm>
            <a:off x="684352" y="214478"/>
            <a:ext cx="8689061" cy="1020762"/>
            <a:chOff x="684352" y="226510"/>
            <a:chExt cx="8689061" cy="1020762"/>
          </a:xfrm>
        </p:grpSpPr>
        <p:sp>
          <p:nvSpPr>
            <p:cNvPr id="8"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JNDI Data Source</a:t>
              </a:r>
              <a:endParaRPr lang="en-US" kern="0" dirty="0" smtClean="0">
                <a:solidFill>
                  <a:schemeClr val="tx1"/>
                </a:solidFill>
              </a:endParaRPr>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256887" y="817591"/>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Rectangle 9"/>
          <p:cNvSpPr/>
          <p:nvPr/>
        </p:nvSpPr>
        <p:spPr>
          <a:xfrm>
            <a:off x="684352" y="1888959"/>
            <a:ext cx="91440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b="1" i="1" dirty="0"/>
              <a:t>JNDI data sources in Spring 2.0 : </a:t>
            </a:r>
            <a:r>
              <a:rPr lang="en-US" dirty="0">
                <a:solidFill>
                  <a:srgbClr val="F60896"/>
                </a:solidFill>
                <a:latin typeface="Times New Roman" pitchFamily="18" charset="0"/>
                <a:ea typeface="Arial Unicode MS" pitchFamily="34" charset="-128"/>
                <a:cs typeface="Times New Roman" pitchFamily="18" charset="0"/>
              </a:rPr>
              <a:t>You can also use the “</a:t>
            </a:r>
            <a:r>
              <a:rPr lang="en-US" dirty="0" err="1">
                <a:solidFill>
                  <a:srgbClr val="F60896"/>
                </a:solidFill>
                <a:latin typeface="Times New Roman" pitchFamily="18" charset="0"/>
                <a:ea typeface="Arial Unicode MS" pitchFamily="34" charset="-128"/>
                <a:cs typeface="Times New Roman" pitchFamily="18" charset="0"/>
              </a:rPr>
              <a:t>jee</a:t>
            </a:r>
            <a:r>
              <a:rPr lang="en-US" dirty="0">
                <a:solidFill>
                  <a:srgbClr val="F60896"/>
                </a:solidFill>
                <a:latin typeface="Times New Roman" pitchFamily="18" charset="0"/>
                <a:ea typeface="Arial Unicode MS" pitchFamily="34" charset="-128"/>
                <a:cs typeface="Times New Roman" pitchFamily="18" charset="0"/>
              </a:rPr>
              <a:t>” schema in Driver Based Data Source</a:t>
            </a:r>
            <a:endParaRPr lang="en-US" dirty="0">
              <a:solidFill>
                <a:srgbClr val="F60896"/>
              </a:solidFill>
            </a:endParaRPr>
          </a:p>
        </p:txBody>
      </p:sp>
      <p:sp>
        <p:nvSpPr>
          <p:cNvPr id="11" name="Rectangle 10"/>
          <p:cNvSpPr/>
          <p:nvPr/>
        </p:nvSpPr>
        <p:spPr>
          <a:xfrm>
            <a:off x="608172" y="2865843"/>
            <a:ext cx="9144000" cy="646331"/>
          </a:xfrm>
          <a:prstGeom prst="rect">
            <a:avLst/>
          </a:prstGeom>
        </p:spPr>
        <p:txBody>
          <a:bodyPr wrap="square">
            <a:spAutoFit/>
          </a:bodyPr>
          <a:lstStyle/>
          <a:p>
            <a:r>
              <a:rPr lang="en-US" dirty="0"/>
              <a:t>Spring 2.0, the XML required for retrieving a data source from JNDI is greatly simplified using the </a:t>
            </a:r>
            <a:r>
              <a:rPr lang="en-US" dirty="0" err="1"/>
              <a:t>jee</a:t>
            </a:r>
            <a:r>
              <a:rPr lang="en-US" dirty="0"/>
              <a:t> namespace.</a:t>
            </a:r>
          </a:p>
        </p:txBody>
      </p:sp>
      <p:sp>
        <p:nvSpPr>
          <p:cNvPr id="12" name="Rectangle 11"/>
          <p:cNvSpPr/>
          <p:nvPr/>
        </p:nvSpPr>
        <p:spPr>
          <a:xfrm>
            <a:off x="608172" y="4165893"/>
            <a:ext cx="10270958" cy="1323439"/>
          </a:xfrm>
          <a:prstGeom prst="rect">
            <a:avLst/>
          </a:prstGeom>
        </p:spPr>
        <p:txBody>
          <a:bodyPr wrap="square">
            <a:spAutoFit/>
          </a:bodyPr>
          <a:lstStyle/>
          <a:p>
            <a:r>
              <a:rPr lang="en-US" sz="2000" b="1" dirty="0">
                <a:solidFill>
                  <a:srgbClr val="1A9681"/>
                </a:solidFill>
              </a:rPr>
              <a:t>&lt;bean</a:t>
            </a:r>
            <a:r>
              <a:rPr lang="en-US" sz="2000" b="1" dirty="0">
                <a:solidFill>
                  <a:srgbClr val="CC3399"/>
                </a:solidFill>
              </a:rPr>
              <a:t> id=</a:t>
            </a:r>
            <a:r>
              <a:rPr lang="en-US" sz="2000" b="1" i="1" dirty="0">
                <a:solidFill>
                  <a:srgbClr val="0066FF"/>
                </a:solidFill>
                <a:latin typeface="Times New Roman" pitchFamily="18" charset="0"/>
                <a:cs typeface="Times New Roman" pitchFamily="18" charset="0"/>
              </a:rPr>
              <a:t>"</a:t>
            </a:r>
            <a:r>
              <a:rPr lang="en-US" sz="2000" b="1" i="1" dirty="0" err="1" smtClean="0">
                <a:solidFill>
                  <a:srgbClr val="0066FF"/>
                </a:solidFill>
                <a:latin typeface="Times New Roman" pitchFamily="18" charset="0"/>
                <a:cs typeface="Times New Roman" pitchFamily="18" charset="0"/>
              </a:rPr>
              <a:t>MydataSource</a:t>
            </a:r>
            <a:r>
              <a:rPr lang="en-US" sz="2000" b="1" i="1" dirty="0" smtClean="0">
                <a:solidFill>
                  <a:srgbClr val="0066FF"/>
                </a:solidFill>
                <a:latin typeface="Times New Roman" pitchFamily="18" charset="0"/>
                <a:cs typeface="Times New Roman" pitchFamily="18" charset="0"/>
              </a:rPr>
              <a:t>" </a:t>
            </a:r>
            <a:r>
              <a:rPr lang="en-US" sz="2000" b="1" dirty="0" smtClean="0">
                <a:solidFill>
                  <a:srgbClr val="1A9681"/>
                </a:solidFill>
              </a:rPr>
              <a:t>class</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org.springframework.jndi.JndiObjectFactoryBean</a:t>
            </a:r>
            <a:r>
              <a:rPr lang="en-US" sz="2000" b="1" i="1" dirty="0">
                <a:solidFill>
                  <a:srgbClr val="0066FF"/>
                </a:solidFill>
                <a:latin typeface="Times New Roman" pitchFamily="18" charset="0"/>
                <a:cs typeface="Times New Roman" pitchFamily="18" charset="0"/>
              </a:rPr>
              <a:t>" scope="singleton"</a:t>
            </a:r>
            <a:r>
              <a:rPr lang="en-US" sz="2000" b="1" dirty="0">
                <a:solidFill>
                  <a:srgbClr val="1A9681"/>
                </a:solidFill>
              </a:rPr>
              <a:t>&gt;   </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jndiName</a:t>
            </a:r>
            <a:r>
              <a:rPr lang="en-US" sz="2000" b="1" i="1" dirty="0">
                <a:solidFill>
                  <a:srgbClr val="0066FF"/>
                </a:solidFill>
                <a:latin typeface="Times New Roman" pitchFamily="18" charset="0"/>
                <a:cs typeface="Times New Roman" pitchFamily="18" charset="0"/>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database.jndiname</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/&gt;</a:t>
            </a:r>
          </a:p>
          <a:p>
            <a:r>
              <a:rPr lang="en-US" sz="2000" b="1" dirty="0">
                <a:solidFill>
                  <a:srgbClr val="1A9681"/>
                </a:solidFill>
              </a:rPr>
              <a:t>&lt;/bean&gt;</a:t>
            </a:r>
          </a:p>
        </p:txBody>
      </p:sp>
    </p:spTree>
    <p:extLst>
      <p:ext uri="{BB962C8B-B14F-4D97-AF65-F5344CB8AC3E}">
        <p14:creationId xmlns:p14="http://schemas.microsoft.com/office/powerpoint/2010/main" val="9591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2279641"/>
            <a:chOff x="1179095" y="2066521"/>
            <a:chExt cx="10287000" cy="2279641"/>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179095" y="2899612"/>
              <a:ext cx="10287000" cy="144655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Pooled</a:t>
              </a:r>
            </a:p>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Data </a:t>
              </a:r>
              <a:r>
                <a:rPr lang="en-US" sz="4400" b="1" dirty="0">
                  <a:solidFill>
                    <a:schemeClr val="accent5">
                      <a:lumMod val="75000"/>
                    </a:schemeClr>
                  </a:solidFill>
                  <a:latin typeface="Times New Roman" pitchFamily="18" charset="0"/>
                  <a:ea typeface="Arial Unicode MS" pitchFamily="34" charset="-128"/>
                  <a:cs typeface="Times New Roman" pitchFamily="18" charset="0"/>
                </a:rPr>
                <a:t>Source</a:t>
              </a:r>
            </a:p>
          </p:txBody>
        </p:sp>
      </p:grpSp>
    </p:spTree>
    <p:extLst>
      <p:ext uri="{BB962C8B-B14F-4D97-AF65-F5344CB8AC3E}">
        <p14:creationId xmlns:p14="http://schemas.microsoft.com/office/powerpoint/2010/main" val="1434056086"/>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684352" y="214478"/>
            <a:ext cx="8689061" cy="1020762"/>
            <a:chOff x="684352" y="226510"/>
            <a:chExt cx="8689061" cy="1020762"/>
          </a:xfrm>
        </p:grpSpPr>
        <p:sp>
          <p:nvSpPr>
            <p:cNvPr id="18"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Pooled Data Source</a:t>
              </a:r>
              <a:endParaRPr lang="en-US" kern="0" dirty="0" smtClean="0">
                <a:solidFill>
                  <a:schemeClr val="tx1"/>
                </a:solidFill>
              </a:endParaRPr>
            </a:p>
          </p:txBody>
        </p:sp>
        <p:pic>
          <p:nvPicPr>
            <p:cNvPr id="19"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1" name="Rectangle 20"/>
          <p:cNvSpPr/>
          <p:nvPr/>
        </p:nvSpPr>
        <p:spPr>
          <a:xfrm>
            <a:off x="684351" y="1651970"/>
            <a:ext cx="10817837" cy="3539430"/>
          </a:xfrm>
          <a:prstGeom prst="rect">
            <a:avLst/>
          </a:prstGeom>
        </p:spPr>
        <p:txBody>
          <a:bodyPr wrap="square">
            <a:spAutoFit/>
          </a:bodyPr>
          <a:lstStyle/>
          <a:p>
            <a:pPr algn="just"/>
            <a:r>
              <a:rPr lang="en-US" sz="2800" dirty="0">
                <a:solidFill>
                  <a:schemeClr val="accent1">
                    <a:lumMod val="50000"/>
                  </a:schemeClr>
                </a:solidFill>
                <a:latin typeface="Times New Roman" pitchFamily="18" charset="0"/>
                <a:ea typeface="Arial Unicode MS" pitchFamily="34" charset="-128"/>
                <a:cs typeface="Times New Roman" pitchFamily="18" charset="0"/>
              </a:rPr>
              <a:t>If you’re unable to retrieve a data source from JNDI, the next best thing is to configure a pooled data source directly in Spring. </a:t>
            </a:r>
            <a:endParaRPr lang="en-US" sz="2800" dirty="0" smtClean="0">
              <a:solidFill>
                <a:schemeClr val="accent1">
                  <a:lumMod val="50000"/>
                </a:schemeClr>
              </a:solidFill>
              <a:latin typeface="Times New Roman" pitchFamily="18" charset="0"/>
              <a:ea typeface="Arial Unicode MS" pitchFamily="34" charset="-128"/>
              <a:cs typeface="Times New Roman" pitchFamily="18" charset="0"/>
            </a:endParaRPr>
          </a:p>
          <a:p>
            <a:pPr algn="just"/>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a:p>
            <a:pPr algn="just"/>
            <a:r>
              <a:rPr lang="en-US" sz="2800" dirty="0">
                <a:solidFill>
                  <a:schemeClr val="accent1">
                    <a:lumMod val="50000"/>
                  </a:schemeClr>
                </a:solidFill>
                <a:latin typeface="Times New Roman" pitchFamily="18" charset="0"/>
                <a:ea typeface="Arial Unicode MS" pitchFamily="34" charset="-128"/>
                <a:cs typeface="Times New Roman" pitchFamily="18" charset="0"/>
              </a:rPr>
              <a:t>Spring doesn’t provide a pooled data source, there’s a suitable one available in the </a:t>
            </a:r>
            <a:r>
              <a:rPr lang="en-US" sz="2800" b="1" dirty="0">
                <a:solidFill>
                  <a:schemeClr val="accent1">
                    <a:lumMod val="50000"/>
                  </a:schemeClr>
                </a:solidFill>
                <a:latin typeface="Times New Roman" pitchFamily="18" charset="0"/>
                <a:ea typeface="Arial Unicode MS" pitchFamily="34" charset="-128"/>
                <a:cs typeface="Times New Roman" pitchFamily="18" charset="0"/>
              </a:rPr>
              <a:t>Jakarta Commons Database Connection Pools </a:t>
            </a:r>
            <a:r>
              <a:rPr lang="en-US" sz="2800" dirty="0">
                <a:solidFill>
                  <a:schemeClr val="accent1">
                    <a:lumMod val="50000"/>
                  </a:schemeClr>
                </a:solidFill>
                <a:latin typeface="Times New Roman" pitchFamily="18" charset="0"/>
                <a:ea typeface="Arial Unicode MS" pitchFamily="34" charset="-128"/>
                <a:cs typeface="Times New Roman" pitchFamily="18" charset="0"/>
              </a:rPr>
              <a:t>(</a:t>
            </a:r>
            <a:r>
              <a:rPr lang="en-US" sz="2800" b="1" i="1" u="sng" dirty="0">
                <a:solidFill>
                  <a:schemeClr val="accent1">
                    <a:lumMod val="50000"/>
                  </a:schemeClr>
                </a:solidFill>
                <a:latin typeface="Times New Roman" pitchFamily="18" charset="0"/>
                <a:ea typeface="Arial Unicode MS" pitchFamily="34" charset="-128"/>
                <a:cs typeface="Times New Roman" pitchFamily="18" charset="0"/>
              </a:rPr>
              <a:t>DBCP</a:t>
            </a:r>
            <a:r>
              <a:rPr lang="en-US" sz="2800" dirty="0">
                <a:solidFill>
                  <a:schemeClr val="accent1">
                    <a:lumMod val="50000"/>
                  </a:schemeClr>
                </a:solidFill>
                <a:latin typeface="Times New Roman" pitchFamily="18" charset="0"/>
                <a:ea typeface="Arial Unicode MS" pitchFamily="34" charset="-128"/>
                <a:cs typeface="Times New Roman" pitchFamily="18" charset="0"/>
              </a:rPr>
              <a:t>) project (</a:t>
            </a:r>
            <a:r>
              <a:rPr lang="en-US" sz="2800" dirty="0">
                <a:solidFill>
                  <a:schemeClr val="accent1">
                    <a:lumMod val="50000"/>
                  </a:schemeClr>
                </a:solidFill>
                <a:latin typeface="Times New Roman" pitchFamily="18" charset="0"/>
                <a:ea typeface="Arial Unicode MS" pitchFamily="34" charset="-128"/>
                <a:cs typeface="Times New Roman" pitchFamily="18" charset="0"/>
                <a:hlinkClick r:id="rId3"/>
              </a:rPr>
              <a:t>http://</a:t>
            </a:r>
            <a:r>
              <a:rPr lang="en-US" sz="2800" dirty="0" smtClean="0">
                <a:solidFill>
                  <a:schemeClr val="accent1">
                    <a:lumMod val="50000"/>
                  </a:schemeClr>
                </a:solidFill>
                <a:latin typeface="Times New Roman" pitchFamily="18" charset="0"/>
                <a:ea typeface="Arial Unicode MS" pitchFamily="34" charset="-128"/>
                <a:cs typeface="Times New Roman" pitchFamily="18" charset="0"/>
                <a:hlinkClick r:id="rId3"/>
              </a:rPr>
              <a:t>jakarta.apache.org/commons/dbcp</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 </a:t>
            </a:r>
            <a:r>
              <a:rPr lang="en-US" sz="2800" dirty="0">
                <a:solidFill>
                  <a:schemeClr val="accent1">
                    <a:lumMod val="50000"/>
                  </a:schemeClr>
                </a:solidFill>
                <a:latin typeface="Times New Roman" pitchFamily="18" charset="0"/>
                <a:ea typeface="Arial Unicode MS" pitchFamily="34" charset="-128"/>
                <a:cs typeface="Times New Roman" pitchFamily="18" charset="0"/>
              </a:rPr>
              <a:t>To add DBCP to your application, you need to download the JAR file and place it into your build path along with spring library files.</a:t>
            </a: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7569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531292" y="2727960"/>
            <a:ext cx="9146382" cy="1066800"/>
          </a:xfrm>
        </p:spPr>
        <p:txBody>
          <a:bodyPr>
            <a:normAutofit/>
          </a:bodyPr>
          <a:lstStyle/>
          <a:p>
            <a:r>
              <a:rPr lang="en-US" dirty="0"/>
              <a:t>CHAPTER – 3</a:t>
            </a:r>
            <a:endParaRPr lang="en-US" dirty="0" smtClean="0"/>
          </a:p>
        </p:txBody>
      </p:sp>
      <p:sp>
        <p:nvSpPr>
          <p:cNvPr id="3" name="Subtitle 2"/>
          <p:cNvSpPr>
            <a:spLocks noGrp="1"/>
          </p:cNvSpPr>
          <p:nvPr/>
        </p:nvSpPr>
        <p:spPr>
          <a:xfrm>
            <a:off x="2036594" y="4178808"/>
            <a:ext cx="8915400" cy="1107996"/>
          </a:xfrm>
          <a:prstGeom prst="rect">
            <a:avLst/>
          </a:prstGeom>
          <a:solidFill>
            <a:schemeClr val="accent1"/>
          </a:solidFill>
          <a:effectLst>
            <a:glow rad="228600">
              <a:schemeClr val="accent6">
                <a:satMod val="175000"/>
                <a:alpha val="40000"/>
              </a:schemeClr>
            </a:glow>
            <a:innerShdw blurRad="63500" dist="50800" dir="8100000">
              <a:prstClr val="black">
                <a:alpha val="50000"/>
              </a:prstClr>
            </a:innerShdw>
          </a:effectLst>
          <a:scene3d>
            <a:camera prst="perspectiveRight"/>
            <a:lightRig rig="threePt" dir="t"/>
          </a:scene3d>
          <a:sp3d>
            <a:bevelT prst="relaxedInset"/>
          </a:sp3d>
        </p:spPr>
        <p:txBody>
          <a:bodyPr vert="horz" wrap="square" lIns="91440" tIns="45720" rIns="91440" bIns="45720" rtlCol="0">
            <a:sp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algn="l"/>
            <a:r>
              <a:rPr lang="en-US" sz="6600" b="1" dirty="0" smtClean="0">
                <a:solidFill>
                  <a:srgbClr val="FF0000"/>
                </a:solidFill>
                <a:effectLst>
                  <a:outerShdw blurRad="38100" dist="38100" dir="2700000" algn="tl">
                    <a:srgbClr val="000000">
                      <a:alpha val="43137"/>
                    </a:srgbClr>
                  </a:outerShdw>
                </a:effectLst>
              </a:rPr>
              <a:t>Spring and Database</a:t>
            </a:r>
            <a:endParaRPr lang="en-US" sz="6600" b="1" dirty="0">
              <a:solidFill>
                <a:srgbClr val="FF0000"/>
              </a:solidFill>
              <a:effectLst>
                <a:outerShdw blurRad="38100" dist="38100" dir="2700000" algn="tl">
                  <a:srgbClr val="000000">
                    <a:alpha val="43137"/>
                  </a:srgbClr>
                </a:outerShdw>
              </a:effectLst>
            </a:endParaRPr>
          </a:p>
        </p:txBody>
      </p:sp>
      <p:sp>
        <p:nvSpPr>
          <p:cNvPr id="5" name="TextBox 4"/>
          <p:cNvSpPr txBox="1"/>
          <p:nvPr/>
        </p:nvSpPr>
        <p:spPr>
          <a:xfrm>
            <a:off x="8710039" y="5577840"/>
            <a:ext cx="2581156" cy="674031"/>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pPr>
              <a:lnSpc>
                <a:spcPct val="90000"/>
              </a:lnSpc>
            </a:pPr>
            <a:r>
              <a:rPr lang="en-US" sz="2400" b="1" dirty="0" smtClean="0">
                <a:solidFill>
                  <a:srgbClr val="0F4A61"/>
                </a:solidFill>
                <a:latin typeface="Segoe UI" panose="020B0502040204020203" pitchFamily="34" charset="0"/>
                <a:cs typeface="Segoe UI" panose="020B0502040204020203" pitchFamily="34" charset="0"/>
              </a:rPr>
              <a:t>Santosh Kumar </a:t>
            </a:r>
            <a:r>
              <a:rPr lang="en-US" sz="2400" b="1" dirty="0" err="1" smtClean="0">
                <a:solidFill>
                  <a:srgbClr val="0F4A61"/>
                </a:solidFill>
                <a:latin typeface="Segoe UI" panose="020B0502040204020203" pitchFamily="34" charset="0"/>
                <a:cs typeface="Segoe UI" panose="020B0502040204020203" pitchFamily="34" charset="0"/>
              </a:rPr>
              <a:t>Kar</a:t>
            </a:r>
            <a:endParaRPr lang="en-US" sz="2400" b="1" dirty="0" smtClean="0">
              <a:solidFill>
                <a:srgbClr val="0F4A61"/>
              </a:solidFill>
              <a:latin typeface="Segoe UI" panose="020B0502040204020203" pitchFamily="34" charset="0"/>
              <a:cs typeface="Segoe UI" panose="020B0502040204020203" pitchFamily="34" charset="0"/>
            </a:endParaRPr>
          </a:p>
          <a:p>
            <a:pPr>
              <a:lnSpc>
                <a:spcPct val="90000"/>
              </a:lnSpc>
            </a:pPr>
            <a:r>
              <a:rPr lang="en-US" dirty="0" smtClean="0">
                <a:solidFill>
                  <a:srgbClr val="0F4A61"/>
                </a:solidFill>
                <a:latin typeface="Segoe UI" panose="020B0502040204020203" pitchFamily="34" charset="0"/>
                <a:cs typeface="Segoe UI" panose="020B0502040204020203" pitchFamily="34" charset="0"/>
                <a:hlinkClick r:id="rId2"/>
              </a:rPr>
              <a:t>skkar.2k2@gmail.com</a:t>
            </a:r>
            <a:r>
              <a:rPr lang="en-US" dirty="0" smtClean="0">
                <a:solidFill>
                  <a:srgbClr val="0F4A61"/>
                </a:solidFill>
                <a:latin typeface="Segoe UI" panose="020B0502040204020203" pitchFamily="34" charset="0"/>
                <a:cs typeface="Segoe UI" panose="020B0502040204020203" pitchFamily="34" charset="0"/>
              </a:rPr>
              <a:t> </a:t>
            </a:r>
            <a:endParaRPr lang="en-US"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320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4352" y="1587622"/>
            <a:ext cx="9144000" cy="369332"/>
          </a:xfrm>
          <a:prstGeom prst="rect">
            <a:avLst/>
          </a:prstGeom>
        </p:spPr>
        <p:txBody>
          <a:bodyPr wrap="square">
            <a:spAutoFit/>
          </a:bodyPr>
          <a:lstStyle/>
          <a:p>
            <a:r>
              <a:rPr lang="en-US" dirty="0">
                <a:solidFill>
                  <a:schemeClr val="accent1">
                    <a:lumMod val="50000"/>
                  </a:schemeClr>
                </a:solidFill>
                <a:latin typeface="Times New Roman" pitchFamily="18" charset="0"/>
                <a:ea typeface="Arial Unicode MS" pitchFamily="34" charset="-128"/>
                <a:cs typeface="Times New Roman" pitchFamily="18" charset="0"/>
              </a:rPr>
              <a:t>The class you do use for Pooled Data Source is : </a:t>
            </a:r>
            <a:r>
              <a:rPr lang="en-US" dirty="0" err="1">
                <a:solidFill>
                  <a:schemeClr val="accent5">
                    <a:lumMod val="75000"/>
                  </a:schemeClr>
                </a:solidFill>
                <a:latin typeface="Times New Roman" pitchFamily="18" charset="0"/>
                <a:ea typeface="Arial Unicode MS" pitchFamily="34" charset="-128"/>
                <a:cs typeface="Times New Roman" pitchFamily="18" charset="0"/>
              </a:rPr>
              <a:t>org.apache.commons.dbcp.BasicDataSource</a:t>
            </a:r>
            <a:endParaRPr lang="en-US"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9" name="Rectangle 8"/>
          <p:cNvSpPr/>
          <p:nvPr/>
        </p:nvSpPr>
        <p:spPr>
          <a:xfrm>
            <a:off x="684352" y="2323746"/>
            <a:ext cx="9325922" cy="1200329"/>
          </a:xfrm>
          <a:prstGeom prst="rect">
            <a:avLst/>
          </a:prstGeom>
        </p:spPr>
        <p:txBody>
          <a:bodyPr wrap="square">
            <a:spAutoFit/>
          </a:bodyPr>
          <a:lstStyle/>
          <a:p>
            <a:r>
              <a:rPr lang="en-US" b="1" dirty="0">
                <a:solidFill>
                  <a:srgbClr val="1A9681"/>
                </a:solidFill>
              </a:rPr>
              <a:t>&lt;bean </a:t>
            </a:r>
            <a:r>
              <a:rPr lang="en-US" b="1" dirty="0">
                <a:solidFill>
                  <a:srgbClr val="CC3399"/>
                </a:solidFill>
              </a:rPr>
              <a:t>id=</a:t>
            </a:r>
            <a:r>
              <a:rPr lang="en-US" b="1" i="1" dirty="0">
                <a:solidFill>
                  <a:srgbClr val="6600FF"/>
                </a:solidFill>
              </a:rPr>
              <a:t>"</a:t>
            </a:r>
            <a:r>
              <a:rPr lang="en-US" b="1" i="1" dirty="0" err="1">
                <a:solidFill>
                  <a:srgbClr val="0066FF"/>
                </a:solidFill>
                <a:latin typeface="Times New Roman" pitchFamily="18" charset="0"/>
                <a:cs typeface="Times New Roman" pitchFamily="18" charset="0"/>
              </a:rPr>
              <a:t>propertyConfigurer</a:t>
            </a:r>
            <a:r>
              <a:rPr lang="en-US" b="1" i="1" dirty="0">
                <a:solidFill>
                  <a:srgbClr val="6600FF"/>
                </a:solidFill>
              </a:rPr>
              <a:t>"</a:t>
            </a:r>
          </a:p>
          <a:p>
            <a:r>
              <a:rPr lang="en-US" b="1" dirty="0"/>
              <a:t>         </a:t>
            </a:r>
            <a:r>
              <a:rPr lang="en-US" b="1" dirty="0">
                <a:solidFill>
                  <a:srgbClr val="CC3399"/>
                </a:solidFill>
              </a:rPr>
              <a:t>class=</a:t>
            </a:r>
            <a:r>
              <a:rPr lang="en-US" b="1" i="1" dirty="0">
                <a:solidFill>
                  <a:srgbClr val="0066FF"/>
                </a:solidFill>
              </a:rPr>
              <a:t>"</a:t>
            </a:r>
            <a:r>
              <a:rPr lang="en-US" b="1" i="1" dirty="0">
                <a:solidFill>
                  <a:srgbClr val="0066FF"/>
                </a:solidFill>
                <a:latin typeface="Times New Roman" pitchFamily="18" charset="0"/>
                <a:cs typeface="Times New Roman" pitchFamily="18" charset="0"/>
              </a:rPr>
              <a:t>org.springframework.beans.factory.config.PropertyPlaceholderConfigurer"</a:t>
            </a:r>
            <a:r>
              <a:rPr lang="en-US" b="1" i="1" dirty="0">
                <a:solidFill>
                  <a:srgbClr val="00B050"/>
                </a:solidFill>
              </a:rPr>
              <a:t>&gt;</a:t>
            </a:r>
            <a:endParaRPr lang="en-US" b="1" i="1" dirty="0">
              <a:solidFill>
                <a:srgbClr val="6600FF"/>
              </a:solidFill>
            </a:endParaRPr>
          </a:p>
          <a:p>
            <a:r>
              <a:rPr lang="en-US" b="1" dirty="0">
                <a:solidFill>
                  <a:srgbClr val="1A9681"/>
                </a:solidFill>
              </a:rPr>
              <a:t>         &lt;property </a:t>
            </a:r>
            <a:r>
              <a:rPr lang="en-US" b="1" dirty="0">
                <a:solidFill>
                  <a:srgbClr val="CC3399"/>
                </a:solidFill>
              </a:rPr>
              <a:t>name</a:t>
            </a:r>
            <a:r>
              <a:rPr lang="en-US" b="1" i="1" dirty="0">
                <a:solidFill>
                  <a:srgbClr val="002060"/>
                </a:solidFill>
              </a:rPr>
              <a:t>=</a:t>
            </a:r>
            <a:r>
              <a:rPr lang="en-US" b="1" i="1" dirty="0">
                <a:solidFill>
                  <a:srgbClr val="0066FF"/>
                </a:solidFill>
              </a:rPr>
              <a:t>"</a:t>
            </a:r>
            <a:r>
              <a:rPr lang="en-US" b="1" i="1" dirty="0">
                <a:solidFill>
                  <a:srgbClr val="0066FF"/>
                </a:solidFill>
                <a:latin typeface="Times New Roman" pitchFamily="18" charset="0"/>
                <a:cs typeface="Times New Roman" pitchFamily="18" charset="0"/>
              </a:rPr>
              <a:t>location</a:t>
            </a:r>
            <a:r>
              <a:rPr lang="en-US" b="1" i="1" dirty="0">
                <a:solidFill>
                  <a:srgbClr val="0066FF"/>
                </a:solidFill>
              </a:rPr>
              <a:t>" </a:t>
            </a:r>
            <a:r>
              <a:rPr lang="en-US" b="1" dirty="0">
                <a:solidFill>
                  <a:srgbClr val="CC3399"/>
                </a:solidFill>
              </a:rPr>
              <a:t>value=</a:t>
            </a:r>
            <a:r>
              <a:rPr lang="en-US" b="1" i="1" dirty="0">
                <a:solidFill>
                  <a:srgbClr val="0066FF"/>
                </a:solidFill>
              </a:rPr>
              <a:t>"</a:t>
            </a:r>
            <a:r>
              <a:rPr lang="en-US" b="1" i="1" dirty="0" err="1">
                <a:solidFill>
                  <a:srgbClr val="0066FF"/>
                </a:solidFill>
                <a:latin typeface="Times New Roman" pitchFamily="18" charset="0"/>
                <a:cs typeface="Times New Roman" pitchFamily="18" charset="0"/>
              </a:rPr>
              <a:t>jdbc.properties</a:t>
            </a:r>
            <a:r>
              <a:rPr lang="en-US" b="1" i="1" dirty="0">
                <a:solidFill>
                  <a:srgbClr val="0066FF"/>
                </a:solidFill>
              </a:rPr>
              <a:t>" </a:t>
            </a:r>
            <a:r>
              <a:rPr lang="en-US" b="1" i="1" dirty="0">
                <a:solidFill>
                  <a:srgbClr val="00B050"/>
                </a:solidFill>
              </a:rPr>
              <a:t>/&gt;</a:t>
            </a:r>
          </a:p>
          <a:p>
            <a:r>
              <a:rPr lang="en-US" b="1" dirty="0">
                <a:solidFill>
                  <a:srgbClr val="1A9681"/>
                </a:solidFill>
              </a:rPr>
              <a:t>&lt;/bean&gt;</a:t>
            </a:r>
          </a:p>
        </p:txBody>
      </p:sp>
      <p:sp>
        <p:nvSpPr>
          <p:cNvPr id="10" name="Rectangle 9"/>
          <p:cNvSpPr/>
          <p:nvPr/>
        </p:nvSpPr>
        <p:spPr>
          <a:xfrm>
            <a:off x="684352" y="4154269"/>
            <a:ext cx="9144000" cy="2308324"/>
          </a:xfrm>
          <a:prstGeom prst="rect">
            <a:avLst/>
          </a:prstGeom>
        </p:spPr>
        <p:txBody>
          <a:bodyPr wrap="square">
            <a:spAutoFit/>
          </a:bodyPr>
          <a:lstStyle/>
          <a:p>
            <a:r>
              <a:rPr lang="en-US" b="1" dirty="0">
                <a:solidFill>
                  <a:srgbClr val="1A9681"/>
                </a:solidFill>
              </a:rPr>
              <a:t>&lt;bean</a:t>
            </a:r>
            <a:r>
              <a:rPr lang="en-US" b="1" dirty="0">
                <a:solidFill>
                  <a:srgbClr val="CC3399"/>
                </a:solidFill>
              </a:rPr>
              <a:t> id=</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rPr>
              <a:t>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org.apache.commons.dbcp.BasicDataSource</a:t>
            </a:r>
            <a:r>
              <a:rPr lang="en-US" b="1" i="1" dirty="0">
                <a:solidFill>
                  <a:srgbClr val="0066FF"/>
                </a:solidFill>
                <a:latin typeface="Times New Roman" pitchFamily="18" charset="0"/>
                <a:cs typeface="Times New Roman" pitchFamily="18" charset="0"/>
              </a:rPr>
              <a:t>"</a:t>
            </a:r>
            <a:r>
              <a:rPr lang="en-US" b="1" dirty="0">
                <a:solidFill>
                  <a:srgbClr val="1A9681"/>
                </a:solidFill>
              </a:rPr>
              <a:t>&gt;   </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driverClassName</a:t>
            </a:r>
            <a:r>
              <a:rPr lang="en-US" b="1" i="1" dirty="0">
                <a:solidFill>
                  <a:srgbClr val="0066FF"/>
                </a:solidFill>
                <a:latin typeface="Times New Roman" pitchFamily="18" charset="0"/>
                <a:cs typeface="Times New Roman" pitchFamily="18" charset="0"/>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database.driver</a:t>
            </a:r>
            <a:r>
              <a:rPr lang="en-US" b="1" i="1" dirty="0">
                <a:solidFill>
                  <a:srgbClr val="0066FF"/>
                </a:solidFill>
                <a:latin typeface="Times New Roman" pitchFamily="18" charset="0"/>
                <a:cs typeface="Times New Roman" pitchFamily="18" charset="0"/>
              </a:rPr>
              <a:t>}" </a:t>
            </a:r>
            <a:r>
              <a:rPr lang="en-US" b="1" dirty="0">
                <a:solidFill>
                  <a:srgbClr val="1A9681"/>
                </a:solidFill>
              </a:rPr>
              <a:t>/&gt;</a:t>
            </a:r>
          </a:p>
          <a:p>
            <a:r>
              <a:rPr lang="en-US" b="1" dirty="0">
                <a:solidFill>
                  <a:srgbClr val="1A9681"/>
                </a:solidFill>
              </a:rPr>
              <a:t>   &lt;property </a:t>
            </a:r>
            <a:r>
              <a:rPr lang="en-US" b="1" dirty="0">
                <a:solidFill>
                  <a:srgbClr val="CC3399"/>
                </a:solidFill>
              </a:rPr>
              <a:t>name</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url</a:t>
            </a:r>
            <a:r>
              <a:rPr lang="en-US" b="1" i="1" dirty="0">
                <a:solidFill>
                  <a:srgbClr val="0066FF"/>
                </a:solidFill>
                <a:latin typeface="Times New Roman" pitchFamily="18" charset="0"/>
                <a:cs typeface="Times New Roman" pitchFamily="18" charset="0"/>
              </a:rPr>
              <a:t>" </a:t>
            </a:r>
            <a:r>
              <a:rPr lang="en-US" b="1" dirty="0">
                <a:solidFill>
                  <a:srgbClr val="CC3399"/>
                </a:solidFill>
              </a:rPr>
              <a:t>value</a:t>
            </a:r>
            <a:r>
              <a:rPr lang="en-US" b="1" i="1" dirty="0">
                <a:solidFill>
                  <a:srgbClr val="0066FF"/>
                </a:solidFill>
                <a:latin typeface="Times New Roman" pitchFamily="18" charset="0"/>
                <a:cs typeface="Times New Roman" pitchFamily="18" charset="0"/>
              </a:rPr>
              <a:t>=“${database.url}"</a:t>
            </a:r>
            <a:r>
              <a:rPr lang="en-US" b="1" dirty="0">
                <a:solidFill>
                  <a:srgbClr val="1A9681"/>
                </a:solidFill>
              </a:rPr>
              <a:t> /&gt;</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 "username"</a:t>
            </a:r>
            <a:r>
              <a:rPr lang="en-US" b="1" dirty="0">
                <a:solidFill>
                  <a:srgbClr val="1A9681"/>
                </a:solidFill>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database.username</a:t>
            </a:r>
            <a:r>
              <a:rPr lang="en-US" b="1" i="1" dirty="0">
                <a:solidFill>
                  <a:srgbClr val="0066FF"/>
                </a:solidFill>
                <a:latin typeface="Times New Roman" pitchFamily="18" charset="0"/>
                <a:cs typeface="Times New Roman" pitchFamily="18" charset="0"/>
              </a:rPr>
              <a:t>}"</a:t>
            </a:r>
            <a:r>
              <a:rPr lang="en-US" b="1" dirty="0">
                <a:solidFill>
                  <a:srgbClr val="1A9681"/>
                </a:solidFill>
              </a:rPr>
              <a:t> /&gt;</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 "password</a:t>
            </a:r>
            <a:r>
              <a:rPr lang="en-US" b="1" dirty="0">
                <a:solidFill>
                  <a:srgbClr val="1A9681"/>
                </a:solidFill>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database.password</a:t>
            </a:r>
            <a:r>
              <a:rPr lang="en-US" b="1" i="1" dirty="0">
                <a:solidFill>
                  <a:srgbClr val="0066FF"/>
                </a:solidFill>
                <a:latin typeface="Times New Roman" pitchFamily="18" charset="0"/>
                <a:cs typeface="Times New Roman" pitchFamily="18" charset="0"/>
              </a:rPr>
              <a:t>}"</a:t>
            </a:r>
            <a:r>
              <a:rPr lang="en-US" b="1" dirty="0">
                <a:solidFill>
                  <a:srgbClr val="1A9681"/>
                </a:solidFill>
              </a:rPr>
              <a:t> /&gt;</a:t>
            </a:r>
          </a:p>
          <a:p>
            <a:r>
              <a:rPr lang="en-US" dirty="0"/>
              <a:t>  </a:t>
            </a:r>
            <a:r>
              <a:rPr lang="en-US" b="1" dirty="0">
                <a:solidFill>
                  <a:srgbClr val="1A9681"/>
                </a:solidFill>
              </a:rPr>
              <a:t> &lt;property </a:t>
            </a:r>
            <a:r>
              <a:rPr lang="en-US" b="1" dirty="0">
                <a:solidFill>
                  <a:srgbClr val="CC3399"/>
                </a:solidFill>
              </a:rPr>
              <a:t>name</a:t>
            </a:r>
            <a:r>
              <a:rPr lang="en-US" dirty="0"/>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initialSize</a:t>
            </a:r>
            <a:r>
              <a:rPr lang="en-US" b="1" i="1" dirty="0">
                <a:solidFill>
                  <a:srgbClr val="0066FF"/>
                </a:solidFill>
                <a:latin typeface="Times New Roman" pitchFamily="18" charset="0"/>
                <a:cs typeface="Times New Roman" pitchFamily="18" charset="0"/>
              </a:rPr>
              <a:t>"</a:t>
            </a:r>
            <a:r>
              <a:rPr lang="en-US" i="1" dirty="0"/>
              <a:t> </a:t>
            </a:r>
            <a:r>
              <a:rPr lang="en-US" b="1" dirty="0">
                <a:solidFill>
                  <a:srgbClr val="CC3399"/>
                </a:solidFill>
              </a:rPr>
              <a:t>value</a:t>
            </a:r>
            <a:r>
              <a:rPr lang="en-US" i="1" dirty="0"/>
              <a:t>=</a:t>
            </a:r>
            <a:r>
              <a:rPr lang="en-US" b="1" i="1" dirty="0">
                <a:solidFill>
                  <a:srgbClr val="0066FF"/>
                </a:solidFill>
                <a:latin typeface="Times New Roman" pitchFamily="18" charset="0"/>
                <a:cs typeface="Times New Roman" pitchFamily="18" charset="0"/>
              </a:rPr>
              <a:t>"5" </a:t>
            </a:r>
            <a:r>
              <a:rPr lang="en-US" b="1" dirty="0">
                <a:solidFill>
                  <a:srgbClr val="1A9681"/>
                </a:solidFill>
              </a:rPr>
              <a:t>/&gt;</a:t>
            </a:r>
            <a:endParaRPr lang="en-US" i="1" dirty="0"/>
          </a:p>
          <a:p>
            <a:r>
              <a:rPr lang="en-US" dirty="0"/>
              <a:t>   </a:t>
            </a:r>
            <a:r>
              <a:rPr lang="en-US" b="1" dirty="0">
                <a:solidFill>
                  <a:srgbClr val="1A9681"/>
                </a:solidFill>
              </a:rPr>
              <a:t>&lt;property </a:t>
            </a:r>
            <a:r>
              <a:rPr lang="en-US" b="1" dirty="0">
                <a:solidFill>
                  <a:srgbClr val="CC3399"/>
                </a:solidFill>
              </a:rPr>
              <a:t>name</a:t>
            </a:r>
            <a:r>
              <a:rPr lang="en-US" dirty="0"/>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maxActive</a:t>
            </a:r>
            <a:r>
              <a:rPr lang="en-US" b="1" i="1" dirty="0">
                <a:solidFill>
                  <a:srgbClr val="0066FF"/>
                </a:solidFill>
                <a:latin typeface="Times New Roman" pitchFamily="18" charset="0"/>
                <a:cs typeface="Times New Roman" pitchFamily="18" charset="0"/>
              </a:rPr>
              <a:t>" </a:t>
            </a:r>
            <a:r>
              <a:rPr lang="en-US" i="1" dirty="0"/>
              <a:t> </a:t>
            </a:r>
            <a:r>
              <a:rPr lang="en-US" b="1" dirty="0">
                <a:solidFill>
                  <a:srgbClr val="CC3399"/>
                </a:solidFill>
              </a:rPr>
              <a:t>value</a:t>
            </a:r>
            <a:r>
              <a:rPr lang="en-US" b="1" i="1" dirty="0">
                <a:solidFill>
                  <a:srgbClr val="0066FF"/>
                </a:solidFill>
                <a:latin typeface="Times New Roman" pitchFamily="18" charset="0"/>
                <a:cs typeface="Times New Roman" pitchFamily="18" charset="0"/>
              </a:rPr>
              <a:t>="10" </a:t>
            </a:r>
            <a:r>
              <a:rPr lang="en-US" b="1" dirty="0">
                <a:solidFill>
                  <a:srgbClr val="1A9681"/>
                </a:solidFill>
              </a:rPr>
              <a:t>/&gt; </a:t>
            </a:r>
          </a:p>
          <a:p>
            <a:r>
              <a:rPr lang="en-US" b="1" dirty="0">
                <a:solidFill>
                  <a:srgbClr val="1A9681"/>
                </a:solidFill>
              </a:rPr>
              <a:t>&lt;/bean&gt;</a:t>
            </a:r>
          </a:p>
        </p:txBody>
      </p:sp>
      <p:sp>
        <p:nvSpPr>
          <p:cNvPr id="8" name="Rounded Rectangle 7"/>
          <p:cNvSpPr/>
          <p:nvPr/>
        </p:nvSpPr>
        <p:spPr>
          <a:xfrm>
            <a:off x="858252" y="5553393"/>
            <a:ext cx="6240379" cy="591373"/>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rot="1193620">
            <a:off x="8749821" y="3717810"/>
            <a:ext cx="32766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solidFill>
                  <a:srgbClr val="FF0000"/>
                </a:solidFill>
              </a:rPr>
              <a:t>2 new properties in Pooled Data Source</a:t>
            </a:r>
          </a:p>
        </p:txBody>
      </p:sp>
      <p:cxnSp>
        <p:nvCxnSpPr>
          <p:cNvPr id="13" name="Straight Arrow Connector 12"/>
          <p:cNvCxnSpPr>
            <a:stCxn id="11" idx="2"/>
          </p:cNvCxnSpPr>
          <p:nvPr/>
        </p:nvCxnSpPr>
        <p:spPr>
          <a:xfrm flipH="1">
            <a:off x="7098631" y="4344856"/>
            <a:ext cx="3179525" cy="1442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684352" y="214478"/>
            <a:ext cx="8689061" cy="1020762"/>
            <a:chOff x="684352" y="226510"/>
            <a:chExt cx="8689061" cy="1020762"/>
          </a:xfrm>
        </p:grpSpPr>
        <p:sp>
          <p:nvSpPr>
            <p:cNvPr id="14"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Pooled Data Source</a:t>
              </a:r>
              <a:endParaRPr lang="en-US" kern="0" dirty="0" smtClean="0">
                <a:solidFill>
                  <a:schemeClr val="tx1"/>
                </a:solidFill>
              </a:endParaRPr>
            </a:p>
          </p:txBody>
        </p:sp>
        <p:pic>
          <p:nvPicPr>
            <p:cNvPr id="1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59590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382198">
            <a:off x="1533766" y="2607711"/>
            <a:ext cx="7239000" cy="1600438"/>
          </a:xfrm>
          <a:prstGeom prst="rect">
            <a:avLst/>
          </a:prstGeom>
          <a:ln>
            <a:solidFill>
              <a:srgbClr val="D60093"/>
            </a:solidFill>
          </a:ln>
        </p:spPr>
        <p:txBody>
          <a:bodyPr wrap="square">
            <a:spAutoFit/>
          </a:bodyPr>
          <a:lstStyle/>
          <a:p>
            <a:r>
              <a:rPr lang="en-US" sz="1400" b="1" dirty="0">
                <a:solidFill>
                  <a:srgbClr val="1A9681"/>
                </a:solidFill>
              </a:rPr>
              <a:t>&lt;bean id="</a:t>
            </a:r>
            <a:r>
              <a:rPr lang="en-US" sz="1400" b="1" dirty="0" err="1">
                <a:solidFill>
                  <a:srgbClr val="1A9681"/>
                </a:solidFill>
              </a:rPr>
              <a:t>MydataSource</a:t>
            </a:r>
            <a:r>
              <a:rPr lang="en-US" sz="1400" b="1" dirty="0">
                <a:solidFill>
                  <a:srgbClr val="1A9681"/>
                </a:solidFill>
              </a:rPr>
              <a:t>" 	class="</a:t>
            </a:r>
            <a:r>
              <a:rPr lang="en-US" sz="1400" b="1" dirty="0" err="1">
                <a:solidFill>
                  <a:srgbClr val="1A9681"/>
                </a:solidFill>
              </a:rPr>
              <a:t>org.springframework.jdbc.datasource.DriverManagerDataSource</a:t>
            </a:r>
            <a:r>
              <a:rPr lang="en-US" sz="1400" b="1" dirty="0">
                <a:solidFill>
                  <a:srgbClr val="1A9681"/>
                </a:solidFill>
              </a:rPr>
              <a:t>"&gt;   </a:t>
            </a:r>
          </a:p>
          <a:p>
            <a:r>
              <a:rPr lang="en-US" sz="1400" b="1" dirty="0">
                <a:solidFill>
                  <a:srgbClr val="1A9681"/>
                </a:solidFill>
              </a:rPr>
              <a:t>   &lt;property name="</a:t>
            </a:r>
            <a:r>
              <a:rPr lang="en-US" sz="1400" b="1" dirty="0" err="1">
                <a:solidFill>
                  <a:srgbClr val="1A9681"/>
                </a:solidFill>
              </a:rPr>
              <a:t>driverClassName</a:t>
            </a:r>
            <a:r>
              <a:rPr lang="en-US" sz="1400" b="1" dirty="0">
                <a:solidFill>
                  <a:srgbClr val="1A9681"/>
                </a:solidFill>
              </a:rPr>
              <a:t>" value="</a:t>
            </a:r>
            <a:r>
              <a:rPr lang="en-US" sz="1400" b="1" dirty="0" err="1">
                <a:solidFill>
                  <a:srgbClr val="1A9681"/>
                </a:solidFill>
              </a:rPr>
              <a:t>com.mysql.jdbc.Driver</a:t>
            </a:r>
            <a:r>
              <a:rPr lang="en-US" sz="1400" b="1" dirty="0">
                <a:solidFill>
                  <a:srgbClr val="1A9681"/>
                </a:solidFill>
              </a:rPr>
              <a:t>" /&gt;</a:t>
            </a:r>
          </a:p>
          <a:p>
            <a:r>
              <a:rPr lang="en-US" sz="1400" b="1" dirty="0">
                <a:solidFill>
                  <a:srgbClr val="1A9681"/>
                </a:solidFill>
              </a:rPr>
              <a:t>   &lt;property name="</a:t>
            </a:r>
            <a:r>
              <a:rPr lang="en-US" sz="1400" b="1" dirty="0" err="1">
                <a:solidFill>
                  <a:srgbClr val="1A9681"/>
                </a:solidFill>
              </a:rPr>
              <a:t>url</a:t>
            </a:r>
            <a:r>
              <a:rPr lang="en-US" sz="1400" b="1" dirty="0">
                <a:solidFill>
                  <a:srgbClr val="1A9681"/>
                </a:solidFill>
              </a:rPr>
              <a:t>" value="</a:t>
            </a:r>
            <a:r>
              <a:rPr lang="en-US" sz="1400" b="1" dirty="0" err="1">
                <a:solidFill>
                  <a:srgbClr val="1A9681"/>
                </a:solidFill>
              </a:rPr>
              <a:t>jdbc:mysql</a:t>
            </a:r>
            <a:r>
              <a:rPr lang="en-US" sz="1400" b="1" dirty="0">
                <a:solidFill>
                  <a:srgbClr val="1A9681"/>
                </a:solidFill>
              </a:rPr>
              <a:t>://</a:t>
            </a:r>
            <a:r>
              <a:rPr lang="en-US" sz="1400" b="1" dirty="0" err="1">
                <a:solidFill>
                  <a:srgbClr val="1A9681"/>
                </a:solidFill>
              </a:rPr>
              <a:t>localhost</a:t>
            </a:r>
            <a:r>
              <a:rPr lang="en-US" sz="1400" b="1" dirty="0">
                <a:solidFill>
                  <a:srgbClr val="1A9681"/>
                </a:solidFill>
              </a:rPr>
              <a:t>/test" /&gt;</a:t>
            </a:r>
          </a:p>
          <a:p>
            <a:r>
              <a:rPr lang="en-US" sz="1400" b="1" dirty="0">
                <a:solidFill>
                  <a:srgbClr val="1A9681"/>
                </a:solidFill>
              </a:rPr>
              <a:t>   &lt;property name= "username" value= "" /&gt;</a:t>
            </a:r>
          </a:p>
          <a:p>
            <a:r>
              <a:rPr lang="en-US" sz="1400" b="1" dirty="0">
                <a:solidFill>
                  <a:srgbClr val="1A9681"/>
                </a:solidFill>
              </a:rPr>
              <a:t>   &lt;property name="password" value= "" /&gt;</a:t>
            </a:r>
          </a:p>
          <a:p>
            <a:r>
              <a:rPr lang="en-US" sz="1400" b="1" dirty="0">
                <a:solidFill>
                  <a:srgbClr val="1A9681"/>
                </a:solidFill>
              </a:rPr>
              <a:t>&lt;/bean&gt;</a:t>
            </a:r>
          </a:p>
        </p:txBody>
      </p:sp>
      <p:sp>
        <p:nvSpPr>
          <p:cNvPr id="5" name="Rectangle 4"/>
          <p:cNvSpPr/>
          <p:nvPr/>
        </p:nvSpPr>
        <p:spPr>
          <a:xfrm>
            <a:off x="3962400" y="1397863"/>
            <a:ext cx="7062623" cy="954107"/>
          </a:xfrm>
          <a:prstGeom prst="rect">
            <a:avLst/>
          </a:prstGeom>
          <a:ln>
            <a:solidFill>
              <a:srgbClr val="D60093"/>
            </a:solidFill>
          </a:ln>
        </p:spPr>
        <p:txBody>
          <a:bodyPr wrap="square">
            <a:spAutoFit/>
          </a:bodyPr>
          <a:lstStyle/>
          <a:p>
            <a:r>
              <a:rPr lang="en-US" sz="1400" b="1" dirty="0">
                <a:solidFill>
                  <a:srgbClr val="1A9681"/>
                </a:solidFill>
              </a:rPr>
              <a:t>&lt;bean</a:t>
            </a:r>
            <a:r>
              <a:rPr lang="en-US" sz="1400" b="1" dirty="0">
                <a:solidFill>
                  <a:srgbClr val="CC3399"/>
                </a:solidFill>
              </a:rPr>
              <a:t> id</a:t>
            </a:r>
            <a:r>
              <a:rPr lang="en-US" sz="1400" b="1" dirty="0" smtClean="0">
                <a:solidFill>
                  <a:srgbClr val="CC3399"/>
                </a:solidFill>
              </a:rPr>
              <a:t>=</a:t>
            </a:r>
            <a:r>
              <a:rPr lang="en-US" sz="1400" b="1" i="1" dirty="0" smtClean="0">
                <a:solidFill>
                  <a:srgbClr val="0066FF"/>
                </a:solidFill>
                <a:latin typeface="Times New Roman" pitchFamily="18" charset="0"/>
                <a:cs typeface="Times New Roman" pitchFamily="18" charset="0"/>
              </a:rPr>
              <a:t>”</a:t>
            </a:r>
            <a:r>
              <a:rPr lang="en-US" sz="1400" b="1" i="1" dirty="0" err="1" smtClean="0">
                <a:solidFill>
                  <a:srgbClr val="0066FF"/>
                </a:solidFill>
                <a:latin typeface="Times New Roman" pitchFamily="18" charset="0"/>
                <a:cs typeface="Times New Roman" pitchFamily="18" charset="0"/>
              </a:rPr>
              <a:t>mydataSource</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	class=</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org.springframework.jndi.JndiObjectFactoryBean</a:t>
            </a:r>
            <a:r>
              <a:rPr lang="en-US" sz="1400" b="1" i="1" dirty="0">
                <a:solidFill>
                  <a:srgbClr val="0066FF"/>
                </a:solidFill>
                <a:latin typeface="Times New Roman" pitchFamily="18" charset="0"/>
                <a:cs typeface="Times New Roman" pitchFamily="18" charset="0"/>
              </a:rPr>
              <a:t>" scope="singleton"</a:t>
            </a:r>
            <a:r>
              <a:rPr lang="en-US" sz="1400" b="1" dirty="0">
                <a:solidFill>
                  <a:srgbClr val="1A9681"/>
                </a:solidFill>
              </a:rPr>
              <a:t>&gt;   </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jndiName</a:t>
            </a:r>
            <a:r>
              <a:rPr lang="en-US" sz="1400" b="1" i="1" dirty="0">
                <a:solidFill>
                  <a:srgbClr val="0066FF"/>
                </a:solidFill>
                <a:latin typeface="Times New Roman" pitchFamily="18" charset="0"/>
                <a:cs typeface="Times New Roman" pitchFamily="18" charset="0"/>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database.jndiname</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/&gt;</a:t>
            </a:r>
          </a:p>
          <a:p>
            <a:r>
              <a:rPr lang="en-US" sz="1400" b="1" dirty="0">
                <a:solidFill>
                  <a:srgbClr val="1A9681"/>
                </a:solidFill>
              </a:rPr>
              <a:t>&lt;/bean&gt;</a:t>
            </a:r>
          </a:p>
        </p:txBody>
      </p:sp>
      <p:sp>
        <p:nvSpPr>
          <p:cNvPr id="6" name="Rectangle 5"/>
          <p:cNvSpPr/>
          <p:nvPr/>
        </p:nvSpPr>
        <p:spPr>
          <a:xfrm rot="21376118">
            <a:off x="4014621" y="4737473"/>
            <a:ext cx="6477000" cy="1815882"/>
          </a:xfrm>
          <a:prstGeom prst="rect">
            <a:avLst/>
          </a:prstGeom>
          <a:ln>
            <a:solidFill>
              <a:srgbClr val="D60093"/>
            </a:solidFill>
          </a:ln>
        </p:spPr>
        <p:txBody>
          <a:bodyPr wrap="square">
            <a:spAutoFit/>
          </a:bodyPr>
          <a:lstStyle/>
          <a:p>
            <a:r>
              <a:rPr lang="en-US" sz="1400" b="1" dirty="0">
                <a:solidFill>
                  <a:srgbClr val="1A9681"/>
                </a:solidFill>
              </a:rPr>
              <a:t>&lt;bean id="</a:t>
            </a:r>
            <a:r>
              <a:rPr lang="en-US" sz="1400" b="1" dirty="0" err="1">
                <a:solidFill>
                  <a:srgbClr val="1A9681"/>
                </a:solidFill>
              </a:rPr>
              <a:t>MydataSource</a:t>
            </a:r>
            <a:r>
              <a:rPr lang="en-US" sz="1400" b="1" dirty="0">
                <a:solidFill>
                  <a:srgbClr val="1A9681"/>
                </a:solidFill>
              </a:rPr>
              <a:t>" class="</a:t>
            </a:r>
            <a:r>
              <a:rPr lang="en-US" sz="1400" b="1" dirty="0" err="1">
                <a:solidFill>
                  <a:srgbClr val="1A9681"/>
                </a:solidFill>
              </a:rPr>
              <a:t>org.apache.commons.dbcp.BasicDataSource</a:t>
            </a:r>
            <a:r>
              <a:rPr lang="en-US" sz="1400" b="1" dirty="0">
                <a:solidFill>
                  <a:srgbClr val="1A9681"/>
                </a:solidFill>
              </a:rPr>
              <a:t>"&gt;   </a:t>
            </a:r>
          </a:p>
          <a:p>
            <a:r>
              <a:rPr lang="en-US" sz="1400" b="1" dirty="0">
                <a:solidFill>
                  <a:srgbClr val="1A9681"/>
                </a:solidFill>
              </a:rPr>
              <a:t>   &lt;property name="</a:t>
            </a:r>
            <a:r>
              <a:rPr lang="en-US" sz="1400" b="1" dirty="0" err="1">
                <a:solidFill>
                  <a:srgbClr val="1A9681"/>
                </a:solidFill>
              </a:rPr>
              <a:t>driverClassName</a:t>
            </a:r>
            <a:r>
              <a:rPr lang="en-US" sz="1400" b="1" dirty="0">
                <a:solidFill>
                  <a:srgbClr val="1A9681"/>
                </a:solidFill>
              </a:rPr>
              <a:t>" value="${</a:t>
            </a:r>
            <a:r>
              <a:rPr lang="en-US" sz="1400" b="1" dirty="0" err="1">
                <a:solidFill>
                  <a:srgbClr val="1A9681"/>
                </a:solidFill>
              </a:rPr>
              <a:t>database.driver</a:t>
            </a:r>
            <a:r>
              <a:rPr lang="en-US" sz="1400" b="1" dirty="0">
                <a:solidFill>
                  <a:srgbClr val="1A9681"/>
                </a:solidFill>
              </a:rPr>
              <a:t>}" /&gt;</a:t>
            </a:r>
          </a:p>
          <a:p>
            <a:r>
              <a:rPr lang="en-US" sz="1400" b="1" dirty="0">
                <a:solidFill>
                  <a:srgbClr val="1A9681"/>
                </a:solidFill>
              </a:rPr>
              <a:t>   &lt;property name="</a:t>
            </a:r>
            <a:r>
              <a:rPr lang="en-US" sz="1400" b="1" dirty="0" err="1">
                <a:solidFill>
                  <a:srgbClr val="1A9681"/>
                </a:solidFill>
              </a:rPr>
              <a:t>url</a:t>
            </a:r>
            <a:r>
              <a:rPr lang="en-US" sz="1400" b="1" dirty="0">
                <a:solidFill>
                  <a:srgbClr val="1A9681"/>
                </a:solidFill>
              </a:rPr>
              <a:t>" value=“${database.url}" /&gt;</a:t>
            </a:r>
          </a:p>
          <a:p>
            <a:r>
              <a:rPr lang="en-US" sz="1400" b="1" dirty="0">
                <a:solidFill>
                  <a:srgbClr val="1A9681"/>
                </a:solidFill>
              </a:rPr>
              <a:t>   &lt;property name= "username" value= "${</a:t>
            </a:r>
            <a:r>
              <a:rPr lang="en-US" sz="1400" b="1" dirty="0" err="1">
                <a:solidFill>
                  <a:srgbClr val="1A9681"/>
                </a:solidFill>
              </a:rPr>
              <a:t>database.username</a:t>
            </a:r>
            <a:r>
              <a:rPr lang="en-US" sz="1400" b="1" dirty="0">
                <a:solidFill>
                  <a:srgbClr val="1A9681"/>
                </a:solidFill>
              </a:rPr>
              <a:t>}" /&gt;</a:t>
            </a:r>
          </a:p>
          <a:p>
            <a:r>
              <a:rPr lang="en-US" sz="1400" b="1" dirty="0">
                <a:solidFill>
                  <a:srgbClr val="1A9681"/>
                </a:solidFill>
              </a:rPr>
              <a:t>   &lt;property name= "password" value= "${</a:t>
            </a:r>
            <a:r>
              <a:rPr lang="en-US" sz="1400" b="1" dirty="0" err="1">
                <a:solidFill>
                  <a:srgbClr val="1A9681"/>
                </a:solidFill>
              </a:rPr>
              <a:t>database.password</a:t>
            </a:r>
            <a:r>
              <a:rPr lang="en-US" sz="1400" b="1" dirty="0">
                <a:solidFill>
                  <a:srgbClr val="1A9681"/>
                </a:solidFill>
              </a:rPr>
              <a:t>}" /&gt;</a:t>
            </a:r>
          </a:p>
          <a:p>
            <a:r>
              <a:rPr lang="en-US" sz="1400" b="1" dirty="0">
                <a:solidFill>
                  <a:srgbClr val="1A9681"/>
                </a:solidFill>
              </a:rPr>
              <a:t>   &lt;property name= "</a:t>
            </a:r>
            <a:r>
              <a:rPr lang="en-US" sz="1400" b="1" dirty="0" err="1">
                <a:solidFill>
                  <a:srgbClr val="1A9681"/>
                </a:solidFill>
              </a:rPr>
              <a:t>initialSize</a:t>
            </a:r>
            <a:r>
              <a:rPr lang="en-US" sz="1400" b="1" dirty="0">
                <a:solidFill>
                  <a:srgbClr val="1A9681"/>
                </a:solidFill>
              </a:rPr>
              <a:t>" value="5" /&gt;</a:t>
            </a:r>
          </a:p>
          <a:p>
            <a:r>
              <a:rPr lang="en-US" sz="1400" b="1" dirty="0">
                <a:solidFill>
                  <a:srgbClr val="1A9681"/>
                </a:solidFill>
              </a:rPr>
              <a:t>   &lt;property name= "</a:t>
            </a:r>
            <a:r>
              <a:rPr lang="en-US" sz="1400" b="1" dirty="0" err="1">
                <a:solidFill>
                  <a:srgbClr val="1A9681"/>
                </a:solidFill>
              </a:rPr>
              <a:t>maxActive</a:t>
            </a:r>
            <a:r>
              <a:rPr lang="en-US" sz="1400" b="1" dirty="0">
                <a:solidFill>
                  <a:srgbClr val="1A9681"/>
                </a:solidFill>
              </a:rPr>
              <a:t>"  value="10" /&gt; </a:t>
            </a:r>
          </a:p>
          <a:p>
            <a:r>
              <a:rPr lang="en-US" sz="1400" b="1" dirty="0">
                <a:solidFill>
                  <a:srgbClr val="1A9681"/>
                </a:solidFill>
              </a:rPr>
              <a:t>&lt;/bean&gt;</a:t>
            </a:r>
          </a:p>
        </p:txBody>
      </p:sp>
      <p:sp>
        <p:nvSpPr>
          <p:cNvPr id="12" name="Right Arrow 11"/>
          <p:cNvSpPr/>
          <p:nvPr/>
        </p:nvSpPr>
        <p:spPr>
          <a:xfrm>
            <a:off x="3810000" y="5943601"/>
            <a:ext cx="304800" cy="23621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nvGrpSpPr>
          <p:cNvPr id="15" name="Group 14"/>
          <p:cNvGrpSpPr/>
          <p:nvPr/>
        </p:nvGrpSpPr>
        <p:grpSpPr>
          <a:xfrm>
            <a:off x="2153653" y="1528823"/>
            <a:ext cx="1676400" cy="685800"/>
            <a:chOff x="1905000" y="1103293"/>
            <a:chExt cx="1676400" cy="685800"/>
          </a:xfrm>
        </p:grpSpPr>
        <p:sp>
          <p:nvSpPr>
            <p:cNvPr id="8" name="Right Arrow 7"/>
            <p:cNvSpPr/>
            <p:nvPr/>
          </p:nvSpPr>
          <p:spPr>
            <a:xfrm>
              <a:off x="3276600" y="1320438"/>
              <a:ext cx="304800" cy="23621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Oval 6"/>
            <p:cNvSpPr/>
            <p:nvPr/>
          </p:nvSpPr>
          <p:spPr>
            <a:xfrm>
              <a:off x="1905000" y="1103293"/>
              <a:ext cx="1371600" cy="6858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t>JNDI DS</a:t>
              </a:r>
            </a:p>
          </p:txBody>
        </p:sp>
      </p:grpSp>
      <p:grpSp>
        <p:nvGrpSpPr>
          <p:cNvPr id="14" name="Group 13"/>
          <p:cNvGrpSpPr/>
          <p:nvPr/>
        </p:nvGrpSpPr>
        <p:grpSpPr>
          <a:xfrm>
            <a:off x="8749908" y="3286458"/>
            <a:ext cx="1793936" cy="685800"/>
            <a:chOff x="8839203" y="2717020"/>
            <a:chExt cx="1793936" cy="685800"/>
          </a:xfrm>
        </p:grpSpPr>
        <p:sp>
          <p:nvSpPr>
            <p:cNvPr id="10" name="Right Arrow 9"/>
            <p:cNvSpPr/>
            <p:nvPr/>
          </p:nvSpPr>
          <p:spPr>
            <a:xfrm flipH="1">
              <a:off x="8839203" y="2972777"/>
              <a:ext cx="433223" cy="23621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 name="Oval 8"/>
            <p:cNvSpPr/>
            <p:nvPr/>
          </p:nvSpPr>
          <p:spPr>
            <a:xfrm>
              <a:off x="9261539" y="2717020"/>
              <a:ext cx="1371600" cy="6858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dirty="0"/>
                <a:t>Driver Based DS</a:t>
              </a:r>
            </a:p>
          </p:txBody>
        </p:sp>
      </p:grpSp>
      <p:sp>
        <p:nvSpPr>
          <p:cNvPr id="11" name="Oval 10"/>
          <p:cNvSpPr/>
          <p:nvPr/>
        </p:nvSpPr>
        <p:spPr>
          <a:xfrm>
            <a:off x="2438400" y="5715000"/>
            <a:ext cx="1371600" cy="6858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t>Pooled DS</a:t>
            </a:r>
          </a:p>
        </p:txBody>
      </p:sp>
      <p:sp>
        <p:nvSpPr>
          <p:cNvPr id="3" name="TextBox 2"/>
          <p:cNvSpPr txBox="1"/>
          <p:nvPr/>
        </p:nvSpPr>
        <p:spPr>
          <a:xfrm>
            <a:off x="376882" y="324700"/>
            <a:ext cx="6104235" cy="773610"/>
          </a:xfrm>
          <a:prstGeom prst="rect">
            <a:avLst/>
          </a:prstGeom>
          <a:solidFill>
            <a:schemeClr val="bg1"/>
          </a:solidFill>
        </p:spPr>
        <p:txBody>
          <a:bodyPr wrap="none" rtlCol="0">
            <a:spAutoFit/>
          </a:bodyPr>
          <a:lstStyle/>
          <a:p>
            <a:pPr algn="ctr">
              <a:lnSpc>
                <a:spcPct val="90000"/>
              </a:lnSpc>
            </a:pPr>
            <a:r>
              <a:rPr lang="en-US" sz="4800"/>
              <a:t>3 types of Data Sources</a:t>
            </a:r>
            <a:endParaRPr lang="en-US" sz="4800" dirty="0">
              <a:latin typeface="Segoe UI" panose="020B0502040204020203" pitchFamily="34" charset="0"/>
              <a:cs typeface="Segoe UI" panose="020B0502040204020203" pitchFamily="34" charset="0"/>
            </a:endParaRP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3" name="Slide Number Placeholder 1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3497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250" fill="hold"/>
                                        <p:tgtEl>
                                          <p:spTgt spid="5"/>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500" fill="hold"/>
                                        <p:tgtEl>
                                          <p:spTgt spid="4"/>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500" fill="hold"/>
                                        <p:tgtEl>
                                          <p:spTgt spid="6"/>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1602532"/>
            <a:chOff x="1179095" y="2066521"/>
            <a:chExt cx="10287000" cy="1602532"/>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ln>
              <a:solidFill>
                <a:schemeClr val="bg1"/>
              </a:solidFill>
            </a:ln>
            <a:extLst/>
          </p:spPr>
          <p:style>
            <a:lnRef idx="1">
              <a:schemeClr val="accent6"/>
            </a:lnRef>
            <a:fillRef idx="3">
              <a:schemeClr val="accent6"/>
            </a:fillRef>
            <a:effectRef idx="2">
              <a:schemeClr val="accent6"/>
            </a:effectRef>
            <a:fontRef idx="minor">
              <a:schemeClr val="lt1"/>
            </a:fontRef>
          </p:style>
        </p:pic>
        <p:sp>
          <p:nvSpPr>
            <p:cNvPr id="6" name="Rectangle 5"/>
            <p:cNvSpPr/>
            <p:nvPr/>
          </p:nvSpPr>
          <p:spPr>
            <a:xfrm>
              <a:off x="1179095" y="2899612"/>
              <a:ext cx="10287000" cy="76944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JDBC Template</a:t>
              </a:r>
            </a:p>
          </p:txBody>
        </p:sp>
      </p:grpSp>
      <p:sp>
        <p:nvSpPr>
          <p:cNvPr id="2" name="Rectangle 1"/>
          <p:cNvSpPr/>
          <p:nvPr/>
        </p:nvSpPr>
        <p:spPr>
          <a:xfrm>
            <a:off x="5414466" y="526333"/>
            <a:ext cx="1253869" cy="523220"/>
          </a:xfrm>
          <a:prstGeom prst="rect">
            <a:avLst/>
          </a:prstGeom>
        </p:spPr>
        <p:txBody>
          <a:bodyPr wrap="none">
            <a:spAutoFit/>
          </a:bodyPr>
          <a:lstStyle/>
          <a:p>
            <a:r>
              <a:rPr lang="en-US" sz="2800" b="1">
                <a:latin typeface="Times New Roman" pitchFamily="18" charset="0"/>
                <a:ea typeface="Arial Unicode MS" pitchFamily="34" charset="-128"/>
                <a:cs typeface="Times New Roman" pitchFamily="18" charset="0"/>
              </a:rPr>
              <a:t>Step 2:</a:t>
            </a:r>
            <a:endParaRPr lang="en-US" sz="2800"/>
          </a:p>
        </p:txBody>
      </p:sp>
    </p:spTree>
    <p:extLst>
      <p:ext uri="{BB962C8B-B14F-4D97-AF65-F5344CB8AC3E}">
        <p14:creationId xmlns:p14="http://schemas.microsoft.com/office/powerpoint/2010/main" val="1329248319"/>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9" name="Group 8"/>
          <p:cNvGrpSpPr/>
          <p:nvPr/>
        </p:nvGrpSpPr>
        <p:grpSpPr>
          <a:xfrm>
            <a:off x="684352" y="214478"/>
            <a:ext cx="8689061" cy="1020762"/>
            <a:chOff x="684352" y="226510"/>
            <a:chExt cx="8689061" cy="1020762"/>
          </a:xfrm>
        </p:grpSpPr>
        <p:sp>
          <p:nvSpPr>
            <p:cNvPr id="10"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JDBC Template</a:t>
              </a:r>
              <a:endParaRPr lang="en-US" kern="0" dirty="0" smtClean="0">
                <a:solidFill>
                  <a:schemeClr val="tx1"/>
                </a:solidFill>
              </a:endParaRPr>
            </a:p>
          </p:txBody>
        </p:sp>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 name="Rectangle 11"/>
          <p:cNvSpPr/>
          <p:nvPr/>
        </p:nvSpPr>
        <p:spPr>
          <a:xfrm>
            <a:off x="608171" y="1651970"/>
            <a:ext cx="10949481" cy="461665"/>
          </a:xfrm>
          <a:prstGeom prst="rect">
            <a:avLst/>
          </a:prstGeom>
        </p:spPr>
        <p:txBody>
          <a:bodyPr wrap="square">
            <a:spAutoFit/>
          </a:bodyPr>
          <a:lstStyle/>
          <a:p>
            <a:r>
              <a:rPr lang="en-US" sz="2400" dirty="0">
                <a:solidFill>
                  <a:srgbClr val="C00000"/>
                </a:solidFill>
              </a:rPr>
              <a:t>After configuring the </a:t>
            </a:r>
            <a:r>
              <a:rPr lang="en-US" sz="2400" dirty="0" smtClean="0">
                <a:solidFill>
                  <a:srgbClr val="C00000"/>
                </a:solidFill>
              </a:rPr>
              <a:t>Data Source</a:t>
            </a:r>
            <a:r>
              <a:rPr lang="en-US" sz="2400" dirty="0">
                <a:solidFill>
                  <a:srgbClr val="C00000"/>
                </a:solidFill>
              </a:rPr>
              <a:t>, the next step is configuring the </a:t>
            </a:r>
            <a:r>
              <a:rPr lang="en-US" sz="2400" dirty="0" err="1">
                <a:solidFill>
                  <a:srgbClr val="C00000"/>
                </a:solidFill>
              </a:rPr>
              <a:t>JDBCTemplate</a:t>
            </a:r>
            <a:r>
              <a:rPr lang="en-US" sz="2400" dirty="0">
                <a:solidFill>
                  <a:srgbClr val="C00000"/>
                </a:solidFill>
              </a:rPr>
              <a:t>.</a:t>
            </a:r>
          </a:p>
        </p:txBody>
      </p:sp>
      <p:sp>
        <p:nvSpPr>
          <p:cNvPr id="13" name="Rectangle 12"/>
          <p:cNvSpPr/>
          <p:nvPr/>
        </p:nvSpPr>
        <p:spPr>
          <a:xfrm>
            <a:off x="608170" y="2393814"/>
            <a:ext cx="10949482" cy="3785652"/>
          </a:xfrm>
          <a:prstGeom prst="rect">
            <a:avLst/>
          </a:prstGeom>
        </p:spPr>
        <p:txBody>
          <a:bodyPr wrap="square">
            <a:spAutoFit/>
          </a:bodyPr>
          <a:lstStyle/>
          <a:p>
            <a:r>
              <a:rPr lang="en-US" sz="2400" dirty="0"/>
              <a:t>The </a:t>
            </a:r>
            <a:r>
              <a:rPr lang="en-US" sz="2400" dirty="0" err="1"/>
              <a:t>JdbcTemplate</a:t>
            </a:r>
            <a:r>
              <a:rPr lang="en-US" sz="2400" dirty="0"/>
              <a:t> class is the central class in the JDBC core package. It simplifies the use of JDBC since it handles the creation and release of resources. This helps to avoid common errors such as </a:t>
            </a:r>
            <a:r>
              <a:rPr lang="en-US" sz="2400" u="sng" dirty="0"/>
              <a:t>forgetting to always close the connection</a:t>
            </a:r>
            <a:r>
              <a:rPr lang="en-US" sz="2400" dirty="0"/>
              <a:t>. It executes the core JDBC workflow like statement creation and execution, leaving application code to provide SQL and extract results. This class executes SQL queries, update statements or stored procedure calls, imitating iteration over </a:t>
            </a:r>
            <a:r>
              <a:rPr lang="en-US" sz="2400" dirty="0" err="1"/>
              <a:t>ResultSets</a:t>
            </a:r>
            <a:r>
              <a:rPr lang="en-US" sz="2400" dirty="0"/>
              <a:t> and extraction of returned parameter values. </a:t>
            </a:r>
          </a:p>
          <a:p>
            <a:endParaRPr lang="en-US" sz="2400" dirty="0"/>
          </a:p>
          <a:p>
            <a:r>
              <a:rPr lang="en-US" sz="2400" dirty="0"/>
              <a:t>It also catches JDBC exceptions and translates them to the generic, more informative, exception hierarchy defined in the </a:t>
            </a:r>
            <a:r>
              <a:rPr lang="en-US" sz="2400" b="1" dirty="0" err="1"/>
              <a:t>org.springframework.dao</a:t>
            </a:r>
            <a:r>
              <a:rPr lang="en-US" sz="2400" dirty="0"/>
              <a:t> package.</a:t>
            </a:r>
          </a:p>
        </p:txBody>
      </p:sp>
    </p:spTree>
    <p:extLst>
      <p:ext uri="{BB962C8B-B14F-4D97-AF65-F5344CB8AC3E}">
        <p14:creationId xmlns:p14="http://schemas.microsoft.com/office/powerpoint/2010/main" val="198620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84352" y="609600"/>
            <a:ext cx="10914090" cy="6096000"/>
          </a:xfrm>
          <a:prstGeom prst="rect">
            <a:avLst/>
          </a:prstGeom>
        </p:spPr>
        <p:txBody>
          <a:bodyPr vert="horz" lIns="91440" tIns="45720" rIns="91440" bIns="45720" rtlCol="0">
            <a:noAutofit/>
          </a:bodyPr>
          <a:lstStyle>
            <a:defPPr>
              <a:defRPr lang="en-US"/>
            </a:defPPr>
            <a:lvl1pPr indent="0" algn="just">
              <a:spcBef>
                <a:spcPct val="20000"/>
              </a:spcBef>
              <a:buFont typeface="Arial" pitchFamily="34" charset="0"/>
              <a:buNone/>
              <a:defRPr sz="2000">
                <a:solidFill>
                  <a:schemeClr val="accent1">
                    <a:lumMod val="50000"/>
                  </a:schemeClr>
                </a:solidFill>
                <a:latin typeface="Times New Roman" pitchFamily="18" charset="0"/>
                <a:ea typeface="Arial Unicode MS" pitchFamily="34" charset="-128"/>
                <a:cs typeface="Times New Roman" pitchFamily="18" charset="0"/>
              </a:defRPr>
            </a:lvl1pPr>
            <a:lvl2pPr marL="742950" indent="-285750">
              <a:spcBef>
                <a:spcPct val="20000"/>
              </a:spcBef>
              <a:buFont typeface="Courier New" pitchFamily="49" charset="0"/>
              <a:buChar char="o"/>
              <a:defRPr sz="1600">
                <a:solidFill>
                  <a:schemeClr val="tx1">
                    <a:lumMod val="50000"/>
                    <a:lumOff val="50000"/>
                  </a:schemeClr>
                </a:solidFill>
                <a:latin typeface="+mj-lt"/>
              </a:defRPr>
            </a:lvl2pPr>
            <a:lvl3pPr marL="1143000" indent="-228600">
              <a:spcBef>
                <a:spcPct val="20000"/>
              </a:spcBef>
              <a:buFont typeface="Arial" pitchFamily="34" charset="0"/>
              <a:buChar char="•"/>
              <a:defRPr sz="1600">
                <a:solidFill>
                  <a:schemeClr val="tx1">
                    <a:lumMod val="50000"/>
                    <a:lumOff val="50000"/>
                  </a:schemeClr>
                </a:solidFill>
                <a:latin typeface="+mj-lt"/>
              </a:defRPr>
            </a:lvl3pPr>
            <a:lvl4pPr marL="1600200" indent="-228600">
              <a:spcBef>
                <a:spcPct val="20000"/>
              </a:spcBef>
              <a:buFont typeface="Courier New" pitchFamily="49" charset="0"/>
              <a:buChar char="o"/>
              <a:defRPr sz="1600">
                <a:solidFill>
                  <a:schemeClr val="tx1">
                    <a:lumMod val="50000"/>
                    <a:lumOff val="50000"/>
                  </a:schemeClr>
                </a:solidFill>
                <a:latin typeface="+mj-lt"/>
              </a:defRPr>
            </a:lvl4pPr>
            <a:lvl5pPr marL="2057400" indent="-228600">
              <a:spcBef>
                <a:spcPct val="20000"/>
              </a:spcBef>
              <a:buFont typeface="Arial" pitchFamily="34" charset="0"/>
              <a:buChar char="•"/>
              <a:defRPr sz="1600">
                <a:solidFill>
                  <a:schemeClr val="tx1">
                    <a:lumMod val="50000"/>
                    <a:lumOff val="50000"/>
                  </a:schemeClr>
                </a:solidFill>
                <a:latin typeface="+mj-lt"/>
              </a:defRPr>
            </a:lvl5pPr>
            <a:lvl6pPr marL="2514600" indent="-228600">
              <a:spcBef>
                <a:spcPct val="20000"/>
              </a:spcBef>
              <a:buFont typeface="Courier New" pitchFamily="49" charset="0"/>
              <a:buChar char="o"/>
              <a:defRPr sz="1600">
                <a:solidFill>
                  <a:schemeClr val="tx1">
                    <a:lumMod val="50000"/>
                    <a:lumOff val="50000"/>
                  </a:schemeClr>
                </a:solidFill>
                <a:latin typeface="+mj-lt"/>
              </a:defRPr>
            </a:lvl6pPr>
            <a:lvl7pPr marL="2971800" indent="-228600">
              <a:spcBef>
                <a:spcPct val="20000"/>
              </a:spcBef>
              <a:buFont typeface="Arial" pitchFamily="34" charset="0"/>
              <a:buChar char="•"/>
              <a:defRPr sz="1600">
                <a:solidFill>
                  <a:schemeClr val="tx1">
                    <a:lumMod val="50000"/>
                    <a:lumOff val="50000"/>
                  </a:schemeClr>
                </a:solidFill>
                <a:latin typeface="+mj-lt"/>
              </a:defRPr>
            </a:lvl7pPr>
            <a:lvl8pPr marL="3429000" indent="-228600">
              <a:spcBef>
                <a:spcPct val="20000"/>
              </a:spcBef>
              <a:buFont typeface="Courier New" pitchFamily="49" charset="0"/>
              <a:buChar char="o"/>
              <a:defRPr sz="1600">
                <a:solidFill>
                  <a:schemeClr val="tx1">
                    <a:lumMod val="50000"/>
                    <a:lumOff val="50000"/>
                  </a:schemeClr>
                </a:solidFill>
                <a:latin typeface="+mj-lt"/>
              </a:defRPr>
            </a:lvl8pPr>
            <a:lvl9pPr marL="3886200" indent="-228600">
              <a:spcBef>
                <a:spcPct val="20000"/>
              </a:spcBef>
              <a:buFont typeface="Arial" pitchFamily="34" charset="0"/>
              <a:buChar char="•"/>
              <a:defRPr sz="1600">
                <a:solidFill>
                  <a:schemeClr val="tx1">
                    <a:lumMod val="50000"/>
                    <a:lumOff val="50000"/>
                  </a:schemeClr>
                </a:solidFill>
                <a:latin typeface="+mj-lt"/>
              </a:defRPr>
            </a:lvl9pPr>
          </a:lstStyle>
          <a:p>
            <a:r>
              <a:rPr lang="en-US" sz="2800" dirty="0" smtClean="0"/>
              <a:t> </a:t>
            </a:r>
            <a:endParaRPr lang="en-US" sz="2800" dirty="0"/>
          </a:p>
          <a:p>
            <a:endParaRPr lang="en-US" sz="2800" b="1" dirty="0">
              <a:solidFill>
                <a:srgbClr val="00B050"/>
              </a:solidFill>
            </a:endParaRPr>
          </a:p>
          <a:p>
            <a:r>
              <a:rPr lang="en-US" sz="2800" b="1" dirty="0">
                <a:solidFill>
                  <a:srgbClr val="0070C0"/>
                </a:solidFill>
              </a:rPr>
              <a:t>Option 1:</a:t>
            </a:r>
            <a:r>
              <a:rPr lang="en-US" sz="2800" dirty="0">
                <a:solidFill>
                  <a:srgbClr val="00B050"/>
                </a:solidFill>
              </a:rPr>
              <a:t> </a:t>
            </a:r>
            <a:endParaRPr lang="en-US" sz="2800" dirty="0" smtClean="0">
              <a:solidFill>
                <a:srgbClr val="00B050"/>
              </a:solidFill>
            </a:endParaRPr>
          </a:p>
          <a:p>
            <a:r>
              <a:rPr lang="en-US" sz="2800" dirty="0" smtClean="0">
                <a:solidFill>
                  <a:srgbClr val="00B050"/>
                </a:solidFill>
              </a:rPr>
              <a:t>The </a:t>
            </a:r>
            <a:r>
              <a:rPr lang="en-US" sz="2800" b="1" dirty="0" err="1">
                <a:solidFill>
                  <a:srgbClr val="00B050"/>
                </a:solidFill>
              </a:rPr>
              <a:t>JdbcTemplate</a:t>
            </a:r>
            <a:r>
              <a:rPr lang="en-US" sz="2800" dirty="0">
                <a:solidFill>
                  <a:srgbClr val="00B050"/>
                </a:solidFill>
              </a:rPr>
              <a:t> can be used within a DAO implementation via direct instantiation with a </a:t>
            </a:r>
            <a:r>
              <a:rPr lang="en-US" sz="2800" dirty="0" err="1">
                <a:solidFill>
                  <a:srgbClr val="00B050"/>
                </a:solidFill>
              </a:rPr>
              <a:t>DataSource</a:t>
            </a:r>
            <a:r>
              <a:rPr lang="en-US" sz="2800" dirty="0">
                <a:solidFill>
                  <a:srgbClr val="00B050"/>
                </a:solidFill>
              </a:rPr>
              <a:t> reference </a:t>
            </a:r>
            <a:endParaRPr lang="en-US" sz="2800" dirty="0" smtClean="0">
              <a:solidFill>
                <a:srgbClr val="00B050"/>
              </a:solidFill>
            </a:endParaRPr>
          </a:p>
          <a:p>
            <a:endParaRPr lang="en-US" sz="2800" dirty="0">
              <a:solidFill>
                <a:srgbClr val="00B050"/>
              </a:solidFill>
            </a:endParaRPr>
          </a:p>
          <a:p>
            <a:r>
              <a:rPr lang="en-US" sz="2800" dirty="0">
                <a:solidFill>
                  <a:srgbClr val="FF0000"/>
                </a:solidFill>
              </a:rPr>
              <a:t>OR </a:t>
            </a:r>
            <a:endParaRPr lang="en-US" sz="2800" dirty="0" smtClean="0">
              <a:solidFill>
                <a:srgbClr val="FF0000"/>
              </a:solidFill>
            </a:endParaRPr>
          </a:p>
          <a:p>
            <a:endParaRPr lang="en-US" sz="2800" dirty="0">
              <a:solidFill>
                <a:srgbClr val="FF0000"/>
              </a:solidFill>
            </a:endParaRPr>
          </a:p>
          <a:p>
            <a:r>
              <a:rPr lang="en-US" sz="2800" b="1" dirty="0">
                <a:solidFill>
                  <a:srgbClr val="0070C0"/>
                </a:solidFill>
              </a:rPr>
              <a:t>Option 2: </a:t>
            </a:r>
            <a:endParaRPr lang="en-US" sz="2800" b="1" dirty="0" smtClean="0">
              <a:solidFill>
                <a:srgbClr val="0070C0"/>
              </a:solidFill>
            </a:endParaRPr>
          </a:p>
          <a:p>
            <a:r>
              <a:rPr lang="en-US" sz="2800" dirty="0" smtClean="0">
                <a:solidFill>
                  <a:srgbClr val="00B050"/>
                </a:solidFill>
              </a:rPr>
              <a:t>be </a:t>
            </a:r>
            <a:r>
              <a:rPr lang="en-US" sz="2800" dirty="0">
                <a:solidFill>
                  <a:srgbClr val="00B050"/>
                </a:solidFill>
              </a:rPr>
              <a:t>configured in a Spring IOC container and given to DAOs as a bean reference.</a:t>
            </a:r>
          </a:p>
          <a:p>
            <a:endParaRPr lang="en-US" sz="2800" dirty="0">
              <a:solidFill>
                <a:srgbClr val="00B050"/>
              </a:solidFill>
            </a:endParaRPr>
          </a:p>
          <a:p>
            <a:endParaRPr lang="en-US" sz="2800" dirty="0">
              <a:solidFill>
                <a:srgbClr val="FF0000"/>
              </a:solidFill>
            </a:endParaRPr>
          </a:p>
        </p:txBody>
      </p:sp>
      <p:grpSp>
        <p:nvGrpSpPr>
          <p:cNvPr id="4" name="Group 3"/>
          <p:cNvGrpSpPr/>
          <p:nvPr/>
        </p:nvGrpSpPr>
        <p:grpSpPr>
          <a:xfrm>
            <a:off x="684352" y="214478"/>
            <a:ext cx="8689061" cy="1020762"/>
            <a:chOff x="684352" y="226510"/>
            <a:chExt cx="8689061" cy="1020762"/>
          </a:xfrm>
        </p:grpSpPr>
        <p:sp>
          <p:nvSpPr>
            <p:cNvPr id="6"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JDBC Template</a:t>
              </a:r>
              <a:endParaRPr lang="en-US" kern="0" dirty="0" smtClean="0">
                <a:solidFill>
                  <a:schemeClr val="tx1"/>
                </a:solidFill>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5226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-1</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778042" y="2774357"/>
            <a:ext cx="7543800" cy="2308324"/>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b="1" dirty="0">
                <a:solidFill>
                  <a:srgbClr val="1A9681"/>
                </a:solidFill>
                <a:latin typeface="Times New Roman" pitchFamily="18" charset="0"/>
                <a:cs typeface="Times New Roman" pitchFamily="18" charset="0"/>
              </a:rPr>
              <a:t>&lt;bean</a:t>
            </a:r>
            <a:r>
              <a:rPr lang="en-US" b="1" dirty="0">
                <a:solidFill>
                  <a:srgbClr val="CC3399"/>
                </a:solidFill>
                <a:latin typeface="Times New Roman" pitchFamily="18" charset="0"/>
                <a:cs typeface="Times New Roman" pitchFamily="18" charset="0"/>
              </a:rPr>
              <a:t> id=</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employeeDao</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	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org.santosh.dao.EmployeeDao</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   </a:t>
            </a:r>
          </a:p>
          <a:p>
            <a:r>
              <a:rPr lang="en-US" b="1" dirty="0">
                <a:solidFill>
                  <a:srgbClr val="1A9681"/>
                </a:solidFill>
                <a:latin typeface="Times New Roman" pitchFamily="18" charset="0"/>
                <a:cs typeface="Times New Roman" pitchFamily="18" charset="0"/>
              </a:rPr>
              <a:t>   &lt;property </a:t>
            </a:r>
            <a:r>
              <a:rPr lang="en-US" b="1" dirty="0">
                <a:solidFill>
                  <a:srgbClr val="CC3399"/>
                </a:solidFill>
                <a:latin typeface="Times New Roman" pitchFamily="18" charset="0"/>
                <a:cs typeface="Times New Roman" pitchFamily="18" charset="0"/>
              </a:rPr>
              <a:t>name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dataSource</a:t>
            </a:r>
            <a:r>
              <a:rPr lang="en-US" b="1" i="1" dirty="0">
                <a:solidFill>
                  <a:srgbClr val="0066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ref</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a:t>
            </a:r>
          </a:p>
          <a:p>
            <a:r>
              <a:rPr lang="en-US" b="1" dirty="0">
                <a:solidFill>
                  <a:srgbClr val="1A9681"/>
                </a:solidFill>
                <a:latin typeface="Times New Roman" pitchFamily="18" charset="0"/>
                <a:cs typeface="Times New Roman" pitchFamily="18" charset="0"/>
              </a:rPr>
              <a:t>&lt;/bean&gt;</a:t>
            </a:r>
          </a:p>
          <a:p>
            <a:endParaRPr lang="en-US" dirty="0">
              <a:solidFill>
                <a:srgbClr val="1A9681"/>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&lt;bean </a:t>
            </a:r>
            <a:r>
              <a:rPr lang="en-US" b="1" dirty="0">
                <a:solidFill>
                  <a:srgbClr val="CC3399"/>
                </a:solidFill>
                <a:latin typeface="Times New Roman" pitchFamily="18" charset="0"/>
                <a:cs typeface="Times New Roman" pitchFamily="18" charset="0"/>
              </a:rPr>
              <a:t>id=</a:t>
            </a:r>
            <a:r>
              <a:rPr lang="en-US" b="1" i="1" dirty="0">
                <a:solidFill>
                  <a:srgbClr val="0066FF"/>
                </a:solidFill>
                <a:latin typeface="Times New Roman" pitchFamily="18" charset="0"/>
                <a:cs typeface="Times New Roman" pitchFamily="18" charset="0"/>
              </a:rPr>
              <a:t> </a:t>
            </a:r>
            <a:r>
              <a:rPr lang="en-US" b="1"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a:t>
            </a:r>
            <a:r>
              <a:rPr lang="en-US" b="1" i="1" dirty="0">
                <a:solidFill>
                  <a:srgbClr val="6600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org.springframework.jndi.JndiObjectFactoryBean</a:t>
            </a:r>
            <a:r>
              <a:rPr lang="en-US" b="1" i="1" dirty="0">
                <a:solidFill>
                  <a:srgbClr val="0066FF"/>
                </a:solidFill>
                <a:latin typeface="Times New Roman" pitchFamily="18" charset="0"/>
                <a:cs typeface="Times New Roman" pitchFamily="18" charset="0"/>
              </a:rPr>
              <a:t>"</a:t>
            </a:r>
            <a:r>
              <a:rPr lang="en-US" b="1" i="1" dirty="0">
                <a:solidFill>
                  <a:srgbClr val="00B050"/>
                </a:solidFill>
                <a:latin typeface="Times New Roman" pitchFamily="18" charset="0"/>
                <a:cs typeface="Times New Roman" pitchFamily="18" charset="0"/>
              </a:rPr>
              <a:t>&gt;</a:t>
            </a:r>
            <a:endParaRPr lang="en-US" b="1" i="1" dirty="0">
              <a:solidFill>
                <a:srgbClr val="6600FF"/>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         &lt;property </a:t>
            </a:r>
            <a:r>
              <a:rPr lang="en-US" b="1" dirty="0">
                <a:solidFill>
                  <a:srgbClr val="CC3399"/>
                </a:solidFill>
                <a:latin typeface="Times New Roman" pitchFamily="18" charset="0"/>
                <a:cs typeface="Times New Roman" pitchFamily="18" charset="0"/>
              </a:rPr>
              <a:t>name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jndiName</a:t>
            </a:r>
            <a:r>
              <a:rPr lang="en-US" b="1" i="1" dirty="0">
                <a:solidFill>
                  <a:srgbClr val="0066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value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database.jndiname</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a:t>
            </a:r>
          </a:p>
          <a:p>
            <a:r>
              <a:rPr lang="en-US" b="1" dirty="0">
                <a:solidFill>
                  <a:srgbClr val="1A9681"/>
                </a:solidFill>
                <a:latin typeface="Times New Roman" pitchFamily="18" charset="0"/>
                <a:cs typeface="Times New Roman" pitchFamily="18" charset="0"/>
              </a:rPr>
              <a:t>&lt;/bean&gt;</a:t>
            </a:r>
          </a:p>
        </p:txBody>
      </p:sp>
      <p:sp>
        <p:nvSpPr>
          <p:cNvPr id="7" name="Rectangle 6"/>
          <p:cNvSpPr/>
          <p:nvPr/>
        </p:nvSpPr>
        <p:spPr>
          <a:xfrm>
            <a:off x="701842" y="1859957"/>
            <a:ext cx="8839200" cy="646331"/>
          </a:xfrm>
          <a:prstGeom prst="rect">
            <a:avLst/>
          </a:prstGeom>
        </p:spPr>
        <p:txBody>
          <a:bodyPr wrap="square">
            <a:spAutoFit/>
          </a:bodyPr>
          <a:lstStyle/>
          <a:p>
            <a:pPr algn="just"/>
            <a:r>
              <a:rPr lang="en-US" b="1" dirty="0">
                <a:solidFill>
                  <a:srgbClr val="00B050"/>
                </a:solidFill>
              </a:rPr>
              <a:t>The </a:t>
            </a:r>
            <a:r>
              <a:rPr lang="en-US" b="1" dirty="0" err="1">
                <a:solidFill>
                  <a:srgbClr val="00B050"/>
                </a:solidFill>
              </a:rPr>
              <a:t>JdbcTemplate</a:t>
            </a:r>
            <a:r>
              <a:rPr lang="en-US" b="1" dirty="0">
                <a:solidFill>
                  <a:srgbClr val="00B050"/>
                </a:solidFill>
              </a:rPr>
              <a:t> within a DAO implementation via direct instantiation with a </a:t>
            </a:r>
            <a:r>
              <a:rPr lang="en-US" b="1" dirty="0" err="1">
                <a:solidFill>
                  <a:srgbClr val="00B050"/>
                </a:solidFill>
              </a:rPr>
              <a:t>DataSource</a:t>
            </a:r>
            <a:r>
              <a:rPr lang="en-US" b="1" dirty="0">
                <a:solidFill>
                  <a:srgbClr val="00B050"/>
                </a:solidFill>
              </a:rPr>
              <a:t> reference.</a:t>
            </a:r>
          </a:p>
        </p:txBody>
      </p:sp>
      <p:sp>
        <p:nvSpPr>
          <p:cNvPr id="8" name="TextBox 7"/>
          <p:cNvSpPr txBox="1"/>
          <p:nvPr/>
        </p:nvSpPr>
        <p:spPr>
          <a:xfrm>
            <a:off x="8321842" y="4561589"/>
            <a:ext cx="3511812" cy="1323439"/>
          </a:xfrm>
          <a:prstGeom prst="rect">
            <a:avLst/>
          </a:prstGeom>
          <a:solidFill>
            <a:schemeClr val="accent5">
              <a:lumMod val="20000"/>
              <a:lumOff val="80000"/>
            </a:schemeClr>
          </a:solidFill>
        </p:spPr>
        <p:txBody>
          <a:bodyPr wrap="square" rtlCol="0">
            <a:spAutoFit/>
          </a:bodyPr>
          <a:lstStyle/>
          <a:p>
            <a:r>
              <a:rPr lang="en-US" sz="1600" b="1" dirty="0">
                <a:solidFill>
                  <a:srgbClr val="FF0000"/>
                </a:solidFill>
                <a:latin typeface="Courier New" pitchFamily="49" charset="0"/>
                <a:cs typeface="Courier New" pitchFamily="49" charset="0"/>
              </a:rPr>
              <a:t>Do you remember, we had configured </a:t>
            </a:r>
            <a:r>
              <a:rPr lang="en-US" sz="1600" b="1" dirty="0" err="1">
                <a:solidFill>
                  <a:srgbClr val="FF0000"/>
                </a:solidFill>
                <a:latin typeface="Courier New" pitchFamily="49" charset="0"/>
                <a:cs typeface="Courier New" pitchFamily="49" charset="0"/>
              </a:rPr>
              <a:t>datasource</a:t>
            </a:r>
            <a:r>
              <a:rPr lang="en-US" sz="1600" b="1" dirty="0">
                <a:solidFill>
                  <a:srgbClr val="FF0000"/>
                </a:solidFill>
                <a:latin typeface="Courier New" pitchFamily="49" charset="0"/>
                <a:cs typeface="Courier New" pitchFamily="49" charset="0"/>
              </a:rPr>
              <a:t> in step2 under  Pooled Data Source Section? If not, go back to </a:t>
            </a:r>
            <a:r>
              <a:rPr lang="en-US" sz="1600" b="1" dirty="0">
                <a:solidFill>
                  <a:srgbClr val="FF0000"/>
                </a:solidFill>
                <a:latin typeface="Times New Roman" pitchFamily="18" charset="0"/>
                <a:cs typeface="Times New Roman" pitchFamily="18" charset="0"/>
              </a:rPr>
              <a:t>Step-1</a:t>
            </a:r>
            <a:r>
              <a:rPr lang="en-US" sz="1600" b="1" dirty="0">
                <a:solidFill>
                  <a:srgbClr val="FF0000"/>
                </a:solidFill>
                <a:latin typeface="Courier New" pitchFamily="49" charset="0"/>
                <a:cs typeface="Courier New" pitchFamily="49" charset="0"/>
              </a:rPr>
              <a:t> again.</a:t>
            </a:r>
          </a:p>
        </p:txBody>
      </p:sp>
      <p:cxnSp>
        <p:nvCxnSpPr>
          <p:cNvPr id="9" name="Straight Arrow Connector 8"/>
          <p:cNvCxnSpPr/>
          <p:nvPr/>
        </p:nvCxnSpPr>
        <p:spPr>
          <a:xfrm flipH="1" flipV="1">
            <a:off x="3581401" y="4100393"/>
            <a:ext cx="4740441" cy="628018"/>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43989" y="3392905"/>
            <a:ext cx="2286001" cy="535614"/>
          </a:xfrm>
          <a:prstGeom prst="straightConnector1">
            <a:avLst/>
          </a:prstGeom>
          <a:ln>
            <a:solidFill>
              <a:schemeClr val="accent6">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62737" y="2239179"/>
            <a:ext cx="3181263" cy="923330"/>
          </a:xfrm>
          <a:prstGeom prst="rect">
            <a:avLst/>
          </a:prstGeom>
          <a:solidFill>
            <a:srgbClr val="FFFFB9">
              <a:alpha val="51000"/>
            </a:srgbClr>
          </a:solidFill>
        </p:spPr>
        <p:txBody>
          <a:bodyPr wrap="square" rtlCol="0">
            <a:spAutoFit/>
          </a:bodyPr>
          <a:lstStyle/>
          <a:p>
            <a:r>
              <a:rPr lang="en-US" dirty="0">
                <a:solidFill>
                  <a:srgbClr val="FF0000"/>
                </a:solidFill>
                <a:latin typeface="Courier New" pitchFamily="49" charset="0"/>
                <a:cs typeface="Courier New" pitchFamily="49" charset="0"/>
              </a:rPr>
              <a:t>We are injecting </a:t>
            </a:r>
            <a:r>
              <a:rPr lang="en-US" dirty="0" err="1">
                <a:solidFill>
                  <a:srgbClr val="FF0000"/>
                </a:solidFill>
                <a:latin typeface="Courier New" pitchFamily="49" charset="0"/>
                <a:cs typeface="Courier New" pitchFamily="49" charset="0"/>
              </a:rPr>
              <a:t>DataSource</a:t>
            </a: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but not</a:t>
            </a:r>
            <a:r>
              <a:rPr lang="en-US" dirty="0">
                <a:solidFill>
                  <a:srgbClr val="FF0000"/>
                </a:solidFill>
                <a:latin typeface="Courier New" pitchFamily="49" charset="0"/>
                <a:cs typeface="Courier New" pitchFamily="49" charset="0"/>
              </a:rPr>
              <a:t> the </a:t>
            </a:r>
            <a:r>
              <a:rPr lang="en-US" dirty="0" err="1">
                <a:solidFill>
                  <a:srgbClr val="FF0000"/>
                </a:solidFill>
                <a:latin typeface="Courier New" pitchFamily="49" charset="0"/>
                <a:cs typeface="Courier New" pitchFamily="49" charset="0"/>
              </a:rPr>
              <a:t>JDBCTemplate</a:t>
            </a:r>
            <a:endParaRPr lang="en-US" dirty="0">
              <a:solidFill>
                <a:srgbClr val="FF0000"/>
              </a:solidFill>
              <a:latin typeface="Courier New" pitchFamily="49" charset="0"/>
              <a:cs typeface="Courier New" pitchFamily="49" charset="0"/>
            </a:endParaRPr>
          </a:p>
        </p:txBody>
      </p:sp>
      <p:cxnSp>
        <p:nvCxnSpPr>
          <p:cNvPr id="12" name="Straight Arrow Connector 11"/>
          <p:cNvCxnSpPr>
            <a:stCxn id="11" idx="1"/>
          </p:cNvCxnSpPr>
          <p:nvPr/>
        </p:nvCxnSpPr>
        <p:spPr>
          <a:xfrm flipH="1">
            <a:off x="4078706" y="2700844"/>
            <a:ext cx="4584031" cy="595809"/>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52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38199" y="2535885"/>
            <a:ext cx="9148011" cy="341632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dirty="0">
                <a:solidFill>
                  <a:srgbClr val="1A9681"/>
                </a:solidFill>
                <a:latin typeface="Times New Roman" pitchFamily="18" charset="0"/>
                <a:cs typeface="Times New Roman" pitchFamily="18" charset="0"/>
              </a:rPr>
              <a:t>&lt;bean</a:t>
            </a:r>
            <a:r>
              <a:rPr lang="en-US" dirty="0">
                <a:solidFill>
                  <a:srgbClr val="CC3399"/>
                </a:solidFill>
                <a:latin typeface="Times New Roman" pitchFamily="18" charset="0"/>
                <a:cs typeface="Times New Roman" pitchFamily="18" charset="0"/>
              </a:rPr>
              <a:t> id=</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employeeDao</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	class=</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org.santosh.dao.EmployeeDao</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&gt;   </a:t>
            </a:r>
          </a:p>
          <a:p>
            <a:r>
              <a:rPr lang="en-US" dirty="0">
                <a:solidFill>
                  <a:srgbClr val="1A9681"/>
                </a:solidFill>
                <a:latin typeface="Times New Roman" pitchFamily="18" charset="0"/>
                <a:cs typeface="Times New Roman" pitchFamily="18" charset="0"/>
              </a:rPr>
              <a:t>   &lt;property </a:t>
            </a:r>
            <a:r>
              <a:rPr lang="en-US" dirty="0">
                <a:solidFill>
                  <a:srgbClr val="CC3399"/>
                </a:solidFill>
                <a:latin typeface="Times New Roman" pitchFamily="18" charset="0"/>
                <a:cs typeface="Times New Roman" pitchFamily="18" charset="0"/>
              </a:rPr>
              <a:t>name</a:t>
            </a:r>
            <a:r>
              <a:rPr lang="en-US" dirty="0">
                <a:solidFill>
                  <a:srgbClr val="1A9681"/>
                </a:solidFill>
                <a:latin typeface="Times New Roman" pitchFamily="18" charset="0"/>
                <a:cs typeface="Times New Roman" pitchFamily="18" charset="0"/>
              </a:rPr>
              <a:t>=</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jdbcTemplate</a:t>
            </a:r>
            <a:r>
              <a:rPr lang="en-US" i="1" dirty="0">
                <a:solidFill>
                  <a:srgbClr val="0066FF"/>
                </a:solidFill>
                <a:latin typeface="Times New Roman" pitchFamily="18" charset="0"/>
                <a:cs typeface="Times New Roman" pitchFamily="18" charset="0"/>
              </a:rPr>
              <a:t>" </a:t>
            </a:r>
            <a:r>
              <a:rPr lang="en-US" dirty="0">
                <a:solidFill>
                  <a:srgbClr val="CC3399"/>
                </a:solidFill>
                <a:latin typeface="Times New Roman" pitchFamily="18" charset="0"/>
                <a:cs typeface="Times New Roman" pitchFamily="18" charset="0"/>
              </a:rPr>
              <a:t>ref</a:t>
            </a:r>
            <a:r>
              <a:rPr lang="en-US" dirty="0" smtClean="0">
                <a:solidFill>
                  <a:srgbClr val="1A9681"/>
                </a:solidFill>
                <a:latin typeface="Times New Roman" pitchFamily="18" charset="0"/>
                <a:cs typeface="Times New Roman" pitchFamily="18" charset="0"/>
              </a:rPr>
              <a:t>=</a:t>
            </a:r>
            <a:r>
              <a:rPr lang="en-US"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myJdbcTemplate</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/&gt;</a:t>
            </a:r>
          </a:p>
          <a:p>
            <a:r>
              <a:rPr lang="en-US" dirty="0">
                <a:solidFill>
                  <a:srgbClr val="1A9681"/>
                </a:solidFill>
                <a:latin typeface="Times New Roman" pitchFamily="18" charset="0"/>
                <a:cs typeface="Times New Roman" pitchFamily="18" charset="0"/>
              </a:rPr>
              <a:t>&lt;/bean&gt;</a:t>
            </a:r>
          </a:p>
          <a:p>
            <a:endParaRPr lang="en-US" dirty="0">
              <a:solidFill>
                <a:srgbClr val="1A9681"/>
              </a:solidFill>
              <a:latin typeface="Times New Roman" pitchFamily="18" charset="0"/>
              <a:cs typeface="Times New Roman" pitchFamily="18" charset="0"/>
            </a:endParaRPr>
          </a:p>
          <a:p>
            <a:r>
              <a:rPr lang="en-US" dirty="0">
                <a:solidFill>
                  <a:srgbClr val="1A9681"/>
                </a:solidFill>
                <a:latin typeface="Times New Roman" pitchFamily="18" charset="0"/>
                <a:cs typeface="Times New Roman" pitchFamily="18" charset="0"/>
              </a:rPr>
              <a:t>&lt;bean </a:t>
            </a:r>
            <a:r>
              <a:rPr lang="en-US" dirty="0">
                <a:solidFill>
                  <a:srgbClr val="CC3399"/>
                </a:solidFill>
                <a:latin typeface="Times New Roman" pitchFamily="18" charset="0"/>
                <a:cs typeface="Times New Roman" pitchFamily="18" charset="0"/>
              </a:rPr>
              <a:t>id=</a:t>
            </a:r>
            <a:r>
              <a:rPr lang="en-US" i="1" dirty="0">
                <a:solidFill>
                  <a:srgbClr val="0066FF"/>
                </a:solidFill>
                <a:latin typeface="Times New Roman" pitchFamily="18" charset="0"/>
                <a:cs typeface="Times New Roman" pitchFamily="18" charset="0"/>
              </a:rPr>
              <a:t> </a:t>
            </a:r>
            <a:r>
              <a:rPr lang="en-US" i="1" dirty="0" smtClean="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a:t>
            </a:r>
            <a:r>
              <a:rPr lang="en-US" b="1" i="1" dirty="0" err="1" smtClean="0">
                <a:solidFill>
                  <a:srgbClr val="0066FF"/>
                </a:solidFill>
                <a:latin typeface="Times New Roman" pitchFamily="18" charset="0"/>
                <a:cs typeface="Times New Roman" pitchFamily="18" charset="0"/>
              </a:rPr>
              <a:t>yDataSource</a:t>
            </a:r>
            <a:r>
              <a:rPr lang="en-US" i="1" dirty="0">
                <a:solidFill>
                  <a:srgbClr val="0066FF"/>
                </a:solidFill>
                <a:latin typeface="Times New Roman" pitchFamily="18" charset="0"/>
                <a:cs typeface="Times New Roman" pitchFamily="18" charset="0"/>
              </a:rPr>
              <a:t>"</a:t>
            </a:r>
            <a:r>
              <a:rPr lang="en-US" i="1" dirty="0">
                <a:solidFill>
                  <a:srgbClr val="6600FF"/>
                </a:solidFill>
                <a:latin typeface="Times New Roman" pitchFamily="18" charset="0"/>
                <a:cs typeface="Times New Roman" pitchFamily="18" charset="0"/>
              </a:rPr>
              <a:t> </a:t>
            </a:r>
            <a:r>
              <a:rPr lang="en-US" dirty="0">
                <a:solidFill>
                  <a:srgbClr val="CC3399"/>
                </a:solidFill>
                <a:latin typeface="Times New Roman" pitchFamily="18" charset="0"/>
                <a:cs typeface="Times New Roman" pitchFamily="18" charset="0"/>
              </a:rPr>
              <a:t>class=</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org.springframework.jndi.JndiObjectFactoryBean</a:t>
            </a:r>
            <a:r>
              <a:rPr lang="en-US" i="1" dirty="0">
                <a:solidFill>
                  <a:srgbClr val="0066FF"/>
                </a:solidFill>
                <a:latin typeface="Times New Roman" pitchFamily="18" charset="0"/>
                <a:cs typeface="Times New Roman" pitchFamily="18" charset="0"/>
              </a:rPr>
              <a:t>"</a:t>
            </a:r>
            <a:r>
              <a:rPr lang="en-US" i="1" dirty="0">
                <a:solidFill>
                  <a:srgbClr val="00B050"/>
                </a:solidFill>
                <a:latin typeface="Times New Roman" pitchFamily="18" charset="0"/>
                <a:cs typeface="Times New Roman" pitchFamily="18" charset="0"/>
              </a:rPr>
              <a:t>&gt;</a:t>
            </a:r>
            <a:endParaRPr lang="en-US" i="1" dirty="0">
              <a:solidFill>
                <a:srgbClr val="6600FF"/>
              </a:solidFill>
              <a:latin typeface="Times New Roman" pitchFamily="18" charset="0"/>
              <a:cs typeface="Times New Roman" pitchFamily="18" charset="0"/>
            </a:endParaRPr>
          </a:p>
          <a:p>
            <a:r>
              <a:rPr lang="en-US" dirty="0">
                <a:solidFill>
                  <a:srgbClr val="1A9681"/>
                </a:solidFill>
                <a:latin typeface="Times New Roman" pitchFamily="18" charset="0"/>
                <a:cs typeface="Times New Roman" pitchFamily="18" charset="0"/>
              </a:rPr>
              <a:t>         &lt;property </a:t>
            </a:r>
            <a:r>
              <a:rPr lang="en-US" dirty="0">
                <a:solidFill>
                  <a:srgbClr val="CC3399"/>
                </a:solidFill>
                <a:latin typeface="Times New Roman" pitchFamily="18" charset="0"/>
                <a:cs typeface="Times New Roman" pitchFamily="18" charset="0"/>
              </a:rPr>
              <a:t>name</a:t>
            </a:r>
            <a:r>
              <a:rPr lang="en-US" dirty="0">
                <a:solidFill>
                  <a:srgbClr val="1A9681"/>
                </a:solidFill>
                <a:latin typeface="Times New Roman" pitchFamily="18" charset="0"/>
                <a:cs typeface="Times New Roman" pitchFamily="18" charset="0"/>
              </a:rPr>
              <a:t>=</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jndiName</a:t>
            </a:r>
            <a:r>
              <a:rPr lang="en-US" i="1" dirty="0">
                <a:solidFill>
                  <a:srgbClr val="0066FF"/>
                </a:solidFill>
                <a:latin typeface="Times New Roman" pitchFamily="18" charset="0"/>
                <a:cs typeface="Times New Roman" pitchFamily="18" charset="0"/>
              </a:rPr>
              <a:t>" </a:t>
            </a:r>
            <a:r>
              <a:rPr lang="en-US" dirty="0">
                <a:solidFill>
                  <a:srgbClr val="CC3399"/>
                </a:solidFill>
                <a:latin typeface="Times New Roman" pitchFamily="18" charset="0"/>
                <a:cs typeface="Times New Roman" pitchFamily="18" charset="0"/>
              </a:rPr>
              <a:t>value</a:t>
            </a:r>
            <a:r>
              <a:rPr lang="en-US" dirty="0">
                <a:solidFill>
                  <a:srgbClr val="1A9681"/>
                </a:solidFill>
                <a:latin typeface="Times New Roman" pitchFamily="18" charset="0"/>
                <a:cs typeface="Times New Roman" pitchFamily="18" charset="0"/>
              </a:rPr>
              <a:t>=</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database.jndiname</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/&gt;</a:t>
            </a:r>
          </a:p>
          <a:p>
            <a:r>
              <a:rPr lang="en-US" dirty="0">
                <a:solidFill>
                  <a:srgbClr val="1A9681"/>
                </a:solidFill>
                <a:latin typeface="Times New Roman" pitchFamily="18" charset="0"/>
                <a:cs typeface="Times New Roman" pitchFamily="18" charset="0"/>
              </a:rPr>
              <a:t>&lt;/bean&gt;</a:t>
            </a:r>
          </a:p>
          <a:p>
            <a:endParaRPr lang="en-US" dirty="0">
              <a:solidFill>
                <a:srgbClr val="1A9681"/>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&lt;bean </a:t>
            </a:r>
            <a:r>
              <a:rPr lang="en-US" b="1" dirty="0">
                <a:solidFill>
                  <a:srgbClr val="CC3399"/>
                </a:solidFill>
                <a:latin typeface="Times New Roman" pitchFamily="18" charset="0"/>
                <a:cs typeface="Times New Roman" pitchFamily="18" charset="0"/>
              </a:rPr>
              <a:t>id=</a:t>
            </a:r>
            <a:r>
              <a:rPr lang="en-US" b="1" i="1" dirty="0">
                <a:solidFill>
                  <a:srgbClr val="0066FF"/>
                </a:solidFill>
                <a:latin typeface="Times New Roman" pitchFamily="18" charset="0"/>
                <a:cs typeface="Times New Roman" pitchFamily="18" charset="0"/>
              </a:rPr>
              <a:t> </a:t>
            </a:r>
            <a:r>
              <a:rPr lang="en-US" b="1"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myJdbcTemplate</a:t>
            </a:r>
            <a:r>
              <a:rPr lang="en-US" b="1" i="1" dirty="0">
                <a:solidFill>
                  <a:srgbClr val="0066FF"/>
                </a:solidFill>
                <a:latin typeface="Times New Roman" pitchFamily="18" charset="0"/>
                <a:cs typeface="Times New Roman" pitchFamily="18" charset="0"/>
              </a:rPr>
              <a:t>"</a:t>
            </a:r>
            <a:r>
              <a:rPr lang="en-US" b="1" i="1" dirty="0">
                <a:solidFill>
                  <a:srgbClr val="6600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org.springframework.jdbc.core.JdbcTemplate</a:t>
            </a:r>
            <a:r>
              <a:rPr lang="en-US" b="1" i="1" dirty="0">
                <a:solidFill>
                  <a:srgbClr val="0066FF"/>
                </a:solidFill>
                <a:latin typeface="Times New Roman" pitchFamily="18" charset="0"/>
                <a:cs typeface="Times New Roman" pitchFamily="18" charset="0"/>
              </a:rPr>
              <a:t>"</a:t>
            </a:r>
            <a:r>
              <a:rPr lang="en-US" b="1" i="1" dirty="0">
                <a:solidFill>
                  <a:srgbClr val="00B050"/>
                </a:solidFill>
                <a:latin typeface="Times New Roman" pitchFamily="18" charset="0"/>
                <a:cs typeface="Times New Roman" pitchFamily="18" charset="0"/>
              </a:rPr>
              <a:t>&gt;</a:t>
            </a:r>
            <a:endParaRPr lang="en-US" b="1" i="1" dirty="0">
              <a:solidFill>
                <a:srgbClr val="6600FF"/>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         &lt;property </a:t>
            </a:r>
            <a:r>
              <a:rPr lang="en-US" b="1" dirty="0">
                <a:solidFill>
                  <a:srgbClr val="CC3399"/>
                </a:solidFill>
                <a:latin typeface="Times New Roman" pitchFamily="18" charset="0"/>
                <a:cs typeface="Times New Roman" pitchFamily="18" charset="0"/>
              </a:rPr>
              <a:t>name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dataSource</a:t>
            </a:r>
            <a:r>
              <a:rPr lang="en-US" b="1" i="1" dirty="0">
                <a:solidFill>
                  <a:srgbClr val="0066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ref</a:t>
            </a:r>
            <a:r>
              <a:rPr lang="en-US" b="1" dirty="0" smtClean="0">
                <a:solidFill>
                  <a:srgbClr val="1A9681"/>
                </a:solidFill>
                <a:latin typeface="Times New Roman" pitchFamily="18" charset="0"/>
                <a:cs typeface="Times New Roman" pitchFamily="18" charset="0"/>
              </a:rPr>
              <a:t>=</a:t>
            </a:r>
            <a:r>
              <a:rPr lang="en-US" b="1"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a:t>
            </a:r>
          </a:p>
          <a:p>
            <a:r>
              <a:rPr lang="en-US" b="1" dirty="0">
                <a:solidFill>
                  <a:srgbClr val="1A9681"/>
                </a:solidFill>
                <a:latin typeface="Times New Roman" pitchFamily="18" charset="0"/>
                <a:cs typeface="Times New Roman" pitchFamily="18" charset="0"/>
              </a:rPr>
              <a:t>&lt;/bean&gt;</a:t>
            </a:r>
          </a:p>
          <a:p>
            <a:endParaRPr lang="en-US" b="1" dirty="0">
              <a:solidFill>
                <a:srgbClr val="1A9681"/>
              </a:solidFill>
              <a:latin typeface="Times New Roman" pitchFamily="18" charset="0"/>
              <a:cs typeface="Times New Roman" pitchFamily="18" charset="0"/>
            </a:endParaRPr>
          </a:p>
        </p:txBody>
      </p:sp>
      <p:sp>
        <p:nvSpPr>
          <p:cNvPr id="12" name="Rectangle 11"/>
          <p:cNvSpPr/>
          <p:nvPr/>
        </p:nvSpPr>
        <p:spPr>
          <a:xfrm>
            <a:off x="531951" y="1345833"/>
            <a:ext cx="8804553" cy="646331"/>
          </a:xfrm>
          <a:prstGeom prst="rect">
            <a:avLst/>
          </a:prstGeom>
        </p:spPr>
        <p:txBody>
          <a:bodyPr wrap="square">
            <a:spAutoFit/>
          </a:bodyPr>
          <a:lstStyle/>
          <a:p>
            <a:pPr algn="just"/>
            <a:r>
              <a:rPr lang="en-US" b="1" dirty="0">
                <a:solidFill>
                  <a:srgbClr val="00B050"/>
                </a:solidFill>
              </a:rPr>
              <a:t>Configured in Spring IOC container and given </a:t>
            </a:r>
            <a:r>
              <a:rPr lang="en-US" b="1" dirty="0" err="1">
                <a:solidFill>
                  <a:srgbClr val="00B050"/>
                </a:solidFill>
              </a:rPr>
              <a:t>JdbcTemplate</a:t>
            </a:r>
            <a:r>
              <a:rPr lang="en-US" b="1" dirty="0">
                <a:solidFill>
                  <a:srgbClr val="00B050"/>
                </a:solidFill>
              </a:rPr>
              <a:t> to DAOs as a bean reference.</a:t>
            </a:r>
          </a:p>
        </p:txBody>
      </p:sp>
      <p:sp>
        <p:nvSpPr>
          <p:cNvPr id="13" name="TextBox 12"/>
          <p:cNvSpPr txBox="1"/>
          <p:nvPr/>
        </p:nvSpPr>
        <p:spPr>
          <a:xfrm>
            <a:off x="9568246" y="2779619"/>
            <a:ext cx="2376375" cy="1600438"/>
          </a:xfrm>
          <a:prstGeom prst="rect">
            <a:avLst/>
          </a:prstGeom>
          <a:solidFill>
            <a:schemeClr val="accent5">
              <a:lumMod val="20000"/>
              <a:lumOff val="80000"/>
            </a:schemeClr>
          </a:solidFill>
        </p:spPr>
        <p:txBody>
          <a:bodyPr wrap="square" rtlCol="0">
            <a:spAutoFit/>
          </a:bodyPr>
          <a:lstStyle/>
          <a:p>
            <a:r>
              <a:rPr lang="en-US" sz="1400" b="1" dirty="0">
                <a:solidFill>
                  <a:srgbClr val="FF0000"/>
                </a:solidFill>
                <a:latin typeface="Courier New" pitchFamily="49" charset="0"/>
                <a:cs typeface="Courier New" pitchFamily="49" charset="0"/>
              </a:rPr>
              <a:t>Do you remember, we had configured </a:t>
            </a:r>
            <a:r>
              <a:rPr lang="en-US" sz="1400" b="1" dirty="0" err="1">
                <a:solidFill>
                  <a:srgbClr val="FF0000"/>
                </a:solidFill>
                <a:latin typeface="Courier New" pitchFamily="49" charset="0"/>
                <a:cs typeface="Courier New" pitchFamily="49" charset="0"/>
              </a:rPr>
              <a:t>datasource</a:t>
            </a:r>
            <a:r>
              <a:rPr lang="en-US" sz="1400" b="1" dirty="0">
                <a:solidFill>
                  <a:srgbClr val="FF0000"/>
                </a:solidFill>
                <a:latin typeface="Courier New" pitchFamily="49" charset="0"/>
                <a:cs typeface="Courier New" pitchFamily="49" charset="0"/>
              </a:rPr>
              <a:t> in step2 under  Pooled Data Source Section? If not, go back to </a:t>
            </a:r>
            <a:r>
              <a:rPr lang="en-US" sz="1400" b="1" dirty="0">
                <a:solidFill>
                  <a:srgbClr val="FF0000"/>
                </a:solidFill>
                <a:latin typeface="Times New Roman" pitchFamily="18" charset="0"/>
                <a:cs typeface="Times New Roman" pitchFamily="18" charset="0"/>
              </a:rPr>
              <a:t>Step-1</a:t>
            </a:r>
            <a:r>
              <a:rPr lang="en-US" sz="1400" b="1" dirty="0">
                <a:solidFill>
                  <a:srgbClr val="FF0000"/>
                </a:solidFill>
                <a:latin typeface="Courier New" pitchFamily="49" charset="0"/>
                <a:cs typeface="Courier New" pitchFamily="49" charset="0"/>
              </a:rPr>
              <a:t> again.</a:t>
            </a:r>
          </a:p>
        </p:txBody>
      </p:sp>
      <p:cxnSp>
        <p:nvCxnSpPr>
          <p:cNvPr id="14" name="Straight Arrow Connector 13"/>
          <p:cNvCxnSpPr>
            <a:stCxn id="13" idx="1"/>
          </p:cNvCxnSpPr>
          <p:nvPr/>
        </p:nvCxnSpPr>
        <p:spPr>
          <a:xfrm flipH="1">
            <a:off x="7784432" y="3579838"/>
            <a:ext cx="1783814" cy="83766"/>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995864" y="3129753"/>
            <a:ext cx="2129589" cy="1724253"/>
          </a:xfrm>
          <a:prstGeom prst="straightConnector1">
            <a:avLst/>
          </a:prstGeom>
          <a:ln>
            <a:solidFill>
              <a:schemeClr val="accent6">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21138558">
            <a:off x="9063176" y="1875845"/>
            <a:ext cx="2859294" cy="646331"/>
          </a:xfrm>
          <a:prstGeom prst="rect">
            <a:avLst/>
          </a:prstGeom>
          <a:solidFill>
            <a:srgbClr val="FFFFB9">
              <a:alpha val="51000"/>
            </a:srgbClr>
          </a:solidFill>
        </p:spPr>
        <p:txBody>
          <a:bodyPr wrap="square" rtlCol="0">
            <a:spAutoFit/>
          </a:bodyPr>
          <a:lstStyle/>
          <a:p>
            <a:r>
              <a:rPr lang="en-US" b="1" dirty="0" err="1">
                <a:solidFill>
                  <a:srgbClr val="FF0000"/>
                </a:solidFill>
                <a:latin typeface="Courier New" pitchFamily="49" charset="0"/>
                <a:cs typeface="Courier New" pitchFamily="49" charset="0"/>
              </a:rPr>
              <a:t>MyJdbcTemplate</a:t>
            </a:r>
            <a:r>
              <a:rPr lang="en-US" dirty="0">
                <a:solidFill>
                  <a:srgbClr val="FF0000"/>
                </a:solidFill>
                <a:latin typeface="Courier New" pitchFamily="49" charset="0"/>
                <a:cs typeface="Courier New" pitchFamily="49" charset="0"/>
              </a:rPr>
              <a:t> but not </a:t>
            </a:r>
            <a:r>
              <a:rPr lang="en-US" strike="sngStrike" dirty="0" err="1">
                <a:solidFill>
                  <a:srgbClr val="FF0000"/>
                </a:solidFill>
                <a:latin typeface="Courier New" pitchFamily="49" charset="0"/>
                <a:cs typeface="Courier New" pitchFamily="49" charset="0"/>
              </a:rPr>
              <a:t>MyDataSource</a:t>
            </a:r>
            <a:endParaRPr lang="en-US" strike="sngStrike" dirty="0">
              <a:solidFill>
                <a:srgbClr val="FF0000"/>
              </a:solidFill>
              <a:latin typeface="Courier New" pitchFamily="49" charset="0"/>
              <a:cs typeface="Courier New" pitchFamily="49" charset="0"/>
            </a:endParaRPr>
          </a:p>
        </p:txBody>
      </p:sp>
      <p:cxnSp>
        <p:nvCxnSpPr>
          <p:cNvPr id="17" name="Straight Arrow Connector 16"/>
          <p:cNvCxnSpPr>
            <a:stCxn id="16" idx="1"/>
          </p:cNvCxnSpPr>
          <p:nvPr/>
        </p:nvCxnSpPr>
        <p:spPr>
          <a:xfrm flipH="1">
            <a:off x="6797842" y="2390334"/>
            <a:ext cx="2278194" cy="576988"/>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21138558">
            <a:off x="5560693" y="1613536"/>
            <a:ext cx="1899125" cy="923330"/>
          </a:xfrm>
          <a:prstGeom prst="rect">
            <a:avLst/>
          </a:prstGeom>
          <a:solidFill>
            <a:srgbClr val="FFFFB9">
              <a:alpha val="51000"/>
            </a:srgbClr>
          </a:solidFill>
        </p:spPr>
        <p:txBody>
          <a:bodyPr wrap="square" rtlCol="0">
            <a:spAutoFit/>
          </a:bodyPr>
          <a:lstStyle/>
          <a:p>
            <a:r>
              <a:rPr lang="en-US" dirty="0">
                <a:solidFill>
                  <a:srgbClr val="FF0000"/>
                </a:solidFill>
                <a:latin typeface="Courier New" pitchFamily="49" charset="0"/>
                <a:cs typeface="Courier New" pitchFamily="49" charset="0"/>
              </a:rPr>
              <a:t>bean id must be </a:t>
            </a:r>
            <a:r>
              <a:rPr lang="en-US" b="1" dirty="0" err="1">
                <a:solidFill>
                  <a:srgbClr val="FF0000"/>
                </a:solidFill>
                <a:latin typeface="Courier New" pitchFamily="49" charset="0"/>
                <a:cs typeface="Courier New" pitchFamily="49" charset="0"/>
              </a:rPr>
              <a:t>jdbcTemplate</a:t>
            </a:r>
            <a:endParaRPr lang="en-US" strike="sngStrike" dirty="0">
              <a:solidFill>
                <a:srgbClr val="FF0000"/>
              </a:solidFill>
              <a:latin typeface="Courier New" pitchFamily="49" charset="0"/>
              <a:cs typeface="Courier New" pitchFamily="49" charset="0"/>
            </a:endParaRPr>
          </a:p>
        </p:txBody>
      </p:sp>
      <p:cxnSp>
        <p:nvCxnSpPr>
          <p:cNvPr id="19" name="Straight Arrow Connector 18"/>
          <p:cNvCxnSpPr/>
          <p:nvPr/>
        </p:nvCxnSpPr>
        <p:spPr>
          <a:xfrm flipH="1">
            <a:off x="3549040" y="2246753"/>
            <a:ext cx="2021571" cy="593868"/>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778813" y="5952205"/>
            <a:ext cx="3174045" cy="646331"/>
          </a:xfrm>
          <a:prstGeom prst="rect">
            <a:avLst/>
          </a:prstGeom>
          <a:solidFill>
            <a:srgbClr val="FFFFB9">
              <a:alpha val="51000"/>
            </a:srgbClr>
          </a:solidFill>
        </p:spPr>
        <p:txBody>
          <a:bodyPr wrap="square" rtlCol="0">
            <a:spAutoFit/>
          </a:bodyPr>
          <a:lstStyle/>
          <a:p>
            <a:r>
              <a:rPr lang="en-US" dirty="0">
                <a:solidFill>
                  <a:srgbClr val="FF0000"/>
                </a:solidFill>
                <a:latin typeface="Courier New" pitchFamily="49" charset="0"/>
                <a:cs typeface="Courier New" pitchFamily="49" charset="0"/>
              </a:rPr>
              <a:t>Bean for </a:t>
            </a:r>
            <a:r>
              <a:rPr lang="en-US" dirty="0" err="1">
                <a:solidFill>
                  <a:srgbClr val="FF0000"/>
                </a:solidFill>
                <a:latin typeface="Courier New" pitchFamily="49" charset="0"/>
                <a:cs typeface="Courier New" pitchFamily="49" charset="0"/>
              </a:rPr>
              <a:t>JdbcTemplate</a:t>
            </a:r>
            <a:r>
              <a:rPr lang="en-US" dirty="0">
                <a:solidFill>
                  <a:srgbClr val="FF0000"/>
                </a:solidFill>
                <a:latin typeface="Courier New" pitchFamily="49" charset="0"/>
                <a:cs typeface="Courier New" pitchFamily="49" charset="0"/>
              </a:rPr>
              <a:t> added and use in </a:t>
            </a:r>
            <a:r>
              <a:rPr lang="en-US" b="1" dirty="0">
                <a:solidFill>
                  <a:srgbClr val="FF0000"/>
                </a:solidFill>
                <a:latin typeface="Courier New" pitchFamily="49" charset="0"/>
                <a:cs typeface="Courier New" pitchFamily="49" charset="0"/>
              </a:rPr>
              <a:t>DAO</a:t>
            </a:r>
            <a:endParaRPr lang="en-US" strike="sngStrike" dirty="0">
              <a:solidFill>
                <a:srgbClr val="FF0000"/>
              </a:solidFill>
              <a:latin typeface="Courier New" pitchFamily="49" charset="0"/>
              <a:cs typeface="Courier New" pitchFamily="49" charset="0"/>
            </a:endParaRPr>
          </a:p>
        </p:txBody>
      </p:sp>
      <p:cxnSp>
        <p:nvCxnSpPr>
          <p:cNvPr id="21" name="Straight Arrow Connector 20"/>
          <p:cNvCxnSpPr>
            <a:stCxn id="20" idx="1"/>
          </p:cNvCxnSpPr>
          <p:nvPr/>
        </p:nvCxnSpPr>
        <p:spPr>
          <a:xfrm flipH="1" flipV="1">
            <a:off x="7038474" y="5151986"/>
            <a:ext cx="1740339" cy="1123385"/>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116179" y="3991879"/>
            <a:ext cx="2367213" cy="1151259"/>
          </a:xfrm>
          <a:prstGeom prst="straightConnector1">
            <a:avLst/>
          </a:prstGeom>
          <a:ln>
            <a:solidFill>
              <a:schemeClr val="accent6">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Title 1"/>
          <p:cNvSpPr>
            <a:spLocks noGrp="1"/>
          </p:cNvSpPr>
          <p:nvPr>
            <p:ph type="title"/>
          </p:nvPr>
        </p:nvSpPr>
        <p:spPr>
          <a:xfrm>
            <a:off x="531952" y="122238"/>
            <a:ext cx="8689061" cy="1020762"/>
          </a:xfrm>
        </p:spPr>
        <p:txBody>
          <a:bodyPr/>
          <a:lstStyle/>
          <a:p>
            <a:r>
              <a:rPr lang="en-US" dirty="0" smtClean="0"/>
              <a:t>Option-2</a:t>
            </a:r>
            <a:endParaRPr lang="en-US" dirty="0"/>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321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1602532"/>
            <a:chOff x="1179095" y="2066521"/>
            <a:chExt cx="10287000" cy="1602532"/>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ln>
              <a:solidFill>
                <a:schemeClr val="bg1"/>
              </a:solidFill>
            </a:ln>
            <a:extLst/>
          </p:spPr>
          <p:style>
            <a:lnRef idx="1">
              <a:schemeClr val="accent6"/>
            </a:lnRef>
            <a:fillRef idx="3">
              <a:schemeClr val="accent6"/>
            </a:fillRef>
            <a:effectRef idx="2">
              <a:schemeClr val="accent6"/>
            </a:effectRef>
            <a:fontRef idx="minor">
              <a:schemeClr val="lt1"/>
            </a:fontRef>
          </p:style>
        </p:pic>
        <p:sp>
          <p:nvSpPr>
            <p:cNvPr id="6" name="Rectangle 5"/>
            <p:cNvSpPr/>
            <p:nvPr/>
          </p:nvSpPr>
          <p:spPr>
            <a:xfrm>
              <a:off x="1179095" y="2899612"/>
              <a:ext cx="10287000" cy="76944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DAO Layer</a:t>
              </a:r>
            </a:p>
          </p:txBody>
        </p:sp>
      </p:grpSp>
      <p:sp>
        <p:nvSpPr>
          <p:cNvPr id="2" name="Rectangle 1"/>
          <p:cNvSpPr/>
          <p:nvPr/>
        </p:nvSpPr>
        <p:spPr>
          <a:xfrm>
            <a:off x="5414466" y="526333"/>
            <a:ext cx="1253869" cy="523220"/>
          </a:xfrm>
          <a:prstGeom prst="rect">
            <a:avLst/>
          </a:prstGeom>
        </p:spPr>
        <p:txBody>
          <a:bodyPr wrap="none">
            <a:spAutoFit/>
          </a:bodyPr>
          <a:lstStyle/>
          <a:p>
            <a:r>
              <a:rPr lang="en-US" sz="2800" b="1" dirty="0">
                <a:latin typeface="Times New Roman" pitchFamily="18" charset="0"/>
                <a:ea typeface="Arial Unicode MS" pitchFamily="34" charset="-128"/>
                <a:cs typeface="Times New Roman" pitchFamily="18" charset="0"/>
              </a:rPr>
              <a:t>Step </a:t>
            </a:r>
            <a:r>
              <a:rPr lang="en-US" sz="2800" b="1" dirty="0" smtClean="0">
                <a:latin typeface="Times New Roman" pitchFamily="18" charset="0"/>
                <a:ea typeface="Arial Unicode MS" pitchFamily="34" charset="-128"/>
                <a:cs typeface="Times New Roman" pitchFamily="18" charset="0"/>
              </a:rPr>
              <a:t>3:</a:t>
            </a:r>
            <a:endParaRPr lang="en-US" sz="2800" dirty="0"/>
          </a:p>
        </p:txBody>
      </p:sp>
    </p:spTree>
    <p:extLst>
      <p:ext uri="{BB962C8B-B14F-4D97-AF65-F5344CB8AC3E}">
        <p14:creationId xmlns:p14="http://schemas.microsoft.com/office/powerpoint/2010/main" val="1061135189"/>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6" name="Group 5"/>
          <p:cNvGrpSpPr/>
          <p:nvPr/>
        </p:nvGrpSpPr>
        <p:grpSpPr>
          <a:xfrm>
            <a:off x="684352" y="214478"/>
            <a:ext cx="8689061" cy="1020762"/>
            <a:chOff x="684352" y="226510"/>
            <a:chExt cx="8689061" cy="1020762"/>
          </a:xfrm>
        </p:grpSpPr>
        <p:sp>
          <p:nvSpPr>
            <p:cNvPr id="7"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Rectangle 8"/>
          <p:cNvSpPr/>
          <p:nvPr/>
        </p:nvSpPr>
        <p:spPr>
          <a:xfrm>
            <a:off x="608171" y="1703579"/>
            <a:ext cx="10949481" cy="1938992"/>
          </a:xfrm>
          <a:prstGeom prst="rect">
            <a:avLst/>
          </a:prstGeom>
        </p:spPr>
        <p:txBody>
          <a:bodyPr wrap="square">
            <a:spAutoFit/>
          </a:bodyPr>
          <a:lstStyle/>
          <a:p>
            <a:r>
              <a:rPr lang="en-US" sz="2400" dirty="0"/>
              <a:t>We already discussed that the </a:t>
            </a:r>
            <a:r>
              <a:rPr lang="en-US" sz="2400" dirty="0" err="1"/>
              <a:t>JdbcTemplate</a:t>
            </a:r>
            <a:r>
              <a:rPr lang="en-US" sz="2400" dirty="0"/>
              <a:t> can be used within a </a:t>
            </a:r>
            <a:r>
              <a:rPr lang="en-US" sz="2400" dirty="0" smtClean="0"/>
              <a:t>DAO implementation </a:t>
            </a:r>
            <a:r>
              <a:rPr lang="en-US" sz="2400" dirty="0"/>
              <a:t>via direct instantiation with a </a:t>
            </a:r>
            <a:r>
              <a:rPr lang="en-US" sz="2400" b="1" dirty="0" err="1"/>
              <a:t>DataSource</a:t>
            </a:r>
            <a:r>
              <a:rPr lang="en-US" sz="2400" dirty="0"/>
              <a:t> reference OR be configured in a Spring IOC container and given to DAOs as a bean reference. </a:t>
            </a:r>
            <a:endParaRPr lang="en-US" sz="2400" dirty="0" smtClean="0"/>
          </a:p>
          <a:p>
            <a:endParaRPr lang="en-US" sz="2400" dirty="0"/>
          </a:p>
          <a:p>
            <a:r>
              <a:rPr lang="en-US" sz="2400" dirty="0" smtClean="0"/>
              <a:t>Now </a:t>
            </a:r>
            <a:r>
              <a:rPr lang="en-US" sz="2400" dirty="0"/>
              <a:t>we will see how they can be implemented in the DAO class.</a:t>
            </a:r>
          </a:p>
        </p:txBody>
      </p:sp>
    </p:spTree>
    <p:extLst>
      <p:ext uri="{BB962C8B-B14F-4D97-AF65-F5344CB8AC3E}">
        <p14:creationId xmlns:p14="http://schemas.microsoft.com/office/powerpoint/2010/main" val="15792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4188134" y="2182669"/>
            <a:ext cx="2590774" cy="769441"/>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sz="4400" b="1" dirty="0">
                <a:solidFill>
                  <a:srgbClr val="FFFF00"/>
                </a:solidFill>
              </a:rPr>
              <a:t>Option - 1</a:t>
            </a:r>
            <a:endParaRPr lang="en-US" sz="4400" dirty="0">
              <a:solidFill>
                <a:srgbClr val="FFFF00"/>
              </a:solidFill>
            </a:endParaRPr>
          </a:p>
        </p:txBody>
      </p:sp>
      <p:grpSp>
        <p:nvGrpSpPr>
          <p:cNvPr id="7" name="Group 6"/>
          <p:cNvGrpSpPr/>
          <p:nvPr/>
        </p:nvGrpSpPr>
        <p:grpSpPr>
          <a:xfrm>
            <a:off x="684352" y="214478"/>
            <a:ext cx="8689061" cy="1020762"/>
            <a:chOff x="684352" y="226510"/>
            <a:chExt cx="8689061" cy="1020762"/>
          </a:xfrm>
        </p:grpSpPr>
        <p:sp>
          <p:nvSpPr>
            <p:cNvPr id="8"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Rectangle 9"/>
          <p:cNvSpPr/>
          <p:nvPr/>
        </p:nvSpPr>
        <p:spPr>
          <a:xfrm>
            <a:off x="1130967" y="3105835"/>
            <a:ext cx="10106527" cy="954107"/>
          </a:xfrm>
          <a:prstGeom prst="rect">
            <a:avLst/>
          </a:prstGeom>
        </p:spPr>
        <p:txBody>
          <a:bodyPr wrap="square">
            <a:spAutoFit/>
          </a:bodyPr>
          <a:lstStyle/>
          <a:p>
            <a:pPr algn="just"/>
            <a:r>
              <a:rPr lang="en-US" sz="2800" b="1" dirty="0">
                <a:solidFill>
                  <a:srgbClr val="00B050"/>
                </a:solidFill>
              </a:rPr>
              <a:t>The </a:t>
            </a:r>
            <a:r>
              <a:rPr lang="en-US" sz="2800" b="1" dirty="0" err="1">
                <a:solidFill>
                  <a:srgbClr val="00B050"/>
                </a:solidFill>
              </a:rPr>
              <a:t>JdbcTemplate</a:t>
            </a:r>
            <a:r>
              <a:rPr lang="en-US" sz="2800" b="1" dirty="0">
                <a:solidFill>
                  <a:srgbClr val="00B050"/>
                </a:solidFill>
              </a:rPr>
              <a:t> within a DAO implementation via direct instantiation with a </a:t>
            </a:r>
            <a:r>
              <a:rPr lang="en-US" sz="2800" b="1" u="sng" dirty="0" err="1">
                <a:solidFill>
                  <a:srgbClr val="00B050"/>
                </a:solidFill>
              </a:rPr>
              <a:t>DataSource</a:t>
            </a:r>
            <a:r>
              <a:rPr lang="en-US" sz="2800" b="1" dirty="0">
                <a:solidFill>
                  <a:srgbClr val="00B050"/>
                </a:solidFill>
              </a:rPr>
              <a:t> reference.</a:t>
            </a:r>
          </a:p>
        </p:txBody>
      </p:sp>
    </p:spTree>
    <p:extLst>
      <p:ext uri="{BB962C8B-B14F-4D97-AF65-F5344CB8AC3E}">
        <p14:creationId xmlns:p14="http://schemas.microsoft.com/office/powerpoint/2010/main" val="125314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4577" y="2314009"/>
            <a:ext cx="10833549" cy="2062103"/>
          </a:xfrm>
          <a:prstGeom prst="rect">
            <a:avLst/>
          </a:prstGeom>
        </p:spPr>
        <p:txBody>
          <a:bodyPr wrap="square">
            <a:spAutoFit/>
          </a:bodyPr>
          <a:lstStyle/>
          <a:p>
            <a:pPr algn="just"/>
            <a:r>
              <a:rPr lang="en-US" sz="3200" dirty="0">
                <a:solidFill>
                  <a:schemeClr val="accent1">
                    <a:lumMod val="50000"/>
                  </a:schemeClr>
                </a:solidFill>
                <a:latin typeface="Times New Roman" pitchFamily="18" charset="0"/>
                <a:ea typeface="Arial Unicode MS" pitchFamily="34" charset="-128"/>
                <a:cs typeface="Times New Roman" pitchFamily="18" charset="0"/>
              </a:rPr>
              <a:t>DAO (Data Access Object) is used to </a:t>
            </a:r>
            <a:r>
              <a:rPr lang="en-US" sz="3200" b="1" dirty="0">
                <a:solidFill>
                  <a:schemeClr val="accent1">
                    <a:lumMod val="50000"/>
                  </a:schemeClr>
                </a:solidFill>
                <a:latin typeface="Times New Roman" pitchFamily="18" charset="0"/>
                <a:ea typeface="Arial Unicode MS" pitchFamily="34" charset="-128"/>
                <a:cs typeface="Times New Roman" pitchFamily="18" charset="0"/>
              </a:rPr>
              <a:t>read</a:t>
            </a:r>
            <a:r>
              <a:rPr lang="en-US" sz="3200" dirty="0">
                <a:solidFill>
                  <a:schemeClr val="accent1">
                    <a:lumMod val="50000"/>
                  </a:schemeClr>
                </a:solidFill>
                <a:latin typeface="Times New Roman" pitchFamily="18" charset="0"/>
                <a:ea typeface="Arial Unicode MS" pitchFamily="34" charset="-128"/>
                <a:cs typeface="Times New Roman" pitchFamily="18" charset="0"/>
              </a:rPr>
              <a:t> and </a:t>
            </a:r>
            <a:r>
              <a:rPr lang="en-US" sz="3200" b="1" dirty="0">
                <a:solidFill>
                  <a:schemeClr val="accent1">
                    <a:lumMod val="50000"/>
                  </a:schemeClr>
                </a:solidFill>
                <a:latin typeface="Times New Roman" pitchFamily="18" charset="0"/>
                <a:ea typeface="Arial Unicode MS" pitchFamily="34" charset="-128"/>
                <a:cs typeface="Times New Roman" pitchFamily="18" charset="0"/>
              </a:rPr>
              <a:t>write</a:t>
            </a:r>
            <a:r>
              <a:rPr lang="en-US" sz="3200" dirty="0">
                <a:solidFill>
                  <a:schemeClr val="accent1">
                    <a:lumMod val="50000"/>
                  </a:schemeClr>
                </a:solidFill>
                <a:latin typeface="Times New Roman" pitchFamily="18" charset="0"/>
                <a:ea typeface="Arial Unicode MS" pitchFamily="34" charset="-128"/>
                <a:cs typeface="Times New Roman" pitchFamily="18" charset="0"/>
              </a:rPr>
              <a:t> data to the database. </a:t>
            </a:r>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pPr algn="just"/>
            <a:endParaRPr lang="en-US" sz="3200" dirty="0">
              <a:solidFill>
                <a:schemeClr val="accent1">
                  <a:lumMod val="50000"/>
                </a:schemeClr>
              </a:solidFill>
              <a:latin typeface="Times New Roman" pitchFamily="18" charset="0"/>
              <a:ea typeface="Arial Unicode MS" pitchFamily="34" charset="-128"/>
              <a:cs typeface="Times New Roman" pitchFamily="18" charset="0"/>
            </a:endParaRPr>
          </a:p>
          <a:p>
            <a:pPr algn="just"/>
            <a:endParaRPr lang="en-US" sz="32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6" name="Rectangle 5"/>
          <p:cNvSpPr/>
          <p:nvPr/>
        </p:nvSpPr>
        <p:spPr>
          <a:xfrm>
            <a:off x="644577" y="791251"/>
            <a:ext cx="6096000" cy="538609"/>
          </a:xfrm>
          <a:prstGeom prst="rect">
            <a:avLst/>
          </a:prstGeom>
        </p:spPr>
        <p:txBody>
          <a:bodyPr>
            <a:spAutoFit/>
          </a:bodyPr>
          <a:lstStyle/>
          <a:p>
            <a:pPr algn="just"/>
            <a:r>
              <a:rPr lang="en-US" b="1">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DAO: Spring and You</a:t>
            </a:r>
          </a:p>
          <a:p>
            <a:pPr algn="just"/>
            <a:endParaRPr lang="en-US" sz="11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8"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t>
            </a: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625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0232" y="1586353"/>
            <a:ext cx="7543800" cy="1384995"/>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a:solidFill>
                  <a:srgbClr val="1A9681"/>
                </a:solidFill>
              </a:rPr>
              <a:t>&lt;bean</a:t>
            </a:r>
            <a:r>
              <a:rPr lang="en-US" sz="1200" b="1" dirty="0">
                <a:solidFill>
                  <a:srgbClr val="CC3399"/>
                </a:solidFill>
              </a:rPr>
              <a:t> id=</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employeeDao</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	class=</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org.santosh.dao.EmployeeDao</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   </a:t>
            </a:r>
          </a:p>
          <a:p>
            <a:r>
              <a:rPr lang="en-US" sz="1200" b="1" dirty="0">
                <a:solidFill>
                  <a:srgbClr val="1A9681"/>
                </a:solidFill>
              </a:rPr>
              <a:t>   &lt;property </a:t>
            </a:r>
            <a:r>
              <a:rPr lang="en-US" sz="1200" b="1" dirty="0">
                <a:solidFill>
                  <a:srgbClr val="CC3399"/>
                </a:solidFill>
              </a:rPr>
              <a:t>name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dataSource</a:t>
            </a:r>
            <a:r>
              <a:rPr lang="en-US" sz="1200" b="1" i="1" dirty="0">
                <a:solidFill>
                  <a:srgbClr val="0066FF"/>
                </a:solidFill>
                <a:latin typeface="Times New Roman" pitchFamily="18" charset="0"/>
                <a:cs typeface="Times New Roman" pitchFamily="18" charset="0"/>
              </a:rPr>
              <a:t>" </a:t>
            </a:r>
            <a:r>
              <a:rPr lang="en-US" sz="1200" b="1" dirty="0">
                <a:solidFill>
                  <a:srgbClr val="CC3399"/>
                </a:solidFill>
              </a:rPr>
              <a:t>ref</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MyDataSource</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a:t>
            </a:r>
          </a:p>
          <a:p>
            <a:r>
              <a:rPr lang="en-US" sz="1200" b="1" dirty="0">
                <a:solidFill>
                  <a:srgbClr val="1A9681"/>
                </a:solidFill>
              </a:rPr>
              <a:t>&lt;/bean&gt;</a:t>
            </a:r>
          </a:p>
          <a:p>
            <a:endParaRPr lang="en-US" sz="1200" dirty="0">
              <a:solidFill>
                <a:srgbClr val="1A9681"/>
              </a:solidFill>
            </a:endParaRPr>
          </a:p>
          <a:p>
            <a:r>
              <a:rPr lang="en-US" sz="1200" b="1" dirty="0">
                <a:solidFill>
                  <a:srgbClr val="1A9681"/>
                </a:solidFill>
                <a:latin typeface="Times New Roman" pitchFamily="18" charset="0"/>
                <a:cs typeface="Times New Roman" pitchFamily="18" charset="0"/>
              </a:rPr>
              <a:t>&lt;bean </a:t>
            </a:r>
            <a:r>
              <a:rPr lang="en-US" sz="1200" b="1" dirty="0">
                <a:solidFill>
                  <a:srgbClr val="CC3399"/>
                </a:solidFill>
                <a:latin typeface="Times New Roman" pitchFamily="18" charset="0"/>
                <a:cs typeface="Times New Roman" pitchFamily="18" charset="0"/>
              </a:rPr>
              <a:t>id=</a:t>
            </a:r>
            <a:r>
              <a:rPr lang="en-US" sz="1200" b="1" i="1" dirty="0">
                <a:solidFill>
                  <a:srgbClr val="0066FF"/>
                </a:solidFill>
                <a:latin typeface="Times New Roman" pitchFamily="18" charset="0"/>
                <a:cs typeface="Times New Roman" pitchFamily="18" charset="0"/>
              </a:rPr>
              <a:t> "</a:t>
            </a:r>
            <a:r>
              <a:rPr lang="en-US" sz="1200" b="1" i="1" dirty="0" err="1">
                <a:solidFill>
                  <a:srgbClr val="0066FF"/>
                </a:solidFill>
                <a:latin typeface="Times New Roman" pitchFamily="18" charset="0"/>
                <a:cs typeface="Times New Roman" pitchFamily="18" charset="0"/>
              </a:rPr>
              <a:t>MyDataSource</a:t>
            </a:r>
            <a:r>
              <a:rPr lang="en-US" sz="1200" b="1" i="1" dirty="0">
                <a:solidFill>
                  <a:srgbClr val="0066FF"/>
                </a:solidFill>
                <a:latin typeface="Times New Roman" pitchFamily="18" charset="0"/>
                <a:cs typeface="Times New Roman" pitchFamily="18" charset="0"/>
              </a:rPr>
              <a:t>"</a:t>
            </a:r>
            <a:r>
              <a:rPr lang="en-US" sz="1200" b="1" i="1" dirty="0">
                <a:solidFill>
                  <a:srgbClr val="6600FF"/>
                </a:solidFill>
                <a:latin typeface="Times New Roman" pitchFamily="18" charset="0"/>
                <a:cs typeface="Times New Roman" pitchFamily="18" charset="0"/>
              </a:rPr>
              <a:t> </a:t>
            </a:r>
            <a:r>
              <a:rPr lang="en-US" sz="1200" b="1" dirty="0">
                <a:solidFill>
                  <a:srgbClr val="CC3399"/>
                </a:solidFill>
                <a:latin typeface="Times New Roman" pitchFamily="18" charset="0"/>
                <a:cs typeface="Times New Roman" pitchFamily="18" charset="0"/>
              </a:rPr>
              <a:t>class=</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org.springframework.jndi.JndiObjectFactoryBean</a:t>
            </a:r>
            <a:r>
              <a:rPr lang="en-US" sz="1200" b="1" i="1" dirty="0">
                <a:solidFill>
                  <a:srgbClr val="0066FF"/>
                </a:solidFill>
                <a:latin typeface="Times New Roman" pitchFamily="18" charset="0"/>
                <a:cs typeface="Times New Roman" pitchFamily="18" charset="0"/>
              </a:rPr>
              <a:t>"</a:t>
            </a:r>
            <a:r>
              <a:rPr lang="en-US" sz="1200" b="1" i="1" dirty="0">
                <a:solidFill>
                  <a:srgbClr val="00B050"/>
                </a:solidFill>
                <a:latin typeface="Times New Roman" pitchFamily="18" charset="0"/>
                <a:cs typeface="Times New Roman" pitchFamily="18" charset="0"/>
              </a:rPr>
              <a:t>&gt;</a:t>
            </a:r>
            <a:endParaRPr lang="en-US" sz="1200" b="1" i="1" dirty="0">
              <a:solidFill>
                <a:srgbClr val="6600FF"/>
              </a:solidFill>
              <a:latin typeface="Times New Roman" pitchFamily="18" charset="0"/>
              <a:cs typeface="Times New Roman" pitchFamily="18" charset="0"/>
            </a:endParaRPr>
          </a:p>
          <a:p>
            <a:r>
              <a:rPr lang="en-US" sz="1200" b="1" dirty="0">
                <a:solidFill>
                  <a:srgbClr val="1A9681"/>
                </a:solidFill>
                <a:latin typeface="Times New Roman" pitchFamily="18" charset="0"/>
                <a:cs typeface="Times New Roman" pitchFamily="18" charset="0"/>
              </a:rPr>
              <a:t>        </a:t>
            </a:r>
            <a:r>
              <a:rPr lang="en-US" sz="1200" b="1" dirty="0">
                <a:solidFill>
                  <a:srgbClr val="1A9681"/>
                </a:solidFill>
              </a:rPr>
              <a:t> &lt;property </a:t>
            </a:r>
            <a:r>
              <a:rPr lang="en-US" sz="1200" b="1" dirty="0">
                <a:solidFill>
                  <a:srgbClr val="CC3399"/>
                </a:solidFill>
              </a:rPr>
              <a:t>name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jndiName</a:t>
            </a:r>
            <a:r>
              <a:rPr lang="en-US" sz="1200" b="1" i="1" dirty="0">
                <a:solidFill>
                  <a:srgbClr val="0066FF"/>
                </a:solidFill>
                <a:latin typeface="Times New Roman" pitchFamily="18" charset="0"/>
                <a:cs typeface="Times New Roman" pitchFamily="18" charset="0"/>
              </a:rPr>
              <a:t>" </a:t>
            </a:r>
            <a:r>
              <a:rPr lang="en-US" sz="1200" b="1" dirty="0">
                <a:solidFill>
                  <a:srgbClr val="CC3399"/>
                </a:solidFill>
              </a:rPr>
              <a:t>value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database.jndiname</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a:t>
            </a:r>
          </a:p>
          <a:p>
            <a:r>
              <a:rPr lang="en-US" sz="1200" b="1" dirty="0">
                <a:solidFill>
                  <a:srgbClr val="1A9681"/>
                </a:solidFill>
                <a:latin typeface="Times New Roman" pitchFamily="18" charset="0"/>
                <a:cs typeface="Times New Roman" pitchFamily="18" charset="0"/>
              </a:rPr>
              <a:t>&lt;/bean&gt;</a:t>
            </a:r>
          </a:p>
        </p:txBody>
      </p:sp>
      <p:sp>
        <p:nvSpPr>
          <p:cNvPr id="6" name="Rectangle 5"/>
          <p:cNvSpPr/>
          <p:nvPr/>
        </p:nvSpPr>
        <p:spPr>
          <a:xfrm>
            <a:off x="878547" y="3509211"/>
            <a:ext cx="7543800" cy="2492990"/>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private</a:t>
            </a:r>
            <a:r>
              <a:rPr lang="en-US" sz="1200" dirty="0"/>
              <a:t> </a:t>
            </a:r>
            <a:r>
              <a:rPr lang="en-US" sz="1200" dirty="0" err="1"/>
              <a:t>JdbcTemplate</a:t>
            </a:r>
            <a:r>
              <a:rPr lang="en-US" sz="1200" dirty="0"/>
              <a:t> </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t>;</a:t>
            </a:r>
            <a:endParaRPr lang="en-US" sz="1200" dirty="0">
              <a:solidFill>
                <a:srgbClr val="CC3399"/>
              </a:solidFill>
              <a:latin typeface="Courier New" pitchFamily="49" charset="0"/>
              <a:ea typeface="SimSun" pitchFamily="2" charset="-122"/>
              <a:cs typeface="Courier New" pitchFamily="49" charset="0"/>
            </a:endParaRPr>
          </a:p>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public void</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setDataSource</a:t>
            </a:r>
            <a:r>
              <a:rPr lang="en-US" sz="1200" dirty="0">
                <a:latin typeface="Courier New" pitchFamily="49" charset="0"/>
                <a:ea typeface="SimSun" pitchFamily="2" charset="-122"/>
                <a:cs typeface="Courier New" pitchFamily="49" charset="0"/>
              </a:rPr>
              <a:t>(</a:t>
            </a:r>
            <a:r>
              <a:rPr lang="en-US" sz="1200" dirty="0" err="1">
                <a:latin typeface="Courier New" pitchFamily="49" charset="0"/>
                <a:ea typeface="SimSun" pitchFamily="2" charset="-122"/>
                <a:cs typeface="Courier New" pitchFamily="49" charset="0"/>
              </a:rPr>
              <a:t>DataSource</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dataSource</a:t>
            </a:r>
            <a:r>
              <a:rPr lang="en-US" sz="1200" dirty="0">
                <a:latin typeface="Courier New" pitchFamily="49" charset="0"/>
                <a:ea typeface="SimSun" pitchFamily="2" charset="-122"/>
                <a:cs typeface="Courier New" pitchFamily="49" charset="0"/>
              </a:rPr>
              <a:t>) {</a:t>
            </a:r>
          </a:p>
          <a:p>
            <a:pPr lvl="1"/>
            <a:r>
              <a:rPr lang="en-US" sz="1200" dirty="0">
                <a:latin typeface="Courier New" pitchFamily="49" charset="0"/>
                <a:ea typeface="SimSun" pitchFamily="2" charset="-122"/>
                <a:cs typeface="Courier New" pitchFamily="49" charset="0"/>
              </a:rPr>
              <a:t>	</a:t>
            </a:r>
            <a:r>
              <a:rPr lang="en-US" sz="1200" dirty="0" err="1">
                <a:solidFill>
                  <a:srgbClr val="CC3399"/>
                </a:solidFill>
                <a:latin typeface="Courier New" pitchFamily="49" charset="0"/>
                <a:ea typeface="SimSun" pitchFamily="2" charset="-122"/>
                <a:cs typeface="Courier New" pitchFamily="49" charset="0"/>
              </a:rPr>
              <a:t>this.</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 new </a:t>
            </a:r>
            <a:r>
              <a:rPr lang="en-US" sz="1200" dirty="0" err="1">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a:t>
            </a:r>
            <a:r>
              <a:rPr lang="en-US" sz="1200" dirty="0" err="1">
                <a:latin typeface="Courier New" pitchFamily="49" charset="0"/>
                <a:ea typeface="SimSun" pitchFamily="2" charset="-122"/>
                <a:cs typeface="Courier New" pitchFamily="49" charset="0"/>
              </a:rPr>
              <a:t>dataSource</a:t>
            </a:r>
            <a:r>
              <a:rPr lang="en-US" sz="1200" dirty="0">
                <a:latin typeface="Courier New" pitchFamily="49" charset="0"/>
                <a:ea typeface="SimSun" pitchFamily="2" charset="-122"/>
                <a:cs typeface="Courier New" pitchFamily="49" charset="0"/>
              </a:rPr>
              <a:t>);</a:t>
            </a:r>
          </a:p>
          <a:p>
            <a:pPr lvl="1"/>
            <a:r>
              <a:rPr lang="en-US" sz="1200" dirty="0">
                <a:latin typeface="Courier New" pitchFamily="49" charset="0"/>
                <a:ea typeface="SimSun" pitchFamily="2" charset="-122"/>
                <a:cs typeface="Courier New" pitchFamily="49" charset="0"/>
              </a:rPr>
              <a:t>}</a:t>
            </a: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pPr lvl="1"/>
            <a:r>
              <a:rPr lang="en-US" sz="1200" dirty="0" err="1">
                <a:solidFill>
                  <a:srgbClr val="0066FF"/>
                </a:solidFill>
                <a:latin typeface="Courier New" pitchFamily="49" charset="0"/>
                <a:ea typeface="SimSun" pitchFamily="2" charset="-122"/>
                <a:cs typeface="Courier New" pitchFamily="49" charset="0"/>
              </a:rPr>
              <a:t>jdbcTemplate</a:t>
            </a:r>
            <a:r>
              <a:rPr lang="en-US" sz="1200" dirty="0" err="1"/>
              <a:t>.update</a:t>
            </a:r>
            <a:r>
              <a:rPr lang="en-US" sz="1200" dirty="0"/>
              <a:t>(SQL_ADD_EMPLOYEE,</a:t>
            </a:r>
          </a:p>
          <a:p>
            <a:pPr lvl="2"/>
            <a:r>
              <a:rPr lang="en-US" sz="1200" dirty="0"/>
              <a:t>new Object[] { </a:t>
            </a:r>
            <a:r>
              <a:rPr lang="en-US" sz="1200" dirty="0" err="1"/>
              <a:t>emp.getEmpId</a:t>
            </a:r>
            <a:r>
              <a:rPr lang="en-US" sz="1200" dirty="0"/>
              <a:t>(), </a:t>
            </a:r>
            <a:r>
              <a:rPr lang="en-US" sz="1200" dirty="0" err="1"/>
              <a:t>emp.getName</a:t>
            </a:r>
            <a:r>
              <a:rPr lang="en-US" sz="1200" dirty="0"/>
              <a:t>(),</a:t>
            </a:r>
            <a:r>
              <a:rPr lang="en-US" sz="1200" dirty="0" err="1"/>
              <a:t>emp.getDeptid</a:t>
            </a:r>
            <a:r>
              <a:rPr lang="en-US" sz="1200" dirty="0"/>
              <a:t>(),</a:t>
            </a:r>
            <a:r>
              <a:rPr lang="en-US" sz="1200" dirty="0" err="1"/>
              <a:t>emp.getSalary</a:t>
            </a:r>
            <a:r>
              <a:rPr lang="en-US" sz="1200" dirty="0"/>
              <a:t>() });</a:t>
            </a:r>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p:txBody>
      </p:sp>
      <p:sp>
        <p:nvSpPr>
          <p:cNvPr id="9" name="TextBox 8"/>
          <p:cNvSpPr txBox="1"/>
          <p:nvPr/>
        </p:nvSpPr>
        <p:spPr>
          <a:xfrm rot="870302">
            <a:off x="6970929" y="2171787"/>
            <a:ext cx="2859294" cy="1169551"/>
          </a:xfrm>
          <a:prstGeom prst="rect">
            <a:avLst/>
          </a:prstGeom>
          <a:solidFill>
            <a:schemeClr val="accent5">
              <a:lumMod val="20000"/>
              <a:lumOff val="80000"/>
            </a:schemeClr>
          </a:solidFill>
        </p:spPr>
        <p:txBody>
          <a:bodyPr wrap="square" rtlCol="0">
            <a:spAutoFit/>
          </a:bodyPr>
          <a:lstStyle/>
          <a:p>
            <a:r>
              <a:rPr lang="en-US" sz="1400" dirty="0">
                <a:solidFill>
                  <a:srgbClr val="FF0000"/>
                </a:solidFill>
                <a:latin typeface="Courier New" pitchFamily="49" charset="0"/>
                <a:cs typeface="Courier New" pitchFamily="49" charset="0"/>
              </a:rPr>
              <a:t>Do you remember, we had configured </a:t>
            </a:r>
            <a:r>
              <a:rPr lang="en-US" sz="1400" dirty="0" err="1">
                <a:solidFill>
                  <a:srgbClr val="FF0000"/>
                </a:solidFill>
                <a:latin typeface="Courier New" pitchFamily="49" charset="0"/>
                <a:cs typeface="Courier New" pitchFamily="49" charset="0"/>
              </a:rPr>
              <a:t>datasource</a:t>
            </a:r>
            <a:r>
              <a:rPr lang="en-US" sz="1400" dirty="0">
                <a:solidFill>
                  <a:srgbClr val="FF0000"/>
                </a:solidFill>
                <a:latin typeface="Courier New" pitchFamily="49" charset="0"/>
                <a:cs typeface="Courier New" pitchFamily="49" charset="0"/>
              </a:rPr>
              <a:t> in step2 under  Pooled Data Source Section? If not, go back to </a:t>
            </a:r>
            <a:r>
              <a:rPr lang="en-US" sz="1400" dirty="0">
                <a:solidFill>
                  <a:srgbClr val="FF0000"/>
                </a:solidFill>
                <a:latin typeface="Times New Roman" pitchFamily="18" charset="0"/>
                <a:cs typeface="Times New Roman" pitchFamily="18" charset="0"/>
              </a:rPr>
              <a:t>Step-1</a:t>
            </a:r>
            <a:r>
              <a:rPr lang="en-US" sz="1400" dirty="0">
                <a:solidFill>
                  <a:srgbClr val="FF0000"/>
                </a:solidFill>
                <a:latin typeface="Courier New" pitchFamily="49" charset="0"/>
                <a:cs typeface="Courier New" pitchFamily="49" charset="0"/>
              </a:rPr>
              <a:t> again.</a:t>
            </a:r>
          </a:p>
        </p:txBody>
      </p:sp>
      <p:cxnSp>
        <p:nvCxnSpPr>
          <p:cNvPr id="11" name="Straight Arrow Connector 10"/>
          <p:cNvCxnSpPr>
            <a:stCxn id="9" idx="1"/>
          </p:cNvCxnSpPr>
          <p:nvPr/>
        </p:nvCxnSpPr>
        <p:spPr>
          <a:xfrm flipH="1">
            <a:off x="5879432" y="2398486"/>
            <a:ext cx="1137066" cy="254667"/>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374232" y="1989654"/>
            <a:ext cx="1371600" cy="381000"/>
          </a:xfrm>
          <a:prstGeom prst="straightConnector1">
            <a:avLst/>
          </a:prstGeom>
          <a:ln>
            <a:solidFill>
              <a:schemeClr val="accent3">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1138558">
            <a:off x="6068399" y="1210946"/>
            <a:ext cx="2859294" cy="738664"/>
          </a:xfrm>
          <a:prstGeom prst="rect">
            <a:avLst/>
          </a:prstGeom>
          <a:solidFill>
            <a:srgbClr val="FFFFB9">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We are injecting </a:t>
            </a:r>
            <a:r>
              <a:rPr lang="en-US" sz="1400" dirty="0" err="1">
                <a:solidFill>
                  <a:srgbClr val="FF0000"/>
                </a:solidFill>
                <a:latin typeface="Courier New" pitchFamily="49" charset="0"/>
                <a:cs typeface="Courier New" pitchFamily="49" charset="0"/>
              </a:rPr>
              <a:t>DataSource</a:t>
            </a:r>
            <a:r>
              <a:rPr lang="en-US" sz="1400" dirty="0">
                <a:solidFill>
                  <a:srgbClr val="FF0000"/>
                </a:solidFill>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but not</a:t>
            </a:r>
            <a:r>
              <a:rPr lang="en-US" sz="1400" dirty="0">
                <a:solidFill>
                  <a:srgbClr val="FF0000"/>
                </a:solidFill>
                <a:latin typeface="Courier New" pitchFamily="49" charset="0"/>
                <a:cs typeface="Courier New" pitchFamily="49" charset="0"/>
              </a:rPr>
              <a:t> the </a:t>
            </a:r>
            <a:r>
              <a:rPr lang="en-US" sz="1400" dirty="0" err="1">
                <a:solidFill>
                  <a:srgbClr val="FF0000"/>
                </a:solidFill>
                <a:latin typeface="Courier New" pitchFamily="49" charset="0"/>
                <a:cs typeface="Courier New" pitchFamily="49" charset="0"/>
              </a:rPr>
              <a:t>JDBCTemplate</a:t>
            </a:r>
            <a:endParaRPr lang="en-US" sz="1400" dirty="0">
              <a:solidFill>
                <a:srgbClr val="FF0000"/>
              </a:solidFill>
              <a:latin typeface="Courier New" pitchFamily="49" charset="0"/>
              <a:cs typeface="Courier New" pitchFamily="49" charset="0"/>
            </a:endParaRPr>
          </a:p>
        </p:txBody>
      </p:sp>
      <p:cxnSp>
        <p:nvCxnSpPr>
          <p:cNvPr id="26" name="Straight Arrow Connector 25"/>
          <p:cNvCxnSpPr>
            <a:stCxn id="24" idx="1"/>
          </p:cNvCxnSpPr>
          <p:nvPr/>
        </p:nvCxnSpPr>
        <p:spPr>
          <a:xfrm flipH="1">
            <a:off x="4682003" y="1771602"/>
            <a:ext cx="1399256" cy="115639"/>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78923" y="3139879"/>
            <a:ext cx="1449628" cy="369332"/>
          </a:xfrm>
          <a:prstGeom prst="rect">
            <a:avLst/>
          </a:prstGeom>
        </p:spPr>
        <p:txBody>
          <a:bodyPr wrap="none">
            <a:spAutoFit/>
          </a:bodyPr>
          <a:lstStyle/>
          <a:p>
            <a:r>
              <a:rPr lang="en-US" b="1" dirty="0"/>
              <a:t>In DAO Class</a:t>
            </a:r>
            <a:endParaRPr lang="en-US" dirty="0"/>
          </a:p>
        </p:txBody>
      </p:sp>
      <p:sp>
        <p:nvSpPr>
          <p:cNvPr id="31" name="Rounded Rectangle 30"/>
          <p:cNvSpPr/>
          <p:nvPr/>
        </p:nvSpPr>
        <p:spPr>
          <a:xfrm>
            <a:off x="1307431" y="4100953"/>
            <a:ext cx="5140533"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1307432" y="5128576"/>
            <a:ext cx="6324600"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049156" y="3567552"/>
            <a:ext cx="2596734" cy="738664"/>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Created </a:t>
            </a:r>
            <a:r>
              <a:rPr lang="en-US" sz="1400" b="1" dirty="0" err="1">
                <a:solidFill>
                  <a:srgbClr val="FF0000"/>
                </a:solidFill>
                <a:latin typeface="Courier New" pitchFamily="49" charset="0"/>
                <a:cs typeface="Courier New" pitchFamily="49" charset="0"/>
              </a:rPr>
              <a:t>JdbcTemplate</a:t>
            </a:r>
            <a:r>
              <a:rPr lang="en-US" sz="1400" dirty="0">
                <a:solidFill>
                  <a:srgbClr val="FF0000"/>
                </a:solidFill>
                <a:latin typeface="Courier New" pitchFamily="49" charset="0"/>
                <a:cs typeface="Courier New" pitchFamily="49" charset="0"/>
              </a:rPr>
              <a:t> instance and assigned to local object.</a:t>
            </a:r>
          </a:p>
        </p:txBody>
      </p:sp>
      <p:cxnSp>
        <p:nvCxnSpPr>
          <p:cNvPr id="34" name="Straight Arrow Connector 33"/>
          <p:cNvCxnSpPr/>
          <p:nvPr/>
        </p:nvCxnSpPr>
        <p:spPr>
          <a:xfrm flipH="1">
            <a:off x="4355432" y="3936884"/>
            <a:ext cx="2661068" cy="0"/>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01556" y="4547267"/>
            <a:ext cx="2596734" cy="307777"/>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Using </a:t>
            </a:r>
            <a:r>
              <a:rPr lang="en-US" sz="1400" b="1" dirty="0" err="1">
                <a:solidFill>
                  <a:srgbClr val="FF0000"/>
                </a:solidFill>
                <a:latin typeface="Courier New" pitchFamily="49" charset="0"/>
                <a:cs typeface="Courier New" pitchFamily="49" charset="0"/>
              </a:rPr>
              <a:t>jdbcTemplate</a:t>
            </a:r>
            <a:endParaRPr lang="en-US" sz="1400" b="1" dirty="0">
              <a:solidFill>
                <a:srgbClr val="FF0000"/>
              </a:solidFill>
              <a:latin typeface="Courier New" pitchFamily="49" charset="0"/>
              <a:cs typeface="Courier New" pitchFamily="49" charset="0"/>
            </a:endParaRPr>
          </a:p>
        </p:txBody>
      </p:sp>
      <p:cxnSp>
        <p:nvCxnSpPr>
          <p:cNvPr id="40" name="Straight Arrow Connector 39"/>
          <p:cNvCxnSpPr/>
          <p:nvPr/>
        </p:nvCxnSpPr>
        <p:spPr>
          <a:xfrm flipH="1">
            <a:off x="2374233" y="4749730"/>
            <a:ext cx="4794667" cy="49422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684352" y="214478"/>
            <a:ext cx="8689061" cy="1020762"/>
            <a:chOff x="684352" y="226510"/>
            <a:chExt cx="8689061" cy="1020762"/>
          </a:xfrm>
        </p:grpSpPr>
        <p:sp>
          <p:nvSpPr>
            <p:cNvPr id="23"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25"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3707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4188134" y="2182669"/>
            <a:ext cx="2590774" cy="769441"/>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sz="4400" b="1" dirty="0">
                <a:solidFill>
                  <a:srgbClr val="FFFF00"/>
                </a:solidFill>
              </a:rPr>
              <a:t>Option - </a:t>
            </a:r>
            <a:r>
              <a:rPr lang="en-US" sz="4400" b="1" dirty="0" smtClean="0">
                <a:solidFill>
                  <a:srgbClr val="FFFF00"/>
                </a:solidFill>
              </a:rPr>
              <a:t>2</a:t>
            </a:r>
            <a:endParaRPr lang="en-US" sz="4400" dirty="0">
              <a:solidFill>
                <a:srgbClr val="FFFF00"/>
              </a:solidFill>
            </a:endParaRPr>
          </a:p>
        </p:txBody>
      </p:sp>
      <p:sp>
        <p:nvSpPr>
          <p:cNvPr id="7" name="Rectangle 6"/>
          <p:cNvSpPr/>
          <p:nvPr/>
        </p:nvSpPr>
        <p:spPr>
          <a:xfrm>
            <a:off x="1179095" y="3105835"/>
            <a:ext cx="10070431" cy="954107"/>
          </a:xfrm>
          <a:prstGeom prst="rect">
            <a:avLst/>
          </a:prstGeom>
        </p:spPr>
        <p:txBody>
          <a:bodyPr wrap="square">
            <a:spAutoFit/>
          </a:bodyPr>
          <a:lstStyle/>
          <a:p>
            <a:pPr algn="just"/>
            <a:r>
              <a:rPr lang="en-US" sz="2800" b="1" dirty="0">
                <a:solidFill>
                  <a:srgbClr val="00B050"/>
                </a:solidFill>
              </a:rPr>
              <a:t>Configured in Spring IOC container and given </a:t>
            </a:r>
            <a:r>
              <a:rPr lang="en-US" sz="2800" b="1" u="sng" dirty="0" err="1">
                <a:solidFill>
                  <a:srgbClr val="00B050"/>
                </a:solidFill>
              </a:rPr>
              <a:t>JdbcTemplate</a:t>
            </a:r>
            <a:r>
              <a:rPr lang="en-US" sz="2800" b="1" dirty="0">
                <a:solidFill>
                  <a:srgbClr val="00B050"/>
                </a:solidFill>
              </a:rPr>
              <a:t> to DAOs as a bean reference.</a:t>
            </a:r>
          </a:p>
        </p:txBody>
      </p:sp>
      <p:grpSp>
        <p:nvGrpSpPr>
          <p:cNvPr id="8" name="Group 7"/>
          <p:cNvGrpSpPr/>
          <p:nvPr/>
        </p:nvGrpSpPr>
        <p:grpSpPr>
          <a:xfrm>
            <a:off x="684352" y="214478"/>
            <a:ext cx="8689061" cy="1020762"/>
            <a:chOff x="684352" y="226510"/>
            <a:chExt cx="8689061" cy="1020762"/>
          </a:xfrm>
        </p:grpSpPr>
        <p:sp>
          <p:nvSpPr>
            <p:cNvPr id="9"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94061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1371600"/>
            <a:ext cx="7543800" cy="2308324"/>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sz="1200" dirty="0">
                <a:solidFill>
                  <a:srgbClr val="1A9681"/>
                </a:solidFill>
              </a:rPr>
              <a:t>&lt;bean</a:t>
            </a:r>
            <a:r>
              <a:rPr lang="en-US" sz="1200" dirty="0">
                <a:solidFill>
                  <a:srgbClr val="CC3399"/>
                </a:solidFill>
              </a:rPr>
              <a:t> id=</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employeeDao</a:t>
            </a:r>
            <a:r>
              <a:rPr lang="en-US" sz="1200" i="1" dirty="0">
                <a:solidFill>
                  <a:srgbClr val="0066FF"/>
                </a:solidFill>
                <a:latin typeface="Times New Roman" pitchFamily="18" charset="0"/>
                <a:cs typeface="Times New Roman" pitchFamily="18" charset="0"/>
              </a:rPr>
              <a:t>" </a:t>
            </a:r>
            <a:r>
              <a:rPr lang="en-US" sz="1200" dirty="0">
                <a:solidFill>
                  <a:srgbClr val="1A9681"/>
                </a:solidFill>
              </a:rPr>
              <a:t>	class=</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org.santosh.dao.EmployeeDao</a:t>
            </a:r>
            <a:r>
              <a:rPr lang="en-US" sz="1200" i="1" dirty="0">
                <a:solidFill>
                  <a:srgbClr val="0066FF"/>
                </a:solidFill>
                <a:latin typeface="Times New Roman" pitchFamily="18" charset="0"/>
                <a:cs typeface="Times New Roman" pitchFamily="18" charset="0"/>
              </a:rPr>
              <a:t>" </a:t>
            </a:r>
            <a:r>
              <a:rPr lang="en-US" sz="1200" dirty="0">
                <a:solidFill>
                  <a:srgbClr val="1A9681"/>
                </a:solidFill>
              </a:rPr>
              <a:t>&gt;   </a:t>
            </a:r>
          </a:p>
          <a:p>
            <a:r>
              <a:rPr lang="en-US" sz="1200" dirty="0">
                <a:solidFill>
                  <a:srgbClr val="1A9681"/>
                </a:solidFill>
              </a:rPr>
              <a:t>   &lt;property </a:t>
            </a:r>
            <a:r>
              <a:rPr lang="en-US" sz="1200" dirty="0">
                <a:solidFill>
                  <a:srgbClr val="CC3399"/>
                </a:solidFill>
              </a:rPr>
              <a:t>name</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jdbcTemplate</a:t>
            </a:r>
            <a:r>
              <a:rPr lang="en-US" sz="1200" i="1" dirty="0">
                <a:solidFill>
                  <a:srgbClr val="0066FF"/>
                </a:solidFill>
                <a:latin typeface="Times New Roman" pitchFamily="18" charset="0"/>
                <a:cs typeface="Times New Roman" pitchFamily="18" charset="0"/>
              </a:rPr>
              <a:t>" </a:t>
            </a:r>
            <a:r>
              <a:rPr lang="en-US" sz="1200" dirty="0">
                <a:solidFill>
                  <a:srgbClr val="CC3399"/>
                </a:solidFill>
              </a:rPr>
              <a:t>ref</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MyJdbcTemplate</a:t>
            </a:r>
            <a:r>
              <a:rPr lang="en-US" sz="1200" i="1" dirty="0">
                <a:solidFill>
                  <a:srgbClr val="0066FF"/>
                </a:solidFill>
                <a:latin typeface="Times New Roman" pitchFamily="18" charset="0"/>
                <a:cs typeface="Times New Roman" pitchFamily="18" charset="0"/>
              </a:rPr>
              <a:t>" </a:t>
            </a:r>
            <a:r>
              <a:rPr lang="en-US" sz="1200" dirty="0">
                <a:solidFill>
                  <a:srgbClr val="1A9681"/>
                </a:solidFill>
              </a:rPr>
              <a:t>/&gt;</a:t>
            </a:r>
          </a:p>
          <a:p>
            <a:r>
              <a:rPr lang="en-US" sz="1200" dirty="0">
                <a:solidFill>
                  <a:srgbClr val="1A9681"/>
                </a:solidFill>
              </a:rPr>
              <a:t>&lt;/bean&gt;</a:t>
            </a:r>
          </a:p>
          <a:p>
            <a:endParaRPr lang="en-US" sz="1200" dirty="0">
              <a:solidFill>
                <a:srgbClr val="1A9681"/>
              </a:solidFill>
            </a:endParaRPr>
          </a:p>
          <a:p>
            <a:r>
              <a:rPr lang="en-US" sz="1200" dirty="0">
                <a:solidFill>
                  <a:srgbClr val="1A9681"/>
                </a:solidFill>
                <a:latin typeface="Times New Roman" pitchFamily="18" charset="0"/>
                <a:cs typeface="Times New Roman" pitchFamily="18" charset="0"/>
              </a:rPr>
              <a:t>&lt;bean </a:t>
            </a:r>
            <a:r>
              <a:rPr lang="en-US" sz="1200" dirty="0">
                <a:solidFill>
                  <a:srgbClr val="CC3399"/>
                </a:solidFill>
                <a:latin typeface="Times New Roman" pitchFamily="18" charset="0"/>
                <a:cs typeface="Times New Roman" pitchFamily="18" charset="0"/>
              </a:rPr>
              <a:t>id=</a:t>
            </a:r>
            <a:r>
              <a:rPr lang="en-US" sz="1200" i="1" dirty="0">
                <a:solidFill>
                  <a:srgbClr val="0066FF"/>
                </a:solidFill>
                <a:latin typeface="Times New Roman" pitchFamily="18" charset="0"/>
                <a:cs typeface="Times New Roman" pitchFamily="18" charset="0"/>
              </a:rPr>
              <a:t> “</a:t>
            </a:r>
            <a:r>
              <a:rPr lang="en-US" sz="1200" i="1" dirty="0" err="1">
                <a:solidFill>
                  <a:srgbClr val="0066FF"/>
                </a:solidFill>
                <a:latin typeface="Times New Roman" pitchFamily="18" charset="0"/>
                <a:cs typeface="Times New Roman" pitchFamily="18" charset="0"/>
              </a:rPr>
              <a:t>MyDataSource</a:t>
            </a:r>
            <a:r>
              <a:rPr lang="en-US" sz="1200" i="1" dirty="0">
                <a:solidFill>
                  <a:srgbClr val="0066FF"/>
                </a:solidFill>
                <a:latin typeface="Times New Roman" pitchFamily="18" charset="0"/>
                <a:cs typeface="Times New Roman" pitchFamily="18" charset="0"/>
              </a:rPr>
              <a:t>"</a:t>
            </a:r>
            <a:r>
              <a:rPr lang="en-US" sz="1200" i="1" dirty="0">
                <a:solidFill>
                  <a:srgbClr val="6600FF"/>
                </a:solidFill>
                <a:latin typeface="Times New Roman" pitchFamily="18" charset="0"/>
                <a:cs typeface="Times New Roman" pitchFamily="18" charset="0"/>
              </a:rPr>
              <a:t> </a:t>
            </a:r>
            <a:r>
              <a:rPr lang="en-US" sz="1200" dirty="0">
                <a:solidFill>
                  <a:srgbClr val="CC3399"/>
                </a:solidFill>
                <a:latin typeface="Times New Roman" pitchFamily="18" charset="0"/>
                <a:cs typeface="Times New Roman" pitchFamily="18" charset="0"/>
              </a:rPr>
              <a:t>class=</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org.springframework.jndi.JndiObjectFactoryBean</a:t>
            </a:r>
            <a:r>
              <a:rPr lang="en-US" sz="1200" i="1" dirty="0">
                <a:solidFill>
                  <a:srgbClr val="0066FF"/>
                </a:solidFill>
                <a:latin typeface="Times New Roman" pitchFamily="18" charset="0"/>
                <a:cs typeface="Times New Roman" pitchFamily="18" charset="0"/>
              </a:rPr>
              <a:t>"</a:t>
            </a:r>
            <a:r>
              <a:rPr lang="en-US" sz="1200" i="1" dirty="0">
                <a:solidFill>
                  <a:srgbClr val="00B050"/>
                </a:solidFill>
                <a:latin typeface="Times New Roman" pitchFamily="18" charset="0"/>
                <a:cs typeface="Times New Roman" pitchFamily="18" charset="0"/>
              </a:rPr>
              <a:t>&gt;</a:t>
            </a:r>
            <a:endParaRPr lang="en-US" sz="1200" i="1" dirty="0">
              <a:solidFill>
                <a:srgbClr val="6600FF"/>
              </a:solidFill>
              <a:latin typeface="Times New Roman" pitchFamily="18" charset="0"/>
              <a:cs typeface="Times New Roman" pitchFamily="18" charset="0"/>
            </a:endParaRPr>
          </a:p>
          <a:p>
            <a:r>
              <a:rPr lang="en-US" sz="1200" dirty="0">
                <a:solidFill>
                  <a:srgbClr val="1A9681"/>
                </a:solidFill>
                <a:latin typeface="Times New Roman" pitchFamily="18" charset="0"/>
                <a:cs typeface="Times New Roman" pitchFamily="18" charset="0"/>
              </a:rPr>
              <a:t>        </a:t>
            </a:r>
            <a:r>
              <a:rPr lang="en-US" sz="1200" dirty="0">
                <a:solidFill>
                  <a:srgbClr val="1A9681"/>
                </a:solidFill>
              </a:rPr>
              <a:t> &lt;property </a:t>
            </a:r>
            <a:r>
              <a:rPr lang="en-US" sz="1200" dirty="0">
                <a:solidFill>
                  <a:srgbClr val="CC3399"/>
                </a:solidFill>
              </a:rPr>
              <a:t>name</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jndiName</a:t>
            </a:r>
            <a:r>
              <a:rPr lang="en-US" sz="1200" i="1" dirty="0">
                <a:solidFill>
                  <a:srgbClr val="0066FF"/>
                </a:solidFill>
                <a:latin typeface="Times New Roman" pitchFamily="18" charset="0"/>
                <a:cs typeface="Times New Roman" pitchFamily="18" charset="0"/>
              </a:rPr>
              <a:t>" </a:t>
            </a:r>
            <a:r>
              <a:rPr lang="en-US" sz="1200" dirty="0">
                <a:solidFill>
                  <a:srgbClr val="CC3399"/>
                </a:solidFill>
              </a:rPr>
              <a:t>value</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database.jndiname</a:t>
            </a:r>
            <a:r>
              <a:rPr lang="en-US" sz="1200" i="1" dirty="0">
                <a:solidFill>
                  <a:srgbClr val="0066FF"/>
                </a:solidFill>
                <a:latin typeface="Times New Roman" pitchFamily="18" charset="0"/>
                <a:cs typeface="Times New Roman" pitchFamily="18" charset="0"/>
              </a:rPr>
              <a:t>}" </a:t>
            </a:r>
            <a:r>
              <a:rPr lang="en-US" sz="1200" dirty="0">
                <a:solidFill>
                  <a:srgbClr val="1A9681"/>
                </a:solidFill>
              </a:rPr>
              <a:t>/&gt;</a:t>
            </a:r>
          </a:p>
          <a:p>
            <a:r>
              <a:rPr lang="en-US" sz="1200" dirty="0">
                <a:solidFill>
                  <a:srgbClr val="1A9681"/>
                </a:solidFill>
                <a:latin typeface="Times New Roman" pitchFamily="18" charset="0"/>
                <a:cs typeface="Times New Roman" pitchFamily="18" charset="0"/>
              </a:rPr>
              <a:t>&lt;/bean&gt;</a:t>
            </a:r>
          </a:p>
          <a:p>
            <a:endParaRPr lang="en-US" sz="1200" dirty="0">
              <a:solidFill>
                <a:srgbClr val="1A9681"/>
              </a:solidFill>
              <a:latin typeface="Times New Roman" pitchFamily="18" charset="0"/>
              <a:cs typeface="Times New Roman" pitchFamily="18" charset="0"/>
            </a:endParaRPr>
          </a:p>
          <a:p>
            <a:r>
              <a:rPr lang="en-US" sz="1200" b="1" dirty="0">
                <a:solidFill>
                  <a:srgbClr val="1A9681"/>
                </a:solidFill>
                <a:latin typeface="Times New Roman" pitchFamily="18" charset="0"/>
                <a:cs typeface="Times New Roman" pitchFamily="18" charset="0"/>
              </a:rPr>
              <a:t>&lt;bean </a:t>
            </a:r>
            <a:r>
              <a:rPr lang="en-US" sz="1200" b="1" dirty="0">
                <a:solidFill>
                  <a:srgbClr val="CC3399"/>
                </a:solidFill>
                <a:latin typeface="Times New Roman" pitchFamily="18" charset="0"/>
                <a:cs typeface="Times New Roman" pitchFamily="18" charset="0"/>
              </a:rPr>
              <a:t>id=</a:t>
            </a:r>
            <a:r>
              <a:rPr lang="en-US" sz="1200" b="1" i="1" dirty="0">
                <a:solidFill>
                  <a:srgbClr val="0066FF"/>
                </a:solidFill>
                <a:latin typeface="Times New Roman" pitchFamily="18" charset="0"/>
                <a:cs typeface="Times New Roman" pitchFamily="18" charset="0"/>
              </a:rPr>
              <a:t> “</a:t>
            </a:r>
            <a:r>
              <a:rPr lang="en-US" sz="1200" b="1" i="1" dirty="0" err="1">
                <a:solidFill>
                  <a:srgbClr val="0066FF"/>
                </a:solidFill>
                <a:latin typeface="Times New Roman" pitchFamily="18" charset="0"/>
                <a:cs typeface="Times New Roman" pitchFamily="18" charset="0"/>
              </a:rPr>
              <a:t>MyJdbcTemplate</a:t>
            </a:r>
            <a:r>
              <a:rPr lang="en-US" sz="1200" b="1" i="1" dirty="0">
                <a:solidFill>
                  <a:srgbClr val="0066FF"/>
                </a:solidFill>
                <a:latin typeface="Times New Roman" pitchFamily="18" charset="0"/>
                <a:cs typeface="Times New Roman" pitchFamily="18" charset="0"/>
              </a:rPr>
              <a:t>"</a:t>
            </a:r>
            <a:r>
              <a:rPr lang="en-US" sz="1200" b="1" i="1" dirty="0">
                <a:solidFill>
                  <a:srgbClr val="6600FF"/>
                </a:solidFill>
                <a:latin typeface="Times New Roman" pitchFamily="18" charset="0"/>
                <a:cs typeface="Times New Roman" pitchFamily="18" charset="0"/>
              </a:rPr>
              <a:t> </a:t>
            </a:r>
            <a:r>
              <a:rPr lang="en-US" sz="1200" b="1" dirty="0">
                <a:solidFill>
                  <a:srgbClr val="CC3399"/>
                </a:solidFill>
                <a:latin typeface="Times New Roman" pitchFamily="18" charset="0"/>
                <a:cs typeface="Times New Roman" pitchFamily="18" charset="0"/>
              </a:rPr>
              <a:t>class=</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org.springframework.jdbc.core.JdbcTemplate</a:t>
            </a:r>
            <a:r>
              <a:rPr lang="en-US" sz="1200" b="1" i="1" dirty="0">
                <a:solidFill>
                  <a:srgbClr val="0066FF"/>
                </a:solidFill>
                <a:latin typeface="Times New Roman" pitchFamily="18" charset="0"/>
                <a:cs typeface="Times New Roman" pitchFamily="18" charset="0"/>
              </a:rPr>
              <a:t>"</a:t>
            </a:r>
            <a:r>
              <a:rPr lang="en-US" sz="1200" b="1" i="1" dirty="0">
                <a:solidFill>
                  <a:srgbClr val="00B050"/>
                </a:solidFill>
                <a:latin typeface="Times New Roman" pitchFamily="18" charset="0"/>
                <a:cs typeface="Times New Roman" pitchFamily="18" charset="0"/>
              </a:rPr>
              <a:t>&gt;</a:t>
            </a:r>
            <a:endParaRPr lang="en-US" sz="1200" b="1" i="1" dirty="0">
              <a:solidFill>
                <a:srgbClr val="6600FF"/>
              </a:solidFill>
              <a:latin typeface="Times New Roman" pitchFamily="18" charset="0"/>
              <a:cs typeface="Times New Roman" pitchFamily="18" charset="0"/>
            </a:endParaRPr>
          </a:p>
          <a:p>
            <a:r>
              <a:rPr lang="en-US" sz="1200" b="1" dirty="0">
                <a:solidFill>
                  <a:srgbClr val="1A9681"/>
                </a:solidFill>
                <a:latin typeface="Times New Roman" pitchFamily="18" charset="0"/>
                <a:cs typeface="Times New Roman" pitchFamily="18" charset="0"/>
              </a:rPr>
              <a:t>        </a:t>
            </a:r>
            <a:r>
              <a:rPr lang="en-US" sz="1200" b="1" dirty="0">
                <a:solidFill>
                  <a:srgbClr val="1A9681"/>
                </a:solidFill>
              </a:rPr>
              <a:t> &lt;property </a:t>
            </a:r>
            <a:r>
              <a:rPr lang="en-US" sz="1200" b="1" dirty="0">
                <a:solidFill>
                  <a:srgbClr val="CC3399"/>
                </a:solidFill>
              </a:rPr>
              <a:t>name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dataSource</a:t>
            </a:r>
            <a:r>
              <a:rPr lang="en-US" sz="1200" b="1" i="1" dirty="0">
                <a:solidFill>
                  <a:srgbClr val="0066FF"/>
                </a:solidFill>
                <a:latin typeface="Times New Roman" pitchFamily="18" charset="0"/>
                <a:cs typeface="Times New Roman" pitchFamily="18" charset="0"/>
              </a:rPr>
              <a:t>" </a:t>
            </a:r>
            <a:r>
              <a:rPr lang="en-US" sz="1200" b="1" dirty="0">
                <a:solidFill>
                  <a:srgbClr val="CC3399"/>
                </a:solidFill>
              </a:rPr>
              <a:t>ref</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MyDataSource</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a:t>
            </a:r>
          </a:p>
          <a:p>
            <a:r>
              <a:rPr lang="en-US" sz="1200" b="1" dirty="0">
                <a:solidFill>
                  <a:srgbClr val="1A9681"/>
                </a:solidFill>
                <a:latin typeface="Times New Roman" pitchFamily="18" charset="0"/>
                <a:cs typeface="Times New Roman" pitchFamily="18" charset="0"/>
              </a:rPr>
              <a:t>&lt;/bean&gt;</a:t>
            </a:r>
          </a:p>
          <a:p>
            <a:endParaRPr lang="en-US" sz="1200" b="1" dirty="0">
              <a:solidFill>
                <a:srgbClr val="1A9681"/>
              </a:solidFill>
              <a:latin typeface="Times New Roman" pitchFamily="18" charset="0"/>
              <a:cs typeface="Times New Roman" pitchFamily="18" charset="0"/>
            </a:endParaRPr>
          </a:p>
        </p:txBody>
      </p:sp>
      <p:sp>
        <p:nvSpPr>
          <p:cNvPr id="6" name="Rectangle 5"/>
          <p:cNvSpPr/>
          <p:nvPr/>
        </p:nvSpPr>
        <p:spPr>
          <a:xfrm>
            <a:off x="1780915" y="4212610"/>
            <a:ext cx="7543800" cy="2492990"/>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private</a:t>
            </a:r>
            <a:r>
              <a:rPr lang="en-US" sz="1200" dirty="0"/>
              <a:t> </a:t>
            </a:r>
            <a:r>
              <a:rPr lang="en-US" sz="1200" dirty="0" err="1"/>
              <a:t>JdbcTemplate</a:t>
            </a:r>
            <a:r>
              <a:rPr lang="en-US" sz="1200" dirty="0"/>
              <a:t> </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t>;</a:t>
            </a:r>
            <a:endParaRPr lang="en-US" sz="1200" dirty="0">
              <a:solidFill>
                <a:srgbClr val="CC3399"/>
              </a:solidFill>
              <a:latin typeface="Courier New" pitchFamily="49" charset="0"/>
              <a:ea typeface="SimSun" pitchFamily="2" charset="-122"/>
              <a:cs typeface="Courier New" pitchFamily="49" charset="0"/>
            </a:endParaRPr>
          </a:p>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public void</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setJdbcTemplate</a:t>
            </a:r>
            <a:r>
              <a:rPr lang="en-US" sz="1200" dirty="0">
                <a:latin typeface="Courier New" pitchFamily="49" charset="0"/>
                <a:ea typeface="SimSun" pitchFamily="2" charset="-122"/>
                <a:cs typeface="Courier New" pitchFamily="49" charset="0"/>
              </a:rPr>
              <a:t>(</a:t>
            </a:r>
            <a:r>
              <a:rPr lang="en-US" sz="1200" dirty="0" err="1">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a:t>
            </a:r>
          </a:p>
          <a:p>
            <a:pPr lvl="1"/>
            <a:r>
              <a:rPr lang="en-US" sz="1200" dirty="0">
                <a:latin typeface="Courier New" pitchFamily="49" charset="0"/>
                <a:ea typeface="SimSun" pitchFamily="2" charset="-122"/>
                <a:cs typeface="Courier New" pitchFamily="49" charset="0"/>
              </a:rPr>
              <a:t>	</a:t>
            </a:r>
            <a:r>
              <a:rPr lang="en-US" sz="1200" dirty="0" err="1">
                <a:solidFill>
                  <a:srgbClr val="CC3399"/>
                </a:solidFill>
                <a:latin typeface="Courier New" pitchFamily="49" charset="0"/>
                <a:ea typeface="SimSun" pitchFamily="2" charset="-122"/>
                <a:cs typeface="Courier New" pitchFamily="49" charset="0"/>
              </a:rPr>
              <a:t>this.</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 </a:t>
            </a:r>
            <a:r>
              <a:rPr lang="en-US" sz="1200" dirty="0" err="1">
                <a:latin typeface="Courier New" pitchFamily="49" charset="0"/>
                <a:ea typeface="SimSun" pitchFamily="2" charset="-122"/>
                <a:cs typeface="Courier New" pitchFamily="49" charset="0"/>
              </a:rPr>
              <a:t>jdbcTemplate</a:t>
            </a:r>
            <a:endParaRPr lang="en-US" sz="1200" dirty="0">
              <a:latin typeface="Courier New" pitchFamily="49" charset="0"/>
              <a:ea typeface="SimSun" pitchFamily="2" charset="-122"/>
              <a:cs typeface="Courier New" pitchFamily="49" charset="0"/>
            </a:endParaRPr>
          </a:p>
          <a:p>
            <a:pPr lvl="1"/>
            <a:r>
              <a:rPr lang="en-US" sz="1200" dirty="0">
                <a:latin typeface="Courier New" pitchFamily="49" charset="0"/>
                <a:ea typeface="SimSun" pitchFamily="2" charset="-122"/>
                <a:cs typeface="Courier New" pitchFamily="49" charset="0"/>
              </a:rPr>
              <a:t>}</a:t>
            </a: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pPr lvl="1"/>
            <a:endParaRPr lang="en-US" sz="1200" dirty="0">
              <a:solidFill>
                <a:srgbClr val="0066FF"/>
              </a:solidFill>
              <a:latin typeface="Courier New" pitchFamily="49" charset="0"/>
              <a:ea typeface="SimSun" pitchFamily="2" charset="-122"/>
              <a:cs typeface="Courier New" pitchFamily="49" charset="0"/>
            </a:endParaRPr>
          </a:p>
          <a:p>
            <a:pPr lvl="1"/>
            <a:r>
              <a:rPr lang="en-US" sz="1200" dirty="0" err="1">
                <a:solidFill>
                  <a:srgbClr val="0066FF"/>
                </a:solidFill>
                <a:latin typeface="Courier New" pitchFamily="49" charset="0"/>
                <a:ea typeface="SimSun" pitchFamily="2" charset="-122"/>
                <a:cs typeface="Courier New" pitchFamily="49" charset="0"/>
              </a:rPr>
              <a:t>jdbcTemplate</a:t>
            </a:r>
            <a:r>
              <a:rPr lang="en-US" sz="1200" dirty="0" err="1"/>
              <a:t>.update</a:t>
            </a:r>
            <a:r>
              <a:rPr lang="en-US" sz="1200" dirty="0"/>
              <a:t>(“INSERT into </a:t>
            </a:r>
            <a:r>
              <a:rPr lang="en-US" sz="1200" dirty="0" err="1"/>
              <a:t>emp</a:t>
            </a:r>
            <a:r>
              <a:rPr lang="en-US" sz="1200" dirty="0"/>
              <a:t>(</a:t>
            </a:r>
            <a:r>
              <a:rPr lang="en-US" sz="1200" dirty="0" err="1"/>
              <a:t>empid</a:t>
            </a:r>
            <a:r>
              <a:rPr lang="en-US" sz="1200" dirty="0"/>
              <a:t>, name, </a:t>
            </a:r>
            <a:r>
              <a:rPr lang="en-US" sz="1200" dirty="0" err="1"/>
              <a:t>dept</a:t>
            </a:r>
            <a:r>
              <a:rPr lang="en-US" sz="1200" dirty="0"/>
              <a:t>, </a:t>
            </a:r>
            <a:r>
              <a:rPr lang="en-US" sz="1200" dirty="0" err="1"/>
              <a:t>sal</a:t>
            </a:r>
            <a:r>
              <a:rPr lang="en-US" sz="1200" dirty="0"/>
              <a:t>) values (?, ?, ?, ?)",</a:t>
            </a:r>
          </a:p>
          <a:p>
            <a:pPr lvl="2"/>
            <a:r>
              <a:rPr lang="en-US" sz="1200" dirty="0"/>
              <a:t>new Object[] { 1001, "John Mayor", 23 ,780000 });</a:t>
            </a:r>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p:txBody>
      </p:sp>
      <p:sp>
        <p:nvSpPr>
          <p:cNvPr id="9" name="TextBox 8"/>
          <p:cNvSpPr txBox="1"/>
          <p:nvPr/>
        </p:nvSpPr>
        <p:spPr>
          <a:xfrm rot="870302">
            <a:off x="7873297" y="1957035"/>
            <a:ext cx="2859294" cy="1169551"/>
          </a:xfrm>
          <a:prstGeom prst="rect">
            <a:avLst/>
          </a:prstGeom>
          <a:solidFill>
            <a:schemeClr val="accent5">
              <a:lumMod val="20000"/>
              <a:lumOff val="80000"/>
            </a:schemeClr>
          </a:solidFill>
        </p:spPr>
        <p:txBody>
          <a:bodyPr wrap="square" rtlCol="0">
            <a:spAutoFit/>
          </a:bodyPr>
          <a:lstStyle/>
          <a:p>
            <a:r>
              <a:rPr lang="en-US" sz="1400" dirty="0">
                <a:solidFill>
                  <a:srgbClr val="FF0000"/>
                </a:solidFill>
                <a:latin typeface="Courier New" pitchFamily="49" charset="0"/>
                <a:cs typeface="Courier New" pitchFamily="49" charset="0"/>
              </a:rPr>
              <a:t>Do you remember, we had configured </a:t>
            </a:r>
            <a:r>
              <a:rPr lang="en-US" sz="1400" dirty="0" err="1">
                <a:solidFill>
                  <a:srgbClr val="FF0000"/>
                </a:solidFill>
                <a:latin typeface="Courier New" pitchFamily="49" charset="0"/>
                <a:cs typeface="Courier New" pitchFamily="49" charset="0"/>
              </a:rPr>
              <a:t>datasource</a:t>
            </a:r>
            <a:r>
              <a:rPr lang="en-US" sz="1400" dirty="0">
                <a:solidFill>
                  <a:srgbClr val="FF0000"/>
                </a:solidFill>
                <a:latin typeface="Courier New" pitchFamily="49" charset="0"/>
                <a:cs typeface="Courier New" pitchFamily="49" charset="0"/>
              </a:rPr>
              <a:t> in step2 under  Pooled Data Source Section? If not, go back to </a:t>
            </a:r>
            <a:r>
              <a:rPr lang="en-US" sz="1400" dirty="0">
                <a:solidFill>
                  <a:srgbClr val="FF0000"/>
                </a:solidFill>
                <a:latin typeface="Times New Roman" pitchFamily="18" charset="0"/>
                <a:cs typeface="Times New Roman" pitchFamily="18" charset="0"/>
              </a:rPr>
              <a:t>Step-1</a:t>
            </a:r>
            <a:r>
              <a:rPr lang="en-US" sz="1400" dirty="0">
                <a:solidFill>
                  <a:srgbClr val="FF0000"/>
                </a:solidFill>
                <a:latin typeface="Courier New" pitchFamily="49" charset="0"/>
                <a:cs typeface="Courier New" pitchFamily="49" charset="0"/>
              </a:rPr>
              <a:t> again.</a:t>
            </a:r>
          </a:p>
        </p:txBody>
      </p:sp>
      <p:cxnSp>
        <p:nvCxnSpPr>
          <p:cNvPr id="11" name="Straight Arrow Connector 10"/>
          <p:cNvCxnSpPr>
            <a:stCxn id="9" idx="1"/>
          </p:cNvCxnSpPr>
          <p:nvPr/>
        </p:nvCxnSpPr>
        <p:spPr>
          <a:xfrm flipH="1">
            <a:off x="6553200" y="2183734"/>
            <a:ext cx="1365666" cy="254667"/>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276600" y="1774902"/>
            <a:ext cx="1371600" cy="1120698"/>
          </a:xfrm>
          <a:prstGeom prst="straightConnector1">
            <a:avLst/>
          </a:prstGeom>
          <a:ln>
            <a:solidFill>
              <a:schemeClr val="accent3">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1138558">
            <a:off x="6970767" y="798654"/>
            <a:ext cx="2859294" cy="523220"/>
          </a:xfrm>
          <a:prstGeom prst="rect">
            <a:avLst/>
          </a:prstGeom>
          <a:solidFill>
            <a:srgbClr val="FFFFB9">
              <a:alpha val="51000"/>
            </a:srgbClr>
          </a:solidFill>
        </p:spPr>
        <p:txBody>
          <a:bodyPr wrap="square" rtlCol="0">
            <a:spAutoFit/>
          </a:bodyPr>
          <a:lstStyle/>
          <a:p>
            <a:r>
              <a:rPr lang="en-US" sz="1400" b="1" dirty="0" err="1">
                <a:solidFill>
                  <a:srgbClr val="FF0000"/>
                </a:solidFill>
                <a:latin typeface="Courier New" pitchFamily="49" charset="0"/>
                <a:cs typeface="Courier New" pitchFamily="49" charset="0"/>
              </a:rPr>
              <a:t>MyJdbcTemplate</a:t>
            </a:r>
            <a:r>
              <a:rPr lang="en-US" sz="1400" dirty="0">
                <a:solidFill>
                  <a:srgbClr val="FF0000"/>
                </a:solidFill>
                <a:latin typeface="Courier New" pitchFamily="49" charset="0"/>
                <a:cs typeface="Courier New" pitchFamily="49" charset="0"/>
              </a:rPr>
              <a:t> but not </a:t>
            </a:r>
            <a:r>
              <a:rPr lang="en-US" sz="1400" strike="sngStrike" dirty="0" err="1">
                <a:solidFill>
                  <a:srgbClr val="FF0000"/>
                </a:solidFill>
                <a:latin typeface="Courier New" pitchFamily="49" charset="0"/>
                <a:cs typeface="Courier New" pitchFamily="49" charset="0"/>
              </a:rPr>
              <a:t>MyDataSource</a:t>
            </a:r>
            <a:endParaRPr lang="en-US" sz="1400" strike="sngStrike" dirty="0">
              <a:solidFill>
                <a:srgbClr val="FF0000"/>
              </a:solidFill>
              <a:latin typeface="Courier New" pitchFamily="49" charset="0"/>
              <a:cs typeface="Courier New" pitchFamily="49" charset="0"/>
            </a:endParaRPr>
          </a:p>
        </p:txBody>
      </p:sp>
      <p:cxnSp>
        <p:nvCxnSpPr>
          <p:cNvPr id="26" name="Straight Arrow Connector 25"/>
          <p:cNvCxnSpPr>
            <a:stCxn id="24" idx="1"/>
          </p:cNvCxnSpPr>
          <p:nvPr/>
        </p:nvCxnSpPr>
        <p:spPr>
          <a:xfrm flipH="1">
            <a:off x="5791201" y="1251588"/>
            <a:ext cx="1192426" cy="42481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681291" y="3890111"/>
            <a:ext cx="1449628" cy="369332"/>
          </a:xfrm>
          <a:prstGeom prst="rect">
            <a:avLst/>
          </a:prstGeom>
        </p:spPr>
        <p:txBody>
          <a:bodyPr wrap="none">
            <a:spAutoFit/>
          </a:bodyPr>
          <a:lstStyle/>
          <a:p>
            <a:r>
              <a:rPr lang="en-US" b="1" dirty="0"/>
              <a:t>In DAO Class</a:t>
            </a:r>
            <a:endParaRPr lang="en-US" dirty="0"/>
          </a:p>
        </p:txBody>
      </p:sp>
      <p:sp>
        <p:nvSpPr>
          <p:cNvPr id="31" name="Rounded Rectangle 30"/>
          <p:cNvSpPr/>
          <p:nvPr/>
        </p:nvSpPr>
        <p:spPr>
          <a:xfrm>
            <a:off x="2209798" y="5752024"/>
            <a:ext cx="6324602"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2209800" y="4761424"/>
            <a:ext cx="5334000"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691112" y="4114800"/>
            <a:ext cx="1900688" cy="523220"/>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Setter method for </a:t>
            </a:r>
            <a:r>
              <a:rPr lang="en-US" sz="1400" dirty="0" err="1">
                <a:solidFill>
                  <a:srgbClr val="FF0000"/>
                </a:solidFill>
                <a:latin typeface="Courier New" pitchFamily="49" charset="0"/>
                <a:cs typeface="Courier New" pitchFamily="49" charset="0"/>
              </a:rPr>
              <a:t>JdbcTemplate</a:t>
            </a:r>
            <a:endParaRPr lang="en-US" sz="1400" dirty="0">
              <a:solidFill>
                <a:srgbClr val="FF0000"/>
              </a:solidFill>
              <a:latin typeface="Courier New" pitchFamily="49" charset="0"/>
              <a:cs typeface="Courier New" pitchFamily="49" charset="0"/>
            </a:endParaRPr>
          </a:p>
        </p:txBody>
      </p:sp>
      <p:cxnSp>
        <p:nvCxnSpPr>
          <p:cNvPr id="34" name="Straight Arrow Connector 33"/>
          <p:cNvCxnSpPr/>
          <p:nvPr/>
        </p:nvCxnSpPr>
        <p:spPr>
          <a:xfrm flipH="1">
            <a:off x="7543800" y="4376411"/>
            <a:ext cx="1147312" cy="30881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103924" y="5229056"/>
            <a:ext cx="2596734" cy="307777"/>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Using </a:t>
            </a:r>
            <a:r>
              <a:rPr lang="en-US" sz="1400" b="1" dirty="0" err="1">
                <a:solidFill>
                  <a:srgbClr val="FF0000"/>
                </a:solidFill>
                <a:latin typeface="Courier New" pitchFamily="49" charset="0"/>
                <a:cs typeface="Courier New" pitchFamily="49" charset="0"/>
              </a:rPr>
              <a:t>jdbcTemplate</a:t>
            </a:r>
            <a:endParaRPr lang="en-US" sz="1400" b="1" dirty="0">
              <a:solidFill>
                <a:srgbClr val="FF0000"/>
              </a:solidFill>
              <a:latin typeface="Courier New" pitchFamily="49" charset="0"/>
              <a:cs typeface="Courier New" pitchFamily="49" charset="0"/>
            </a:endParaRPr>
          </a:p>
        </p:txBody>
      </p:sp>
      <p:cxnSp>
        <p:nvCxnSpPr>
          <p:cNvPr id="40" name="Straight Arrow Connector 39"/>
          <p:cNvCxnSpPr/>
          <p:nvPr/>
        </p:nvCxnSpPr>
        <p:spPr>
          <a:xfrm flipH="1">
            <a:off x="3276601" y="5431519"/>
            <a:ext cx="4794667" cy="49422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21138558">
            <a:off x="4806533" y="808201"/>
            <a:ext cx="1899125" cy="523220"/>
          </a:xfrm>
          <a:prstGeom prst="rect">
            <a:avLst/>
          </a:prstGeom>
          <a:solidFill>
            <a:srgbClr val="FFFFB9">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bean id must be </a:t>
            </a:r>
            <a:r>
              <a:rPr lang="en-US" sz="1400" b="1" dirty="0" err="1">
                <a:solidFill>
                  <a:srgbClr val="FF0000"/>
                </a:solidFill>
                <a:latin typeface="Courier New" pitchFamily="49" charset="0"/>
                <a:cs typeface="Courier New" pitchFamily="49" charset="0"/>
              </a:rPr>
              <a:t>jdbcTemplate</a:t>
            </a:r>
            <a:endParaRPr lang="en-US" sz="1400" strike="sngStrike" dirty="0">
              <a:solidFill>
                <a:srgbClr val="FF0000"/>
              </a:solidFill>
              <a:latin typeface="Courier New" pitchFamily="49" charset="0"/>
              <a:cs typeface="Courier New" pitchFamily="49" charset="0"/>
            </a:endParaRPr>
          </a:p>
        </p:txBody>
      </p:sp>
      <p:cxnSp>
        <p:nvCxnSpPr>
          <p:cNvPr id="19" name="Straight Arrow Connector 18"/>
          <p:cNvCxnSpPr/>
          <p:nvPr/>
        </p:nvCxnSpPr>
        <p:spPr>
          <a:xfrm flipH="1">
            <a:off x="3587638" y="1222899"/>
            <a:ext cx="1192426" cy="42481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1780915" y="2821613"/>
            <a:ext cx="5569418"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299866" y="3466023"/>
            <a:ext cx="2444334" cy="523220"/>
          </a:xfrm>
          <a:prstGeom prst="rect">
            <a:avLst/>
          </a:prstGeom>
          <a:solidFill>
            <a:srgbClr val="FFFFB9">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Bean for </a:t>
            </a:r>
            <a:r>
              <a:rPr lang="en-US" sz="1400" dirty="0" err="1">
                <a:solidFill>
                  <a:srgbClr val="FF0000"/>
                </a:solidFill>
                <a:latin typeface="Courier New" pitchFamily="49" charset="0"/>
                <a:cs typeface="Courier New" pitchFamily="49" charset="0"/>
              </a:rPr>
              <a:t>JdbcTemplate</a:t>
            </a:r>
            <a:r>
              <a:rPr lang="en-US" sz="1400" dirty="0">
                <a:solidFill>
                  <a:srgbClr val="FF0000"/>
                </a:solidFill>
                <a:latin typeface="Courier New" pitchFamily="49" charset="0"/>
                <a:cs typeface="Courier New" pitchFamily="49" charset="0"/>
              </a:rPr>
              <a:t> added and use in </a:t>
            </a:r>
            <a:r>
              <a:rPr lang="en-US" sz="1400" b="1" dirty="0">
                <a:solidFill>
                  <a:srgbClr val="FF0000"/>
                </a:solidFill>
                <a:latin typeface="Courier New" pitchFamily="49" charset="0"/>
                <a:cs typeface="Courier New" pitchFamily="49" charset="0"/>
              </a:rPr>
              <a:t>DAO</a:t>
            </a:r>
            <a:endParaRPr lang="en-US" sz="1400" strike="sngStrike" dirty="0">
              <a:solidFill>
                <a:srgbClr val="FF0000"/>
              </a:solidFill>
              <a:latin typeface="Courier New" pitchFamily="49" charset="0"/>
              <a:cs typeface="Courier New" pitchFamily="49" charset="0"/>
            </a:endParaRPr>
          </a:p>
        </p:txBody>
      </p:sp>
      <p:cxnSp>
        <p:nvCxnSpPr>
          <p:cNvPr id="25" name="Straight Arrow Connector 24"/>
          <p:cNvCxnSpPr>
            <a:stCxn id="23" idx="1"/>
          </p:cNvCxnSpPr>
          <p:nvPr/>
        </p:nvCxnSpPr>
        <p:spPr>
          <a:xfrm flipH="1" flipV="1">
            <a:off x="7236034" y="3470389"/>
            <a:ext cx="1063833" cy="257244"/>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505201" y="1774902"/>
            <a:ext cx="678651" cy="2755914"/>
          </a:xfrm>
          <a:prstGeom prst="straightConnector1">
            <a:avLst/>
          </a:prstGeom>
          <a:ln>
            <a:solidFill>
              <a:srgbClr val="FF0000"/>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276600" y="2311066"/>
            <a:ext cx="1943100" cy="834934"/>
          </a:xfrm>
          <a:prstGeom prst="straightConnector1">
            <a:avLst/>
          </a:prstGeom>
          <a:ln>
            <a:solidFill>
              <a:schemeClr val="accent3">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634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636295"/>
            <a:ext cx="10455441" cy="3046988"/>
          </a:xfrm>
          <a:prstGeom prst="rect">
            <a:avLst/>
          </a:prstGeom>
          <a:solidFill>
            <a:schemeClr val="bg1">
              <a:lumMod val="95000"/>
            </a:schemeClr>
          </a:solidFill>
        </p:spPr>
        <p:txBody>
          <a:bodyPr wrap="square">
            <a:spAutoFit/>
          </a:bodyPr>
          <a:lstStyle/>
          <a:p>
            <a:r>
              <a:rPr lang="en-US" sz="2400" dirty="0"/>
              <a:t>In previous examples we saw DAO class gets the JDBC Template either directly from Spring Container or it takes </a:t>
            </a:r>
            <a:r>
              <a:rPr lang="en-US" sz="2400" dirty="0" err="1"/>
              <a:t>DataSource</a:t>
            </a:r>
            <a:r>
              <a:rPr lang="en-US" sz="2400" dirty="0"/>
              <a:t> from the container and creates the </a:t>
            </a:r>
            <a:r>
              <a:rPr lang="en-US" sz="2400" dirty="0" err="1"/>
              <a:t>JDBCTemplate</a:t>
            </a:r>
            <a:r>
              <a:rPr lang="en-US" sz="2400" dirty="0"/>
              <a:t> instance. Whatever the option you may choose but you are using the template and you can work with the SQL queries through the Templates only. We used the template class - </a:t>
            </a:r>
            <a:r>
              <a:rPr lang="en-US" sz="2400" i="1" dirty="0" err="1">
                <a:solidFill>
                  <a:srgbClr val="0066FF"/>
                </a:solidFill>
                <a:latin typeface="Times New Roman" pitchFamily="18" charset="0"/>
                <a:cs typeface="Times New Roman" pitchFamily="18" charset="0"/>
              </a:rPr>
              <a:t>org.springframework.jdbc.core.JdbcTemplate</a:t>
            </a:r>
            <a:r>
              <a:rPr lang="en-US" sz="2400" i="1" dirty="0">
                <a:solidFill>
                  <a:srgbClr val="0066FF"/>
                </a:solidFill>
                <a:latin typeface="Times New Roman" pitchFamily="18" charset="0"/>
                <a:cs typeface="Times New Roman" pitchFamily="18" charset="0"/>
              </a:rPr>
              <a:t> </a:t>
            </a:r>
            <a:r>
              <a:rPr lang="en-US" sz="2400" dirty="0"/>
              <a:t>in the last example.</a:t>
            </a:r>
          </a:p>
          <a:p>
            <a:endParaRPr lang="en-US" sz="2400" dirty="0"/>
          </a:p>
          <a:p>
            <a:r>
              <a:rPr lang="en-US" sz="2400" dirty="0"/>
              <a:t>In this section we will see the different Template classes we can use in Spring</a:t>
            </a:r>
          </a:p>
        </p:txBody>
      </p:sp>
    </p:spTree>
    <p:extLst>
      <p:ext uri="{BB962C8B-B14F-4D97-AF65-F5344CB8AC3E}">
        <p14:creationId xmlns:p14="http://schemas.microsoft.com/office/powerpoint/2010/main" val="124978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95985772"/>
              </p:ext>
            </p:extLst>
          </p:nvPr>
        </p:nvGraphicFramePr>
        <p:xfrm>
          <a:off x="974557" y="1487906"/>
          <a:ext cx="10583095" cy="4199301"/>
        </p:xfrm>
        <a:graphic>
          <a:graphicData uri="http://schemas.openxmlformats.org/drawingml/2006/table">
            <a:tbl>
              <a:tblPr/>
              <a:tblGrid>
                <a:gridCol w="5378117"/>
                <a:gridCol w="5204978"/>
              </a:tblGrid>
              <a:tr h="110179">
                <a:tc>
                  <a:txBody>
                    <a:bodyPr/>
                    <a:lstStyle/>
                    <a:p>
                      <a:pPr algn="ctr"/>
                      <a:r>
                        <a:rPr lang="en-US" sz="2400" b="1" kern="1200" dirty="0" smtClean="0">
                          <a:solidFill>
                            <a:schemeClr val="tx1"/>
                          </a:solidFill>
                          <a:latin typeface="Times New Roman" pitchFamily="18" charset="0"/>
                          <a:ea typeface="Arial Unicode MS" pitchFamily="34" charset="-128"/>
                          <a:cs typeface="Times New Roman" pitchFamily="18" charset="0"/>
                        </a:rPr>
                        <a:t>Template</a:t>
                      </a:r>
                      <a:r>
                        <a:rPr lang="en-US" sz="2400" b="1" kern="1200" baseline="0" dirty="0" smtClean="0">
                          <a:solidFill>
                            <a:schemeClr val="tx1"/>
                          </a:solidFill>
                          <a:latin typeface="Times New Roman" pitchFamily="18" charset="0"/>
                          <a:ea typeface="Arial Unicode MS" pitchFamily="34" charset="-128"/>
                          <a:cs typeface="Times New Roman" pitchFamily="18" charset="0"/>
                        </a:rPr>
                        <a:t> class</a:t>
                      </a:r>
                      <a:r>
                        <a:rPr lang="en-US" sz="2400" kern="1200" baseline="0" dirty="0" smtClean="0">
                          <a:solidFill>
                            <a:schemeClr val="tx1"/>
                          </a:solidFill>
                          <a:latin typeface="Times New Roman" pitchFamily="18" charset="0"/>
                          <a:ea typeface="Arial Unicode MS" pitchFamily="34" charset="-128"/>
                          <a:cs typeface="Times New Roman" pitchFamily="18" charset="0"/>
                        </a:rPr>
                        <a:t> (</a:t>
                      </a:r>
                      <a:r>
                        <a:rPr lang="en-US" sz="2400" kern="1200" baseline="0" dirty="0" err="1" smtClean="0">
                          <a:solidFill>
                            <a:schemeClr val="tx1"/>
                          </a:solidFill>
                          <a:latin typeface="Times New Roman" pitchFamily="18" charset="0"/>
                          <a:ea typeface="Arial Unicode MS" pitchFamily="34" charset="-128"/>
                          <a:cs typeface="Times New Roman" pitchFamily="18" charset="0"/>
                        </a:rPr>
                        <a:t>org.springframework</a:t>
                      </a:r>
                      <a:r>
                        <a:rPr lang="en-US" sz="2400" kern="1200" baseline="0" dirty="0" smtClean="0">
                          <a:solidFill>
                            <a:schemeClr val="tx1"/>
                          </a:solidFill>
                          <a:latin typeface="Times New Roman" pitchFamily="18" charset="0"/>
                          <a:ea typeface="Arial Unicode MS" pitchFamily="34" charset="-128"/>
                          <a:cs typeface="Times New Roman" pitchFamily="18" charset="0"/>
                        </a:rPr>
                        <a:t>.*)</a:t>
                      </a:r>
                      <a:endParaRPr lang="en-US" sz="24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b="1" kern="1200" dirty="0" smtClean="0">
                          <a:solidFill>
                            <a:schemeClr val="tx1"/>
                          </a:solidFill>
                          <a:latin typeface="Times New Roman" pitchFamily="18" charset="0"/>
                          <a:ea typeface="Arial Unicode MS" pitchFamily="34" charset="-128"/>
                          <a:cs typeface="Times New Roman" pitchFamily="18" charset="0"/>
                        </a:rPr>
                        <a:t>Templates used</a:t>
                      </a:r>
                      <a:endParaRPr lang="en-US" sz="2400" b="1"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jdbc.core.</a:t>
                      </a:r>
                      <a:r>
                        <a:rPr lang="en-US" sz="2400" b="1" kern="1200" dirty="0" err="1" smtClean="0">
                          <a:solidFill>
                            <a:srgbClr val="C00000"/>
                          </a:solidFill>
                          <a:latin typeface="Times New Roman" pitchFamily="18" charset="0"/>
                          <a:ea typeface="Arial Unicode MS" pitchFamily="34" charset="-128"/>
                          <a:cs typeface="Times New Roman" pitchFamily="18" charset="0"/>
                        </a:rPr>
                        <a:t>JdbcTemplate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JDBC connections</a:t>
                      </a:r>
                      <a:endParaRPr lang="en-US" sz="24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jdbc.core.namedparam.</a:t>
                      </a:r>
                      <a:r>
                        <a:rPr lang="en-US" sz="2400" b="1" kern="1200" dirty="0" err="1" smtClean="0">
                          <a:solidFill>
                            <a:srgbClr val="C00000"/>
                          </a:solidFill>
                          <a:latin typeface="Times New Roman" pitchFamily="18" charset="0"/>
                          <a:ea typeface="Arial Unicode MS" pitchFamily="34" charset="-128"/>
                          <a:cs typeface="Times New Roman" pitchFamily="18" charset="0"/>
                        </a:rPr>
                        <a:t>NamedParameterJdbcTemplate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JDBC connections with support for named parameters</a:t>
                      </a:r>
                      <a:endParaRPr lang="en-US" sz="24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jdbc.core.simple.</a:t>
                      </a:r>
                      <a:r>
                        <a:rPr lang="en-US" sz="2400" b="1" kern="1200" dirty="0" err="1" smtClean="0">
                          <a:solidFill>
                            <a:srgbClr val="C00000"/>
                          </a:solidFill>
                          <a:latin typeface="Times New Roman" pitchFamily="18" charset="0"/>
                          <a:ea typeface="Arial Unicode MS" pitchFamily="34" charset="-128"/>
                          <a:cs typeface="Times New Roman" pitchFamily="18" charset="0"/>
                        </a:rPr>
                        <a:t>SimpleJdbcTemplate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kern="1200" dirty="0" smtClean="0">
                          <a:solidFill>
                            <a:schemeClr val="tx1"/>
                          </a:solidFill>
                          <a:latin typeface="Times New Roman" pitchFamily="18" charset="0"/>
                          <a:ea typeface="Arial Unicode MS" pitchFamily="34" charset="-128"/>
                          <a:cs typeface="Times New Roman" pitchFamily="18" charset="0"/>
                        </a:rPr>
                        <a:t>JDBC connections, simplified with Java 5 constructs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orm.hibernate.</a:t>
                      </a:r>
                      <a:r>
                        <a:rPr lang="en-US" sz="2400" b="1" kern="1200" dirty="0" err="1" smtClean="0">
                          <a:solidFill>
                            <a:srgbClr val="C00000"/>
                          </a:solidFill>
                          <a:latin typeface="Times New Roman" pitchFamily="18" charset="0"/>
                          <a:ea typeface="Arial Unicode MS" pitchFamily="34" charset="-128"/>
                          <a:cs typeface="Times New Roman" pitchFamily="18" charset="0"/>
                        </a:rPr>
                        <a:t>HibernateTemplate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Times New Roman" pitchFamily="18" charset="0"/>
                          <a:ea typeface="Arial Unicode MS" pitchFamily="34" charset="-128"/>
                          <a:cs typeface="Times New Roman" pitchFamily="18" charset="0"/>
                        </a:rPr>
                        <a:t>Hibernate 2.x sessions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orm.hibernate3.</a:t>
                      </a:r>
                      <a:r>
                        <a:rPr lang="en-US" sz="2400" b="1" kern="1200" dirty="0" smtClean="0">
                          <a:solidFill>
                            <a:srgbClr val="C00000"/>
                          </a:solidFill>
                          <a:latin typeface="Times New Roman" pitchFamily="18" charset="0"/>
                          <a:ea typeface="Arial Unicode MS" pitchFamily="34" charset="-128"/>
                          <a:cs typeface="Times New Roman" pitchFamily="18" charset="0"/>
                        </a:rPr>
                        <a:t>HibernateTemplate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Hibernate 3.x sessions</a:t>
                      </a:r>
                      <a:r>
                        <a:rPr lang="en-US" sz="24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123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orm.ibatis.</a:t>
                      </a:r>
                      <a:r>
                        <a:rPr lang="en-US" sz="2400" b="1" kern="1200" dirty="0" err="1" smtClean="0">
                          <a:solidFill>
                            <a:srgbClr val="C00000"/>
                          </a:solidFill>
                          <a:latin typeface="Times New Roman" pitchFamily="18" charset="0"/>
                          <a:ea typeface="Arial Unicode MS" pitchFamily="34" charset="-128"/>
                          <a:cs typeface="Times New Roman" pitchFamily="18" charset="0"/>
                        </a:rPr>
                        <a:t>SqlMapClientTemplate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iBATIS</a:t>
                      </a:r>
                      <a:r>
                        <a:rPr lang="en-US" sz="2400" kern="1200" dirty="0" smtClean="0">
                          <a:solidFill>
                            <a:schemeClr val="tx1"/>
                          </a:solidFill>
                          <a:latin typeface="Times New Roman" pitchFamily="18" charset="0"/>
                          <a:ea typeface="Arial Unicode MS" pitchFamily="34" charset="-128"/>
                          <a:cs typeface="Times New Roman" pitchFamily="18" charset="0"/>
                        </a:rPr>
                        <a:t> </a:t>
                      </a:r>
                      <a:r>
                        <a:rPr lang="en-US" sz="2400" kern="1200" dirty="0" err="1" smtClean="0">
                          <a:solidFill>
                            <a:schemeClr val="tx1"/>
                          </a:solidFill>
                          <a:latin typeface="Times New Roman" pitchFamily="18" charset="0"/>
                          <a:ea typeface="Arial Unicode MS" pitchFamily="34" charset="-128"/>
                          <a:cs typeface="Times New Roman" pitchFamily="18" charset="0"/>
                        </a:rPr>
                        <a:t>SqlMap</a:t>
                      </a:r>
                      <a:r>
                        <a:rPr lang="en-US" sz="2400" kern="1200" dirty="0" smtClean="0">
                          <a:solidFill>
                            <a:schemeClr val="tx1"/>
                          </a:solidFill>
                          <a:latin typeface="Times New Roman" pitchFamily="18" charset="0"/>
                          <a:ea typeface="Arial Unicode MS" pitchFamily="34" charset="-128"/>
                          <a:cs typeface="Times New Roman" pitchFamily="18" charset="0"/>
                        </a:rPr>
                        <a:t> clients</a:t>
                      </a:r>
                      <a:r>
                        <a:rPr lang="en-US" sz="24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orm.jdo.</a:t>
                      </a:r>
                      <a:r>
                        <a:rPr lang="en-US" sz="2400" b="1" kern="1200" dirty="0" err="1" smtClean="0">
                          <a:solidFill>
                            <a:srgbClr val="C00000"/>
                          </a:solidFill>
                          <a:latin typeface="Times New Roman" pitchFamily="18" charset="0"/>
                          <a:ea typeface="Arial Unicode MS" pitchFamily="34" charset="-128"/>
                          <a:cs typeface="Times New Roman" pitchFamily="18" charset="0"/>
                        </a:rPr>
                        <a:t>JdoTemplate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Times New Roman" pitchFamily="18" charset="0"/>
                          <a:ea typeface="Arial Unicode MS" pitchFamily="34" charset="-128"/>
                          <a:cs typeface="Times New Roman" pitchFamily="18" charset="0"/>
                        </a:rPr>
                        <a:t>Java Data Object implementations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TextBox 1"/>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3723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200" b="1" dirty="0"/>
              <a:t>JDBC</a:t>
            </a:r>
            <a:r>
              <a:rPr lang="en-US" b="1" dirty="0"/>
              <a:t> 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org.springframework.jdbc.core.JdbcTemplate</a:t>
            </a:r>
            <a:endParaRPr lang="en-US" dirty="0">
              <a:solidFill>
                <a:srgbClr val="002060"/>
              </a:solidFill>
              <a:latin typeface="Times New Roman" pitchFamily="18" charset="0"/>
              <a:ea typeface="Arial Unicode MS" pitchFamily="34" charset="-128"/>
              <a:cs typeface="Times New Roman" pitchFamily="18" charset="0"/>
            </a:endParaRPr>
          </a:p>
          <a:p>
            <a:pPr marL="742950" lvl="1" indent="-285750">
              <a:buFont typeface="Arial" pitchFamily="34" charset="0"/>
              <a:buChar char="•"/>
            </a:pPr>
            <a:r>
              <a:rPr lang="en-US" dirty="0">
                <a:solidFill>
                  <a:srgbClr val="002060"/>
                </a:solidFill>
                <a:latin typeface="Times New Roman" pitchFamily="18" charset="0"/>
                <a:ea typeface="Arial Unicode MS" pitchFamily="34" charset="-128"/>
                <a:cs typeface="Times New Roman" pitchFamily="18" charset="0"/>
              </a:rPr>
              <a:t>org.springframework.jdbc.core.namedparam.NamedParameterJdbcTemplate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org.springframework.jdbc.core.simple.SimpleJdbcTemplate</a:t>
            </a:r>
            <a:endParaRPr lang="en-US" dirty="0">
              <a:solidFill>
                <a:srgbClr val="002060"/>
              </a:solidFill>
              <a:latin typeface="Times New Roman" pitchFamily="18" charset="0"/>
              <a:ea typeface="Arial Unicode MS" pitchFamily="34" charset="-128"/>
              <a:cs typeface="Times New Roman" pitchFamily="18" charset="0"/>
            </a:endParaRPr>
          </a:p>
          <a:p>
            <a:endParaRPr lang="en-US" dirty="0">
              <a:solidFill>
                <a:srgbClr val="002060"/>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042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600" b="1" dirty="0" smtClean="0"/>
              <a:t>Hibernate</a:t>
            </a:r>
            <a:r>
              <a:rPr lang="en-US" b="1" dirty="0" smtClean="0"/>
              <a:t> </a:t>
            </a:r>
            <a:r>
              <a:rPr lang="en-US" b="1" dirty="0"/>
              <a:t>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org.springframework.orm.hibernate.HibernateTemplate</a:t>
            </a:r>
            <a:endParaRPr lang="en-US" dirty="0">
              <a:solidFill>
                <a:srgbClr val="002060"/>
              </a:solidFill>
              <a:latin typeface="Times New Roman" pitchFamily="18" charset="0"/>
              <a:ea typeface="Arial Unicode MS" pitchFamily="34" charset="-128"/>
              <a:cs typeface="Times New Roman" pitchFamily="18" charset="0"/>
            </a:endParaRPr>
          </a:p>
          <a:p>
            <a:pPr marL="742950" lvl="1" indent="-285750">
              <a:buFont typeface="Arial" pitchFamily="34" charset="0"/>
              <a:buChar char="•"/>
            </a:pPr>
            <a:r>
              <a:rPr lang="en-US" dirty="0">
                <a:solidFill>
                  <a:srgbClr val="002060"/>
                </a:solidFill>
                <a:latin typeface="Times New Roman" pitchFamily="18" charset="0"/>
                <a:ea typeface="Arial Unicode MS" pitchFamily="34" charset="-128"/>
                <a:cs typeface="Times New Roman" pitchFamily="18" charset="0"/>
              </a:rPr>
              <a:t>org.springframework.orm.hibernate3.HibernateTemplate</a:t>
            </a:r>
          </a:p>
          <a:p>
            <a:endParaRPr lang="en-US" dirty="0">
              <a:solidFill>
                <a:srgbClr val="002060"/>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3370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600" b="1" dirty="0"/>
              <a:t>JPA</a:t>
            </a:r>
            <a:r>
              <a:rPr lang="en-US" b="1" dirty="0"/>
              <a:t> (Java Persistence API) 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org.springframeworkorm.jpa.JpaTemplate</a:t>
            </a:r>
            <a:endParaRPr lang="en-US" dirty="0">
              <a:solidFill>
                <a:srgbClr val="002060"/>
              </a:solidFill>
              <a:latin typeface="Times New Roman" pitchFamily="18" charset="0"/>
              <a:ea typeface="Arial Unicode MS" pitchFamily="34" charset="-128"/>
              <a:cs typeface="Times New Roman" pitchFamily="18" charset="0"/>
            </a:endParaRPr>
          </a:p>
          <a:p>
            <a:endParaRPr lang="en-US" dirty="0">
              <a:solidFill>
                <a:srgbClr val="002060"/>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3191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200" b="1" dirty="0" err="1"/>
              <a:t>IBatics</a:t>
            </a:r>
            <a:r>
              <a:rPr lang="en-US" b="1" dirty="0"/>
              <a:t> 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org.springframework.orm.jpa.JpaTemplate</a:t>
            </a:r>
            <a:endParaRPr lang="en-US" dirty="0">
              <a:solidFill>
                <a:srgbClr val="002060"/>
              </a:solidFill>
              <a:latin typeface="Times New Roman" pitchFamily="18" charset="0"/>
              <a:ea typeface="Arial Unicode MS" pitchFamily="34" charset="-128"/>
              <a:cs typeface="Times New Roman" pitchFamily="18" charset="0"/>
            </a:endParaRPr>
          </a:p>
          <a:p>
            <a:endParaRPr lang="en-US" dirty="0">
              <a:solidFill>
                <a:srgbClr val="002060"/>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9331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3957564" y="2831431"/>
            <a:ext cx="5294142" cy="584775"/>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sz="3200" dirty="0"/>
              <a:t>Let’s use </a:t>
            </a:r>
            <a:r>
              <a:rPr lang="en-US" sz="3200" b="1" dirty="0" err="1"/>
              <a:t>JdbcTemplate</a:t>
            </a:r>
            <a:r>
              <a:rPr lang="en-US" sz="3200" dirty="0"/>
              <a:t> first…</a:t>
            </a:r>
          </a:p>
        </p:txBody>
      </p:sp>
    </p:spTree>
    <p:extLst>
      <p:ext uri="{BB962C8B-B14F-4D97-AF65-F5344CB8AC3E}">
        <p14:creationId xmlns:p14="http://schemas.microsoft.com/office/powerpoint/2010/main" val="78413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9093311" cy="1020762"/>
          </a:xfrm>
        </p:spPr>
        <p:txBody>
          <a:bodyPr>
            <a:normAutofit/>
          </a:bodyPr>
          <a:lstStyle/>
          <a:p>
            <a:r>
              <a:rPr lang="en-US" sz="2400">
                <a:solidFill>
                  <a:schemeClr val="accent1">
                    <a:lumMod val="50000"/>
                  </a:schemeClr>
                </a:solidFill>
                <a:latin typeface="Times New Roman" pitchFamily="18" charset="0"/>
                <a:ea typeface="Arial Unicode MS" pitchFamily="34" charset="-128"/>
                <a:cs typeface="Times New Roman" pitchFamily="18" charset="0"/>
              </a:rPr>
              <a:t>The table shows what actions Spring will take care of and which actions are the responsibility of you, the application developer.</a:t>
            </a:r>
            <a:endParaRPr lang="en-US" sz="240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22814616"/>
              </p:ext>
            </p:extLst>
          </p:nvPr>
        </p:nvGraphicFramePr>
        <p:xfrm>
          <a:off x="608172" y="1681806"/>
          <a:ext cx="8458201" cy="4146699"/>
        </p:xfrm>
        <a:graphic>
          <a:graphicData uri="http://schemas.openxmlformats.org/drawingml/2006/table">
            <a:tbl>
              <a:tblPr/>
              <a:tblGrid>
                <a:gridCol w="6288384"/>
                <a:gridCol w="1143343"/>
                <a:gridCol w="1026474"/>
              </a:tblGrid>
              <a:tr h="110179">
                <a:tc>
                  <a:txBody>
                    <a:bodyPr/>
                    <a:lstStyle/>
                    <a:p>
                      <a:pPr algn="ctr"/>
                      <a:r>
                        <a:rPr lang="en-US" sz="2000" b="1" kern="1200" dirty="0">
                          <a:solidFill>
                            <a:schemeClr val="accent5">
                              <a:lumMod val="75000"/>
                            </a:schemeClr>
                          </a:solidFill>
                          <a:latin typeface="Times New Roman" pitchFamily="18" charset="0"/>
                          <a:ea typeface="Arial Unicode MS" pitchFamily="34" charset="-128"/>
                          <a:cs typeface="Times New Roman" pitchFamily="18" charset="0"/>
                        </a:rPr>
                        <a:t>Action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000" b="1" kern="1200" dirty="0">
                          <a:solidFill>
                            <a:schemeClr val="accent5">
                              <a:lumMod val="75000"/>
                            </a:schemeClr>
                          </a:solidFill>
                          <a:latin typeface="Times New Roman" pitchFamily="18" charset="0"/>
                          <a:ea typeface="Arial Unicode MS" pitchFamily="34" charset="-128"/>
                          <a:cs typeface="Times New Roman" pitchFamily="18" charset="0"/>
                        </a:rPr>
                        <a:t>Spring</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000" b="1" kern="1200" dirty="0">
                          <a:solidFill>
                            <a:schemeClr val="accent5">
                              <a:lumMod val="75000"/>
                            </a:schemeClr>
                          </a:solidFill>
                          <a:latin typeface="Times New Roman" pitchFamily="18" charset="0"/>
                          <a:ea typeface="Arial Unicode MS" pitchFamily="34" charset="-128"/>
                          <a:cs typeface="Times New Roman" pitchFamily="18" charset="0"/>
                        </a:rPr>
                        <a:t>You</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Define connection parameters.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Open the connection.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Specify the SQL statement.</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Declare parameters and provide parameter values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Prepare and execute the statement.</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123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Set up the loop to iterate through the results (if any).</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Do the work for each iteration.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Process any exception.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Handle transactions.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Close the connection, statement and </a:t>
                      </a:r>
                      <a:r>
                        <a:rPr lang="en-US" sz="2000" kern="1200" dirty="0" err="1">
                          <a:solidFill>
                            <a:schemeClr val="tx1"/>
                          </a:solidFill>
                          <a:latin typeface="Times New Roman" pitchFamily="18" charset="0"/>
                          <a:ea typeface="Arial Unicode MS" pitchFamily="34" charset="-128"/>
                          <a:cs typeface="Times New Roman" pitchFamily="18" charset="0"/>
                        </a:rPr>
                        <a:t>resultset</a:t>
                      </a:r>
                      <a:r>
                        <a:rPr lang="en-US" sz="2000" kern="1200" dirty="0">
                          <a:solidFill>
                            <a:schemeClr val="tx1"/>
                          </a:solidFill>
                          <a:latin typeface="Times New Roman" pitchFamily="18" charset="0"/>
                          <a:ea typeface="Arial Unicode MS" pitchFamily="34" charset="-128"/>
                          <a:cs typeface="Times New Roman" pitchFamily="18" charset="0"/>
                        </a:rPr>
                        <a:t>.</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t>
            </a: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6013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2925088"/>
            <a:ext cx="10949481" cy="1200329"/>
          </a:xfrm>
          <a:prstGeom prst="rect">
            <a:avLst/>
          </a:prstGeom>
        </p:spPr>
        <p:txBody>
          <a:bodyPr wrap="square">
            <a:spAutoFit/>
          </a:bodyPr>
          <a:lstStyle/>
          <a:p>
            <a:pPr algn="just">
              <a:spcBef>
                <a:spcPct val="20000"/>
              </a:spcBef>
              <a:buFont typeface="Arial" pitchFamily="34" charset="0"/>
              <a:buNone/>
            </a:pPr>
            <a:r>
              <a:rPr lang="en-US" sz="2400" dirty="0">
                <a:solidFill>
                  <a:schemeClr val="accent1">
                    <a:lumMod val="50000"/>
                  </a:schemeClr>
                </a:solidFill>
                <a:latin typeface="Times New Roman" pitchFamily="18" charset="0"/>
                <a:ea typeface="Arial Unicode MS" pitchFamily="34" charset="-128"/>
                <a:cs typeface="Times New Roman" pitchFamily="18" charset="0"/>
              </a:rPr>
              <a:t>We already have seen how DAO class gets the JDBC Template directly from Spring </a:t>
            </a:r>
            <a:r>
              <a:rPr lang="en-US" sz="2400" dirty="0" smtClean="0">
                <a:solidFill>
                  <a:schemeClr val="accent1">
                    <a:lumMod val="50000"/>
                  </a:schemeClr>
                </a:solidFill>
                <a:latin typeface="Times New Roman" pitchFamily="18" charset="0"/>
                <a:ea typeface="Arial Unicode MS" pitchFamily="34" charset="-128"/>
                <a:cs typeface="Times New Roman" pitchFamily="18" charset="0"/>
              </a:rPr>
              <a:t>container </a:t>
            </a:r>
            <a:r>
              <a:rPr lang="en-US" sz="2400" dirty="0">
                <a:solidFill>
                  <a:schemeClr val="accent1">
                    <a:lumMod val="50000"/>
                  </a:schemeClr>
                </a:solidFill>
                <a:latin typeface="Times New Roman" pitchFamily="18" charset="0"/>
                <a:ea typeface="Arial Unicode MS" pitchFamily="34" charset="-128"/>
                <a:cs typeface="Times New Roman" pitchFamily="18" charset="0"/>
              </a:rPr>
              <a:t>or it takes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from the container and creates the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400" dirty="0">
                <a:solidFill>
                  <a:schemeClr val="accent1">
                    <a:lumMod val="50000"/>
                  </a:schemeClr>
                </a:solidFill>
                <a:latin typeface="Times New Roman" pitchFamily="18" charset="0"/>
                <a:ea typeface="Arial Unicode MS" pitchFamily="34" charset="-128"/>
                <a:cs typeface="Times New Roman" pitchFamily="18" charset="0"/>
              </a:rPr>
              <a:t> Instance. But in our examples, we will use only injecting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400" dirty="0">
                <a:solidFill>
                  <a:schemeClr val="accent1">
                    <a:lumMod val="50000"/>
                  </a:schemeClr>
                </a:solidFill>
                <a:latin typeface="Times New Roman" pitchFamily="18" charset="0"/>
                <a:ea typeface="Arial Unicode MS" pitchFamily="34" charset="-128"/>
                <a:cs typeface="Times New Roman" pitchFamily="18" charset="0"/>
              </a:rPr>
              <a:t>. </a:t>
            </a:r>
          </a:p>
        </p:txBody>
      </p:sp>
    </p:spTree>
    <p:extLst>
      <p:ext uri="{BB962C8B-B14F-4D97-AF65-F5344CB8AC3E}">
        <p14:creationId xmlns:p14="http://schemas.microsoft.com/office/powerpoint/2010/main" val="25540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9141437" cy="1020762"/>
          </a:xfrm>
        </p:spPr>
        <p:txBody>
          <a:bodyPr>
            <a:normAutofit/>
          </a:bodyPr>
          <a:lstStyle/>
          <a:p>
            <a:r>
              <a:rPr lang="en-US" dirty="0" smtClean="0"/>
              <a:t>Step-1: </a:t>
            </a:r>
            <a:r>
              <a:rPr lang="en-US" b="1" u="sng" dirty="0">
                <a:solidFill>
                  <a:schemeClr val="accent6">
                    <a:lumMod val="75000"/>
                  </a:schemeClr>
                </a:solidFill>
                <a:latin typeface="Times New Roman" pitchFamily="18" charset="0"/>
                <a:ea typeface="Arial Unicode MS" pitchFamily="34" charset="-128"/>
                <a:cs typeface="Times New Roman" pitchFamily="18" charset="0"/>
              </a:rPr>
              <a:t>configuring Data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Source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686109"/>
            <a:ext cx="10833860" cy="830997"/>
          </a:xfrm>
          <a:prstGeom prst="rect">
            <a:avLst/>
          </a:prstGeom>
        </p:spPr>
        <p:txBody>
          <a:bodyPr wrap="square">
            <a:spAutoFit/>
          </a:bodyPr>
          <a:lstStyle/>
          <a:p>
            <a:r>
              <a:rPr lang="en-US" sz="2400" b="1" u="sng" dirty="0" smtClean="0">
                <a:solidFill>
                  <a:schemeClr val="accent6">
                    <a:lumMod val="75000"/>
                  </a:schemeClr>
                </a:solidFill>
                <a:latin typeface="Times New Roman" pitchFamily="18" charset="0"/>
                <a:ea typeface="Arial Unicode MS" pitchFamily="34" charset="-128"/>
                <a:cs typeface="Times New Roman" pitchFamily="18" charset="0"/>
              </a:rPr>
              <a:t>Configuring </a:t>
            </a:r>
            <a:r>
              <a:rPr lang="en-US" sz="2400" b="1" u="sng" dirty="0">
                <a:solidFill>
                  <a:schemeClr val="accent6">
                    <a:lumMod val="75000"/>
                  </a:schemeClr>
                </a:solidFill>
                <a:latin typeface="Times New Roman" pitchFamily="18" charset="0"/>
                <a:ea typeface="Arial Unicode MS" pitchFamily="34" charset="-128"/>
                <a:cs typeface="Times New Roman" pitchFamily="18" charset="0"/>
              </a:rPr>
              <a:t>Data Source</a:t>
            </a:r>
            <a:r>
              <a:rPr lang="en-US" sz="2400" b="1" u="sng" baseline="30000" dirty="0">
                <a:solidFill>
                  <a:srgbClr val="FF0000"/>
                </a:solidFill>
                <a:latin typeface="Times New Roman" pitchFamily="18" charset="0"/>
                <a:ea typeface="Arial Unicode MS" pitchFamily="34" charset="-128"/>
                <a:cs typeface="Times New Roman" pitchFamily="18" charset="0"/>
              </a:rPr>
              <a:t>*</a:t>
            </a:r>
            <a:r>
              <a:rPr lang="en-US" sz="2400" b="1" dirty="0">
                <a:solidFill>
                  <a:schemeClr val="accent6">
                    <a:lumMod val="75000"/>
                  </a:schemeClr>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using either </a:t>
            </a:r>
            <a:r>
              <a:rPr lang="en-US" sz="2400" dirty="0">
                <a:solidFill>
                  <a:srgbClr val="F60896"/>
                </a:solidFill>
                <a:latin typeface="Times New Roman" pitchFamily="18" charset="0"/>
                <a:ea typeface="Arial Unicode MS" pitchFamily="34" charset="-128"/>
                <a:cs typeface="Times New Roman" pitchFamily="18" charset="0"/>
              </a:rPr>
              <a:t>Driver Based data source</a:t>
            </a:r>
            <a:r>
              <a:rPr lang="en-US" sz="2400" dirty="0">
                <a:solidFill>
                  <a:srgbClr val="002060"/>
                </a:solidFill>
                <a:latin typeface="Times New Roman" pitchFamily="18" charset="0"/>
                <a:ea typeface="Arial Unicode MS" pitchFamily="34" charset="-128"/>
                <a:cs typeface="Times New Roman" pitchFamily="18" charset="0"/>
              </a:rPr>
              <a:t> or </a:t>
            </a:r>
            <a:r>
              <a:rPr lang="en-US" sz="2400" dirty="0">
                <a:solidFill>
                  <a:srgbClr val="F60896"/>
                </a:solidFill>
                <a:latin typeface="Times New Roman" pitchFamily="18" charset="0"/>
                <a:ea typeface="Arial Unicode MS" pitchFamily="34" charset="-128"/>
                <a:cs typeface="Times New Roman" pitchFamily="18" charset="0"/>
              </a:rPr>
              <a:t>JNDI data source </a:t>
            </a:r>
            <a:r>
              <a:rPr lang="en-US" sz="2400" dirty="0">
                <a:solidFill>
                  <a:srgbClr val="002060"/>
                </a:solidFill>
                <a:latin typeface="Times New Roman" pitchFamily="18" charset="0"/>
                <a:ea typeface="Arial Unicode MS" pitchFamily="34" charset="-128"/>
                <a:cs typeface="Times New Roman" pitchFamily="18" charset="0"/>
              </a:rPr>
              <a:t>or </a:t>
            </a:r>
            <a:r>
              <a:rPr lang="en-US" sz="2400" dirty="0">
                <a:solidFill>
                  <a:srgbClr val="F60896"/>
                </a:solidFill>
                <a:latin typeface="Times New Roman" pitchFamily="18" charset="0"/>
                <a:ea typeface="Arial Unicode MS" pitchFamily="34" charset="-128"/>
                <a:cs typeface="Times New Roman" pitchFamily="18" charset="0"/>
              </a:rPr>
              <a:t>Pooled Data sources data source</a:t>
            </a:r>
            <a:r>
              <a:rPr lang="en-US" sz="2400" dirty="0">
                <a:solidFill>
                  <a:srgbClr val="002060"/>
                </a:solidFill>
                <a:latin typeface="Times New Roman" pitchFamily="18" charset="0"/>
                <a:ea typeface="Arial Unicode MS" pitchFamily="34" charset="-128"/>
                <a:cs typeface="Times New Roman" pitchFamily="18" charset="0"/>
              </a:rPr>
              <a:t>.</a:t>
            </a:r>
            <a:endParaRPr lang="en-US" sz="2400" dirty="0"/>
          </a:p>
        </p:txBody>
      </p:sp>
      <p:sp>
        <p:nvSpPr>
          <p:cNvPr id="7" name="Rectangle 6"/>
          <p:cNvSpPr/>
          <p:nvPr/>
        </p:nvSpPr>
        <p:spPr>
          <a:xfrm>
            <a:off x="531952" y="6054927"/>
            <a:ext cx="6213752" cy="338554"/>
          </a:xfrm>
          <a:prstGeom prst="rect">
            <a:avLst/>
          </a:prstGeom>
        </p:spPr>
        <p:txBody>
          <a:bodyPr wrap="none">
            <a:spAutoFit/>
          </a:bodyPr>
          <a:lstStyle/>
          <a:p>
            <a:r>
              <a:rPr lang="en-US" sz="1600" baseline="30000" dirty="0">
                <a:solidFill>
                  <a:srgbClr val="FF0000"/>
                </a:solidFill>
                <a:latin typeface="Times New Roman" pitchFamily="18" charset="0"/>
                <a:ea typeface="Arial Unicode MS" pitchFamily="34" charset="-128"/>
                <a:cs typeface="Times New Roman" pitchFamily="18" charset="0"/>
              </a:rPr>
              <a:t>*</a:t>
            </a:r>
            <a:r>
              <a:rPr lang="en-US" sz="1600" dirty="0">
                <a:solidFill>
                  <a:srgbClr val="FF0000"/>
                </a:solidFill>
                <a:latin typeface="Times New Roman" pitchFamily="18" charset="0"/>
                <a:ea typeface="Arial Unicode MS" pitchFamily="34" charset="-128"/>
                <a:cs typeface="Times New Roman" pitchFamily="18" charset="0"/>
              </a:rPr>
              <a:t>We already have discussed under section </a:t>
            </a:r>
            <a:r>
              <a:rPr lang="en-US" sz="1600" b="1" dirty="0">
                <a:solidFill>
                  <a:srgbClr val="FF0000"/>
                </a:solidFill>
                <a:latin typeface="Times New Roman" pitchFamily="18" charset="0"/>
                <a:ea typeface="Arial Unicode MS" pitchFamily="34" charset="-128"/>
                <a:cs typeface="Times New Roman" pitchFamily="18" charset="0"/>
              </a:rPr>
              <a:t>Step 1: configure data source</a:t>
            </a:r>
            <a:endParaRPr lang="en-US" sz="1600" dirty="0">
              <a:solidFill>
                <a:srgbClr val="FF0000"/>
              </a:solidFill>
            </a:endParaRPr>
          </a:p>
        </p:txBody>
      </p:sp>
      <p:cxnSp>
        <p:nvCxnSpPr>
          <p:cNvPr id="8" name="Straight Connector 7"/>
          <p:cNvCxnSpPr/>
          <p:nvPr/>
        </p:nvCxnSpPr>
        <p:spPr>
          <a:xfrm>
            <a:off x="573504" y="6072113"/>
            <a:ext cx="7924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573504" y="2374875"/>
            <a:ext cx="9171317" cy="2762423"/>
            <a:chOff x="0" y="423446"/>
            <a:chExt cx="9171317" cy="2762423"/>
          </a:xfrm>
        </p:grpSpPr>
        <p:sp>
          <p:nvSpPr>
            <p:cNvPr id="10" name="Rectangle 9"/>
            <p:cNvSpPr/>
            <p:nvPr/>
          </p:nvSpPr>
          <p:spPr>
            <a:xfrm>
              <a:off x="76200" y="423446"/>
              <a:ext cx="8915400" cy="1828800"/>
            </a:xfrm>
            <a:prstGeom prst="rect">
              <a:avLst/>
            </a:prstGeom>
          </p:spPr>
          <p:txBody>
            <a:bodyPr vert="horz" lIns="91440" tIns="45720" rIns="91440" bIns="45720" rtlCol="0">
              <a:noAutofit/>
            </a:bodyPr>
            <a:lstStyle/>
            <a:p>
              <a:pPr algn="just">
                <a:spcBef>
                  <a:spcPct val="20000"/>
                </a:spcBef>
                <a:buFont typeface="Arial" pitchFamily="34" charset="0"/>
                <a:buNone/>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11" name="Rectangle 10"/>
            <p:cNvSpPr/>
            <p:nvPr/>
          </p:nvSpPr>
          <p:spPr>
            <a:xfrm>
              <a:off x="152400" y="1712984"/>
              <a:ext cx="7391400" cy="1323439"/>
            </a:xfrm>
            <a:prstGeom prst="rect">
              <a:avLst/>
            </a:prstGeom>
            <a:solidFill>
              <a:schemeClr val="accent3">
                <a:lumMod val="20000"/>
                <a:lumOff val="80000"/>
              </a:schemeClr>
            </a:solidFill>
          </p:spPr>
          <p:txBody>
            <a:bodyPr wrap="square">
              <a:spAutoFit/>
            </a:bodyPr>
            <a:lstStyle/>
            <a:p>
              <a:r>
                <a:rPr lang="en-US" sz="2000" dirty="0">
                  <a:solidFill>
                    <a:srgbClr val="1A9681"/>
                  </a:solidFill>
                  <a:latin typeface="Times New Roman" pitchFamily="18" charset="0"/>
                  <a:cs typeface="Times New Roman" pitchFamily="18" charset="0"/>
                </a:rPr>
                <a:t>&lt;bean </a:t>
              </a:r>
              <a:r>
                <a:rPr lang="en-US" sz="2000" dirty="0">
                  <a:solidFill>
                    <a:srgbClr val="CC3399"/>
                  </a:solidFill>
                  <a:latin typeface="Times New Roman" pitchFamily="18" charset="0"/>
                  <a:cs typeface="Times New Roman" pitchFamily="18" charset="0"/>
                </a:rPr>
                <a:t>id=</a:t>
              </a:r>
              <a:r>
                <a:rPr lang="en-US" sz="2000" i="1" dirty="0">
                  <a:solidFill>
                    <a:srgbClr val="0066FF"/>
                  </a:solidFill>
                  <a:latin typeface="Times New Roman" pitchFamily="18" charset="0"/>
                  <a:cs typeface="Times New Roman" pitchFamily="18" charset="0"/>
                </a:rPr>
                <a:t> </a:t>
              </a:r>
              <a:r>
                <a:rPr lang="en-US" sz="2000" i="1" dirty="0" smtClean="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m</a:t>
              </a:r>
              <a:r>
                <a:rPr lang="en-US" sz="2000" i="1" dirty="0" err="1" smtClean="0">
                  <a:solidFill>
                    <a:srgbClr val="0066FF"/>
                  </a:solidFill>
                  <a:latin typeface="Times New Roman" pitchFamily="18" charset="0"/>
                  <a:cs typeface="Times New Roman" pitchFamily="18" charset="0"/>
                </a:rPr>
                <a:t>yDataSource</a:t>
              </a:r>
              <a:r>
                <a:rPr lang="en-US" sz="2000" i="1" dirty="0">
                  <a:solidFill>
                    <a:srgbClr val="0066FF"/>
                  </a:solidFill>
                  <a:latin typeface="Times New Roman" pitchFamily="18" charset="0"/>
                  <a:cs typeface="Times New Roman" pitchFamily="18" charset="0"/>
                </a:rPr>
                <a:t>"</a:t>
              </a:r>
              <a:r>
                <a:rPr lang="en-US" sz="2000" i="1" dirty="0">
                  <a:solidFill>
                    <a:srgbClr val="6600FF"/>
                  </a:solidFill>
                  <a:latin typeface="Times New Roman" pitchFamily="18" charset="0"/>
                  <a:cs typeface="Times New Roman" pitchFamily="18" charset="0"/>
                </a:rPr>
                <a:t> </a:t>
              </a:r>
              <a:r>
                <a:rPr lang="en-US" sz="2000" dirty="0">
                  <a:solidFill>
                    <a:srgbClr val="CC3399"/>
                  </a:solidFill>
                  <a:latin typeface="Times New Roman" pitchFamily="18" charset="0"/>
                  <a:cs typeface="Times New Roman" pitchFamily="18" charset="0"/>
                </a:rPr>
                <a:t>class=</a:t>
              </a:r>
              <a:r>
                <a:rPr lang="en-US" sz="2000" i="1" dirty="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org.springframework.jndi.JndiObjectFactoryBean</a:t>
              </a:r>
              <a:r>
                <a:rPr lang="en-US" sz="2000" i="1" dirty="0">
                  <a:solidFill>
                    <a:srgbClr val="0066FF"/>
                  </a:solidFill>
                  <a:latin typeface="Times New Roman" pitchFamily="18" charset="0"/>
                  <a:cs typeface="Times New Roman" pitchFamily="18" charset="0"/>
                </a:rPr>
                <a:t>"</a:t>
              </a:r>
              <a:r>
                <a:rPr lang="en-US" sz="2000" i="1" dirty="0">
                  <a:solidFill>
                    <a:srgbClr val="00B050"/>
                  </a:solidFill>
                  <a:latin typeface="Times New Roman" pitchFamily="18" charset="0"/>
                  <a:cs typeface="Times New Roman" pitchFamily="18" charset="0"/>
                </a:rPr>
                <a:t>&gt;</a:t>
              </a:r>
              <a:endParaRPr lang="en-US" sz="2000" i="1" dirty="0">
                <a:solidFill>
                  <a:srgbClr val="6600FF"/>
                </a:solidFill>
                <a:latin typeface="Times New Roman" pitchFamily="18" charset="0"/>
                <a:cs typeface="Times New Roman" pitchFamily="18" charset="0"/>
              </a:endParaRPr>
            </a:p>
            <a:p>
              <a:r>
                <a:rPr lang="en-US" sz="2000" dirty="0">
                  <a:solidFill>
                    <a:srgbClr val="1A9681"/>
                  </a:solidFill>
                  <a:latin typeface="Times New Roman" pitchFamily="18" charset="0"/>
                  <a:cs typeface="Times New Roman" pitchFamily="18" charset="0"/>
                </a:rPr>
                <a:t>        </a:t>
              </a:r>
              <a:r>
                <a:rPr lang="en-US" sz="2000" dirty="0">
                  <a:solidFill>
                    <a:srgbClr val="1A9681"/>
                  </a:solidFill>
                </a:rPr>
                <a:t> &lt;property </a:t>
              </a:r>
              <a:r>
                <a:rPr lang="en-US" sz="2000" dirty="0">
                  <a:solidFill>
                    <a:srgbClr val="CC3399"/>
                  </a:solidFill>
                </a:rPr>
                <a:t>name</a:t>
              </a:r>
              <a:r>
                <a:rPr lang="en-US" sz="2000" dirty="0">
                  <a:solidFill>
                    <a:srgbClr val="1A9681"/>
                  </a:solidFill>
                </a:rPr>
                <a:t>=</a:t>
              </a:r>
              <a:r>
                <a:rPr lang="en-US" sz="2000" i="1" dirty="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jndiName</a:t>
              </a:r>
              <a:r>
                <a:rPr lang="en-US" sz="2000" i="1" dirty="0">
                  <a:solidFill>
                    <a:srgbClr val="0066FF"/>
                  </a:solidFill>
                  <a:latin typeface="Times New Roman" pitchFamily="18" charset="0"/>
                  <a:cs typeface="Times New Roman" pitchFamily="18" charset="0"/>
                </a:rPr>
                <a:t>" </a:t>
              </a:r>
              <a:r>
                <a:rPr lang="en-US" sz="2000" dirty="0">
                  <a:solidFill>
                    <a:srgbClr val="CC3399"/>
                  </a:solidFill>
                </a:rPr>
                <a:t>value</a:t>
              </a:r>
              <a:r>
                <a:rPr lang="en-US" sz="2000" dirty="0">
                  <a:solidFill>
                    <a:srgbClr val="1A9681"/>
                  </a:solidFill>
                </a:rPr>
                <a:t>=</a:t>
              </a:r>
              <a:r>
                <a:rPr lang="en-US" sz="2000" i="1" dirty="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database.jndiname</a:t>
              </a:r>
              <a:r>
                <a:rPr lang="en-US" sz="2000" i="1" dirty="0">
                  <a:solidFill>
                    <a:srgbClr val="0066FF"/>
                  </a:solidFill>
                  <a:latin typeface="Times New Roman" pitchFamily="18" charset="0"/>
                  <a:cs typeface="Times New Roman" pitchFamily="18" charset="0"/>
                </a:rPr>
                <a:t>}" </a:t>
              </a:r>
              <a:r>
                <a:rPr lang="en-US" sz="2000" dirty="0">
                  <a:solidFill>
                    <a:srgbClr val="1A9681"/>
                  </a:solidFill>
                </a:rPr>
                <a:t>/&gt;</a:t>
              </a:r>
            </a:p>
            <a:p>
              <a:r>
                <a:rPr lang="en-US" sz="2000" dirty="0">
                  <a:solidFill>
                    <a:srgbClr val="1A9681"/>
                  </a:solidFill>
                  <a:latin typeface="Times New Roman" pitchFamily="18" charset="0"/>
                  <a:cs typeface="Times New Roman" pitchFamily="18" charset="0"/>
                </a:rPr>
                <a:t>&lt;/bean&gt;</a:t>
              </a:r>
            </a:p>
          </p:txBody>
        </p:sp>
        <p:sp>
          <p:nvSpPr>
            <p:cNvPr id="12" name="TextBox 11"/>
            <p:cNvSpPr txBox="1"/>
            <p:nvPr/>
          </p:nvSpPr>
          <p:spPr>
            <a:xfrm rot="250459">
              <a:off x="6635794" y="2016318"/>
              <a:ext cx="2535523" cy="1169551"/>
            </a:xfrm>
            <a:prstGeom prst="rect">
              <a:avLst/>
            </a:prstGeom>
            <a:solidFill>
              <a:schemeClr val="accent5">
                <a:lumMod val="20000"/>
                <a:lumOff val="80000"/>
                <a:alpha val="34000"/>
              </a:schemeClr>
            </a:solidFill>
          </p:spPr>
          <p:txBody>
            <a:bodyPr wrap="square" rtlCol="0">
              <a:spAutoFit/>
            </a:bodyPr>
            <a:lstStyle/>
            <a:p>
              <a:r>
                <a:rPr lang="en-US" sz="1400" dirty="0">
                  <a:solidFill>
                    <a:srgbClr val="00B050"/>
                  </a:solidFill>
                  <a:latin typeface="Courier New" pitchFamily="49" charset="0"/>
                  <a:cs typeface="Courier New" pitchFamily="49" charset="0"/>
                </a:rPr>
                <a:t>I used JNDI </a:t>
              </a:r>
              <a:r>
                <a:rPr lang="en-US" sz="1400" dirty="0" err="1">
                  <a:solidFill>
                    <a:srgbClr val="00B050"/>
                  </a:solidFill>
                  <a:latin typeface="Courier New" pitchFamily="49" charset="0"/>
                  <a:cs typeface="Courier New" pitchFamily="49" charset="0"/>
                </a:rPr>
                <a:t>Datasource</a:t>
              </a:r>
              <a:r>
                <a:rPr lang="en-US" sz="1400" dirty="0">
                  <a:solidFill>
                    <a:srgbClr val="00B050"/>
                  </a:solidFill>
                  <a:latin typeface="Courier New" pitchFamily="49" charset="0"/>
                  <a:cs typeface="Courier New" pitchFamily="49" charset="0"/>
                </a:rPr>
                <a:t>. You can use </a:t>
              </a:r>
              <a:r>
                <a:rPr lang="en-US" sz="1400" dirty="0" err="1">
                  <a:solidFill>
                    <a:srgbClr val="00B050"/>
                  </a:solidFill>
                  <a:latin typeface="Courier New" pitchFamily="49" charset="0"/>
                  <a:cs typeface="Courier New" pitchFamily="49" charset="0"/>
                </a:rPr>
                <a:t>DriverBased</a:t>
              </a:r>
              <a:r>
                <a:rPr lang="en-US" sz="1400" dirty="0">
                  <a:solidFill>
                    <a:srgbClr val="00B050"/>
                  </a:solidFill>
                  <a:latin typeface="Courier New" pitchFamily="49" charset="0"/>
                  <a:cs typeface="Courier New" pitchFamily="49" charset="0"/>
                </a:rPr>
                <a:t>/Pooled </a:t>
              </a:r>
              <a:r>
                <a:rPr lang="en-US" sz="1400" dirty="0" err="1">
                  <a:solidFill>
                    <a:srgbClr val="00B050"/>
                  </a:solidFill>
                  <a:latin typeface="Courier New" pitchFamily="49" charset="0"/>
                  <a:cs typeface="Courier New" pitchFamily="49" charset="0"/>
                </a:rPr>
                <a:t>Datasource</a:t>
              </a:r>
              <a:r>
                <a:rPr lang="en-US" sz="1400" dirty="0">
                  <a:solidFill>
                    <a:srgbClr val="00B050"/>
                  </a:solidFill>
                  <a:latin typeface="Courier New" pitchFamily="49" charset="0"/>
                  <a:cs typeface="Courier New" pitchFamily="49" charset="0"/>
                </a:rPr>
                <a:t> if you want.</a:t>
              </a:r>
            </a:p>
          </p:txBody>
        </p:sp>
        <p:sp>
          <p:nvSpPr>
            <p:cNvPr id="13" name="Rounded Rectangle 12"/>
            <p:cNvSpPr/>
            <p:nvPr/>
          </p:nvSpPr>
          <p:spPr>
            <a:xfrm>
              <a:off x="76200" y="1642646"/>
              <a:ext cx="8991600" cy="1447800"/>
            </a:xfrm>
            <a:prstGeom prst="roundRect">
              <a:avLst/>
            </a:pr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decagon 13"/>
            <p:cNvSpPr/>
            <p:nvPr/>
          </p:nvSpPr>
          <p:spPr>
            <a:xfrm>
              <a:off x="0" y="1414046"/>
              <a:ext cx="304800" cy="304800"/>
            </a:xfrm>
            <a:prstGeom prst="dodecag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1</a:t>
              </a:r>
              <a:endParaRPr lang="en-US" b="1" dirty="0">
                <a:solidFill>
                  <a:schemeClr val="tx1"/>
                </a:solidFill>
              </a:endParaRPr>
            </a:p>
          </p:txBody>
        </p:sp>
      </p:grpSp>
    </p:spTree>
    <p:extLst>
      <p:ext uri="{BB962C8B-B14F-4D97-AF65-F5344CB8AC3E}">
        <p14:creationId xmlns:p14="http://schemas.microsoft.com/office/powerpoint/2010/main" val="110555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54487" y="4101813"/>
            <a:ext cx="9149900" cy="1855088"/>
            <a:chOff x="-73538" y="3715472"/>
            <a:chExt cx="7693538" cy="2100109"/>
          </a:xfrm>
        </p:grpSpPr>
        <p:sp>
          <p:nvSpPr>
            <p:cNvPr id="6" name="Rectangle 5"/>
            <p:cNvSpPr/>
            <p:nvPr/>
          </p:nvSpPr>
          <p:spPr>
            <a:xfrm>
              <a:off x="228600" y="4038599"/>
              <a:ext cx="7391400" cy="1776982"/>
            </a:xfrm>
            <a:prstGeom prst="rect">
              <a:avLst/>
            </a:prstGeom>
            <a:solidFill>
              <a:schemeClr val="accent3">
                <a:lumMod val="20000"/>
                <a:lumOff val="80000"/>
              </a:schemeClr>
            </a:solidFill>
          </p:spPr>
          <p:txBody>
            <a:bodyPr wrap="square">
              <a:spAutoFit/>
            </a:bodyPr>
            <a:lstStyle/>
            <a:p>
              <a:r>
                <a:rPr lang="en-US" sz="2400" dirty="0">
                  <a:solidFill>
                    <a:srgbClr val="1A9681"/>
                  </a:solidFill>
                  <a:latin typeface="Times New Roman" pitchFamily="18" charset="0"/>
                  <a:cs typeface="Times New Roman" pitchFamily="18" charset="0"/>
                </a:rPr>
                <a:t>&lt;bean </a:t>
              </a:r>
              <a:r>
                <a:rPr lang="en-US" sz="2400" dirty="0">
                  <a:solidFill>
                    <a:srgbClr val="CC3399"/>
                  </a:solidFill>
                  <a:latin typeface="Times New Roman" pitchFamily="18" charset="0"/>
                  <a:cs typeface="Times New Roman" pitchFamily="18" charset="0"/>
                </a:rPr>
                <a:t>id=</a:t>
              </a:r>
              <a:r>
                <a:rPr lang="en-US" sz="2400" i="1" dirty="0">
                  <a:solidFill>
                    <a:srgbClr val="0066FF"/>
                  </a:solidFill>
                  <a:latin typeface="Times New Roman" pitchFamily="18" charset="0"/>
                  <a:cs typeface="Times New Roman" pitchFamily="18" charset="0"/>
                </a:rPr>
                <a:t> </a:t>
              </a:r>
              <a:r>
                <a:rPr lang="en-US" sz="2400" i="1" dirty="0" smtClean="0">
                  <a:solidFill>
                    <a:srgbClr val="0066FF"/>
                  </a:solidFill>
                  <a:latin typeface="Times New Roman" pitchFamily="18" charset="0"/>
                  <a:cs typeface="Times New Roman" pitchFamily="18" charset="0"/>
                </a:rPr>
                <a:t>”</a:t>
              </a:r>
              <a:r>
                <a:rPr lang="en-US" sz="2400" i="1" dirty="0" err="1" smtClean="0">
                  <a:solidFill>
                    <a:srgbClr val="0066FF"/>
                  </a:solidFill>
                  <a:latin typeface="Times New Roman" pitchFamily="18" charset="0"/>
                  <a:cs typeface="Times New Roman" pitchFamily="18" charset="0"/>
                </a:rPr>
                <a:t>m</a:t>
              </a:r>
              <a:r>
                <a:rPr lang="en-US" sz="2400" i="1" dirty="0" err="1" smtClean="0">
                  <a:solidFill>
                    <a:srgbClr val="0066FF"/>
                  </a:solidFill>
                  <a:latin typeface="Times New Roman" pitchFamily="18" charset="0"/>
                  <a:cs typeface="Times New Roman" pitchFamily="18" charset="0"/>
                </a:rPr>
                <a:t>yJdbcTemplate</a:t>
              </a:r>
              <a:r>
                <a:rPr lang="en-US" sz="2400" i="1" dirty="0">
                  <a:solidFill>
                    <a:srgbClr val="0066FF"/>
                  </a:solidFill>
                  <a:latin typeface="Times New Roman" pitchFamily="18" charset="0"/>
                  <a:cs typeface="Times New Roman" pitchFamily="18" charset="0"/>
                </a:rPr>
                <a:t>"</a:t>
              </a:r>
              <a:r>
                <a:rPr lang="en-US" sz="2400" i="1" dirty="0">
                  <a:solidFill>
                    <a:srgbClr val="6600FF"/>
                  </a:solidFill>
                  <a:latin typeface="Times New Roman" pitchFamily="18" charset="0"/>
                  <a:cs typeface="Times New Roman" pitchFamily="18" charset="0"/>
                </a:rPr>
                <a:t> </a:t>
              </a:r>
              <a:r>
                <a:rPr lang="en-US" sz="2400" dirty="0">
                  <a:solidFill>
                    <a:srgbClr val="CC3399"/>
                  </a:solidFill>
                  <a:latin typeface="Times New Roman" pitchFamily="18" charset="0"/>
                  <a:cs typeface="Times New Roman" pitchFamily="18" charset="0"/>
                </a:rPr>
                <a:t>class=</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org.springframework.jdbc.core.JdbcTemplate</a:t>
              </a:r>
              <a:r>
                <a:rPr lang="en-US" sz="2400" i="1" dirty="0">
                  <a:solidFill>
                    <a:srgbClr val="0066FF"/>
                  </a:solidFill>
                  <a:latin typeface="Times New Roman" pitchFamily="18" charset="0"/>
                  <a:cs typeface="Times New Roman" pitchFamily="18" charset="0"/>
                </a:rPr>
                <a:t>"</a:t>
              </a:r>
              <a:r>
                <a:rPr lang="en-US" sz="2400" i="1" dirty="0">
                  <a:solidFill>
                    <a:srgbClr val="00B050"/>
                  </a:solidFill>
                  <a:latin typeface="Times New Roman" pitchFamily="18" charset="0"/>
                  <a:cs typeface="Times New Roman" pitchFamily="18" charset="0"/>
                </a:rPr>
                <a:t>&gt;</a:t>
              </a:r>
              <a:endParaRPr lang="en-US" sz="2400" i="1" dirty="0">
                <a:solidFill>
                  <a:srgbClr val="6600FF"/>
                </a:solidFill>
                <a:latin typeface="Times New Roman" pitchFamily="18" charset="0"/>
                <a:cs typeface="Times New Roman" pitchFamily="18" charset="0"/>
              </a:endParaRPr>
            </a:p>
            <a:p>
              <a:r>
                <a:rPr lang="en-US" sz="2400" dirty="0">
                  <a:solidFill>
                    <a:srgbClr val="1A9681"/>
                  </a:solidFill>
                  <a:latin typeface="Times New Roman" pitchFamily="18" charset="0"/>
                  <a:cs typeface="Times New Roman" pitchFamily="18" charset="0"/>
                </a:rPr>
                <a:t>        </a:t>
              </a:r>
              <a:r>
                <a:rPr lang="en-US" sz="2400" dirty="0">
                  <a:solidFill>
                    <a:srgbClr val="1A9681"/>
                  </a:solidFill>
                </a:rPr>
                <a:t> &lt;property </a:t>
              </a:r>
              <a:r>
                <a:rPr lang="en-US" sz="2400" dirty="0">
                  <a:solidFill>
                    <a:srgbClr val="CC3399"/>
                  </a:solidFill>
                </a:rPr>
                <a:t>name</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dataSource</a:t>
              </a:r>
              <a:r>
                <a:rPr lang="en-US" sz="2400" i="1" dirty="0">
                  <a:solidFill>
                    <a:srgbClr val="0066FF"/>
                  </a:solidFill>
                  <a:latin typeface="Times New Roman" pitchFamily="18" charset="0"/>
                  <a:cs typeface="Times New Roman" pitchFamily="18" charset="0"/>
                </a:rPr>
                <a:t>" </a:t>
              </a:r>
              <a:r>
                <a:rPr lang="en-US" sz="2400" dirty="0">
                  <a:solidFill>
                    <a:srgbClr val="CC3399"/>
                  </a:solidFill>
                </a:rPr>
                <a:t>ref</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MyDataSource</a:t>
              </a:r>
              <a:r>
                <a:rPr lang="en-US" sz="2400" i="1" dirty="0">
                  <a:solidFill>
                    <a:srgbClr val="0066FF"/>
                  </a:solidFill>
                  <a:latin typeface="Times New Roman" pitchFamily="18" charset="0"/>
                  <a:cs typeface="Times New Roman" pitchFamily="18" charset="0"/>
                </a:rPr>
                <a:t>" </a:t>
              </a:r>
              <a:r>
                <a:rPr lang="en-US" sz="2400" dirty="0">
                  <a:solidFill>
                    <a:srgbClr val="1A9681"/>
                  </a:solidFill>
                </a:rPr>
                <a:t>/&gt;</a:t>
              </a:r>
            </a:p>
            <a:p>
              <a:r>
                <a:rPr lang="en-US" sz="2400" dirty="0">
                  <a:solidFill>
                    <a:srgbClr val="1A9681"/>
                  </a:solidFill>
                  <a:latin typeface="Times New Roman" pitchFamily="18" charset="0"/>
                  <a:cs typeface="Times New Roman" pitchFamily="18" charset="0"/>
                </a:rPr>
                <a:t>&lt;/bean&gt;</a:t>
              </a:r>
            </a:p>
          </p:txBody>
        </p:sp>
        <p:sp>
          <p:nvSpPr>
            <p:cNvPr id="36" name="Dodecagon 35"/>
            <p:cNvSpPr/>
            <p:nvPr/>
          </p:nvSpPr>
          <p:spPr>
            <a:xfrm>
              <a:off x="-73538" y="3715472"/>
              <a:ext cx="302138" cy="436945"/>
            </a:xfrm>
            <a:prstGeom prst="dodecag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2</a:t>
              </a:r>
              <a:endParaRPr lang="en-US" b="1" dirty="0">
                <a:solidFill>
                  <a:schemeClr val="tx1"/>
                </a:solidFill>
              </a:endParaRPr>
            </a:p>
          </p:txBody>
        </p:sp>
      </p:grpSp>
      <p:sp>
        <p:nvSpPr>
          <p:cNvPr id="22" name="Title 1"/>
          <p:cNvSpPr>
            <a:spLocks noGrp="1"/>
          </p:cNvSpPr>
          <p:nvPr>
            <p:ph type="title"/>
          </p:nvPr>
        </p:nvSpPr>
        <p:spPr>
          <a:xfrm>
            <a:off x="531952" y="122238"/>
            <a:ext cx="9141437" cy="1020762"/>
          </a:xfrm>
        </p:spPr>
        <p:txBody>
          <a:bodyPr>
            <a:normAutofit/>
          </a:bodyPr>
          <a:lstStyle/>
          <a:p>
            <a:r>
              <a:rPr lang="en-US" dirty="0" smtClean="0"/>
              <a:t>Step-2: </a:t>
            </a:r>
            <a:r>
              <a:rPr lang="en-US" b="1" u="sng" dirty="0">
                <a:solidFill>
                  <a:schemeClr val="accent6">
                    <a:lumMod val="75000"/>
                  </a:schemeClr>
                </a:solidFill>
                <a:latin typeface="Times New Roman" pitchFamily="18" charset="0"/>
                <a:ea typeface="Arial Unicode MS" pitchFamily="34" charset="-128"/>
                <a:cs typeface="Times New Roman" pitchFamily="18" charset="0"/>
              </a:rPr>
              <a:t>configuring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the Template</a:t>
            </a:r>
            <a:endParaRPr lang="en-US" dirty="0"/>
          </a:p>
        </p:txBody>
      </p:sp>
      <p:sp>
        <p:nvSpPr>
          <p:cNvPr id="4" name="Rectangle 3"/>
          <p:cNvSpPr/>
          <p:nvPr/>
        </p:nvSpPr>
        <p:spPr>
          <a:xfrm>
            <a:off x="654487" y="1449232"/>
            <a:ext cx="10751449" cy="2283702"/>
          </a:xfrm>
          <a:prstGeom prst="rect">
            <a:avLst/>
          </a:prstGeom>
        </p:spPr>
        <p:txBody>
          <a:bodyPr wrap="square">
            <a:spAutoFit/>
          </a:bodyPr>
          <a:lstStyle/>
          <a:p>
            <a:pPr marL="0" lvl="1">
              <a:spcBef>
                <a:spcPct val="20000"/>
              </a:spcBef>
            </a:pPr>
            <a:r>
              <a:rPr lang="en-US" sz="2800" dirty="0">
                <a:solidFill>
                  <a:schemeClr val="accent1">
                    <a:lumMod val="50000"/>
                  </a:schemeClr>
                </a:solidFill>
                <a:latin typeface="Times New Roman" pitchFamily="18" charset="0"/>
                <a:ea typeface="Arial Unicode MS" pitchFamily="34" charset="-128"/>
                <a:cs typeface="Times New Roman" pitchFamily="18" charset="0"/>
              </a:rPr>
              <a:t>After setting up the Data source, the </a:t>
            </a:r>
            <a:r>
              <a:rPr lang="en-US" sz="2800" b="1" u="sng" dirty="0">
                <a:solidFill>
                  <a:schemeClr val="accent6">
                    <a:lumMod val="75000"/>
                  </a:schemeClr>
                </a:solidFill>
                <a:latin typeface="Times New Roman" pitchFamily="18" charset="0"/>
                <a:ea typeface="Arial Unicode MS" pitchFamily="34" charset="-128"/>
                <a:cs typeface="Times New Roman" pitchFamily="18" charset="0"/>
              </a:rPr>
              <a:t>Second</a:t>
            </a:r>
            <a:r>
              <a:rPr lang="en-US" sz="2800" b="1" u="sng" dirty="0">
                <a:solidFill>
                  <a:schemeClr val="accent1">
                    <a:lumMod val="50000"/>
                  </a:schemeClr>
                </a:solidFill>
                <a:latin typeface="Times New Roman" pitchFamily="18" charset="0"/>
                <a:ea typeface="Arial Unicode MS" pitchFamily="34" charset="-128"/>
                <a:cs typeface="Times New Roman" pitchFamily="18" charset="0"/>
              </a:rPr>
              <a:t> </a:t>
            </a:r>
            <a:r>
              <a:rPr lang="en-US" sz="2800" b="1" u="sng" dirty="0">
                <a:solidFill>
                  <a:schemeClr val="accent6">
                    <a:lumMod val="75000"/>
                  </a:schemeClr>
                </a:solidFill>
                <a:latin typeface="Times New Roman" pitchFamily="18" charset="0"/>
                <a:ea typeface="Arial Unicode MS" pitchFamily="34" charset="-128"/>
                <a:cs typeface="Times New Roman" pitchFamily="18" charset="0"/>
              </a:rPr>
              <a:t>step would be configuring the Template</a:t>
            </a:r>
            <a:r>
              <a:rPr lang="en-US" sz="2800" dirty="0">
                <a:solidFill>
                  <a:schemeClr val="accent1">
                    <a:lumMod val="50000"/>
                  </a:schemeClr>
                </a:solidFill>
                <a:latin typeface="Times New Roman" pitchFamily="18" charset="0"/>
                <a:ea typeface="Arial Unicode MS" pitchFamily="34" charset="-128"/>
                <a:cs typeface="Times New Roman" pitchFamily="18" charset="0"/>
              </a:rPr>
              <a:t> using either </a:t>
            </a:r>
          </a:p>
          <a:p>
            <a:pPr lvl="2" indent="-457200">
              <a:spcBef>
                <a:spcPct val="20000"/>
              </a:spcBef>
              <a:buFont typeface="Arial" charset="0"/>
              <a:buChar char="•"/>
            </a:pPr>
            <a:r>
              <a:rPr lang="en-US" sz="2400" dirty="0" err="1" smtClean="0">
                <a:solidFill>
                  <a:srgbClr val="F60896"/>
                </a:solidFill>
                <a:latin typeface="Times New Roman" pitchFamily="18" charset="0"/>
                <a:ea typeface="Arial Unicode MS" pitchFamily="34" charset="-128"/>
                <a:cs typeface="Times New Roman" pitchFamily="18" charset="0"/>
              </a:rPr>
              <a:t>JdbcTemplate</a:t>
            </a:r>
            <a:r>
              <a:rPr lang="en-US" sz="2400" dirty="0" smtClean="0">
                <a:solidFill>
                  <a:srgbClr val="F60896"/>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or</a:t>
            </a:r>
            <a:r>
              <a:rPr lang="en-US" sz="2400" dirty="0">
                <a:solidFill>
                  <a:srgbClr val="F60896"/>
                </a:solidFill>
                <a:latin typeface="Times New Roman" pitchFamily="18" charset="0"/>
                <a:ea typeface="Arial Unicode MS" pitchFamily="34" charset="-128"/>
                <a:cs typeface="Times New Roman" pitchFamily="18" charset="0"/>
              </a:rPr>
              <a:t> </a:t>
            </a:r>
          </a:p>
          <a:p>
            <a:pPr lvl="2" indent="-457200">
              <a:spcBef>
                <a:spcPct val="20000"/>
              </a:spcBef>
              <a:buFont typeface="Arial" charset="0"/>
              <a:buChar char="•"/>
            </a:pPr>
            <a:r>
              <a:rPr lang="en-US" sz="2400" dirty="0" err="1" smtClean="0">
                <a:solidFill>
                  <a:srgbClr val="F60896"/>
                </a:solidFill>
                <a:latin typeface="Times New Roman" pitchFamily="18" charset="0"/>
                <a:ea typeface="Arial Unicode MS" pitchFamily="34" charset="-128"/>
                <a:cs typeface="Times New Roman" pitchFamily="18" charset="0"/>
              </a:rPr>
              <a:t>NamedParameterJdbcTemplate</a:t>
            </a:r>
            <a:r>
              <a:rPr lang="en-US" sz="2400" dirty="0" smtClean="0">
                <a:solidFill>
                  <a:srgbClr val="F60896"/>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or</a:t>
            </a:r>
            <a:r>
              <a:rPr lang="en-US" sz="2400" dirty="0">
                <a:solidFill>
                  <a:srgbClr val="F60896"/>
                </a:solidFill>
                <a:latin typeface="Times New Roman" pitchFamily="18" charset="0"/>
                <a:ea typeface="Arial Unicode MS" pitchFamily="34" charset="-128"/>
                <a:cs typeface="Times New Roman" pitchFamily="18" charset="0"/>
              </a:rPr>
              <a:t> </a:t>
            </a:r>
          </a:p>
          <a:p>
            <a:pPr lvl="2" indent="-457200">
              <a:spcBef>
                <a:spcPct val="20000"/>
              </a:spcBef>
              <a:buFont typeface="Arial" charset="0"/>
              <a:buChar char="•"/>
            </a:pPr>
            <a:r>
              <a:rPr lang="en-US" sz="2400" dirty="0" err="1" smtClean="0">
                <a:solidFill>
                  <a:srgbClr val="F60896"/>
                </a:solidFill>
                <a:latin typeface="Times New Roman" pitchFamily="18" charset="0"/>
                <a:ea typeface="Arial Unicode MS" pitchFamily="34" charset="-128"/>
                <a:cs typeface="Times New Roman" pitchFamily="18" charset="0"/>
              </a:rPr>
              <a:t>SimpleJdbcTemplate</a:t>
            </a:r>
            <a:endParaRPr lang="en-US" sz="2400" dirty="0">
              <a:solidFill>
                <a:srgbClr val="F60896"/>
              </a:solidFill>
              <a:latin typeface="Times New Roman" pitchFamily="18" charset="0"/>
              <a:ea typeface="Arial Unicode MS" pitchFamily="34" charset="-128"/>
              <a:cs typeface="Times New Roman" pitchFamily="18" charset="0"/>
            </a:endParaRP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8571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Title 1"/>
          <p:cNvSpPr>
            <a:spLocks noGrp="1"/>
          </p:cNvSpPr>
          <p:nvPr>
            <p:ph type="title"/>
          </p:nvPr>
        </p:nvSpPr>
        <p:spPr>
          <a:xfrm>
            <a:off x="531952" y="122238"/>
            <a:ext cx="9141437" cy="1020762"/>
          </a:xfrm>
        </p:spPr>
        <p:txBody>
          <a:bodyPr>
            <a:normAutofit/>
          </a:bodyPr>
          <a:lstStyle/>
          <a:p>
            <a:r>
              <a:rPr lang="en-US" dirty="0" smtClean="0"/>
              <a:t>Step-3: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Injecting the </a:t>
            </a:r>
            <a:r>
              <a:rPr lang="en-US" b="1" u="sng" dirty="0">
                <a:solidFill>
                  <a:schemeClr val="accent6">
                    <a:lumMod val="75000"/>
                  </a:schemeClr>
                </a:solidFill>
                <a:latin typeface="Times New Roman" pitchFamily="18" charset="0"/>
                <a:ea typeface="Arial Unicode MS" pitchFamily="34" charset="-128"/>
                <a:cs typeface="Times New Roman" pitchFamily="18" charset="0"/>
              </a:rPr>
              <a:t>t</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emplate</a:t>
            </a:r>
            <a:endParaRPr lang="en-US" dirty="0"/>
          </a:p>
        </p:txBody>
      </p:sp>
      <p:grpSp>
        <p:nvGrpSpPr>
          <p:cNvPr id="8" name="Group 7"/>
          <p:cNvGrpSpPr/>
          <p:nvPr/>
        </p:nvGrpSpPr>
        <p:grpSpPr>
          <a:xfrm>
            <a:off x="608170" y="2937008"/>
            <a:ext cx="9366008" cy="1769098"/>
            <a:chOff x="-1" y="5071645"/>
            <a:chExt cx="9220201" cy="1769098"/>
          </a:xfrm>
        </p:grpSpPr>
        <p:sp>
          <p:nvSpPr>
            <p:cNvPr id="10" name="Rounded Rectangle 9"/>
            <p:cNvSpPr/>
            <p:nvPr/>
          </p:nvSpPr>
          <p:spPr>
            <a:xfrm>
              <a:off x="152400" y="5609511"/>
              <a:ext cx="9067800" cy="1219200"/>
            </a:xfrm>
            <a:prstGeom prst="roundRect">
              <a:avLst/>
            </a:pr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8600" y="5640414"/>
              <a:ext cx="8885003" cy="1200329"/>
            </a:xfrm>
            <a:prstGeom prst="rect">
              <a:avLst/>
            </a:prstGeom>
            <a:solidFill>
              <a:schemeClr val="accent3">
                <a:lumMod val="20000"/>
                <a:lumOff val="80000"/>
              </a:schemeClr>
            </a:solidFill>
          </p:spPr>
          <p:txBody>
            <a:bodyPr wrap="square">
              <a:spAutoFit/>
            </a:bodyPr>
            <a:lstStyle/>
            <a:p>
              <a:r>
                <a:rPr lang="en-US" sz="2400" dirty="0">
                  <a:solidFill>
                    <a:srgbClr val="1A9681"/>
                  </a:solidFill>
                </a:rPr>
                <a:t>&lt;bean</a:t>
              </a:r>
              <a:r>
                <a:rPr lang="en-US" sz="2400" dirty="0">
                  <a:solidFill>
                    <a:srgbClr val="CC3399"/>
                  </a:solidFill>
                </a:rPr>
                <a:t> id=</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employeeDao</a:t>
              </a:r>
              <a:r>
                <a:rPr lang="en-US" sz="2400" i="1" dirty="0">
                  <a:solidFill>
                    <a:srgbClr val="0066FF"/>
                  </a:solidFill>
                  <a:latin typeface="Times New Roman" pitchFamily="18" charset="0"/>
                  <a:cs typeface="Times New Roman" pitchFamily="18" charset="0"/>
                </a:rPr>
                <a:t>" </a:t>
              </a:r>
              <a:r>
                <a:rPr lang="en-US" sz="2400" dirty="0">
                  <a:solidFill>
                    <a:srgbClr val="CC3399"/>
                  </a:solidFill>
                </a:rPr>
                <a:t>class</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org.santosh.dao.EmployeeDao</a:t>
              </a:r>
              <a:r>
                <a:rPr lang="en-US" sz="2400" i="1" dirty="0">
                  <a:solidFill>
                    <a:srgbClr val="0066FF"/>
                  </a:solidFill>
                  <a:latin typeface="Times New Roman" pitchFamily="18" charset="0"/>
                  <a:cs typeface="Times New Roman" pitchFamily="18" charset="0"/>
                </a:rPr>
                <a:t>" </a:t>
              </a:r>
              <a:r>
                <a:rPr lang="en-US" sz="2400" dirty="0">
                  <a:solidFill>
                    <a:srgbClr val="1A9681"/>
                  </a:solidFill>
                </a:rPr>
                <a:t>&gt;   </a:t>
              </a:r>
            </a:p>
            <a:p>
              <a:r>
                <a:rPr lang="en-US" sz="2400" dirty="0">
                  <a:solidFill>
                    <a:srgbClr val="1A9681"/>
                  </a:solidFill>
                </a:rPr>
                <a:t>   &lt;property </a:t>
              </a:r>
              <a:r>
                <a:rPr lang="en-US" sz="2400" dirty="0">
                  <a:solidFill>
                    <a:srgbClr val="CC3399"/>
                  </a:solidFill>
                </a:rPr>
                <a:t>name</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b="1" i="1" dirty="0" err="1">
                  <a:solidFill>
                    <a:srgbClr val="0066FF"/>
                  </a:solidFill>
                  <a:latin typeface="Times New Roman" pitchFamily="18" charset="0"/>
                  <a:cs typeface="Times New Roman" pitchFamily="18" charset="0"/>
                </a:rPr>
                <a:t>jdbcTemplate</a:t>
              </a:r>
              <a:r>
                <a:rPr lang="en-US" sz="2400" i="1" dirty="0">
                  <a:solidFill>
                    <a:srgbClr val="0066FF"/>
                  </a:solidFill>
                  <a:latin typeface="Times New Roman" pitchFamily="18" charset="0"/>
                  <a:cs typeface="Times New Roman" pitchFamily="18" charset="0"/>
                </a:rPr>
                <a:t>" </a:t>
              </a:r>
              <a:r>
                <a:rPr lang="en-US" sz="2400" dirty="0">
                  <a:solidFill>
                    <a:srgbClr val="CC3399"/>
                  </a:solidFill>
                </a:rPr>
                <a:t>ref</a:t>
              </a:r>
              <a:r>
                <a:rPr lang="en-US" sz="2400" dirty="0" smtClean="0">
                  <a:solidFill>
                    <a:srgbClr val="1A9681"/>
                  </a:solidFill>
                </a:rPr>
                <a:t>=</a:t>
              </a:r>
              <a:r>
                <a:rPr lang="en-US" sz="2400" i="1" dirty="0" smtClean="0">
                  <a:solidFill>
                    <a:srgbClr val="0066FF"/>
                  </a:solidFill>
                  <a:latin typeface="Times New Roman" pitchFamily="18" charset="0"/>
                  <a:cs typeface="Times New Roman" pitchFamily="18" charset="0"/>
                </a:rPr>
                <a:t>”</a:t>
              </a:r>
              <a:r>
                <a:rPr lang="en-US" sz="2400" b="1" i="1" dirty="0" err="1" smtClean="0">
                  <a:solidFill>
                    <a:srgbClr val="0066FF"/>
                  </a:solidFill>
                  <a:latin typeface="Times New Roman" pitchFamily="18" charset="0"/>
                  <a:cs typeface="Times New Roman" pitchFamily="18" charset="0"/>
                </a:rPr>
                <a:t>m</a:t>
              </a:r>
              <a:r>
                <a:rPr lang="en-US" sz="2400" b="1" i="1" dirty="0" err="1" smtClean="0">
                  <a:solidFill>
                    <a:srgbClr val="0066FF"/>
                  </a:solidFill>
                  <a:latin typeface="Times New Roman" pitchFamily="18" charset="0"/>
                  <a:cs typeface="Times New Roman" pitchFamily="18" charset="0"/>
                </a:rPr>
                <a:t>yJdbcTemplate</a:t>
              </a:r>
              <a:r>
                <a:rPr lang="en-US" sz="2400" i="1" dirty="0">
                  <a:solidFill>
                    <a:srgbClr val="0066FF"/>
                  </a:solidFill>
                  <a:latin typeface="Times New Roman" pitchFamily="18" charset="0"/>
                  <a:cs typeface="Times New Roman" pitchFamily="18" charset="0"/>
                </a:rPr>
                <a:t>" </a:t>
              </a:r>
              <a:r>
                <a:rPr lang="en-US" sz="2400" dirty="0">
                  <a:solidFill>
                    <a:srgbClr val="1A9681"/>
                  </a:solidFill>
                </a:rPr>
                <a:t>/&gt;</a:t>
              </a:r>
            </a:p>
            <a:p>
              <a:r>
                <a:rPr lang="en-US" sz="2400" dirty="0">
                  <a:solidFill>
                    <a:srgbClr val="1A9681"/>
                  </a:solidFill>
                </a:rPr>
                <a:t>&lt;/bean&gt;</a:t>
              </a:r>
              <a:endParaRPr lang="en-US" sz="2400" dirty="0"/>
            </a:p>
          </p:txBody>
        </p:sp>
        <p:sp>
          <p:nvSpPr>
            <p:cNvPr id="12" name="Dodecagon 11"/>
            <p:cNvSpPr/>
            <p:nvPr/>
          </p:nvSpPr>
          <p:spPr>
            <a:xfrm>
              <a:off x="-1" y="5071645"/>
              <a:ext cx="573880" cy="537865"/>
            </a:xfrm>
            <a:prstGeom prst="dodecag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3</a:t>
              </a:r>
              <a:endParaRPr lang="en-US" b="1" dirty="0">
                <a:solidFill>
                  <a:schemeClr val="tx1"/>
                </a:solidFill>
              </a:endParaRPr>
            </a:p>
          </p:txBody>
        </p:sp>
      </p:grpSp>
      <p:sp>
        <p:nvSpPr>
          <p:cNvPr id="14" name="Rectangle 13"/>
          <p:cNvSpPr/>
          <p:nvPr/>
        </p:nvSpPr>
        <p:spPr>
          <a:xfrm>
            <a:off x="608172" y="1449548"/>
            <a:ext cx="8839200" cy="523220"/>
          </a:xfrm>
          <a:prstGeom prst="rect">
            <a:avLst/>
          </a:prstGeom>
        </p:spPr>
        <p:txBody>
          <a:bodyPr wrap="square">
            <a:spAutoFit/>
          </a:bodyPr>
          <a:lstStyle/>
          <a:p>
            <a:r>
              <a:rPr lang="en-US" sz="2800" b="1" u="sng" dirty="0">
                <a:solidFill>
                  <a:schemeClr val="accent6">
                    <a:lumMod val="75000"/>
                  </a:schemeClr>
                </a:solidFill>
                <a:latin typeface="Times New Roman" pitchFamily="18" charset="0"/>
                <a:ea typeface="Arial Unicode MS" pitchFamily="34" charset="-128"/>
                <a:cs typeface="Times New Roman" pitchFamily="18" charset="0"/>
              </a:rPr>
              <a:t>Third step is injecting the template </a:t>
            </a:r>
            <a:r>
              <a:rPr lang="en-US" sz="2800" b="1" u="sng" dirty="0">
                <a:solidFill>
                  <a:schemeClr val="accent1">
                    <a:lumMod val="50000"/>
                  </a:schemeClr>
                </a:solidFill>
                <a:latin typeface="Times New Roman" pitchFamily="18" charset="0"/>
                <a:ea typeface="Arial Unicode MS" pitchFamily="34" charset="-128"/>
                <a:cs typeface="Times New Roman" pitchFamily="18" charset="0"/>
              </a:rPr>
              <a:t>to your DAO class. </a:t>
            </a:r>
            <a:endParaRPr lang="en-US" sz="2800" dirty="0"/>
          </a:p>
        </p:txBody>
      </p:sp>
    </p:spTree>
    <p:extLst>
      <p:ext uri="{BB962C8B-B14F-4D97-AF65-F5344CB8AC3E}">
        <p14:creationId xmlns:p14="http://schemas.microsoft.com/office/powerpoint/2010/main" val="22422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itle 1"/>
          <p:cNvSpPr>
            <a:spLocks noGrp="1"/>
          </p:cNvSpPr>
          <p:nvPr>
            <p:ph type="title"/>
          </p:nvPr>
        </p:nvSpPr>
        <p:spPr>
          <a:xfrm>
            <a:off x="531952" y="122238"/>
            <a:ext cx="9141437" cy="1020762"/>
          </a:xfrm>
        </p:spPr>
        <p:txBody>
          <a:bodyPr>
            <a:normAutofit/>
          </a:bodyPr>
          <a:lstStyle/>
          <a:p>
            <a:r>
              <a:rPr lang="en-US" dirty="0" smtClean="0"/>
              <a:t>Step-4: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Injecting the template</a:t>
            </a:r>
            <a:endParaRPr lang="en-US" dirty="0"/>
          </a:p>
        </p:txBody>
      </p:sp>
      <p:sp>
        <p:nvSpPr>
          <p:cNvPr id="8" name="Rectangle 7"/>
          <p:cNvSpPr/>
          <p:nvPr/>
        </p:nvSpPr>
        <p:spPr>
          <a:xfrm>
            <a:off x="531951" y="1421413"/>
            <a:ext cx="11025701" cy="369332"/>
          </a:xfrm>
          <a:prstGeom prst="rect">
            <a:avLst/>
          </a:prstGeom>
        </p:spPr>
        <p:txBody>
          <a:bodyPr wrap="square">
            <a:spAutoFit/>
          </a:bodyPr>
          <a:lstStyle/>
          <a:p>
            <a:pPr marL="0" lvl="1" algn="just">
              <a:spcBef>
                <a:spcPct val="20000"/>
              </a:spcBef>
            </a:pPr>
            <a:r>
              <a:rPr lang="en-US" dirty="0">
                <a:solidFill>
                  <a:schemeClr val="accent1">
                    <a:lumMod val="50000"/>
                  </a:schemeClr>
                </a:solidFill>
                <a:latin typeface="Times New Roman" pitchFamily="18" charset="0"/>
                <a:ea typeface="Arial Unicode MS" pitchFamily="34" charset="-128"/>
                <a:cs typeface="Times New Roman" pitchFamily="18" charset="0"/>
              </a:rPr>
              <a:t>Configuration of Spring Context is now over. This is time and our  </a:t>
            </a:r>
            <a:r>
              <a:rPr lang="en-US" b="1" u="sng" dirty="0">
                <a:solidFill>
                  <a:schemeClr val="accent6">
                    <a:lumMod val="75000"/>
                  </a:schemeClr>
                </a:solidFill>
                <a:latin typeface="Times New Roman" pitchFamily="18" charset="0"/>
                <a:ea typeface="Arial Unicode MS" pitchFamily="34" charset="-128"/>
                <a:cs typeface="Times New Roman" pitchFamily="18" charset="0"/>
              </a:rPr>
              <a:t>Forth step - writing our DAO class.</a:t>
            </a:r>
          </a:p>
        </p:txBody>
      </p:sp>
      <p:sp>
        <p:nvSpPr>
          <p:cNvPr id="9" name="Rectangle 8"/>
          <p:cNvSpPr/>
          <p:nvPr/>
        </p:nvSpPr>
        <p:spPr>
          <a:xfrm>
            <a:off x="608172" y="2201506"/>
            <a:ext cx="8535828" cy="3213187"/>
          </a:xfrm>
          <a:prstGeom prst="rect">
            <a:avLst/>
          </a:prstGeom>
        </p:spPr>
        <p:txBody>
          <a:bodyPr wrap="square">
            <a:spAutoFit/>
          </a:bodyPr>
          <a:lstStyle/>
          <a:p>
            <a:pPr marL="285750" lvl="1" indent="-285750">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Declare a field </a:t>
            </a:r>
            <a:r>
              <a:rPr lang="en-US" b="1"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b="1" i="1" dirty="0">
                <a:solidFill>
                  <a:schemeClr val="accent1">
                    <a:lumMod val="50000"/>
                  </a:schemeClr>
                </a:solidFill>
                <a:latin typeface="Times New Roman" pitchFamily="18" charset="0"/>
                <a:ea typeface="Arial Unicode MS" pitchFamily="34" charset="-128"/>
                <a:cs typeface="Times New Roman" pitchFamily="18" charset="0"/>
              </a:rPr>
              <a:t> </a:t>
            </a:r>
            <a:r>
              <a:rPr lang="en-US" dirty="0">
                <a:solidFill>
                  <a:schemeClr val="accent1">
                    <a:lumMod val="50000"/>
                  </a:schemeClr>
                </a:solidFill>
                <a:latin typeface="Times New Roman" pitchFamily="18" charset="0"/>
                <a:ea typeface="Arial Unicode MS" pitchFamily="34" charset="-128"/>
                <a:cs typeface="Times New Roman" pitchFamily="18" charset="0"/>
              </a:rPr>
              <a:t>of type </a:t>
            </a:r>
            <a:r>
              <a:rPr lang="en-US" sz="1600" b="1" i="1" dirty="0" err="1">
                <a:solidFill>
                  <a:srgbClr val="0066FF"/>
                </a:solidFill>
                <a:latin typeface="Times New Roman" pitchFamily="18" charset="0"/>
                <a:cs typeface="Times New Roman" pitchFamily="18" charset="0"/>
              </a:rPr>
              <a:t>org.springframework.jdbc.core.JdbcTemplate</a:t>
            </a:r>
            <a:r>
              <a:rPr lang="en-US" dirty="0">
                <a:solidFill>
                  <a:srgbClr val="6600FF"/>
                </a:solidFill>
                <a:latin typeface="Times New Roman" pitchFamily="18" charset="0"/>
                <a:ea typeface="Arial Unicode MS" pitchFamily="34" charset="-128"/>
                <a:cs typeface="Times New Roman" pitchFamily="18" charset="0"/>
              </a:rPr>
              <a:t>. </a:t>
            </a:r>
            <a:r>
              <a:rPr lang="en-US" dirty="0">
                <a:solidFill>
                  <a:schemeClr val="accent1">
                    <a:lumMod val="50000"/>
                  </a:schemeClr>
                </a:solidFill>
                <a:latin typeface="Times New Roman" pitchFamily="18" charset="0"/>
                <a:ea typeface="Arial Unicode MS" pitchFamily="34" charset="-128"/>
                <a:cs typeface="Times New Roman" pitchFamily="18" charset="0"/>
              </a:rPr>
              <a:t>The name could be different but must be same as the bean name defined in XML.</a:t>
            </a:r>
          </a:p>
          <a:p>
            <a:pPr marL="0" lvl="1">
              <a:spcBef>
                <a:spcPct val="20000"/>
              </a:spcBef>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285750" lvl="1" indent="-285750">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Define setter method for the field- </a:t>
            </a:r>
            <a:r>
              <a:rPr lang="en-US" b="1" i="1" dirty="0" err="1">
                <a:solidFill>
                  <a:schemeClr val="accent1">
                    <a:lumMod val="50000"/>
                  </a:schemeClr>
                </a:solidFill>
                <a:latin typeface="Times New Roman" pitchFamily="18" charset="0"/>
                <a:ea typeface="Arial Unicode MS" pitchFamily="34" charset="-128"/>
                <a:cs typeface="Times New Roman" pitchFamily="18" charset="0"/>
              </a:rPr>
              <a:t>jdbcTemplate</a:t>
            </a: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285750" lvl="1" indent="-285750">
              <a:spcBef>
                <a:spcPct val="20000"/>
              </a:spcBef>
              <a:buFont typeface="Arial" pitchFamily="34" charset="0"/>
              <a:buChar char="•"/>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0" lvl="1" algn="just">
              <a:spcBef>
                <a:spcPct val="20000"/>
              </a:spcBef>
            </a:pPr>
            <a:endParaRPr lang="en-US" sz="1600" dirty="0">
              <a:solidFill>
                <a:srgbClr val="F60896"/>
              </a:solidFill>
              <a:latin typeface="Times New Roman" pitchFamily="18" charset="0"/>
              <a:ea typeface="Arial Unicode MS" pitchFamily="34" charset="-128"/>
              <a:cs typeface="Times New Roman" pitchFamily="18" charset="0"/>
            </a:endParaRPr>
          </a:p>
          <a:p>
            <a:pPr marL="285750" lvl="1" indent="-285750" algn="just">
              <a:spcBef>
                <a:spcPct val="20000"/>
              </a:spcBef>
              <a:buFont typeface="Arial" pitchFamily="34" charset="0"/>
              <a:buChar char="•"/>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285750" lvl="1" indent="-285750" algn="just">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Implement the DAO logic for any SQL operation such as insertion, deletion, </a:t>
            </a:r>
            <a:r>
              <a:rPr lang="en-US" dirty="0" err="1">
                <a:solidFill>
                  <a:schemeClr val="accent1">
                    <a:lumMod val="50000"/>
                  </a:schemeClr>
                </a:solidFill>
                <a:latin typeface="Times New Roman" pitchFamily="18" charset="0"/>
                <a:ea typeface="Arial Unicode MS" pitchFamily="34" charset="-128"/>
                <a:cs typeface="Times New Roman" pitchFamily="18" charset="0"/>
              </a:rPr>
              <a:t>updation</a:t>
            </a:r>
            <a:r>
              <a:rPr lang="en-US" dirty="0">
                <a:solidFill>
                  <a:schemeClr val="accent1">
                    <a:lumMod val="50000"/>
                  </a:schemeClr>
                </a:solidFill>
                <a:latin typeface="Times New Roman" pitchFamily="18" charset="0"/>
                <a:ea typeface="Arial Unicode MS" pitchFamily="34" charset="-128"/>
                <a:cs typeface="Times New Roman" pitchFamily="18" charset="0"/>
              </a:rPr>
              <a:t> etc. using </a:t>
            </a:r>
            <a:r>
              <a:rPr lang="en-US"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dirty="0">
                <a:solidFill>
                  <a:schemeClr val="accent1">
                    <a:lumMod val="50000"/>
                  </a:schemeClr>
                </a:solidFill>
                <a:latin typeface="Times New Roman" pitchFamily="18" charset="0"/>
                <a:ea typeface="Arial Unicode MS" pitchFamily="34" charset="-128"/>
                <a:cs typeface="Times New Roman" pitchFamily="18" charset="0"/>
              </a:rPr>
              <a:t>.</a:t>
            </a:r>
          </a:p>
          <a:p>
            <a:pPr marL="285750" lvl="1" indent="-285750" algn="just">
              <a:spcBef>
                <a:spcPct val="20000"/>
              </a:spcBef>
              <a:buFont typeface="Arial" pitchFamily="34" charset="0"/>
              <a:buChar char="•"/>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p:txBody>
      </p:sp>
      <p:cxnSp>
        <p:nvCxnSpPr>
          <p:cNvPr id="11" name="Straight Arrow Connector 10"/>
          <p:cNvCxnSpPr/>
          <p:nvPr/>
        </p:nvCxnSpPr>
        <p:spPr>
          <a:xfrm flipH="1" flipV="1">
            <a:off x="5508458" y="3280371"/>
            <a:ext cx="3086100" cy="150912"/>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87869" y="2847220"/>
            <a:ext cx="4114801" cy="307777"/>
          </a:xfrm>
          <a:prstGeom prst="rect">
            <a:avLst/>
          </a:prstGeom>
          <a:solidFill>
            <a:schemeClr val="accent3">
              <a:lumMod val="20000"/>
              <a:lumOff val="80000"/>
            </a:schemeClr>
          </a:solidFill>
        </p:spPr>
        <p:txBody>
          <a:bodyPr wrap="square">
            <a:spAutoFit/>
          </a:bodyPr>
          <a:lstStyle/>
          <a:p>
            <a:r>
              <a:rPr lang="en-US" sz="1400" i="1" dirty="0">
                <a:solidFill>
                  <a:srgbClr val="CC3399"/>
                </a:solidFill>
                <a:latin typeface="Courier New" pitchFamily="49" charset="0"/>
                <a:ea typeface="SimSun" pitchFamily="2" charset="-122"/>
                <a:cs typeface="Courier New" pitchFamily="49" charset="0"/>
              </a:rPr>
              <a:t>private</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JdbcTemplate</a:t>
            </a:r>
            <a:r>
              <a:rPr lang="en-US" sz="1400" i="1" dirty="0">
                <a:latin typeface="Courier New" pitchFamily="49" charset="0"/>
                <a:cs typeface="Courier New" pitchFamily="49" charset="0"/>
              </a:rPr>
              <a:t> </a:t>
            </a:r>
            <a:r>
              <a:rPr lang="en-US" sz="1400" i="1" dirty="0" err="1">
                <a:solidFill>
                  <a:srgbClr val="0066FF"/>
                </a:solidFill>
                <a:latin typeface="Courier New" pitchFamily="49" charset="0"/>
                <a:ea typeface="SimSun" pitchFamily="2" charset="-122"/>
                <a:cs typeface="Courier New" pitchFamily="49" charset="0"/>
              </a:rPr>
              <a:t>jdbcTemplate</a:t>
            </a:r>
            <a:r>
              <a:rPr lang="en-US" sz="1400" i="1" dirty="0">
                <a:latin typeface="Courier New" pitchFamily="49" charset="0"/>
                <a:cs typeface="Courier New" pitchFamily="49" charset="0"/>
              </a:rPr>
              <a:t>;</a:t>
            </a:r>
            <a:endParaRPr lang="en-US" sz="1400" dirty="0">
              <a:solidFill>
                <a:srgbClr val="1A9681"/>
              </a:solidFill>
              <a:latin typeface="Times New Roman" pitchFamily="18" charset="0"/>
              <a:cs typeface="Times New Roman" pitchFamily="18" charset="0"/>
            </a:endParaRPr>
          </a:p>
        </p:txBody>
      </p:sp>
      <p:sp>
        <p:nvSpPr>
          <p:cNvPr id="13" name="Rectangle 12"/>
          <p:cNvSpPr/>
          <p:nvPr/>
        </p:nvSpPr>
        <p:spPr>
          <a:xfrm>
            <a:off x="987869" y="3607024"/>
            <a:ext cx="7391400" cy="738664"/>
          </a:xfrm>
          <a:prstGeom prst="rect">
            <a:avLst/>
          </a:prstGeom>
          <a:solidFill>
            <a:schemeClr val="accent3">
              <a:lumMod val="20000"/>
              <a:lumOff val="80000"/>
            </a:schemeClr>
          </a:solidFill>
        </p:spPr>
        <p:txBody>
          <a:bodyPr wrap="square">
            <a:spAutoFit/>
          </a:bodyPr>
          <a:lstStyle/>
          <a:p>
            <a:r>
              <a:rPr lang="en-US" sz="1400" i="1" dirty="0">
                <a:solidFill>
                  <a:srgbClr val="CC3399"/>
                </a:solidFill>
                <a:latin typeface="Courier New" pitchFamily="49" charset="0"/>
                <a:ea typeface="SimSun" pitchFamily="2" charset="-122"/>
                <a:cs typeface="Courier New" pitchFamily="49" charset="0"/>
              </a:rPr>
              <a:t>public void</a:t>
            </a:r>
            <a:r>
              <a:rPr lang="en-US" sz="1400" i="1" dirty="0">
                <a:latin typeface="Courier New" pitchFamily="49" charset="0"/>
                <a:ea typeface="SimSun" pitchFamily="2" charset="-122"/>
                <a:cs typeface="Courier New" pitchFamily="49" charset="0"/>
              </a:rPr>
              <a:t> </a:t>
            </a:r>
            <a:r>
              <a:rPr lang="en-US" sz="1400" i="1" dirty="0" err="1">
                <a:latin typeface="Courier New" pitchFamily="49" charset="0"/>
                <a:ea typeface="SimSun" pitchFamily="2" charset="-122"/>
                <a:cs typeface="Courier New" pitchFamily="49" charset="0"/>
              </a:rPr>
              <a:t>setJdbcTemplate</a:t>
            </a:r>
            <a:r>
              <a:rPr lang="en-US" sz="1400" i="1" dirty="0">
                <a:latin typeface="Courier New" pitchFamily="49" charset="0"/>
                <a:ea typeface="SimSun" pitchFamily="2" charset="-122"/>
                <a:cs typeface="Courier New" pitchFamily="49" charset="0"/>
              </a:rPr>
              <a:t>(</a:t>
            </a:r>
            <a:r>
              <a:rPr lang="en-US" sz="1400" i="1" dirty="0" err="1">
                <a:latin typeface="Courier New" pitchFamily="49" charset="0"/>
                <a:ea typeface="SimSun" pitchFamily="2" charset="-122"/>
                <a:cs typeface="Courier New" pitchFamily="49" charset="0"/>
              </a:rPr>
              <a:t>JdbcTemplate</a:t>
            </a:r>
            <a:r>
              <a:rPr lang="en-US" sz="1400" i="1" dirty="0">
                <a:latin typeface="Courier New" pitchFamily="49" charset="0"/>
                <a:ea typeface="SimSun" pitchFamily="2" charset="-122"/>
                <a:cs typeface="Courier New" pitchFamily="49" charset="0"/>
              </a:rPr>
              <a:t> </a:t>
            </a:r>
            <a:r>
              <a:rPr lang="en-US" sz="1400" i="1" dirty="0" err="1">
                <a:latin typeface="Courier New" pitchFamily="49" charset="0"/>
                <a:ea typeface="SimSun" pitchFamily="2" charset="-122"/>
                <a:cs typeface="Courier New" pitchFamily="49" charset="0"/>
              </a:rPr>
              <a:t>jdbcTemplate</a:t>
            </a:r>
            <a:r>
              <a:rPr lang="en-US" sz="1400" i="1" dirty="0">
                <a:latin typeface="Courier New" pitchFamily="49" charset="0"/>
                <a:ea typeface="SimSun" pitchFamily="2" charset="-122"/>
                <a:cs typeface="Courier New" pitchFamily="49" charset="0"/>
              </a:rPr>
              <a:t>) {</a:t>
            </a:r>
          </a:p>
          <a:p>
            <a:r>
              <a:rPr lang="en-US" sz="1400" i="1" dirty="0">
                <a:solidFill>
                  <a:srgbClr val="CC3399"/>
                </a:solidFill>
                <a:latin typeface="Courier New" pitchFamily="49" charset="0"/>
                <a:ea typeface="SimSun" pitchFamily="2" charset="-122"/>
                <a:cs typeface="Courier New" pitchFamily="49" charset="0"/>
              </a:rPr>
              <a:t>	</a:t>
            </a:r>
            <a:r>
              <a:rPr lang="en-US" sz="1400" i="1" dirty="0" err="1">
                <a:solidFill>
                  <a:srgbClr val="CC3399"/>
                </a:solidFill>
                <a:latin typeface="Courier New" pitchFamily="49" charset="0"/>
                <a:ea typeface="SimSun" pitchFamily="2" charset="-122"/>
                <a:cs typeface="Courier New" pitchFamily="49" charset="0"/>
              </a:rPr>
              <a:t>this.</a:t>
            </a:r>
            <a:r>
              <a:rPr lang="en-US" sz="1400" i="1" dirty="0" err="1">
                <a:solidFill>
                  <a:srgbClr val="0066FF"/>
                </a:solidFill>
                <a:latin typeface="Courier New" pitchFamily="49" charset="0"/>
                <a:ea typeface="SimSun" pitchFamily="2" charset="-122"/>
                <a:cs typeface="Courier New" pitchFamily="49" charset="0"/>
              </a:rPr>
              <a:t>jdbcTemplate</a:t>
            </a:r>
            <a:r>
              <a:rPr lang="en-US" sz="1400" i="1" dirty="0">
                <a:latin typeface="Courier New" pitchFamily="49" charset="0"/>
                <a:ea typeface="SimSun" pitchFamily="2" charset="-122"/>
                <a:cs typeface="Courier New" pitchFamily="49" charset="0"/>
              </a:rPr>
              <a:t> = </a:t>
            </a:r>
            <a:r>
              <a:rPr lang="en-US" sz="1400" i="1" dirty="0" err="1">
                <a:latin typeface="Courier New" pitchFamily="49" charset="0"/>
                <a:ea typeface="SimSun" pitchFamily="2" charset="-122"/>
                <a:cs typeface="Courier New" pitchFamily="49" charset="0"/>
              </a:rPr>
              <a:t>jdbcTemplate</a:t>
            </a:r>
            <a:endParaRPr lang="en-US" sz="1400" i="1" dirty="0">
              <a:latin typeface="Courier New" pitchFamily="49" charset="0"/>
              <a:ea typeface="SimSun" pitchFamily="2" charset="-122"/>
              <a:cs typeface="Courier New" pitchFamily="49" charset="0"/>
            </a:endParaRPr>
          </a:p>
          <a:p>
            <a:r>
              <a:rPr lang="en-US" sz="1400" i="1" dirty="0">
                <a:latin typeface="Courier New" pitchFamily="49" charset="0"/>
                <a:ea typeface="SimSun" pitchFamily="2" charset="-122"/>
                <a:cs typeface="Courier New" pitchFamily="49" charset="0"/>
              </a:rPr>
              <a:t>}</a:t>
            </a:r>
            <a:endParaRPr lang="en-US" sz="1100" i="1" dirty="0">
              <a:solidFill>
                <a:srgbClr val="1A9681"/>
              </a:solidFill>
              <a:latin typeface="Times New Roman" pitchFamily="18" charset="0"/>
              <a:cs typeface="Times New Roman" pitchFamily="18" charset="0"/>
            </a:endParaRPr>
          </a:p>
        </p:txBody>
      </p:sp>
      <p:sp>
        <p:nvSpPr>
          <p:cNvPr id="14" name="Rectangle 13"/>
          <p:cNvSpPr/>
          <p:nvPr/>
        </p:nvSpPr>
        <p:spPr>
          <a:xfrm>
            <a:off x="987869" y="5183505"/>
            <a:ext cx="7391400" cy="523220"/>
          </a:xfrm>
          <a:prstGeom prst="rect">
            <a:avLst/>
          </a:prstGeom>
          <a:solidFill>
            <a:schemeClr val="accent3">
              <a:lumMod val="20000"/>
              <a:lumOff val="80000"/>
            </a:schemeClr>
          </a:solidFill>
        </p:spPr>
        <p:txBody>
          <a:bodyPr wrap="square">
            <a:spAutoFit/>
          </a:bodyPr>
          <a:lstStyle/>
          <a:p>
            <a:r>
              <a:rPr lang="en-US" sz="1400" i="1" dirty="0" err="1">
                <a:latin typeface="Courier New" pitchFamily="49" charset="0"/>
                <a:ea typeface="SimSun" pitchFamily="2" charset="-122"/>
                <a:cs typeface="Courier New" pitchFamily="49" charset="0"/>
              </a:rPr>
              <a:t>jdbcTemplate</a:t>
            </a:r>
            <a:r>
              <a:rPr lang="en-US" sz="1400" i="1" dirty="0" err="1"/>
              <a:t>.update</a:t>
            </a:r>
            <a:r>
              <a:rPr lang="en-US" sz="1400" i="1" dirty="0"/>
              <a:t>("</a:t>
            </a:r>
            <a:r>
              <a:rPr lang="en-US" sz="1400" i="1" dirty="0">
                <a:solidFill>
                  <a:srgbClr val="6600FF"/>
                </a:solidFill>
              </a:rPr>
              <a:t>INSERT into </a:t>
            </a:r>
            <a:r>
              <a:rPr lang="en-US" sz="1400" i="1" dirty="0" err="1">
                <a:solidFill>
                  <a:srgbClr val="6600FF"/>
                </a:solidFill>
              </a:rPr>
              <a:t>emp</a:t>
            </a:r>
            <a:r>
              <a:rPr lang="en-US" sz="1400" i="1" dirty="0">
                <a:solidFill>
                  <a:srgbClr val="6600FF"/>
                </a:solidFill>
              </a:rPr>
              <a:t>(</a:t>
            </a:r>
            <a:r>
              <a:rPr lang="en-US" sz="1400" i="1" dirty="0" err="1">
                <a:solidFill>
                  <a:srgbClr val="6600FF"/>
                </a:solidFill>
              </a:rPr>
              <a:t>empid</a:t>
            </a:r>
            <a:r>
              <a:rPr lang="en-US" sz="1400" i="1" dirty="0">
                <a:solidFill>
                  <a:srgbClr val="6600FF"/>
                </a:solidFill>
              </a:rPr>
              <a:t>, name, </a:t>
            </a:r>
            <a:r>
              <a:rPr lang="en-US" sz="1400" i="1" dirty="0" err="1">
                <a:solidFill>
                  <a:srgbClr val="6600FF"/>
                </a:solidFill>
              </a:rPr>
              <a:t>dept</a:t>
            </a:r>
            <a:r>
              <a:rPr lang="en-US" sz="1400" i="1" dirty="0">
                <a:solidFill>
                  <a:srgbClr val="6600FF"/>
                </a:solidFill>
              </a:rPr>
              <a:t>, </a:t>
            </a:r>
            <a:r>
              <a:rPr lang="en-US" sz="1400" i="1" dirty="0" err="1">
                <a:solidFill>
                  <a:srgbClr val="6600FF"/>
                </a:solidFill>
              </a:rPr>
              <a:t>sal</a:t>
            </a:r>
            <a:r>
              <a:rPr lang="en-US" sz="1400" i="1" dirty="0">
                <a:solidFill>
                  <a:srgbClr val="6600FF"/>
                </a:solidFill>
              </a:rPr>
              <a:t>) values (?, ?, ?, ?)</a:t>
            </a:r>
            <a:r>
              <a:rPr lang="en-US" sz="1400" i="1" dirty="0"/>
              <a:t>",</a:t>
            </a:r>
          </a:p>
          <a:p>
            <a:pPr lvl="1"/>
            <a:r>
              <a:rPr lang="en-US" sz="1400" i="1" dirty="0"/>
              <a:t>new Object[] {1001, "John Mayor", 23 ,780000 });</a:t>
            </a:r>
            <a:endParaRPr lang="en-US" sz="1400" i="1" dirty="0">
              <a:latin typeface="Courier New" pitchFamily="49" charset="0"/>
              <a:ea typeface="SimSun" pitchFamily="2" charset="-122"/>
              <a:cs typeface="Courier New" pitchFamily="49" charset="0"/>
            </a:endParaRPr>
          </a:p>
        </p:txBody>
      </p:sp>
      <p:pic>
        <p:nvPicPr>
          <p:cNvPr id="10"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29681" t="71070" r="34470" b="17945"/>
          <a:stretch/>
        </p:blipFill>
        <p:spPr bwMode="auto">
          <a:xfrm rot="274582">
            <a:off x="7850758" y="3018051"/>
            <a:ext cx="4315150" cy="826465"/>
          </a:xfrm>
          <a:prstGeom prst="flowChartManualInp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12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61737" y="1772654"/>
            <a:ext cx="10852483" cy="3416320"/>
          </a:xfrm>
          <a:prstGeom prst="rect">
            <a:avLst/>
          </a:prstGeom>
        </p:spPr>
        <p:txBody>
          <a:bodyPr wrap="square">
            <a:spAutoFit/>
          </a:bodyPr>
          <a:lstStyle/>
          <a:p>
            <a:r>
              <a:rPr lang="en-US" sz="2400" dirty="0">
                <a:solidFill>
                  <a:schemeClr val="accent1">
                    <a:lumMod val="50000"/>
                  </a:schemeClr>
                </a:solidFill>
                <a:latin typeface="Times New Roman" pitchFamily="18" charset="0"/>
                <a:ea typeface="Arial Unicode MS" pitchFamily="34" charset="-128"/>
                <a:cs typeface="Times New Roman" pitchFamily="18" charset="0"/>
              </a:rPr>
              <a:t>So we understand the configuration of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template, defining DAO class, injecting template object into DAO class etc. But there is some tricky code in using SQL statements using </a:t>
            </a:r>
            <a:r>
              <a:rPr lang="en-US" sz="2400"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400" i="1" dirty="0">
                <a:solidFill>
                  <a:schemeClr val="accent1">
                    <a:lumMod val="50000"/>
                  </a:schemeClr>
                </a:solidFill>
                <a:latin typeface="Times New Roman" pitchFamily="18" charset="0"/>
                <a:ea typeface="Arial Unicode MS" pitchFamily="34" charset="-128"/>
                <a:cs typeface="Times New Roman" pitchFamily="18" charset="0"/>
              </a:rPr>
              <a:t> :</a:t>
            </a:r>
          </a:p>
          <a:p>
            <a:endParaRPr lang="en-US" sz="2400" i="1" dirty="0" smtClean="0">
              <a:solidFill>
                <a:srgbClr val="0066FF"/>
              </a:solidFill>
              <a:latin typeface="Courier New" pitchFamily="49" charset="0"/>
              <a:ea typeface="SimSun" pitchFamily="2" charset="-122"/>
              <a:cs typeface="Courier New" pitchFamily="49" charset="0"/>
            </a:endParaRPr>
          </a:p>
          <a:p>
            <a:r>
              <a:rPr lang="en-US" sz="2400" i="1" dirty="0" err="1" smtClean="0">
                <a:solidFill>
                  <a:srgbClr val="0066FF"/>
                </a:solidFill>
                <a:latin typeface="Courier New" pitchFamily="49" charset="0"/>
                <a:ea typeface="SimSun" pitchFamily="2" charset="-122"/>
                <a:cs typeface="Courier New" pitchFamily="49" charset="0"/>
              </a:rPr>
              <a:t>jdbcTemplate</a:t>
            </a:r>
            <a:r>
              <a:rPr lang="en-US" sz="2400" i="1" dirty="0" err="1" smtClean="0"/>
              <a:t>.</a:t>
            </a:r>
            <a:r>
              <a:rPr lang="en-US" sz="2400" b="1" i="1" dirty="0" err="1" smtClean="0"/>
              <a:t>update</a:t>
            </a:r>
            <a:r>
              <a:rPr lang="en-US" sz="2400" i="1" dirty="0"/>
              <a:t>(…); </a:t>
            </a:r>
            <a:endParaRPr lang="en-US" sz="2400" i="1" dirty="0" smtClean="0"/>
          </a:p>
          <a:p>
            <a:r>
              <a:rPr lang="en-US" sz="2400" i="1" dirty="0" err="1" smtClean="0">
                <a:solidFill>
                  <a:srgbClr val="0066FF"/>
                </a:solidFill>
                <a:latin typeface="Courier New" pitchFamily="49" charset="0"/>
                <a:ea typeface="SimSun" pitchFamily="2" charset="-122"/>
                <a:cs typeface="Courier New" pitchFamily="49" charset="0"/>
              </a:rPr>
              <a:t>jdbcTemplate</a:t>
            </a:r>
            <a:r>
              <a:rPr lang="en-US" sz="2400" i="1" dirty="0" err="1" smtClean="0"/>
              <a:t>.</a:t>
            </a:r>
            <a:r>
              <a:rPr lang="en-US" sz="2400" b="1" i="1" dirty="0" err="1" smtClean="0"/>
              <a:t>query</a:t>
            </a:r>
            <a:r>
              <a:rPr lang="en-US" sz="2400" i="1" dirty="0" smtClean="0"/>
              <a:t> </a:t>
            </a:r>
            <a:r>
              <a:rPr lang="en-US" sz="2400" i="1" dirty="0"/>
              <a:t>(…); </a:t>
            </a:r>
            <a:endParaRPr lang="en-US" sz="2400" i="1" dirty="0" smtClean="0"/>
          </a:p>
          <a:p>
            <a:r>
              <a:rPr lang="en-US" sz="2400" i="1" dirty="0" err="1" smtClean="0">
                <a:solidFill>
                  <a:srgbClr val="0066FF"/>
                </a:solidFill>
                <a:latin typeface="Courier New" pitchFamily="49" charset="0"/>
                <a:ea typeface="SimSun" pitchFamily="2" charset="-122"/>
                <a:cs typeface="Courier New" pitchFamily="49" charset="0"/>
              </a:rPr>
              <a:t>jdbcTemplate</a:t>
            </a:r>
            <a:r>
              <a:rPr lang="en-US" sz="2400" i="1" dirty="0" err="1" smtClean="0"/>
              <a:t>.</a:t>
            </a:r>
            <a:r>
              <a:rPr lang="en-US" sz="2400" b="1" i="1" dirty="0" err="1" smtClean="0"/>
              <a:t>queryForObject</a:t>
            </a:r>
            <a:r>
              <a:rPr lang="en-US" sz="2400" i="1" dirty="0" smtClean="0"/>
              <a:t> </a:t>
            </a:r>
            <a:r>
              <a:rPr lang="en-US" sz="2400" i="1" dirty="0"/>
              <a:t>(…) ; etc.</a:t>
            </a:r>
          </a:p>
          <a:p>
            <a:endParaRPr lang="en-US" sz="2400" dirty="0">
              <a:solidFill>
                <a:schemeClr val="accent1">
                  <a:lumMod val="50000"/>
                </a:schemeClr>
              </a:solidFill>
              <a:latin typeface="Times New Roman" pitchFamily="18" charset="0"/>
              <a:ea typeface="Arial Unicode MS" pitchFamily="34" charset="-128"/>
              <a:cs typeface="Times New Roman" pitchFamily="18" charset="0"/>
            </a:endParaRPr>
          </a:p>
          <a:p>
            <a:r>
              <a:rPr lang="en-US" sz="2400" dirty="0">
                <a:solidFill>
                  <a:schemeClr val="accent1">
                    <a:lumMod val="50000"/>
                  </a:schemeClr>
                </a:solidFill>
                <a:latin typeface="Times New Roman" pitchFamily="18" charset="0"/>
                <a:ea typeface="Arial Unicode MS" pitchFamily="34" charset="-128"/>
                <a:cs typeface="Times New Roman" pitchFamily="18" charset="0"/>
              </a:rPr>
              <a:t>Let’s see using such methods in the different templates.</a:t>
            </a:r>
          </a:p>
        </p:txBody>
      </p:sp>
      <p:sp>
        <p:nvSpPr>
          <p:cNvPr id="13"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59630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342" t="8672" r="66102" b="46375"/>
          <a:stretch/>
        </p:blipFill>
        <p:spPr bwMode="auto">
          <a:xfrm>
            <a:off x="7026443" y="1756289"/>
            <a:ext cx="4551310" cy="41848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29"/>
          <p:cNvSpPr/>
          <p:nvPr/>
        </p:nvSpPr>
        <p:spPr>
          <a:xfrm>
            <a:off x="541421" y="1207002"/>
            <a:ext cx="8991600" cy="1200329"/>
          </a:xfrm>
          <a:prstGeom prst="rect">
            <a:avLst/>
          </a:prstGeom>
        </p:spPr>
        <p:txBody>
          <a:bodyPr wrap="square">
            <a:spAutoFit/>
          </a:bodyPr>
          <a:lstStyle/>
          <a:p>
            <a:pPr algn="just"/>
            <a:r>
              <a:rPr lang="en-US" dirty="0">
                <a:solidFill>
                  <a:schemeClr val="accent3">
                    <a:lumMod val="50000"/>
                  </a:schemeClr>
                </a:solidFill>
                <a:latin typeface="Times New Roman" pitchFamily="18" charset="0"/>
                <a:cs typeface="Times New Roman" pitchFamily="18" charset="0"/>
              </a:rPr>
              <a:t>Before going through the different JDBC template, we will create some tables, insert data into those tables.</a:t>
            </a:r>
          </a:p>
          <a:p>
            <a:pPr algn="just"/>
            <a:endParaRPr lang="en-US" dirty="0">
              <a:solidFill>
                <a:schemeClr val="accent3">
                  <a:lumMod val="50000"/>
                </a:schemeClr>
              </a:solidFill>
              <a:latin typeface="Times New Roman" pitchFamily="18" charset="0"/>
              <a:cs typeface="Times New Roman" pitchFamily="18" charset="0"/>
            </a:endParaRPr>
          </a:p>
          <a:p>
            <a:pPr algn="just"/>
            <a:r>
              <a:rPr lang="en-US" dirty="0">
                <a:solidFill>
                  <a:schemeClr val="accent3">
                    <a:lumMod val="50000"/>
                  </a:schemeClr>
                </a:solidFill>
                <a:latin typeface="Times New Roman" pitchFamily="18" charset="0"/>
                <a:cs typeface="Times New Roman" pitchFamily="18" charset="0"/>
              </a:rPr>
              <a:t>Lets create 2 tables, </a:t>
            </a:r>
            <a:r>
              <a:rPr lang="en-US" b="1" i="1" dirty="0" err="1">
                <a:solidFill>
                  <a:schemeClr val="accent3">
                    <a:lumMod val="50000"/>
                  </a:schemeClr>
                </a:solidFill>
                <a:latin typeface="Times New Roman" pitchFamily="18" charset="0"/>
                <a:cs typeface="Times New Roman" pitchFamily="18" charset="0"/>
              </a:rPr>
              <a:t>emp</a:t>
            </a:r>
            <a:r>
              <a:rPr lang="en-US" dirty="0">
                <a:solidFill>
                  <a:schemeClr val="accent3">
                    <a:lumMod val="50000"/>
                  </a:schemeClr>
                </a:solidFill>
                <a:latin typeface="Times New Roman" pitchFamily="18" charset="0"/>
                <a:cs typeface="Times New Roman" pitchFamily="18" charset="0"/>
              </a:rPr>
              <a:t> and </a:t>
            </a:r>
            <a:r>
              <a:rPr lang="en-US" b="1" i="1" dirty="0" err="1">
                <a:solidFill>
                  <a:schemeClr val="accent3">
                    <a:lumMod val="50000"/>
                  </a:schemeClr>
                </a:solidFill>
                <a:latin typeface="Times New Roman" pitchFamily="18" charset="0"/>
                <a:cs typeface="Times New Roman" pitchFamily="18" charset="0"/>
              </a:rPr>
              <a:t>dept</a:t>
            </a:r>
            <a:r>
              <a:rPr lang="en-US" b="1" i="1" dirty="0">
                <a:solidFill>
                  <a:schemeClr val="accent3">
                    <a:lumMod val="50000"/>
                  </a:schemeClr>
                </a:solidFill>
                <a:latin typeface="Times New Roman" pitchFamily="18" charset="0"/>
                <a:cs typeface="Times New Roman" pitchFamily="18" charset="0"/>
              </a:rPr>
              <a:t> </a:t>
            </a:r>
            <a:r>
              <a:rPr lang="en-US" i="1" dirty="0">
                <a:solidFill>
                  <a:schemeClr val="accent3">
                    <a:lumMod val="50000"/>
                  </a:schemeClr>
                </a:solidFill>
                <a:latin typeface="Times New Roman" pitchFamily="18" charset="0"/>
                <a:cs typeface="Times New Roman" pitchFamily="18" charset="0"/>
              </a:rPr>
              <a:t>and VO class.</a:t>
            </a:r>
            <a:endParaRPr lang="en-US" b="1" i="1" dirty="0">
              <a:solidFill>
                <a:schemeClr val="accent3">
                  <a:lumMod val="50000"/>
                </a:schemeClr>
              </a:solidFill>
              <a:latin typeface="Times New Roman" pitchFamily="18" charset="0"/>
              <a:cs typeface="Times New Roman" pitchFamily="18" charset="0"/>
            </a:endParaRPr>
          </a:p>
        </p:txBody>
      </p:sp>
      <p:graphicFrame>
        <p:nvGraphicFramePr>
          <p:cNvPr id="39" name="Table 38"/>
          <p:cNvGraphicFramePr>
            <a:graphicFrameLocks noGrp="1"/>
          </p:cNvGraphicFramePr>
          <p:nvPr>
            <p:extLst>
              <p:ext uri="{D42A27DB-BD31-4B8C-83A1-F6EECF244321}">
                <p14:modId xmlns:p14="http://schemas.microsoft.com/office/powerpoint/2010/main" val="2090376596"/>
              </p:ext>
            </p:extLst>
          </p:nvPr>
        </p:nvGraphicFramePr>
        <p:xfrm>
          <a:off x="1752601" y="2912930"/>
          <a:ext cx="4876801" cy="1114425"/>
        </p:xfrm>
        <a:graphic>
          <a:graphicData uri="http://schemas.openxmlformats.org/drawingml/2006/table">
            <a:tbl>
              <a:tblPr>
                <a:tableStyleId>{5C22544A-7EE6-4342-B048-85BDC9FD1C3A}</a:tableStyleId>
              </a:tblPr>
              <a:tblGrid>
                <a:gridCol w="1098997"/>
                <a:gridCol w="1305060"/>
                <a:gridCol w="1098997"/>
                <a:gridCol w="1373747"/>
              </a:tblGrid>
              <a:tr h="190500">
                <a:tc>
                  <a:txBody>
                    <a:bodyPr/>
                    <a:lstStyle/>
                    <a:p>
                      <a:pPr algn="l" fontAlgn="b"/>
                      <a:r>
                        <a:rPr lang="en-US" sz="1400" u="none" strike="noStrike" dirty="0">
                          <a:effectLst/>
                        </a:rPr>
                        <a:t>Field</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type</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Null</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dirty="0">
                          <a:effectLst/>
                        </a:rPr>
                        <a:t>Key</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190500">
                <a:tc>
                  <a:txBody>
                    <a:bodyPr/>
                    <a:lstStyle/>
                    <a:p>
                      <a:pPr algn="l" fontAlgn="b"/>
                      <a:r>
                        <a:rPr lang="en-US" sz="1400" u="none" strike="noStrike">
                          <a:effectLst/>
                        </a:rPr>
                        <a:t>empid</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err="1">
                          <a:effectLst/>
                        </a:rPr>
                        <a:t>int</a:t>
                      </a:r>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primary key</a:t>
                      </a:r>
                      <a:endParaRPr lang="en-US" sz="1400" b="0" i="0" u="none" strike="noStrike" dirty="0">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name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varchar(15)</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dept</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int(10)</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sal</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float(12,2)</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yes</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126984052"/>
              </p:ext>
            </p:extLst>
          </p:nvPr>
        </p:nvGraphicFramePr>
        <p:xfrm>
          <a:off x="1752601" y="4636954"/>
          <a:ext cx="4953000" cy="952500"/>
        </p:xfrm>
        <a:graphic>
          <a:graphicData uri="http://schemas.openxmlformats.org/drawingml/2006/table">
            <a:tbl>
              <a:tblPr>
                <a:tableStyleId>{5C22544A-7EE6-4342-B048-85BDC9FD1C3A}</a:tableStyleId>
              </a:tblPr>
              <a:tblGrid>
                <a:gridCol w="1116169"/>
                <a:gridCol w="1325451"/>
                <a:gridCol w="1116169"/>
                <a:gridCol w="1395211"/>
              </a:tblGrid>
              <a:tr h="190500">
                <a:tc>
                  <a:txBody>
                    <a:bodyPr/>
                    <a:lstStyle/>
                    <a:p>
                      <a:pPr algn="l" fontAlgn="b"/>
                      <a:r>
                        <a:rPr lang="en-US" sz="1400" u="none" strike="noStrike" dirty="0">
                          <a:effectLst/>
                        </a:rPr>
                        <a:t>Field</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type</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Null</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dirty="0">
                          <a:effectLst/>
                        </a:rPr>
                        <a:t>Key</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190500">
                <a:tc>
                  <a:txBody>
                    <a:bodyPr/>
                    <a:lstStyle/>
                    <a:p>
                      <a:pPr algn="l" fontAlgn="b"/>
                      <a:r>
                        <a:rPr lang="en-US" sz="1800" u="none" strike="noStrike" kern="1200" dirty="0" err="1">
                          <a:solidFill>
                            <a:schemeClr val="dk1"/>
                          </a:solidFill>
                          <a:effectLst/>
                          <a:latin typeface="+mn-lt"/>
                          <a:ea typeface="+mn-ea"/>
                          <a:cs typeface="+mn-cs"/>
                        </a:rPr>
                        <a:t>deptid</a:t>
                      </a:r>
                      <a:endParaRPr lang="en-US" sz="1800" u="none" strike="noStrike" kern="1200" dirty="0">
                        <a:solidFill>
                          <a:schemeClr val="dk1"/>
                        </a:solidFill>
                        <a:effectLst/>
                        <a:latin typeface="+mn-lt"/>
                        <a:ea typeface="+mn-ea"/>
                        <a:cs typeface="+mn-cs"/>
                      </a:endParaRPr>
                    </a:p>
                  </a:txBody>
                  <a:tcPr marL="9525" marR="9525" marT="9525" marB="0" anchor="b"/>
                </a:tc>
                <a:tc>
                  <a:txBody>
                    <a:bodyPr/>
                    <a:lstStyle/>
                    <a:p>
                      <a:pPr algn="l" fontAlgn="b"/>
                      <a:r>
                        <a:rPr lang="en-US" sz="1400" u="none" strike="noStrike">
                          <a:effectLst/>
                        </a:rPr>
                        <a:t>int(10)</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primary key</a:t>
                      </a:r>
                      <a:endParaRPr lang="en-US" sz="1400" b="0" i="0" u="none" strike="noStrike">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deptname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err="1">
                          <a:effectLst/>
                        </a:rPr>
                        <a:t>varchar</a:t>
                      </a:r>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dept</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varchar(20)</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Yes</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bl>
          </a:graphicData>
        </a:graphic>
      </p:graphicFrame>
      <p:sp>
        <p:nvSpPr>
          <p:cNvPr id="45" name="Rectangle 44"/>
          <p:cNvSpPr/>
          <p:nvPr/>
        </p:nvSpPr>
        <p:spPr>
          <a:xfrm>
            <a:off x="1676401" y="4299888"/>
            <a:ext cx="4314001" cy="369332"/>
          </a:xfrm>
          <a:prstGeom prst="rect">
            <a:avLst/>
          </a:prstGeom>
        </p:spPr>
        <p:txBody>
          <a:bodyPr wrap="none">
            <a:spAutoFit/>
          </a:bodyPr>
          <a:lstStyle/>
          <a:p>
            <a:pPr algn="just"/>
            <a:r>
              <a:rPr lang="en-US" dirty="0">
                <a:latin typeface="Times New Roman" pitchFamily="18" charset="0"/>
                <a:cs typeface="Times New Roman" pitchFamily="18" charset="0"/>
              </a:rPr>
              <a:t>The structure of the </a:t>
            </a:r>
            <a:r>
              <a:rPr lang="en-US" b="1" i="1" dirty="0" err="1">
                <a:latin typeface="Times New Roman" pitchFamily="18" charset="0"/>
                <a:cs typeface="Times New Roman" pitchFamily="18" charset="0"/>
              </a:rPr>
              <a:t>dept</a:t>
            </a:r>
            <a:r>
              <a:rPr lang="en-US" b="1" i="1" dirty="0">
                <a:latin typeface="Times New Roman" pitchFamily="18" charset="0"/>
                <a:cs typeface="Times New Roman" pitchFamily="18" charset="0"/>
              </a:rPr>
              <a:t> </a:t>
            </a:r>
            <a:r>
              <a:rPr lang="en-US" dirty="0">
                <a:latin typeface="Times New Roman" pitchFamily="18" charset="0"/>
                <a:cs typeface="Times New Roman" pitchFamily="18" charset="0"/>
              </a:rPr>
              <a:t>table will look like:</a:t>
            </a:r>
            <a:endParaRPr lang="en-US" i="1" dirty="0">
              <a:latin typeface="Times New Roman" pitchFamily="18" charset="0"/>
              <a:cs typeface="Times New Roman" pitchFamily="18" charset="0"/>
            </a:endParaRPr>
          </a:p>
        </p:txBody>
      </p:sp>
      <p:sp>
        <p:nvSpPr>
          <p:cNvPr id="48" name="Rectangle 47"/>
          <p:cNvSpPr/>
          <p:nvPr/>
        </p:nvSpPr>
        <p:spPr>
          <a:xfrm>
            <a:off x="946486" y="2543598"/>
            <a:ext cx="4314001" cy="369332"/>
          </a:xfrm>
          <a:prstGeom prst="rect">
            <a:avLst/>
          </a:prstGeom>
        </p:spPr>
        <p:txBody>
          <a:bodyPr wrap="none">
            <a:spAutoFit/>
          </a:bodyPr>
          <a:lstStyle/>
          <a:p>
            <a:pPr algn="just"/>
            <a:r>
              <a:rPr lang="en-US" dirty="0">
                <a:latin typeface="Times New Roman" pitchFamily="18" charset="0"/>
                <a:cs typeface="Times New Roman" pitchFamily="18" charset="0"/>
              </a:rPr>
              <a:t>The structure of the </a:t>
            </a:r>
            <a:r>
              <a:rPr lang="en-US" b="1" i="1" dirty="0" err="1">
                <a:latin typeface="Times New Roman" pitchFamily="18" charset="0"/>
                <a:cs typeface="Times New Roman" pitchFamily="18" charset="0"/>
              </a:rPr>
              <a:t>emp</a:t>
            </a:r>
            <a:r>
              <a:rPr lang="en-US" b="1" i="1" dirty="0">
                <a:latin typeface="Times New Roman" pitchFamily="18" charset="0"/>
                <a:cs typeface="Times New Roman" pitchFamily="18" charset="0"/>
              </a:rPr>
              <a:t> </a:t>
            </a:r>
            <a:r>
              <a:rPr lang="en-US" dirty="0">
                <a:latin typeface="Times New Roman" pitchFamily="18" charset="0"/>
                <a:cs typeface="Times New Roman" pitchFamily="18" charset="0"/>
              </a:rPr>
              <a:t>table will look like:</a:t>
            </a:r>
            <a:endParaRPr lang="en-US" i="1" dirty="0">
              <a:latin typeface="Times New Roman" pitchFamily="18" charset="0"/>
              <a:cs typeface="Times New Roman" pitchFamily="18" charset="0"/>
            </a:endParaRPr>
          </a:p>
        </p:txBody>
      </p:sp>
      <p:sp>
        <p:nvSpPr>
          <p:cNvPr id="51" name="Rectangle 50"/>
          <p:cNvSpPr/>
          <p:nvPr/>
        </p:nvSpPr>
        <p:spPr>
          <a:xfrm>
            <a:off x="1208133" y="5926520"/>
            <a:ext cx="5965736" cy="369332"/>
          </a:xfrm>
          <a:prstGeom prst="rect">
            <a:avLst/>
          </a:prstGeom>
        </p:spPr>
        <p:txBody>
          <a:bodyPr wrap="none">
            <a:spAutoFit/>
          </a:bodyPr>
          <a:lstStyle/>
          <a:p>
            <a:r>
              <a:rPr lang="en-US" b="1" i="1" dirty="0">
                <a:solidFill>
                  <a:srgbClr val="002060"/>
                </a:solidFill>
              </a:rPr>
              <a:t>Now we will work on SQL queries using different templates.</a:t>
            </a:r>
            <a:endParaRPr lang="en-US" dirty="0">
              <a:solidFill>
                <a:srgbClr val="002060"/>
              </a:solidFill>
            </a:endParaRPr>
          </a:p>
        </p:txBody>
      </p:sp>
      <p:sp>
        <p:nvSpPr>
          <p:cNvPr id="13"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63145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41882128"/>
              </p:ext>
            </p:extLst>
          </p:nvPr>
        </p:nvGraphicFramePr>
        <p:xfrm>
          <a:off x="608172" y="2181726"/>
          <a:ext cx="4180396" cy="1003935"/>
        </p:xfrm>
        <a:graphic>
          <a:graphicData uri="http://schemas.openxmlformats.org/drawingml/2006/table">
            <a:tbl>
              <a:tblPr>
                <a:tableStyleId>{5C22544A-7EE6-4342-B048-85BDC9FD1C3A}</a:tableStyleId>
              </a:tblPr>
              <a:tblGrid>
                <a:gridCol w="942061"/>
                <a:gridCol w="1118697"/>
                <a:gridCol w="942061"/>
                <a:gridCol w="1177577"/>
              </a:tblGrid>
              <a:tr h="241300">
                <a:tc>
                  <a:txBody>
                    <a:bodyPr/>
                    <a:lstStyle/>
                    <a:p>
                      <a:pPr algn="ctr" fontAlgn="b"/>
                      <a:r>
                        <a:rPr lang="en-US" sz="2400" u="none" strike="noStrike" dirty="0" err="1">
                          <a:effectLst/>
                        </a:rPr>
                        <a:t>empid</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a:effectLst/>
                        </a:rPr>
                        <a:t>name</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err="1">
                          <a:effectLst/>
                        </a:rPr>
                        <a:t>dept</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err="1">
                          <a:effectLst/>
                        </a:rPr>
                        <a:t>sal</a:t>
                      </a:r>
                      <a:endParaRPr lang="en-US" sz="2400" b="0" i="0" u="none" strike="noStrike" dirty="0">
                        <a:solidFill>
                          <a:srgbClr val="000000"/>
                        </a:solidFill>
                        <a:effectLst/>
                        <a:latin typeface="Calibri"/>
                      </a:endParaRPr>
                    </a:p>
                  </a:txBody>
                  <a:tcPr marL="9525" marR="9525" marT="9525" marB="0" anchor="b">
                    <a:solidFill>
                      <a:srgbClr val="FFC000"/>
                    </a:solidFill>
                  </a:tcPr>
                </a:tc>
              </a:tr>
              <a:tr h="241300">
                <a:tc>
                  <a:txBody>
                    <a:bodyPr/>
                    <a:lstStyle/>
                    <a:p>
                      <a:pPr algn="r" fontAlgn="b"/>
                      <a:r>
                        <a:rPr lang="en-US" sz="2000" u="none" strike="noStrike" dirty="0">
                          <a:effectLst/>
                        </a:rPr>
                        <a:t>1002</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Tom</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21</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40000</a:t>
                      </a:r>
                      <a:endParaRPr lang="en-US" sz="2000" b="0" i="0" u="none" strike="noStrike" dirty="0">
                        <a:solidFill>
                          <a:srgbClr val="000000"/>
                        </a:solidFill>
                        <a:effectLst/>
                        <a:latin typeface="Calibri"/>
                      </a:endParaRPr>
                    </a:p>
                  </a:txBody>
                  <a:tcPr marL="9525" marR="9525" marT="9525" marB="0" anchor="b"/>
                </a:tc>
              </a:tr>
              <a:tr h="241300">
                <a:tc>
                  <a:txBody>
                    <a:bodyPr/>
                    <a:lstStyle/>
                    <a:p>
                      <a:pPr algn="r" fontAlgn="b"/>
                      <a:r>
                        <a:rPr lang="en-US" sz="2000" u="none" strike="noStrike" dirty="0">
                          <a:effectLst/>
                        </a:rPr>
                        <a:t>1003</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Jerry</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22</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39655</a:t>
                      </a:r>
                      <a:endParaRPr lang="en-US" sz="2000" b="0" i="0" u="none" strike="noStrike" dirty="0">
                        <a:solidFill>
                          <a:srgbClr val="000000"/>
                        </a:solidFill>
                        <a:effectLst/>
                        <a:latin typeface="Calibri"/>
                      </a:endParaRPr>
                    </a:p>
                  </a:txBody>
                  <a:tcPr marL="9525" marR="9525" marT="9525" marB="0" anchor="b"/>
                </a:tc>
              </a:tr>
            </a:tbl>
          </a:graphicData>
        </a:graphic>
      </p:graphicFrame>
      <p:sp>
        <p:nvSpPr>
          <p:cNvPr id="7" name="Rectangle 6"/>
          <p:cNvSpPr/>
          <p:nvPr/>
        </p:nvSpPr>
        <p:spPr>
          <a:xfrm>
            <a:off x="619058" y="1800726"/>
            <a:ext cx="63991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b="1" i="1" dirty="0" err="1">
                <a:latin typeface="Times New Roman" pitchFamily="18" charset="0"/>
                <a:cs typeface="Times New Roman" pitchFamily="18" charset="0"/>
              </a:rPr>
              <a:t>emp</a:t>
            </a:r>
            <a:r>
              <a:rPr lang="en-US" dirty="0">
                <a:latin typeface="Times New Roman" pitchFamily="18" charset="0"/>
                <a:cs typeface="Times New Roman" pitchFamily="18" charset="0"/>
              </a:rPr>
              <a:t> </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95382525"/>
              </p:ext>
            </p:extLst>
          </p:nvPr>
        </p:nvGraphicFramePr>
        <p:xfrm>
          <a:off x="6526319" y="4006753"/>
          <a:ext cx="4680284" cy="1318260"/>
        </p:xfrm>
        <a:graphic>
          <a:graphicData uri="http://schemas.openxmlformats.org/drawingml/2006/table">
            <a:tbl>
              <a:tblPr>
                <a:tableStyleId>{5C22544A-7EE6-4342-B048-85BDC9FD1C3A}</a:tableStyleId>
              </a:tblPr>
              <a:tblGrid>
                <a:gridCol w="1468324"/>
                <a:gridCol w="1743636"/>
                <a:gridCol w="1468324"/>
              </a:tblGrid>
              <a:tr h="228600">
                <a:tc>
                  <a:txBody>
                    <a:bodyPr/>
                    <a:lstStyle/>
                    <a:p>
                      <a:pPr algn="ctr" fontAlgn="b"/>
                      <a:r>
                        <a:rPr lang="en-US" sz="2400" u="none" strike="noStrike" dirty="0" err="1">
                          <a:effectLst/>
                        </a:rPr>
                        <a:t>deptid</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err="1">
                          <a:effectLst/>
                        </a:rPr>
                        <a:t>deptname</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a:effectLst/>
                        </a:rPr>
                        <a:t>address</a:t>
                      </a:r>
                      <a:endParaRPr lang="en-US" sz="2400" b="0" i="0" u="none" strike="noStrike" dirty="0">
                        <a:solidFill>
                          <a:srgbClr val="000000"/>
                        </a:solidFill>
                        <a:effectLst/>
                        <a:latin typeface="Calibri"/>
                      </a:endParaRPr>
                    </a:p>
                  </a:txBody>
                  <a:tcPr marL="9525" marR="9525" marT="9525" marB="0" anchor="b">
                    <a:solidFill>
                      <a:srgbClr val="FFC000"/>
                    </a:solidFill>
                  </a:tcPr>
                </a:tc>
              </a:tr>
              <a:tr h="228600">
                <a:tc>
                  <a:txBody>
                    <a:bodyPr/>
                    <a:lstStyle/>
                    <a:p>
                      <a:pPr algn="r" fontAlgn="b"/>
                      <a:r>
                        <a:rPr lang="en-US" sz="2000" u="none" strike="noStrike" dirty="0">
                          <a:effectLst/>
                        </a:rPr>
                        <a:t>21</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IT</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IT Park</a:t>
                      </a:r>
                      <a:endParaRPr lang="en-US" sz="2000" b="0" i="0" u="none" strike="noStrike">
                        <a:solidFill>
                          <a:srgbClr val="000000"/>
                        </a:solidFill>
                        <a:effectLst/>
                        <a:latin typeface="Calibri"/>
                      </a:endParaRPr>
                    </a:p>
                  </a:txBody>
                  <a:tcPr marL="9525" marR="9525" marT="9525" marB="0" anchor="b"/>
                </a:tc>
              </a:tr>
              <a:tr h="228600">
                <a:tc>
                  <a:txBody>
                    <a:bodyPr/>
                    <a:lstStyle/>
                    <a:p>
                      <a:pPr algn="r" fontAlgn="b"/>
                      <a:r>
                        <a:rPr lang="en-US" sz="2000" u="none" strike="noStrike" dirty="0">
                          <a:effectLst/>
                        </a:rPr>
                        <a:t>22</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Sales</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MG Road</a:t>
                      </a:r>
                      <a:endParaRPr lang="en-US" sz="2000" b="0" i="0" u="none" strike="noStrike">
                        <a:solidFill>
                          <a:srgbClr val="000000"/>
                        </a:solidFill>
                        <a:effectLst/>
                        <a:latin typeface="Calibri"/>
                      </a:endParaRPr>
                    </a:p>
                  </a:txBody>
                  <a:tcPr marL="9525" marR="9525" marT="9525" marB="0" anchor="b"/>
                </a:tc>
              </a:tr>
              <a:tr h="228600">
                <a:tc>
                  <a:txBody>
                    <a:bodyPr/>
                    <a:lstStyle/>
                    <a:p>
                      <a:pPr algn="r" fontAlgn="b"/>
                      <a:r>
                        <a:rPr lang="en-US" sz="2000" u="none" strike="noStrike">
                          <a:effectLst/>
                        </a:rPr>
                        <a:t>23</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dirty="0">
                          <a:effectLst/>
                        </a:rPr>
                        <a:t>BPO</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MG Road</a:t>
                      </a:r>
                      <a:endParaRPr lang="en-US" sz="2000" b="0" i="0" u="none" strike="noStrike" dirty="0">
                        <a:solidFill>
                          <a:srgbClr val="000000"/>
                        </a:solidFill>
                        <a:effectLst/>
                        <a:latin typeface="Calibri"/>
                      </a:endParaRPr>
                    </a:p>
                  </a:txBody>
                  <a:tcPr marL="9525" marR="9525" marT="9525" marB="0" anchor="b"/>
                </a:tc>
              </a:tr>
            </a:tbl>
          </a:graphicData>
        </a:graphic>
      </p:graphicFrame>
      <p:sp>
        <p:nvSpPr>
          <p:cNvPr id="9" name="Rectangle 8"/>
          <p:cNvSpPr/>
          <p:nvPr/>
        </p:nvSpPr>
        <p:spPr>
          <a:xfrm>
            <a:off x="6526319" y="3625271"/>
            <a:ext cx="63991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b="1" i="1" dirty="0" err="1">
                <a:latin typeface="Times New Roman" pitchFamily="18" charset="0"/>
                <a:cs typeface="Times New Roman" pitchFamily="18" charset="0"/>
              </a:rPr>
              <a:t>dept</a:t>
            </a:r>
            <a:r>
              <a:rPr lang="en-US" b="1" i="1" dirty="0">
                <a:latin typeface="Times New Roman" pitchFamily="18" charset="0"/>
                <a:cs typeface="Times New Roman" pitchFamily="18" charset="0"/>
              </a:rPr>
              <a:t> </a:t>
            </a:r>
          </a:p>
        </p:txBody>
      </p:sp>
    </p:spTree>
    <p:extLst>
      <p:ext uri="{BB962C8B-B14F-4D97-AF65-F5344CB8AC3E}">
        <p14:creationId xmlns:p14="http://schemas.microsoft.com/office/powerpoint/2010/main" val="18755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most basic of Spring’s JDBC templates, this class provides simple access to a database through JDBC and simple indexed-parameter queries.</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5433172" y="799992"/>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08170" y="661737"/>
            <a:ext cx="4975657" cy="461665"/>
          </a:xfrm>
          <a:prstGeom prst="rect">
            <a:avLst/>
          </a:prstGeom>
          <a:noFill/>
        </p:spPr>
        <p:style>
          <a:lnRef idx="2">
            <a:schemeClr val="accent1"/>
          </a:lnRef>
          <a:fillRef idx="1">
            <a:schemeClr val="lt1"/>
          </a:fillRef>
          <a:effectRef idx="0">
            <a:schemeClr val="accent1"/>
          </a:effectRef>
          <a:fontRef idx="minor">
            <a:schemeClr val="dk1"/>
          </a:fontRef>
        </p:style>
        <p:txBody>
          <a:bodyPr wrap="none">
            <a:spAutoFit/>
          </a:bodyPr>
          <a:lstStyle/>
          <a:p>
            <a:pPr indent="-342900" algn="just"/>
            <a:r>
              <a:rPr lang="en-US" dirty="0" err="1">
                <a:solidFill>
                  <a:srgbClr val="002060"/>
                </a:solidFill>
                <a:latin typeface="Times New Roman" pitchFamily="18" charset="0"/>
                <a:ea typeface="Arial Unicode MS" pitchFamily="34" charset="-128"/>
                <a:cs typeface="Times New Roman" pitchFamily="18" charset="0"/>
              </a:rPr>
              <a:t>org.springframework.jdbc.core</a:t>
            </a:r>
            <a:r>
              <a:rPr lang="en-US" sz="2400" dirty="0" err="1">
                <a:solidFill>
                  <a:srgbClr val="002060"/>
                </a:solidFill>
                <a:latin typeface="Times New Roman" pitchFamily="18" charset="0"/>
                <a:ea typeface="Arial Unicode MS" pitchFamily="34" charset="-128"/>
                <a:cs typeface="Times New Roman" pitchFamily="18" charset="0"/>
              </a:rPr>
              <a:t>.</a:t>
            </a:r>
            <a:r>
              <a:rPr lang="en-US" sz="2400" b="1" dirty="0" err="1">
                <a:solidFill>
                  <a:schemeClr val="accent5">
                    <a:lumMod val="75000"/>
                  </a:schemeClr>
                </a:solidFill>
                <a:latin typeface="Times New Roman" pitchFamily="18" charset="0"/>
                <a:ea typeface="Arial Unicode MS" pitchFamily="34" charset="-128"/>
                <a:cs typeface="Times New Roman" pitchFamily="18" charset="0"/>
              </a:rPr>
              <a:t>JdbcTemplate</a:t>
            </a:r>
            <a:endParaRPr lang="en-US" sz="2400" b="1" dirty="0">
              <a:solidFill>
                <a:schemeClr val="accent5">
                  <a:lumMod val="75000"/>
                </a:schemeClr>
              </a:solidFill>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128919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062790" y="725906"/>
            <a:ext cx="7391400" cy="2492990"/>
          </a:xfrm>
          <a:prstGeom prst="rect">
            <a:avLst/>
          </a:prstGeom>
          <a:solidFill>
            <a:schemeClr val="accent3">
              <a:lumMod val="20000"/>
              <a:lumOff val="80000"/>
            </a:schemeClr>
          </a:solidFill>
        </p:spPr>
        <p:txBody>
          <a:bodyPr wrap="square">
            <a:spAutoFit/>
          </a:bodyPr>
          <a:lstStyle/>
          <a:p>
            <a:r>
              <a:rPr lang="en-US" sz="1400" dirty="0">
                <a:solidFill>
                  <a:srgbClr val="1A9681"/>
                </a:solidFill>
              </a:rPr>
              <a:t>&lt;bean</a:t>
            </a:r>
            <a:r>
              <a:rPr lang="en-US" sz="1400" dirty="0">
                <a:solidFill>
                  <a:srgbClr val="CC3399"/>
                </a:solidFill>
              </a:rPr>
              <a:t> id=</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employeeDao</a:t>
            </a:r>
            <a:r>
              <a:rPr lang="en-US" sz="1400" i="1" dirty="0">
                <a:solidFill>
                  <a:srgbClr val="0066FF"/>
                </a:solidFill>
                <a:latin typeface="Times New Roman" pitchFamily="18" charset="0"/>
                <a:cs typeface="Times New Roman" pitchFamily="18" charset="0"/>
              </a:rPr>
              <a:t>" </a:t>
            </a:r>
            <a:r>
              <a:rPr lang="en-US" sz="1400" dirty="0">
                <a:solidFill>
                  <a:srgbClr val="CC3399"/>
                </a:solidFill>
              </a:rPr>
              <a:t>class</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org.santosh.dao.EmployeeDao</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   </a:t>
            </a:r>
          </a:p>
          <a:p>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jdbcTemplate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rPr>
              <a:t>&lt;/bean&gt;</a:t>
            </a:r>
          </a:p>
          <a:p>
            <a:endParaRPr lang="en-US" sz="1400" dirty="0">
              <a:solidFill>
                <a:srgbClr val="1A9681"/>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org.springframework.jdbc.core</a:t>
            </a:r>
            <a:r>
              <a:rPr lang="en-US" sz="1050" i="1" dirty="0" err="1">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JdbcTem</a:t>
            </a:r>
            <a:r>
              <a:rPr lang="en-US" sz="1600" b="1" i="1" dirty="0" err="1">
                <a:solidFill>
                  <a:srgbClr val="0066FF"/>
                </a:solidFill>
                <a:latin typeface="Times New Roman" pitchFamily="18" charset="0"/>
                <a:cs typeface="Times New Roman" pitchFamily="18" charset="0"/>
              </a:rPr>
              <a:t>plate</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dataSource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a:p>
            <a:r>
              <a:rPr lang="en-US" sz="1400" dirty="0">
                <a:solidFill>
                  <a:srgbClr val="1A9681"/>
                </a:solidFill>
                <a:latin typeface="Times New Roman" pitchFamily="18" charset="0"/>
                <a:cs typeface="Times New Roman" pitchFamily="18" charset="0"/>
              </a:rPr>
              <a:t/>
            </a:r>
            <a:br>
              <a:rPr lang="en-US" sz="1400" dirty="0">
                <a:solidFill>
                  <a:srgbClr val="1A9681"/>
                </a:solidFill>
                <a:latin typeface="Times New Roman" pitchFamily="18" charset="0"/>
                <a:cs typeface="Times New Roman" pitchFamily="18" charset="0"/>
              </a:rPr>
            </a:br>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org.springframework.jndi.JndiObjectFactoryBean</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jndiName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value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database.jndiname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p:txBody>
      </p:sp>
      <p:sp>
        <p:nvSpPr>
          <p:cNvPr id="33" name="Rectangle 32"/>
          <p:cNvSpPr/>
          <p:nvPr/>
        </p:nvSpPr>
        <p:spPr>
          <a:xfrm>
            <a:off x="1051904" y="489159"/>
            <a:ext cx="1677062" cy="307777"/>
          </a:xfrm>
          <a:prstGeom prst="rect">
            <a:avLst/>
          </a:prstGeom>
          <a:solidFill>
            <a:schemeClr val="bg1">
              <a:lumMod val="85000"/>
            </a:schemeClr>
          </a:solidFill>
        </p:spPr>
        <p:txBody>
          <a:bodyPr wrap="none">
            <a:spAutoFit/>
          </a:bodyPr>
          <a:lstStyle/>
          <a:p>
            <a:r>
              <a:rPr lang="en-US" sz="1400" b="1" u="sng" dirty="0"/>
              <a:t>In Bean declaration</a:t>
            </a:r>
          </a:p>
        </p:txBody>
      </p:sp>
      <p:sp>
        <p:nvSpPr>
          <p:cNvPr id="35" name="Rectangle 34"/>
          <p:cNvSpPr/>
          <p:nvPr/>
        </p:nvSpPr>
        <p:spPr>
          <a:xfrm>
            <a:off x="1062790" y="3545307"/>
            <a:ext cx="7391400" cy="2462213"/>
          </a:xfrm>
          <a:prstGeom prst="rect">
            <a:avLst/>
          </a:prstGeom>
          <a:solidFill>
            <a:schemeClr val="accent3">
              <a:lumMod val="20000"/>
              <a:lumOff val="80000"/>
            </a:schemeClr>
          </a:solidFill>
        </p:spPr>
        <p:txBody>
          <a:bodyPr wrap="square">
            <a:spAutoFit/>
          </a:bodyPr>
          <a:lstStyle/>
          <a:p>
            <a:r>
              <a:rPr lang="en-US" sz="1400" dirty="0">
                <a:solidFill>
                  <a:srgbClr val="CC3399"/>
                </a:solidFill>
                <a:latin typeface="Times New Roman" pitchFamily="18" charset="0"/>
                <a:cs typeface="Times New Roman" pitchFamily="18" charset="0"/>
              </a:rPr>
              <a:t>public class </a:t>
            </a:r>
            <a:r>
              <a:rPr lang="en-US" sz="1400" dirty="0" err="1">
                <a:latin typeface="Times New Roman" pitchFamily="18" charset="0"/>
                <a:cs typeface="Times New Roman" pitchFamily="18" charset="0"/>
              </a:rPr>
              <a:t>EmployeeDao</a:t>
            </a:r>
            <a:r>
              <a:rPr lang="en-US" sz="1400" dirty="0">
                <a:latin typeface="Times New Roman" pitchFamily="18" charset="0"/>
                <a:cs typeface="Times New Roman" pitchFamily="18" charset="0"/>
              </a:rPr>
              <a:t> {</a:t>
            </a:r>
          </a:p>
          <a:p>
            <a:pPr lvl="1"/>
            <a:r>
              <a:rPr lang="en-US" sz="1400" dirty="0">
                <a:latin typeface="Times New Roman" pitchFamily="18" charset="0"/>
                <a:cs typeface="Times New Roman" pitchFamily="18" charset="0"/>
              </a:rPr>
              <a:t>…</a:t>
            </a:r>
          </a:p>
          <a:p>
            <a:pPr lvl="1"/>
            <a:r>
              <a:rPr lang="en-US" sz="1400" i="1" dirty="0">
                <a:solidFill>
                  <a:srgbClr val="CC3399"/>
                </a:solidFill>
                <a:latin typeface="Times New Roman" pitchFamily="18" charset="0"/>
                <a:ea typeface="SimSun" pitchFamily="2" charset="-122"/>
                <a:cs typeface="Times New Roman" pitchFamily="18" charset="0"/>
              </a:rPr>
              <a:t>private</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JdbcTemplate</a:t>
            </a:r>
            <a:r>
              <a:rPr lang="en-US" sz="1400" i="1" dirty="0">
                <a:latin typeface="Times New Roman" pitchFamily="18" charset="0"/>
                <a:cs typeface="Times New Roman" pitchFamily="18" charset="0"/>
              </a:rPr>
              <a:t> </a:t>
            </a:r>
            <a:r>
              <a:rPr lang="en-US" sz="1400" b="1"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cs typeface="Times New Roman" pitchFamily="18" charset="0"/>
              </a:rPr>
              <a:t>;</a:t>
            </a:r>
          </a:p>
          <a:p>
            <a:pPr lvl="1"/>
            <a:endParaRPr lang="en-US" sz="1400" dirty="0">
              <a:solidFill>
                <a:srgbClr val="1A9681"/>
              </a:solidFill>
              <a:latin typeface="Times New Roman" pitchFamily="18" charset="0"/>
              <a:cs typeface="Times New Roman" pitchFamily="18" charset="0"/>
            </a:endParaRPr>
          </a:p>
          <a:p>
            <a:pPr lvl="1"/>
            <a:r>
              <a:rPr lang="en-US" sz="1400" i="1" dirty="0">
                <a:solidFill>
                  <a:srgbClr val="CC3399"/>
                </a:solidFill>
                <a:latin typeface="Times New Roman" pitchFamily="18" charset="0"/>
                <a:ea typeface="SimSun" pitchFamily="2" charset="-122"/>
                <a:cs typeface="Times New Roman" pitchFamily="18" charset="0"/>
              </a:rPr>
              <a:t>public void</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setJdbcTemplate</a:t>
            </a:r>
            <a:r>
              <a:rPr lang="en-US" sz="1400" i="1" dirty="0">
                <a:latin typeface="Times New Roman" pitchFamily="18" charset="0"/>
                <a:ea typeface="SimSun" pitchFamily="2" charset="-122"/>
                <a:cs typeface="Times New Roman" pitchFamily="18" charset="0"/>
              </a:rPr>
              <a:t>(</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p>
          <a:p>
            <a:pPr lvl="1"/>
            <a:r>
              <a:rPr lang="en-US" sz="1400" i="1" dirty="0">
                <a:solidFill>
                  <a:srgbClr val="CC3399"/>
                </a:solidFill>
                <a:latin typeface="Times New Roman" pitchFamily="18" charset="0"/>
                <a:ea typeface="SimSun" pitchFamily="2" charset="-122"/>
                <a:cs typeface="Times New Roman" pitchFamily="18" charset="0"/>
              </a:rPr>
              <a:t>	</a:t>
            </a:r>
            <a:r>
              <a:rPr lang="en-US" sz="1400" i="1" dirty="0" err="1">
                <a:solidFill>
                  <a:srgbClr val="CC3399"/>
                </a:solidFill>
                <a:latin typeface="Times New Roman" pitchFamily="18" charset="0"/>
                <a:ea typeface="SimSun" pitchFamily="2" charset="-122"/>
                <a:cs typeface="Times New Roman" pitchFamily="18" charset="0"/>
              </a:rPr>
              <a:t>this.</a:t>
            </a:r>
            <a:r>
              <a:rPr lang="en-US" sz="1400"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 </a:t>
            </a:r>
            <a:r>
              <a:rPr lang="en-US" sz="1400" i="1" dirty="0" err="1">
                <a:latin typeface="Times New Roman" pitchFamily="18" charset="0"/>
                <a:ea typeface="SimSun" pitchFamily="2" charset="-122"/>
                <a:cs typeface="Times New Roman" pitchFamily="18" charset="0"/>
              </a:rPr>
              <a:t>jdbcTemplate</a:t>
            </a:r>
            <a:endParaRPr lang="en-US" sz="1400" i="1" dirty="0">
              <a:latin typeface="Times New Roman" pitchFamily="18" charset="0"/>
              <a:ea typeface="SimSun" pitchFamily="2" charset="-122"/>
              <a:cs typeface="Times New Roman" pitchFamily="18" charset="0"/>
            </a:endParaRPr>
          </a:p>
          <a:p>
            <a:pPr lvl="1"/>
            <a:r>
              <a:rPr lang="en-US" sz="1400" i="1" dirty="0">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endParaRPr lang="en-US" sz="1400" i="1" dirty="0">
              <a:solidFill>
                <a:srgbClr val="1A9681"/>
              </a:solidFill>
              <a:latin typeface="Times New Roman" pitchFamily="18" charset="0"/>
              <a:cs typeface="Times New Roman" pitchFamily="18" charset="0"/>
            </a:endParaRPr>
          </a:p>
          <a:p>
            <a:r>
              <a:rPr lang="en-US" sz="1400" i="1" dirty="0">
                <a:latin typeface="Times New Roman" pitchFamily="18" charset="0"/>
                <a:ea typeface="SimSun" pitchFamily="2" charset="-122"/>
                <a:cs typeface="Times New Roman" pitchFamily="18" charset="0"/>
              </a:rPr>
              <a:t>}</a:t>
            </a:r>
            <a:endParaRPr lang="en-US" sz="1400" dirty="0">
              <a:solidFill>
                <a:srgbClr val="1A9681"/>
              </a:solidFill>
              <a:latin typeface="Times New Roman" pitchFamily="18" charset="0"/>
              <a:cs typeface="Times New Roman" pitchFamily="18" charset="0"/>
            </a:endParaRPr>
          </a:p>
        </p:txBody>
      </p:sp>
      <p:sp>
        <p:nvSpPr>
          <p:cNvPr id="40" name="Rectangle 39"/>
          <p:cNvSpPr/>
          <p:nvPr/>
        </p:nvSpPr>
        <p:spPr>
          <a:xfrm>
            <a:off x="1062790" y="3313730"/>
            <a:ext cx="1146468" cy="307777"/>
          </a:xfrm>
          <a:prstGeom prst="rect">
            <a:avLst/>
          </a:prstGeom>
          <a:solidFill>
            <a:schemeClr val="bg1">
              <a:lumMod val="85000"/>
            </a:schemeClr>
          </a:solidFill>
        </p:spPr>
        <p:txBody>
          <a:bodyPr wrap="none">
            <a:spAutoFit/>
          </a:bodyPr>
          <a:lstStyle/>
          <a:p>
            <a:r>
              <a:rPr lang="en-US" sz="1400" b="1" u="sng" dirty="0"/>
              <a:t>In DAO class</a:t>
            </a:r>
          </a:p>
        </p:txBody>
      </p:sp>
      <p:cxnSp>
        <p:nvCxnSpPr>
          <p:cNvPr id="3" name="Straight Connector 2"/>
          <p:cNvCxnSpPr/>
          <p:nvPr/>
        </p:nvCxnSpPr>
        <p:spPr>
          <a:xfrm flipV="1">
            <a:off x="2586790" y="1259306"/>
            <a:ext cx="1600200" cy="38100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2828352" y="2097506"/>
            <a:ext cx="1587238" cy="45720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flipH="1">
            <a:off x="3272589" y="1172222"/>
            <a:ext cx="349381" cy="2830285"/>
          </a:xfrm>
          <a:custGeom>
            <a:avLst/>
            <a:gdLst>
              <a:gd name="connsiteX0" fmla="*/ 1199261 w 1573507"/>
              <a:gd name="connsiteY0" fmla="*/ 0 h 3197153"/>
              <a:gd name="connsiteX1" fmla="*/ 1833 w 1573507"/>
              <a:gd name="connsiteY1" fmla="*/ 1621972 h 3197153"/>
              <a:gd name="connsiteX2" fmla="*/ 1438747 w 1573507"/>
              <a:gd name="connsiteY2" fmla="*/ 3058886 h 3197153"/>
              <a:gd name="connsiteX3" fmla="*/ 1427861 w 1573507"/>
              <a:gd name="connsiteY3" fmla="*/ 3058886 h 3197153"/>
            </a:gdLst>
            <a:ahLst/>
            <a:cxnLst>
              <a:cxn ang="0">
                <a:pos x="connsiteX0" y="connsiteY0"/>
              </a:cxn>
              <a:cxn ang="0">
                <a:pos x="connsiteX1" y="connsiteY1"/>
              </a:cxn>
              <a:cxn ang="0">
                <a:pos x="connsiteX2" y="connsiteY2"/>
              </a:cxn>
              <a:cxn ang="0">
                <a:pos x="connsiteX3" y="connsiteY3"/>
              </a:cxn>
            </a:cxnLst>
            <a:rect l="l" t="t" r="r" b="b"/>
            <a:pathLst>
              <a:path w="1573507" h="3197153">
                <a:moveTo>
                  <a:pt x="1199261" y="0"/>
                </a:moveTo>
                <a:cubicBezTo>
                  <a:pt x="580590" y="556079"/>
                  <a:pt x="-38081" y="1112158"/>
                  <a:pt x="1833" y="1621972"/>
                </a:cubicBezTo>
                <a:cubicBezTo>
                  <a:pt x="41747" y="2131786"/>
                  <a:pt x="1201076" y="2819400"/>
                  <a:pt x="1438747" y="3058886"/>
                </a:cubicBezTo>
                <a:cubicBezTo>
                  <a:pt x="1676418" y="3298372"/>
                  <a:pt x="1552139" y="3178629"/>
                  <a:pt x="1427861" y="3058886"/>
                </a:cubicBezTo>
              </a:path>
            </a:pathLst>
          </a:custGeom>
          <a:ln>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7754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525375" y="622760"/>
            <a:ext cx="8686800" cy="1181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None/>
            </a:pP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Steps for DAO:</a:t>
            </a:r>
          </a:p>
          <a:p>
            <a:pPr marL="0"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You need to follow 3 basic steps while configuring the spring context in XML.</a:t>
            </a:r>
          </a:p>
          <a:p>
            <a:pPr marL="400050" lvl="1" indent="0" algn="just">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pic>
        <p:nvPicPr>
          <p:cNvPr id="9" name="Picture 4" descr="http://www.financialjesus.com/wp-content/uploads/2008/05/important2.jpg"/>
          <p:cNvPicPr>
            <a:picLocks noChangeAspect="1" noChangeArrowheads="1"/>
          </p:cNvPicPr>
          <p:nvPr/>
        </p:nvPicPr>
        <p:blipFill rotWithShape="1">
          <a:blip r:embed="rId2">
            <a:extLst>
              <a:ext uri="{28A0092B-C50C-407E-A947-70E740481C1C}">
                <a14:useLocalDpi xmlns:a14="http://schemas.microsoft.com/office/drawing/2010/main" val="0"/>
              </a:ext>
            </a:extLst>
          </a:blip>
          <a:srcRect l="10993" t="7834" r="23484" b="5069"/>
          <a:stretch/>
        </p:blipFill>
        <p:spPr bwMode="auto">
          <a:xfrm>
            <a:off x="9637295" y="2598822"/>
            <a:ext cx="1665515" cy="117019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Rectangle 1"/>
          <p:cNvSpPr/>
          <p:nvPr/>
        </p:nvSpPr>
        <p:spPr>
          <a:xfrm>
            <a:off x="525375" y="5495262"/>
            <a:ext cx="6096000" cy="461665"/>
          </a:xfrm>
          <a:prstGeom prst="rect">
            <a:avLst/>
          </a:prstGeom>
        </p:spPr>
        <p:txBody>
          <a:bodyPr>
            <a:spAutoFit/>
          </a:bodyPr>
          <a:lstStyle/>
          <a:p>
            <a:pPr marL="400050" lvl="1" indent="0" algn="just">
              <a:buNone/>
            </a:pPr>
            <a:r>
              <a:rPr lang="en-US" sz="2400" b="1" smtClean="0">
                <a:solidFill>
                  <a:schemeClr val="accent5">
                    <a:lumMod val="75000"/>
                  </a:schemeClr>
                </a:solidFill>
                <a:latin typeface="Times New Roman" pitchFamily="18" charset="0"/>
                <a:ea typeface="Arial Unicode MS" pitchFamily="34" charset="-128"/>
                <a:cs typeface="Times New Roman" pitchFamily="18" charset="0"/>
              </a:rPr>
              <a:t>Step </a:t>
            </a:r>
            <a:r>
              <a:rPr lang="en-US" sz="2400" b="1" dirty="0" smtClean="0">
                <a:solidFill>
                  <a:schemeClr val="accent5">
                    <a:lumMod val="75000"/>
                  </a:schemeClr>
                </a:solidFill>
                <a:latin typeface="Times New Roman" pitchFamily="18" charset="0"/>
                <a:ea typeface="Arial Unicode MS" pitchFamily="34" charset="-128"/>
                <a:cs typeface="Times New Roman" pitchFamily="18" charset="0"/>
              </a:rPr>
              <a:t>3:</a:t>
            </a:r>
            <a:r>
              <a:rPr lang="en-US" sz="2400" dirty="0" smtClean="0">
                <a:solidFill>
                  <a:schemeClr val="accent5">
                    <a:lumMod val="75000"/>
                  </a:schemeClr>
                </a:solidFill>
                <a:latin typeface="Times New Roman" pitchFamily="18" charset="0"/>
                <a:ea typeface="Arial Unicode MS" pitchFamily="34" charset="-128"/>
                <a:cs typeface="Times New Roman" pitchFamily="18" charset="0"/>
              </a:rPr>
              <a:t> </a:t>
            </a:r>
            <a:r>
              <a:rPr lang="en-US" sz="2400" u="sng" dirty="0" smtClean="0">
                <a:solidFill>
                  <a:schemeClr val="accent5">
                    <a:lumMod val="75000"/>
                  </a:schemeClr>
                </a:solidFill>
                <a:latin typeface="Times New Roman" pitchFamily="18" charset="0"/>
                <a:ea typeface="Arial Unicode MS" pitchFamily="34" charset="-128"/>
                <a:cs typeface="Times New Roman" pitchFamily="18" charset="0"/>
              </a:rPr>
              <a:t>Configure custom DAO Class</a:t>
            </a:r>
            <a:r>
              <a:rPr lang="en-US" sz="2000" dirty="0" smtClean="0">
                <a:solidFill>
                  <a:schemeClr val="accent1">
                    <a:lumMod val="50000"/>
                  </a:schemeClr>
                </a:solidFill>
                <a:latin typeface="Times New Roman" pitchFamily="18" charset="0"/>
                <a:ea typeface="Arial Unicode MS" pitchFamily="34" charset="-128"/>
                <a:cs typeface="Times New Roman" pitchFamily="18" charset="0"/>
              </a:rPr>
              <a:t> </a:t>
            </a:r>
            <a:endParaRPr lang="en-US" sz="2000"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3" name="Rectangle 2"/>
          <p:cNvSpPr/>
          <p:nvPr/>
        </p:nvSpPr>
        <p:spPr>
          <a:xfrm>
            <a:off x="525375" y="2071238"/>
            <a:ext cx="6096000" cy="1292662"/>
          </a:xfrm>
          <a:prstGeom prst="rect">
            <a:avLst/>
          </a:prstGeom>
        </p:spPr>
        <p:txBody>
          <a:bodyPr>
            <a:spAutoFit/>
          </a:bodyPr>
          <a:lstStyle/>
          <a:p>
            <a:pPr marL="400050" lvl="1" indent="0" algn="just">
              <a:buNone/>
            </a:pPr>
            <a:r>
              <a:rPr lang="en-US" sz="2400" b="1" dirty="0">
                <a:solidFill>
                  <a:schemeClr val="accent5">
                    <a:lumMod val="75000"/>
                  </a:schemeClr>
                </a:solidFill>
                <a:latin typeface="Times New Roman" pitchFamily="18" charset="0"/>
                <a:ea typeface="Arial Unicode MS" pitchFamily="34" charset="-128"/>
                <a:cs typeface="Times New Roman" pitchFamily="18" charset="0"/>
              </a:rPr>
              <a:t>Step 1:</a:t>
            </a:r>
            <a:r>
              <a:rPr lang="en-US" sz="2400" dirty="0">
                <a:solidFill>
                  <a:schemeClr val="accent5">
                    <a:lumMod val="75000"/>
                  </a:schemeClr>
                </a:solidFill>
                <a:latin typeface="Times New Roman" pitchFamily="18" charset="0"/>
                <a:ea typeface="Arial Unicode MS" pitchFamily="34" charset="-128"/>
                <a:cs typeface="Times New Roman" pitchFamily="18" charset="0"/>
              </a:rPr>
              <a:t> </a:t>
            </a:r>
            <a:r>
              <a:rPr lang="en-US" sz="2400" u="sng" dirty="0">
                <a:solidFill>
                  <a:schemeClr val="accent5">
                    <a:lumMod val="75000"/>
                  </a:schemeClr>
                </a:solidFill>
                <a:latin typeface="Times New Roman" pitchFamily="18" charset="0"/>
                <a:ea typeface="Arial Unicode MS" pitchFamily="34" charset="-128"/>
                <a:cs typeface="Times New Roman" pitchFamily="18" charset="0"/>
              </a:rPr>
              <a:t>Configure Data Source</a:t>
            </a:r>
          </a:p>
          <a:p>
            <a:pPr lvl="4" indent="-342900" algn="just">
              <a:buFont typeface="+mj-lt"/>
              <a:buAutoNum type="arabicPeriod"/>
            </a:pPr>
            <a:r>
              <a:rPr lang="en-US" dirty="0">
                <a:solidFill>
                  <a:schemeClr val="accent5">
                    <a:lumMod val="75000"/>
                  </a:schemeClr>
                </a:solidFill>
                <a:latin typeface="Times New Roman" pitchFamily="18" charset="0"/>
                <a:ea typeface="Arial Unicode MS" pitchFamily="34" charset="-128"/>
                <a:cs typeface="Times New Roman" pitchFamily="18" charset="0"/>
              </a:rPr>
              <a:t>Driver Based Data Source</a:t>
            </a:r>
          </a:p>
          <a:p>
            <a:pPr lvl="4" indent="-342900" algn="just">
              <a:buFont typeface="+mj-lt"/>
              <a:buAutoNum type="arabicPeriod"/>
            </a:pPr>
            <a:r>
              <a:rPr lang="en-US" dirty="0">
                <a:solidFill>
                  <a:schemeClr val="accent5">
                    <a:lumMod val="75000"/>
                  </a:schemeClr>
                </a:solidFill>
                <a:latin typeface="Times New Roman" pitchFamily="18" charset="0"/>
                <a:ea typeface="Arial Unicode MS" pitchFamily="34" charset="-128"/>
                <a:cs typeface="Times New Roman" pitchFamily="18" charset="0"/>
              </a:rPr>
              <a:t>JNDI Data source</a:t>
            </a:r>
          </a:p>
          <a:p>
            <a:pPr lvl="4" indent="-342900" algn="just">
              <a:buFont typeface="+mj-lt"/>
              <a:buAutoNum type="arabicPeriod"/>
            </a:pPr>
            <a:r>
              <a:rPr lang="en-US" dirty="0">
                <a:solidFill>
                  <a:schemeClr val="accent5">
                    <a:lumMod val="75000"/>
                  </a:schemeClr>
                </a:solidFill>
                <a:latin typeface="Times New Roman" pitchFamily="18" charset="0"/>
                <a:ea typeface="Arial Unicode MS" pitchFamily="34" charset="-128"/>
                <a:cs typeface="Times New Roman" pitchFamily="18" charset="0"/>
              </a:rPr>
              <a:t>Pooled Data source</a:t>
            </a:r>
            <a:endParaRPr lang="en-US" sz="1200"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6" name="Rectangle 5"/>
          <p:cNvSpPr/>
          <p:nvPr/>
        </p:nvSpPr>
        <p:spPr>
          <a:xfrm>
            <a:off x="525375" y="3792215"/>
            <a:ext cx="6096000" cy="1292662"/>
          </a:xfrm>
          <a:prstGeom prst="rect">
            <a:avLst/>
          </a:prstGeom>
        </p:spPr>
        <p:txBody>
          <a:bodyPr>
            <a:spAutoFit/>
          </a:bodyPr>
          <a:lstStyle/>
          <a:p>
            <a:pPr marL="400050" lvl="1" indent="0" algn="just">
              <a:buNone/>
            </a:pPr>
            <a:r>
              <a:rPr lang="en-US" sz="2400" b="1" dirty="0">
                <a:solidFill>
                  <a:schemeClr val="accent5">
                    <a:lumMod val="75000"/>
                  </a:schemeClr>
                </a:solidFill>
                <a:latin typeface="Times New Roman" pitchFamily="18" charset="0"/>
                <a:ea typeface="Arial Unicode MS" pitchFamily="34" charset="-128"/>
                <a:cs typeface="Times New Roman" pitchFamily="18" charset="0"/>
              </a:rPr>
              <a:t>Step 2:</a:t>
            </a:r>
            <a:r>
              <a:rPr lang="en-US" sz="2400" dirty="0">
                <a:solidFill>
                  <a:schemeClr val="accent5">
                    <a:lumMod val="75000"/>
                  </a:schemeClr>
                </a:solidFill>
                <a:latin typeface="Times New Roman" pitchFamily="18" charset="0"/>
                <a:ea typeface="Arial Unicode MS" pitchFamily="34" charset="-128"/>
                <a:cs typeface="Times New Roman" pitchFamily="18" charset="0"/>
              </a:rPr>
              <a:t> </a:t>
            </a:r>
            <a:r>
              <a:rPr lang="en-US" sz="2400" u="sng" dirty="0">
                <a:solidFill>
                  <a:schemeClr val="accent5">
                    <a:lumMod val="75000"/>
                  </a:schemeClr>
                </a:solidFill>
                <a:latin typeface="Times New Roman" pitchFamily="18" charset="0"/>
                <a:ea typeface="Arial Unicode MS" pitchFamily="34" charset="-128"/>
                <a:cs typeface="Times New Roman" pitchFamily="18" charset="0"/>
              </a:rPr>
              <a:t>Configure JDBC Template</a:t>
            </a:r>
          </a:p>
          <a:p>
            <a:pPr lvl="4" indent="-342900" algn="just">
              <a:buFont typeface="+mj-lt"/>
              <a:buAutoNum type="arabicPeriod"/>
            </a:pPr>
            <a:r>
              <a:rPr lang="en-US" dirty="0" err="1">
                <a:solidFill>
                  <a:schemeClr val="accent5">
                    <a:lumMod val="75000"/>
                  </a:schemeClr>
                </a:solidFill>
                <a:latin typeface="Times New Roman" pitchFamily="18" charset="0"/>
                <a:ea typeface="Arial Unicode MS" pitchFamily="34" charset="-128"/>
                <a:cs typeface="Times New Roman" pitchFamily="18" charset="0"/>
              </a:rPr>
              <a:t>JdbcTemplate</a:t>
            </a:r>
            <a:endParaRPr lang="en-US" dirty="0">
              <a:solidFill>
                <a:schemeClr val="accent5">
                  <a:lumMod val="75000"/>
                </a:schemeClr>
              </a:solidFill>
              <a:latin typeface="Times New Roman" pitchFamily="18" charset="0"/>
              <a:ea typeface="Arial Unicode MS" pitchFamily="34" charset="-128"/>
              <a:cs typeface="Times New Roman" pitchFamily="18" charset="0"/>
            </a:endParaRPr>
          </a:p>
          <a:p>
            <a:pPr lvl="4" indent="-342900" algn="just">
              <a:buFont typeface="+mj-lt"/>
              <a:buAutoNum type="arabicPeriod"/>
            </a:pPr>
            <a:r>
              <a:rPr lang="en-US" dirty="0" err="1">
                <a:solidFill>
                  <a:schemeClr val="accent5">
                    <a:lumMod val="75000"/>
                  </a:schemeClr>
                </a:solidFill>
                <a:latin typeface="Times New Roman" pitchFamily="18" charset="0"/>
                <a:ea typeface="Arial Unicode MS" pitchFamily="34" charset="-128"/>
                <a:cs typeface="Times New Roman" pitchFamily="18" charset="0"/>
              </a:rPr>
              <a:t>NamedParameterJdbcTemplate</a:t>
            </a:r>
            <a:endParaRPr lang="en-US" dirty="0">
              <a:solidFill>
                <a:schemeClr val="accent5">
                  <a:lumMod val="75000"/>
                </a:schemeClr>
              </a:solidFill>
              <a:latin typeface="Times New Roman" pitchFamily="18" charset="0"/>
              <a:ea typeface="Arial Unicode MS" pitchFamily="34" charset="-128"/>
              <a:cs typeface="Times New Roman" pitchFamily="18" charset="0"/>
            </a:endParaRPr>
          </a:p>
          <a:p>
            <a:pPr lvl="4" indent="-342900" algn="just">
              <a:buFont typeface="+mj-lt"/>
              <a:buAutoNum type="arabicPeriod"/>
            </a:pPr>
            <a:r>
              <a:rPr lang="en-US" dirty="0" err="1">
                <a:solidFill>
                  <a:schemeClr val="accent5">
                    <a:lumMod val="75000"/>
                  </a:schemeClr>
                </a:solidFill>
                <a:latin typeface="Times New Roman" pitchFamily="18" charset="0"/>
                <a:ea typeface="Arial Unicode MS" pitchFamily="34" charset="-128"/>
                <a:cs typeface="Times New Roman" pitchFamily="18" charset="0"/>
              </a:rPr>
              <a:t>SimpleJdbcTemplate</a:t>
            </a:r>
            <a:endParaRPr lang="en-US" sz="1200"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14249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457200"/>
            <a:ext cx="7996986" cy="1938992"/>
          </a:xfrm>
          <a:prstGeom prst="rect">
            <a:avLst/>
          </a:prstGeom>
          <a:solidFill>
            <a:schemeClr val="accent3">
              <a:lumMod val="20000"/>
              <a:lumOff val="80000"/>
            </a:schemeClr>
          </a:solidFill>
        </p:spPr>
        <p:txBody>
          <a:bodyPr wrap="square">
            <a:spAutoFit/>
          </a:bodyPr>
          <a:lstStyle/>
          <a:p>
            <a:r>
              <a:rPr lang="en-US" sz="1200" b="1" i="1" dirty="0">
                <a:latin typeface="Courier New" pitchFamily="49" charset="0"/>
                <a:cs typeface="Courier New" pitchFamily="49" charset="0"/>
              </a:rPr>
              <a:t>public void </a:t>
            </a:r>
            <a:r>
              <a:rPr lang="en-US" sz="1200" b="1" i="1" dirty="0" err="1">
                <a:latin typeface="Courier New" pitchFamily="49" charset="0"/>
                <a:cs typeface="Courier New" pitchFamily="49" charset="0"/>
              </a:rPr>
              <a:t>addEmployee</a:t>
            </a:r>
            <a:r>
              <a:rPr lang="en-US" sz="1200" b="1" i="1" dirty="0">
                <a:latin typeface="Courier New" pitchFamily="49" charset="0"/>
                <a:cs typeface="Courier New" pitchFamily="49" charset="0"/>
              </a:rPr>
              <a:t>(Employee </a:t>
            </a:r>
            <a:r>
              <a:rPr lang="en-US" sz="1200" b="1" i="1" dirty="0" err="1">
                <a:latin typeface="Courier New" pitchFamily="49" charset="0"/>
                <a:cs typeface="Courier New" pitchFamily="49" charset="0"/>
              </a:rPr>
              <a:t>emp</a:t>
            </a:r>
            <a:r>
              <a:rPr lang="en-US" sz="1200" b="1" i="1" dirty="0">
                <a:latin typeface="Courier New" pitchFamily="49" charset="0"/>
                <a:cs typeface="Courier New" pitchFamily="49" charset="0"/>
              </a:rPr>
              <a:t>) {</a:t>
            </a:r>
          </a:p>
          <a:p>
            <a:r>
              <a:rPr lang="en-US" sz="1200" i="1" dirty="0">
                <a:latin typeface="Courier New" pitchFamily="49" charset="0"/>
                <a:cs typeface="Courier New" pitchFamily="49" charset="0"/>
              </a:rPr>
              <a:t>	String SQL_ADD_EMPLOYEE = </a:t>
            </a:r>
            <a:r>
              <a:rPr lang="en-US" sz="1200" i="1" dirty="0">
                <a:solidFill>
                  <a:srgbClr val="0066FF"/>
                </a:solidFill>
                <a:latin typeface="Courier New" pitchFamily="49" charset="0"/>
                <a:cs typeface="Courier New" pitchFamily="49" charset="0"/>
              </a:rPr>
              <a:t>"INSERT into </a:t>
            </a:r>
            <a:r>
              <a:rPr lang="en-US" sz="1200" i="1" dirty="0" err="1">
                <a:solidFill>
                  <a:srgbClr val="0066FF"/>
                </a:solidFill>
                <a:latin typeface="Courier New" pitchFamily="49" charset="0"/>
                <a:cs typeface="Courier New" pitchFamily="49" charset="0"/>
              </a:rPr>
              <a:t>emp</a:t>
            </a:r>
            <a:r>
              <a:rPr lang="en-US" sz="1200" i="1" dirty="0">
                <a:solidFill>
                  <a:srgbClr val="0066FF"/>
                </a:solidFill>
                <a:latin typeface="Courier New" pitchFamily="49" charset="0"/>
                <a:cs typeface="Courier New" pitchFamily="49" charset="0"/>
              </a:rPr>
              <a:t>(</a:t>
            </a:r>
            <a:r>
              <a:rPr lang="en-US" sz="1200" i="1" dirty="0" err="1">
                <a:solidFill>
                  <a:srgbClr val="0066FF"/>
                </a:solidFill>
                <a:latin typeface="Courier New" pitchFamily="49" charset="0"/>
                <a:cs typeface="Courier New" pitchFamily="49" charset="0"/>
              </a:rPr>
              <a:t>empid</a:t>
            </a:r>
            <a:r>
              <a:rPr lang="en-US" sz="1200" i="1" dirty="0">
                <a:solidFill>
                  <a:srgbClr val="0066FF"/>
                </a:solidFill>
                <a:latin typeface="Courier New" pitchFamily="49" charset="0"/>
                <a:cs typeface="Courier New" pitchFamily="49" charset="0"/>
              </a:rPr>
              <a:t>, name, </a:t>
            </a:r>
            <a:r>
              <a:rPr lang="en-US" sz="1200" i="1" dirty="0" err="1">
                <a:solidFill>
                  <a:srgbClr val="0066FF"/>
                </a:solidFill>
                <a:latin typeface="Courier New" pitchFamily="49" charset="0"/>
                <a:cs typeface="Courier New" pitchFamily="49" charset="0"/>
              </a:rPr>
              <a:t>dept</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sal</a:t>
            </a:r>
            <a:r>
              <a:rPr lang="en-US" sz="1200" i="1" dirty="0">
                <a:solidFill>
                  <a:srgbClr val="0066FF"/>
                </a:solidFill>
                <a:latin typeface="Courier New" pitchFamily="49" charset="0"/>
                <a:cs typeface="Courier New" pitchFamily="49" charset="0"/>
              </a:rPr>
              <a:t>)"</a:t>
            </a:r>
          </a:p>
          <a:p>
            <a:r>
              <a:rPr lang="en-US" sz="1200" i="1" dirty="0">
                <a:solidFill>
                  <a:srgbClr val="0066FF"/>
                </a:solidFill>
                <a:latin typeface="Courier New" pitchFamily="49" charset="0"/>
                <a:cs typeface="Courier New" pitchFamily="49" charset="0"/>
              </a:rPr>
              <a:t>		+ " values (?, ?, ?, ?)"</a:t>
            </a:r>
            <a:r>
              <a:rPr lang="en-US" sz="1200" i="1" dirty="0">
                <a:latin typeface="Courier New" pitchFamily="49" charset="0"/>
                <a:cs typeface="Courier New" pitchFamily="49" charset="0"/>
              </a:rPr>
              <a:t>;</a:t>
            </a:r>
          </a:p>
          <a:p>
            <a:endParaRPr lang="en-US" sz="1200" i="1" dirty="0">
              <a:latin typeface="Courier New" pitchFamily="49" charset="0"/>
              <a:cs typeface="Courier New" pitchFamily="49" charset="0"/>
            </a:endParaRPr>
          </a:p>
          <a:p>
            <a:r>
              <a:rPr lang="en-US" sz="1200" b="1" i="1" dirty="0">
                <a:latin typeface="Courier New" pitchFamily="49" charset="0"/>
                <a:cs typeface="Courier New" pitchFamily="49" charset="0"/>
              </a:rPr>
              <a:t>	</a:t>
            </a:r>
            <a:r>
              <a:rPr lang="en-US" sz="1200" b="1" i="1" dirty="0" err="1">
                <a:latin typeface="Courier New" pitchFamily="49" charset="0"/>
                <a:cs typeface="Courier New" pitchFamily="49" charset="0"/>
              </a:rPr>
              <a:t>int</a:t>
            </a:r>
            <a:r>
              <a:rPr lang="en-US" sz="1200" b="1" i="1" dirty="0">
                <a:latin typeface="Courier New" pitchFamily="49" charset="0"/>
                <a:cs typeface="Courier New" pitchFamily="49" charset="0"/>
              </a:rPr>
              <a:t> </a:t>
            </a:r>
            <a:r>
              <a:rPr lang="en-US" sz="1200" b="1" i="1" dirty="0" err="1">
                <a:latin typeface="Courier New" pitchFamily="49" charset="0"/>
                <a:cs typeface="Courier New" pitchFamily="49" charset="0"/>
              </a:rPr>
              <a:t>no_of_records</a:t>
            </a:r>
            <a:r>
              <a:rPr lang="en-US" sz="1200" b="1" i="1" dirty="0">
                <a:latin typeface="Courier New" pitchFamily="49" charset="0"/>
                <a:cs typeface="Courier New" pitchFamily="49" charset="0"/>
              </a:rPr>
              <a:t> = </a:t>
            </a:r>
            <a:r>
              <a:rPr lang="en-US" sz="1200" b="1" i="1" dirty="0" err="1">
                <a:latin typeface="Courier New" pitchFamily="49" charset="0"/>
                <a:cs typeface="Courier New" pitchFamily="49" charset="0"/>
              </a:rPr>
              <a:t>getJdbcTemplate</a:t>
            </a:r>
            <a:r>
              <a:rPr lang="en-US" sz="1200" b="1" i="1" dirty="0">
                <a:latin typeface="Courier New" pitchFamily="49" charset="0"/>
                <a:cs typeface="Courier New" pitchFamily="49" charset="0"/>
              </a:rPr>
              <a:t>()</a:t>
            </a:r>
            <a:r>
              <a:rPr lang="en-US" sz="1200" i="1" dirty="0">
                <a:latin typeface="Courier New" pitchFamily="49" charset="0"/>
                <a:cs typeface="Courier New" pitchFamily="49" charset="0"/>
              </a:rPr>
              <a:t>.update(SQL_ADD_EMPLOYEE,</a:t>
            </a:r>
          </a:p>
          <a:p>
            <a:r>
              <a:rPr lang="en-US" sz="1200" b="1" i="1" dirty="0">
                <a:latin typeface="Courier New" pitchFamily="49" charset="0"/>
                <a:cs typeface="Courier New" pitchFamily="49" charset="0"/>
              </a:rPr>
              <a:t>		new Object[] {</a:t>
            </a:r>
          </a:p>
          <a:p>
            <a:r>
              <a:rPr lang="en-US" sz="1200" b="1" i="1" dirty="0">
                <a:latin typeface="Courier New" pitchFamily="49" charset="0"/>
                <a:cs typeface="Courier New" pitchFamily="49" charset="0"/>
              </a:rPr>
              <a:t>		 </a:t>
            </a:r>
            <a:r>
              <a:rPr lang="en-US" sz="1200" i="1" dirty="0" err="1">
                <a:latin typeface="Courier New" pitchFamily="49" charset="0"/>
                <a:cs typeface="Courier New" pitchFamily="49" charset="0"/>
              </a:rPr>
              <a:t>emp.getEmpId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emp.getName</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emp.getDeptid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emp.getSalary</a:t>
            </a:r>
            <a:r>
              <a:rPr lang="en-US" sz="1200" i="1" dirty="0">
                <a:latin typeface="Courier New" pitchFamily="49" charset="0"/>
                <a:cs typeface="Courier New" pitchFamily="49" charset="0"/>
              </a:rPr>
              <a:t>() </a:t>
            </a:r>
          </a:p>
          <a:p>
            <a:r>
              <a:rPr lang="en-US" sz="1200" i="1" dirty="0">
                <a:latin typeface="Courier New" pitchFamily="49" charset="0"/>
                <a:cs typeface="Courier New" pitchFamily="49" charset="0"/>
              </a:rPr>
              <a:t>		});</a:t>
            </a:r>
          </a:p>
          <a:p>
            <a:r>
              <a:rPr lang="en-US" sz="1200" i="1" dirty="0">
                <a:latin typeface="Courier New" pitchFamily="49" charset="0"/>
                <a:cs typeface="Courier New" pitchFamily="49" charset="0"/>
              </a:rPr>
              <a:t>	</a:t>
            </a:r>
            <a:r>
              <a:rPr lang="en-US" sz="1200" dirty="0" err="1"/>
              <a:t>System.</a:t>
            </a:r>
            <a:r>
              <a:rPr lang="en-US" sz="1200" i="1" dirty="0" err="1"/>
              <a:t>out.println</a:t>
            </a:r>
            <a:r>
              <a:rPr lang="en-US" sz="1200" i="1" dirty="0"/>
              <a:t>("Total "+ </a:t>
            </a:r>
            <a:r>
              <a:rPr lang="en-US" sz="1200" i="1" dirty="0" err="1"/>
              <a:t>no_of_records</a:t>
            </a:r>
            <a:r>
              <a:rPr lang="en-US" sz="1200" i="1" dirty="0"/>
              <a:t>+" records are updated...");</a:t>
            </a:r>
          </a:p>
          <a:p>
            <a:r>
              <a:rPr lang="en-US" sz="1200" i="1" dirty="0">
                <a:latin typeface="Courier New" pitchFamily="49" charset="0"/>
                <a:cs typeface="Courier New" pitchFamily="49" charset="0"/>
              </a:rPr>
              <a:t>}</a:t>
            </a:r>
          </a:p>
        </p:txBody>
      </p:sp>
      <p:sp>
        <p:nvSpPr>
          <p:cNvPr id="5" name="Rectangle 4"/>
          <p:cNvSpPr/>
          <p:nvPr/>
        </p:nvSpPr>
        <p:spPr>
          <a:xfrm>
            <a:off x="1676400" y="152401"/>
            <a:ext cx="3316484" cy="307777"/>
          </a:xfrm>
          <a:prstGeom prst="rect">
            <a:avLst/>
          </a:prstGeom>
          <a:solidFill>
            <a:schemeClr val="bg1">
              <a:lumMod val="85000"/>
            </a:schemeClr>
          </a:solidFill>
        </p:spPr>
        <p:txBody>
          <a:bodyPr wrap="square">
            <a:spAutoFit/>
          </a:bodyPr>
          <a:lstStyle/>
          <a:p>
            <a:r>
              <a:rPr lang="en-US" sz="1400" b="1" u="sng" dirty="0"/>
              <a:t>To insert a record(</a:t>
            </a:r>
            <a:r>
              <a:rPr lang="en-US" sz="1400" b="1" dirty="0">
                <a:solidFill>
                  <a:schemeClr val="accent5">
                    <a:lumMod val="75000"/>
                  </a:schemeClr>
                </a:solidFill>
              </a:rPr>
              <a:t>EmployeeDao.java</a:t>
            </a:r>
            <a:r>
              <a:rPr lang="en-US" sz="1400" b="1" dirty="0"/>
              <a:t>)</a:t>
            </a:r>
          </a:p>
        </p:txBody>
      </p:sp>
      <p:sp>
        <p:nvSpPr>
          <p:cNvPr id="7" name="Rectangle 6"/>
          <p:cNvSpPr/>
          <p:nvPr/>
        </p:nvSpPr>
        <p:spPr>
          <a:xfrm>
            <a:off x="1660370" y="2740224"/>
            <a:ext cx="3134833" cy="307777"/>
          </a:xfrm>
          <a:prstGeom prst="rect">
            <a:avLst/>
          </a:prstGeom>
          <a:solidFill>
            <a:schemeClr val="bg1">
              <a:lumMod val="85000"/>
            </a:schemeClr>
          </a:solidFill>
        </p:spPr>
        <p:txBody>
          <a:bodyPr wrap="none">
            <a:spAutoFit/>
          </a:bodyPr>
          <a:lstStyle/>
          <a:p>
            <a:r>
              <a:rPr lang="en-US" sz="1400" b="1" u="sng" dirty="0"/>
              <a:t>To access a record</a:t>
            </a:r>
            <a:r>
              <a:rPr lang="en-US" sz="1400" b="1" dirty="0"/>
              <a:t>(</a:t>
            </a:r>
            <a:r>
              <a:rPr lang="en-US" sz="1400" b="1" dirty="0">
                <a:solidFill>
                  <a:schemeClr val="accent5">
                    <a:lumMod val="75000"/>
                  </a:schemeClr>
                </a:solidFill>
              </a:rPr>
              <a:t>EmployeeDao.java</a:t>
            </a:r>
            <a:r>
              <a:rPr lang="en-US" sz="1400" b="1" dirty="0"/>
              <a:t>)</a:t>
            </a:r>
            <a:endParaRPr lang="en-US" sz="1400" b="1" u="sng" dirty="0"/>
          </a:p>
        </p:txBody>
      </p:sp>
      <p:sp>
        <p:nvSpPr>
          <p:cNvPr id="9" name="Rectangle 8"/>
          <p:cNvSpPr/>
          <p:nvPr/>
        </p:nvSpPr>
        <p:spPr>
          <a:xfrm>
            <a:off x="1676400" y="3048000"/>
            <a:ext cx="7996986" cy="3647152"/>
          </a:xfrm>
          <a:prstGeom prst="rect">
            <a:avLst/>
          </a:prstGeom>
          <a:solidFill>
            <a:schemeClr val="accent3">
              <a:lumMod val="20000"/>
              <a:lumOff val="80000"/>
            </a:schemeClr>
          </a:solidFill>
        </p:spPr>
        <p:txBody>
          <a:bodyPr wrap="square">
            <a:spAutoFit/>
          </a:bodyPr>
          <a:lstStyle/>
          <a:p>
            <a:r>
              <a:rPr lang="en-US" sz="1100" i="1" dirty="0">
                <a:latin typeface="Courier New" pitchFamily="49" charset="0"/>
                <a:cs typeface="Courier New" pitchFamily="49" charset="0"/>
              </a:rPr>
              <a:t>public Employee </a:t>
            </a:r>
            <a:r>
              <a:rPr lang="en-US" sz="1100" b="1" i="1" dirty="0" err="1">
                <a:latin typeface="Courier New" pitchFamily="49" charset="0"/>
                <a:cs typeface="Courier New" pitchFamily="49" charset="0"/>
              </a:rPr>
              <a:t>getEmployeeById</a:t>
            </a:r>
            <a:r>
              <a:rPr lang="en-US" sz="1100" b="1" i="1" dirty="0">
                <a:latin typeface="Courier New" pitchFamily="49" charset="0"/>
                <a:cs typeface="Courier New" pitchFamily="49" charset="0"/>
              </a:rPr>
              <a:t>(</a:t>
            </a:r>
            <a:r>
              <a:rPr lang="en-US" sz="1100" b="1" i="1" dirty="0" err="1">
                <a:latin typeface="Courier New" pitchFamily="49" charset="0"/>
                <a:cs typeface="Courier New" pitchFamily="49" charset="0"/>
              </a:rPr>
              <a:t>int</a:t>
            </a:r>
            <a:r>
              <a:rPr lang="en-US" sz="1100" b="1" i="1" dirty="0">
                <a:latin typeface="Courier New" pitchFamily="49" charset="0"/>
                <a:cs typeface="Courier New" pitchFamily="49" charset="0"/>
              </a:rPr>
              <a:t> id)</a:t>
            </a:r>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String SQL_GET_EMPLOYEE_BY_ID = </a:t>
            </a:r>
            <a:r>
              <a:rPr lang="en-US" sz="1100" i="1" dirty="0">
                <a:solidFill>
                  <a:srgbClr val="0066FF"/>
                </a:solidFill>
                <a:latin typeface="Courier New" pitchFamily="49" charset="0"/>
                <a:cs typeface="Courier New" pitchFamily="49" charset="0"/>
              </a:rPr>
              <a:t>"SELECT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 name, </a:t>
            </a:r>
            <a:r>
              <a:rPr lang="en-US" sz="1100" i="1" dirty="0" err="1">
                <a:solidFill>
                  <a:srgbClr val="0066FF"/>
                </a:solidFill>
                <a:latin typeface="Courier New" pitchFamily="49" charset="0"/>
                <a:cs typeface="Courier New" pitchFamily="49" charset="0"/>
              </a:rPr>
              <a:t>dept</a:t>
            </a:r>
            <a:r>
              <a:rPr lang="en-US" sz="1100" i="1" dirty="0">
                <a:solidFill>
                  <a:srgbClr val="0066FF"/>
                </a:solidFill>
                <a:latin typeface="Courier New" pitchFamily="49" charset="0"/>
                <a:cs typeface="Courier New" pitchFamily="49" charset="0"/>
              </a:rPr>
              <a:t>, </a:t>
            </a:r>
            <a:r>
              <a:rPr lang="en-US" sz="1100" i="1" dirty="0" err="1">
                <a:solidFill>
                  <a:srgbClr val="0066FF"/>
                </a:solidFill>
                <a:latin typeface="Courier New" pitchFamily="49" charset="0"/>
                <a:cs typeface="Courier New" pitchFamily="49" charset="0"/>
              </a:rPr>
              <a:t>sal</a:t>
            </a:r>
            <a:r>
              <a:rPr lang="en-US" sz="1100" i="1" dirty="0">
                <a:solidFill>
                  <a:srgbClr val="0066FF"/>
                </a:solidFill>
                <a:latin typeface="Courier New" pitchFamily="49" charset="0"/>
                <a:cs typeface="Courier New" pitchFamily="49" charset="0"/>
              </a:rPr>
              <a:t> FROM </a:t>
            </a:r>
            <a:r>
              <a:rPr lang="en-US" sz="1100" i="1" dirty="0" err="1">
                <a:solidFill>
                  <a:srgbClr val="0066FF"/>
                </a:solidFill>
                <a:latin typeface="Courier New" pitchFamily="49" charset="0"/>
                <a:cs typeface="Courier New" pitchFamily="49" charset="0"/>
              </a:rPr>
              <a:t>emp</a:t>
            </a:r>
            <a:r>
              <a:rPr lang="en-US" sz="1100" i="1" dirty="0">
                <a:solidFill>
                  <a:srgbClr val="0066FF"/>
                </a:solidFill>
                <a:latin typeface="Courier New" pitchFamily="49" charset="0"/>
                <a:cs typeface="Courier New" pitchFamily="49" charset="0"/>
              </a:rPr>
              <a:t> WHERE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a:t>
            </a:r>
            <a:r>
              <a:rPr lang="en-US" sz="1100" i="1" dirty="0">
                <a:latin typeface="Courier New" pitchFamily="49" charset="0"/>
                <a:cs typeface="Courier New" pitchFamily="49" charset="0"/>
              </a:rPr>
              <a:t>;</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Employee </a:t>
            </a:r>
            <a:r>
              <a:rPr lang="en-US" sz="1100" b="1" i="1" dirty="0" err="1">
                <a:latin typeface="Courier New" pitchFamily="49" charset="0"/>
                <a:cs typeface="Courier New" pitchFamily="49" charset="0"/>
              </a:rPr>
              <a:t>emp</a:t>
            </a:r>
            <a:r>
              <a:rPr lang="en-US" sz="1100" i="1" dirty="0">
                <a:latin typeface="Courier New" pitchFamily="49" charset="0"/>
                <a:cs typeface="Courier New" pitchFamily="49" charset="0"/>
              </a:rPr>
              <a:t> = </a:t>
            </a:r>
            <a:r>
              <a:rPr lang="en-US" sz="1100" i="1" dirty="0" err="1">
                <a:latin typeface="Courier New" pitchFamily="49" charset="0"/>
                <a:cs typeface="Courier New" pitchFamily="49" charset="0"/>
              </a:rPr>
              <a:t>getJdbcTemplate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queryForObject</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SQL_GET_EMPLOYEE_BY_ID, </a:t>
            </a:r>
          </a:p>
          <a:p>
            <a:r>
              <a:rPr lang="en-US" sz="1100" i="1" dirty="0">
                <a:latin typeface="Courier New" pitchFamily="49" charset="0"/>
                <a:cs typeface="Courier New" pitchFamily="49" charset="0"/>
              </a:rPr>
              <a:t>	new Object[] { </a:t>
            </a:r>
            <a:r>
              <a:rPr lang="en-US" sz="1100" i="1" dirty="0" err="1">
                <a:latin typeface="Courier New" pitchFamily="49" charset="0"/>
                <a:cs typeface="Courier New" pitchFamily="49" charset="0"/>
              </a:rPr>
              <a:t>Integer.valueOf</a:t>
            </a:r>
            <a:r>
              <a:rPr lang="en-US" sz="1100" i="1" dirty="0">
                <a:latin typeface="Courier New" pitchFamily="49" charset="0"/>
                <a:cs typeface="Courier New" pitchFamily="49" charset="0"/>
              </a:rPr>
              <a:t>(id) }, </a:t>
            </a:r>
          </a:p>
          <a:p>
            <a:r>
              <a:rPr lang="en-US" sz="1100" i="1" dirty="0">
                <a:latin typeface="Courier New" pitchFamily="49" charset="0"/>
                <a:cs typeface="Courier New" pitchFamily="49" charset="0"/>
              </a:rPr>
              <a:t>	new </a:t>
            </a:r>
            <a:r>
              <a:rPr lang="en-US" sz="1100" i="1" dirty="0" err="1">
                <a:latin typeface="Courier New" pitchFamily="49" charset="0"/>
                <a:cs typeface="Courier New" pitchFamily="49" charset="0"/>
              </a:rPr>
              <a:t>RowMapper</a:t>
            </a:r>
            <a:r>
              <a:rPr lang="en-US" sz="1100" i="1" dirty="0">
                <a:latin typeface="Courier New" pitchFamily="49" charset="0"/>
                <a:cs typeface="Courier New" pitchFamily="49" charset="0"/>
              </a:rPr>
              <a:t>&lt;Employee&gt;() {</a:t>
            </a:r>
          </a:p>
          <a:p>
            <a:r>
              <a:rPr lang="en-US" sz="1100" i="1" dirty="0">
                <a:latin typeface="Courier New" pitchFamily="49" charset="0"/>
                <a:cs typeface="Courier New" pitchFamily="49" charset="0"/>
              </a:rPr>
              <a:t>		public Employee </a:t>
            </a:r>
            <a:r>
              <a:rPr lang="en-US" sz="1100" i="1" dirty="0" err="1">
                <a:latin typeface="Courier New" pitchFamily="49" charset="0"/>
                <a:cs typeface="Courier New" pitchFamily="49" charset="0"/>
              </a:rPr>
              <a:t>mapRow</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ResultSet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rs</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int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rowNum</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DataAccessException</a:t>
            </a:r>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Employee </a:t>
            </a:r>
            <a:r>
              <a:rPr lang="en-US" sz="1100" i="1" dirty="0" err="1">
                <a:latin typeface="Courier New" pitchFamily="49" charset="0"/>
                <a:cs typeface="Courier New" pitchFamily="49" charset="0"/>
              </a:rPr>
              <a:t>employee</a:t>
            </a:r>
            <a:r>
              <a:rPr lang="en-US" sz="1100" i="1" dirty="0">
                <a:latin typeface="Courier New" pitchFamily="49" charset="0"/>
                <a:cs typeface="Courier New" pitchFamily="49" charset="0"/>
              </a:rPr>
              <a:t> = new Employee();</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employee.setEmpId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(1));</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employee.setName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rs.getString</a:t>
            </a:r>
            <a:r>
              <a:rPr lang="en-US" sz="1100" i="1" dirty="0">
                <a:latin typeface="Courier New" pitchFamily="49" charset="0"/>
                <a:cs typeface="Courier New" pitchFamily="49" charset="0"/>
              </a:rPr>
              <a:t>(2));</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employee.setDeptid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(3));</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employee.setSalary</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rs.getFloat</a:t>
            </a:r>
            <a:r>
              <a:rPr lang="en-US" sz="1100" i="1" dirty="0">
                <a:latin typeface="Courier New" pitchFamily="49" charset="0"/>
                <a:cs typeface="Courier New" pitchFamily="49" charset="0"/>
              </a:rPr>
              <a:t>(4));</a:t>
            </a:r>
          </a:p>
          <a:p>
            <a:r>
              <a:rPr lang="en-US" sz="1100" i="1" dirty="0">
                <a:latin typeface="Courier New" pitchFamily="49" charset="0"/>
                <a:cs typeface="Courier New" pitchFamily="49" charset="0"/>
              </a:rPr>
              <a:t>		     return employee;</a:t>
            </a:r>
          </a:p>
          <a:p>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return </a:t>
            </a:r>
            <a:r>
              <a:rPr lang="en-US" sz="1100" i="1" dirty="0" err="1">
                <a:latin typeface="Courier New" pitchFamily="49" charset="0"/>
                <a:cs typeface="Courier New" pitchFamily="49" charset="0"/>
              </a:rPr>
              <a:t>emp</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a:t>
            </a: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2383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0" y="673769"/>
            <a:ext cx="7392986" cy="461665"/>
          </a:xfrm>
          <a:prstGeom prst="rect">
            <a:avLst/>
          </a:prstGeom>
          <a:noFill/>
        </p:spPr>
        <p:style>
          <a:lnRef idx="2">
            <a:schemeClr val="accent1"/>
          </a:lnRef>
          <a:fillRef idx="1">
            <a:schemeClr val="lt1"/>
          </a:fillRef>
          <a:effectRef idx="0">
            <a:schemeClr val="accent1"/>
          </a:effectRef>
          <a:fontRef idx="minor">
            <a:schemeClr val="dk1"/>
          </a:fontRef>
        </p:style>
        <p:txBody>
          <a:bodyPr wrap="none">
            <a:spAutoFit/>
          </a:bodyPr>
          <a:lstStyle/>
          <a:p>
            <a:pPr indent="-342900" algn="just"/>
            <a:r>
              <a:rPr lang="en-US" dirty="0" err="1">
                <a:solidFill>
                  <a:srgbClr val="002060"/>
                </a:solidFill>
                <a:latin typeface="Times New Roman" pitchFamily="18" charset="0"/>
                <a:ea typeface="Arial Unicode MS" pitchFamily="34" charset="-128"/>
                <a:cs typeface="Times New Roman" pitchFamily="18" charset="0"/>
              </a:rPr>
              <a:t>org.springframework.jdbc.core</a:t>
            </a:r>
            <a:r>
              <a:rPr lang="en-US" sz="2400" dirty="0" err="1">
                <a:solidFill>
                  <a:srgbClr val="002060"/>
                </a:solidFill>
                <a:latin typeface="Times New Roman" pitchFamily="18" charset="0"/>
                <a:ea typeface="Arial Unicode MS" pitchFamily="34" charset="-128"/>
                <a:cs typeface="Times New Roman" pitchFamily="18" charset="0"/>
              </a:rPr>
              <a:t>.</a:t>
            </a:r>
            <a:r>
              <a:rPr lang="en-US" sz="2400" b="1" dirty="0" err="1">
                <a:solidFill>
                  <a:schemeClr val="accent5">
                    <a:lumMod val="75000"/>
                  </a:schemeClr>
                </a:solidFill>
                <a:latin typeface="Times New Roman" pitchFamily="18" charset="0"/>
                <a:ea typeface="Arial Unicode MS" pitchFamily="34" charset="-128"/>
                <a:cs typeface="Times New Roman" pitchFamily="18" charset="0"/>
              </a:rPr>
              <a:t>NamedParameterJdbcTemplate</a:t>
            </a:r>
            <a:endParaRPr lang="en-US" sz="2400" b="1"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7" name="Content Placeholder 6"/>
          <p:cNvSpPr>
            <a:spLocks noGrp="1"/>
          </p:cNvSpPr>
          <p:nvPr>
            <p:ph idx="1"/>
          </p:nvPr>
        </p:nvSpPr>
        <p:spPr>
          <a:prstGeom prst="rect">
            <a:avLst/>
          </a:prstGeom>
        </p:spPr>
        <p:txBody>
          <a:bodyPr wrap="square">
            <a:spAutoFit/>
          </a:bodyPr>
          <a:lstStyle/>
          <a:p>
            <a:r>
              <a:rPr lang="en-US" dirty="0"/>
              <a:t>Named parameters let us give each parameter in the SQL an explicit name and to refer to the parameter by that name when binding values to the statement.</a:t>
            </a:r>
          </a:p>
        </p:txBody>
      </p:sp>
    </p:spTree>
    <p:extLst>
      <p:ext uri="{BB962C8B-B14F-4D97-AF65-F5344CB8AC3E}">
        <p14:creationId xmlns:p14="http://schemas.microsoft.com/office/powerpoint/2010/main" val="12777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978568" y="858252"/>
            <a:ext cx="7391400" cy="2708434"/>
          </a:xfrm>
          <a:prstGeom prst="rect">
            <a:avLst/>
          </a:prstGeom>
          <a:solidFill>
            <a:schemeClr val="accent3">
              <a:lumMod val="20000"/>
              <a:lumOff val="80000"/>
            </a:schemeClr>
          </a:solidFill>
        </p:spPr>
        <p:txBody>
          <a:bodyPr wrap="square">
            <a:spAutoFit/>
          </a:bodyPr>
          <a:lstStyle/>
          <a:p>
            <a:r>
              <a:rPr lang="en-US" sz="1400" dirty="0">
                <a:solidFill>
                  <a:srgbClr val="1A9681"/>
                </a:solidFill>
              </a:rPr>
              <a:t>&lt;bean</a:t>
            </a:r>
            <a:r>
              <a:rPr lang="en-US" sz="1400" dirty="0">
                <a:solidFill>
                  <a:srgbClr val="CC3399"/>
                </a:solidFill>
              </a:rPr>
              <a:t> id=</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employeeDao</a:t>
            </a:r>
            <a:r>
              <a:rPr lang="en-US" sz="1400" i="1" dirty="0">
                <a:solidFill>
                  <a:srgbClr val="0066FF"/>
                </a:solidFill>
                <a:latin typeface="Times New Roman" pitchFamily="18" charset="0"/>
                <a:cs typeface="Times New Roman" pitchFamily="18" charset="0"/>
              </a:rPr>
              <a:t>" </a:t>
            </a:r>
            <a:r>
              <a:rPr lang="en-US" sz="1400" dirty="0">
                <a:solidFill>
                  <a:srgbClr val="CC3399"/>
                </a:solidFill>
              </a:rPr>
              <a:t>class</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org.santosh.dao.EmployeeDao</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   </a:t>
            </a:r>
          </a:p>
          <a:p>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jdbcTemplate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rPr>
              <a:t>&lt;/bean&gt;</a:t>
            </a:r>
          </a:p>
          <a:p>
            <a:endParaRPr lang="en-US" sz="1400" dirty="0">
              <a:solidFill>
                <a:srgbClr val="1A9681"/>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"org.springframework.jdbc.core.namedparam.</a:t>
            </a:r>
            <a:r>
              <a:rPr lang="en-US" sz="1400" b="1" i="1" dirty="0">
                <a:solidFill>
                  <a:srgbClr val="0066FF"/>
                </a:solidFill>
                <a:latin typeface="Times New Roman" pitchFamily="18" charset="0"/>
                <a:cs typeface="Times New Roman" pitchFamily="18" charset="0"/>
              </a:rPr>
              <a:t>NamedParameterJdbcTemplate</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a:t>
            </a:r>
            <a:r>
              <a:rPr lang="en-US" sz="1400" b="1" dirty="0">
                <a:solidFill>
                  <a:srgbClr val="1A9681"/>
                </a:solidFill>
              </a:rPr>
              <a:t>constructor-</a:t>
            </a:r>
            <a:r>
              <a:rPr lang="en-US" sz="1400" b="1" dirty="0" err="1">
                <a:solidFill>
                  <a:srgbClr val="1A9681"/>
                </a:solidFill>
              </a:rPr>
              <a:t>arg</a:t>
            </a:r>
            <a:r>
              <a:rPr lang="en-US" sz="1400" b="1" dirty="0">
                <a:solidFill>
                  <a:srgbClr val="1A9681"/>
                </a:solidFill>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a:p>
            <a:r>
              <a:rPr lang="en-US" sz="1400" dirty="0">
                <a:solidFill>
                  <a:srgbClr val="1A9681"/>
                </a:solidFill>
                <a:latin typeface="Times New Roman" pitchFamily="18" charset="0"/>
                <a:cs typeface="Times New Roman" pitchFamily="18" charset="0"/>
              </a:rPr>
              <a:t/>
            </a:r>
            <a:br>
              <a:rPr lang="en-US" sz="1400" dirty="0">
                <a:solidFill>
                  <a:srgbClr val="1A9681"/>
                </a:solidFill>
                <a:latin typeface="Times New Roman" pitchFamily="18" charset="0"/>
                <a:cs typeface="Times New Roman" pitchFamily="18" charset="0"/>
              </a:rPr>
            </a:br>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org.springframework.jndi.JndiObjectFactoryBean</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jndiName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value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database.jndiname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p:txBody>
      </p:sp>
      <p:sp>
        <p:nvSpPr>
          <p:cNvPr id="33" name="Rectangle 32"/>
          <p:cNvSpPr/>
          <p:nvPr/>
        </p:nvSpPr>
        <p:spPr>
          <a:xfrm>
            <a:off x="967682" y="621505"/>
            <a:ext cx="1677062" cy="307777"/>
          </a:xfrm>
          <a:prstGeom prst="rect">
            <a:avLst/>
          </a:prstGeom>
          <a:solidFill>
            <a:schemeClr val="bg1">
              <a:lumMod val="85000"/>
            </a:schemeClr>
          </a:solidFill>
        </p:spPr>
        <p:txBody>
          <a:bodyPr wrap="none">
            <a:spAutoFit/>
          </a:bodyPr>
          <a:lstStyle/>
          <a:p>
            <a:r>
              <a:rPr lang="en-US" sz="1400" b="1" u="sng" dirty="0"/>
              <a:t>In Bean declaration</a:t>
            </a:r>
          </a:p>
        </p:txBody>
      </p:sp>
      <p:sp>
        <p:nvSpPr>
          <p:cNvPr id="35" name="Rectangle 34"/>
          <p:cNvSpPr/>
          <p:nvPr/>
        </p:nvSpPr>
        <p:spPr>
          <a:xfrm>
            <a:off x="978569" y="3677653"/>
            <a:ext cx="7406267" cy="2462213"/>
          </a:xfrm>
          <a:prstGeom prst="rect">
            <a:avLst/>
          </a:prstGeom>
          <a:solidFill>
            <a:schemeClr val="accent3">
              <a:lumMod val="20000"/>
              <a:lumOff val="80000"/>
            </a:schemeClr>
          </a:solidFill>
        </p:spPr>
        <p:txBody>
          <a:bodyPr wrap="square">
            <a:spAutoFit/>
          </a:bodyPr>
          <a:lstStyle/>
          <a:p>
            <a:r>
              <a:rPr lang="en-US" sz="1400" dirty="0">
                <a:solidFill>
                  <a:srgbClr val="CC3399"/>
                </a:solidFill>
                <a:latin typeface="Times New Roman" pitchFamily="18" charset="0"/>
                <a:cs typeface="Times New Roman" pitchFamily="18" charset="0"/>
              </a:rPr>
              <a:t>public class </a:t>
            </a:r>
            <a:r>
              <a:rPr lang="en-US" sz="1400" dirty="0" err="1">
                <a:latin typeface="Times New Roman" pitchFamily="18" charset="0"/>
                <a:cs typeface="Times New Roman" pitchFamily="18" charset="0"/>
              </a:rPr>
              <a:t>EmployeeDao</a:t>
            </a:r>
            <a:r>
              <a:rPr lang="en-US" sz="1400" dirty="0">
                <a:latin typeface="Times New Roman" pitchFamily="18" charset="0"/>
                <a:cs typeface="Times New Roman" pitchFamily="18" charset="0"/>
              </a:rPr>
              <a:t> {</a:t>
            </a:r>
          </a:p>
          <a:p>
            <a:pPr lvl="1"/>
            <a:r>
              <a:rPr lang="en-US" sz="1400" dirty="0">
                <a:latin typeface="Times New Roman" pitchFamily="18" charset="0"/>
                <a:cs typeface="Times New Roman" pitchFamily="18" charset="0"/>
              </a:rPr>
              <a:t>…</a:t>
            </a:r>
          </a:p>
          <a:p>
            <a:pPr lvl="1"/>
            <a:r>
              <a:rPr lang="en-US" sz="1400" i="1" dirty="0">
                <a:solidFill>
                  <a:srgbClr val="CC3399"/>
                </a:solidFill>
                <a:latin typeface="Times New Roman" pitchFamily="18" charset="0"/>
                <a:ea typeface="SimSun" pitchFamily="2" charset="-122"/>
                <a:cs typeface="Times New Roman" pitchFamily="18" charset="0"/>
              </a:rPr>
              <a:t>private</a:t>
            </a:r>
            <a:r>
              <a:rPr lang="en-US" sz="1400" i="1" dirty="0">
                <a:latin typeface="Times New Roman" pitchFamily="18" charset="0"/>
                <a:cs typeface="Times New Roman" pitchFamily="18" charset="0"/>
              </a:rPr>
              <a:t> </a:t>
            </a:r>
            <a:r>
              <a:rPr lang="en-US" sz="1400" b="1" i="1" dirty="0" err="1">
                <a:latin typeface="Times New Roman" pitchFamily="18" charset="0"/>
                <a:cs typeface="Times New Roman" pitchFamily="18" charset="0"/>
              </a:rPr>
              <a:t>NamedParameterJdbcTemplate</a:t>
            </a:r>
            <a:r>
              <a:rPr lang="en-US" sz="1400" i="1" dirty="0">
                <a:latin typeface="Times New Roman" pitchFamily="18" charset="0"/>
                <a:cs typeface="Times New Roman" pitchFamily="18" charset="0"/>
              </a:rPr>
              <a:t> </a:t>
            </a:r>
            <a:r>
              <a:rPr lang="en-US" sz="1400" b="1"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cs typeface="Times New Roman" pitchFamily="18" charset="0"/>
              </a:rPr>
              <a:t>;</a:t>
            </a:r>
          </a:p>
          <a:p>
            <a:pPr lvl="1"/>
            <a:endParaRPr lang="en-US" sz="1400" dirty="0">
              <a:solidFill>
                <a:srgbClr val="1A9681"/>
              </a:solidFill>
              <a:latin typeface="Times New Roman" pitchFamily="18" charset="0"/>
              <a:cs typeface="Times New Roman" pitchFamily="18" charset="0"/>
            </a:endParaRPr>
          </a:p>
          <a:p>
            <a:pPr lvl="1"/>
            <a:r>
              <a:rPr lang="en-US" sz="1400" i="1" dirty="0">
                <a:solidFill>
                  <a:srgbClr val="CC3399"/>
                </a:solidFill>
                <a:latin typeface="Times New Roman" pitchFamily="18" charset="0"/>
                <a:ea typeface="SimSun" pitchFamily="2" charset="-122"/>
                <a:cs typeface="Times New Roman" pitchFamily="18" charset="0"/>
              </a:rPr>
              <a:t>public void</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setJdbcTemplate</a:t>
            </a:r>
            <a:r>
              <a:rPr lang="en-US" sz="1400" i="1" dirty="0">
                <a:latin typeface="Times New Roman" pitchFamily="18" charset="0"/>
                <a:ea typeface="SimSun" pitchFamily="2" charset="-122"/>
                <a:cs typeface="Times New Roman" pitchFamily="18" charset="0"/>
              </a:rPr>
              <a:t>(</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p>
          <a:p>
            <a:pPr lvl="1"/>
            <a:r>
              <a:rPr lang="en-US" sz="1400" i="1" dirty="0">
                <a:solidFill>
                  <a:srgbClr val="CC3399"/>
                </a:solidFill>
                <a:latin typeface="Times New Roman" pitchFamily="18" charset="0"/>
                <a:ea typeface="SimSun" pitchFamily="2" charset="-122"/>
                <a:cs typeface="Times New Roman" pitchFamily="18" charset="0"/>
              </a:rPr>
              <a:t>	</a:t>
            </a:r>
            <a:r>
              <a:rPr lang="en-US" sz="1400" i="1" dirty="0" err="1">
                <a:solidFill>
                  <a:srgbClr val="CC3399"/>
                </a:solidFill>
                <a:latin typeface="Times New Roman" pitchFamily="18" charset="0"/>
                <a:ea typeface="SimSun" pitchFamily="2" charset="-122"/>
                <a:cs typeface="Times New Roman" pitchFamily="18" charset="0"/>
              </a:rPr>
              <a:t>this.</a:t>
            </a:r>
            <a:r>
              <a:rPr lang="en-US" sz="1400"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 </a:t>
            </a:r>
            <a:r>
              <a:rPr lang="en-US" sz="1400" i="1" dirty="0" err="1">
                <a:latin typeface="Times New Roman" pitchFamily="18" charset="0"/>
                <a:ea typeface="SimSun" pitchFamily="2" charset="-122"/>
                <a:cs typeface="Times New Roman" pitchFamily="18" charset="0"/>
              </a:rPr>
              <a:t>jdbcTemplate</a:t>
            </a:r>
            <a:endParaRPr lang="en-US" sz="1400" i="1" dirty="0">
              <a:latin typeface="Times New Roman" pitchFamily="18" charset="0"/>
              <a:ea typeface="SimSun" pitchFamily="2" charset="-122"/>
              <a:cs typeface="Times New Roman" pitchFamily="18" charset="0"/>
            </a:endParaRPr>
          </a:p>
          <a:p>
            <a:pPr lvl="1"/>
            <a:r>
              <a:rPr lang="en-US" sz="1400" i="1" dirty="0">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endParaRPr lang="en-US" sz="1400" i="1" dirty="0">
              <a:solidFill>
                <a:srgbClr val="1A9681"/>
              </a:solidFill>
              <a:latin typeface="Times New Roman" pitchFamily="18" charset="0"/>
              <a:cs typeface="Times New Roman" pitchFamily="18" charset="0"/>
            </a:endParaRPr>
          </a:p>
          <a:p>
            <a:r>
              <a:rPr lang="en-US" sz="1400" i="1" dirty="0">
                <a:latin typeface="Times New Roman" pitchFamily="18" charset="0"/>
                <a:ea typeface="SimSun" pitchFamily="2" charset="-122"/>
                <a:cs typeface="Times New Roman" pitchFamily="18" charset="0"/>
              </a:rPr>
              <a:t>}</a:t>
            </a:r>
            <a:endParaRPr lang="en-US" sz="1400" dirty="0">
              <a:solidFill>
                <a:srgbClr val="1A9681"/>
              </a:solidFill>
              <a:latin typeface="Times New Roman" pitchFamily="18" charset="0"/>
              <a:cs typeface="Times New Roman" pitchFamily="18" charset="0"/>
            </a:endParaRPr>
          </a:p>
        </p:txBody>
      </p:sp>
      <p:sp>
        <p:nvSpPr>
          <p:cNvPr id="40" name="Rectangle 39"/>
          <p:cNvSpPr/>
          <p:nvPr/>
        </p:nvSpPr>
        <p:spPr>
          <a:xfrm>
            <a:off x="978568" y="3446076"/>
            <a:ext cx="1146468" cy="307777"/>
          </a:xfrm>
          <a:prstGeom prst="rect">
            <a:avLst/>
          </a:prstGeom>
          <a:solidFill>
            <a:schemeClr val="bg1">
              <a:lumMod val="85000"/>
            </a:schemeClr>
          </a:solidFill>
        </p:spPr>
        <p:txBody>
          <a:bodyPr wrap="none">
            <a:spAutoFit/>
          </a:bodyPr>
          <a:lstStyle/>
          <a:p>
            <a:r>
              <a:rPr lang="en-US" sz="1400" b="1" u="sng" dirty="0"/>
              <a:t>In DAO class</a:t>
            </a:r>
          </a:p>
        </p:txBody>
      </p:sp>
      <p:sp>
        <p:nvSpPr>
          <p:cNvPr id="2" name="TextBox 1"/>
          <p:cNvSpPr txBox="1"/>
          <p:nvPr/>
        </p:nvSpPr>
        <p:spPr>
          <a:xfrm rot="1286856">
            <a:off x="7203735" y="4010944"/>
            <a:ext cx="236220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200" dirty="0"/>
              <a:t>Not </a:t>
            </a:r>
            <a:r>
              <a:rPr lang="en-US" sz="1200" b="1" dirty="0" err="1"/>
              <a:t>JdbcTemplate</a:t>
            </a:r>
            <a:r>
              <a:rPr lang="en-US" sz="1200" dirty="0"/>
              <a:t>, </a:t>
            </a:r>
          </a:p>
          <a:p>
            <a:r>
              <a:rPr lang="en-US" sz="1200" dirty="0"/>
              <a:t>it is now </a:t>
            </a:r>
          </a:p>
          <a:p>
            <a:r>
              <a:rPr lang="en-US" sz="1200" b="1" dirty="0" err="1">
                <a:solidFill>
                  <a:srgbClr val="FFFF00"/>
                </a:solidFill>
              </a:rPr>
              <a:t>NamedParameterJdbcTemplate</a:t>
            </a:r>
            <a:endParaRPr lang="en-US" sz="1200" b="1" dirty="0">
              <a:solidFill>
                <a:srgbClr val="FFFF00"/>
              </a:solidFill>
            </a:endParaRPr>
          </a:p>
        </p:txBody>
      </p:sp>
      <p:cxnSp>
        <p:nvCxnSpPr>
          <p:cNvPr id="4" name="Straight Arrow Connector 3"/>
          <p:cNvCxnSpPr>
            <a:stCxn id="2" idx="1"/>
          </p:cNvCxnSpPr>
          <p:nvPr/>
        </p:nvCxnSpPr>
        <p:spPr>
          <a:xfrm flipH="1">
            <a:off x="5489237" y="3902240"/>
            <a:ext cx="1796287" cy="323448"/>
          </a:xfrm>
          <a:prstGeom prst="straightConnector1">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 idx="1"/>
          </p:cNvCxnSpPr>
          <p:nvPr/>
        </p:nvCxnSpPr>
        <p:spPr>
          <a:xfrm flipH="1" flipV="1">
            <a:off x="6425605" y="2150906"/>
            <a:ext cx="859919" cy="1751335"/>
          </a:xfrm>
          <a:prstGeom prst="straightConnector1">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07768" y="560987"/>
            <a:ext cx="3962400" cy="1200329"/>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defPPr>
              <a:defRPr lang="en-US"/>
            </a:defPPr>
            <a:lvl1pP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FFFF00"/>
                </a:solidFill>
              </a:rPr>
              <a:t>See, this is something new.</a:t>
            </a:r>
            <a:br>
              <a:rPr lang="en-US" dirty="0">
                <a:solidFill>
                  <a:srgbClr val="FFFF00"/>
                </a:solidFill>
              </a:rPr>
            </a:br>
            <a:r>
              <a:rPr lang="en-US" dirty="0">
                <a:solidFill>
                  <a:srgbClr val="FFC000"/>
                </a:solidFill>
              </a:rPr>
              <a:t>Do you remember we had discussed about dependency injection  (DI) </a:t>
            </a:r>
            <a:r>
              <a:rPr lang="en-US" dirty="0"/>
              <a:t>– </a:t>
            </a:r>
            <a:r>
              <a:rPr lang="en-US" dirty="0">
                <a:solidFill>
                  <a:srgbClr val="92D050"/>
                </a:solidFill>
              </a:rPr>
              <a:t>through </a:t>
            </a:r>
            <a:r>
              <a:rPr lang="en-US" b="1" dirty="0">
                <a:solidFill>
                  <a:srgbClr val="92D050"/>
                </a:solidFill>
              </a:rPr>
              <a:t>setter method</a:t>
            </a:r>
            <a:r>
              <a:rPr lang="en-US" dirty="0">
                <a:solidFill>
                  <a:srgbClr val="92D050"/>
                </a:solidFill>
              </a:rPr>
              <a:t> and </a:t>
            </a:r>
            <a:r>
              <a:rPr lang="en-US" b="1" dirty="0">
                <a:solidFill>
                  <a:srgbClr val="92D050"/>
                </a:solidFill>
              </a:rPr>
              <a:t>constructor</a:t>
            </a:r>
            <a:r>
              <a:rPr lang="en-US" dirty="0">
                <a:solidFill>
                  <a:srgbClr val="92D050"/>
                </a:solidFill>
              </a:rPr>
              <a:t>? </a:t>
            </a:r>
            <a:br>
              <a:rPr lang="en-US" dirty="0">
                <a:solidFill>
                  <a:srgbClr val="92D050"/>
                </a:solidFill>
              </a:rPr>
            </a:br>
            <a:r>
              <a:rPr lang="en-US" dirty="0">
                <a:solidFill>
                  <a:srgbClr val="92D050"/>
                </a:solidFill>
              </a:rPr>
              <a:t>We used</a:t>
            </a:r>
            <a:r>
              <a:rPr lang="en-US" dirty="0"/>
              <a:t> constructor DI, where we pass  the </a:t>
            </a:r>
            <a:r>
              <a:rPr lang="en-US" i="1" dirty="0" err="1"/>
              <a:t>datasource</a:t>
            </a:r>
            <a:r>
              <a:rPr lang="en-US" dirty="0"/>
              <a:t> as constructor argument </a:t>
            </a:r>
            <a:r>
              <a:rPr lang="en-US" b="1" dirty="0"/>
              <a:t>because</a:t>
            </a:r>
            <a:r>
              <a:rPr lang="en-US" dirty="0"/>
              <a:t> I didn’t find a </a:t>
            </a:r>
            <a:br>
              <a:rPr lang="en-US" dirty="0"/>
            </a:br>
            <a:r>
              <a:rPr lang="en-US" dirty="0"/>
              <a:t>no-parameter constructor for this class in Spring 3.0.</a:t>
            </a:r>
          </a:p>
        </p:txBody>
      </p:sp>
      <p:cxnSp>
        <p:nvCxnSpPr>
          <p:cNvPr id="15" name="Curved Connector 14"/>
          <p:cNvCxnSpPr>
            <a:stCxn id="5" idx="1"/>
          </p:cNvCxnSpPr>
          <p:nvPr/>
        </p:nvCxnSpPr>
        <p:spPr>
          <a:xfrm rot="10800000" flipV="1">
            <a:off x="4674268" y="1161151"/>
            <a:ext cx="1333500" cy="1144897"/>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2488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1"/>
            <a:ext cx="3316484" cy="307777"/>
          </a:xfrm>
          <a:prstGeom prst="rect">
            <a:avLst/>
          </a:prstGeom>
          <a:solidFill>
            <a:schemeClr val="bg1">
              <a:lumMod val="85000"/>
            </a:schemeClr>
          </a:solidFill>
        </p:spPr>
        <p:txBody>
          <a:bodyPr wrap="square">
            <a:spAutoFit/>
          </a:bodyPr>
          <a:lstStyle/>
          <a:p>
            <a:r>
              <a:rPr lang="en-US" sz="1400" b="1" u="sng" dirty="0"/>
              <a:t>To insert a record(</a:t>
            </a:r>
            <a:r>
              <a:rPr lang="en-US" sz="1400" b="1" dirty="0">
                <a:solidFill>
                  <a:schemeClr val="accent5">
                    <a:lumMod val="75000"/>
                  </a:schemeClr>
                </a:solidFill>
              </a:rPr>
              <a:t>EmployeeDao.java</a:t>
            </a:r>
            <a:r>
              <a:rPr lang="en-US" sz="1400" b="1" dirty="0"/>
              <a:t>)</a:t>
            </a:r>
          </a:p>
        </p:txBody>
      </p:sp>
      <p:sp>
        <p:nvSpPr>
          <p:cNvPr id="7" name="Rectangle 6"/>
          <p:cNvSpPr/>
          <p:nvPr/>
        </p:nvSpPr>
        <p:spPr>
          <a:xfrm>
            <a:off x="1660370" y="2362201"/>
            <a:ext cx="3134833" cy="307777"/>
          </a:xfrm>
          <a:prstGeom prst="rect">
            <a:avLst/>
          </a:prstGeom>
          <a:solidFill>
            <a:schemeClr val="bg1">
              <a:lumMod val="85000"/>
            </a:schemeClr>
          </a:solidFill>
        </p:spPr>
        <p:txBody>
          <a:bodyPr wrap="none">
            <a:spAutoFit/>
          </a:bodyPr>
          <a:lstStyle/>
          <a:p>
            <a:r>
              <a:rPr lang="en-US" sz="1400" b="1" u="sng" dirty="0"/>
              <a:t>To access a record</a:t>
            </a:r>
            <a:r>
              <a:rPr lang="en-US" sz="1400" b="1" dirty="0"/>
              <a:t>(</a:t>
            </a:r>
            <a:r>
              <a:rPr lang="en-US" sz="1400" b="1" dirty="0">
                <a:solidFill>
                  <a:schemeClr val="accent5">
                    <a:lumMod val="75000"/>
                  </a:schemeClr>
                </a:solidFill>
              </a:rPr>
              <a:t>EmployeeDao.java</a:t>
            </a:r>
            <a:r>
              <a:rPr lang="en-US" sz="1400" b="1" dirty="0"/>
              <a:t>)</a:t>
            </a:r>
            <a:endParaRPr lang="en-US" sz="1400" b="1" u="sng" dirty="0"/>
          </a:p>
        </p:txBody>
      </p:sp>
      <p:sp>
        <p:nvSpPr>
          <p:cNvPr id="9" name="Rectangle 8"/>
          <p:cNvSpPr/>
          <p:nvPr/>
        </p:nvSpPr>
        <p:spPr>
          <a:xfrm>
            <a:off x="1676400" y="2669977"/>
            <a:ext cx="8610600" cy="4154984"/>
          </a:xfrm>
          <a:prstGeom prst="rect">
            <a:avLst/>
          </a:prstGeom>
          <a:solidFill>
            <a:schemeClr val="accent3">
              <a:lumMod val="20000"/>
              <a:lumOff val="80000"/>
            </a:schemeClr>
          </a:solidFill>
        </p:spPr>
        <p:txBody>
          <a:bodyPr wrap="square">
            <a:spAutoFit/>
          </a:bodyPr>
          <a:lstStyle/>
          <a:p>
            <a:r>
              <a:rPr lang="en-US" sz="1100" i="1" dirty="0">
                <a:latin typeface="Courier New" pitchFamily="49" charset="0"/>
                <a:cs typeface="Courier New" pitchFamily="49" charset="0"/>
              </a:rPr>
              <a:t>public Employee </a:t>
            </a:r>
            <a:r>
              <a:rPr lang="en-US" sz="1100" b="1" i="1" dirty="0" err="1">
                <a:latin typeface="Courier New" pitchFamily="49" charset="0"/>
                <a:cs typeface="Courier New" pitchFamily="49" charset="0"/>
              </a:rPr>
              <a:t>getEmployeeById</a:t>
            </a:r>
            <a:r>
              <a:rPr lang="en-US" sz="1100" b="1" i="1" dirty="0">
                <a:latin typeface="Courier New" pitchFamily="49" charset="0"/>
                <a:cs typeface="Courier New" pitchFamily="49" charset="0"/>
              </a:rPr>
              <a:t>(</a:t>
            </a:r>
            <a:r>
              <a:rPr lang="en-US" sz="1100" b="1" i="1" dirty="0" err="1">
                <a:latin typeface="Courier New" pitchFamily="49" charset="0"/>
                <a:cs typeface="Courier New" pitchFamily="49" charset="0"/>
              </a:rPr>
              <a:t>int</a:t>
            </a:r>
            <a:r>
              <a:rPr lang="en-US" sz="1100" b="1" i="1" dirty="0">
                <a:latin typeface="Courier New" pitchFamily="49" charset="0"/>
                <a:cs typeface="Courier New" pitchFamily="49" charset="0"/>
              </a:rPr>
              <a:t> id)</a:t>
            </a:r>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String SQL_GET_EMPLOYEE_BY_ID = </a:t>
            </a:r>
          </a:p>
          <a:p>
            <a:r>
              <a:rPr lang="en-US" sz="1100" i="1" dirty="0">
                <a:solidFill>
                  <a:srgbClr val="0066FF"/>
                </a:solidFill>
                <a:latin typeface="Courier New" pitchFamily="49" charset="0"/>
                <a:cs typeface="Courier New" pitchFamily="49" charset="0"/>
              </a:rPr>
              <a:t>	"SELECT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 name, </a:t>
            </a:r>
            <a:r>
              <a:rPr lang="en-US" sz="1100" i="1" dirty="0" err="1">
                <a:solidFill>
                  <a:srgbClr val="0066FF"/>
                </a:solidFill>
                <a:latin typeface="Courier New" pitchFamily="49" charset="0"/>
                <a:cs typeface="Courier New" pitchFamily="49" charset="0"/>
              </a:rPr>
              <a:t>dept</a:t>
            </a:r>
            <a:r>
              <a:rPr lang="en-US" sz="1100" i="1" dirty="0">
                <a:solidFill>
                  <a:srgbClr val="0066FF"/>
                </a:solidFill>
                <a:latin typeface="Courier New" pitchFamily="49" charset="0"/>
                <a:cs typeface="Courier New" pitchFamily="49" charset="0"/>
              </a:rPr>
              <a:t>, </a:t>
            </a:r>
            <a:r>
              <a:rPr lang="en-US" sz="1100" i="1" dirty="0" err="1">
                <a:solidFill>
                  <a:srgbClr val="0066FF"/>
                </a:solidFill>
                <a:latin typeface="Courier New" pitchFamily="49" charset="0"/>
                <a:cs typeface="Courier New" pitchFamily="49" charset="0"/>
              </a:rPr>
              <a:t>sal</a:t>
            </a:r>
            <a:r>
              <a:rPr lang="en-US" sz="1100" i="1" dirty="0">
                <a:solidFill>
                  <a:srgbClr val="0066FF"/>
                </a:solidFill>
                <a:latin typeface="Courier New" pitchFamily="49" charset="0"/>
                <a:cs typeface="Courier New" pitchFamily="49" charset="0"/>
              </a:rPr>
              <a:t> FROM </a:t>
            </a:r>
            <a:r>
              <a:rPr lang="en-US" sz="1100" i="1" dirty="0" err="1">
                <a:solidFill>
                  <a:srgbClr val="0066FF"/>
                </a:solidFill>
                <a:latin typeface="Courier New" pitchFamily="49" charset="0"/>
                <a:cs typeface="Courier New" pitchFamily="49" charset="0"/>
              </a:rPr>
              <a:t>emp</a:t>
            </a:r>
            <a:r>
              <a:rPr lang="en-US" sz="1100" i="1" dirty="0">
                <a:solidFill>
                  <a:srgbClr val="0066FF"/>
                </a:solidFill>
                <a:latin typeface="Courier New" pitchFamily="49" charset="0"/>
                <a:cs typeface="Courier New" pitchFamily="49" charset="0"/>
              </a:rPr>
              <a:t> WHERE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 =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a:t>
            </a:r>
            <a:r>
              <a:rPr lang="en-US" sz="1100" i="1" dirty="0">
                <a:latin typeface="Courier New" pitchFamily="49" charset="0"/>
                <a:cs typeface="Courier New" pitchFamily="49" charset="0"/>
              </a:rPr>
              <a:t>;</a:t>
            </a:r>
          </a:p>
          <a:p>
            <a:endParaRPr lang="en-US" sz="1100" i="1" dirty="0">
              <a:latin typeface="Courier New" pitchFamily="49" charset="0"/>
              <a:cs typeface="Courier New" pitchFamily="49" charset="0"/>
            </a:endParaRPr>
          </a:p>
          <a:p>
            <a:r>
              <a:rPr lang="en-US" sz="1100" i="1" dirty="0" err="1">
                <a:latin typeface="Courier New" pitchFamily="49" charset="0"/>
                <a:cs typeface="Courier New" pitchFamily="49" charset="0"/>
              </a:rPr>
              <a:t>SqlParameterSource</a:t>
            </a:r>
            <a:r>
              <a:rPr lang="en-US" sz="1100" i="1" dirty="0">
                <a:latin typeface="Courier New" pitchFamily="49" charset="0"/>
                <a:cs typeface="Courier New" pitchFamily="49" charset="0"/>
              </a:rPr>
              <a:t> </a:t>
            </a:r>
            <a:r>
              <a:rPr lang="en-US" sz="1100" b="1" i="1" dirty="0" err="1">
                <a:latin typeface="Courier New" pitchFamily="49" charset="0"/>
                <a:cs typeface="Courier New" pitchFamily="49" charset="0"/>
              </a:rPr>
              <a:t>namedParameters</a:t>
            </a:r>
            <a:r>
              <a:rPr lang="en-US" sz="1100" i="1" dirty="0">
                <a:latin typeface="Courier New" pitchFamily="49" charset="0"/>
                <a:cs typeface="Courier New" pitchFamily="49" charset="0"/>
              </a:rPr>
              <a:t> = new </a:t>
            </a:r>
            <a:r>
              <a:rPr lang="en-US" sz="1100" i="1" dirty="0" err="1">
                <a:latin typeface="Courier New" pitchFamily="49" charset="0"/>
                <a:cs typeface="Courier New" pitchFamily="49" charset="0"/>
              </a:rPr>
              <a:t>MapSqlParameterSource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empId</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Integer.valueOf</a:t>
            </a:r>
            <a:r>
              <a:rPr lang="en-US" sz="1100" i="1" dirty="0">
                <a:latin typeface="Courier New" pitchFamily="49" charset="0"/>
                <a:cs typeface="Courier New" pitchFamily="49" charset="0"/>
              </a:rPr>
              <a:t>(id));</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Employee </a:t>
            </a:r>
            <a:r>
              <a:rPr lang="en-US" sz="1100" b="1" i="1" dirty="0" err="1">
                <a:latin typeface="Courier New" pitchFamily="49" charset="0"/>
                <a:cs typeface="Courier New" pitchFamily="49" charset="0"/>
              </a:rPr>
              <a:t>emp</a:t>
            </a:r>
            <a:r>
              <a:rPr lang="en-US" sz="1100" i="1" dirty="0">
                <a:latin typeface="Courier New" pitchFamily="49" charset="0"/>
                <a:cs typeface="Courier New" pitchFamily="49" charset="0"/>
              </a:rPr>
              <a:t> = </a:t>
            </a:r>
            <a:r>
              <a:rPr lang="en-US" sz="1100" i="1" dirty="0" err="1">
                <a:latin typeface="Courier New" pitchFamily="49" charset="0"/>
                <a:cs typeface="Courier New" pitchFamily="49" charset="0"/>
              </a:rPr>
              <a:t>getJdbcTemplate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queryForObject</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SQL_GET_EMPLOYEE_BY_ID, </a:t>
            </a:r>
          </a:p>
          <a:p>
            <a:r>
              <a:rPr lang="en-US" sz="1100" i="1" dirty="0">
                <a:latin typeface="Courier New" pitchFamily="49" charset="0"/>
                <a:cs typeface="Courier New" pitchFamily="49" charset="0"/>
              </a:rPr>
              <a:t>	</a:t>
            </a:r>
            <a:r>
              <a:rPr lang="en-US" sz="1100" b="1" i="1" dirty="0" err="1">
                <a:latin typeface="Courier New" pitchFamily="49" charset="0"/>
                <a:cs typeface="Courier New" pitchFamily="49" charset="0"/>
              </a:rPr>
              <a:t>namedParameters</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new </a:t>
            </a:r>
            <a:r>
              <a:rPr lang="en-US" sz="1100" i="1" dirty="0" err="1">
                <a:latin typeface="Courier New" pitchFamily="49" charset="0"/>
                <a:cs typeface="Courier New" pitchFamily="49" charset="0"/>
              </a:rPr>
              <a:t>RowMapper</a:t>
            </a:r>
            <a:r>
              <a:rPr lang="en-US" sz="1100" i="1" dirty="0">
                <a:latin typeface="Courier New" pitchFamily="49" charset="0"/>
                <a:cs typeface="Courier New" pitchFamily="49" charset="0"/>
              </a:rPr>
              <a:t>&lt;Employee&gt;() {</a:t>
            </a:r>
          </a:p>
          <a:p>
            <a:r>
              <a:rPr lang="en-US" sz="1100" i="1" dirty="0">
                <a:latin typeface="Courier New" pitchFamily="49" charset="0"/>
                <a:cs typeface="Courier New" pitchFamily="49" charset="0"/>
              </a:rPr>
              <a:t>		public Employee </a:t>
            </a:r>
            <a:r>
              <a:rPr lang="en-US" sz="1100" i="1" dirty="0" err="1">
                <a:latin typeface="Courier New" pitchFamily="49" charset="0"/>
                <a:cs typeface="Courier New" pitchFamily="49" charset="0"/>
              </a:rPr>
              <a:t>mapRow</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ResultSet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rs</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int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rowNum</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DataAccessException</a:t>
            </a:r>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Employee </a:t>
            </a:r>
            <a:r>
              <a:rPr lang="en-US" sz="1100" i="1" dirty="0" err="1">
                <a:latin typeface="Courier New" pitchFamily="49" charset="0"/>
                <a:cs typeface="Courier New" pitchFamily="49" charset="0"/>
              </a:rPr>
              <a:t>employee</a:t>
            </a:r>
            <a:r>
              <a:rPr lang="en-US" sz="1100" i="1" dirty="0">
                <a:latin typeface="Courier New" pitchFamily="49" charset="0"/>
                <a:cs typeface="Courier New" pitchFamily="49" charset="0"/>
              </a:rPr>
              <a:t> = new Employee();</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employee.setEmpId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(1));</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employee.setName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rs.getString</a:t>
            </a:r>
            <a:r>
              <a:rPr lang="en-US" sz="1100" i="1" dirty="0">
                <a:latin typeface="Courier New" pitchFamily="49" charset="0"/>
                <a:cs typeface="Courier New" pitchFamily="49" charset="0"/>
              </a:rPr>
              <a:t>(2));</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employee.setDeptid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(3));</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employee.setSalary</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rs.getFloat</a:t>
            </a:r>
            <a:r>
              <a:rPr lang="en-US" sz="1100" i="1" dirty="0">
                <a:latin typeface="Courier New" pitchFamily="49" charset="0"/>
                <a:cs typeface="Courier New" pitchFamily="49" charset="0"/>
              </a:rPr>
              <a:t>(4));</a:t>
            </a:r>
          </a:p>
          <a:p>
            <a:r>
              <a:rPr lang="en-US" sz="1100" i="1" dirty="0">
                <a:latin typeface="Courier New" pitchFamily="49" charset="0"/>
                <a:cs typeface="Courier New" pitchFamily="49" charset="0"/>
              </a:rPr>
              <a:t>		     return employee;</a:t>
            </a:r>
          </a:p>
          <a:p>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return </a:t>
            </a:r>
            <a:r>
              <a:rPr lang="en-US" sz="1100" i="1" dirty="0" err="1">
                <a:latin typeface="Courier New" pitchFamily="49" charset="0"/>
                <a:cs typeface="Courier New" pitchFamily="49" charset="0"/>
              </a:rPr>
              <a:t>emp</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a:t>
            </a:r>
          </a:p>
        </p:txBody>
      </p:sp>
      <p:sp>
        <p:nvSpPr>
          <p:cNvPr id="6" name="Rectangle 5"/>
          <p:cNvSpPr/>
          <p:nvPr/>
        </p:nvSpPr>
        <p:spPr>
          <a:xfrm>
            <a:off x="1676400" y="282084"/>
            <a:ext cx="8610600" cy="2123658"/>
          </a:xfrm>
          <a:prstGeom prst="rect">
            <a:avLst/>
          </a:prstGeom>
          <a:solidFill>
            <a:schemeClr val="accent3">
              <a:lumMod val="20000"/>
              <a:lumOff val="80000"/>
            </a:schemeClr>
          </a:solidFill>
        </p:spPr>
        <p:txBody>
          <a:bodyPr wrap="square">
            <a:spAutoFit/>
          </a:bodyPr>
          <a:lstStyle/>
          <a:p>
            <a:r>
              <a:rPr lang="en-US" sz="1200" b="1" i="1" dirty="0">
                <a:latin typeface="Courier New" pitchFamily="49" charset="0"/>
                <a:cs typeface="Courier New" pitchFamily="49" charset="0"/>
              </a:rPr>
              <a:t>public void </a:t>
            </a:r>
            <a:r>
              <a:rPr lang="en-US" sz="1200" b="1" i="1" dirty="0" err="1">
                <a:latin typeface="Courier New" pitchFamily="49" charset="0"/>
                <a:cs typeface="Courier New" pitchFamily="49" charset="0"/>
              </a:rPr>
              <a:t>addEmployee</a:t>
            </a:r>
            <a:r>
              <a:rPr lang="en-US" sz="1200" b="1" i="1" dirty="0">
                <a:latin typeface="Courier New" pitchFamily="49" charset="0"/>
                <a:cs typeface="Courier New" pitchFamily="49" charset="0"/>
              </a:rPr>
              <a:t>(Employee </a:t>
            </a:r>
            <a:r>
              <a:rPr lang="en-US" sz="1200" b="1" i="1" dirty="0" err="1">
                <a:latin typeface="Courier New" pitchFamily="49" charset="0"/>
                <a:cs typeface="Courier New" pitchFamily="49" charset="0"/>
              </a:rPr>
              <a:t>emp</a:t>
            </a:r>
            <a:r>
              <a:rPr lang="en-US" sz="1200" b="1" i="1" dirty="0">
                <a:latin typeface="Courier New" pitchFamily="49" charset="0"/>
                <a:cs typeface="Courier New" pitchFamily="49" charset="0"/>
              </a:rPr>
              <a:t>) {</a:t>
            </a:r>
          </a:p>
          <a:p>
            <a:pPr lvl="1"/>
            <a:r>
              <a:rPr lang="en-US" sz="1200" i="1" dirty="0">
                <a:latin typeface="Courier New" pitchFamily="49" charset="0"/>
                <a:cs typeface="Courier New" pitchFamily="49" charset="0"/>
              </a:rPr>
              <a:t>String SQL_ADD_EMPLOYEE = </a:t>
            </a:r>
            <a:r>
              <a:rPr lang="en-US" sz="1200" i="1" dirty="0">
                <a:solidFill>
                  <a:srgbClr val="0066FF"/>
                </a:solidFill>
                <a:latin typeface="Courier New" pitchFamily="49" charset="0"/>
                <a:cs typeface="Courier New" pitchFamily="49" charset="0"/>
              </a:rPr>
              <a:t>"INSERT into </a:t>
            </a:r>
            <a:r>
              <a:rPr lang="en-US" sz="1200" i="1" dirty="0" err="1">
                <a:solidFill>
                  <a:srgbClr val="0066FF"/>
                </a:solidFill>
                <a:latin typeface="Courier New" pitchFamily="49" charset="0"/>
                <a:cs typeface="Courier New" pitchFamily="49" charset="0"/>
              </a:rPr>
              <a:t>emp</a:t>
            </a:r>
            <a:r>
              <a:rPr lang="en-US" sz="1200" i="1" dirty="0">
                <a:solidFill>
                  <a:srgbClr val="0066FF"/>
                </a:solidFill>
                <a:latin typeface="Courier New" pitchFamily="49" charset="0"/>
                <a:cs typeface="Courier New" pitchFamily="49" charset="0"/>
              </a:rPr>
              <a:t>(</a:t>
            </a:r>
            <a:r>
              <a:rPr lang="en-US" sz="1200" i="1" dirty="0" err="1">
                <a:solidFill>
                  <a:srgbClr val="0066FF"/>
                </a:solidFill>
                <a:latin typeface="Courier New" pitchFamily="49" charset="0"/>
                <a:cs typeface="Courier New" pitchFamily="49" charset="0"/>
              </a:rPr>
              <a:t>empid</a:t>
            </a:r>
            <a:r>
              <a:rPr lang="en-US" sz="1200" i="1" dirty="0">
                <a:solidFill>
                  <a:srgbClr val="0066FF"/>
                </a:solidFill>
                <a:latin typeface="Courier New" pitchFamily="49" charset="0"/>
                <a:cs typeface="Courier New" pitchFamily="49" charset="0"/>
              </a:rPr>
              <a:t>, name, </a:t>
            </a:r>
            <a:r>
              <a:rPr lang="en-US" sz="1200" i="1" dirty="0" err="1">
                <a:solidFill>
                  <a:srgbClr val="0066FF"/>
                </a:solidFill>
                <a:latin typeface="Courier New" pitchFamily="49" charset="0"/>
                <a:cs typeface="Courier New" pitchFamily="49" charset="0"/>
              </a:rPr>
              <a:t>dept</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sal</a:t>
            </a:r>
            <a:r>
              <a:rPr lang="en-US" sz="1200" i="1" dirty="0">
                <a:solidFill>
                  <a:srgbClr val="0066FF"/>
                </a:solidFill>
                <a:latin typeface="Courier New" pitchFamily="49" charset="0"/>
                <a:cs typeface="Courier New" pitchFamily="49" charset="0"/>
              </a:rPr>
              <a:t>)"</a:t>
            </a:r>
          </a:p>
          <a:p>
            <a:r>
              <a:rPr lang="en-US" sz="1200" i="1" dirty="0">
                <a:solidFill>
                  <a:srgbClr val="0066FF"/>
                </a:solidFill>
                <a:latin typeface="Courier New" pitchFamily="49" charset="0"/>
                <a:cs typeface="Courier New" pitchFamily="49" charset="0"/>
              </a:rPr>
              <a:t>		+ " values (:</a:t>
            </a:r>
            <a:r>
              <a:rPr lang="en-US" sz="1200" i="1" dirty="0" err="1">
                <a:solidFill>
                  <a:srgbClr val="0066FF"/>
                </a:solidFill>
                <a:latin typeface="Courier New" pitchFamily="49" charset="0"/>
                <a:cs typeface="Courier New" pitchFamily="49" charset="0"/>
              </a:rPr>
              <a:t>empid</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ename</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deptid</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sal</a:t>
            </a:r>
            <a:r>
              <a:rPr lang="en-US" sz="1200" i="1" dirty="0">
                <a:solidFill>
                  <a:srgbClr val="0066FF"/>
                </a:solidFill>
                <a:latin typeface="Courier New" pitchFamily="49" charset="0"/>
                <a:cs typeface="Courier New" pitchFamily="49" charset="0"/>
              </a:rPr>
              <a:t>)"</a:t>
            </a:r>
            <a:r>
              <a:rPr lang="en-US" sz="1200" i="1" dirty="0">
                <a:latin typeface="Courier New" pitchFamily="49" charset="0"/>
                <a:cs typeface="Courier New" pitchFamily="49" charset="0"/>
              </a:rPr>
              <a:t>;</a:t>
            </a:r>
          </a:p>
          <a:p>
            <a:pPr lvl="1"/>
            <a:r>
              <a:rPr lang="en-US" sz="1200" i="1" dirty="0">
                <a:latin typeface="Courier New" pitchFamily="49" charset="0"/>
                <a:cs typeface="Courier New" pitchFamily="49" charset="0"/>
              </a:rPr>
              <a:t>Map&lt;String, Object&gt; </a:t>
            </a:r>
            <a:r>
              <a:rPr lang="en-US" sz="1200" b="1" i="1" dirty="0">
                <a:latin typeface="Courier New" pitchFamily="49" charset="0"/>
                <a:cs typeface="Courier New" pitchFamily="49" charset="0"/>
              </a:rPr>
              <a:t>map</a:t>
            </a:r>
            <a:r>
              <a:rPr lang="en-US" sz="1200" i="1" dirty="0">
                <a:latin typeface="Courier New" pitchFamily="49" charset="0"/>
                <a:cs typeface="Courier New" pitchFamily="49" charset="0"/>
              </a:rPr>
              <a:t> = new </a:t>
            </a:r>
            <a:r>
              <a:rPr lang="en-US" sz="1200" i="1" dirty="0" err="1">
                <a:latin typeface="Courier New" pitchFamily="49" charset="0"/>
                <a:cs typeface="Courier New" pitchFamily="49" charset="0"/>
              </a:rPr>
              <a:t>HashMap</a:t>
            </a:r>
            <a:r>
              <a:rPr lang="en-US" sz="1200" i="1" dirty="0">
                <a:latin typeface="Courier New" pitchFamily="49" charset="0"/>
                <a:cs typeface="Courier New" pitchFamily="49" charset="0"/>
              </a:rPr>
              <a:t>&lt;String, Object&gt;();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empid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emp.getEmpId</a:t>
            </a:r>
            <a:r>
              <a:rPr lang="en-US" sz="1200" i="1" dirty="0">
                <a:latin typeface="Courier New" pitchFamily="49" charset="0"/>
                <a:cs typeface="Courier New" pitchFamily="49" charset="0"/>
              </a:rPr>
              <a: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ename</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emp.getName</a:t>
            </a:r>
            <a:r>
              <a:rPr lang="en-US" sz="1200" i="1" dirty="0">
                <a:latin typeface="Courier New" pitchFamily="49" charset="0"/>
                <a:cs typeface="Courier New" pitchFamily="49" charset="0"/>
              </a:rPr>
              <a: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deptid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emp.getDeptid</a:t>
            </a:r>
            <a:r>
              <a:rPr lang="en-US" sz="1200" i="1" dirty="0">
                <a:latin typeface="Courier New" pitchFamily="49" charset="0"/>
                <a:cs typeface="Courier New" pitchFamily="49" charset="0"/>
              </a:rPr>
              <a: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sal</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emp.getSalary</a:t>
            </a:r>
            <a:r>
              <a:rPr lang="en-US" sz="1200" i="1" dirty="0">
                <a:latin typeface="Courier New" pitchFamily="49" charset="0"/>
                <a:cs typeface="Courier New" pitchFamily="49" charset="0"/>
              </a:rPr>
              <a:t>());</a:t>
            </a:r>
          </a:p>
          <a:p>
            <a:pPr lvl="1"/>
            <a:r>
              <a:rPr lang="en-US" sz="1200" i="1" dirty="0" err="1">
                <a:latin typeface="Courier New" pitchFamily="49" charset="0"/>
                <a:cs typeface="Courier New" pitchFamily="49" charset="0"/>
              </a:rPr>
              <a:t>int</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no_of_records</a:t>
            </a:r>
            <a:r>
              <a:rPr lang="en-US" sz="1200" i="1" dirty="0">
                <a:latin typeface="Courier New" pitchFamily="49" charset="0"/>
                <a:cs typeface="Courier New" pitchFamily="49" charset="0"/>
              </a:rPr>
              <a:t> = </a:t>
            </a:r>
            <a:r>
              <a:rPr lang="en-US" sz="1200" i="1" dirty="0" err="1">
                <a:latin typeface="Courier New" pitchFamily="49" charset="0"/>
                <a:cs typeface="Courier New" pitchFamily="49" charset="0"/>
              </a:rPr>
              <a:t>getJdbcTemplate</a:t>
            </a:r>
            <a:r>
              <a:rPr lang="en-US" sz="1200" i="1" dirty="0">
                <a:latin typeface="Courier New" pitchFamily="49" charset="0"/>
                <a:cs typeface="Courier New" pitchFamily="49" charset="0"/>
              </a:rPr>
              <a:t>().update(SQL_ADD_EMPLOYEE, </a:t>
            </a:r>
            <a:r>
              <a:rPr lang="en-US" sz="1200" b="1" i="1" dirty="0">
                <a:latin typeface="Courier New" pitchFamily="49" charset="0"/>
                <a:cs typeface="Courier New" pitchFamily="49" charset="0"/>
              </a:rPr>
              <a:t>map</a:t>
            </a:r>
            <a:r>
              <a:rPr lang="en-US" sz="1200" i="1" dirty="0">
                <a:latin typeface="Courier New" pitchFamily="49" charset="0"/>
                <a:cs typeface="Courier New" pitchFamily="49" charset="0"/>
              </a:rPr>
              <a:t>);</a:t>
            </a:r>
          </a:p>
          <a:p>
            <a:pPr lvl="1"/>
            <a:r>
              <a:rPr lang="en-US" sz="1200" dirty="0" err="1"/>
              <a:t>System.</a:t>
            </a:r>
            <a:r>
              <a:rPr lang="en-US" sz="1200" i="1" dirty="0" err="1"/>
              <a:t>out.println</a:t>
            </a:r>
            <a:r>
              <a:rPr lang="en-US" sz="1200" i="1" dirty="0"/>
              <a:t>("Total ”+ </a:t>
            </a:r>
            <a:r>
              <a:rPr lang="en-US" sz="1200" i="1" dirty="0" err="1"/>
              <a:t>no_of_records</a:t>
            </a:r>
            <a:r>
              <a:rPr lang="en-US" sz="1200" i="1" dirty="0"/>
              <a:t>+" records are updated...);</a:t>
            </a:r>
          </a:p>
          <a:p>
            <a:r>
              <a:rPr lang="en-US" sz="1200" i="1" dirty="0">
                <a:latin typeface="Courier New" pitchFamily="49" charset="0"/>
                <a:cs typeface="Courier New" pitchFamily="49" charset="0"/>
              </a:rPr>
              <a:t>}</a:t>
            </a:r>
          </a:p>
        </p:txBody>
      </p:sp>
      <p:sp>
        <p:nvSpPr>
          <p:cNvPr id="2" name="TextBox 1"/>
          <p:cNvSpPr txBox="1"/>
          <p:nvPr/>
        </p:nvSpPr>
        <p:spPr>
          <a:xfrm rot="876060">
            <a:off x="7763232" y="2497846"/>
            <a:ext cx="294709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defPPr>
              <a:defRPr lang="en-US"/>
            </a:defPPr>
            <a:lvl1pP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Observe this new object;</a:t>
            </a:r>
          </a:p>
          <a:p>
            <a:r>
              <a:rPr lang="en-US" dirty="0">
                <a:solidFill>
                  <a:schemeClr val="bg1"/>
                </a:solidFill>
              </a:rPr>
              <a:t>It is used in </a:t>
            </a:r>
            <a:r>
              <a:rPr lang="en-US" dirty="0" err="1">
                <a:solidFill>
                  <a:schemeClr val="bg1"/>
                </a:solidFill>
              </a:rPr>
              <a:t>JdbcTemplate</a:t>
            </a:r>
            <a:r>
              <a:rPr lang="en-US" dirty="0">
                <a:solidFill>
                  <a:schemeClr val="bg1"/>
                </a:solidFill>
              </a:rPr>
              <a:t> Query: </a:t>
            </a:r>
          </a:p>
          <a:p>
            <a:r>
              <a:rPr lang="en-US" b="1" u="sng" dirty="0" err="1">
                <a:solidFill>
                  <a:srgbClr val="FFFF00"/>
                </a:solidFill>
              </a:rPr>
              <a:t>SqlParameterSource</a:t>
            </a:r>
            <a:r>
              <a:rPr lang="en-US" b="1" u="sng" dirty="0">
                <a:solidFill>
                  <a:srgbClr val="FFFF00"/>
                </a:solidFill>
              </a:rPr>
              <a:t> </a:t>
            </a:r>
            <a:r>
              <a:rPr lang="en-US" b="1" u="sng" dirty="0" err="1">
                <a:solidFill>
                  <a:schemeClr val="bg1">
                    <a:lumMod val="75000"/>
                  </a:schemeClr>
                </a:solidFill>
              </a:rPr>
              <a:t>namedParameters</a:t>
            </a:r>
            <a:endParaRPr lang="en-US" b="1" u="sng" dirty="0">
              <a:solidFill>
                <a:schemeClr val="bg1">
                  <a:lumMod val="75000"/>
                </a:schemeClr>
              </a:solidFill>
            </a:endParaRPr>
          </a:p>
        </p:txBody>
      </p:sp>
      <p:cxnSp>
        <p:nvCxnSpPr>
          <p:cNvPr id="8" name="Straight Arrow Connector 7"/>
          <p:cNvCxnSpPr>
            <a:endCxn id="2" idx="1"/>
          </p:cNvCxnSpPr>
          <p:nvPr/>
        </p:nvCxnSpPr>
        <p:spPr>
          <a:xfrm flipV="1">
            <a:off x="3989614" y="2449552"/>
            <a:ext cx="3821206" cy="1228703"/>
          </a:xfrm>
          <a:prstGeom prst="straightConnector1">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712028" y="3678255"/>
            <a:ext cx="555172" cy="609599"/>
          </a:xfrm>
          <a:prstGeom prst="arc">
            <a:avLst>
              <a:gd name="adj1" fmla="val 16200000"/>
              <a:gd name="adj2" fmla="val 5364970"/>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0" name="Group 19"/>
          <p:cNvGrpSpPr/>
          <p:nvPr/>
        </p:nvGrpSpPr>
        <p:grpSpPr>
          <a:xfrm>
            <a:off x="7206344" y="3200401"/>
            <a:ext cx="718456" cy="381001"/>
            <a:chOff x="5682344" y="3200400"/>
            <a:chExt cx="718456" cy="381001"/>
          </a:xfrm>
        </p:grpSpPr>
        <p:cxnSp>
          <p:nvCxnSpPr>
            <p:cNvPr id="14" name="Straight Connector 13"/>
            <p:cNvCxnSpPr>
              <a:stCxn id="16" idx="4"/>
            </p:cNvCxnSpPr>
            <p:nvPr/>
          </p:nvCxnSpPr>
          <p:spPr>
            <a:xfrm flipH="1">
              <a:off x="5867400" y="3425592"/>
              <a:ext cx="174172" cy="155809"/>
            </a:xfrm>
            <a:prstGeom prst="line">
              <a:avLst/>
            </a:prstGeom>
            <a:noFill/>
            <a:ln w="12700">
              <a:solidFill>
                <a:schemeClr val="accent3">
                  <a:lumMod val="60000"/>
                  <a:lumOff val="4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6" name="Oval 15"/>
            <p:cNvSpPr/>
            <p:nvPr/>
          </p:nvSpPr>
          <p:spPr>
            <a:xfrm>
              <a:off x="5682344" y="3200400"/>
              <a:ext cx="718456" cy="225192"/>
            </a:xfrm>
            <a:prstGeom prst="ellipse">
              <a:avLst/>
            </a:prstGeom>
            <a:no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p:cNvCxnSpPr/>
          <p:nvPr/>
        </p:nvCxnSpPr>
        <p:spPr>
          <a:xfrm flipH="1">
            <a:off x="3479026" y="838200"/>
            <a:ext cx="1397774" cy="304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479026" y="838201"/>
            <a:ext cx="2083574" cy="50571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479026" y="838200"/>
            <a:ext cx="2845574" cy="685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3326626" y="838200"/>
            <a:ext cx="3879718" cy="8382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252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01595" y="1560759"/>
            <a:ext cx="2203295" cy="369332"/>
          </a:xfrm>
          <a:prstGeom prst="rect">
            <a:avLst/>
          </a:prstGeom>
          <a:effectLst>
            <a:glow rad="228600">
              <a:schemeClr val="accent2">
                <a:satMod val="175000"/>
                <a:alpha val="40000"/>
              </a:schemeClr>
            </a:glow>
            <a:outerShdw blurRad="40000" dist="23000" dir="5400000" rotWithShape="0">
              <a:srgbClr val="000000">
                <a:alpha val="35000"/>
              </a:srgbClr>
            </a:outerShdw>
          </a:effectLst>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a:solidFill>
                  <a:srgbClr val="FFFF00"/>
                </a:solidFill>
              </a:rPr>
              <a:t>Simplifying in Java 5</a:t>
            </a:r>
          </a:p>
        </p:txBody>
      </p:sp>
      <p:sp>
        <p:nvSpPr>
          <p:cNvPr id="29" name="Rectangle 28"/>
          <p:cNvSpPr/>
          <p:nvPr/>
        </p:nvSpPr>
        <p:spPr>
          <a:xfrm>
            <a:off x="910390" y="1511969"/>
            <a:ext cx="8305800" cy="461665"/>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indent="-342900" algn="just"/>
            <a:r>
              <a:rPr lang="en-US" dirty="0" err="1">
                <a:solidFill>
                  <a:srgbClr val="002060"/>
                </a:solidFill>
                <a:latin typeface="Times New Roman" pitchFamily="18" charset="0"/>
                <a:ea typeface="Arial Unicode MS" pitchFamily="34" charset="-128"/>
                <a:cs typeface="Times New Roman" pitchFamily="18" charset="0"/>
              </a:rPr>
              <a:t>org.springframework.jdbc.core</a:t>
            </a:r>
            <a:r>
              <a:rPr lang="en-US" sz="2400" dirty="0" err="1">
                <a:solidFill>
                  <a:srgbClr val="002060"/>
                </a:solidFill>
                <a:latin typeface="Times New Roman" pitchFamily="18" charset="0"/>
                <a:ea typeface="Arial Unicode MS" pitchFamily="34" charset="-128"/>
                <a:cs typeface="Times New Roman" pitchFamily="18" charset="0"/>
              </a:rPr>
              <a:t>.</a:t>
            </a:r>
            <a:r>
              <a:rPr lang="en-US" sz="2400" b="1" dirty="0" err="1">
                <a:solidFill>
                  <a:schemeClr val="accent5">
                    <a:lumMod val="75000"/>
                  </a:schemeClr>
                </a:solidFill>
                <a:latin typeface="Times New Roman" pitchFamily="18" charset="0"/>
                <a:ea typeface="Arial Unicode MS" pitchFamily="34" charset="-128"/>
                <a:cs typeface="Times New Roman" pitchFamily="18" charset="0"/>
              </a:rPr>
              <a:t>SimpleJdbcTemplate</a:t>
            </a:r>
            <a:endParaRPr lang="en-US" sz="2400" b="1"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30" name="Rectangle 29"/>
          <p:cNvSpPr/>
          <p:nvPr/>
        </p:nvSpPr>
        <p:spPr>
          <a:xfrm>
            <a:off x="910390" y="1964703"/>
            <a:ext cx="9144000" cy="923330"/>
          </a:xfrm>
          <a:prstGeom prst="rect">
            <a:avLst/>
          </a:prstGeom>
        </p:spPr>
        <p:txBody>
          <a:bodyPr wrap="square">
            <a:spAutoFit/>
          </a:bodyPr>
          <a:lstStyle/>
          <a:p>
            <a:pPr algn="just"/>
            <a:r>
              <a:rPr lang="en-US" dirty="0"/>
              <a:t>With Java 5’s new language, constructs (known as </a:t>
            </a:r>
            <a:r>
              <a:rPr lang="en-US" i="1" dirty="0" err="1"/>
              <a:t>varargs</a:t>
            </a:r>
            <a:r>
              <a:rPr lang="en-US" dirty="0"/>
              <a:t>), it is possible to pass parameter lists without having to construct an array of Object. Let’s see the examples.</a:t>
            </a:r>
          </a:p>
          <a:p>
            <a:pPr algn="just"/>
            <a:endParaRPr lang="en-US" dirty="0"/>
          </a:p>
        </p:txBody>
      </p:sp>
      <p:sp>
        <p:nvSpPr>
          <p:cNvPr id="5" name="Down Ribbon 4"/>
          <p:cNvSpPr/>
          <p:nvPr/>
        </p:nvSpPr>
        <p:spPr>
          <a:xfrm>
            <a:off x="2057400" y="3096126"/>
            <a:ext cx="8534400" cy="1524000"/>
          </a:xfrm>
          <a:prstGeom prst="ribbon">
            <a:avLst>
              <a:gd name="adj1" fmla="val 23251"/>
              <a:gd name="adj2" fmla="val 70186"/>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From Spring 3.0 onwards, </a:t>
            </a:r>
            <a:r>
              <a:rPr lang="en-US" b="1" dirty="0" err="1"/>
              <a:t>SimpleJdbcTemplate</a:t>
            </a:r>
            <a:r>
              <a:rPr lang="en-US" dirty="0"/>
              <a:t> class is deprecated. So I am not putting any details of how to use </a:t>
            </a:r>
            <a:r>
              <a:rPr lang="en-US" dirty="0" err="1"/>
              <a:t>SimpleJdbcTemplate</a:t>
            </a:r>
            <a:r>
              <a:rPr lang="en-US" dirty="0"/>
              <a:t> with Spring. You can use </a:t>
            </a:r>
            <a:r>
              <a:rPr lang="en-US" dirty="0" err="1"/>
              <a:t>JdbcTemplate</a:t>
            </a:r>
            <a:r>
              <a:rPr lang="en-US" dirty="0"/>
              <a:t> instead of using </a:t>
            </a:r>
            <a:r>
              <a:rPr lang="en-US" dirty="0" err="1"/>
              <a:t>SimpleJdbcTemplate</a:t>
            </a:r>
            <a:r>
              <a:rPr lang="en-US" dirty="0"/>
              <a:t>.</a:t>
            </a:r>
          </a:p>
        </p:txBody>
      </p:sp>
      <p:cxnSp>
        <p:nvCxnSpPr>
          <p:cNvPr id="7" name="Straight Connector 6"/>
          <p:cNvCxnSpPr/>
          <p:nvPr/>
        </p:nvCxnSpPr>
        <p:spPr>
          <a:xfrm>
            <a:off x="1752600" y="5289884"/>
            <a:ext cx="9144000" cy="0"/>
          </a:xfrm>
          <a:prstGeom prst="line">
            <a:avLst/>
          </a:prstGeom>
          <a:ln w="127000" cmpd="tri">
            <a:prstDash val="sysDash"/>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65662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0" y="509336"/>
            <a:ext cx="8763000" cy="646331"/>
          </a:xfrm>
          <a:prstGeom prst="rect">
            <a:avLst/>
          </a:prstGeom>
        </p:spPr>
        <p:txBody>
          <a:bodyPr wrap="square">
            <a:spAutoFit/>
          </a:bodyPr>
          <a:lstStyle/>
          <a:p>
            <a:pPr marL="0" lvl="1" algn="just"/>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DAO</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Support</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class for different Templates</a:t>
            </a:r>
          </a:p>
        </p:txBody>
      </p:sp>
      <p:sp>
        <p:nvSpPr>
          <p:cNvPr id="7" name="Subtitle 2"/>
          <p:cNvSpPr txBox="1">
            <a:spLocks/>
          </p:cNvSpPr>
          <p:nvPr/>
        </p:nvSpPr>
        <p:spPr>
          <a:xfrm>
            <a:off x="608170" y="1422517"/>
            <a:ext cx="10949483" cy="94823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lvl="1"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Before going through the details on the DAO Support, we will brush-up using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which we already have discussed under </a:t>
            </a:r>
            <a:r>
              <a:rPr lang="en-US" sz="2000" dirty="0" err="1">
                <a:solidFill>
                  <a:schemeClr val="accent1">
                    <a:lumMod val="50000"/>
                  </a:schemeClr>
                </a:solidFill>
                <a:latin typeface="Times New Roman" pitchFamily="18" charset="0"/>
                <a:ea typeface="Arial Unicode MS" pitchFamily="34" charset="-128"/>
                <a:cs typeface="Times New Roman" pitchFamily="18" charset="0"/>
                <a:hlinkClick r:id="rId2" action="ppaction://hlinksldjump"/>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section covered under </a:t>
            </a:r>
            <a:r>
              <a:rPr lang="en-US" sz="2000" dirty="0">
                <a:solidFill>
                  <a:schemeClr val="accent1">
                    <a:lumMod val="50000"/>
                  </a:schemeClr>
                </a:solidFill>
                <a:latin typeface="Times New Roman" pitchFamily="18" charset="0"/>
                <a:ea typeface="Arial Unicode MS" pitchFamily="34" charset="-128"/>
                <a:cs typeface="Times New Roman" pitchFamily="18" charset="0"/>
                <a:hlinkClick r:id="rId3" action="ppaction://hlinksldjump"/>
              </a:rPr>
              <a:t>Different Template classes and their uses</a:t>
            </a:r>
            <a:r>
              <a:rPr lang="en-US" sz="2000" dirty="0">
                <a:solidFill>
                  <a:schemeClr val="accent1">
                    <a:lumMod val="50000"/>
                  </a:schemeClr>
                </a:solidFill>
                <a:latin typeface="Times New Roman" pitchFamily="18" charset="0"/>
                <a:ea typeface="Arial Unicode MS" pitchFamily="34" charset="-128"/>
                <a:cs typeface="Times New Roman" pitchFamily="18" charset="0"/>
              </a:rPr>
              <a:t>. So do you remember how we were configuring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in the XML for this? Recall, </a:t>
            </a:r>
          </a:p>
          <a:p>
            <a:pPr marL="0" indent="0" algn="just">
              <a:buNone/>
            </a:pPr>
            <a:endParaRPr lang="en-US" sz="2000" dirty="0">
              <a:solidFill>
                <a:schemeClr val="accent5">
                  <a:lumMod val="75000"/>
                </a:schemeClr>
              </a:solidFill>
              <a:latin typeface="Times New Roman" pitchFamily="18" charset="0"/>
              <a:ea typeface="Arial Unicode MS" pitchFamily="34" charset="-128"/>
              <a:cs typeface="Times New Roman" pitchFamily="18" charset="0"/>
            </a:endParaRPr>
          </a:p>
        </p:txBody>
      </p:sp>
      <p:grpSp>
        <p:nvGrpSpPr>
          <p:cNvPr id="8" name="Group 7"/>
          <p:cNvGrpSpPr/>
          <p:nvPr/>
        </p:nvGrpSpPr>
        <p:grpSpPr>
          <a:xfrm>
            <a:off x="816984" y="2834983"/>
            <a:ext cx="9305852" cy="1116992"/>
            <a:chOff x="1905000" y="1745826"/>
            <a:chExt cx="7126104" cy="643645"/>
          </a:xfrm>
        </p:grpSpPr>
        <p:pic>
          <p:nvPicPr>
            <p:cNvPr id="9"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l="5419" t="33659" r="56858" b="60282"/>
            <a:stretch/>
          </p:blipFill>
          <p:spPr bwMode="auto">
            <a:xfrm>
              <a:off x="1905000" y="1745826"/>
              <a:ext cx="6324600" cy="6349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descr="C:\Users\skar\Desktop\Holding Hand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64284" y="1837021"/>
              <a:ext cx="866820" cy="5524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608169" y="4226736"/>
            <a:ext cx="11254967" cy="1416075"/>
            <a:chOff x="1676401" y="2514600"/>
            <a:chExt cx="8915401" cy="936171"/>
          </a:xfrm>
        </p:grpSpPr>
        <p:sp>
          <p:nvSpPr>
            <p:cNvPr id="12" name="Subtitle 2"/>
            <p:cNvSpPr txBox="1">
              <a:spLocks/>
            </p:cNvSpPr>
            <p:nvPr/>
          </p:nvSpPr>
          <p:spPr>
            <a:xfrm>
              <a:off x="1676401" y="2514600"/>
              <a:ext cx="8915401" cy="30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None/>
              </a:pPr>
              <a:r>
                <a:rPr lang="en-US" sz="1600" dirty="0">
                  <a:solidFill>
                    <a:schemeClr val="accent1">
                      <a:lumMod val="50000"/>
                    </a:schemeClr>
                  </a:solidFill>
                  <a:latin typeface="Times New Roman" pitchFamily="18" charset="0"/>
                  <a:ea typeface="Arial Unicode MS" pitchFamily="34" charset="-128"/>
                  <a:cs typeface="Times New Roman" pitchFamily="18" charset="0"/>
                </a:rPr>
                <a:t>Now you see the definition of </a:t>
              </a:r>
              <a:r>
                <a:rPr lang="en-US" sz="1600" i="1" dirty="0" err="1">
                  <a:solidFill>
                    <a:srgbClr val="0066FF"/>
                  </a:solidFill>
                  <a:latin typeface="Times New Roman" pitchFamily="18" charset="0"/>
                  <a:ea typeface="Arial Unicode MS" pitchFamily="34" charset="-128"/>
                  <a:cs typeface="Times New Roman" pitchFamily="18" charset="0"/>
                </a:rPr>
                <a:t>MyJdbcTemplate</a:t>
              </a:r>
              <a:r>
                <a:rPr lang="en-US" sz="1600" i="1" dirty="0">
                  <a:solidFill>
                    <a:srgbClr val="0066FF"/>
                  </a:solidFill>
                  <a:latin typeface="Times New Roman" pitchFamily="18" charset="0"/>
                  <a:ea typeface="Arial Unicode MS" pitchFamily="34" charset="-128"/>
                  <a:cs typeface="Times New Roman" pitchFamily="18" charset="0"/>
                </a:rPr>
                <a:t> </a:t>
              </a:r>
              <a:r>
                <a:rPr lang="en-US" sz="1600" dirty="0">
                  <a:solidFill>
                    <a:schemeClr val="accent1">
                      <a:lumMod val="50000"/>
                    </a:schemeClr>
                  </a:solidFill>
                  <a:latin typeface="Times New Roman" pitchFamily="18" charset="0"/>
                  <a:ea typeface="Arial Unicode MS" pitchFamily="34" charset="-128"/>
                  <a:cs typeface="Times New Roman" pitchFamily="18" charset="0"/>
                </a:rPr>
                <a:t>used as ref with property </a:t>
              </a:r>
              <a:r>
                <a:rPr lang="en-US" sz="1600" dirty="0" err="1">
                  <a:solidFill>
                    <a:schemeClr val="accent1">
                      <a:lumMod val="50000"/>
                    </a:schemeClr>
                  </a:solidFill>
                  <a:latin typeface="Times New Roman" pitchFamily="18" charset="0"/>
                  <a:ea typeface="Arial Unicode MS" pitchFamily="34" charset="-128"/>
                  <a:cs typeface="Times New Roman" pitchFamily="18" charset="0"/>
                </a:rPr>
                <a:t>jdbcTemplate</a:t>
              </a:r>
              <a:endParaRPr lang="en-US" sz="1600" dirty="0">
                <a:solidFill>
                  <a:schemeClr val="accent5">
                    <a:lumMod val="75000"/>
                  </a:schemeClr>
                </a:solidFill>
                <a:latin typeface="Times New Roman" pitchFamily="18" charset="0"/>
                <a:ea typeface="Arial Unicode MS" pitchFamily="34" charset="-128"/>
                <a:cs typeface="Times New Roman" pitchFamily="18" charset="0"/>
              </a:endParaRPr>
            </a:p>
          </p:txBody>
        </p:sp>
        <p:grpSp>
          <p:nvGrpSpPr>
            <p:cNvPr id="13" name="Group 12"/>
            <p:cNvGrpSpPr/>
            <p:nvPr/>
          </p:nvGrpSpPr>
          <p:grpSpPr>
            <a:xfrm>
              <a:off x="1841810" y="2856571"/>
              <a:ext cx="7178410" cy="594200"/>
              <a:chOff x="1841810" y="2856571"/>
              <a:chExt cx="7178410" cy="594200"/>
            </a:xfrm>
          </p:grpSpPr>
          <p:pic>
            <p:nvPicPr>
              <p:cNvPr id="14"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5813" t="71312" r="50949" b="22357"/>
              <a:stretch/>
            </p:blipFill>
            <p:spPr bwMode="auto">
              <a:xfrm>
                <a:off x="1841810" y="2856571"/>
                <a:ext cx="6374509" cy="5833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9" descr="C:\Users\skar\Desktop\Holding Hand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3400" y="2898321"/>
                <a:ext cx="866820" cy="552450"/>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6" name="Straight Arrow Connector 15"/>
          <p:cNvCxnSpPr/>
          <p:nvPr/>
        </p:nvCxnSpPr>
        <p:spPr>
          <a:xfrm flipH="1">
            <a:off x="2589369" y="3008661"/>
            <a:ext cx="2743200" cy="706154"/>
          </a:xfrm>
          <a:prstGeom prst="straightConnector1">
            <a:avLst/>
          </a:prstGeom>
          <a:ln w="3175">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488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1474" y="554504"/>
            <a:ext cx="8763000" cy="646331"/>
          </a:xfrm>
          <a:prstGeom prst="rect">
            <a:avLst/>
          </a:prstGeom>
        </p:spPr>
        <p:txBody>
          <a:bodyPr wrap="square">
            <a:spAutoFit/>
          </a:bodyPr>
          <a:lstStyle/>
          <a:p>
            <a:pPr marL="0" lvl="1" algn="just"/>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DAO</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Support</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class for different Templates</a:t>
            </a:r>
          </a:p>
        </p:txBody>
      </p:sp>
      <p:sp>
        <p:nvSpPr>
          <p:cNvPr id="4" name="Subtitle 2"/>
          <p:cNvSpPr txBox="1">
            <a:spLocks/>
          </p:cNvSpPr>
          <p:nvPr/>
        </p:nvSpPr>
        <p:spPr>
          <a:xfrm>
            <a:off x="561474" y="1572127"/>
            <a:ext cx="10976810" cy="15440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So from both the bean entries we understand that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EmployeeDao</a:t>
            </a:r>
            <a:r>
              <a:rPr lang="en-US" sz="2000" dirty="0">
                <a:solidFill>
                  <a:schemeClr val="accent1">
                    <a:lumMod val="50000"/>
                  </a:schemeClr>
                </a:solidFill>
                <a:latin typeface="Times New Roman" pitchFamily="18" charset="0"/>
                <a:ea typeface="Arial Unicode MS" pitchFamily="34" charset="-128"/>
                <a:cs typeface="Times New Roman" pitchFamily="18" charset="0"/>
              </a:rPr>
              <a:t> needs a property -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and this is of type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org.springframework.jdbc.core.JdbcTemplate</a:t>
            </a:r>
            <a:r>
              <a:rPr lang="en-US" sz="2000" i="1" dirty="0">
                <a:solidFill>
                  <a:schemeClr val="accent1">
                    <a:lumMod val="50000"/>
                  </a:schemeClr>
                </a:solidFill>
                <a:latin typeface="Times New Roman" pitchFamily="18" charset="0"/>
                <a:ea typeface="Arial Unicode MS" pitchFamily="34" charset="-128"/>
                <a:cs typeface="Times New Roman" pitchFamily="18" charset="0"/>
              </a:rPr>
              <a:t>. </a:t>
            </a:r>
            <a:r>
              <a:rPr lang="en-US" sz="2000" dirty="0">
                <a:solidFill>
                  <a:schemeClr val="accent1">
                    <a:lumMod val="50000"/>
                  </a:schemeClr>
                </a:solidFill>
                <a:latin typeface="Times New Roman" pitchFamily="18" charset="0"/>
                <a:ea typeface="Arial Unicode MS" pitchFamily="34" charset="-128"/>
                <a:cs typeface="Times New Roman" pitchFamily="18" charset="0"/>
              </a:rPr>
              <a:t>Hence we need to declare the property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in the DAO class with setter and getter methods.</a:t>
            </a:r>
          </a:p>
          <a:p>
            <a:pPr marL="0"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Here in our example the DAO is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org.santosh.dao.EmployeeDao</a:t>
            </a:r>
            <a:r>
              <a:rPr lang="en-US" sz="2000" i="1" dirty="0">
                <a:solidFill>
                  <a:schemeClr val="accent1">
                    <a:lumMod val="50000"/>
                  </a:schemeClr>
                </a:solidFill>
                <a:latin typeface="Times New Roman" pitchFamily="18" charset="0"/>
                <a:ea typeface="Arial Unicode MS" pitchFamily="34" charset="-128"/>
                <a:cs typeface="Times New Roman" pitchFamily="18" charset="0"/>
              </a:rPr>
              <a:t>. </a:t>
            </a:r>
            <a:r>
              <a:rPr lang="en-US" sz="2000" dirty="0">
                <a:solidFill>
                  <a:schemeClr val="accent1">
                    <a:lumMod val="50000"/>
                  </a:schemeClr>
                </a:solidFill>
                <a:latin typeface="Times New Roman" pitchFamily="18" charset="0"/>
                <a:ea typeface="Arial Unicode MS" pitchFamily="34" charset="-128"/>
                <a:cs typeface="Times New Roman" pitchFamily="18" charset="0"/>
              </a:rPr>
              <a:t>The class would look like:</a:t>
            </a:r>
            <a:endParaRPr lang="en-US" sz="2000" dirty="0">
              <a:solidFill>
                <a:srgbClr val="1A9681"/>
              </a:solidFill>
              <a:latin typeface="Times New Roman" pitchFamily="18" charset="0"/>
              <a:cs typeface="Times New Roman" pitchFamily="18" charset="0"/>
            </a:endParaRPr>
          </a:p>
          <a:p>
            <a:pPr marL="0" indent="0" algn="just">
              <a:buNone/>
            </a:pPr>
            <a:endParaRPr lang="en-US" sz="2000" dirty="0">
              <a:solidFill>
                <a:schemeClr val="accent5">
                  <a:lumMod val="75000"/>
                </a:schemeClr>
              </a:solidFill>
              <a:latin typeface="Times New Roman" pitchFamily="18" charset="0"/>
              <a:ea typeface="Arial Unicode MS" pitchFamily="34" charset="-128"/>
              <a:cs typeface="Times New Roman" pitchFamily="18" charset="0"/>
            </a:endParaRPr>
          </a:p>
        </p:txBody>
      </p:sp>
      <p:pic>
        <p:nvPicPr>
          <p:cNvPr id="14"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l="4323" t="19101" r="62249" b="60058"/>
          <a:stretch/>
        </p:blipFill>
        <p:spPr bwMode="auto">
          <a:xfrm>
            <a:off x="690956" y="3446009"/>
            <a:ext cx="5680309" cy="221341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05732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723295" y="1625405"/>
            <a:ext cx="10834358" cy="3108543"/>
          </a:xfrm>
          <a:prstGeom prst="rect">
            <a:avLst/>
          </a:prstGeom>
        </p:spPr>
        <p:txBody>
          <a:bodyPr wrap="square">
            <a:spAutoFit/>
          </a:bodyPr>
          <a:lstStyle/>
          <a:p>
            <a:r>
              <a:rPr lang="en-US" sz="2800" dirty="0">
                <a:solidFill>
                  <a:schemeClr val="accent1">
                    <a:lumMod val="50000"/>
                  </a:schemeClr>
                </a:solidFill>
                <a:latin typeface="Times New Roman" pitchFamily="18" charset="0"/>
                <a:ea typeface="Arial Unicode MS" pitchFamily="34" charset="-128"/>
                <a:cs typeface="Times New Roman" pitchFamily="18" charset="0"/>
              </a:rPr>
              <a:t>Now this is ok when you have only one DAO class, here it is only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EmployeeDao.java</a:t>
            </a:r>
            <a:r>
              <a:rPr lang="en-US" sz="2800" dirty="0">
                <a:solidFill>
                  <a:schemeClr val="accent1">
                    <a:lumMod val="50000"/>
                  </a:schemeClr>
                </a:solidFill>
                <a:latin typeface="Times New Roman" pitchFamily="18" charset="0"/>
                <a:ea typeface="Arial Unicode MS" pitchFamily="34" charset="-128"/>
                <a:cs typeface="Times New Roman" pitchFamily="18" charset="0"/>
              </a:rPr>
              <a:t>. </a:t>
            </a:r>
          </a:p>
          <a:p>
            <a:r>
              <a:rPr lang="en-US" sz="2800" dirty="0">
                <a:solidFill>
                  <a:srgbClr val="FF0000"/>
                </a:solidFill>
                <a:latin typeface="Times New Roman" pitchFamily="18" charset="0"/>
                <a:ea typeface="Arial Unicode MS" pitchFamily="34" charset="-128"/>
                <a:cs typeface="Times New Roman" pitchFamily="18" charset="0"/>
              </a:rPr>
              <a:t>But this could be a burden to the programmer because</a:t>
            </a:r>
          </a:p>
          <a:p>
            <a:r>
              <a:rPr lang="en-US" sz="2800" dirty="0">
                <a:solidFill>
                  <a:srgbClr val="FF0000"/>
                </a:solidFill>
                <a:latin typeface="Times New Roman" pitchFamily="18" charset="0"/>
                <a:ea typeface="Arial Unicode MS" pitchFamily="34" charset="-128"/>
                <a:cs typeface="Times New Roman" pitchFamily="18" charset="0"/>
              </a:rPr>
              <a:t>What if we have many DAO classes? </a:t>
            </a:r>
          </a:p>
          <a:p>
            <a:endParaRPr lang="en-US" sz="2800" dirty="0" smtClean="0">
              <a:solidFill>
                <a:srgbClr val="FF0000"/>
              </a:solidFill>
              <a:latin typeface="Times New Roman" pitchFamily="18" charset="0"/>
              <a:ea typeface="Arial Unicode MS" pitchFamily="34" charset="-128"/>
              <a:cs typeface="Times New Roman" pitchFamily="18" charset="0"/>
            </a:endParaRPr>
          </a:p>
          <a:p>
            <a:r>
              <a:rPr lang="en-US" sz="2800" dirty="0" smtClean="0">
                <a:solidFill>
                  <a:srgbClr val="FF0000"/>
                </a:solidFill>
                <a:latin typeface="Times New Roman" pitchFamily="18" charset="0"/>
                <a:ea typeface="Arial Unicode MS" pitchFamily="34" charset="-128"/>
                <a:cs typeface="Times New Roman" pitchFamily="18" charset="0"/>
              </a:rPr>
              <a:t>In </a:t>
            </a:r>
            <a:r>
              <a:rPr lang="en-US" sz="2800" dirty="0">
                <a:solidFill>
                  <a:srgbClr val="FF0000"/>
                </a:solidFill>
                <a:latin typeface="Times New Roman" pitchFamily="18" charset="0"/>
                <a:ea typeface="Arial Unicode MS" pitchFamily="34" charset="-128"/>
                <a:cs typeface="Times New Roman" pitchFamily="18" charset="0"/>
              </a:rPr>
              <a:t>every and each DAO, do we need to declare the field for </a:t>
            </a:r>
            <a:r>
              <a:rPr lang="en-US" sz="2800" dirty="0" err="1">
                <a:solidFill>
                  <a:srgbClr val="FF0000"/>
                </a:solidFill>
                <a:latin typeface="Times New Roman" pitchFamily="18" charset="0"/>
                <a:ea typeface="Arial Unicode MS" pitchFamily="34" charset="-128"/>
                <a:cs typeface="Times New Roman" pitchFamily="18" charset="0"/>
              </a:rPr>
              <a:t>jdbcTemplate</a:t>
            </a:r>
            <a:r>
              <a:rPr lang="en-US" sz="2800" dirty="0">
                <a:solidFill>
                  <a:srgbClr val="FF0000"/>
                </a:solidFill>
                <a:latin typeface="Times New Roman" pitchFamily="18" charset="0"/>
                <a:ea typeface="Arial Unicode MS" pitchFamily="34" charset="-128"/>
                <a:cs typeface="Times New Roman" pitchFamily="18" charset="0"/>
              </a:rPr>
              <a:t> and define the setter/getter methods for this field?</a:t>
            </a:r>
          </a:p>
        </p:txBody>
      </p:sp>
    </p:spTree>
    <p:extLst>
      <p:ext uri="{BB962C8B-B14F-4D97-AF65-F5344CB8AC3E}">
        <p14:creationId xmlns:p14="http://schemas.microsoft.com/office/powerpoint/2010/main" val="202193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21973" y="76200"/>
            <a:ext cx="8915401" cy="6705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endParaRPr lang="en-US" sz="1600" dirty="0">
              <a:solidFill>
                <a:srgbClr val="002060"/>
              </a:solidFill>
              <a:latin typeface="Times New Roman" pitchFamily="18" charset="0"/>
              <a:ea typeface="Arial Unicode MS" pitchFamily="34" charset="-128"/>
              <a:cs typeface="Times New Roman" pitchFamily="18" charset="0"/>
            </a:endParaRPr>
          </a:p>
          <a:p>
            <a:pPr marL="0" indent="0">
              <a:buNone/>
            </a:pPr>
            <a:r>
              <a:rPr lang="en-US" sz="1600" dirty="0">
                <a:solidFill>
                  <a:srgbClr val="002060"/>
                </a:solidFill>
                <a:latin typeface="Times New Roman" pitchFamily="18" charset="0"/>
                <a:ea typeface="Arial Unicode MS" pitchFamily="34" charset="-128"/>
                <a:cs typeface="Times New Roman" pitchFamily="18" charset="0"/>
              </a:rPr>
              <a:t>Yes, of course it is burden to the programmer to define </a:t>
            </a:r>
            <a:r>
              <a:rPr lang="en-US" sz="1600" dirty="0" err="1">
                <a:solidFill>
                  <a:srgbClr val="002060"/>
                </a:solidFill>
                <a:latin typeface="Times New Roman" pitchFamily="18" charset="0"/>
                <a:ea typeface="Arial Unicode MS" pitchFamily="34" charset="-128"/>
                <a:cs typeface="Times New Roman" pitchFamily="18" charset="0"/>
              </a:rPr>
              <a:t>jdbcTemplate</a:t>
            </a:r>
            <a:r>
              <a:rPr lang="en-US" sz="1600" dirty="0">
                <a:solidFill>
                  <a:srgbClr val="002060"/>
                </a:solidFill>
                <a:latin typeface="Times New Roman" pitchFamily="18" charset="0"/>
                <a:ea typeface="Arial Unicode MS" pitchFamily="34" charset="-128"/>
                <a:cs typeface="Times New Roman" pitchFamily="18" charset="0"/>
              </a:rPr>
              <a:t> field in every DAO class with the setter and getter methods.</a:t>
            </a:r>
          </a:p>
          <a:p>
            <a:pPr marL="0" indent="0">
              <a:buNone/>
            </a:pPr>
            <a:endParaRPr lang="en-US" sz="1600" dirty="0">
              <a:solidFill>
                <a:srgbClr val="002060"/>
              </a:solidFill>
              <a:latin typeface="Times New Roman" pitchFamily="18" charset="0"/>
              <a:ea typeface="Arial Unicode MS" pitchFamily="34" charset="-128"/>
              <a:cs typeface="Times New Roman" pitchFamily="18" charset="0"/>
            </a:endParaRPr>
          </a:p>
          <a:p>
            <a:pPr marL="0" indent="0">
              <a:buNone/>
            </a:pPr>
            <a:r>
              <a:rPr lang="en-US" sz="1600" dirty="0">
                <a:solidFill>
                  <a:srgbClr val="002060"/>
                </a:solidFill>
                <a:latin typeface="Times New Roman" pitchFamily="18" charset="0"/>
                <a:ea typeface="Arial Unicode MS" pitchFamily="34" charset="-128"/>
                <a:cs typeface="Times New Roman" pitchFamily="18" charset="0"/>
              </a:rPr>
              <a:t>So there is a good solutions provided by Spring framework, </a:t>
            </a:r>
          </a:p>
          <a:p>
            <a:pPr marL="0" indent="0">
              <a:buNone/>
            </a:pPr>
            <a:endParaRPr lang="en-US" sz="1600" dirty="0">
              <a:solidFill>
                <a:srgbClr val="002060"/>
              </a:solidFill>
              <a:latin typeface="Times New Roman" pitchFamily="18" charset="0"/>
              <a:ea typeface="Arial Unicode MS" pitchFamily="34" charset="-128"/>
              <a:cs typeface="Times New Roman" pitchFamily="18" charset="0"/>
            </a:endParaRPr>
          </a:p>
          <a:p>
            <a:pPr marL="0" indent="0">
              <a:buNone/>
            </a:pPr>
            <a:r>
              <a:rPr lang="en-US" sz="1600" dirty="0">
                <a:solidFill>
                  <a:srgbClr val="002060"/>
                </a:solidFill>
                <a:latin typeface="Times New Roman" pitchFamily="18" charset="0"/>
                <a:ea typeface="Arial Unicode MS" pitchFamily="34" charset="-128"/>
                <a:cs typeface="Times New Roman" pitchFamily="18" charset="0"/>
              </a:rPr>
              <a:t>So you simply</a:t>
            </a:r>
          </a:p>
          <a:p>
            <a:r>
              <a:rPr lang="en-US" sz="1600" dirty="0">
                <a:solidFill>
                  <a:srgbClr val="002060"/>
                </a:solidFill>
                <a:latin typeface="Times New Roman" pitchFamily="18" charset="0"/>
                <a:ea typeface="Arial Unicode MS" pitchFamily="34" charset="-128"/>
                <a:cs typeface="Times New Roman" pitchFamily="18" charset="0"/>
              </a:rPr>
              <a:t> Extend </a:t>
            </a:r>
            <a:r>
              <a:rPr lang="en-US" sz="1600" b="1" dirty="0" err="1">
                <a:solidFill>
                  <a:srgbClr val="002060"/>
                </a:solidFill>
                <a:latin typeface="Times New Roman" pitchFamily="18" charset="0"/>
                <a:ea typeface="Arial Unicode MS" pitchFamily="34" charset="-128"/>
                <a:cs typeface="Times New Roman" pitchFamily="18" charset="0"/>
              </a:rPr>
              <a:t>JdbcDaoSupport</a:t>
            </a:r>
            <a:r>
              <a:rPr lang="en-US" sz="1600" dirty="0">
                <a:solidFill>
                  <a:srgbClr val="002060"/>
                </a:solidFill>
                <a:latin typeface="Times New Roman" pitchFamily="18" charset="0"/>
                <a:ea typeface="Arial Unicode MS" pitchFamily="34" charset="-128"/>
                <a:cs typeface="Times New Roman" pitchFamily="18" charset="0"/>
              </a:rPr>
              <a:t> class when you use the template of type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org.springframework.jdbc.core.JdbcTemplate</a:t>
            </a:r>
            <a:endParaRPr lang="en-US" sz="1600" i="1" dirty="0">
              <a:solidFill>
                <a:schemeClr val="accent6">
                  <a:lumMod val="75000"/>
                </a:schemeClr>
              </a:solidFill>
              <a:latin typeface="Times New Roman" pitchFamily="18" charset="0"/>
              <a:ea typeface="Arial Unicode MS" pitchFamily="34" charset="-128"/>
              <a:cs typeface="Times New Roman" pitchFamily="18" charset="0"/>
            </a:endParaRPr>
          </a:p>
          <a:p>
            <a:pPr marL="0" indent="0">
              <a:buNone/>
            </a:pPr>
            <a:endParaRPr lang="en-US" sz="1600" dirty="0">
              <a:solidFill>
                <a:srgbClr val="002060"/>
              </a:solidFill>
              <a:latin typeface="Times New Roman" pitchFamily="18" charset="0"/>
              <a:ea typeface="Arial Unicode MS" pitchFamily="34" charset="-128"/>
              <a:cs typeface="Times New Roman" pitchFamily="18" charset="0"/>
            </a:endParaRPr>
          </a:p>
          <a:p>
            <a:r>
              <a:rPr lang="en-US" sz="1600" dirty="0">
                <a:solidFill>
                  <a:srgbClr val="002060"/>
                </a:solidFill>
                <a:latin typeface="Times New Roman" pitchFamily="18" charset="0"/>
                <a:ea typeface="Arial Unicode MS" pitchFamily="34" charset="-128"/>
                <a:cs typeface="Times New Roman" pitchFamily="18" charset="0"/>
              </a:rPr>
              <a:t>Extend </a:t>
            </a:r>
            <a:r>
              <a:rPr lang="en-US" sz="1600" b="1" dirty="0" err="1">
                <a:solidFill>
                  <a:srgbClr val="002060"/>
                </a:solidFill>
                <a:latin typeface="Times New Roman" pitchFamily="18" charset="0"/>
                <a:ea typeface="Arial Unicode MS" pitchFamily="34" charset="-128"/>
                <a:cs typeface="Times New Roman" pitchFamily="18" charset="0"/>
              </a:rPr>
              <a:t>NamedParameterJdbcDaoSupport</a:t>
            </a:r>
            <a:r>
              <a:rPr lang="en-US" sz="1600" dirty="0">
                <a:solidFill>
                  <a:srgbClr val="002060"/>
                </a:solidFill>
                <a:latin typeface="Times New Roman" pitchFamily="18" charset="0"/>
                <a:ea typeface="Arial Unicode MS" pitchFamily="34" charset="-128"/>
                <a:cs typeface="Times New Roman" pitchFamily="18" charset="0"/>
              </a:rPr>
              <a:t> when you use the template of type </a:t>
            </a:r>
            <a:r>
              <a:rPr lang="en-US" sz="1600" i="1" dirty="0">
                <a:solidFill>
                  <a:schemeClr val="accent6">
                    <a:lumMod val="75000"/>
                  </a:schemeClr>
                </a:solidFill>
              </a:rPr>
              <a:t>org.springframework.jdbc.core.namedparam.NamedParameterJdbcTemplate</a:t>
            </a:r>
          </a:p>
          <a:p>
            <a:endParaRPr lang="en-US" sz="1600" i="1" dirty="0">
              <a:solidFill>
                <a:schemeClr val="accent6">
                  <a:lumMod val="75000"/>
                </a:schemeClr>
              </a:solidFill>
            </a:endParaRPr>
          </a:p>
          <a:p>
            <a:r>
              <a:rPr lang="en-US" sz="1600" dirty="0">
                <a:solidFill>
                  <a:srgbClr val="002060"/>
                </a:solidFill>
                <a:latin typeface="Times New Roman" pitchFamily="18" charset="0"/>
                <a:ea typeface="Arial Unicode MS" pitchFamily="34" charset="-128"/>
                <a:cs typeface="Times New Roman" pitchFamily="18" charset="0"/>
              </a:rPr>
              <a:t>Extend </a:t>
            </a:r>
            <a:r>
              <a:rPr lang="en-US" sz="1600" b="1" dirty="0" err="1">
                <a:solidFill>
                  <a:srgbClr val="002060"/>
                </a:solidFill>
                <a:latin typeface="Times New Roman" pitchFamily="18" charset="0"/>
                <a:ea typeface="Arial Unicode MS" pitchFamily="34" charset="-128"/>
                <a:cs typeface="Times New Roman" pitchFamily="18" charset="0"/>
              </a:rPr>
              <a:t>SimpleJdbcDaoSupport</a:t>
            </a:r>
            <a:r>
              <a:rPr lang="en-US" sz="1600" dirty="0">
                <a:solidFill>
                  <a:srgbClr val="002060"/>
                </a:solidFill>
                <a:latin typeface="Times New Roman" pitchFamily="18" charset="0"/>
                <a:ea typeface="Arial Unicode MS" pitchFamily="34" charset="-128"/>
                <a:cs typeface="Times New Roman" pitchFamily="18" charset="0"/>
              </a:rPr>
              <a:t> when you use the template of type </a:t>
            </a:r>
            <a:r>
              <a:rPr lang="en-US" sz="1600" i="1" dirty="0" err="1">
                <a:solidFill>
                  <a:schemeClr val="accent6">
                    <a:lumMod val="75000"/>
                  </a:schemeClr>
                </a:solidFill>
              </a:rPr>
              <a:t>org.springframework.jdbc.core.simple.SimpleJdbcDaoSupport</a:t>
            </a:r>
            <a:endParaRPr lang="en-US" sz="1600" i="1" dirty="0">
              <a:solidFill>
                <a:schemeClr val="accent6">
                  <a:lumMod val="75000"/>
                </a:schemeClr>
              </a:solidFill>
            </a:endParaRPr>
          </a:p>
          <a:p>
            <a:endParaRPr lang="en-US" sz="1600" i="1" dirty="0">
              <a:solidFill>
                <a:schemeClr val="accent6">
                  <a:lumMod val="75000"/>
                </a:schemeClr>
              </a:solidFill>
            </a:endParaRPr>
          </a:p>
          <a:p>
            <a:r>
              <a:rPr lang="en-US" sz="1600" dirty="0">
                <a:solidFill>
                  <a:srgbClr val="002060"/>
                </a:solidFill>
                <a:latin typeface="Times New Roman" pitchFamily="18" charset="0"/>
                <a:ea typeface="Arial Unicode MS" pitchFamily="34" charset="-128"/>
                <a:cs typeface="Times New Roman" pitchFamily="18" charset="0"/>
              </a:rPr>
              <a:t>Extend </a:t>
            </a:r>
            <a:r>
              <a:rPr lang="en-US" sz="1600" b="1" dirty="0" err="1">
                <a:solidFill>
                  <a:srgbClr val="002060"/>
                </a:solidFill>
                <a:latin typeface="Times New Roman" pitchFamily="18" charset="0"/>
                <a:ea typeface="Arial Unicode MS" pitchFamily="34" charset="-128"/>
                <a:cs typeface="Times New Roman" pitchFamily="18" charset="0"/>
              </a:rPr>
              <a:t>HibernateDaoSupport</a:t>
            </a:r>
            <a:r>
              <a:rPr lang="en-US" sz="1600" b="1" dirty="0"/>
              <a:t> </a:t>
            </a:r>
            <a:r>
              <a:rPr lang="en-US" sz="1600" dirty="0">
                <a:solidFill>
                  <a:srgbClr val="002060"/>
                </a:solidFill>
                <a:latin typeface="Times New Roman" pitchFamily="18" charset="0"/>
                <a:ea typeface="Arial Unicode MS" pitchFamily="34" charset="-128"/>
                <a:cs typeface="Times New Roman" pitchFamily="18" charset="0"/>
              </a:rPr>
              <a:t>when you use the template of type </a:t>
            </a:r>
            <a:r>
              <a:rPr lang="en-US" sz="1600" i="1" dirty="0">
                <a:solidFill>
                  <a:schemeClr val="accent6">
                    <a:lumMod val="75000"/>
                  </a:schemeClr>
                </a:solidFill>
              </a:rPr>
              <a:t>org.springframework.orm.hibernate3.HibernateTemplate </a:t>
            </a:r>
            <a:r>
              <a:rPr lang="en-US" sz="1600" dirty="0">
                <a:solidFill>
                  <a:schemeClr val="tx1">
                    <a:lumMod val="75000"/>
                    <a:lumOff val="25000"/>
                  </a:schemeClr>
                </a:solidFill>
              </a:rPr>
              <a:t>(we will discussed in part-3 using Spring and hibernate)</a:t>
            </a:r>
            <a:endParaRPr lang="en-US" sz="1600" i="1" dirty="0">
              <a:solidFill>
                <a:schemeClr val="tx1">
                  <a:lumMod val="75000"/>
                  <a:lumOff val="25000"/>
                </a:schemeClr>
              </a:solidFill>
            </a:endParaRPr>
          </a:p>
          <a:p>
            <a:endParaRPr lang="en-US" sz="1600" i="1" dirty="0">
              <a:solidFill>
                <a:schemeClr val="accent6">
                  <a:lumMod val="75000"/>
                </a:schemeClr>
              </a:solidFill>
              <a:latin typeface="Times New Roman" pitchFamily="18" charset="0"/>
              <a:ea typeface="Arial Unicode MS" pitchFamily="34" charset="-128"/>
              <a:cs typeface="Times New Roman" pitchFamily="18" charset="0"/>
            </a:endParaRPr>
          </a:p>
          <a:p>
            <a:endParaRPr lang="en-US" sz="1600" i="1" dirty="0">
              <a:solidFill>
                <a:schemeClr val="accent6">
                  <a:lumMod val="75000"/>
                </a:schemeClr>
              </a:solidFill>
              <a:latin typeface="Times New Roman" pitchFamily="18" charset="0"/>
              <a:ea typeface="Arial Unicode MS" pitchFamily="34" charset="-128"/>
              <a:cs typeface="Times New Roman" pitchFamily="18" charset="0"/>
            </a:endParaRP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8361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2"/>
          <p:cNvSpPr txBox="1">
            <a:spLocks/>
          </p:cNvSpPr>
          <p:nvPr/>
        </p:nvSpPr>
        <p:spPr>
          <a:xfrm>
            <a:off x="733927" y="1724525"/>
            <a:ext cx="10756231" cy="25226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lvl="1" indent="0" algn="just">
              <a:buNone/>
            </a:pPr>
            <a:r>
              <a:rPr lang="en-US" sz="2000" b="1" dirty="0">
                <a:solidFill>
                  <a:schemeClr val="tx1"/>
                </a:solidFill>
                <a:latin typeface="Times New Roman" pitchFamily="18" charset="0"/>
                <a:ea typeface="Arial Unicode MS" pitchFamily="34" charset="-128"/>
                <a:cs typeface="Times New Roman" pitchFamily="18" charset="0"/>
              </a:rPr>
              <a:t>When you need to use the </a:t>
            </a:r>
            <a:r>
              <a:rPr lang="en-US" sz="2000" b="1" dirty="0" err="1">
                <a:solidFill>
                  <a:schemeClr val="tx1"/>
                </a:solidFill>
                <a:latin typeface="Times New Roman" pitchFamily="18" charset="0"/>
                <a:ea typeface="Arial Unicode MS" pitchFamily="34" charset="-128"/>
                <a:cs typeface="Times New Roman" pitchFamily="18" charset="0"/>
              </a:rPr>
              <a:t>JdbcTemplate</a:t>
            </a:r>
            <a:r>
              <a:rPr lang="en-US" sz="2000" b="1" dirty="0">
                <a:solidFill>
                  <a:schemeClr val="tx1"/>
                </a:solidFill>
                <a:latin typeface="Times New Roman" pitchFamily="18" charset="0"/>
                <a:ea typeface="Arial Unicode MS" pitchFamily="34" charset="-128"/>
                <a:cs typeface="Times New Roman" pitchFamily="18" charset="0"/>
              </a:rPr>
              <a:t> ,</a:t>
            </a:r>
          </a:p>
          <a:p>
            <a:pPr marL="342900" lvl="1" indent="-342900" algn="just">
              <a:buAutoNum type="arabicParenR"/>
            </a:pPr>
            <a:r>
              <a:rPr lang="en-US" sz="2000" dirty="0">
                <a:solidFill>
                  <a:schemeClr val="tx1"/>
                </a:solidFill>
                <a:latin typeface="Times New Roman" pitchFamily="18" charset="0"/>
                <a:cs typeface="Times New Roman" pitchFamily="18" charset="0"/>
              </a:rPr>
              <a:t>import </a:t>
            </a:r>
            <a:r>
              <a:rPr lang="en-US" sz="2000" i="1" dirty="0" err="1">
                <a:solidFill>
                  <a:schemeClr val="tx1"/>
                </a:solidFill>
                <a:latin typeface="Times New Roman" pitchFamily="18" charset="0"/>
                <a:cs typeface="Times New Roman" pitchFamily="18" charset="0"/>
              </a:rPr>
              <a:t>org.springframework.jdbc.core.support.JdbcDaoSupport</a:t>
            </a:r>
            <a:r>
              <a:rPr lang="en-US" sz="2000" dirty="0">
                <a:solidFill>
                  <a:schemeClr val="tx1"/>
                </a:solidFill>
                <a:latin typeface="Times New Roman" pitchFamily="18" charset="0"/>
                <a:cs typeface="Times New Roman" pitchFamily="18" charset="0"/>
              </a:rPr>
              <a:t> class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DAO class, extend </a:t>
            </a:r>
            <a:r>
              <a:rPr lang="en-US" sz="2000" i="1" dirty="0" err="1">
                <a:solidFill>
                  <a:schemeClr val="tx1"/>
                </a:solidFill>
                <a:latin typeface="Times New Roman" pitchFamily="18" charset="0"/>
                <a:ea typeface="Arial Unicode MS" pitchFamily="34" charset="-128"/>
                <a:cs typeface="Times New Roman" pitchFamily="18" charset="0"/>
              </a:rPr>
              <a:t>JdbcDaoSupport</a:t>
            </a:r>
            <a:endParaRPr lang="en-US" sz="2000" i="1" dirty="0">
              <a:solidFill>
                <a:schemeClr val="tx1"/>
              </a:solidFill>
              <a:latin typeface="Times New Roman" pitchFamily="18" charset="0"/>
              <a:ea typeface="Arial Unicode MS" pitchFamily="34" charset="-128"/>
              <a:cs typeface="Times New Roman" pitchFamily="18" charset="0"/>
            </a:endParaRP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Use </a:t>
            </a:r>
            <a:r>
              <a:rPr lang="en-US" sz="2000" i="1" dirty="0" err="1">
                <a:solidFill>
                  <a:schemeClr val="tx1"/>
                </a:solidFill>
                <a:latin typeface="Times New Roman" pitchFamily="18" charset="0"/>
                <a:ea typeface="Arial Unicode MS" pitchFamily="34" charset="-128"/>
                <a:cs typeface="Times New Roman" pitchFamily="18" charset="0"/>
              </a:rPr>
              <a:t>getJdbcTemplate</a:t>
            </a:r>
            <a:r>
              <a:rPr lang="en-US" sz="2000" i="1" dirty="0">
                <a:solidFill>
                  <a:schemeClr val="tx1"/>
                </a:solidFill>
                <a:latin typeface="Times New Roman" pitchFamily="18" charset="0"/>
                <a:ea typeface="Arial Unicode MS" pitchFamily="34" charset="-128"/>
                <a:cs typeface="Times New Roman" pitchFamily="18" charset="0"/>
              </a:rPr>
              <a:t>()</a:t>
            </a:r>
            <a:r>
              <a:rPr lang="en-US" sz="2000" dirty="0">
                <a:solidFill>
                  <a:schemeClr val="tx1"/>
                </a:solidFill>
                <a:latin typeface="Times New Roman" pitchFamily="18" charset="0"/>
                <a:ea typeface="Arial Unicode MS" pitchFamily="34" charset="-128"/>
                <a:cs typeface="Times New Roman" pitchFamily="18" charset="0"/>
              </a:rPr>
              <a:t>.&lt;methods&gt; to run the SQL Queries.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XML, there should be the property with bean name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but never declare the field for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in DAO because it is already done in </a:t>
            </a:r>
            <a:r>
              <a:rPr lang="en-US" sz="2000" i="1" dirty="0" err="1">
                <a:solidFill>
                  <a:schemeClr val="tx1"/>
                </a:solidFill>
                <a:latin typeface="Times New Roman" pitchFamily="18" charset="0"/>
                <a:ea typeface="Arial Unicode MS" pitchFamily="34" charset="-128"/>
                <a:cs typeface="Times New Roman" pitchFamily="18" charset="0"/>
              </a:rPr>
              <a:t>JdbcDaoSupport</a:t>
            </a:r>
            <a:r>
              <a:rPr lang="en-US" sz="2000" i="1" dirty="0">
                <a:solidFill>
                  <a:schemeClr val="tx1"/>
                </a:solidFill>
                <a:latin typeface="Times New Roman" pitchFamily="18" charset="0"/>
                <a:ea typeface="Arial Unicode MS" pitchFamily="34" charset="-128"/>
                <a:cs typeface="Times New Roman" pitchFamily="18" charset="0"/>
              </a:rPr>
              <a:t> </a:t>
            </a:r>
            <a:r>
              <a:rPr lang="en-US" sz="2000" dirty="0">
                <a:solidFill>
                  <a:schemeClr val="tx1"/>
                </a:solidFill>
                <a:latin typeface="Times New Roman" pitchFamily="18" charset="0"/>
                <a:ea typeface="Arial Unicode MS" pitchFamily="34" charset="-128"/>
                <a:cs typeface="Times New Roman" pitchFamily="18" charset="0"/>
              </a:rPr>
              <a:t>class.</a:t>
            </a:r>
          </a:p>
          <a:p>
            <a:pPr marL="0" indent="0" algn="just">
              <a:buNone/>
            </a:pPr>
            <a:endParaRPr lang="en-US" sz="2000" dirty="0">
              <a:solidFill>
                <a:schemeClr val="tx1"/>
              </a:solidFill>
              <a:latin typeface="Times New Roman" pitchFamily="18" charset="0"/>
              <a:ea typeface="Arial Unicode MS" pitchFamily="34" charset="-128"/>
              <a:cs typeface="Times New Roman" pitchFamily="18" charset="0"/>
            </a:endParaRP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4101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1602532"/>
            <a:chOff x="1179095" y="2066521"/>
            <a:chExt cx="10287000" cy="1602532"/>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ln>
              <a:solidFill>
                <a:schemeClr val="bg1"/>
              </a:solidFill>
            </a:ln>
            <a:extLst/>
          </p:spPr>
          <p:style>
            <a:lnRef idx="1">
              <a:schemeClr val="accent6"/>
            </a:lnRef>
            <a:fillRef idx="3">
              <a:schemeClr val="accent6"/>
            </a:fillRef>
            <a:effectRef idx="2">
              <a:schemeClr val="accent6"/>
            </a:effectRef>
            <a:fontRef idx="minor">
              <a:schemeClr val="lt1"/>
            </a:fontRef>
          </p:style>
        </p:pic>
        <p:sp>
          <p:nvSpPr>
            <p:cNvPr id="6" name="Rectangle 5"/>
            <p:cNvSpPr/>
            <p:nvPr/>
          </p:nvSpPr>
          <p:spPr>
            <a:xfrm>
              <a:off x="1179095" y="2899612"/>
              <a:ext cx="10287000" cy="76944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Configuring Data Source</a:t>
              </a:r>
            </a:p>
          </p:txBody>
        </p:sp>
      </p:grpSp>
      <p:sp>
        <p:nvSpPr>
          <p:cNvPr id="2" name="Rectangle 1"/>
          <p:cNvSpPr/>
          <p:nvPr/>
        </p:nvSpPr>
        <p:spPr>
          <a:xfrm>
            <a:off x="5414466" y="526333"/>
            <a:ext cx="1253869" cy="523220"/>
          </a:xfrm>
          <a:prstGeom prst="rect">
            <a:avLst/>
          </a:prstGeom>
        </p:spPr>
        <p:txBody>
          <a:bodyPr wrap="none">
            <a:spAutoFit/>
          </a:bodyPr>
          <a:lstStyle/>
          <a:p>
            <a:r>
              <a:rPr lang="en-US" sz="2800" b="1" dirty="0">
                <a:latin typeface="Times New Roman" pitchFamily="18" charset="0"/>
                <a:ea typeface="Arial Unicode MS" pitchFamily="34" charset="-128"/>
                <a:cs typeface="Times New Roman" pitchFamily="18" charset="0"/>
              </a:rPr>
              <a:t>Step </a:t>
            </a:r>
            <a:r>
              <a:rPr lang="en-US" sz="2800" b="1" dirty="0" smtClean="0">
                <a:latin typeface="Times New Roman" pitchFamily="18" charset="0"/>
                <a:ea typeface="Arial Unicode MS" pitchFamily="34" charset="-128"/>
                <a:cs typeface="Times New Roman" pitchFamily="18" charset="0"/>
              </a:rPr>
              <a:t>1:</a:t>
            </a:r>
            <a:endParaRPr lang="en-US" sz="2800" dirty="0"/>
          </a:p>
        </p:txBody>
      </p:sp>
    </p:spTree>
    <p:extLst>
      <p:ext uri="{BB962C8B-B14F-4D97-AF65-F5344CB8AC3E}">
        <p14:creationId xmlns:p14="http://schemas.microsoft.com/office/powerpoint/2010/main" val="4551563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4250" t="18595" r="42864" b="42908"/>
          <a:stretch/>
        </p:blipFill>
        <p:spPr bwMode="auto">
          <a:xfrm>
            <a:off x="745704" y="2459364"/>
            <a:ext cx="8206820" cy="3733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5419" t="33659" r="56858" b="60282"/>
          <a:stretch/>
        </p:blipFill>
        <p:spPr bwMode="auto">
          <a:xfrm>
            <a:off x="738801" y="1726831"/>
            <a:ext cx="6324600" cy="6349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738801" y="1317146"/>
            <a:ext cx="4478534" cy="369332"/>
          </a:xfrm>
          <a:prstGeom prst="rect">
            <a:avLst/>
          </a:prstGeom>
        </p:spPr>
        <p:txBody>
          <a:bodyPr wrap="none">
            <a:spAutoFit/>
          </a:bodyPr>
          <a:lstStyle/>
          <a:p>
            <a:r>
              <a:rPr lang="en-US" dirty="0">
                <a:latin typeface="Times New Roman" pitchFamily="18" charset="0"/>
                <a:ea typeface="Arial Unicode MS" pitchFamily="34" charset="-128"/>
                <a:cs typeface="Times New Roman" pitchFamily="18" charset="0"/>
              </a:rPr>
              <a:t>So the XML and the DAO class will look like:</a:t>
            </a:r>
            <a:endParaRPr lang="en-US" dirty="0"/>
          </a:p>
        </p:txBody>
      </p:sp>
      <p:grpSp>
        <p:nvGrpSpPr>
          <p:cNvPr id="9" name="Group 8"/>
          <p:cNvGrpSpPr/>
          <p:nvPr/>
        </p:nvGrpSpPr>
        <p:grpSpPr>
          <a:xfrm>
            <a:off x="608172" y="2687964"/>
            <a:ext cx="6592228" cy="1981200"/>
            <a:chOff x="76200" y="3276600"/>
            <a:chExt cx="6592228" cy="1981200"/>
          </a:xfrm>
        </p:grpSpPr>
        <p:sp>
          <p:nvSpPr>
            <p:cNvPr id="10" name="Oval 9"/>
            <p:cNvSpPr/>
            <p:nvPr/>
          </p:nvSpPr>
          <p:spPr>
            <a:xfrm>
              <a:off x="76200" y="3276600"/>
              <a:ext cx="5791200" cy="1981200"/>
            </a:xfrm>
            <a:prstGeom prst="ellipse">
              <a:avLst/>
            </a:prstGeom>
            <a:noFill/>
            <a:ln w="12700">
              <a:solidFill>
                <a:srgbClr val="1A96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0" idx="6"/>
            </p:cNvCxnSpPr>
            <p:nvPr/>
          </p:nvCxnSpPr>
          <p:spPr>
            <a:xfrm flipV="1">
              <a:off x="5867400" y="3771229"/>
              <a:ext cx="801028" cy="495971"/>
            </a:xfrm>
            <a:prstGeom prst="straightConnector1">
              <a:avLst/>
            </a:prstGeom>
            <a:ln>
              <a:solidFill>
                <a:srgbClr val="1A9681"/>
              </a:solidFill>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7200401" y="2443929"/>
            <a:ext cx="2475571" cy="147732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500" dirty="0">
                <a:solidFill>
                  <a:srgbClr val="FFFF00"/>
                </a:solidFill>
              </a:rPr>
              <a:t>Ignore and don’t use this in any of your DAO class because you extends </a:t>
            </a:r>
            <a:r>
              <a:rPr lang="en-US" sz="1500" i="1" dirty="0" err="1">
                <a:solidFill>
                  <a:srgbClr val="FFFF00"/>
                </a:solidFill>
              </a:rPr>
              <a:t>JdbcDaoSupport</a:t>
            </a:r>
            <a:r>
              <a:rPr lang="en-US" sz="1500" dirty="0">
                <a:solidFill>
                  <a:srgbClr val="FFFF00"/>
                </a:solidFill>
              </a:rPr>
              <a:t> and so this class had already done this for you.</a:t>
            </a:r>
          </a:p>
        </p:txBody>
      </p:sp>
      <p:sp>
        <p:nvSpPr>
          <p:cNvPr id="13" name="Rounded Rectangle 12"/>
          <p:cNvSpPr/>
          <p:nvPr/>
        </p:nvSpPr>
        <p:spPr>
          <a:xfrm>
            <a:off x="2734070" y="5431164"/>
            <a:ext cx="2952286" cy="15240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5686357" y="4959320"/>
            <a:ext cx="2551573" cy="548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99886" y="4436099"/>
            <a:ext cx="2876086"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a:solidFill>
                  <a:srgbClr val="FFFF00"/>
                </a:solidFill>
              </a:rPr>
              <a:t>Method </a:t>
            </a:r>
            <a:r>
              <a:rPr lang="en-US" sz="1400" dirty="0" err="1">
                <a:solidFill>
                  <a:srgbClr val="FFFF00"/>
                </a:solidFill>
              </a:rPr>
              <a:t>getJdbcTemplate</a:t>
            </a:r>
            <a:r>
              <a:rPr lang="en-US" sz="1400" dirty="0">
                <a:solidFill>
                  <a:srgbClr val="FFFF00"/>
                </a:solidFill>
              </a:rPr>
              <a:t>() is derived from </a:t>
            </a:r>
            <a:r>
              <a:rPr lang="en-US" sz="1400" i="1" dirty="0" err="1">
                <a:solidFill>
                  <a:srgbClr val="FFFF00"/>
                </a:solidFill>
              </a:rPr>
              <a:t>JdbcDaoSupport</a:t>
            </a:r>
            <a:r>
              <a:rPr lang="en-US" sz="1400" i="1" dirty="0">
                <a:solidFill>
                  <a:srgbClr val="FFFF00"/>
                </a:solidFill>
              </a:rPr>
              <a:t> </a:t>
            </a:r>
            <a:r>
              <a:rPr lang="en-US" sz="1400" dirty="0">
                <a:solidFill>
                  <a:srgbClr val="FFFF00"/>
                </a:solidFill>
              </a:rPr>
              <a:t>class</a:t>
            </a:r>
          </a:p>
        </p:txBody>
      </p:sp>
      <p:pic>
        <p:nvPicPr>
          <p:cNvPr id="16" name="Picture 9" descr="C:\Users\skar\Desktop\Holding Hand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4800" y="1809339"/>
            <a:ext cx="866820"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12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Subtitle 2"/>
          <p:cNvSpPr txBox="1">
            <a:spLocks/>
          </p:cNvSpPr>
          <p:nvPr/>
        </p:nvSpPr>
        <p:spPr>
          <a:xfrm>
            <a:off x="531952" y="1455821"/>
            <a:ext cx="11025701" cy="1828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lvl="1" indent="0" algn="just">
              <a:buNone/>
            </a:pPr>
            <a:r>
              <a:rPr lang="en-US" sz="2000" b="1" dirty="0">
                <a:solidFill>
                  <a:schemeClr val="tx1"/>
                </a:solidFill>
                <a:latin typeface="Times New Roman" pitchFamily="18" charset="0"/>
                <a:ea typeface="Arial Unicode MS" pitchFamily="34" charset="-128"/>
                <a:cs typeface="Times New Roman" pitchFamily="18" charset="0"/>
              </a:rPr>
              <a:t>When you need to use the </a:t>
            </a:r>
            <a:r>
              <a:rPr lang="en-US" sz="2000" b="1" dirty="0" err="1">
                <a:solidFill>
                  <a:schemeClr val="tx1"/>
                </a:solidFill>
                <a:latin typeface="Times New Roman" pitchFamily="18" charset="0"/>
                <a:ea typeface="Arial Unicode MS" pitchFamily="34" charset="-128"/>
                <a:cs typeface="Times New Roman" pitchFamily="18" charset="0"/>
              </a:rPr>
              <a:t>NamedParameterJdbcDaoSupport</a:t>
            </a:r>
            <a:r>
              <a:rPr lang="en-US" sz="2000" b="1" dirty="0">
                <a:solidFill>
                  <a:schemeClr val="tx1"/>
                </a:solidFill>
                <a:latin typeface="Times New Roman" pitchFamily="18" charset="0"/>
                <a:ea typeface="Arial Unicode MS" pitchFamily="34" charset="-128"/>
                <a:cs typeface="Times New Roman" pitchFamily="18" charset="0"/>
              </a:rPr>
              <a:t>,</a:t>
            </a:r>
          </a:p>
          <a:p>
            <a:pPr marL="342900" lvl="1" indent="-342900" algn="just">
              <a:buAutoNum type="arabicParenR"/>
            </a:pPr>
            <a:r>
              <a:rPr lang="en-US" sz="2000" dirty="0">
                <a:solidFill>
                  <a:schemeClr val="tx1"/>
                </a:solidFill>
                <a:latin typeface="Times New Roman" pitchFamily="18" charset="0"/>
                <a:cs typeface="Times New Roman" pitchFamily="18" charset="0"/>
              </a:rPr>
              <a:t>import </a:t>
            </a:r>
            <a:r>
              <a:rPr lang="en-US" sz="2000" i="1" dirty="0">
                <a:solidFill>
                  <a:schemeClr val="tx1"/>
                </a:solidFill>
                <a:latin typeface="Times New Roman" pitchFamily="18" charset="0"/>
                <a:ea typeface="Arial Unicode MS" pitchFamily="34" charset="-128"/>
                <a:cs typeface="Times New Roman" pitchFamily="18" charset="0"/>
              </a:rPr>
              <a:t>org.springframework.jdbc.core.namedparam.NamedParameterJdbcDaoSupport</a:t>
            </a:r>
            <a:r>
              <a:rPr lang="en-US" sz="2000" dirty="0"/>
              <a:t> </a:t>
            </a:r>
            <a:r>
              <a:rPr lang="en-US" sz="2000" dirty="0">
                <a:solidFill>
                  <a:schemeClr val="tx1"/>
                </a:solidFill>
                <a:latin typeface="Times New Roman" pitchFamily="18" charset="0"/>
                <a:cs typeface="Times New Roman" pitchFamily="18" charset="0"/>
              </a:rPr>
              <a:t>class.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DAO class, extend </a:t>
            </a:r>
            <a:r>
              <a:rPr lang="en-US" sz="2000" i="1" dirty="0" err="1">
                <a:solidFill>
                  <a:schemeClr val="tx1"/>
                </a:solidFill>
                <a:latin typeface="Times New Roman" pitchFamily="18" charset="0"/>
                <a:ea typeface="Arial Unicode MS" pitchFamily="34" charset="-128"/>
                <a:cs typeface="Times New Roman" pitchFamily="18" charset="0"/>
              </a:rPr>
              <a:t>NamedParameterJdbcDaoSupport</a:t>
            </a:r>
            <a:r>
              <a:rPr lang="en-US" sz="2000" dirty="0"/>
              <a:t> </a:t>
            </a:r>
            <a:endParaRPr lang="en-US" sz="2000" i="1" dirty="0">
              <a:solidFill>
                <a:schemeClr val="tx1"/>
              </a:solidFill>
              <a:latin typeface="Times New Roman" pitchFamily="18" charset="0"/>
              <a:ea typeface="Arial Unicode MS" pitchFamily="34" charset="-128"/>
              <a:cs typeface="Times New Roman" pitchFamily="18" charset="0"/>
            </a:endParaRP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Use </a:t>
            </a:r>
            <a:r>
              <a:rPr lang="en-US" sz="2000" i="1" dirty="0" err="1">
                <a:solidFill>
                  <a:schemeClr val="tx1"/>
                </a:solidFill>
                <a:latin typeface="Times New Roman" pitchFamily="18" charset="0"/>
                <a:ea typeface="Arial Unicode MS" pitchFamily="34" charset="-128"/>
                <a:cs typeface="Times New Roman" pitchFamily="18" charset="0"/>
              </a:rPr>
              <a:t>getNamedParameterJdbcTemplate</a:t>
            </a:r>
            <a:r>
              <a:rPr lang="en-US" sz="2000" i="1" dirty="0">
                <a:solidFill>
                  <a:schemeClr val="tx1"/>
                </a:solidFill>
                <a:latin typeface="Times New Roman" pitchFamily="18" charset="0"/>
                <a:ea typeface="Arial Unicode MS" pitchFamily="34" charset="-128"/>
                <a:cs typeface="Times New Roman" pitchFamily="18" charset="0"/>
              </a:rPr>
              <a:t>()</a:t>
            </a:r>
            <a:r>
              <a:rPr lang="en-US" sz="2000" dirty="0">
                <a:solidFill>
                  <a:schemeClr val="tx1"/>
                </a:solidFill>
                <a:latin typeface="Times New Roman" pitchFamily="18" charset="0"/>
                <a:ea typeface="Arial Unicode MS" pitchFamily="34" charset="-128"/>
                <a:cs typeface="Times New Roman" pitchFamily="18" charset="0"/>
              </a:rPr>
              <a:t>.&lt;methods&gt; to run the SQL Queries.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XML, there should be the property with bean name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but never declare the field for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in DAO because it is already done in </a:t>
            </a:r>
            <a:r>
              <a:rPr lang="en-US" sz="2000" i="1" dirty="0" err="1">
                <a:solidFill>
                  <a:schemeClr val="tx1"/>
                </a:solidFill>
                <a:latin typeface="Times New Roman" pitchFamily="18" charset="0"/>
                <a:ea typeface="Arial Unicode MS" pitchFamily="34" charset="-128"/>
                <a:cs typeface="Times New Roman" pitchFamily="18" charset="0"/>
              </a:rPr>
              <a:t>NamedParameterJdbcDaoSupport</a:t>
            </a:r>
            <a:r>
              <a:rPr lang="en-US" sz="2000" dirty="0"/>
              <a:t> </a:t>
            </a:r>
            <a:r>
              <a:rPr lang="en-US" sz="2000" dirty="0">
                <a:solidFill>
                  <a:schemeClr val="tx1"/>
                </a:solidFill>
                <a:latin typeface="Times New Roman" pitchFamily="18" charset="0"/>
                <a:ea typeface="Arial Unicode MS" pitchFamily="34" charset="-128"/>
                <a:cs typeface="Times New Roman" pitchFamily="18" charset="0"/>
              </a:rPr>
              <a:t>class.</a:t>
            </a:r>
          </a:p>
          <a:p>
            <a:pPr marL="0" indent="0" algn="just">
              <a:buNone/>
            </a:pPr>
            <a:endParaRPr lang="en-US" sz="2000" dirty="0">
              <a:solidFill>
                <a:schemeClr val="tx1"/>
              </a:solidFill>
              <a:latin typeface="Times New Roman" pitchFamily="18" charset="0"/>
              <a:ea typeface="Arial Unicode MS" pitchFamily="34" charset="-128"/>
              <a:cs typeface="Times New Roman" pitchFamily="18" charset="0"/>
            </a:endParaRPr>
          </a:p>
        </p:txBody>
      </p:sp>
      <p:sp>
        <p:nvSpPr>
          <p:cNvPr id="7" name="Rectangle 6"/>
          <p:cNvSpPr/>
          <p:nvPr/>
        </p:nvSpPr>
        <p:spPr>
          <a:xfrm>
            <a:off x="608172" y="3841720"/>
            <a:ext cx="4478534"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latin typeface="Times New Roman" pitchFamily="18" charset="0"/>
                <a:ea typeface="Arial Unicode MS" pitchFamily="34" charset="-128"/>
                <a:cs typeface="Times New Roman" pitchFamily="18" charset="0"/>
              </a:rPr>
              <a:t>So the XML and the DAO class will look like:</a:t>
            </a:r>
            <a:endParaRPr lang="en-US" dirty="0"/>
          </a:p>
        </p:txBody>
      </p:sp>
      <p:pic>
        <p:nvPicPr>
          <p:cNvPr id="8"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5419" t="33659" r="56858" b="60282"/>
          <a:stretch/>
        </p:blipFill>
        <p:spPr bwMode="auto">
          <a:xfrm>
            <a:off x="836772" y="4642894"/>
            <a:ext cx="6324600" cy="6349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9" descr="C:\Users\skar\Desktop\Holding Hand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6058" y="4692746"/>
            <a:ext cx="866820" cy="552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7479" t="45716" r="29672" b="49449"/>
          <a:stretch/>
        </p:blipFill>
        <p:spPr bwMode="auto">
          <a:xfrm>
            <a:off x="3133659" y="4202030"/>
            <a:ext cx="6610295" cy="4662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9450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18" t="19100" r="39830" b="37908"/>
          <a:stretch/>
        </p:blipFill>
        <p:spPr bwMode="auto">
          <a:xfrm>
            <a:off x="1189409" y="1795519"/>
            <a:ext cx="7646950" cy="3685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Group 26"/>
          <p:cNvGrpSpPr/>
          <p:nvPr/>
        </p:nvGrpSpPr>
        <p:grpSpPr>
          <a:xfrm>
            <a:off x="1058779" y="1975798"/>
            <a:ext cx="6191715" cy="1662461"/>
            <a:chOff x="76200" y="3276600"/>
            <a:chExt cx="6191715" cy="1981200"/>
          </a:xfrm>
        </p:grpSpPr>
        <p:sp>
          <p:nvSpPr>
            <p:cNvPr id="28" name="Oval 27"/>
            <p:cNvSpPr/>
            <p:nvPr/>
          </p:nvSpPr>
          <p:spPr>
            <a:xfrm>
              <a:off x="76200" y="3276600"/>
              <a:ext cx="5791200" cy="1981200"/>
            </a:xfrm>
            <a:prstGeom prst="ellipse">
              <a:avLst/>
            </a:prstGeom>
            <a:noFill/>
            <a:ln w="12700">
              <a:solidFill>
                <a:srgbClr val="1A96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8" idx="6"/>
              <a:endCxn id="30" idx="1"/>
            </p:cNvCxnSpPr>
            <p:nvPr/>
          </p:nvCxnSpPr>
          <p:spPr>
            <a:xfrm flipV="1">
              <a:off x="5867400" y="3775252"/>
              <a:ext cx="400515" cy="491949"/>
            </a:xfrm>
            <a:prstGeom prst="straightConnector1">
              <a:avLst/>
            </a:prstGeom>
            <a:ln>
              <a:solidFill>
                <a:srgbClr val="1A9681"/>
              </a:solidFill>
              <a:tailEnd type="arrow"/>
            </a:ln>
          </p:spPr>
          <p:style>
            <a:lnRef idx="1">
              <a:schemeClr val="accent1"/>
            </a:lnRef>
            <a:fillRef idx="0">
              <a:schemeClr val="accent1"/>
            </a:fillRef>
            <a:effectRef idx="0">
              <a:schemeClr val="accent1"/>
            </a:effectRef>
            <a:fontRef idx="minor">
              <a:schemeClr val="tx1"/>
            </a:fontRef>
          </p:style>
        </p:cxnSp>
      </p:grpSp>
      <p:sp>
        <p:nvSpPr>
          <p:cNvPr id="31" name="Rounded Rectangle 30"/>
          <p:cNvSpPr/>
          <p:nvPr/>
        </p:nvSpPr>
        <p:spPr>
          <a:xfrm>
            <a:off x="3288093" y="4838741"/>
            <a:ext cx="3714286" cy="15240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31" idx="3"/>
            <a:endCxn id="33" idx="2"/>
          </p:cNvCxnSpPr>
          <p:nvPr/>
        </p:nvCxnSpPr>
        <p:spPr>
          <a:xfrm flipV="1">
            <a:off x="7002380" y="4516949"/>
            <a:ext cx="1686157" cy="397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50493" y="3347398"/>
            <a:ext cx="2876086" cy="116955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a:solidFill>
                  <a:srgbClr val="FFFF00"/>
                </a:solidFill>
              </a:rPr>
              <a:t>Method </a:t>
            </a:r>
            <a:r>
              <a:rPr lang="en-US" sz="1400" dirty="0" err="1">
                <a:solidFill>
                  <a:srgbClr val="FFFF00"/>
                </a:solidFill>
              </a:rPr>
              <a:t>getNamedParameterJdbcTemplate</a:t>
            </a:r>
            <a:r>
              <a:rPr lang="en-US" sz="1400" dirty="0">
                <a:solidFill>
                  <a:srgbClr val="FFFF00"/>
                </a:solidFill>
              </a:rPr>
              <a:t>() is derived from </a:t>
            </a:r>
            <a:r>
              <a:rPr lang="en-US" sz="1400" dirty="0" err="1">
                <a:solidFill>
                  <a:srgbClr val="FFFF00"/>
                </a:solidFill>
              </a:rPr>
              <a:t>NamedParameter</a:t>
            </a:r>
            <a:r>
              <a:rPr lang="en-US" sz="1400" i="1" dirty="0" err="1">
                <a:solidFill>
                  <a:srgbClr val="FFFF00"/>
                </a:solidFill>
              </a:rPr>
              <a:t>JdbcDaoSupport</a:t>
            </a:r>
            <a:r>
              <a:rPr lang="en-US" sz="1400" i="1" dirty="0">
                <a:solidFill>
                  <a:srgbClr val="FFFF00"/>
                </a:solidFill>
              </a:rPr>
              <a:t> </a:t>
            </a:r>
            <a:r>
              <a:rPr lang="en-US" sz="1400" dirty="0">
                <a:solidFill>
                  <a:srgbClr val="FFFF00"/>
                </a:solidFill>
              </a:rPr>
              <a:t>class</a:t>
            </a:r>
          </a:p>
        </p:txBody>
      </p:sp>
      <p:sp>
        <p:nvSpPr>
          <p:cNvPr id="30" name="TextBox 29"/>
          <p:cNvSpPr txBox="1"/>
          <p:nvPr/>
        </p:nvSpPr>
        <p:spPr>
          <a:xfrm>
            <a:off x="7250494" y="1655562"/>
            <a:ext cx="2876085" cy="147732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500" dirty="0">
                <a:solidFill>
                  <a:srgbClr val="FFFF00"/>
                </a:solidFill>
              </a:rPr>
              <a:t>Ignore and don’t use this in any of your DAO class because you extends </a:t>
            </a:r>
            <a:r>
              <a:rPr lang="en-US" sz="1500" dirty="0" err="1">
                <a:solidFill>
                  <a:srgbClr val="FFFF00"/>
                </a:solidFill>
              </a:rPr>
              <a:t>NamedParameter</a:t>
            </a:r>
            <a:r>
              <a:rPr lang="en-US" sz="1500" i="1" dirty="0" err="1">
                <a:solidFill>
                  <a:srgbClr val="FFFF00"/>
                </a:solidFill>
              </a:rPr>
              <a:t>JdbcDaoSupport</a:t>
            </a:r>
            <a:r>
              <a:rPr lang="en-US" sz="1500" dirty="0">
                <a:solidFill>
                  <a:srgbClr val="FFFF00"/>
                </a:solidFill>
              </a:rPr>
              <a:t> and so this class had already done this for you.</a:t>
            </a: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3272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32" y="228600"/>
            <a:ext cx="2609850" cy="1903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191000" y="2132065"/>
            <a:ext cx="3810000" cy="677108"/>
          </a:xfrm>
          <a:prstGeom prst="rect">
            <a:avLst/>
          </a:prstGeom>
          <a:solidFill>
            <a:schemeClr val="bg1"/>
          </a:solidFill>
        </p:spPr>
        <p:style>
          <a:lnRef idx="3">
            <a:schemeClr val="lt1"/>
          </a:lnRef>
          <a:fillRef idx="1">
            <a:schemeClr val="accent3"/>
          </a:fillRef>
          <a:effectRef idx="1">
            <a:schemeClr val="accent3"/>
          </a:effectRef>
          <a:fontRef idx="minor">
            <a:schemeClr val="lt1"/>
          </a:fontRef>
        </p:style>
        <p:txBody>
          <a:bodyPr wrap="square">
            <a:spAutoFit/>
          </a:bodyPr>
          <a:lstStyle/>
          <a:p>
            <a:r>
              <a:rPr lang="en-US" sz="2000" dirty="0">
                <a:solidFill>
                  <a:srgbClr val="002060"/>
                </a:solidFill>
              </a:rPr>
              <a:t>Please write to:</a:t>
            </a:r>
            <a:r>
              <a:rPr lang="en-US" u="sng" dirty="0">
                <a:solidFill>
                  <a:srgbClr val="002060"/>
                </a:solidFill>
              </a:rPr>
              <a:t/>
            </a:r>
            <a:br>
              <a:rPr lang="en-US" u="sng" dirty="0">
                <a:solidFill>
                  <a:srgbClr val="002060"/>
                </a:solidFill>
              </a:rPr>
            </a:br>
            <a:r>
              <a:rPr lang="en-US" u="sng" dirty="0" smtClean="0">
                <a:hlinkClick r:id="rId3"/>
              </a:rPr>
              <a:t>skkar.2k2@gmail.com</a:t>
            </a:r>
            <a:r>
              <a:rPr lang="en-US" u="sng" dirty="0" smtClean="0"/>
              <a:t> </a:t>
            </a:r>
            <a:endParaRPr lang="en-US" dirty="0"/>
          </a:p>
        </p:txBody>
      </p:sp>
      <p:pic>
        <p:nvPicPr>
          <p:cNvPr id="7" name="Picture 5" descr="http://4.bp.blogspot.com/_16lyaJiGldI/TSpV9N0w4FI/AAAAAAAAAos/PZG9tzHpDCk/s1600/thank-yo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562350"/>
            <a:ext cx="8686800" cy="268605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6946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ea typeface="Arial Unicode MS" pitchFamily="34" charset="-128"/>
                <a:cs typeface="Times New Roman" pitchFamily="18" charset="0"/>
              </a:rPr>
              <a:t>Step 1:</a:t>
            </a:r>
            <a:r>
              <a:rPr lang="en-US" dirty="0">
                <a:solidFill>
                  <a:schemeClr val="tx1"/>
                </a:solidFill>
                <a:latin typeface="Times New Roman" pitchFamily="18" charset="0"/>
                <a:ea typeface="Arial Unicode MS" pitchFamily="34" charset="-128"/>
                <a:cs typeface="Times New Roman" pitchFamily="18" charset="0"/>
              </a:rPr>
              <a:t> Configure Data </a:t>
            </a:r>
            <a:r>
              <a:rPr lang="en-US" dirty="0" smtClean="0">
                <a:solidFill>
                  <a:schemeClr val="tx1"/>
                </a:solidFill>
                <a:latin typeface="Times New Roman" pitchFamily="18" charset="0"/>
                <a:ea typeface="Arial Unicode MS" pitchFamily="34" charset="-128"/>
                <a:cs typeface="Times New Roman" pitchFamily="18" charset="0"/>
              </a:rPr>
              <a:t>Source</a:t>
            </a:r>
            <a:endParaRPr lang="en-US" dirty="0">
              <a:solidFill>
                <a:schemeClr val="tx1"/>
              </a:solidFill>
            </a:endParaRPr>
          </a:p>
        </p:txBody>
      </p:sp>
      <p:sp>
        <p:nvSpPr>
          <p:cNvPr id="3" name="Content Placeholder 2"/>
          <p:cNvSpPr>
            <a:spLocks noGrp="1"/>
          </p:cNvSpPr>
          <p:nvPr>
            <p:ph idx="1"/>
          </p:nvPr>
        </p:nvSpPr>
        <p:spPr>
          <a:xfrm>
            <a:off x="608170" y="1359568"/>
            <a:ext cx="10975658" cy="4812632"/>
          </a:xfrm>
        </p:spPr>
        <p:txBody>
          <a:bodyPr>
            <a:normAutofit/>
          </a:bodyPr>
          <a:lstStyle/>
          <a:p>
            <a:pPr algn="just"/>
            <a:r>
              <a:rPr lang="en-US" dirty="0">
                <a:solidFill>
                  <a:schemeClr val="accent1">
                    <a:lumMod val="50000"/>
                  </a:schemeClr>
                </a:solidFill>
                <a:latin typeface="Times New Roman" pitchFamily="18" charset="0"/>
                <a:ea typeface="Arial Unicode MS" pitchFamily="34" charset="-128"/>
                <a:cs typeface="Times New Roman" pitchFamily="18" charset="0"/>
              </a:rPr>
              <a:t>The very first step you need to work on database is configuring the data source in Spring’s context file. If you remember the basic steps of JDBC Connection in Java, first we load the driver using </a:t>
            </a:r>
            <a:r>
              <a:rPr lang="en-US" sz="2000" i="1" dirty="0" err="1">
                <a:solidFill>
                  <a:schemeClr val="accent3">
                    <a:lumMod val="75000"/>
                  </a:schemeClr>
                </a:solidFill>
                <a:latin typeface="Times New Roman" pitchFamily="18" charset="0"/>
                <a:ea typeface="Arial Unicode MS" pitchFamily="34" charset="-128"/>
                <a:cs typeface="Times New Roman" pitchFamily="18" charset="0"/>
              </a:rPr>
              <a:t>Class.forName</a:t>
            </a:r>
            <a:r>
              <a:rPr lang="en-US" sz="2000" i="1" dirty="0">
                <a:solidFill>
                  <a:schemeClr val="accent3">
                    <a:lumMod val="75000"/>
                  </a:schemeClr>
                </a:solidFill>
                <a:latin typeface="Times New Roman" pitchFamily="18" charset="0"/>
                <a:ea typeface="Arial Unicode MS" pitchFamily="34" charset="-128"/>
                <a:cs typeface="Times New Roman" pitchFamily="18" charset="0"/>
              </a:rPr>
              <a:t>(&lt;driver name&gt;)</a:t>
            </a:r>
            <a:r>
              <a:rPr lang="en-US" dirty="0">
                <a:solidFill>
                  <a:schemeClr val="accent1">
                    <a:lumMod val="50000"/>
                  </a:schemeClr>
                </a:solidFill>
                <a:latin typeface="Times New Roman" pitchFamily="18" charset="0"/>
                <a:ea typeface="Arial Unicode MS" pitchFamily="34" charset="-128"/>
                <a:cs typeface="Times New Roman" pitchFamily="18" charset="0"/>
              </a:rPr>
              <a:t>, then getting connection using </a:t>
            </a:r>
            <a:r>
              <a:rPr lang="en-US" dirty="0" err="1">
                <a:solidFill>
                  <a:schemeClr val="accent1">
                    <a:lumMod val="50000"/>
                  </a:schemeClr>
                </a:solidFill>
                <a:latin typeface="Times New Roman" pitchFamily="18" charset="0"/>
                <a:ea typeface="Arial Unicode MS" pitchFamily="34" charset="-128"/>
                <a:cs typeface="Times New Roman" pitchFamily="18" charset="0"/>
              </a:rPr>
              <a:t>DriverManager</a:t>
            </a:r>
            <a:r>
              <a:rPr lang="en-US" dirty="0">
                <a:solidFill>
                  <a:schemeClr val="accent1">
                    <a:lumMod val="50000"/>
                  </a:schemeClr>
                </a:solidFill>
                <a:latin typeface="Times New Roman" pitchFamily="18" charset="0"/>
                <a:ea typeface="Arial Unicode MS" pitchFamily="34" charset="-128"/>
                <a:cs typeface="Times New Roman" pitchFamily="18" charset="0"/>
              </a:rPr>
              <a:t> providing the URL such as </a:t>
            </a:r>
            <a:r>
              <a:rPr lang="en-US" sz="2000" i="1" dirty="0">
                <a:solidFill>
                  <a:schemeClr val="accent3">
                    <a:lumMod val="75000"/>
                  </a:schemeClr>
                </a:solidFill>
                <a:latin typeface="Times New Roman" pitchFamily="18" charset="0"/>
                <a:ea typeface="Arial Unicode MS" pitchFamily="34" charset="-128"/>
                <a:cs typeface="Times New Roman" pitchFamily="18" charset="0"/>
              </a:rPr>
              <a:t>Connection con = </a:t>
            </a:r>
            <a:r>
              <a:rPr lang="en-US" sz="2000" i="1" dirty="0" err="1">
                <a:solidFill>
                  <a:schemeClr val="accent3">
                    <a:lumMod val="75000"/>
                  </a:schemeClr>
                </a:solidFill>
                <a:latin typeface="Times New Roman" pitchFamily="18" charset="0"/>
                <a:ea typeface="Arial Unicode MS" pitchFamily="34" charset="-128"/>
                <a:cs typeface="Times New Roman" pitchFamily="18" charset="0"/>
              </a:rPr>
              <a:t>DriverManger.getConnection</a:t>
            </a:r>
            <a:r>
              <a:rPr lang="en-US" sz="2000" i="1" dirty="0">
                <a:solidFill>
                  <a:schemeClr val="accent3">
                    <a:lumMod val="75000"/>
                  </a:schemeClr>
                </a:solidFill>
                <a:latin typeface="Times New Roman" pitchFamily="18" charset="0"/>
                <a:ea typeface="Arial Unicode MS" pitchFamily="34" charset="-128"/>
                <a:cs typeface="Times New Roman" pitchFamily="18" charset="0"/>
              </a:rPr>
              <a:t>(&lt;URL&gt;, &lt;username&gt;,&lt;password&gt;) </a:t>
            </a:r>
            <a:r>
              <a:rPr lang="en-US" dirty="0">
                <a:solidFill>
                  <a:schemeClr val="accent1">
                    <a:lumMod val="50000"/>
                  </a:schemeClr>
                </a:solidFill>
                <a:latin typeface="Times New Roman" pitchFamily="18" charset="0"/>
                <a:ea typeface="Arial Unicode MS" pitchFamily="34" charset="-128"/>
                <a:cs typeface="Times New Roman" pitchFamily="18" charset="0"/>
              </a:rPr>
              <a:t>and then using </a:t>
            </a:r>
            <a:r>
              <a:rPr lang="en-US" sz="2000" i="1" dirty="0">
                <a:solidFill>
                  <a:schemeClr val="accent3">
                    <a:lumMod val="75000"/>
                  </a:schemeClr>
                </a:solidFill>
                <a:latin typeface="Times New Roman" pitchFamily="18" charset="0"/>
                <a:ea typeface="Arial Unicode MS" pitchFamily="34" charset="-128"/>
                <a:cs typeface="Times New Roman" pitchFamily="18" charset="0"/>
              </a:rPr>
              <a:t>Statement</a:t>
            </a:r>
            <a:r>
              <a:rPr lang="en-US" dirty="0">
                <a:solidFill>
                  <a:schemeClr val="accent1">
                    <a:lumMod val="50000"/>
                  </a:schemeClr>
                </a:solidFill>
                <a:latin typeface="Times New Roman" pitchFamily="18" charset="0"/>
                <a:ea typeface="Arial Unicode MS" pitchFamily="34" charset="-128"/>
                <a:cs typeface="Times New Roman" pitchFamily="18" charset="0"/>
              </a:rPr>
              <a:t> or </a:t>
            </a:r>
            <a:r>
              <a:rPr lang="en-US" sz="2000" i="1" dirty="0" err="1">
                <a:solidFill>
                  <a:schemeClr val="accent3">
                    <a:lumMod val="75000"/>
                  </a:schemeClr>
                </a:solidFill>
                <a:latin typeface="Times New Roman" pitchFamily="18" charset="0"/>
                <a:ea typeface="Arial Unicode MS" pitchFamily="34" charset="-128"/>
                <a:cs typeface="Times New Roman" pitchFamily="18" charset="0"/>
              </a:rPr>
              <a:t>PreparedStatement</a:t>
            </a:r>
            <a:r>
              <a:rPr lang="en-US" dirty="0" smtClean="0">
                <a:solidFill>
                  <a:schemeClr val="accent1">
                    <a:lumMod val="50000"/>
                  </a:schemeClr>
                </a:solidFill>
                <a:latin typeface="Times New Roman" pitchFamily="18" charset="0"/>
                <a:ea typeface="Arial Unicode MS" pitchFamily="34" charset="-128"/>
                <a:cs typeface="Times New Roman" pitchFamily="18" charset="0"/>
              </a:rPr>
              <a:t>.</a:t>
            </a: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algn="just"/>
            <a:r>
              <a:rPr lang="en-US" dirty="0">
                <a:solidFill>
                  <a:schemeClr val="accent1">
                    <a:lumMod val="50000"/>
                  </a:schemeClr>
                </a:solidFill>
                <a:latin typeface="Times New Roman" pitchFamily="18" charset="0"/>
                <a:ea typeface="Arial Unicode MS" pitchFamily="34" charset="-128"/>
                <a:cs typeface="Times New Roman" pitchFamily="18" charset="0"/>
              </a:rPr>
              <a:t>While configuring the </a:t>
            </a:r>
            <a:r>
              <a:rPr lang="en-US" dirty="0" err="1">
                <a:solidFill>
                  <a:schemeClr val="accent1">
                    <a:lumMod val="50000"/>
                  </a:schemeClr>
                </a:solidFill>
                <a:latin typeface="Times New Roman" pitchFamily="18" charset="0"/>
                <a:ea typeface="Arial Unicode MS" pitchFamily="34" charset="-128"/>
                <a:cs typeface="Times New Roman" pitchFamily="18" charset="0"/>
              </a:rPr>
              <a:t>DataSource</a:t>
            </a:r>
            <a:r>
              <a:rPr lang="en-US" dirty="0">
                <a:solidFill>
                  <a:schemeClr val="accent1">
                    <a:lumMod val="50000"/>
                  </a:schemeClr>
                </a:solidFill>
                <a:latin typeface="Times New Roman" pitchFamily="18" charset="0"/>
                <a:ea typeface="Arial Unicode MS" pitchFamily="34" charset="-128"/>
                <a:cs typeface="Times New Roman" pitchFamily="18" charset="0"/>
              </a:rPr>
              <a:t> in Spring we may need to pass connection details </a:t>
            </a:r>
            <a:r>
              <a:rPr lang="en-US" sz="1800" dirty="0">
                <a:solidFill>
                  <a:schemeClr val="accent1">
                    <a:lumMod val="50000"/>
                  </a:schemeClr>
                </a:solidFill>
                <a:latin typeface="Times New Roman" pitchFamily="18" charset="0"/>
                <a:ea typeface="Arial Unicode MS" pitchFamily="34" charset="-128"/>
                <a:cs typeface="Times New Roman" pitchFamily="18" charset="0"/>
              </a:rPr>
              <a:t>(such as </a:t>
            </a:r>
            <a:r>
              <a:rPr lang="en-US" sz="1800" dirty="0" err="1">
                <a:solidFill>
                  <a:schemeClr val="accent1">
                    <a:lumMod val="50000"/>
                  </a:schemeClr>
                </a:solidFill>
                <a:latin typeface="Times New Roman" pitchFamily="18" charset="0"/>
                <a:ea typeface="Arial Unicode MS" pitchFamily="34" charset="-128"/>
                <a:cs typeface="Times New Roman" pitchFamily="18" charset="0"/>
              </a:rPr>
              <a:t>DriverName</a:t>
            </a:r>
            <a:r>
              <a:rPr lang="en-US" sz="1800" dirty="0">
                <a:solidFill>
                  <a:schemeClr val="accent1">
                    <a:lumMod val="50000"/>
                  </a:schemeClr>
                </a:solidFill>
                <a:latin typeface="Times New Roman" pitchFamily="18" charset="0"/>
                <a:ea typeface="Arial Unicode MS" pitchFamily="34" charset="-128"/>
                <a:cs typeface="Times New Roman" pitchFamily="18" charset="0"/>
              </a:rPr>
              <a:t>, URL, Username, Password)</a:t>
            </a:r>
            <a:r>
              <a:rPr lang="en-US" dirty="0">
                <a:solidFill>
                  <a:schemeClr val="accent1">
                    <a:lumMod val="50000"/>
                  </a:schemeClr>
                </a:solidFill>
                <a:latin typeface="Times New Roman" pitchFamily="18" charset="0"/>
                <a:ea typeface="Arial Unicode MS" pitchFamily="34" charset="-128"/>
                <a:cs typeface="Times New Roman" pitchFamily="18" charset="0"/>
              </a:rPr>
              <a:t> to Spring framework. The benefit of configuring data sources in this way is that they can be managed completely external to the application, leaving the application to simply ask for a data source when it’s ready to access the database.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1449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5465" y="1560923"/>
            <a:ext cx="8839200" cy="1754326"/>
          </a:xfrm>
          <a:prstGeom prst="rect">
            <a:avLst/>
          </a:prstGeom>
        </p:spPr>
        <p:txBody>
          <a:bodyPr wrap="square">
            <a:spAutoFit/>
          </a:bodyPr>
          <a:lstStyle/>
          <a:p>
            <a:pPr algn="just"/>
            <a:r>
              <a:rPr lang="en-US" b="1" dirty="0" smtClean="0">
                <a:solidFill>
                  <a:srgbClr val="002060"/>
                </a:solidFill>
              </a:rPr>
              <a:t>Spring </a:t>
            </a:r>
            <a:r>
              <a:rPr lang="en-US" b="1" dirty="0">
                <a:solidFill>
                  <a:srgbClr val="002060"/>
                </a:solidFill>
              </a:rPr>
              <a:t>offers several options for configuring data source beans in your Spring application,:</a:t>
            </a:r>
          </a:p>
          <a:p>
            <a:pPr algn="just"/>
            <a:endParaRPr lang="en-US" b="1" dirty="0">
              <a:solidFill>
                <a:srgbClr val="002060"/>
              </a:solidFill>
              <a:latin typeface="Times New Roman" pitchFamily="18" charset="0"/>
              <a:ea typeface="Arial Unicode MS" pitchFamily="34" charset="-128"/>
              <a:cs typeface="Times New Roman" pitchFamily="18" charset="0"/>
            </a:endParaRPr>
          </a:p>
          <a:p>
            <a:pPr lvl="1" indent="-342900" algn="just">
              <a:buFont typeface="Arial" pitchFamily="34" charset="0"/>
              <a:buChar char="•"/>
            </a:pPr>
            <a:r>
              <a:rPr lang="en-US" b="1" dirty="0">
                <a:solidFill>
                  <a:srgbClr val="002060"/>
                </a:solidFill>
                <a:latin typeface="Times New Roman" pitchFamily="18" charset="0"/>
                <a:ea typeface="Arial Unicode MS" pitchFamily="34" charset="-128"/>
                <a:cs typeface="Times New Roman" pitchFamily="18" charset="0"/>
              </a:rPr>
              <a:t>Driver Based Data Source</a:t>
            </a:r>
          </a:p>
          <a:p>
            <a:pPr lvl="1" indent="-342900" algn="just">
              <a:buFont typeface="Arial" pitchFamily="34" charset="0"/>
              <a:buChar char="•"/>
            </a:pPr>
            <a:r>
              <a:rPr lang="en-US" b="1" dirty="0">
                <a:solidFill>
                  <a:srgbClr val="002060"/>
                </a:solidFill>
                <a:latin typeface="Times New Roman" pitchFamily="18" charset="0"/>
                <a:ea typeface="Arial Unicode MS" pitchFamily="34" charset="-128"/>
                <a:cs typeface="Times New Roman" pitchFamily="18" charset="0"/>
              </a:rPr>
              <a:t>JNDI Data source</a:t>
            </a:r>
          </a:p>
          <a:p>
            <a:pPr lvl="1" indent="-342900" algn="just">
              <a:buFont typeface="Arial" pitchFamily="34" charset="0"/>
              <a:buChar char="•"/>
            </a:pPr>
            <a:r>
              <a:rPr lang="en-US" b="1" dirty="0">
                <a:solidFill>
                  <a:srgbClr val="002060"/>
                </a:solidFill>
                <a:latin typeface="Times New Roman" pitchFamily="18" charset="0"/>
                <a:ea typeface="Arial Unicode MS" pitchFamily="34" charset="-128"/>
                <a:cs typeface="Times New Roman" pitchFamily="18" charset="0"/>
              </a:rPr>
              <a:t>Pooled Data source</a:t>
            </a:r>
          </a:p>
        </p:txBody>
      </p:sp>
      <p:grpSp>
        <p:nvGrpSpPr>
          <p:cNvPr id="2" name="Group 1"/>
          <p:cNvGrpSpPr/>
          <p:nvPr/>
        </p:nvGrpSpPr>
        <p:grpSpPr>
          <a:xfrm>
            <a:off x="1524000" y="4338944"/>
            <a:ext cx="9144000" cy="1137243"/>
            <a:chOff x="1524000" y="5568357"/>
            <a:chExt cx="9144000" cy="1137243"/>
          </a:xfrm>
        </p:grpSpPr>
        <p:pic>
          <p:nvPicPr>
            <p:cNvPr id="7" name="Picture 9" descr="C:\Users\skar\Desktop\Holding Hand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8900000">
              <a:off x="4139867" y="5568357"/>
              <a:ext cx="866820" cy="5524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524000" y="6028492"/>
              <a:ext cx="9144000" cy="6771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000" b="1" dirty="0">
                  <a:solidFill>
                    <a:srgbClr val="FF0000"/>
                  </a:solidFill>
                  <a:latin typeface="Times New Roman" pitchFamily="18" charset="0"/>
                  <a:ea typeface="Arial Unicode MS" pitchFamily="34" charset="-128"/>
                  <a:cs typeface="Times New Roman" pitchFamily="18" charset="0"/>
                </a:rPr>
                <a:t>Note: </a:t>
              </a:r>
              <a:r>
                <a:rPr lang="en-US" dirty="0"/>
                <a:t>In production, I would recommend to use </a:t>
              </a:r>
              <a:r>
                <a:rPr lang="en-US" b="1" dirty="0"/>
                <a:t>JNDI Data Source </a:t>
              </a:r>
              <a:r>
                <a:rPr lang="en-US" dirty="0"/>
                <a:t>which draws its connection from a connection pool. </a:t>
              </a:r>
              <a:r>
                <a:rPr lang="en-US" b="1" dirty="0"/>
                <a:t>Driver Based Data Source </a:t>
              </a:r>
              <a:r>
                <a:rPr lang="en-US" dirty="0"/>
                <a:t>is good for unit testing.</a:t>
              </a:r>
              <a:endParaRPr lang="en-US" sz="4400" b="1" dirty="0">
                <a:solidFill>
                  <a:srgbClr val="FF0000"/>
                </a:solidFill>
                <a:latin typeface="Times New Roman" pitchFamily="18" charset="0"/>
                <a:ea typeface="Arial Unicode MS" pitchFamily="34" charset="-128"/>
                <a:cs typeface="Times New Roman" pitchFamily="18" charset="0"/>
              </a:endParaRPr>
            </a:p>
          </p:txBody>
        </p:sp>
      </p:grpSp>
      <p:pic>
        <p:nvPicPr>
          <p:cNvPr id="9" name="Picture 4" descr="http://www.financialjesus.com/wp-content/uploads/2008/05/important2.jpg"/>
          <p:cNvPicPr>
            <a:picLocks noChangeAspect="1" noChangeArrowheads="1"/>
          </p:cNvPicPr>
          <p:nvPr/>
        </p:nvPicPr>
        <p:blipFill rotWithShape="1">
          <a:blip r:embed="rId3">
            <a:extLst>
              <a:ext uri="{28A0092B-C50C-407E-A947-70E740481C1C}">
                <a14:useLocalDpi xmlns:a14="http://schemas.microsoft.com/office/drawing/2010/main" val="0"/>
              </a:ext>
            </a:extLst>
          </a:blip>
          <a:srcRect l="10993" t="7834" r="23484" b="5069"/>
          <a:stretch/>
        </p:blipFill>
        <p:spPr bwMode="auto">
          <a:xfrm>
            <a:off x="7692191" y="2415550"/>
            <a:ext cx="1665515" cy="117019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531952" y="122238"/>
            <a:ext cx="8689061" cy="1020762"/>
          </a:xfrm>
        </p:spPr>
        <p:txBody>
          <a:bodyPr/>
          <a:lstStyle/>
          <a:p>
            <a:r>
              <a:rPr lang="en-US" b="1" dirty="0">
                <a:solidFill>
                  <a:schemeClr val="tx1"/>
                </a:solidFill>
                <a:latin typeface="Times New Roman" pitchFamily="18" charset="0"/>
                <a:ea typeface="Arial Unicode MS" pitchFamily="34" charset="-128"/>
                <a:cs typeface="Times New Roman" pitchFamily="18" charset="0"/>
              </a:rPr>
              <a:t>Step 1:</a:t>
            </a:r>
            <a:r>
              <a:rPr lang="en-US" dirty="0">
                <a:solidFill>
                  <a:schemeClr val="tx1"/>
                </a:solidFill>
                <a:latin typeface="Times New Roman" pitchFamily="18" charset="0"/>
                <a:ea typeface="Arial Unicode MS" pitchFamily="34" charset="-128"/>
                <a:cs typeface="Times New Roman" pitchFamily="18" charset="0"/>
              </a:rPr>
              <a:t> Configure Data </a:t>
            </a:r>
            <a:r>
              <a:rPr lang="en-US" dirty="0" smtClean="0">
                <a:solidFill>
                  <a:schemeClr val="tx1"/>
                </a:solidFill>
                <a:latin typeface="Times New Roman" pitchFamily="18" charset="0"/>
                <a:ea typeface="Arial Unicode MS" pitchFamily="34" charset="-128"/>
                <a:cs typeface="Times New Roman" pitchFamily="18" charset="0"/>
              </a:rPr>
              <a:t>Source</a:t>
            </a:r>
            <a:endParaRPr lang="en-US" dirty="0">
              <a:solidFill>
                <a:schemeClr val="tx1"/>
              </a:solidFill>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120442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2" end="2"/>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5">
                                            <p:txEl>
                                              <p:pRg st="3" end="3"/>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5">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2279641"/>
            <a:chOff x="1179095" y="2066521"/>
            <a:chExt cx="10287000" cy="2279641"/>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179095" y="2899612"/>
              <a:ext cx="10287000" cy="144655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Driver Based</a:t>
              </a:r>
            </a:p>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Data </a:t>
              </a:r>
              <a:r>
                <a:rPr lang="en-US" sz="4400" b="1" dirty="0">
                  <a:solidFill>
                    <a:schemeClr val="accent5">
                      <a:lumMod val="75000"/>
                    </a:schemeClr>
                  </a:solidFill>
                  <a:latin typeface="Times New Roman" pitchFamily="18" charset="0"/>
                  <a:ea typeface="Arial Unicode MS" pitchFamily="34" charset="-128"/>
                  <a:cs typeface="Times New Roman" pitchFamily="18" charset="0"/>
                </a:rPr>
                <a:t>Source</a:t>
              </a:r>
            </a:p>
          </p:txBody>
        </p:sp>
      </p:grpSp>
    </p:spTree>
    <p:extLst>
      <p:ext uri="{BB962C8B-B14F-4D97-AF65-F5344CB8AC3E}">
        <p14:creationId xmlns:p14="http://schemas.microsoft.com/office/powerpoint/2010/main" val="1032445912"/>
      </p:ext>
    </p:extLst>
  </p:cSld>
  <p:clrMapOvr>
    <a:masterClrMapping/>
  </p:clrMapOvr>
  <p:transition spd="slow">
    <p:randomBar dir="vert"/>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rtlCol="0">
        <a:spAutoFit/>
      </a:bodyPr>
      <a:lstStyle>
        <a:defPPr algn="ctr">
          <a:lnSpc>
            <a:spcPct val="90000"/>
          </a:lnSpc>
          <a:defRPr sz="4800" dirty="0">
            <a:solidFill>
              <a:srgbClr val="0F4A61"/>
            </a:solidFill>
            <a:latin typeface="Segoe UI" panose="020B0502040204020203" pitchFamily="34" charset="0"/>
            <a:cs typeface="Segoe UI" panose="020B0502040204020203"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TotalTime>
  <Words>3999</Words>
  <Application>Microsoft Macintosh PowerPoint</Application>
  <PresentationFormat>Widescreen</PresentationFormat>
  <Paragraphs>716</Paragraphs>
  <Slides>63</Slides>
  <Notes>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63</vt:i4>
      </vt:variant>
    </vt:vector>
  </HeadingPairs>
  <TitlesOfParts>
    <vt:vector size="78" baseType="lpstr">
      <vt:lpstr>Arial Unicode MS</vt:lpstr>
      <vt:lpstr>Calibri</vt:lpstr>
      <vt:lpstr>Calibri Light</vt:lpstr>
      <vt:lpstr>Consolas</vt:lpstr>
      <vt:lpstr>Corbel</vt:lpstr>
      <vt:lpstr>Courier New</vt:lpstr>
      <vt:lpstr>Segoe UI</vt:lpstr>
      <vt:lpstr>Segoe UI Semibold</vt:lpstr>
      <vt:lpstr>SimSun</vt:lpstr>
      <vt:lpstr>Symbol</vt:lpstr>
      <vt:lpstr>Times New Roman</vt:lpstr>
      <vt:lpstr>Wingdings 2</vt:lpstr>
      <vt:lpstr>Arial</vt:lpstr>
      <vt:lpstr>Office Theme</vt:lpstr>
      <vt:lpstr>2_Chalkboard 16x9</vt:lpstr>
      <vt:lpstr>PowerPoint Presentation</vt:lpstr>
      <vt:lpstr>PowerPoint Presentation</vt:lpstr>
      <vt:lpstr>PowerPoint Presentation</vt:lpstr>
      <vt:lpstr>The table shows what actions Spring will take care of and which actions are the responsibility of you, the application developer.</vt:lpstr>
      <vt:lpstr>PowerPoint Presentation</vt:lpstr>
      <vt:lpstr>PowerPoint Presentation</vt:lpstr>
      <vt:lpstr>Step 1: Configure Data Source</vt:lpstr>
      <vt:lpstr>Step 1: Configure Data Source</vt:lpstr>
      <vt:lpstr>PowerPoint Presentation</vt:lpstr>
      <vt:lpstr>Driver Based Data Source</vt:lpstr>
      <vt:lpstr>Driver Based Data Source</vt:lpstr>
      <vt:lpstr>Driver Based Data Source</vt:lpstr>
      <vt:lpstr>Driver Based Data Source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Option -1</vt:lpstr>
      <vt:lpstr>Option-2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Step-1: configuring Data Source</vt:lpstr>
      <vt:lpstr>Step-2: configuring the Template</vt:lpstr>
      <vt:lpstr>Step-3: Injecting the template</vt:lpstr>
      <vt:lpstr>Step-4: Injecting the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LEARNTEK M</dc:creator>
  <cp:lastModifiedBy>Microsoft Office User</cp:lastModifiedBy>
  <cp:revision>165</cp:revision>
  <dcterms:created xsi:type="dcterms:W3CDTF">2017-09-20T09:35:00Z</dcterms:created>
  <dcterms:modified xsi:type="dcterms:W3CDTF">2019-08-26T05:26:46Z</dcterms:modified>
</cp:coreProperties>
</file>