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257" r:id="rId3"/>
    <p:sldId id="293" r:id="rId4"/>
    <p:sldId id="298" r:id="rId5"/>
    <p:sldId id="299" r:id="rId6"/>
    <p:sldId id="300" r:id="rId7"/>
    <p:sldId id="301" r:id="rId8"/>
    <p:sldId id="302" r:id="rId9"/>
    <p:sldId id="303" r:id="rId10"/>
    <p:sldId id="315" r:id="rId11"/>
    <p:sldId id="304" r:id="rId12"/>
    <p:sldId id="316" r:id="rId13"/>
    <p:sldId id="305" r:id="rId14"/>
    <p:sldId id="306" r:id="rId15"/>
    <p:sldId id="307" r:id="rId16"/>
    <p:sldId id="317" r:id="rId17"/>
    <p:sldId id="308" r:id="rId18"/>
    <p:sldId id="309" r:id="rId19"/>
    <p:sldId id="318" r:id="rId20"/>
    <p:sldId id="310" r:id="rId21"/>
    <p:sldId id="31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9" autoAdjust="0"/>
    <p:restoredTop sz="86430"/>
  </p:normalViewPr>
  <p:slideViewPr>
    <p:cSldViewPr snapToGrid="0">
      <p:cViewPr>
        <p:scale>
          <a:sx n="106" d="100"/>
          <a:sy n="106" d="100"/>
        </p:scale>
        <p:origin x="1024" y="720"/>
      </p:cViewPr>
      <p:guideLst/>
    </p:cSldViewPr>
  </p:slideViewPr>
  <p:outlineViewPr>
    <p:cViewPr>
      <p:scale>
        <a:sx n="33" d="100"/>
        <a:sy n="33" d="100"/>
      </p:scale>
      <p:origin x="0" y="-155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FA583-ADAD-424D-8BB2-9CB2BEE8543F}" type="datetimeFigureOut">
              <a:rPr lang="en-US" smtClean="0"/>
              <a:t>8/26/19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59452-8B6A-45A7-A618-D533849BD5D7}" type="slidenum">
              <a:rPr lang="en-US" smtClean="0"/>
              <a:t>‹#›</a:t>
            </a:fld>
            <a:endParaRPr lang="en-US"/>
          </a:p>
        </p:txBody>
      </p:sp>
    </p:spTree>
    <p:extLst>
      <p:ext uri="{BB962C8B-B14F-4D97-AF65-F5344CB8AC3E}">
        <p14:creationId xmlns:p14="http://schemas.microsoft.com/office/powerpoint/2010/main" val="3410212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46E756-82CE-4F08-B32C-3938893351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0895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959452-8B6A-45A7-A618-D533849BD5D7}" type="slidenum">
              <a:rPr lang="en-US" smtClean="0"/>
              <a:t>3</a:t>
            </a:fld>
            <a:endParaRPr lang="en-US"/>
          </a:p>
        </p:txBody>
      </p:sp>
    </p:spTree>
    <p:extLst>
      <p:ext uri="{BB962C8B-B14F-4D97-AF65-F5344CB8AC3E}">
        <p14:creationId xmlns:p14="http://schemas.microsoft.com/office/powerpoint/2010/main" val="870100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F078334-A5DA-D54C-AE0B-C9A132A549B0}" type="datetime1">
              <a:rPr lang="en-US" smtClean="0"/>
              <a:t>8/26/19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75596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7B4D84-BBDA-784A-989D-47790FC2F8E2}" type="datetime1">
              <a:rPr lang="en-US" smtClean="0"/>
              <a:t>8/26/19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7829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A83257-E890-EB4C-A834-9E0260B2CEB8}" type="datetime1">
              <a:rPr lang="en-US" smtClean="0"/>
              <a:t>8/26/19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9370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1" y="0"/>
            <a:ext cx="12192000" cy="3886200"/>
          </a:xfrm>
          <a:prstGeom prst="rect">
            <a:avLst/>
          </a:prstGeom>
          <a:solidFill>
            <a:srgbClr val="033364"/>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5382" y="3352800"/>
            <a:ext cx="3201234" cy="965200"/>
          </a:xfrm>
          <a:prstGeom prst="rect">
            <a:avLst/>
          </a:prstGeom>
          <a:ln w="76200">
            <a:solidFill>
              <a:schemeClr val="bg1"/>
            </a:solidFill>
          </a:ln>
        </p:spPr>
      </p:pic>
      <p:sp>
        <p:nvSpPr>
          <p:cNvPr id="6" name="TextBox 5"/>
          <p:cNvSpPr txBox="1"/>
          <p:nvPr userDrawn="1"/>
        </p:nvSpPr>
        <p:spPr>
          <a:xfrm>
            <a:off x="2018237" y="5029201"/>
            <a:ext cx="8155524" cy="1118255"/>
          </a:xfrm>
          <a:prstGeom prst="rect">
            <a:avLst/>
          </a:prstGeom>
          <a:solidFill>
            <a:schemeClr val="bg1"/>
          </a:solidFill>
        </p:spPr>
        <p:txBody>
          <a:bodyPr wrap="square"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Search Engine Optimization</a:t>
            </a:r>
          </a:p>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Training For Serious Beginners</a:t>
            </a:r>
          </a:p>
        </p:txBody>
      </p:sp>
    </p:spTree>
    <p:extLst>
      <p:ext uri="{BB962C8B-B14F-4D97-AF65-F5344CB8AC3E}">
        <p14:creationId xmlns:p14="http://schemas.microsoft.com/office/powerpoint/2010/main" val="29572923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b Title">
    <p:bg>
      <p:bgPr>
        <a:solidFill>
          <a:srgbClr val="033364"/>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1521220" y="3886200"/>
            <a:ext cx="9146381"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0"/>
          </p:nvPr>
        </p:nvSpPr>
        <p:spPr>
          <a:xfrm>
            <a:off x="1503860" y="2590800"/>
            <a:ext cx="9146382" cy="1066800"/>
          </a:xfrm>
        </p:spPr>
        <p:txBody>
          <a:bodyPr anchor="ctr">
            <a:normAutofit/>
          </a:bodyPr>
          <a:lstStyle>
            <a:lvl1pPr marL="0" indent="0" algn="ctr">
              <a:buFontTx/>
              <a:buNone/>
              <a:defRPr sz="3200">
                <a:solidFill>
                  <a:schemeClr val="bg1"/>
                </a:solidFill>
                <a:latin typeface="Segoe UI Semibold" panose="020B0702040204020203" pitchFamily="34" charset="0"/>
                <a:cs typeface="Segoe UI Semibold" panose="020B0702040204020203" pitchFamily="34" charset="0"/>
              </a:defRPr>
            </a:lvl1pPr>
            <a:lvl3pPr marL="576072" indent="0" algn="ctr">
              <a:buFontTx/>
              <a:buNone/>
              <a:defRPr sz="4400">
                <a:solidFill>
                  <a:schemeClr val="bg1"/>
                </a:solidFill>
                <a:latin typeface="Segoe UI Semibold" panose="020B0702040204020203" pitchFamily="34" charset="0"/>
                <a:cs typeface="Segoe UI Semibold" panose="020B0702040204020203" pitchFamily="34" charset="0"/>
              </a:defRPr>
            </a:lvl3pPr>
          </a:lstStyle>
          <a:p>
            <a:pPr lvl="0"/>
            <a:r>
              <a:rPr lang="en-US" dirty="0"/>
              <a:t>Click to edit Master text styles</a:t>
            </a:r>
          </a:p>
        </p:txBody>
      </p:sp>
    </p:spTree>
    <p:extLst>
      <p:ext uri="{BB962C8B-B14F-4D97-AF65-F5344CB8AC3E}">
        <p14:creationId xmlns:p14="http://schemas.microsoft.com/office/powerpoint/2010/main" val="103260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1952" y="122238"/>
            <a:ext cx="8689061" cy="1020762"/>
          </a:xfrm>
        </p:spPr>
        <p:txBody>
          <a:bodyPr/>
          <a:lstStyle>
            <a:lvl1pPr>
              <a:defRPr>
                <a:solidFill>
                  <a:srgbClr val="033364"/>
                </a:solidFill>
                <a:latin typeface="Segoe UI Semibold" panose="020B0702040204020203" pitchFamily="34" charset="0"/>
                <a:cs typeface="Segoe UI Semibold" panose="020B0702040204020203" pitchFamily="34" charset="0"/>
              </a:defRPr>
            </a:lvl1pPr>
          </a:lstStyle>
          <a:p>
            <a:r>
              <a:rPr lang="en-US" dirty="0"/>
              <a:t>Click to edit Master title style</a:t>
            </a:r>
            <a:endParaRPr dirty="0"/>
          </a:p>
        </p:txBody>
      </p:sp>
      <p:sp>
        <p:nvSpPr>
          <p:cNvPr id="3" name="Content Placeholder 2"/>
          <p:cNvSpPr>
            <a:spLocks noGrp="1"/>
          </p:cNvSpPr>
          <p:nvPr>
            <p:ph idx="1"/>
          </p:nvPr>
        </p:nvSpPr>
        <p:spPr>
          <a:xfrm>
            <a:off x="608170" y="1905000"/>
            <a:ext cx="10975658" cy="4267200"/>
          </a:xfrm>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8535035" y="6400801"/>
            <a:ext cx="1244183"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EACC93F-1D4B-3848-BCAD-CFDAF3462944}" type="datetime1">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t>8/26/19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5" name="Footer Placeholder 4"/>
          <p:cNvSpPr>
            <a:spLocks noGrp="1"/>
          </p:cNvSpPr>
          <p:nvPr>
            <p:ph type="ftr" sz="quarter" idx="11"/>
          </p:nvPr>
        </p:nvSpPr>
        <p:spPr>
          <a:xfrm>
            <a:off x="608172" y="6367312"/>
            <a:ext cx="6326246" cy="276226"/>
          </a:xfrm>
        </p:spPr>
        <p:txBody>
          <a:bodyPr/>
          <a:lstStyle>
            <a:lvl1pPr>
              <a:defRPr lang="en-US" b="0" i="0" smtClean="0">
                <a:effect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12"/>
          </p:nvPr>
        </p:nvSpPr>
        <p:spPr>
          <a:xfrm>
            <a:off x="10414353" y="6400801"/>
            <a:ext cx="1143300"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51777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6356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p>
            <a:r>
              <a:rPr lang="en-US"/>
              <a:t>Click to edit Master title style</a:t>
            </a:r>
            <a:endParaRPr/>
          </a:p>
        </p:txBody>
      </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FF019A2-6463-0949-AF0F-B311925E1CA7}"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8/26/19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9"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51805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91B74C7-5540-4742-AC74-2B27DCA14501}"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8/26/19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11" name="Footer Placeholder 4"/>
          <p:cNvSpPr>
            <a:spLocks noGrp="1"/>
          </p:cNvSpPr>
          <p:nvPr>
            <p:ph type="ftr" sz="quarter" idx="11"/>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2" name="Slide Number Placeholder 5"/>
          <p:cNvSpPr>
            <a:spLocks noGrp="1"/>
          </p:cNvSpPr>
          <p:nvPr>
            <p:ph type="sldNum" sz="quarter" idx="12"/>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41138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6"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C0D4684-93B3-E646-84D1-C8C8669B597E}"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8/26/19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31307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D196F1E-9F0B-F242-9808-D3391F915C3D}"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8/26/19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6"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7"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60556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683987-56C6-744E-B006-07A3417A47AA}" type="datetime1">
              <a:rPr lang="en-US" smtClean="0"/>
              <a:t>8/26/19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499185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40064"/>
                <a:ext cx="5294376" cy="51698"/>
                <a:chOff x="1522413" y="1516937"/>
                <a:chExt cx="10569575" cy="60315"/>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9" name="Group 768"/>
              <p:cNvGrpSpPr/>
              <p:nvPr/>
            </p:nvGrpSpPr>
            <p:grpSpPr bwMode="invGray">
              <a:xfrm rot="16200000" flipH="1">
                <a:off x="6492574" y="2756713"/>
                <a:ext cx="4114800" cy="34466"/>
                <a:chOff x="1522413" y="1516937"/>
                <a:chExt cx="10569575" cy="60316"/>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40068"/>
                <a:ext cx="5294376" cy="51699"/>
                <a:chOff x="1522413" y="1516937"/>
                <a:chExt cx="10569575" cy="60316"/>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9" name="Group 618"/>
              <p:cNvGrpSpPr/>
              <p:nvPr/>
            </p:nvGrpSpPr>
            <p:grpSpPr bwMode="invGray">
              <a:xfrm rot="16200000" flipH="1">
                <a:off x="6492574" y="2756713"/>
                <a:ext cx="4114800" cy="34466"/>
                <a:chOff x="1522413" y="1516937"/>
                <a:chExt cx="10569575" cy="60316"/>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66"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E666797-3563-534F-8335-94237474022D}"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8/26/19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26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6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9231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40068"/>
                <a:ext cx="5294376" cy="51699"/>
                <a:chOff x="1522413" y="1516937"/>
                <a:chExt cx="10569575" cy="60316"/>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8" name="Group 767"/>
              <p:cNvGrpSpPr/>
              <p:nvPr/>
            </p:nvGrpSpPr>
            <p:grpSpPr bwMode="invGray">
              <a:xfrm rot="16200000" flipH="1">
                <a:off x="6492574" y="2756713"/>
                <a:ext cx="4114800" cy="34466"/>
                <a:chOff x="1522413" y="1516937"/>
                <a:chExt cx="10569575" cy="60316"/>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40068"/>
                <a:ext cx="5294376" cy="51699"/>
                <a:chOff x="1522413" y="1516937"/>
                <a:chExt cx="10569575" cy="60316"/>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8" name="Group 617"/>
              <p:cNvGrpSpPr/>
              <p:nvPr/>
            </p:nvGrpSpPr>
            <p:grpSpPr bwMode="invGray">
              <a:xfrm rot="16200000" flipH="1">
                <a:off x="6492574" y="2756713"/>
                <a:ext cx="4114800" cy="34466"/>
                <a:chOff x="1522413" y="1516937"/>
                <a:chExt cx="10569575" cy="60316"/>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649"/>
                <p:cNvSpPr>
                  <a:spLocks/>
                </p:cNvSpPr>
                <p:nvPr userDrawn="1"/>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07"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1A565A4-DDEE-464A-8AA9-F624DA01AF7D}"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8/26/19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30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0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23382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5E65876-6F09-D24F-8D74-59EBA3E65CBC}"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8/26/19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420351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171" y="277814"/>
            <a:ext cx="9146383"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32262C5-07DD-E34C-8032-BE33255280DA}"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8/26/19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67967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609600" y="1600201"/>
            <a:ext cx="10972800" cy="4525963"/>
          </a:xfrm>
        </p:spPr>
        <p:txBody>
          <a:bodyPr/>
          <a:lstStyle/>
          <a:p>
            <a:pPr lvl="0"/>
            <a:endParaRPr lang="en-IN" noProof="0"/>
          </a:p>
        </p:txBody>
      </p:sp>
      <p:sp>
        <p:nvSpPr>
          <p:cNvPr id="4" name="Rectangle 4"/>
          <p:cNvSpPr>
            <a:spLocks noGrp="1" noChangeArrowheads="1"/>
          </p:cNvSpPr>
          <p:nvPr>
            <p:ph type="dt" sz="half" idx="10"/>
          </p:nvPr>
        </p:nvSpPr>
        <p:spPr>
          <a:ln/>
        </p:spPr>
        <p:txBody>
          <a:bodyPr/>
          <a:lstStyle>
            <a:lvl1pPr>
              <a:defRPr/>
            </a:lvl1pPr>
          </a:lstStyle>
          <a:p>
            <a:pPr>
              <a:defRPr/>
            </a:pPr>
            <a:fld id="{F483631D-7A43-464F-88BE-63F6AAE12F2C}" type="datetime1">
              <a:rPr lang="en-US" smtClean="0"/>
              <a:t>8/26/19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Copyright @ 2015 Learntek. All Rights Reserved.</a:t>
            </a:r>
            <a:endParaRPr lang="en-US"/>
          </a:p>
        </p:txBody>
      </p:sp>
      <p:sp>
        <p:nvSpPr>
          <p:cNvPr id="6" name="Rectangle 6"/>
          <p:cNvSpPr>
            <a:spLocks noGrp="1" noChangeArrowheads="1"/>
          </p:cNvSpPr>
          <p:nvPr>
            <p:ph type="sldNum" sz="quarter" idx="12"/>
          </p:nvPr>
        </p:nvSpPr>
        <p:spPr>
          <a:ln/>
        </p:spPr>
        <p:txBody>
          <a:bodyPr/>
          <a:lstStyle>
            <a:lvl1pPr>
              <a:defRPr/>
            </a:lvl1pPr>
          </a:lstStyle>
          <a:p>
            <a:fld id="{654AA578-3215-439E-8462-A14DF0EC5395}" type="slidenum">
              <a:rPr lang="en-US" altLang="en-US"/>
              <a:pPr/>
              <a:t>‹#›</a:t>
            </a:fld>
            <a:endParaRPr lang="en-US" altLang="en-US"/>
          </a:p>
        </p:txBody>
      </p:sp>
    </p:spTree>
    <p:extLst>
      <p:ext uri="{BB962C8B-B14F-4D97-AF65-F5344CB8AC3E}">
        <p14:creationId xmlns:p14="http://schemas.microsoft.com/office/powerpoint/2010/main" val="41151638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fld id="{872155CA-0E45-8E4C-9770-54561ED3C7F6}" type="datetime1">
              <a:rPr lang="en-US" smtClean="0"/>
              <a:t>8/26/19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Copyright @ 2015 Learntek. All Rights Reserved.</a:t>
            </a:r>
            <a:endParaRPr lang="en-US"/>
          </a:p>
        </p:txBody>
      </p:sp>
      <p:sp>
        <p:nvSpPr>
          <p:cNvPr id="7" name="Rectangle 6"/>
          <p:cNvSpPr>
            <a:spLocks noGrp="1" noChangeArrowheads="1"/>
          </p:cNvSpPr>
          <p:nvPr>
            <p:ph type="sldNum" sz="quarter" idx="12"/>
          </p:nvPr>
        </p:nvSpPr>
        <p:spPr>
          <a:ln/>
        </p:spPr>
        <p:txBody>
          <a:bodyPr/>
          <a:lstStyle>
            <a:lvl1pPr>
              <a:defRPr/>
            </a:lvl1pPr>
          </a:lstStyle>
          <a:p>
            <a:fld id="{E5FF6493-AC32-4895-8FA0-B66B2D5A6B40}" type="slidenum">
              <a:rPr lang="en-US" altLang="en-US"/>
              <a:pPr/>
              <a:t>‹#›</a:t>
            </a:fld>
            <a:endParaRPr lang="en-US" altLang="en-US"/>
          </a:p>
        </p:txBody>
      </p:sp>
    </p:spTree>
    <p:extLst>
      <p:ext uri="{BB962C8B-B14F-4D97-AF65-F5344CB8AC3E}">
        <p14:creationId xmlns:p14="http://schemas.microsoft.com/office/powerpoint/2010/main" val="37872532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E99067-6F1F-E241-AE8F-0B6BB5782934}" type="datetime1">
              <a:rPr lang="en-US" smtClean="0"/>
              <a:t>8/26/19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1019847D-44B6-4668-8A83-5B1BA5C285AC}" type="slidenum">
              <a:rPr lang="en-US" smtClean="0"/>
              <a:t>‹#›</a:t>
            </a:fld>
            <a:endParaRPr lang="en-US"/>
          </a:p>
        </p:txBody>
      </p:sp>
    </p:spTree>
    <p:extLst>
      <p:ext uri="{BB962C8B-B14F-4D97-AF65-F5344CB8AC3E}">
        <p14:creationId xmlns:p14="http://schemas.microsoft.com/office/powerpoint/2010/main" val="1381187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B7B96B-D571-2F43-B6F8-E93E07A4CE21}" type="datetime1">
              <a:rPr lang="en-US" smtClean="0"/>
              <a:t>8/26/19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44838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C3A186F-8804-624B-A79B-E7960F9024B4}" type="datetime1">
              <a:rPr lang="en-US" smtClean="0"/>
              <a:t>8/26/19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8228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338560-C305-6242-A290-5A2F9222076A}" type="datetime1">
              <a:rPr lang="en-US" smtClean="0"/>
              <a:t>8/26/19</a:t>
            </a:fld>
            <a:endParaRPr lang="en-US"/>
          </a:p>
        </p:txBody>
      </p:sp>
      <p:sp>
        <p:nvSpPr>
          <p:cNvPr id="8" name="Footer Placeholder 7"/>
          <p:cNvSpPr>
            <a:spLocks noGrp="1"/>
          </p:cNvSpPr>
          <p:nvPr>
            <p:ph type="ftr" sz="quarter" idx="11"/>
          </p:nvPr>
        </p:nvSpPr>
        <p:spPr/>
        <p:txBody>
          <a:bodyPr/>
          <a:lstStyle/>
          <a:p>
            <a:r>
              <a:rPr lang="en-US" smtClean="0"/>
              <a:t>Copyright @ 2015 Learntek. All Rights Reserved.</a:t>
            </a:r>
            <a:endParaRPr lang="en-US"/>
          </a:p>
        </p:txBody>
      </p:sp>
      <p:sp>
        <p:nvSpPr>
          <p:cNvPr id="9" name="Slide Number Placeholder 8"/>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0472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8FFA16-42AA-6840-B348-575E82AB1E21}" type="datetime1">
              <a:rPr lang="en-US" smtClean="0"/>
              <a:t>8/26/19</a:t>
            </a:fld>
            <a:endParaRPr lang="en-US"/>
          </a:p>
        </p:txBody>
      </p:sp>
      <p:sp>
        <p:nvSpPr>
          <p:cNvPr id="4" name="Footer Placeholder 3"/>
          <p:cNvSpPr>
            <a:spLocks noGrp="1"/>
          </p:cNvSpPr>
          <p:nvPr>
            <p:ph type="ftr" sz="quarter" idx="11"/>
          </p:nvPr>
        </p:nvSpPr>
        <p:spPr/>
        <p:txBody>
          <a:bodyPr/>
          <a:lstStyle/>
          <a:p>
            <a:r>
              <a:rPr lang="en-US" smtClean="0"/>
              <a:t>Copyright @ 2015 Learntek. All Rights Reserved.</a:t>
            </a:r>
            <a:endParaRPr lang="en-US"/>
          </a:p>
        </p:txBody>
      </p:sp>
      <p:sp>
        <p:nvSpPr>
          <p:cNvPr id="5" name="Slide Number Placeholder 4"/>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19474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FCC04-95D7-B643-849A-E5F0A2CD4D82}" type="datetime1">
              <a:rPr lang="en-US" smtClean="0"/>
              <a:t>8/26/19</a:t>
            </a:fld>
            <a:endParaRPr lang="en-US"/>
          </a:p>
        </p:txBody>
      </p:sp>
      <p:sp>
        <p:nvSpPr>
          <p:cNvPr id="3" name="Footer Placeholder 2"/>
          <p:cNvSpPr>
            <a:spLocks noGrp="1"/>
          </p:cNvSpPr>
          <p:nvPr>
            <p:ph type="ftr" sz="quarter" idx="11"/>
          </p:nvPr>
        </p:nvSpPr>
        <p:spPr/>
        <p:txBody>
          <a:bodyPr/>
          <a:lstStyle/>
          <a:p>
            <a:r>
              <a:rPr lang="en-US" smtClean="0"/>
              <a:t>Copyright @ 2015 Learntek. All Rights Reserved.</a:t>
            </a:r>
            <a:endParaRPr lang="en-US"/>
          </a:p>
        </p:txBody>
      </p:sp>
      <p:sp>
        <p:nvSpPr>
          <p:cNvPr id="4" name="Slide Number Placeholder 3"/>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7462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845895-E496-7C4C-BED5-B64A4A8B0D13}" type="datetime1">
              <a:rPr lang="en-US" smtClean="0"/>
              <a:t>8/26/19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00601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B1D1AA-6F62-374B-9028-F0385050587C}" type="datetime1">
              <a:rPr lang="en-US" smtClean="0"/>
              <a:t>8/26/19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246328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theme" Target="../theme/theme2.xml"/><Relationship Id="rId17" Type="http://schemas.openxmlformats.org/officeDocument/2006/relationships/image" Target="../media/image2.jp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09A36-9203-904A-946B-45BE55B56266}" type="datetime1">
              <a:rPr lang="en-US" smtClean="0"/>
              <a:t>8/26/19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2015 Learntek. All Rights Reserved.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FE327-116C-45F0-B323-6D7FC53E0DB1}" type="slidenum">
              <a:rPr lang="en-US" smtClean="0"/>
              <a:t>‹#›</a:t>
            </a:fld>
            <a:endParaRPr lang="en-US"/>
          </a:p>
        </p:txBody>
      </p:sp>
    </p:spTree>
    <p:extLst>
      <p:ext uri="{BB962C8B-B14F-4D97-AF65-F5344CB8AC3E}">
        <p14:creationId xmlns:p14="http://schemas.microsoft.com/office/powerpoint/2010/main" val="241472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951" y="122238"/>
            <a:ext cx="8740042" cy="1020762"/>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608173" y="1600200"/>
            <a:ext cx="10975658"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FA4E808-92A8-7949-B5B3-68A2FC9F195E}"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8/26/19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5"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cxnSp>
        <p:nvCxnSpPr>
          <p:cNvPr id="8" name="Straight Connector 7"/>
          <p:cNvCxnSpPr/>
          <p:nvPr userDrawn="1"/>
        </p:nvCxnSpPr>
        <p:spPr>
          <a:xfrm>
            <a:off x="608173" y="1219200"/>
            <a:ext cx="10975658"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9754554" y="562430"/>
            <a:ext cx="1829276" cy="551543"/>
          </a:xfrm>
          <a:prstGeom prst="rect">
            <a:avLst/>
          </a:prstGeom>
        </p:spPr>
      </p:pic>
    </p:spTree>
    <p:extLst>
      <p:ext uri="{BB962C8B-B14F-4D97-AF65-F5344CB8AC3E}">
        <p14:creationId xmlns:p14="http://schemas.microsoft.com/office/powerpoint/2010/main" val="580229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rgbClr val="002D40"/>
          </a:solidFill>
          <a:latin typeface="Segoe UI" panose="020B0502040204020203" pitchFamily="34" charset="0"/>
          <a:ea typeface="+mn-ea"/>
          <a:cs typeface="Segoe UI" panose="020B0502040204020203" pitchFamily="34" charset="0"/>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rgbClr val="002D40"/>
          </a:solidFill>
          <a:latin typeface="Segoe UI" panose="020B0502040204020203" pitchFamily="34" charset="0"/>
          <a:ea typeface="+mn-ea"/>
          <a:cs typeface="Segoe UI" panose="020B0502040204020203" pitchFamily="34" charset="0"/>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rgbClr val="002D40"/>
          </a:solidFill>
          <a:latin typeface="Segoe UI" panose="020B0502040204020203" pitchFamily="34" charset="0"/>
          <a:ea typeface="+mn-ea"/>
          <a:cs typeface="Segoe UI" panose="020B0502040204020203" pitchFamily="34" charset="0"/>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rgbClr val="002D40"/>
          </a:solidFill>
          <a:latin typeface="Segoe UI" panose="020B0502040204020203" pitchFamily="34" charset="0"/>
          <a:ea typeface="+mn-ea"/>
          <a:cs typeface="Segoe UI" panose="020B0502040204020203" pitchFamily="34" charset="0"/>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rgbClr val="002D40"/>
          </a:solidFill>
          <a:latin typeface="Segoe UI" panose="020B0502040204020203" pitchFamily="34" charset="0"/>
          <a:ea typeface="+mn-ea"/>
          <a:cs typeface="Segoe UI" panose="020B0502040204020203" pitchFamily="34" charset="0"/>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hyperlink" Target="mailto:skkar.2k2@gmail.com"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png"/><Relationship Id="rId3"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1.wdp"/><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10.png"/><Relationship Id="rId5" Type="http://schemas.openxmlformats.org/officeDocument/2006/relationships/image" Target="../media/image8.png"/><Relationship Id="rId1" Type="http://schemas.openxmlformats.org/officeDocument/2006/relationships/slideLayout" Target="../slideLayouts/slideLayout14.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mailto:skkar.2k2@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0" y="0"/>
          <a:ext cx="12192000" cy="3789947"/>
        </p:xfrm>
        <a:graphic>
          <a:graphicData uri="http://schemas.openxmlformats.org/drawingml/2006/table">
            <a:tbl>
              <a:tblPr firstRow="1" bandRow="1">
                <a:tableStyleId>{5C22544A-7EE6-4342-B048-85BDC9FD1C3A}</a:tableStyleId>
              </a:tblPr>
              <a:tblGrid>
                <a:gridCol w="12192000">
                  <a:extLst>
                    <a:ext uri="{9D8B030D-6E8A-4147-A177-3AD203B41FA5}">
                      <a16:colId xmlns="" xmlns:a16="http://schemas.microsoft.com/office/drawing/2014/main" val="4229878926"/>
                    </a:ext>
                  </a:extLst>
                </a:gridCol>
              </a:tblGrid>
              <a:tr h="3789947">
                <a:tc>
                  <a:txBody>
                    <a:bodyPr/>
                    <a:lstStyle/>
                    <a:p>
                      <a:endParaRPr lang="en-US" sz="1600" dirty="0"/>
                    </a:p>
                  </a:txBody>
                  <a:tcPr marL="81280" marR="81280" marT="40640" marB="40640">
                    <a:solidFill>
                      <a:schemeClr val="accent5">
                        <a:lumMod val="50000"/>
                      </a:schemeClr>
                    </a:solidFill>
                  </a:tcPr>
                </a:tc>
                <a:extLst>
                  <a:ext uri="{0D108BD9-81ED-4DB2-BD59-A6C34878D82A}">
                    <a16:rowId xmlns="" xmlns:a16="http://schemas.microsoft.com/office/drawing/2014/main" val="484553926"/>
                  </a:ext>
                </a:extLst>
              </a:tr>
            </a:tbl>
          </a:graphicData>
        </a:graphic>
      </p:graphicFrame>
      <p:pic>
        <p:nvPicPr>
          <p:cNvPr id="12"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3600" y="3272589"/>
            <a:ext cx="2844800" cy="974558"/>
          </a:xfrm>
        </p:spPr>
      </p:pic>
      <p:pic>
        <p:nvPicPr>
          <p:cNvPr id="5" name="Picture 6" descr="http://www.javatpoint.com/images/spimages/sprin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847" y="575233"/>
            <a:ext cx="4750200" cy="27801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657611" y="4639915"/>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5"/>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
        <p:nvSpPr>
          <p:cNvPr id="2" name="Footer Placeholder 1"/>
          <p:cNvSpPr>
            <a:spLocks noGrp="1"/>
          </p:cNvSpPr>
          <p:nvPr>
            <p:ph type="ftr" sz="quarter" idx="11"/>
          </p:nvPr>
        </p:nvSpPr>
        <p:spPr/>
        <p:txBody>
          <a:bodyPr/>
          <a:lstStyle/>
          <a:p>
            <a:r>
              <a:rPr lang="en-US" smtClean="0"/>
              <a:t>Copyright @ 2015 Learntek. All Rights Reserved.</a:t>
            </a:r>
            <a:endParaRPr lang="en-US"/>
          </a:p>
        </p:txBody>
      </p:sp>
      <p:sp>
        <p:nvSpPr>
          <p:cNvPr id="3" name="Slide Number Placeholder 2"/>
          <p:cNvSpPr>
            <a:spLocks noGrp="1"/>
          </p:cNvSpPr>
          <p:nvPr>
            <p:ph type="sldNum" sz="quarter" idx="12"/>
          </p:nvPr>
        </p:nvSpPr>
        <p:spPr/>
        <p:txBody>
          <a:bodyPr/>
          <a:lstStyle/>
          <a:p>
            <a:fld id="{906FE327-116C-45F0-B323-6D7FC53E0DB1}" type="slidenum">
              <a:rPr lang="en-US" smtClean="0"/>
              <a:t>1</a:t>
            </a:fld>
            <a:endParaRPr lang="en-US"/>
          </a:p>
        </p:txBody>
      </p:sp>
    </p:spTree>
    <p:extLst>
      <p:ext uri="{BB962C8B-B14F-4D97-AF65-F5344CB8AC3E}">
        <p14:creationId xmlns:p14="http://schemas.microsoft.com/office/powerpoint/2010/main" val="3445495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772" t="29181" r="40751" b="23122"/>
          <a:stretch/>
        </p:blipFill>
        <p:spPr bwMode="auto">
          <a:xfrm>
            <a:off x="878148" y="1311442"/>
            <a:ext cx="9006081" cy="5020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reeform 4"/>
          <p:cNvSpPr/>
          <p:nvPr/>
        </p:nvSpPr>
        <p:spPr>
          <a:xfrm>
            <a:off x="3128211" y="1720517"/>
            <a:ext cx="2129589" cy="3248526"/>
          </a:xfrm>
          <a:custGeom>
            <a:avLst/>
            <a:gdLst>
              <a:gd name="connsiteX0" fmla="*/ 1665515 w 1665515"/>
              <a:gd name="connsiteY0" fmla="*/ 0 h 3080657"/>
              <a:gd name="connsiteX1" fmla="*/ 1317172 w 1665515"/>
              <a:gd name="connsiteY1" fmla="*/ 2024743 h 3080657"/>
              <a:gd name="connsiteX2" fmla="*/ 0 w 1665515"/>
              <a:gd name="connsiteY2" fmla="*/ 3080657 h 3080657"/>
              <a:gd name="connsiteX3" fmla="*/ 0 w 1665515"/>
              <a:gd name="connsiteY3" fmla="*/ 3080657 h 3080657"/>
            </a:gdLst>
            <a:ahLst/>
            <a:cxnLst>
              <a:cxn ang="0">
                <a:pos x="connsiteX0" y="connsiteY0"/>
              </a:cxn>
              <a:cxn ang="0">
                <a:pos x="connsiteX1" y="connsiteY1"/>
              </a:cxn>
              <a:cxn ang="0">
                <a:pos x="connsiteX2" y="connsiteY2"/>
              </a:cxn>
              <a:cxn ang="0">
                <a:pos x="connsiteX3" y="connsiteY3"/>
              </a:cxn>
            </a:cxnLst>
            <a:rect l="l" t="t" r="r" b="b"/>
            <a:pathLst>
              <a:path w="1665515" h="3080657">
                <a:moveTo>
                  <a:pt x="1665515" y="0"/>
                </a:moveTo>
                <a:cubicBezTo>
                  <a:pt x="1630136" y="755650"/>
                  <a:pt x="1594758" y="1511300"/>
                  <a:pt x="1317172" y="2024743"/>
                </a:cubicBezTo>
                <a:cubicBezTo>
                  <a:pt x="1039586" y="2538186"/>
                  <a:pt x="0" y="3080657"/>
                  <a:pt x="0" y="3080657"/>
                </a:cubicBezTo>
                <a:lnTo>
                  <a:pt x="0" y="3080657"/>
                </a:lnTo>
              </a:path>
            </a:pathLst>
          </a:cu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7696200" y="5569804"/>
            <a:ext cx="2960914" cy="830997"/>
          </a:xfrm>
          <a:prstGeom prst="rect">
            <a:avLst/>
          </a:prstGeom>
          <a:solidFill>
            <a:schemeClr val="accent4">
              <a:lumMod val="20000"/>
              <a:lumOff val="80000"/>
            </a:schemeClr>
          </a:solidFill>
          <a:ln w="28575">
            <a:solidFill>
              <a:schemeClr val="accent1">
                <a:lumMod val="20000"/>
                <a:lumOff val="80000"/>
              </a:schemeClr>
            </a:solidFill>
          </a:ln>
        </p:spPr>
        <p:txBody>
          <a:bodyPr wrap="square" rtlCol="0">
            <a:spAutoFit/>
          </a:bodyPr>
          <a:lstStyle/>
          <a:p>
            <a:r>
              <a:rPr lang="en-US" sz="1200" dirty="0"/>
              <a:t>We are not discussing more on different </a:t>
            </a:r>
            <a:r>
              <a:rPr lang="en-US" sz="1200" dirty="0" err="1"/>
              <a:t>datasource</a:t>
            </a:r>
            <a:r>
              <a:rPr lang="en-US" sz="1200" dirty="0"/>
              <a:t> types. You can visit our</a:t>
            </a:r>
            <a:br>
              <a:rPr lang="en-US" sz="1200" dirty="0"/>
            </a:br>
            <a:r>
              <a:rPr lang="en-US" sz="1200" u="sng" dirty="0"/>
              <a:t>Spring part-2</a:t>
            </a:r>
            <a:r>
              <a:rPr lang="en-US" sz="1200" dirty="0"/>
              <a:t> section to know more on declaring </a:t>
            </a:r>
            <a:r>
              <a:rPr lang="en-US" sz="1200" dirty="0" err="1"/>
              <a:t>datasources</a:t>
            </a:r>
            <a:r>
              <a:rPr lang="en-US" sz="1200" dirty="0"/>
              <a:t>.</a:t>
            </a:r>
          </a:p>
        </p:txBody>
      </p:sp>
      <p:sp>
        <p:nvSpPr>
          <p:cNvPr id="9" name="Right Brace 8"/>
          <p:cNvSpPr/>
          <p:nvPr/>
        </p:nvSpPr>
        <p:spPr>
          <a:xfrm rot="2603636">
            <a:off x="7290798" y="5080777"/>
            <a:ext cx="457200" cy="1143000"/>
          </a:xfrm>
          <a:prstGeom prst="rightBrace">
            <a:avLst>
              <a:gd name="adj1" fmla="val 38683"/>
              <a:gd name="adj2" fmla="val 30946"/>
            </a:avLst>
          </a:prstGeom>
          <a:noFill/>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a:off x="7750628" y="2521803"/>
            <a:ext cx="76200" cy="533400"/>
          </a:xfrm>
          <a:prstGeom prst="rightBrace">
            <a:avLst/>
          </a:prstGeom>
          <a:ln w="19050">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7837714" y="2650004"/>
            <a:ext cx="2492828" cy="276999"/>
          </a:xfrm>
          <a:prstGeom prst="rect">
            <a:avLst/>
          </a:prstGeom>
          <a:solidFill>
            <a:schemeClr val="bg1">
              <a:lumMod val="85000"/>
            </a:schemeClr>
          </a:solidFill>
          <a:ln>
            <a:noFill/>
          </a:ln>
        </p:spPr>
        <p:txBody>
          <a:bodyPr wrap="square" rtlCol="0">
            <a:spAutoFit/>
          </a:bodyPr>
          <a:lstStyle/>
          <a:p>
            <a:r>
              <a:rPr lang="en-US" sz="1200" dirty="0"/>
              <a:t>All </a:t>
            </a:r>
            <a:r>
              <a:rPr lang="en-US" sz="1200" dirty="0" err="1"/>
              <a:t>hbm</a:t>
            </a:r>
            <a:r>
              <a:rPr lang="en-US" sz="1200" dirty="0"/>
              <a:t> files must be mapped here...</a:t>
            </a:r>
          </a:p>
        </p:txBody>
      </p:sp>
      <p:sp>
        <p:nvSpPr>
          <p:cNvPr id="16" name="TextBox 15"/>
          <p:cNvSpPr txBox="1"/>
          <p:nvPr/>
        </p:nvSpPr>
        <p:spPr>
          <a:xfrm>
            <a:off x="8088086" y="3283804"/>
            <a:ext cx="2492828" cy="461665"/>
          </a:xfrm>
          <a:prstGeom prst="rect">
            <a:avLst/>
          </a:prstGeom>
          <a:solidFill>
            <a:schemeClr val="accent5">
              <a:lumMod val="40000"/>
              <a:lumOff val="60000"/>
            </a:schemeClr>
          </a:solidFill>
          <a:ln>
            <a:solidFill>
              <a:schemeClr val="accent5">
                <a:lumMod val="40000"/>
                <a:lumOff val="60000"/>
              </a:schemeClr>
            </a:solidFill>
          </a:ln>
        </p:spPr>
        <p:txBody>
          <a:bodyPr wrap="square" rtlCol="0">
            <a:spAutoFit/>
          </a:bodyPr>
          <a:lstStyle/>
          <a:p>
            <a:r>
              <a:rPr lang="en-US" sz="1200" dirty="0" err="1"/>
              <a:t>Hibernate.dialect</a:t>
            </a:r>
            <a:r>
              <a:rPr lang="en-US" sz="1200" dirty="0"/>
              <a:t> -&gt; declare dialect types according to your database.</a:t>
            </a:r>
          </a:p>
        </p:txBody>
      </p:sp>
      <p:cxnSp>
        <p:nvCxnSpPr>
          <p:cNvPr id="17" name="Straight Arrow Connector 16"/>
          <p:cNvCxnSpPr/>
          <p:nvPr/>
        </p:nvCxnSpPr>
        <p:spPr>
          <a:xfrm flipH="1">
            <a:off x="8088087" y="3734582"/>
            <a:ext cx="1234591" cy="147935"/>
          </a:xfrm>
          <a:prstGeom prst="straightConnector1">
            <a:avLst/>
          </a:prstGeom>
          <a:ln w="19050">
            <a:solidFill>
              <a:schemeClr val="accent5">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0" name="Picture 4" descr="http://www.financialjesus.com/wp-content/uploads/2008/05/important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993" t="7834" r="23484" b="5069"/>
          <a:stretch/>
        </p:blipFill>
        <p:spPr bwMode="auto">
          <a:xfrm>
            <a:off x="10657114" y="1534057"/>
            <a:ext cx="1055914" cy="74188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8077200" y="1905001"/>
            <a:ext cx="2492828" cy="461665"/>
          </a:xfrm>
          <a:prstGeom prst="rect">
            <a:avLst/>
          </a:prstGeom>
          <a:solidFill>
            <a:schemeClr val="accent6">
              <a:lumMod val="40000"/>
              <a:lumOff val="60000"/>
            </a:schemeClr>
          </a:solidFill>
          <a:ln>
            <a:noFill/>
          </a:ln>
        </p:spPr>
        <p:txBody>
          <a:bodyPr wrap="square" rtlCol="0">
            <a:spAutoFit/>
          </a:bodyPr>
          <a:lstStyle/>
          <a:p>
            <a:r>
              <a:rPr lang="en-US" sz="1200" dirty="0" err="1"/>
              <a:t>Datasource</a:t>
            </a:r>
            <a:r>
              <a:rPr lang="en-US" sz="1200" dirty="0"/>
              <a:t> is injected into </a:t>
            </a:r>
            <a:r>
              <a:rPr lang="en-US" sz="1200" dirty="0" err="1"/>
              <a:t>SessionFactory</a:t>
            </a:r>
            <a:endParaRPr lang="en-US" sz="1200" dirty="0"/>
          </a:p>
        </p:txBody>
      </p:sp>
      <p:cxnSp>
        <p:nvCxnSpPr>
          <p:cNvPr id="22" name="Straight Arrow Connector 21"/>
          <p:cNvCxnSpPr/>
          <p:nvPr/>
        </p:nvCxnSpPr>
        <p:spPr>
          <a:xfrm flipH="1" flipV="1">
            <a:off x="6248401" y="2021061"/>
            <a:ext cx="1828801" cy="89823"/>
          </a:xfrm>
          <a:prstGeom prst="straightConnector1">
            <a:avLst/>
          </a:prstGeom>
          <a:ln w="1905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5740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Content Placeholder 5"/>
          <p:cNvSpPr>
            <a:spLocks noGrp="1"/>
          </p:cNvSpPr>
          <p:nvPr>
            <p:ph idx="1"/>
          </p:nvPr>
        </p:nvSpPr>
        <p:spPr>
          <a:prstGeom prst="rect">
            <a:avLst/>
          </a:prstGeom>
        </p:spPr>
        <p:txBody>
          <a:bodyPr vert="horz" lIns="91440" tIns="45720" rIns="91440" bIns="45720" rtlCol="0">
            <a:noAutofit/>
          </a:bodyPr>
          <a:lstStyle/>
          <a:p>
            <a:pPr>
              <a:spcBef>
                <a:spcPct val="20000"/>
              </a:spcBef>
              <a:buFont typeface="Arial" pitchFamily="34" charset="0"/>
              <a:buNone/>
            </a:pPr>
            <a:r>
              <a:rPr lang="en-US" sz="2000" dirty="0">
                <a:solidFill>
                  <a:schemeClr val="accent6">
                    <a:lumMod val="75000"/>
                  </a:schemeClr>
                </a:solidFill>
                <a:latin typeface="Times New Roman" pitchFamily="18" charset="0"/>
                <a:ea typeface="Arial Unicode MS" pitchFamily="34" charset="-128"/>
                <a:cs typeface="Times New Roman" pitchFamily="18" charset="0"/>
              </a:rPr>
              <a:t>In step 1, we declared the session factory. </a:t>
            </a:r>
          </a:p>
          <a:p>
            <a:pPr>
              <a:spcBef>
                <a:spcPct val="20000"/>
              </a:spcBef>
              <a:buFont typeface="Arial" pitchFamily="34" charset="0"/>
              <a:buNone/>
            </a:pPr>
            <a:r>
              <a:rPr lang="en-US" sz="2000" dirty="0">
                <a:solidFill>
                  <a:schemeClr val="accent6">
                    <a:lumMod val="75000"/>
                  </a:schemeClr>
                </a:solidFill>
                <a:latin typeface="Times New Roman" pitchFamily="18" charset="0"/>
                <a:ea typeface="Arial Unicode MS" pitchFamily="34" charset="-128"/>
                <a:cs typeface="Times New Roman" pitchFamily="18" charset="0"/>
              </a:rPr>
              <a:t>In step 2 here, we are injecting that session factory into Hibernate Template. </a:t>
            </a:r>
            <a:endParaRPr lang="en-US" sz="2000" dirty="0" smtClean="0">
              <a:solidFill>
                <a:schemeClr val="accent6">
                  <a:lumMod val="75000"/>
                </a:schemeClr>
              </a:solidFill>
              <a:latin typeface="Times New Roman" pitchFamily="18" charset="0"/>
              <a:ea typeface="Arial Unicode MS" pitchFamily="34" charset="-128"/>
              <a:cs typeface="Times New Roman" pitchFamily="18" charset="0"/>
            </a:endParaRPr>
          </a:p>
          <a:p>
            <a:pPr>
              <a:spcBef>
                <a:spcPct val="20000"/>
              </a:spcBef>
              <a:buFont typeface="Arial" pitchFamily="34" charset="0"/>
              <a:buNone/>
            </a:pPr>
            <a:r>
              <a:rPr lang="en-US" sz="2000" dirty="0" smtClean="0">
                <a:solidFill>
                  <a:schemeClr val="accent6">
                    <a:lumMod val="75000"/>
                  </a:schemeClr>
                </a:solidFill>
                <a:latin typeface="Times New Roman" pitchFamily="18" charset="0"/>
                <a:ea typeface="Arial Unicode MS" pitchFamily="34" charset="-128"/>
                <a:cs typeface="Times New Roman" pitchFamily="18" charset="0"/>
              </a:rPr>
              <a:t>The </a:t>
            </a:r>
            <a:r>
              <a:rPr lang="en-US" sz="2000" dirty="0">
                <a:solidFill>
                  <a:schemeClr val="accent6">
                    <a:lumMod val="75000"/>
                  </a:schemeClr>
                </a:solidFill>
                <a:latin typeface="Times New Roman" pitchFamily="18" charset="0"/>
                <a:ea typeface="Arial Unicode MS" pitchFamily="34" charset="-128"/>
                <a:cs typeface="Times New Roman" pitchFamily="18" charset="0"/>
              </a:rPr>
              <a:t>hibernate template class is: </a:t>
            </a:r>
            <a:r>
              <a:rPr lang="en-US" sz="2000" i="1" dirty="0">
                <a:solidFill>
                  <a:schemeClr val="accent6">
                    <a:lumMod val="75000"/>
                  </a:schemeClr>
                </a:solidFill>
                <a:latin typeface="Times New Roman" pitchFamily="18" charset="0"/>
                <a:ea typeface="Arial Unicode MS" pitchFamily="34" charset="-128"/>
                <a:cs typeface="Times New Roman" pitchFamily="18" charset="0"/>
              </a:rPr>
              <a:t>org.springframework.orm.hibernate3.</a:t>
            </a:r>
            <a:r>
              <a:rPr lang="en-US" sz="2000" b="1" i="1" dirty="0">
                <a:solidFill>
                  <a:schemeClr val="accent6">
                    <a:lumMod val="75000"/>
                  </a:schemeClr>
                </a:solidFill>
                <a:latin typeface="Times New Roman" pitchFamily="18" charset="0"/>
                <a:ea typeface="Arial Unicode MS" pitchFamily="34" charset="-128"/>
                <a:cs typeface="Times New Roman" pitchFamily="18" charset="0"/>
              </a:rPr>
              <a:t>HibernateTemplate</a:t>
            </a:r>
          </a:p>
        </p:txBody>
      </p:sp>
    </p:spTree>
    <p:extLst>
      <p:ext uri="{BB962C8B-B14F-4D97-AF65-F5344CB8AC3E}">
        <p14:creationId xmlns:p14="http://schemas.microsoft.com/office/powerpoint/2010/main" val="1688575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555" t="54424" r="51450" b="37590"/>
          <a:stretch/>
        </p:blipFill>
        <p:spPr bwMode="auto">
          <a:xfrm>
            <a:off x="1600200" y="1371600"/>
            <a:ext cx="7219486"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37943" y="724291"/>
            <a:ext cx="9144000" cy="369332"/>
          </a:xfrm>
          <a:prstGeom prst="rect">
            <a:avLst/>
          </a:prstGeom>
          <a:solidFill>
            <a:schemeClr val="bg2"/>
          </a:solidFill>
        </p:spPr>
        <p:txBody>
          <a:bodyPr wrap="square">
            <a:spAutoFit/>
          </a:bodyPr>
          <a:lstStyle/>
          <a:p>
            <a:pPr>
              <a:spcBef>
                <a:spcPct val="20000"/>
              </a:spcBef>
              <a:buFont typeface="Arial" pitchFamily="34" charset="0"/>
              <a:buNone/>
            </a:pPr>
            <a:r>
              <a:rPr lang="en-US" b="1" dirty="0">
                <a:solidFill>
                  <a:schemeClr val="accent1">
                    <a:lumMod val="50000"/>
                  </a:schemeClr>
                </a:solidFill>
                <a:latin typeface="Times New Roman" pitchFamily="18" charset="0"/>
                <a:ea typeface="Arial Unicode MS" pitchFamily="34" charset="-128"/>
                <a:cs typeface="Times New Roman" pitchFamily="18" charset="0"/>
              </a:rPr>
              <a:t>Step 3: Inject session factory into Hibernate template.</a:t>
            </a:r>
          </a:p>
        </p:txBody>
      </p:sp>
      <p:sp>
        <p:nvSpPr>
          <p:cNvPr id="5" name="Rectangle 4"/>
          <p:cNvSpPr/>
          <p:nvPr/>
        </p:nvSpPr>
        <p:spPr>
          <a:xfrm>
            <a:off x="637943" y="3414074"/>
            <a:ext cx="9144000" cy="369332"/>
          </a:xfrm>
          <a:prstGeom prst="rect">
            <a:avLst/>
          </a:prstGeom>
          <a:solidFill>
            <a:schemeClr val="bg2"/>
          </a:solidFill>
        </p:spPr>
        <p:txBody>
          <a:bodyPr wrap="square">
            <a:spAutoFit/>
          </a:bodyPr>
          <a:lstStyle/>
          <a:p>
            <a:pPr>
              <a:spcBef>
                <a:spcPct val="20000"/>
              </a:spcBef>
              <a:buFont typeface="Arial" pitchFamily="34" charset="0"/>
              <a:buNone/>
            </a:pPr>
            <a:r>
              <a:rPr lang="en-US" b="1" dirty="0">
                <a:solidFill>
                  <a:schemeClr val="accent1">
                    <a:lumMod val="50000"/>
                  </a:schemeClr>
                </a:solidFill>
                <a:latin typeface="Times New Roman" pitchFamily="18" charset="0"/>
                <a:ea typeface="Arial Unicode MS" pitchFamily="34" charset="-128"/>
                <a:cs typeface="Times New Roman" pitchFamily="18" charset="0"/>
              </a:rPr>
              <a:t>Step 4: Inject hibernate template into DAO classes.</a:t>
            </a:r>
          </a:p>
        </p:txBody>
      </p:sp>
      <p:pic>
        <p:nvPicPr>
          <p:cNvPr id="10" name="Picture 9"/>
          <p:cNvPicPr>
            <a:picLocks noChangeAspect="1" noChangeArrowheads="1"/>
          </p:cNvPicPr>
          <p:nvPr/>
        </p:nvPicPr>
        <p:blipFill rotWithShape="1">
          <a:blip r:embed="rId2">
            <a:extLst>
              <a:ext uri="{28A0092B-C50C-407E-A947-70E740481C1C}">
                <a14:useLocalDpi xmlns:a14="http://schemas.microsoft.com/office/drawing/2010/main" val="0"/>
              </a:ext>
            </a:extLst>
          </a:blip>
          <a:srcRect l="5555" t="39046" r="51450" b="48300"/>
          <a:stretch/>
        </p:blipFill>
        <p:spPr bwMode="auto">
          <a:xfrm>
            <a:off x="1600200" y="3874533"/>
            <a:ext cx="7219486" cy="1328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a:xfrm>
            <a:off x="4495800" y="1556657"/>
            <a:ext cx="2971800" cy="12740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010400" y="2830678"/>
            <a:ext cx="457200" cy="1360323"/>
          </a:xfrm>
          <a:prstGeom prst="straightConnector1">
            <a:avLst/>
          </a:prstGeom>
          <a:ln w="31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7315200" y="2830678"/>
            <a:ext cx="152400" cy="170788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545771" y="5334000"/>
            <a:ext cx="8915400" cy="915084"/>
          </a:xfrm>
          <a:prstGeom prst="rect">
            <a:avLst/>
          </a:prstGeom>
        </p:spPr>
        <p:txBody>
          <a:bodyPr vert="horz" lIns="91440" tIns="45720" rIns="91440" bIns="45720" rtlCol="0">
            <a:noAutofit/>
          </a:bodyPr>
          <a:lstStyle/>
          <a:p>
            <a:pPr>
              <a:spcBef>
                <a:spcPct val="20000"/>
              </a:spcBef>
              <a:buFont typeface="Arial" pitchFamily="34" charset="0"/>
              <a:buNone/>
            </a:pPr>
            <a:r>
              <a:rPr lang="en-US" sz="1600" dirty="0">
                <a:solidFill>
                  <a:schemeClr val="accent6">
                    <a:lumMod val="75000"/>
                  </a:schemeClr>
                </a:solidFill>
                <a:latin typeface="Times New Roman" pitchFamily="18" charset="0"/>
                <a:ea typeface="Arial Unicode MS" pitchFamily="34" charset="-128"/>
                <a:cs typeface="Times New Roman" pitchFamily="18" charset="0"/>
              </a:rPr>
              <a:t>Observe, we have declared the bean </a:t>
            </a:r>
            <a:r>
              <a:rPr lang="en-US" sz="1600" i="1" dirty="0" err="1">
                <a:solidFill>
                  <a:schemeClr val="accent6">
                    <a:lumMod val="75000"/>
                  </a:schemeClr>
                </a:solidFill>
                <a:latin typeface="Times New Roman" pitchFamily="18" charset="0"/>
                <a:ea typeface="Arial Unicode MS" pitchFamily="34" charset="-128"/>
                <a:cs typeface="Times New Roman" pitchFamily="18" charset="0"/>
              </a:rPr>
              <a:t>MyHibernateTemplate</a:t>
            </a:r>
            <a:r>
              <a:rPr lang="en-US" sz="1600" dirty="0">
                <a:solidFill>
                  <a:schemeClr val="accent6">
                    <a:lumMod val="75000"/>
                  </a:schemeClr>
                </a:solidFill>
                <a:latin typeface="Times New Roman" pitchFamily="18" charset="0"/>
                <a:ea typeface="Arial Unicode MS" pitchFamily="34" charset="-128"/>
                <a:cs typeface="Times New Roman" pitchFamily="18" charset="0"/>
              </a:rPr>
              <a:t> in </a:t>
            </a:r>
            <a:r>
              <a:rPr lang="en-US" sz="1600" b="1" dirty="0">
                <a:solidFill>
                  <a:schemeClr val="accent6">
                    <a:lumMod val="75000"/>
                  </a:schemeClr>
                </a:solidFill>
                <a:latin typeface="Times New Roman" pitchFamily="18" charset="0"/>
                <a:ea typeface="Arial Unicode MS" pitchFamily="34" charset="-128"/>
                <a:cs typeface="Times New Roman" pitchFamily="18" charset="0"/>
              </a:rPr>
              <a:t>Step 3</a:t>
            </a:r>
            <a:r>
              <a:rPr lang="en-US" sz="1600" dirty="0">
                <a:solidFill>
                  <a:schemeClr val="accent6">
                    <a:lumMod val="75000"/>
                  </a:schemeClr>
                </a:solidFill>
                <a:latin typeface="Times New Roman" pitchFamily="18" charset="0"/>
                <a:ea typeface="Arial Unicode MS" pitchFamily="34" charset="-128"/>
                <a:cs typeface="Times New Roman" pitchFamily="18" charset="0"/>
              </a:rPr>
              <a:t>. </a:t>
            </a:r>
          </a:p>
          <a:p>
            <a:pPr>
              <a:spcBef>
                <a:spcPct val="20000"/>
              </a:spcBef>
              <a:buFont typeface="Arial" pitchFamily="34" charset="0"/>
              <a:buNone/>
            </a:pPr>
            <a:r>
              <a:rPr lang="en-US" sz="1600" i="1" dirty="0" err="1">
                <a:solidFill>
                  <a:schemeClr val="accent6">
                    <a:lumMod val="75000"/>
                  </a:schemeClr>
                </a:solidFill>
                <a:latin typeface="Times New Roman" pitchFamily="18" charset="0"/>
                <a:ea typeface="Arial Unicode MS" pitchFamily="34" charset="-128"/>
                <a:cs typeface="Times New Roman" pitchFamily="18" charset="0"/>
              </a:rPr>
              <a:t>MyHibernateTemplate</a:t>
            </a:r>
            <a:r>
              <a:rPr lang="en-US" sz="1600" dirty="0">
                <a:solidFill>
                  <a:schemeClr val="accent6">
                    <a:lumMod val="75000"/>
                  </a:schemeClr>
                </a:solidFill>
                <a:latin typeface="Times New Roman" pitchFamily="18" charset="0"/>
                <a:ea typeface="Arial Unicode MS" pitchFamily="34" charset="-128"/>
                <a:cs typeface="Times New Roman" pitchFamily="18" charset="0"/>
              </a:rPr>
              <a:t> is now injected into the DAO classes such as </a:t>
            </a:r>
            <a:r>
              <a:rPr lang="en-US" sz="1200" i="1" dirty="0" err="1">
                <a:solidFill>
                  <a:schemeClr val="accent6">
                    <a:lumMod val="75000"/>
                  </a:schemeClr>
                </a:solidFill>
                <a:latin typeface="Times New Roman" pitchFamily="18" charset="0"/>
                <a:ea typeface="Arial Unicode MS" pitchFamily="34" charset="-128"/>
                <a:cs typeface="Times New Roman" pitchFamily="18" charset="0"/>
              </a:rPr>
              <a:t>org.santosh.dao.</a:t>
            </a:r>
            <a:r>
              <a:rPr lang="en-US" sz="1600" b="1" i="1" dirty="0" err="1">
                <a:solidFill>
                  <a:schemeClr val="accent6">
                    <a:lumMod val="75000"/>
                  </a:schemeClr>
                </a:solidFill>
                <a:latin typeface="Times New Roman" pitchFamily="18" charset="0"/>
                <a:ea typeface="Arial Unicode MS" pitchFamily="34" charset="-128"/>
                <a:cs typeface="Times New Roman" pitchFamily="18" charset="0"/>
              </a:rPr>
              <a:t>EmployeeDao</a:t>
            </a:r>
            <a:r>
              <a:rPr lang="en-US" sz="1600" i="1" dirty="0">
                <a:solidFill>
                  <a:schemeClr val="accent6">
                    <a:lumMod val="75000"/>
                  </a:schemeClr>
                </a:solidFill>
                <a:latin typeface="Times New Roman" pitchFamily="18" charset="0"/>
                <a:ea typeface="Arial Unicode MS" pitchFamily="34" charset="-128"/>
                <a:cs typeface="Times New Roman" pitchFamily="18" charset="0"/>
              </a:rPr>
              <a:t> </a:t>
            </a:r>
            <a:r>
              <a:rPr lang="en-US" sz="1600" dirty="0">
                <a:solidFill>
                  <a:schemeClr val="accent6">
                    <a:lumMod val="75000"/>
                  </a:schemeClr>
                </a:solidFill>
                <a:latin typeface="Times New Roman" pitchFamily="18" charset="0"/>
                <a:ea typeface="Arial Unicode MS" pitchFamily="34" charset="-128"/>
                <a:cs typeface="Times New Roman" pitchFamily="18" charset="0"/>
              </a:rPr>
              <a:t>and </a:t>
            </a:r>
            <a:r>
              <a:rPr lang="en-US" sz="1200" i="1" dirty="0" err="1">
                <a:solidFill>
                  <a:schemeClr val="accent6">
                    <a:lumMod val="75000"/>
                  </a:schemeClr>
                </a:solidFill>
                <a:latin typeface="Times New Roman" pitchFamily="18" charset="0"/>
                <a:ea typeface="Arial Unicode MS" pitchFamily="34" charset="-128"/>
                <a:cs typeface="Times New Roman" pitchFamily="18" charset="0"/>
              </a:rPr>
              <a:t>org.santosh.dao.</a:t>
            </a:r>
            <a:r>
              <a:rPr lang="en-US" sz="1600" b="1" i="1" dirty="0" err="1">
                <a:solidFill>
                  <a:schemeClr val="accent6">
                    <a:lumMod val="75000"/>
                  </a:schemeClr>
                </a:solidFill>
                <a:latin typeface="Times New Roman" pitchFamily="18" charset="0"/>
                <a:ea typeface="Arial Unicode MS" pitchFamily="34" charset="-128"/>
                <a:cs typeface="Times New Roman" pitchFamily="18" charset="0"/>
              </a:rPr>
              <a:t>DepartmentDao</a:t>
            </a:r>
            <a:r>
              <a:rPr lang="en-US" sz="1600" i="1" dirty="0">
                <a:solidFill>
                  <a:schemeClr val="accent6">
                    <a:lumMod val="75000"/>
                  </a:schemeClr>
                </a:solidFill>
                <a:latin typeface="Times New Roman" pitchFamily="18" charset="0"/>
                <a:ea typeface="Arial Unicode MS" pitchFamily="34" charset="-128"/>
                <a:cs typeface="Times New Roman" pitchFamily="18" charset="0"/>
              </a:rPr>
              <a:t>.</a:t>
            </a: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44391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9144000" cy="369332"/>
          </a:xfrm>
          <a:prstGeom prst="rect">
            <a:avLst/>
          </a:prstGeom>
          <a:solidFill>
            <a:schemeClr val="bg2"/>
          </a:solidFill>
        </p:spPr>
        <p:txBody>
          <a:bodyPr wrap="square">
            <a:spAutoFit/>
          </a:bodyPr>
          <a:lstStyle/>
          <a:p>
            <a:pPr>
              <a:spcBef>
                <a:spcPct val="20000"/>
              </a:spcBef>
              <a:buFont typeface="Arial" pitchFamily="34" charset="0"/>
              <a:buNone/>
            </a:pPr>
            <a:r>
              <a:rPr lang="en-US" b="1" dirty="0">
                <a:solidFill>
                  <a:schemeClr val="accent1">
                    <a:lumMod val="50000"/>
                  </a:schemeClr>
                </a:solidFill>
                <a:latin typeface="Times New Roman" pitchFamily="18" charset="0"/>
                <a:ea typeface="Arial Unicode MS" pitchFamily="34" charset="-128"/>
                <a:cs typeface="Times New Roman" pitchFamily="18" charset="0"/>
              </a:rPr>
              <a:t>Step 5: Define the property </a:t>
            </a:r>
            <a:r>
              <a:rPr lang="en-US" b="1" dirty="0" err="1">
                <a:solidFill>
                  <a:schemeClr val="accent1">
                    <a:lumMod val="50000"/>
                  </a:schemeClr>
                </a:solidFill>
                <a:latin typeface="Times New Roman" pitchFamily="18" charset="0"/>
                <a:ea typeface="Arial Unicode MS" pitchFamily="34" charset="-128"/>
                <a:cs typeface="Times New Roman" pitchFamily="18" charset="0"/>
              </a:rPr>
              <a:t>HibernateTemplate</a:t>
            </a:r>
            <a:r>
              <a:rPr lang="en-US" b="1" dirty="0">
                <a:solidFill>
                  <a:schemeClr val="accent1">
                    <a:lumMod val="50000"/>
                  </a:schemeClr>
                </a:solidFill>
                <a:latin typeface="Times New Roman" pitchFamily="18" charset="0"/>
                <a:ea typeface="Arial Unicode MS" pitchFamily="34" charset="-128"/>
                <a:cs typeface="Times New Roman" pitchFamily="18" charset="0"/>
              </a:rPr>
              <a:t> in each DAO classes</a:t>
            </a:r>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322" t="24672" r="52995" b="54817"/>
          <a:stretch/>
        </p:blipFill>
        <p:spPr bwMode="auto">
          <a:xfrm>
            <a:off x="1524000" y="552916"/>
            <a:ext cx="6784984" cy="2037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5000"/>
                    </a14:imgEffect>
                  </a14:imgLayer>
                </a14:imgProps>
              </a:ext>
              <a:ext uri="{28A0092B-C50C-407E-A947-70E740481C1C}">
                <a14:useLocalDpi xmlns:a14="http://schemas.microsoft.com/office/drawing/2010/main" val="0"/>
              </a:ext>
            </a:extLst>
          </a:blip>
          <a:srcRect l="4322" t="48690" r="52995" b="22604"/>
          <a:stretch/>
        </p:blipFill>
        <p:spPr bwMode="auto">
          <a:xfrm>
            <a:off x="1524000" y="2819401"/>
            <a:ext cx="6784984" cy="2852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2590800" y="917121"/>
            <a:ext cx="3200400" cy="190500"/>
          </a:xfrm>
          <a:prstGeom prst="round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828800" y="1221922"/>
            <a:ext cx="6480184" cy="683079"/>
          </a:xfrm>
          <a:prstGeom prst="round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24000" y="5715000"/>
            <a:ext cx="8915400" cy="915084"/>
          </a:xfrm>
          <a:prstGeom prst="rect">
            <a:avLst/>
          </a:prstGeom>
        </p:spPr>
        <p:txBody>
          <a:bodyPr vert="horz" lIns="91440" tIns="45720" rIns="91440" bIns="45720" rtlCol="0">
            <a:noAutofit/>
          </a:bodyPr>
          <a:lstStyle/>
          <a:p>
            <a:pPr>
              <a:spcBef>
                <a:spcPct val="20000"/>
              </a:spcBef>
              <a:buFont typeface="Arial" pitchFamily="34" charset="0"/>
              <a:buNone/>
            </a:pPr>
            <a:r>
              <a:rPr lang="en-US" dirty="0">
                <a:solidFill>
                  <a:schemeClr val="accent6">
                    <a:lumMod val="75000"/>
                  </a:schemeClr>
                </a:solidFill>
                <a:latin typeface="Times New Roman" pitchFamily="18" charset="0"/>
                <a:ea typeface="Arial Unicode MS" pitchFamily="34" charset="-128"/>
                <a:cs typeface="Times New Roman" pitchFamily="18" charset="0"/>
              </a:rPr>
              <a:t>Import the class </a:t>
            </a:r>
            <a:r>
              <a:rPr lang="en-US" sz="1400" i="1" dirty="0">
                <a:solidFill>
                  <a:schemeClr val="accent6">
                    <a:lumMod val="75000"/>
                  </a:schemeClr>
                </a:solidFill>
                <a:latin typeface="Times New Roman" pitchFamily="18" charset="0"/>
                <a:ea typeface="Arial Unicode MS" pitchFamily="34" charset="-128"/>
                <a:cs typeface="Times New Roman" pitchFamily="18" charset="0"/>
              </a:rPr>
              <a:t>org.springframework.orm.hibernate3.</a:t>
            </a:r>
            <a:r>
              <a:rPr lang="en-US" b="1" i="1" dirty="0">
                <a:solidFill>
                  <a:schemeClr val="accent6">
                    <a:lumMod val="75000"/>
                  </a:schemeClr>
                </a:solidFill>
                <a:latin typeface="Times New Roman" pitchFamily="18" charset="0"/>
                <a:ea typeface="Arial Unicode MS" pitchFamily="34" charset="-128"/>
                <a:cs typeface="Times New Roman" pitchFamily="18" charset="0"/>
              </a:rPr>
              <a:t>HibernateTemplate</a:t>
            </a:r>
            <a:r>
              <a:rPr lang="en-US" dirty="0">
                <a:solidFill>
                  <a:schemeClr val="accent6">
                    <a:lumMod val="75000"/>
                  </a:schemeClr>
                </a:solidFill>
                <a:latin typeface="Times New Roman" pitchFamily="18" charset="0"/>
                <a:ea typeface="Arial Unicode MS" pitchFamily="34" charset="-128"/>
                <a:cs typeface="Times New Roman" pitchFamily="18" charset="0"/>
              </a:rPr>
              <a:t>. The setter method is required as we inject the </a:t>
            </a:r>
            <a:r>
              <a:rPr lang="en-US" i="1" dirty="0" err="1">
                <a:solidFill>
                  <a:schemeClr val="accent6">
                    <a:lumMod val="75000"/>
                  </a:schemeClr>
                </a:solidFill>
                <a:latin typeface="Times New Roman" pitchFamily="18" charset="0"/>
                <a:ea typeface="Arial Unicode MS" pitchFamily="34" charset="-128"/>
                <a:cs typeface="Times New Roman" pitchFamily="18" charset="0"/>
              </a:rPr>
              <a:t>hibernateTemplate</a:t>
            </a:r>
            <a:r>
              <a:rPr lang="en-US" dirty="0">
                <a:solidFill>
                  <a:schemeClr val="accent6">
                    <a:lumMod val="75000"/>
                  </a:schemeClr>
                </a:solidFill>
                <a:latin typeface="Times New Roman" pitchFamily="18" charset="0"/>
                <a:ea typeface="Arial Unicode MS" pitchFamily="34" charset="-128"/>
                <a:cs typeface="Times New Roman" pitchFamily="18" charset="0"/>
              </a:rPr>
              <a:t> into the DAO class in </a:t>
            </a:r>
            <a:r>
              <a:rPr lang="en-US" b="1" dirty="0">
                <a:solidFill>
                  <a:schemeClr val="accent6">
                    <a:lumMod val="75000"/>
                  </a:schemeClr>
                </a:solidFill>
                <a:latin typeface="Times New Roman" pitchFamily="18" charset="0"/>
                <a:ea typeface="Arial Unicode MS" pitchFamily="34" charset="-128"/>
                <a:cs typeface="Times New Roman" pitchFamily="18" charset="0"/>
              </a:rPr>
              <a:t>step 4</a:t>
            </a:r>
            <a:r>
              <a:rPr lang="en-US" dirty="0">
                <a:solidFill>
                  <a:schemeClr val="accent6">
                    <a:lumMod val="75000"/>
                  </a:schemeClr>
                </a:solidFill>
                <a:latin typeface="Times New Roman" pitchFamily="18" charset="0"/>
                <a:ea typeface="Arial Unicode MS" pitchFamily="34" charset="-128"/>
                <a:cs typeface="Times New Roman" pitchFamily="18" charset="0"/>
              </a:rPr>
              <a:t>.</a:t>
            </a:r>
            <a:endParaRPr lang="en-US" sz="1400" i="1" dirty="0">
              <a:solidFill>
                <a:schemeClr val="accent6">
                  <a:lumMod val="75000"/>
                </a:schemeClr>
              </a:solidFill>
              <a:latin typeface="Times New Roman" pitchFamily="18" charset="0"/>
              <a:ea typeface="Arial Unicode MS" pitchFamily="34" charset="-128"/>
              <a:cs typeface="Times New Roman" pitchFamily="18" charset="0"/>
            </a:endParaRPr>
          </a:p>
        </p:txBody>
      </p:sp>
      <p:sp>
        <p:nvSpPr>
          <p:cNvPr id="7" name="TextBox 6"/>
          <p:cNvSpPr txBox="1"/>
          <p:nvPr/>
        </p:nvSpPr>
        <p:spPr>
          <a:xfrm>
            <a:off x="7086600" y="2362200"/>
            <a:ext cx="3505200" cy="1815882"/>
          </a:xfrm>
          <a:prstGeom prst="rect">
            <a:avLst/>
          </a:prstGeom>
          <a:solidFill>
            <a:schemeClr val="accent3">
              <a:lumMod val="20000"/>
              <a:lumOff val="8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just"/>
            <a:r>
              <a:rPr lang="en-US" sz="1400" dirty="0">
                <a:solidFill>
                  <a:schemeClr val="accent2">
                    <a:lumMod val="75000"/>
                  </a:schemeClr>
                </a:solidFill>
              </a:rPr>
              <a:t>One of the responsibilities of </a:t>
            </a:r>
            <a:r>
              <a:rPr lang="en-US" sz="1400" b="1" dirty="0" err="1">
                <a:solidFill>
                  <a:schemeClr val="accent2">
                    <a:lumMod val="75000"/>
                  </a:schemeClr>
                </a:solidFill>
              </a:rPr>
              <a:t>HibernateTemplate</a:t>
            </a:r>
            <a:r>
              <a:rPr lang="en-US" sz="1400" dirty="0">
                <a:solidFill>
                  <a:schemeClr val="accent2">
                    <a:lumMod val="75000"/>
                  </a:schemeClr>
                </a:solidFill>
              </a:rPr>
              <a:t> is to manage Hibernate Sessions. This involves opening and closing sessions as well as ensuring one session per transaction. Without </a:t>
            </a:r>
            <a:r>
              <a:rPr lang="en-US" sz="1400" dirty="0" err="1">
                <a:solidFill>
                  <a:schemeClr val="accent2">
                    <a:lumMod val="75000"/>
                  </a:schemeClr>
                </a:solidFill>
              </a:rPr>
              <a:t>HibernateTemplate</a:t>
            </a:r>
            <a:r>
              <a:rPr lang="en-US" sz="1400" dirty="0">
                <a:solidFill>
                  <a:schemeClr val="accent2">
                    <a:lumMod val="75000"/>
                  </a:schemeClr>
                </a:solidFill>
              </a:rPr>
              <a:t>, you’d have no choice but to clutter your DAOs with boilerplate session management code.</a:t>
            </a: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5883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782"/>
            <a:ext cx="9144000" cy="369332"/>
          </a:xfrm>
          <a:prstGeom prst="rect">
            <a:avLst/>
          </a:prstGeom>
          <a:solidFill>
            <a:schemeClr val="bg2"/>
          </a:solidFill>
        </p:spPr>
        <p:txBody>
          <a:bodyPr wrap="square">
            <a:spAutoFit/>
          </a:bodyPr>
          <a:lstStyle/>
          <a:p>
            <a:pPr>
              <a:spcBef>
                <a:spcPct val="20000"/>
              </a:spcBef>
              <a:buFont typeface="Arial" pitchFamily="34" charset="0"/>
              <a:buNone/>
            </a:pPr>
            <a:r>
              <a:rPr lang="en-US" b="1" dirty="0">
                <a:solidFill>
                  <a:schemeClr val="accent1">
                    <a:lumMod val="50000"/>
                  </a:schemeClr>
                </a:solidFill>
                <a:latin typeface="Times New Roman" pitchFamily="18" charset="0"/>
                <a:ea typeface="Arial Unicode MS" pitchFamily="34" charset="-128"/>
                <a:cs typeface="Times New Roman" pitchFamily="18" charset="0"/>
              </a:rPr>
              <a:t>Step 6: Use hibernate Queries through Hibernate Template object in DAO.</a:t>
            </a:r>
          </a:p>
        </p:txBody>
      </p:sp>
      <p:pic>
        <p:nvPicPr>
          <p:cNvPr id="5" name="Picture 3"/>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15000"/>
                    </a14:imgEffect>
                  </a14:imgLayer>
                </a14:imgProps>
              </a:ext>
              <a:ext uri="{28A0092B-C50C-407E-A947-70E740481C1C}">
                <a14:useLocalDpi xmlns:a14="http://schemas.microsoft.com/office/drawing/2010/main" val="0"/>
              </a:ext>
            </a:extLst>
          </a:blip>
          <a:srcRect l="4322" t="28201" r="52995" b="54817"/>
          <a:stretch/>
        </p:blipFill>
        <p:spPr bwMode="auto">
          <a:xfrm>
            <a:off x="1524000" y="827316"/>
            <a:ext cx="6784984" cy="168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322" t="48690" r="52995" b="22604"/>
          <a:stretch/>
        </p:blipFill>
        <p:spPr bwMode="auto">
          <a:xfrm>
            <a:off x="1524000" y="2743201"/>
            <a:ext cx="6784984" cy="2852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4322" t="24672" r="52995" b="73333"/>
          <a:stretch/>
        </p:blipFill>
        <p:spPr bwMode="auto">
          <a:xfrm>
            <a:off x="1524000" y="478973"/>
            <a:ext cx="6784984" cy="19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7"/>
          <p:cNvSpPr/>
          <p:nvPr/>
        </p:nvSpPr>
        <p:spPr>
          <a:xfrm>
            <a:off x="2819400" y="2971800"/>
            <a:ext cx="4114800" cy="190500"/>
          </a:xfrm>
          <a:prstGeom prst="round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209800" y="3733800"/>
            <a:ext cx="3124200" cy="190500"/>
          </a:xfrm>
          <a:prstGeom prst="round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209800" y="4664528"/>
            <a:ext cx="5029200" cy="190500"/>
          </a:xfrm>
          <a:prstGeom prst="round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24000" y="5638800"/>
            <a:ext cx="9144000" cy="1219200"/>
          </a:xfrm>
          <a:prstGeom prst="rect">
            <a:avLst/>
          </a:prstGeom>
        </p:spPr>
        <p:txBody>
          <a:bodyPr vert="horz" lIns="91440" tIns="45720" rIns="91440" bIns="45720" rtlCol="0">
            <a:noAutofit/>
          </a:bodyPr>
          <a:lstStyle/>
          <a:p>
            <a:pPr>
              <a:spcBef>
                <a:spcPct val="20000"/>
              </a:spcBef>
              <a:buFont typeface="Arial" pitchFamily="34" charset="0"/>
              <a:buNone/>
            </a:pPr>
            <a:r>
              <a:rPr lang="en-US" dirty="0">
                <a:solidFill>
                  <a:schemeClr val="accent6">
                    <a:lumMod val="75000"/>
                  </a:schemeClr>
                </a:solidFill>
                <a:latin typeface="Times New Roman" pitchFamily="18" charset="0"/>
                <a:ea typeface="Arial Unicode MS" pitchFamily="34" charset="-128"/>
                <a:cs typeface="Times New Roman" pitchFamily="18" charset="0"/>
              </a:rPr>
              <a:t>In Hibernate we were using the methods such as </a:t>
            </a:r>
            <a:r>
              <a:rPr lang="en-US" sz="1600" i="1" dirty="0" err="1">
                <a:solidFill>
                  <a:schemeClr val="accent6">
                    <a:lumMod val="75000"/>
                  </a:schemeClr>
                </a:solidFill>
                <a:latin typeface="Times New Roman" pitchFamily="18" charset="0"/>
                <a:ea typeface="Arial Unicode MS" pitchFamily="34" charset="-128"/>
                <a:cs typeface="Times New Roman" pitchFamily="18" charset="0"/>
              </a:rPr>
              <a:t>session.get</a:t>
            </a:r>
            <a:r>
              <a:rPr lang="en-US" sz="1600" i="1" dirty="0">
                <a:solidFill>
                  <a:schemeClr val="accent6">
                    <a:lumMod val="75000"/>
                  </a:schemeClr>
                </a:solidFill>
                <a:latin typeface="Times New Roman" pitchFamily="18" charset="0"/>
                <a:ea typeface="Arial Unicode MS" pitchFamily="34" charset="-128"/>
                <a:cs typeface="Times New Roman" pitchFamily="18" charset="0"/>
              </a:rPr>
              <a:t>(…), </a:t>
            </a:r>
            <a:r>
              <a:rPr lang="en-US" sz="1600" i="1" dirty="0" err="1">
                <a:solidFill>
                  <a:schemeClr val="accent6">
                    <a:lumMod val="75000"/>
                  </a:schemeClr>
                </a:solidFill>
                <a:latin typeface="Times New Roman" pitchFamily="18" charset="0"/>
                <a:ea typeface="Arial Unicode MS" pitchFamily="34" charset="-128"/>
                <a:cs typeface="Times New Roman" pitchFamily="18" charset="0"/>
              </a:rPr>
              <a:t>session.load</a:t>
            </a:r>
            <a:r>
              <a:rPr lang="en-US" sz="1600" i="1" dirty="0">
                <a:solidFill>
                  <a:schemeClr val="accent6">
                    <a:lumMod val="75000"/>
                  </a:schemeClr>
                </a:solidFill>
                <a:latin typeface="Times New Roman" pitchFamily="18" charset="0"/>
                <a:ea typeface="Arial Unicode MS" pitchFamily="34" charset="-128"/>
                <a:cs typeface="Times New Roman" pitchFamily="18" charset="0"/>
              </a:rPr>
              <a:t>(…), </a:t>
            </a:r>
            <a:r>
              <a:rPr lang="en-US" sz="1600" i="1" dirty="0" err="1">
                <a:solidFill>
                  <a:schemeClr val="accent6">
                    <a:lumMod val="75000"/>
                  </a:schemeClr>
                </a:solidFill>
                <a:latin typeface="Times New Roman" pitchFamily="18" charset="0"/>
                <a:ea typeface="Arial Unicode MS" pitchFamily="34" charset="-128"/>
                <a:cs typeface="Times New Roman" pitchFamily="18" charset="0"/>
              </a:rPr>
              <a:t>session.save</a:t>
            </a:r>
            <a:r>
              <a:rPr lang="en-US" sz="1600" i="1" dirty="0">
                <a:solidFill>
                  <a:schemeClr val="accent6">
                    <a:lumMod val="75000"/>
                  </a:schemeClr>
                </a:solidFill>
                <a:latin typeface="Times New Roman" pitchFamily="18" charset="0"/>
                <a:ea typeface="Arial Unicode MS" pitchFamily="34" charset="-128"/>
                <a:cs typeface="Times New Roman" pitchFamily="18" charset="0"/>
              </a:rPr>
              <a:t>(…), </a:t>
            </a:r>
            <a:r>
              <a:rPr lang="en-US" sz="1600" i="1" dirty="0" err="1">
                <a:solidFill>
                  <a:schemeClr val="accent6">
                    <a:lumMod val="75000"/>
                  </a:schemeClr>
                </a:solidFill>
                <a:latin typeface="Times New Roman" pitchFamily="18" charset="0"/>
                <a:ea typeface="Arial Unicode MS" pitchFamily="34" charset="-128"/>
                <a:cs typeface="Times New Roman" pitchFamily="18" charset="0"/>
              </a:rPr>
              <a:t>session.saveOrUpdate</a:t>
            </a:r>
            <a:r>
              <a:rPr lang="en-US" sz="1600" i="1" dirty="0">
                <a:solidFill>
                  <a:schemeClr val="accent6">
                    <a:lumMod val="75000"/>
                  </a:schemeClr>
                </a:solidFill>
                <a:latin typeface="Times New Roman" pitchFamily="18" charset="0"/>
                <a:ea typeface="Arial Unicode MS" pitchFamily="34" charset="-128"/>
                <a:cs typeface="Times New Roman" pitchFamily="18" charset="0"/>
              </a:rPr>
              <a:t>(…), </a:t>
            </a:r>
            <a:r>
              <a:rPr lang="en-US" sz="1600" i="1" dirty="0" err="1">
                <a:solidFill>
                  <a:schemeClr val="accent6">
                    <a:lumMod val="75000"/>
                  </a:schemeClr>
                </a:solidFill>
                <a:latin typeface="Times New Roman" pitchFamily="18" charset="0"/>
                <a:ea typeface="Arial Unicode MS" pitchFamily="34" charset="-128"/>
                <a:cs typeface="Times New Roman" pitchFamily="18" charset="0"/>
              </a:rPr>
              <a:t>session.delete</a:t>
            </a:r>
            <a:r>
              <a:rPr lang="en-US" sz="1600" i="1" dirty="0">
                <a:solidFill>
                  <a:schemeClr val="accent6">
                    <a:lumMod val="75000"/>
                  </a:schemeClr>
                </a:solidFill>
                <a:latin typeface="Times New Roman" pitchFamily="18" charset="0"/>
                <a:ea typeface="Arial Unicode MS" pitchFamily="34" charset="-128"/>
                <a:cs typeface="Times New Roman" pitchFamily="18" charset="0"/>
              </a:rPr>
              <a:t>(…)</a:t>
            </a:r>
            <a:r>
              <a:rPr lang="en-US" dirty="0">
                <a:solidFill>
                  <a:schemeClr val="accent6">
                    <a:lumMod val="75000"/>
                  </a:schemeClr>
                </a:solidFill>
                <a:latin typeface="Times New Roman" pitchFamily="18" charset="0"/>
                <a:ea typeface="Arial Unicode MS" pitchFamily="34" charset="-128"/>
                <a:cs typeface="Times New Roman" pitchFamily="18" charset="0"/>
              </a:rPr>
              <a:t> etc. All such methods are now used using </a:t>
            </a:r>
            <a:r>
              <a:rPr lang="en-US" b="1" dirty="0" err="1">
                <a:solidFill>
                  <a:schemeClr val="accent6">
                    <a:lumMod val="75000"/>
                  </a:schemeClr>
                </a:solidFill>
                <a:latin typeface="Times New Roman" pitchFamily="18" charset="0"/>
                <a:ea typeface="Arial Unicode MS" pitchFamily="34" charset="-128"/>
                <a:cs typeface="Times New Roman" pitchFamily="18" charset="0"/>
              </a:rPr>
              <a:t>hibernatetemplate</a:t>
            </a:r>
            <a:r>
              <a:rPr lang="en-US" b="1" dirty="0">
                <a:solidFill>
                  <a:schemeClr val="accent6">
                    <a:lumMod val="75000"/>
                  </a:schemeClr>
                </a:solidFill>
                <a:latin typeface="Times New Roman" pitchFamily="18" charset="0"/>
                <a:ea typeface="Arial Unicode MS" pitchFamily="34" charset="-128"/>
                <a:cs typeface="Times New Roman" pitchFamily="18" charset="0"/>
              </a:rPr>
              <a:t>. </a:t>
            </a:r>
            <a:r>
              <a:rPr lang="en-US" dirty="0">
                <a:solidFill>
                  <a:schemeClr val="accent6">
                    <a:lumMod val="75000"/>
                  </a:schemeClr>
                </a:solidFill>
                <a:latin typeface="Times New Roman" pitchFamily="18" charset="0"/>
                <a:ea typeface="Arial Unicode MS" pitchFamily="34" charset="-128"/>
                <a:cs typeface="Times New Roman" pitchFamily="18" charset="0"/>
              </a:rPr>
              <a:t>For example we use </a:t>
            </a:r>
            <a:r>
              <a:rPr lang="en-US" i="1" u="sng" dirty="0" err="1">
                <a:solidFill>
                  <a:schemeClr val="accent6">
                    <a:lumMod val="75000"/>
                  </a:schemeClr>
                </a:solidFill>
                <a:latin typeface="Times New Roman" pitchFamily="18" charset="0"/>
                <a:ea typeface="Arial Unicode MS" pitchFamily="34" charset="-128"/>
                <a:cs typeface="Times New Roman" pitchFamily="18" charset="0"/>
              </a:rPr>
              <a:t>getHibernateTemplate</a:t>
            </a:r>
            <a:r>
              <a:rPr lang="en-US" i="1" u="sng" dirty="0">
                <a:solidFill>
                  <a:schemeClr val="accent6">
                    <a:lumMod val="75000"/>
                  </a:schemeClr>
                </a:solidFill>
                <a:latin typeface="Times New Roman" pitchFamily="18" charset="0"/>
                <a:ea typeface="Arial Unicode MS" pitchFamily="34" charset="-128"/>
                <a:cs typeface="Times New Roman" pitchFamily="18" charset="0"/>
              </a:rPr>
              <a:t>().get(</a:t>
            </a:r>
            <a:r>
              <a:rPr lang="en-US" i="1" u="sng" dirty="0" err="1">
                <a:solidFill>
                  <a:schemeClr val="accent6">
                    <a:lumMod val="75000"/>
                  </a:schemeClr>
                </a:solidFill>
                <a:latin typeface="Times New Roman" pitchFamily="18" charset="0"/>
                <a:ea typeface="Arial Unicode MS" pitchFamily="34" charset="-128"/>
                <a:cs typeface="Times New Roman" pitchFamily="18" charset="0"/>
              </a:rPr>
              <a:t>Employee.class</a:t>
            </a:r>
            <a:r>
              <a:rPr lang="en-US" i="1" u="sng" dirty="0">
                <a:solidFill>
                  <a:schemeClr val="accent6">
                    <a:lumMod val="75000"/>
                  </a:schemeClr>
                </a:solidFill>
                <a:latin typeface="Times New Roman" pitchFamily="18" charset="0"/>
                <a:ea typeface="Arial Unicode MS" pitchFamily="34" charset="-128"/>
                <a:cs typeface="Times New Roman" pitchFamily="18" charset="0"/>
              </a:rPr>
              <a:t>, id)</a:t>
            </a:r>
            <a:r>
              <a:rPr lang="en-US" dirty="0">
                <a:solidFill>
                  <a:schemeClr val="accent6">
                    <a:lumMod val="75000"/>
                  </a:schemeClr>
                </a:solidFill>
                <a:latin typeface="Times New Roman" pitchFamily="18" charset="0"/>
                <a:ea typeface="Arial Unicode MS" pitchFamily="34" charset="-128"/>
                <a:cs typeface="Times New Roman" pitchFamily="18" charset="0"/>
              </a:rPr>
              <a:t> which reattach the Employee object from DB.</a:t>
            </a:r>
            <a:endParaRPr lang="en-US" sz="1400" i="1" dirty="0">
              <a:solidFill>
                <a:schemeClr val="accent6">
                  <a:lumMod val="75000"/>
                </a:schemeClr>
              </a:solidFill>
              <a:latin typeface="Times New Roman" pitchFamily="18" charset="0"/>
              <a:ea typeface="Arial Unicode MS" pitchFamily="34" charset="-128"/>
              <a:cs typeface="Times New Roman" pitchFamily="18" charset="0"/>
            </a:endParaRP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57003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accent1">
                    <a:lumMod val="50000"/>
                  </a:schemeClr>
                </a:solidFill>
                <a:latin typeface="Times New Roman" pitchFamily="18" charset="0"/>
                <a:ea typeface="Arial Unicode MS" pitchFamily="34" charset="-128"/>
                <a:cs typeface="Times New Roman" pitchFamily="18" charset="0"/>
              </a:rPr>
              <a:t>HibernateDaoSupport</a:t>
            </a:r>
            <a:endParaRPr lang="en-US" dirty="0"/>
          </a:p>
        </p:txBody>
      </p:sp>
      <p:sp>
        <p:nvSpPr>
          <p:cNvPr id="3" name="Content Placeholder 2"/>
          <p:cNvSpPr>
            <a:spLocks noGrp="1"/>
          </p:cNvSpPr>
          <p:nvPr>
            <p:ph idx="1"/>
          </p:nvPr>
        </p:nvSpPr>
        <p:spPr/>
        <p:txBody>
          <a:bodyPr>
            <a:normAutofit lnSpcReduction="10000"/>
          </a:bodyPr>
          <a:lstStyle/>
          <a:p>
            <a:pPr algn="just">
              <a:spcBef>
                <a:spcPct val="20000"/>
              </a:spcBef>
              <a:buNone/>
            </a:pPr>
            <a:r>
              <a:rPr lang="en-US" dirty="0">
                <a:solidFill>
                  <a:schemeClr val="accent1">
                    <a:lumMod val="50000"/>
                  </a:schemeClr>
                </a:solidFill>
                <a:latin typeface="Times New Roman" pitchFamily="18" charset="0"/>
                <a:ea typeface="Arial Unicode MS" pitchFamily="34" charset="-128"/>
                <a:cs typeface="Times New Roman" pitchFamily="18" charset="0"/>
              </a:rPr>
              <a:t>So far, the configuration of DAO class </a:t>
            </a:r>
            <a:r>
              <a:rPr lang="en-US" sz="1800" dirty="0">
                <a:solidFill>
                  <a:schemeClr val="accent1">
                    <a:lumMod val="50000"/>
                  </a:schemeClr>
                </a:solidFill>
                <a:latin typeface="Times New Roman" pitchFamily="18" charset="0"/>
                <a:ea typeface="Arial Unicode MS" pitchFamily="34" charset="-128"/>
                <a:cs typeface="Times New Roman" pitchFamily="18" charset="0"/>
              </a:rPr>
              <a:t>(e.g. </a:t>
            </a:r>
            <a:r>
              <a:rPr lang="en-US" sz="1800" dirty="0" err="1">
                <a:solidFill>
                  <a:schemeClr val="accent1">
                    <a:lumMod val="50000"/>
                  </a:schemeClr>
                </a:solidFill>
                <a:latin typeface="Times New Roman" pitchFamily="18" charset="0"/>
                <a:ea typeface="Arial Unicode MS" pitchFamily="34" charset="-128"/>
                <a:cs typeface="Times New Roman" pitchFamily="18" charset="0"/>
              </a:rPr>
              <a:t>EmployeeDao</a:t>
            </a:r>
            <a:r>
              <a:rPr lang="en-US" sz="1800" dirty="0">
                <a:solidFill>
                  <a:schemeClr val="accent1">
                    <a:lumMod val="50000"/>
                  </a:schemeClr>
                </a:solidFill>
                <a:latin typeface="Times New Roman" pitchFamily="18" charset="0"/>
                <a:ea typeface="Arial Unicode MS" pitchFamily="34" charset="-128"/>
                <a:cs typeface="Times New Roman" pitchFamily="18" charset="0"/>
              </a:rPr>
              <a:t> or </a:t>
            </a:r>
            <a:r>
              <a:rPr lang="en-US" sz="1800" dirty="0" err="1">
                <a:solidFill>
                  <a:schemeClr val="accent1">
                    <a:lumMod val="50000"/>
                  </a:schemeClr>
                </a:solidFill>
                <a:latin typeface="Times New Roman" pitchFamily="18" charset="0"/>
                <a:ea typeface="Arial Unicode MS" pitchFamily="34" charset="-128"/>
                <a:cs typeface="Times New Roman" pitchFamily="18" charset="0"/>
              </a:rPr>
              <a:t>DepartmentDao</a:t>
            </a:r>
            <a:r>
              <a:rPr lang="en-US" sz="1800" dirty="0">
                <a:solidFill>
                  <a:schemeClr val="accent1">
                    <a:lumMod val="50000"/>
                  </a:schemeClr>
                </a:solidFill>
                <a:latin typeface="Times New Roman" pitchFamily="18" charset="0"/>
                <a:ea typeface="Arial Unicode MS" pitchFamily="34" charset="-128"/>
                <a:cs typeface="Times New Roman" pitchFamily="18" charset="0"/>
              </a:rPr>
              <a:t>)</a:t>
            </a:r>
            <a:r>
              <a:rPr lang="en-US" dirty="0">
                <a:solidFill>
                  <a:schemeClr val="accent1">
                    <a:lumMod val="50000"/>
                  </a:schemeClr>
                </a:solidFill>
                <a:latin typeface="Times New Roman" pitchFamily="18" charset="0"/>
                <a:ea typeface="Arial Unicode MS" pitchFamily="34" charset="-128"/>
                <a:cs typeface="Times New Roman" pitchFamily="18" charset="0"/>
              </a:rPr>
              <a:t> involves four beans. </a:t>
            </a:r>
          </a:p>
          <a:p>
            <a:pPr marL="285750" indent="-285750" algn="just">
              <a:spcBef>
                <a:spcPct val="20000"/>
              </a:spcBef>
              <a:buFont typeface="Arial" pitchFamily="34" charset="0"/>
              <a:buChar char="•"/>
            </a:pPr>
            <a:r>
              <a:rPr lang="en-US" dirty="0">
                <a:solidFill>
                  <a:schemeClr val="accent1">
                    <a:lumMod val="50000"/>
                  </a:schemeClr>
                </a:solidFill>
                <a:latin typeface="Times New Roman" pitchFamily="18" charset="0"/>
                <a:ea typeface="Arial Unicode MS" pitchFamily="34" charset="-128"/>
                <a:cs typeface="Times New Roman" pitchFamily="18" charset="0"/>
              </a:rPr>
              <a:t>The data source is wired into the session factory bean through </a:t>
            </a:r>
            <a:r>
              <a:rPr lang="en-US" dirty="0" err="1">
                <a:solidFill>
                  <a:schemeClr val="accent1">
                    <a:lumMod val="50000"/>
                  </a:schemeClr>
                </a:solidFill>
                <a:latin typeface="Times New Roman" pitchFamily="18" charset="0"/>
                <a:ea typeface="Arial Unicode MS" pitchFamily="34" charset="-128"/>
                <a:cs typeface="Times New Roman" pitchFamily="18" charset="0"/>
              </a:rPr>
              <a:t>LocalSessionFactoryBean</a:t>
            </a:r>
            <a:r>
              <a:rPr lang="en-US" dirty="0">
                <a:solidFill>
                  <a:schemeClr val="accent1">
                    <a:lumMod val="50000"/>
                  </a:schemeClr>
                </a:solidFill>
                <a:latin typeface="Times New Roman" pitchFamily="18" charset="0"/>
                <a:ea typeface="Arial Unicode MS" pitchFamily="34" charset="-128"/>
                <a:cs typeface="Times New Roman" pitchFamily="18" charset="0"/>
              </a:rPr>
              <a:t> </a:t>
            </a:r>
          </a:p>
          <a:p>
            <a:pPr marL="285750" indent="-285750" algn="just">
              <a:spcBef>
                <a:spcPct val="20000"/>
              </a:spcBef>
              <a:buFont typeface="Arial" pitchFamily="34" charset="0"/>
              <a:buChar char="•"/>
            </a:pPr>
            <a:r>
              <a:rPr lang="en-US" dirty="0">
                <a:solidFill>
                  <a:schemeClr val="accent1">
                    <a:lumMod val="50000"/>
                  </a:schemeClr>
                </a:solidFill>
                <a:latin typeface="Times New Roman" pitchFamily="18" charset="0"/>
                <a:ea typeface="Arial Unicode MS" pitchFamily="34" charset="-128"/>
                <a:cs typeface="Times New Roman" pitchFamily="18" charset="0"/>
              </a:rPr>
              <a:t>The session factory bean is wired into the </a:t>
            </a:r>
            <a:r>
              <a:rPr lang="en-US" dirty="0" err="1">
                <a:solidFill>
                  <a:schemeClr val="accent1">
                    <a:lumMod val="50000"/>
                  </a:schemeClr>
                </a:solidFill>
                <a:latin typeface="Times New Roman" pitchFamily="18" charset="0"/>
                <a:ea typeface="Arial Unicode MS" pitchFamily="34" charset="-128"/>
                <a:cs typeface="Times New Roman" pitchFamily="18" charset="0"/>
              </a:rPr>
              <a:t>HibernateTemplate</a:t>
            </a:r>
            <a:r>
              <a:rPr lang="en-US" dirty="0">
                <a:solidFill>
                  <a:schemeClr val="accent1">
                    <a:lumMod val="50000"/>
                  </a:schemeClr>
                </a:solidFill>
                <a:latin typeface="Times New Roman" pitchFamily="18" charset="0"/>
                <a:ea typeface="Arial Unicode MS" pitchFamily="34" charset="-128"/>
                <a:cs typeface="Times New Roman" pitchFamily="18" charset="0"/>
              </a:rPr>
              <a:t>. </a:t>
            </a:r>
          </a:p>
          <a:p>
            <a:pPr marL="285750" indent="-285750" algn="just">
              <a:spcBef>
                <a:spcPct val="20000"/>
              </a:spcBef>
              <a:buFont typeface="Arial" pitchFamily="34" charset="0"/>
              <a:buChar char="•"/>
            </a:pPr>
            <a:r>
              <a:rPr lang="en-US" dirty="0">
                <a:solidFill>
                  <a:schemeClr val="accent1">
                    <a:lumMod val="50000"/>
                  </a:schemeClr>
                </a:solidFill>
                <a:latin typeface="Times New Roman" pitchFamily="18" charset="0"/>
                <a:ea typeface="Arial Unicode MS" pitchFamily="34" charset="-128"/>
                <a:cs typeface="Times New Roman" pitchFamily="18" charset="0"/>
              </a:rPr>
              <a:t>Finally, the </a:t>
            </a:r>
            <a:r>
              <a:rPr lang="en-US" dirty="0" err="1">
                <a:solidFill>
                  <a:schemeClr val="accent1">
                    <a:lumMod val="50000"/>
                  </a:schemeClr>
                </a:solidFill>
                <a:latin typeface="Times New Roman" pitchFamily="18" charset="0"/>
                <a:ea typeface="Arial Unicode MS" pitchFamily="34" charset="-128"/>
                <a:cs typeface="Times New Roman" pitchFamily="18" charset="0"/>
              </a:rPr>
              <a:t>HibernateTemplate</a:t>
            </a:r>
            <a:r>
              <a:rPr lang="en-US" dirty="0">
                <a:solidFill>
                  <a:schemeClr val="accent1">
                    <a:lumMod val="50000"/>
                  </a:schemeClr>
                </a:solidFill>
                <a:latin typeface="Times New Roman" pitchFamily="18" charset="0"/>
                <a:ea typeface="Arial Unicode MS" pitchFamily="34" charset="-128"/>
                <a:cs typeface="Times New Roman" pitchFamily="18" charset="0"/>
              </a:rPr>
              <a:t> is wired into DAO </a:t>
            </a:r>
            <a:r>
              <a:rPr lang="en-US" sz="1800" dirty="0">
                <a:solidFill>
                  <a:schemeClr val="accent1">
                    <a:lumMod val="50000"/>
                  </a:schemeClr>
                </a:solidFill>
                <a:latin typeface="Times New Roman" pitchFamily="18" charset="0"/>
                <a:ea typeface="Arial Unicode MS" pitchFamily="34" charset="-128"/>
                <a:cs typeface="Times New Roman" pitchFamily="18" charset="0"/>
              </a:rPr>
              <a:t>(e.g. </a:t>
            </a:r>
            <a:r>
              <a:rPr lang="en-US" sz="1800" dirty="0" err="1">
                <a:solidFill>
                  <a:schemeClr val="accent1">
                    <a:lumMod val="50000"/>
                  </a:schemeClr>
                </a:solidFill>
                <a:latin typeface="Times New Roman" pitchFamily="18" charset="0"/>
                <a:ea typeface="Arial Unicode MS" pitchFamily="34" charset="-128"/>
                <a:cs typeface="Times New Roman" pitchFamily="18" charset="0"/>
              </a:rPr>
              <a:t>EmployeeDao</a:t>
            </a:r>
            <a:r>
              <a:rPr lang="en-US" sz="1800" dirty="0">
                <a:solidFill>
                  <a:schemeClr val="accent1">
                    <a:lumMod val="50000"/>
                  </a:schemeClr>
                </a:solidFill>
                <a:latin typeface="Times New Roman" pitchFamily="18" charset="0"/>
                <a:ea typeface="Arial Unicode MS" pitchFamily="34" charset="-128"/>
                <a:cs typeface="Times New Roman" pitchFamily="18" charset="0"/>
              </a:rPr>
              <a:t> or </a:t>
            </a:r>
            <a:r>
              <a:rPr lang="en-US" sz="1800" dirty="0" err="1">
                <a:solidFill>
                  <a:schemeClr val="accent1">
                    <a:lumMod val="50000"/>
                  </a:schemeClr>
                </a:solidFill>
                <a:latin typeface="Times New Roman" pitchFamily="18" charset="0"/>
                <a:ea typeface="Arial Unicode MS" pitchFamily="34" charset="-128"/>
                <a:cs typeface="Times New Roman" pitchFamily="18" charset="0"/>
              </a:rPr>
              <a:t>DepartmentDao</a:t>
            </a:r>
            <a:r>
              <a:rPr lang="en-US" sz="1800" dirty="0">
                <a:solidFill>
                  <a:schemeClr val="accent1">
                    <a:lumMod val="50000"/>
                  </a:schemeClr>
                </a:solidFill>
                <a:latin typeface="Times New Roman" pitchFamily="18" charset="0"/>
                <a:ea typeface="Arial Unicode MS" pitchFamily="34" charset="-128"/>
                <a:cs typeface="Times New Roman" pitchFamily="18" charset="0"/>
              </a:rPr>
              <a:t>)</a:t>
            </a:r>
            <a:r>
              <a:rPr lang="en-US" dirty="0">
                <a:solidFill>
                  <a:schemeClr val="accent1">
                    <a:lumMod val="50000"/>
                  </a:schemeClr>
                </a:solidFill>
                <a:latin typeface="Times New Roman" pitchFamily="18" charset="0"/>
                <a:ea typeface="Arial Unicode MS" pitchFamily="34" charset="-128"/>
                <a:cs typeface="Times New Roman" pitchFamily="18" charset="0"/>
              </a:rPr>
              <a:t>, where it is used to access the database.</a:t>
            </a:r>
          </a:p>
          <a:p>
            <a:pPr marL="285750" indent="-285750" algn="just">
              <a:spcBef>
                <a:spcPct val="20000"/>
              </a:spcBef>
              <a:buFont typeface="Arial" pitchFamily="34" charset="0"/>
              <a:buChar char="•"/>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algn="just"/>
            <a:r>
              <a:rPr lang="en-US" dirty="0">
                <a:solidFill>
                  <a:schemeClr val="accent1">
                    <a:lumMod val="50000"/>
                  </a:schemeClr>
                </a:solidFill>
                <a:latin typeface="Times New Roman" pitchFamily="18" charset="0"/>
                <a:ea typeface="Arial Unicode MS" pitchFamily="34" charset="-128"/>
                <a:cs typeface="Times New Roman" pitchFamily="18" charset="0"/>
              </a:rPr>
              <a:t>To simplify things slightly, Spring offers </a:t>
            </a:r>
            <a:r>
              <a:rPr lang="en-US" i="1" dirty="0" err="1">
                <a:solidFill>
                  <a:schemeClr val="accent1">
                    <a:lumMod val="50000"/>
                  </a:schemeClr>
                </a:solidFill>
                <a:latin typeface="Times New Roman" pitchFamily="18" charset="0"/>
                <a:ea typeface="Arial Unicode MS" pitchFamily="34" charset="-128"/>
                <a:cs typeface="Times New Roman" pitchFamily="18" charset="0"/>
              </a:rPr>
              <a:t>HibernateDaoSupport</a:t>
            </a:r>
            <a:r>
              <a:rPr lang="en-US" dirty="0">
                <a:solidFill>
                  <a:schemeClr val="accent1">
                    <a:lumMod val="50000"/>
                  </a:schemeClr>
                </a:solidFill>
                <a:latin typeface="Times New Roman" pitchFamily="18" charset="0"/>
                <a:ea typeface="Arial Unicode MS" pitchFamily="34" charset="-128"/>
                <a:cs typeface="Times New Roman" pitchFamily="18" charset="0"/>
              </a:rPr>
              <a:t>, a convenience DAO support class, that enables you to wire a session factory bean directly into the DAO class. Under the covers, </a:t>
            </a:r>
            <a:r>
              <a:rPr lang="en-US" dirty="0" err="1">
                <a:solidFill>
                  <a:schemeClr val="accent1">
                    <a:lumMod val="50000"/>
                  </a:schemeClr>
                </a:solidFill>
                <a:latin typeface="Times New Roman" pitchFamily="18" charset="0"/>
                <a:ea typeface="Arial Unicode MS" pitchFamily="34" charset="-128"/>
                <a:cs typeface="Times New Roman" pitchFamily="18" charset="0"/>
              </a:rPr>
              <a:t>HibernateDaoSupport</a:t>
            </a:r>
            <a:r>
              <a:rPr lang="en-US" dirty="0">
                <a:solidFill>
                  <a:schemeClr val="accent1">
                    <a:lumMod val="50000"/>
                  </a:schemeClr>
                </a:solidFill>
                <a:latin typeface="Times New Roman" pitchFamily="18" charset="0"/>
                <a:ea typeface="Arial Unicode MS" pitchFamily="34" charset="-128"/>
                <a:cs typeface="Times New Roman" pitchFamily="18" charset="0"/>
              </a:rPr>
              <a:t> creates a </a:t>
            </a:r>
            <a:r>
              <a:rPr lang="en-US" dirty="0" err="1">
                <a:solidFill>
                  <a:schemeClr val="accent1">
                    <a:lumMod val="50000"/>
                  </a:schemeClr>
                </a:solidFill>
                <a:latin typeface="Times New Roman" pitchFamily="18" charset="0"/>
                <a:ea typeface="Arial Unicode MS" pitchFamily="34" charset="-128"/>
                <a:cs typeface="Times New Roman" pitchFamily="18" charset="0"/>
              </a:rPr>
              <a:t>HibernateTemplate</a:t>
            </a:r>
            <a:r>
              <a:rPr lang="en-US" dirty="0">
                <a:solidFill>
                  <a:schemeClr val="accent1">
                    <a:lumMod val="50000"/>
                  </a:schemeClr>
                </a:solidFill>
                <a:latin typeface="Times New Roman" pitchFamily="18" charset="0"/>
                <a:ea typeface="Arial Unicode MS" pitchFamily="34" charset="-128"/>
                <a:cs typeface="Times New Roman" pitchFamily="18" charset="0"/>
              </a:rPr>
              <a:t> that the DAO can use.</a:t>
            </a: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68959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1952" y="122238"/>
            <a:ext cx="8689061" cy="1020762"/>
          </a:xfrm>
        </p:spPr>
        <p:txBody>
          <a:bodyPr/>
          <a:lstStyle/>
          <a:p>
            <a:r>
              <a:rPr lang="en-US" b="1">
                <a:solidFill>
                  <a:schemeClr val="accent1">
                    <a:lumMod val="50000"/>
                  </a:schemeClr>
                </a:solidFill>
                <a:latin typeface="Times New Roman" pitchFamily="18" charset="0"/>
                <a:ea typeface="Arial Unicode MS" pitchFamily="34" charset="-128"/>
                <a:cs typeface="Times New Roman" pitchFamily="18" charset="0"/>
              </a:rPr>
              <a:t>HibernateDaoSupport</a:t>
            </a:r>
            <a:endParaRPr lang="en-US" dirty="0"/>
          </a:p>
        </p:txBody>
      </p:sp>
      <p:sp>
        <p:nvSpPr>
          <p:cNvPr id="2" name="Rectangle 1"/>
          <p:cNvSpPr/>
          <p:nvPr/>
        </p:nvSpPr>
        <p:spPr>
          <a:xfrm>
            <a:off x="625642" y="2136339"/>
            <a:ext cx="10575758" cy="3539430"/>
          </a:xfrm>
          <a:prstGeom prst="rect">
            <a:avLst/>
          </a:prstGeom>
        </p:spPr>
        <p:txBody>
          <a:bodyPr wrap="square">
            <a:spAutoFit/>
          </a:bodyPr>
          <a:lstStyle/>
          <a:p>
            <a:pPr marL="342900" indent="-342900" algn="just">
              <a:buFont typeface="+mj-lt"/>
              <a:buAutoNum type="arabicPeriod"/>
            </a:pPr>
            <a:r>
              <a:rPr lang="en-US" sz="2800" dirty="0">
                <a:solidFill>
                  <a:schemeClr val="accent1">
                    <a:lumMod val="50000"/>
                  </a:schemeClr>
                </a:solidFill>
                <a:latin typeface="Times New Roman" pitchFamily="18" charset="0"/>
                <a:ea typeface="Arial Unicode MS" pitchFamily="34" charset="-128"/>
                <a:cs typeface="Times New Roman" pitchFamily="18" charset="0"/>
              </a:rPr>
              <a:t>Extend the class </a:t>
            </a:r>
            <a:r>
              <a:rPr lang="en-US" sz="2800" dirty="0" err="1">
                <a:solidFill>
                  <a:schemeClr val="accent1">
                    <a:lumMod val="50000"/>
                  </a:schemeClr>
                </a:solidFill>
                <a:latin typeface="Times New Roman" pitchFamily="18" charset="0"/>
                <a:ea typeface="Arial Unicode MS" pitchFamily="34" charset="-128"/>
                <a:cs typeface="Times New Roman" pitchFamily="18" charset="0"/>
              </a:rPr>
              <a:t>HibernateDaoSupport</a:t>
            </a:r>
            <a:r>
              <a:rPr lang="en-US" sz="2800" dirty="0">
                <a:solidFill>
                  <a:schemeClr val="accent1">
                    <a:lumMod val="50000"/>
                  </a:schemeClr>
                </a:solidFill>
                <a:latin typeface="Times New Roman" pitchFamily="18" charset="0"/>
                <a:ea typeface="Arial Unicode MS" pitchFamily="34" charset="-128"/>
                <a:cs typeface="Times New Roman" pitchFamily="18" charset="0"/>
              </a:rPr>
              <a:t> in each of the DAO class.</a:t>
            </a:r>
          </a:p>
          <a:p>
            <a:pPr marL="342900" indent="-342900" algn="just">
              <a:buFont typeface="+mj-lt"/>
              <a:buAutoNum type="arabicPeriod"/>
            </a:pPr>
            <a:r>
              <a:rPr lang="en-US" sz="2800" dirty="0">
                <a:solidFill>
                  <a:schemeClr val="accent1">
                    <a:lumMod val="50000"/>
                  </a:schemeClr>
                </a:solidFill>
                <a:latin typeface="Times New Roman" pitchFamily="18" charset="0"/>
                <a:ea typeface="Arial Unicode MS" pitchFamily="34" charset="-128"/>
                <a:cs typeface="Times New Roman" pitchFamily="18" charset="0"/>
              </a:rPr>
              <a:t>Remove the property </a:t>
            </a:r>
            <a:r>
              <a:rPr lang="en-US" sz="2800" dirty="0" err="1">
                <a:solidFill>
                  <a:schemeClr val="accent1">
                    <a:lumMod val="50000"/>
                  </a:schemeClr>
                </a:solidFill>
                <a:latin typeface="Times New Roman" pitchFamily="18" charset="0"/>
                <a:ea typeface="Arial Unicode MS" pitchFamily="34" charset="-128"/>
                <a:cs typeface="Times New Roman" pitchFamily="18" charset="0"/>
              </a:rPr>
              <a:t>HibernateTemplate</a:t>
            </a:r>
            <a:r>
              <a:rPr lang="en-US" sz="2800" dirty="0">
                <a:solidFill>
                  <a:schemeClr val="accent1">
                    <a:lumMod val="50000"/>
                  </a:schemeClr>
                </a:solidFill>
                <a:latin typeface="Times New Roman" pitchFamily="18" charset="0"/>
                <a:ea typeface="Arial Unicode MS" pitchFamily="34" charset="-128"/>
                <a:cs typeface="Times New Roman" pitchFamily="18" charset="0"/>
              </a:rPr>
              <a:t> as it is already provided in </a:t>
            </a:r>
            <a:r>
              <a:rPr lang="en-US" sz="2800" dirty="0" err="1">
                <a:solidFill>
                  <a:schemeClr val="accent1">
                    <a:lumMod val="50000"/>
                  </a:schemeClr>
                </a:solidFill>
                <a:latin typeface="Times New Roman" pitchFamily="18" charset="0"/>
                <a:ea typeface="Arial Unicode MS" pitchFamily="34" charset="-128"/>
                <a:cs typeface="Times New Roman" pitchFamily="18" charset="0"/>
              </a:rPr>
              <a:t>HibernateDaoSupport</a:t>
            </a:r>
            <a:r>
              <a:rPr lang="en-US" sz="2800" dirty="0">
                <a:solidFill>
                  <a:schemeClr val="accent1">
                    <a:lumMod val="50000"/>
                  </a:schemeClr>
                </a:solidFill>
                <a:latin typeface="Times New Roman" pitchFamily="18" charset="0"/>
                <a:ea typeface="Arial Unicode MS" pitchFamily="34" charset="-128"/>
                <a:cs typeface="Times New Roman" pitchFamily="18" charset="0"/>
              </a:rPr>
              <a:t> class.</a:t>
            </a:r>
          </a:p>
          <a:p>
            <a:pPr algn="just"/>
            <a:endParaRPr lang="en-US" sz="2800" dirty="0">
              <a:solidFill>
                <a:schemeClr val="accent1">
                  <a:lumMod val="50000"/>
                </a:schemeClr>
              </a:solidFill>
              <a:latin typeface="Times New Roman" pitchFamily="18" charset="0"/>
              <a:ea typeface="Arial Unicode MS" pitchFamily="34" charset="-128"/>
              <a:cs typeface="Times New Roman" pitchFamily="18" charset="0"/>
            </a:endParaRPr>
          </a:p>
          <a:p>
            <a:pPr algn="just"/>
            <a:r>
              <a:rPr lang="en-US" sz="2800" dirty="0">
                <a:solidFill>
                  <a:schemeClr val="accent1">
                    <a:lumMod val="50000"/>
                  </a:schemeClr>
                </a:solidFill>
                <a:latin typeface="Times New Roman" pitchFamily="18" charset="0"/>
                <a:ea typeface="Arial Unicode MS" pitchFamily="34" charset="-128"/>
                <a:cs typeface="Times New Roman" pitchFamily="18" charset="0"/>
              </a:rPr>
              <a:t>The rest of the code will remain unchanged.</a:t>
            </a:r>
          </a:p>
          <a:p>
            <a:pPr algn="just"/>
            <a:endParaRPr lang="en-US" sz="2800" dirty="0">
              <a:solidFill>
                <a:schemeClr val="accent1">
                  <a:lumMod val="50000"/>
                </a:schemeClr>
              </a:solidFill>
              <a:latin typeface="Times New Roman" pitchFamily="18" charset="0"/>
              <a:ea typeface="Arial Unicode MS" pitchFamily="34" charset="-128"/>
              <a:cs typeface="Times New Roman" pitchFamily="18" charset="0"/>
            </a:endParaRPr>
          </a:p>
          <a:p>
            <a:pPr algn="just"/>
            <a:r>
              <a:rPr lang="en-US" sz="2800" dirty="0">
                <a:solidFill>
                  <a:schemeClr val="accent1">
                    <a:lumMod val="50000"/>
                  </a:schemeClr>
                </a:solidFill>
                <a:latin typeface="Times New Roman" pitchFamily="18" charset="0"/>
                <a:ea typeface="Arial Unicode MS" pitchFamily="34" charset="-128"/>
                <a:cs typeface="Times New Roman" pitchFamily="18" charset="0"/>
              </a:rPr>
              <a:t>Now lets change the </a:t>
            </a:r>
            <a:r>
              <a:rPr lang="en-US" sz="2800" dirty="0" err="1">
                <a:solidFill>
                  <a:schemeClr val="accent1">
                    <a:lumMod val="50000"/>
                  </a:schemeClr>
                </a:solidFill>
                <a:latin typeface="Times New Roman" pitchFamily="18" charset="0"/>
                <a:ea typeface="Arial Unicode MS" pitchFamily="34" charset="-128"/>
                <a:cs typeface="Times New Roman" pitchFamily="18" charset="0"/>
              </a:rPr>
              <a:t>EmployeeDao</a:t>
            </a:r>
            <a:r>
              <a:rPr lang="en-US" sz="2800" dirty="0">
                <a:solidFill>
                  <a:schemeClr val="accent1">
                    <a:lumMod val="50000"/>
                  </a:schemeClr>
                </a:solidFill>
                <a:latin typeface="Times New Roman" pitchFamily="18" charset="0"/>
                <a:ea typeface="Arial Unicode MS" pitchFamily="34" charset="-128"/>
                <a:cs typeface="Times New Roman" pitchFamily="18" charset="0"/>
              </a:rPr>
              <a:t> class and implement the </a:t>
            </a:r>
            <a:r>
              <a:rPr lang="en-US" sz="2800" dirty="0" err="1">
                <a:solidFill>
                  <a:schemeClr val="accent1">
                    <a:lumMod val="50000"/>
                  </a:schemeClr>
                </a:solidFill>
                <a:latin typeface="Times New Roman" pitchFamily="18" charset="0"/>
                <a:ea typeface="Arial Unicode MS" pitchFamily="34" charset="-128"/>
                <a:cs typeface="Times New Roman" pitchFamily="18" charset="0"/>
              </a:rPr>
              <a:t>HibernateDaoSupport</a:t>
            </a:r>
            <a:r>
              <a:rPr lang="en-US" sz="2800" dirty="0">
                <a:solidFill>
                  <a:schemeClr val="accent1">
                    <a:lumMod val="50000"/>
                  </a:schemeClr>
                </a:solidFill>
                <a:latin typeface="Times New Roman" pitchFamily="18" charset="0"/>
                <a:ea typeface="Arial Unicode MS" pitchFamily="34" charset="-128"/>
                <a:cs typeface="Times New Roman" pitchFamily="18" charset="0"/>
              </a:rPr>
              <a:t>.</a:t>
            </a: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470977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4363" t="15197" r="53320" b="24294"/>
          <a:stretch/>
        </p:blipFill>
        <p:spPr bwMode="auto">
          <a:xfrm>
            <a:off x="1524000" y="797312"/>
            <a:ext cx="6781800" cy="606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90193" y="381001"/>
            <a:ext cx="3051042" cy="307777"/>
          </a:xfrm>
          <a:prstGeom prst="rect">
            <a:avLst/>
          </a:prstGeom>
          <a:solidFill>
            <a:schemeClr val="bg1">
              <a:lumMod val="8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400" dirty="0">
                <a:solidFill>
                  <a:schemeClr val="accent3">
                    <a:lumMod val="50000"/>
                  </a:schemeClr>
                </a:solidFill>
              </a:rPr>
              <a:t>Extended</a:t>
            </a:r>
            <a:r>
              <a:rPr lang="en-US" sz="1400" b="1" dirty="0">
                <a:solidFill>
                  <a:schemeClr val="accent3">
                    <a:lumMod val="50000"/>
                  </a:schemeClr>
                </a:solidFill>
              </a:rPr>
              <a:t> </a:t>
            </a:r>
            <a:r>
              <a:rPr lang="en-US" sz="1400" b="1" i="1" dirty="0" err="1">
                <a:solidFill>
                  <a:schemeClr val="accent3">
                    <a:lumMod val="50000"/>
                  </a:schemeClr>
                </a:solidFill>
              </a:rPr>
              <a:t>HibernateDaoSupport</a:t>
            </a:r>
            <a:endParaRPr lang="en-US" sz="1400" b="1" dirty="0">
              <a:solidFill>
                <a:schemeClr val="accent3">
                  <a:lumMod val="50000"/>
                </a:schemeClr>
              </a:solidFill>
            </a:endParaRPr>
          </a:p>
        </p:txBody>
      </p:sp>
      <p:cxnSp>
        <p:nvCxnSpPr>
          <p:cNvPr id="6" name="Straight Arrow Connector 5"/>
          <p:cNvCxnSpPr/>
          <p:nvPr/>
        </p:nvCxnSpPr>
        <p:spPr>
          <a:xfrm flipH="1">
            <a:off x="6335486" y="688778"/>
            <a:ext cx="751114" cy="911423"/>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674431" y="992342"/>
            <a:ext cx="2971799" cy="954107"/>
          </a:xfrm>
          <a:prstGeom prst="rect">
            <a:avLst/>
          </a:prstGeom>
          <a:solidFill>
            <a:schemeClr val="bg1">
              <a:lumMod val="8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defPPr>
              <a:defRPr lang="en-US"/>
            </a:defPPr>
            <a:lvl1pPr>
              <a:defRPr sz="1400">
                <a:solidFill>
                  <a:schemeClr val="accent3">
                    <a:lumMod val="50000"/>
                  </a:schemeClr>
                </a:solidFill>
              </a:defRPr>
            </a:lvl1pPr>
          </a:lstStyle>
          <a:p>
            <a:r>
              <a:rPr lang="en-US" dirty="0"/>
              <a:t>Ignore and don’t use this in any of your DAO class because you extends </a:t>
            </a:r>
            <a:r>
              <a:rPr lang="en-US" dirty="0" err="1"/>
              <a:t>HibernateDaoSupport</a:t>
            </a:r>
            <a:r>
              <a:rPr lang="en-US" dirty="0"/>
              <a:t> and so this class had already done this for you.</a:t>
            </a:r>
          </a:p>
        </p:txBody>
      </p:sp>
      <p:sp>
        <p:nvSpPr>
          <p:cNvPr id="17" name="Oval 16"/>
          <p:cNvSpPr/>
          <p:nvPr/>
        </p:nvSpPr>
        <p:spPr>
          <a:xfrm>
            <a:off x="1524000" y="1912738"/>
            <a:ext cx="5791200" cy="1662461"/>
          </a:xfrm>
          <a:prstGeom prst="ellipse">
            <a:avLst/>
          </a:prstGeom>
          <a:noFill/>
          <a:ln w="12700">
            <a:solidFill>
              <a:srgbClr val="1A96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7" idx="6"/>
          </p:cNvCxnSpPr>
          <p:nvPr/>
        </p:nvCxnSpPr>
        <p:spPr>
          <a:xfrm flipV="1">
            <a:off x="7315201" y="1946448"/>
            <a:ext cx="1926035" cy="797520"/>
          </a:xfrm>
          <a:prstGeom prst="straightConnector1">
            <a:avLst/>
          </a:prstGeom>
          <a:ln>
            <a:solidFill>
              <a:srgbClr val="1A968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791914" y="4694935"/>
            <a:ext cx="2876086" cy="954107"/>
          </a:xfrm>
          <a:prstGeom prst="rect">
            <a:avLst/>
          </a:prstGeom>
          <a:solidFill>
            <a:schemeClr val="bg1">
              <a:lumMod val="8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defPPr>
              <a:defRPr lang="en-US"/>
            </a:defPPr>
            <a:lvl1pPr>
              <a:defRPr sz="1400">
                <a:solidFill>
                  <a:schemeClr val="accent3">
                    <a:lumMod val="50000"/>
                  </a:schemeClr>
                </a:solidFill>
              </a:defRPr>
            </a:lvl1pPr>
          </a:lstStyle>
          <a:p>
            <a:r>
              <a:rPr lang="en-US" dirty="0"/>
              <a:t>Simply use the methods with </a:t>
            </a:r>
            <a:r>
              <a:rPr lang="en-US" dirty="0" err="1"/>
              <a:t>getHibernateTemplate</a:t>
            </a:r>
            <a:r>
              <a:rPr lang="en-US" dirty="0"/>
              <a:t>() method as you were using </a:t>
            </a:r>
            <a:r>
              <a:rPr lang="en-US" dirty="0" err="1"/>
              <a:t>session.get</a:t>
            </a:r>
            <a:r>
              <a:rPr lang="en-US" dirty="0"/>
              <a:t>(), </a:t>
            </a:r>
            <a:r>
              <a:rPr lang="en-US" dirty="0" err="1"/>
              <a:t>session.load</a:t>
            </a:r>
            <a:r>
              <a:rPr lang="en-US" dirty="0"/>
              <a:t>() etc. in hibernate</a:t>
            </a:r>
          </a:p>
        </p:txBody>
      </p:sp>
      <p:cxnSp>
        <p:nvCxnSpPr>
          <p:cNvPr id="14" name="Straight Arrow Connector 13"/>
          <p:cNvCxnSpPr/>
          <p:nvPr/>
        </p:nvCxnSpPr>
        <p:spPr>
          <a:xfrm flipH="1" flipV="1">
            <a:off x="5257800" y="5029201"/>
            <a:ext cx="2534114" cy="142787"/>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1" idx="1"/>
          </p:cNvCxnSpPr>
          <p:nvPr/>
        </p:nvCxnSpPr>
        <p:spPr>
          <a:xfrm flipH="1" flipV="1">
            <a:off x="5105400" y="4419600"/>
            <a:ext cx="2686514" cy="752388"/>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648200" y="5171988"/>
            <a:ext cx="3143714" cy="771613"/>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133600" y="152401"/>
            <a:ext cx="3736842" cy="307777"/>
          </a:xfrm>
          <a:prstGeom prst="rect">
            <a:avLst/>
          </a:prstGeom>
          <a:solidFill>
            <a:schemeClr val="bg1">
              <a:lumMod val="85000"/>
            </a:schemeClr>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400" b="1" dirty="0">
                <a:solidFill>
                  <a:schemeClr val="accent1">
                    <a:lumMod val="75000"/>
                  </a:schemeClr>
                </a:solidFill>
              </a:rPr>
              <a:t>No changes in the spring configuration XML</a:t>
            </a: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88261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latin typeface="Times New Roman" pitchFamily="18" charset="0"/>
                <a:ea typeface="Arial Unicode MS" pitchFamily="34" charset="-128"/>
                <a:cs typeface="Times New Roman" pitchFamily="18" charset="0"/>
              </a:rPr>
              <a:t>Using Hibernate 3 contextual </a:t>
            </a:r>
            <a:r>
              <a:rPr lang="en-US" b="1" dirty="0" smtClean="0">
                <a:solidFill>
                  <a:schemeClr val="accent1">
                    <a:lumMod val="50000"/>
                  </a:schemeClr>
                </a:solidFill>
                <a:latin typeface="Times New Roman" pitchFamily="18" charset="0"/>
                <a:ea typeface="Arial Unicode MS" pitchFamily="34" charset="-128"/>
                <a:cs typeface="Times New Roman" pitchFamily="18" charset="0"/>
              </a:rPr>
              <a:t>sessions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Content Placeholder 6"/>
          <p:cNvSpPr>
            <a:spLocks noGrp="1"/>
          </p:cNvSpPr>
          <p:nvPr>
            <p:ph idx="1"/>
          </p:nvPr>
        </p:nvSpPr>
        <p:spPr>
          <a:xfrm>
            <a:off x="608172" y="1368349"/>
            <a:ext cx="10975658" cy="4773614"/>
          </a:xfrm>
          <a:prstGeom prst="rect">
            <a:avLst/>
          </a:prstGeom>
        </p:spPr>
        <p:txBody>
          <a:bodyPr wrap="square">
            <a:spAutoFit/>
          </a:bodyPr>
          <a:lstStyle/>
          <a:p>
            <a:pPr algn="just"/>
            <a:r>
              <a:rPr lang="en-US" dirty="0">
                <a:solidFill>
                  <a:schemeClr val="accent2">
                    <a:lumMod val="75000"/>
                  </a:schemeClr>
                </a:solidFill>
              </a:rPr>
              <a:t>As we saw that one of the responsibilities of </a:t>
            </a:r>
            <a:r>
              <a:rPr lang="en-US" b="1" dirty="0" err="1">
                <a:solidFill>
                  <a:schemeClr val="accent2">
                    <a:lumMod val="75000"/>
                  </a:schemeClr>
                </a:solidFill>
              </a:rPr>
              <a:t>HibernateTemplate</a:t>
            </a:r>
            <a:r>
              <a:rPr lang="en-US" dirty="0">
                <a:solidFill>
                  <a:schemeClr val="accent2">
                    <a:lumMod val="75000"/>
                  </a:schemeClr>
                </a:solidFill>
              </a:rPr>
              <a:t> is to manage Hibernate Sessions. This involves opening and closing sessions as well as ensuring one session per transaction. </a:t>
            </a:r>
          </a:p>
          <a:p>
            <a:pPr algn="just"/>
            <a:r>
              <a:rPr lang="en-US" dirty="0">
                <a:solidFill>
                  <a:schemeClr val="accent2">
                    <a:lumMod val="75000"/>
                  </a:schemeClr>
                </a:solidFill>
              </a:rPr>
              <a:t>But the </a:t>
            </a:r>
            <a:r>
              <a:rPr lang="en-US" dirty="0" err="1">
                <a:solidFill>
                  <a:schemeClr val="accent2">
                    <a:lumMod val="75000"/>
                  </a:schemeClr>
                </a:solidFill>
              </a:rPr>
              <a:t>HibernateTemplate</a:t>
            </a:r>
            <a:r>
              <a:rPr lang="en-US" dirty="0">
                <a:solidFill>
                  <a:schemeClr val="accent2">
                    <a:lumMod val="75000"/>
                  </a:schemeClr>
                </a:solidFill>
              </a:rPr>
              <a:t> is coupled to the Spring Framework. So some developers may find such Spring’s intrusion undesirable to use in the DAO class so instead of using the </a:t>
            </a:r>
            <a:r>
              <a:rPr lang="en-US" b="1" dirty="0" err="1">
                <a:solidFill>
                  <a:schemeClr val="accent2">
                    <a:lumMod val="75000"/>
                  </a:schemeClr>
                </a:solidFill>
              </a:rPr>
              <a:t>HibernateTemplate</a:t>
            </a:r>
            <a:r>
              <a:rPr lang="en-US" dirty="0">
                <a:solidFill>
                  <a:schemeClr val="accent2">
                    <a:lumMod val="75000"/>
                  </a:schemeClr>
                </a:solidFill>
              </a:rPr>
              <a:t> in DAO, they prefer to use the </a:t>
            </a:r>
            <a:r>
              <a:rPr lang="en-US" b="1" dirty="0" err="1">
                <a:solidFill>
                  <a:schemeClr val="accent2">
                    <a:lumMod val="75000"/>
                  </a:schemeClr>
                </a:solidFill>
              </a:rPr>
              <a:t>HibernateSession</a:t>
            </a:r>
            <a:r>
              <a:rPr lang="en-US" dirty="0">
                <a:solidFill>
                  <a:schemeClr val="accent2">
                    <a:lumMod val="75000"/>
                  </a:schemeClr>
                </a:solidFill>
              </a:rPr>
              <a:t> in that place</a:t>
            </a:r>
            <a:r>
              <a:rPr lang="en-US" dirty="0" smtClean="0">
                <a:solidFill>
                  <a:schemeClr val="accent2">
                    <a:lumMod val="75000"/>
                  </a:schemeClr>
                </a:solidFill>
              </a:rPr>
              <a:t>.\</a:t>
            </a:r>
            <a:endParaRPr lang="en-US" dirty="0">
              <a:solidFill>
                <a:schemeClr val="accent2">
                  <a:lumMod val="75000"/>
                </a:schemeClr>
              </a:solidFill>
            </a:endParaRPr>
          </a:p>
          <a:p>
            <a:pPr algn="just"/>
            <a:r>
              <a:rPr lang="en-US" dirty="0">
                <a:solidFill>
                  <a:schemeClr val="accent2">
                    <a:lumMod val="75000"/>
                  </a:schemeClr>
                </a:solidFill>
              </a:rPr>
              <a:t>So Hibernate 3 provides the </a:t>
            </a:r>
            <a:r>
              <a:rPr lang="en-US" dirty="0" err="1">
                <a:solidFill>
                  <a:schemeClr val="accent2">
                    <a:lumMod val="75000"/>
                  </a:schemeClr>
                </a:solidFill>
              </a:rPr>
              <a:t>cotextual</a:t>
            </a:r>
            <a:r>
              <a:rPr lang="en-US" dirty="0">
                <a:solidFill>
                  <a:schemeClr val="accent2">
                    <a:lumMod val="75000"/>
                  </a:schemeClr>
                </a:solidFill>
              </a:rPr>
              <a:t> session where Hibernate manages one session per transaction so there is no need to use the </a:t>
            </a:r>
            <a:r>
              <a:rPr lang="en-US" dirty="0" err="1">
                <a:solidFill>
                  <a:schemeClr val="accent2">
                    <a:lumMod val="75000"/>
                  </a:schemeClr>
                </a:solidFill>
              </a:rPr>
              <a:t>Hibernte</a:t>
            </a:r>
            <a:r>
              <a:rPr lang="en-US" dirty="0">
                <a:solidFill>
                  <a:schemeClr val="accent2">
                    <a:lumMod val="75000"/>
                  </a:schemeClr>
                </a:solidFill>
              </a:rPr>
              <a:t> template. So use </a:t>
            </a:r>
            <a:r>
              <a:rPr lang="en-US" dirty="0" err="1">
                <a:solidFill>
                  <a:schemeClr val="accent2">
                    <a:lumMod val="75000"/>
                  </a:schemeClr>
                </a:solidFill>
              </a:rPr>
              <a:t>HibernateSession</a:t>
            </a:r>
            <a:r>
              <a:rPr lang="en-US" dirty="0">
                <a:solidFill>
                  <a:schemeClr val="accent2">
                    <a:lumMod val="75000"/>
                  </a:schemeClr>
                </a:solidFill>
              </a:rPr>
              <a:t> without coupling your DAO class fully with Spring</a:t>
            </a:r>
            <a:r>
              <a:rPr lang="en-US" dirty="0" smtClean="0">
                <a:solidFill>
                  <a:schemeClr val="accent2">
                    <a:lumMod val="75000"/>
                  </a:schemeClr>
                </a:solidFill>
              </a:rPr>
              <a:t>.</a:t>
            </a:r>
            <a:endParaRPr lang="en-US" dirty="0">
              <a:solidFill>
                <a:schemeClr val="accent2">
                  <a:lumMod val="75000"/>
                </a:schemeClr>
              </a:solidFill>
            </a:endParaRPr>
          </a:p>
          <a:p>
            <a:pPr algn="just"/>
            <a:r>
              <a:rPr lang="en-US" dirty="0">
                <a:solidFill>
                  <a:schemeClr val="accent2">
                    <a:lumMod val="75000"/>
                  </a:schemeClr>
                </a:solidFill>
              </a:rPr>
              <a:t>To implement the contextual session in Hibernate 3, you need to inject </a:t>
            </a:r>
            <a:r>
              <a:rPr lang="en-US" dirty="0" err="1">
                <a:solidFill>
                  <a:schemeClr val="accent2">
                    <a:lumMod val="75000"/>
                  </a:schemeClr>
                </a:solidFill>
              </a:rPr>
              <a:t>sessionFactory</a:t>
            </a:r>
            <a:r>
              <a:rPr lang="en-US" dirty="0">
                <a:solidFill>
                  <a:schemeClr val="accent2">
                    <a:lumMod val="75000"/>
                  </a:schemeClr>
                </a:solidFill>
              </a:rPr>
              <a:t> in place of </a:t>
            </a:r>
            <a:r>
              <a:rPr lang="en-US" dirty="0" err="1">
                <a:solidFill>
                  <a:schemeClr val="accent2">
                    <a:lumMod val="75000"/>
                  </a:schemeClr>
                </a:solidFill>
              </a:rPr>
              <a:t>HibernateTemplate</a:t>
            </a:r>
            <a:r>
              <a:rPr lang="en-US" dirty="0">
                <a:solidFill>
                  <a:schemeClr val="accent2">
                    <a:lumMod val="75000"/>
                  </a:schemeClr>
                </a:solidFill>
              </a:rPr>
              <a:t> in Spring configuration file.</a:t>
            </a:r>
          </a:p>
        </p:txBody>
      </p:sp>
    </p:spTree>
    <p:extLst>
      <p:ext uri="{BB962C8B-B14F-4D97-AF65-F5344CB8AC3E}">
        <p14:creationId xmlns:p14="http://schemas.microsoft.com/office/powerpoint/2010/main" val="129411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62" t="25648" r="40637" b="43598"/>
          <a:stretch/>
        </p:blipFill>
        <p:spPr bwMode="auto">
          <a:xfrm>
            <a:off x="852843" y="1740194"/>
            <a:ext cx="10274102" cy="3698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844449" y="1901446"/>
            <a:ext cx="2057400" cy="523220"/>
          </a:xfrm>
          <a:prstGeom prst="rect">
            <a:avLst/>
          </a:prstGeom>
          <a:solidFill>
            <a:srgbClr val="FFFF0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400" dirty="0">
                <a:solidFill>
                  <a:srgbClr val="FF0000"/>
                </a:solidFill>
              </a:rPr>
              <a:t>No </a:t>
            </a:r>
            <a:r>
              <a:rPr lang="en-US" sz="1400" dirty="0" err="1">
                <a:solidFill>
                  <a:srgbClr val="FF0000"/>
                </a:solidFill>
              </a:rPr>
              <a:t>hibernateTemplate</a:t>
            </a:r>
            <a:r>
              <a:rPr lang="en-US" sz="1400" dirty="0">
                <a:solidFill>
                  <a:srgbClr val="FF0000"/>
                </a:solidFill>
              </a:rPr>
              <a:t>, uses </a:t>
            </a:r>
            <a:r>
              <a:rPr lang="en-US" sz="1400" b="1" dirty="0" err="1">
                <a:solidFill>
                  <a:srgbClr val="FF0000"/>
                </a:solidFill>
              </a:rPr>
              <a:t>SessionFactory</a:t>
            </a:r>
            <a:endParaRPr lang="en-US" sz="1400" b="1" dirty="0">
              <a:solidFill>
                <a:srgbClr val="FF0000"/>
              </a:solidFill>
            </a:endParaRPr>
          </a:p>
        </p:txBody>
      </p:sp>
      <p:sp>
        <p:nvSpPr>
          <p:cNvPr id="7" name="Oval 6"/>
          <p:cNvSpPr/>
          <p:nvPr/>
        </p:nvSpPr>
        <p:spPr>
          <a:xfrm>
            <a:off x="5125453" y="1873121"/>
            <a:ext cx="2089485" cy="387051"/>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Oval 8"/>
          <p:cNvSpPr/>
          <p:nvPr/>
        </p:nvSpPr>
        <p:spPr>
          <a:xfrm>
            <a:off x="5125453" y="2550106"/>
            <a:ext cx="1973178" cy="390295"/>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0" name="Straight Arrow Connector 9"/>
          <p:cNvCxnSpPr>
            <a:stCxn id="7" idx="6"/>
          </p:cNvCxnSpPr>
          <p:nvPr/>
        </p:nvCxnSpPr>
        <p:spPr>
          <a:xfrm>
            <a:off x="7214938" y="2066647"/>
            <a:ext cx="4382112" cy="173330"/>
          </a:xfrm>
          <a:prstGeom prst="straightConnector1">
            <a:avLst/>
          </a:pr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6" idx="1"/>
          </p:cNvCxnSpPr>
          <p:nvPr/>
        </p:nvCxnSpPr>
        <p:spPr>
          <a:xfrm flipV="1">
            <a:off x="5601729" y="2163056"/>
            <a:ext cx="4242720" cy="487410"/>
          </a:xfrm>
          <a:prstGeom prst="straightConnector1">
            <a:avLst/>
          </a:pr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2490537" y="2550108"/>
            <a:ext cx="3352801" cy="806703"/>
          </a:xfrm>
          <a:custGeom>
            <a:avLst/>
            <a:gdLst>
              <a:gd name="connsiteX0" fmla="*/ 3311504 w 3594807"/>
              <a:gd name="connsiteY0" fmla="*/ 0 h 312234"/>
              <a:gd name="connsiteX1" fmla="*/ 3322655 w 3594807"/>
              <a:gd name="connsiteY1" fmla="*/ 256478 h 312234"/>
              <a:gd name="connsiteX2" fmla="*/ 456792 w 3594807"/>
              <a:gd name="connsiteY2" fmla="*/ 223024 h 312234"/>
              <a:gd name="connsiteX3" fmla="*/ 44197 w 3594807"/>
              <a:gd name="connsiteY3" fmla="*/ 312234 h 312234"/>
            </a:gdLst>
            <a:ahLst/>
            <a:cxnLst>
              <a:cxn ang="0">
                <a:pos x="connsiteX0" y="connsiteY0"/>
              </a:cxn>
              <a:cxn ang="0">
                <a:pos x="connsiteX1" y="connsiteY1"/>
              </a:cxn>
              <a:cxn ang="0">
                <a:pos x="connsiteX2" y="connsiteY2"/>
              </a:cxn>
              <a:cxn ang="0">
                <a:pos x="connsiteX3" y="connsiteY3"/>
              </a:cxn>
            </a:cxnLst>
            <a:rect l="l" t="t" r="r" b="b"/>
            <a:pathLst>
              <a:path w="3594807" h="312234">
                <a:moveTo>
                  <a:pt x="3311504" y="0"/>
                </a:moveTo>
                <a:cubicBezTo>
                  <a:pt x="3554972" y="109653"/>
                  <a:pt x="3798440" y="219307"/>
                  <a:pt x="3322655" y="256478"/>
                </a:cubicBezTo>
                <a:cubicBezTo>
                  <a:pt x="2846870" y="293649"/>
                  <a:pt x="1003202" y="213731"/>
                  <a:pt x="456792" y="223024"/>
                </a:cubicBezTo>
                <a:cubicBezTo>
                  <a:pt x="-89618" y="232317"/>
                  <a:pt x="-22711" y="272275"/>
                  <a:pt x="44197" y="312234"/>
                </a:cubicBezTo>
              </a:path>
            </a:pathLst>
          </a:cu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itle 1"/>
          <p:cNvSpPr>
            <a:spLocks noGrp="1"/>
          </p:cNvSpPr>
          <p:nvPr>
            <p:ph type="title"/>
          </p:nvPr>
        </p:nvSpPr>
        <p:spPr>
          <a:xfrm>
            <a:off x="531952" y="122238"/>
            <a:ext cx="8689061" cy="1020762"/>
          </a:xfrm>
        </p:spPr>
        <p:txBody>
          <a:bodyPr/>
          <a:lstStyle/>
          <a:p>
            <a:r>
              <a:rPr lang="en-US" b="1" dirty="0">
                <a:solidFill>
                  <a:schemeClr val="accent1">
                    <a:lumMod val="50000"/>
                  </a:schemeClr>
                </a:solidFill>
                <a:latin typeface="Times New Roman" pitchFamily="18" charset="0"/>
                <a:ea typeface="Arial Unicode MS" pitchFamily="34" charset="-128"/>
                <a:cs typeface="Times New Roman" pitchFamily="18" charset="0"/>
              </a:rPr>
              <a:t>Using Hibernate 3 contextual </a:t>
            </a:r>
            <a:r>
              <a:rPr lang="en-US" b="1" dirty="0" smtClean="0">
                <a:solidFill>
                  <a:schemeClr val="accent1">
                    <a:lumMod val="50000"/>
                  </a:schemeClr>
                </a:solidFill>
                <a:latin typeface="Times New Roman" pitchFamily="18" charset="0"/>
                <a:ea typeface="Arial Unicode MS" pitchFamily="34" charset="-128"/>
                <a:cs typeface="Times New Roman" pitchFamily="18" charset="0"/>
              </a:rPr>
              <a:t>sessions</a:t>
            </a:r>
            <a:endParaRPr lang="en-US" dirty="0"/>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6961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531292" y="2727960"/>
            <a:ext cx="9146382" cy="1066800"/>
          </a:xfrm>
        </p:spPr>
        <p:txBody>
          <a:bodyPr>
            <a:normAutofit/>
          </a:bodyPr>
          <a:lstStyle/>
          <a:p>
            <a:r>
              <a:rPr lang="en-US" dirty="0"/>
              <a:t>CHAPTER – </a:t>
            </a:r>
            <a:r>
              <a:rPr lang="en-US" dirty="0" smtClean="0"/>
              <a:t>4</a:t>
            </a:r>
          </a:p>
        </p:txBody>
      </p:sp>
      <p:sp>
        <p:nvSpPr>
          <p:cNvPr id="3" name="Subtitle 2"/>
          <p:cNvSpPr>
            <a:spLocks noGrp="1"/>
          </p:cNvSpPr>
          <p:nvPr/>
        </p:nvSpPr>
        <p:spPr>
          <a:xfrm>
            <a:off x="2036594" y="4178808"/>
            <a:ext cx="8915400" cy="1107996"/>
          </a:xfrm>
          <a:prstGeom prst="rect">
            <a:avLst/>
          </a:prstGeom>
          <a:solidFill>
            <a:schemeClr val="accent1"/>
          </a:solidFill>
          <a:effectLst>
            <a:glow rad="228600">
              <a:schemeClr val="accent6">
                <a:satMod val="175000"/>
                <a:alpha val="40000"/>
              </a:schemeClr>
            </a:glow>
            <a:innerShdw blurRad="63500" dist="50800" dir="8100000">
              <a:prstClr val="black">
                <a:alpha val="50000"/>
              </a:prstClr>
            </a:innerShdw>
          </a:effectLst>
          <a:scene3d>
            <a:camera prst="perspectiveRight"/>
            <a:lightRig rig="threePt" dir="t"/>
          </a:scene3d>
          <a:sp3d>
            <a:bevelT prst="relaxedInset"/>
          </a:sp3d>
        </p:spPr>
        <p:txBody>
          <a:bodyPr vert="horz" wrap="square" lIns="91440" tIns="45720" rIns="91440" bIns="45720" rtlCol="0">
            <a:sp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pPr algn="l"/>
            <a:r>
              <a:rPr lang="en-US" sz="6600" b="1" dirty="0" smtClean="0">
                <a:solidFill>
                  <a:srgbClr val="FF0000"/>
                </a:solidFill>
                <a:effectLst>
                  <a:outerShdw blurRad="38100" dist="38100" dir="2700000" algn="tl">
                    <a:srgbClr val="000000">
                      <a:alpha val="43137"/>
                    </a:srgbClr>
                  </a:outerShdw>
                </a:effectLst>
              </a:rPr>
              <a:t>Spring and Hibernate</a:t>
            </a:r>
            <a:endParaRPr lang="en-US" sz="6600" b="1" dirty="0">
              <a:solidFill>
                <a:srgbClr val="FF0000"/>
              </a:solidFill>
              <a:effectLst>
                <a:outerShdw blurRad="38100" dist="38100" dir="2700000" algn="tl">
                  <a:srgbClr val="000000">
                    <a:alpha val="43137"/>
                  </a:srgbClr>
                </a:outerShdw>
              </a:effectLst>
            </a:endParaRPr>
          </a:p>
        </p:txBody>
      </p:sp>
      <p:sp>
        <p:nvSpPr>
          <p:cNvPr id="5" name="TextBox 4"/>
          <p:cNvSpPr txBox="1"/>
          <p:nvPr/>
        </p:nvSpPr>
        <p:spPr>
          <a:xfrm>
            <a:off x="8710039" y="5577840"/>
            <a:ext cx="2581156" cy="674031"/>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pPr>
              <a:lnSpc>
                <a:spcPct val="90000"/>
              </a:lnSpc>
            </a:pPr>
            <a:r>
              <a:rPr lang="en-US" sz="2400" b="1" dirty="0" smtClean="0">
                <a:solidFill>
                  <a:srgbClr val="0F4A61"/>
                </a:solidFill>
                <a:latin typeface="Segoe UI" panose="020B0502040204020203" pitchFamily="34" charset="0"/>
                <a:cs typeface="Segoe UI" panose="020B0502040204020203" pitchFamily="34" charset="0"/>
              </a:rPr>
              <a:t>Santosh Kumar </a:t>
            </a:r>
            <a:r>
              <a:rPr lang="en-US" sz="2400" b="1" dirty="0" err="1" smtClean="0">
                <a:solidFill>
                  <a:srgbClr val="0F4A61"/>
                </a:solidFill>
                <a:latin typeface="Segoe UI" panose="020B0502040204020203" pitchFamily="34" charset="0"/>
                <a:cs typeface="Segoe UI" panose="020B0502040204020203" pitchFamily="34" charset="0"/>
              </a:rPr>
              <a:t>Kar</a:t>
            </a:r>
            <a:endParaRPr lang="en-US" sz="2400" b="1" dirty="0" smtClean="0">
              <a:solidFill>
                <a:srgbClr val="0F4A61"/>
              </a:solidFill>
              <a:latin typeface="Segoe UI" panose="020B0502040204020203" pitchFamily="34" charset="0"/>
              <a:cs typeface="Segoe UI" panose="020B0502040204020203" pitchFamily="34" charset="0"/>
            </a:endParaRPr>
          </a:p>
          <a:p>
            <a:pPr>
              <a:lnSpc>
                <a:spcPct val="90000"/>
              </a:lnSpc>
            </a:pPr>
            <a:r>
              <a:rPr lang="en-US" dirty="0" smtClean="0">
                <a:solidFill>
                  <a:srgbClr val="0F4A61"/>
                </a:solidFill>
                <a:latin typeface="Segoe UI" panose="020B0502040204020203" pitchFamily="34" charset="0"/>
                <a:cs typeface="Segoe UI" panose="020B0502040204020203" pitchFamily="34" charset="0"/>
                <a:hlinkClick r:id="rId2"/>
              </a:rPr>
              <a:t>skkar.2k2@gmail.com</a:t>
            </a:r>
            <a:r>
              <a:rPr lang="en-US" dirty="0" smtClean="0">
                <a:solidFill>
                  <a:srgbClr val="0F4A61"/>
                </a:solidFill>
                <a:latin typeface="Segoe UI" panose="020B0502040204020203" pitchFamily="34" charset="0"/>
                <a:cs typeface="Segoe UI" panose="020B0502040204020203" pitchFamily="34" charset="0"/>
              </a:rPr>
              <a:t> </a:t>
            </a:r>
            <a:endParaRPr lang="en-US"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3204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377" t="15089" r="36165" b="12784"/>
          <a:stretch/>
        </p:blipFill>
        <p:spPr bwMode="auto">
          <a:xfrm>
            <a:off x="1524001" y="457200"/>
            <a:ext cx="8341911"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524001" y="10886"/>
            <a:ext cx="3890809" cy="369332"/>
          </a:xfrm>
          <a:prstGeom prst="rect">
            <a:avLst/>
          </a:prstGeom>
          <a:noFill/>
        </p:spPr>
        <p:txBody>
          <a:bodyPr wrap="square">
            <a:spAutoFit/>
          </a:bodyPr>
          <a:lstStyle/>
          <a:p>
            <a:pPr>
              <a:spcBef>
                <a:spcPct val="20000"/>
              </a:spcBef>
              <a:buFont typeface="Arial" pitchFamily="34" charset="0"/>
              <a:buNone/>
            </a:pPr>
            <a:r>
              <a:rPr lang="en-US" b="1" u="sng" dirty="0">
                <a:solidFill>
                  <a:schemeClr val="accent1">
                    <a:lumMod val="50000"/>
                  </a:schemeClr>
                </a:solidFill>
                <a:latin typeface="Times New Roman" pitchFamily="18" charset="0"/>
                <a:ea typeface="Arial Unicode MS" pitchFamily="34" charset="-128"/>
                <a:cs typeface="Times New Roman" pitchFamily="18" charset="0"/>
              </a:rPr>
              <a:t>Writing DAO class</a:t>
            </a:r>
          </a:p>
        </p:txBody>
      </p:sp>
      <p:sp>
        <p:nvSpPr>
          <p:cNvPr id="4" name="TextBox 3"/>
          <p:cNvSpPr txBox="1"/>
          <p:nvPr/>
        </p:nvSpPr>
        <p:spPr>
          <a:xfrm>
            <a:off x="6553200" y="1295401"/>
            <a:ext cx="3810000" cy="307777"/>
          </a:xfrm>
          <a:prstGeom prst="rect">
            <a:avLst/>
          </a:prstGeom>
          <a:solidFill>
            <a:srgbClr val="FFFF00"/>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1400" dirty="0">
                <a:solidFill>
                  <a:srgbClr val="FF0000"/>
                </a:solidFill>
              </a:rPr>
              <a:t>Injected </a:t>
            </a:r>
            <a:r>
              <a:rPr lang="en-US" sz="1400" dirty="0" err="1">
                <a:solidFill>
                  <a:srgbClr val="FF0000"/>
                </a:solidFill>
              </a:rPr>
              <a:t>SessionFactory</a:t>
            </a:r>
            <a:r>
              <a:rPr lang="en-US" sz="1400" dirty="0">
                <a:solidFill>
                  <a:srgbClr val="FF0000"/>
                </a:solidFill>
              </a:rPr>
              <a:t> (not </a:t>
            </a:r>
            <a:r>
              <a:rPr lang="en-US" sz="1400" dirty="0" err="1">
                <a:solidFill>
                  <a:srgbClr val="FF0000"/>
                </a:solidFill>
              </a:rPr>
              <a:t>HibernateTemplate</a:t>
            </a:r>
            <a:r>
              <a:rPr lang="en-US" sz="1400" dirty="0">
                <a:solidFill>
                  <a:srgbClr val="FF0000"/>
                </a:solidFill>
              </a:rPr>
              <a:t>)</a:t>
            </a:r>
          </a:p>
        </p:txBody>
      </p:sp>
      <p:cxnSp>
        <p:nvCxnSpPr>
          <p:cNvPr id="7" name="Straight Arrow Connector 6"/>
          <p:cNvCxnSpPr/>
          <p:nvPr/>
        </p:nvCxnSpPr>
        <p:spPr>
          <a:xfrm flipH="1">
            <a:off x="4800600" y="1449288"/>
            <a:ext cx="1752600" cy="3795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553200" y="3619501"/>
            <a:ext cx="3810000" cy="307777"/>
          </a:xfrm>
          <a:prstGeom prst="rect">
            <a:avLst/>
          </a:prstGeom>
          <a:solidFill>
            <a:srgbClr val="92D050"/>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1400" dirty="0">
                <a:solidFill>
                  <a:srgbClr val="FF0000"/>
                </a:solidFill>
              </a:rPr>
              <a:t>Uses Hibernate session from </a:t>
            </a:r>
            <a:r>
              <a:rPr lang="en-US" sz="1400" dirty="0" err="1">
                <a:solidFill>
                  <a:srgbClr val="FF0000"/>
                </a:solidFill>
              </a:rPr>
              <a:t>SessionFactory</a:t>
            </a:r>
            <a:endParaRPr lang="en-US" sz="1400" dirty="0">
              <a:solidFill>
                <a:srgbClr val="FF0000"/>
              </a:solidFill>
            </a:endParaRPr>
          </a:p>
        </p:txBody>
      </p:sp>
      <p:cxnSp>
        <p:nvCxnSpPr>
          <p:cNvPr id="10" name="Straight Arrow Connector 9"/>
          <p:cNvCxnSpPr/>
          <p:nvPr/>
        </p:nvCxnSpPr>
        <p:spPr>
          <a:xfrm flipH="1">
            <a:off x="4800600" y="3773388"/>
            <a:ext cx="1752600" cy="3795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721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978" y="1604211"/>
            <a:ext cx="10916653" cy="3858126"/>
          </a:xfrm>
        </p:spPr>
        <p:txBody>
          <a:bodyPr>
            <a:noAutofit/>
          </a:bodyPr>
          <a:lstStyle/>
          <a:p>
            <a:pPr algn="just"/>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Spring </a:t>
            </a:r>
            <a:r>
              <a:rPr lang="en-US" sz="2800" dirty="0">
                <a:solidFill>
                  <a:schemeClr val="accent1">
                    <a:lumMod val="50000"/>
                  </a:schemeClr>
                </a:solidFill>
                <a:latin typeface="Times New Roman" pitchFamily="18" charset="0"/>
                <a:ea typeface="Arial Unicode MS" pitchFamily="34" charset="-128"/>
                <a:cs typeface="Times New Roman" pitchFamily="18" charset="0"/>
              </a:rPr>
              <a:t>comes with a family of data access frameworks that integrate with a variety of data access technologies. You may use direct JDBC, </a:t>
            </a:r>
            <a:r>
              <a:rPr lang="en-US" sz="2800" dirty="0" err="1">
                <a:solidFill>
                  <a:schemeClr val="accent1">
                    <a:lumMod val="50000"/>
                  </a:schemeClr>
                </a:solidFill>
                <a:latin typeface="Times New Roman" pitchFamily="18" charset="0"/>
                <a:ea typeface="Arial Unicode MS" pitchFamily="34" charset="-128"/>
                <a:cs typeface="Times New Roman" pitchFamily="18" charset="0"/>
              </a:rPr>
              <a:t>iBATIS</a:t>
            </a:r>
            <a:r>
              <a:rPr lang="en-US" sz="2800" dirty="0">
                <a:solidFill>
                  <a:schemeClr val="accent1">
                    <a:lumMod val="50000"/>
                  </a:schemeClr>
                </a:solidFill>
                <a:latin typeface="Times New Roman" pitchFamily="18" charset="0"/>
                <a:ea typeface="Arial Unicode MS" pitchFamily="34" charset="-128"/>
                <a:cs typeface="Times New Roman" pitchFamily="18" charset="0"/>
              </a:rPr>
              <a:t>, or an object relational mapping (ORM) framework like Hibernate to persist your data. Spring supports all of these persistence mechanisms.</a:t>
            </a:r>
            <a:endParaRPr lang="en-US" sz="2800" b="1"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5" name="TextBox 4"/>
          <p:cNvSpPr txBox="1"/>
          <p:nvPr/>
        </p:nvSpPr>
        <p:spPr>
          <a:xfrm>
            <a:off x="753978" y="324852"/>
            <a:ext cx="3299942" cy="757130"/>
          </a:xfrm>
          <a:prstGeom prst="rect">
            <a:avLst/>
          </a:prstGeom>
          <a:solidFill>
            <a:schemeClr val="bg1"/>
          </a:solidFill>
        </p:spPr>
        <p:txBody>
          <a:bodyPr wrap="none" rtlCol="0">
            <a:spAutoFit/>
          </a:bodyPr>
          <a:lstStyle/>
          <a:p>
            <a:pPr algn="ctr">
              <a:lnSpc>
                <a:spcPct val="90000"/>
              </a:lnSpc>
            </a:pPr>
            <a:r>
              <a:rPr lang="en-US" sz="4800" smtClean="0">
                <a:solidFill>
                  <a:srgbClr val="0F4A61"/>
                </a:solidFill>
                <a:latin typeface="Segoe UI" panose="020B0502040204020203" pitchFamily="34" charset="0"/>
                <a:cs typeface="Segoe UI" panose="020B0502040204020203" pitchFamily="34" charset="0"/>
              </a:rPr>
              <a:t>Introduction</a:t>
            </a:r>
            <a:endParaRPr lang="en-US" sz="4800" dirty="0">
              <a:solidFill>
                <a:srgbClr val="0F4A61"/>
              </a:solidFill>
              <a:latin typeface="Segoe UI" panose="020B0502040204020203" pitchFamily="34" charset="0"/>
              <a:cs typeface="Segoe UI" panose="020B0502040204020203" pitchFamily="34" charset="0"/>
            </a:endParaRPr>
          </a:p>
        </p:txBody>
      </p:sp>
      <p:sp>
        <p:nvSpPr>
          <p:cNvPr id="2" name="Footer Placeholder 1"/>
          <p:cNvSpPr>
            <a:spLocks noGrp="1"/>
          </p:cNvSpPr>
          <p:nvPr>
            <p:ph type="ftr" sz="quarter" idx="11"/>
          </p:nvPr>
        </p:nvSpPr>
        <p:spPr/>
        <p:txBody>
          <a:bodyPr/>
          <a:lstStyle/>
          <a:p>
            <a:r>
              <a:rPr lang="en-US" dirty="0" smtClean="0"/>
              <a:t>Copyright @ 2015 </a:t>
            </a:r>
            <a:r>
              <a:rPr lang="en-US" dirty="0" err="1" smtClean="0"/>
              <a:t>Learntek</a:t>
            </a:r>
            <a:r>
              <a:rPr lang="en-US" dirty="0" smtClean="0"/>
              <a:t>. All Rights Reserved.</a:t>
            </a:r>
            <a:endParaRPr lang="en-US" dirty="0"/>
          </a:p>
        </p:txBody>
      </p:sp>
      <p:sp>
        <p:nvSpPr>
          <p:cNvPr id="4" name="Slide Number Placeholder 3"/>
          <p:cNvSpPr>
            <a:spLocks noGrp="1"/>
          </p:cNvSpPr>
          <p:nvPr>
            <p:ph type="sldNum" sz="quarter" idx="12"/>
          </p:nvPr>
        </p:nvSpPr>
        <p:spPr/>
        <p:txBody>
          <a:bodyPr/>
          <a:lstStyle/>
          <a:p>
            <a:fld id="{1019847D-44B6-4668-8A83-5B1BA5C285AC}" type="slidenum">
              <a:rPr lang="en-US" smtClean="0"/>
              <a:t>3</a:t>
            </a:fld>
            <a:endParaRPr lang="en-US"/>
          </a:p>
        </p:txBody>
      </p:sp>
    </p:spTree>
    <p:extLst>
      <p:ext uri="{BB962C8B-B14F-4D97-AF65-F5344CB8AC3E}">
        <p14:creationId xmlns:p14="http://schemas.microsoft.com/office/powerpoint/2010/main" val="341201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8171" y="1295400"/>
            <a:ext cx="10954175" cy="5189621"/>
          </a:xfrm>
          <a:prstGeom prst="rect">
            <a:avLst/>
          </a:prstGeom>
        </p:spPr>
        <p:txBody>
          <a:bodyPr vert="horz" lIns="91440" tIns="45720" rIns="91440" bIns="45720" rtlCol="0">
            <a:noAutofit/>
          </a:bodyPr>
          <a:lstStyle/>
          <a:p>
            <a:r>
              <a:rPr lang="en-US" sz="2000" dirty="0">
                <a:solidFill>
                  <a:schemeClr val="accent1">
                    <a:lumMod val="50000"/>
                  </a:schemeClr>
                </a:solidFill>
                <a:latin typeface="Times New Roman" pitchFamily="18" charset="0"/>
                <a:ea typeface="Arial Unicode MS" pitchFamily="34" charset="-128"/>
                <a:cs typeface="Times New Roman" pitchFamily="18" charset="0"/>
              </a:rPr>
              <a:t>Hibernate is an open source project whose purpose is to make it easy to integrate relational data into Java programs. This is done through the use of XML mapping files, which associate Java classes with database tables.</a:t>
            </a:r>
          </a:p>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a:p>
            <a:pPr algn="just">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Hibernate provides basic mapping capabilities. It also includes several other object/relational mapping (ORM) capabilities, including:</a:t>
            </a:r>
          </a:p>
          <a:p>
            <a:pPr marL="342900" indent="-342900">
              <a:spcBef>
                <a:spcPct val="20000"/>
              </a:spcBef>
              <a:buFont typeface="Arial" pitchFamily="34" charset="0"/>
              <a:buChar char="•"/>
            </a:pPr>
            <a:r>
              <a:rPr lang="en-US" sz="2000" dirty="0">
                <a:solidFill>
                  <a:schemeClr val="accent1">
                    <a:lumMod val="50000"/>
                  </a:schemeClr>
                </a:solidFill>
                <a:latin typeface="Times New Roman" pitchFamily="18" charset="0"/>
                <a:ea typeface="Arial Unicode MS" pitchFamily="34" charset="-128"/>
                <a:cs typeface="Times New Roman" pitchFamily="18" charset="0"/>
              </a:rPr>
              <a:t>An enhanced, object-based SQL variant for retrieving data, known as Hibernate Query Language (HQL).</a:t>
            </a:r>
          </a:p>
          <a:p>
            <a:pPr marL="342900" indent="-342900">
              <a:spcBef>
                <a:spcPct val="20000"/>
              </a:spcBef>
              <a:buFont typeface="Arial" pitchFamily="34" charset="0"/>
              <a:buChar char="•"/>
            </a:pPr>
            <a:r>
              <a:rPr lang="en-US" sz="2000" dirty="0">
                <a:solidFill>
                  <a:schemeClr val="accent1">
                    <a:lumMod val="50000"/>
                  </a:schemeClr>
                </a:solidFill>
                <a:latin typeface="Times New Roman" pitchFamily="18" charset="0"/>
                <a:ea typeface="Arial Unicode MS" pitchFamily="34" charset="-128"/>
                <a:cs typeface="Times New Roman" pitchFamily="18" charset="0"/>
              </a:rPr>
              <a:t>Automated processes to synchronize objects with their database equivalents.</a:t>
            </a:r>
          </a:p>
          <a:p>
            <a:pPr marL="342900" indent="-342900">
              <a:spcBef>
                <a:spcPct val="20000"/>
              </a:spcBef>
              <a:buFont typeface="Arial" pitchFamily="34" charset="0"/>
              <a:buChar char="•"/>
            </a:pPr>
            <a:r>
              <a:rPr lang="en-US" sz="2000" dirty="0">
                <a:solidFill>
                  <a:schemeClr val="accent1">
                    <a:lumMod val="50000"/>
                  </a:schemeClr>
                </a:solidFill>
                <a:latin typeface="Times New Roman" pitchFamily="18" charset="0"/>
                <a:ea typeface="Arial Unicode MS" pitchFamily="34" charset="-128"/>
                <a:cs typeface="Times New Roman" pitchFamily="18" charset="0"/>
              </a:rPr>
              <a:t>Built-in database connection pooling, including three </a:t>
            </a:r>
            <a:r>
              <a:rPr lang="en-US" sz="2000" dirty="0" smtClean="0">
                <a:solidFill>
                  <a:schemeClr val="accent1">
                    <a:lumMod val="50000"/>
                  </a:schemeClr>
                </a:solidFill>
                <a:latin typeface="Times New Roman" pitchFamily="18" charset="0"/>
                <a:ea typeface="Arial Unicode MS" pitchFamily="34" charset="-128"/>
                <a:cs typeface="Times New Roman" pitchFamily="18" charset="0"/>
              </a:rPr>
              <a:t>open-source </a:t>
            </a:r>
            <a:r>
              <a:rPr lang="en-US" sz="2000" dirty="0">
                <a:solidFill>
                  <a:schemeClr val="accent1">
                    <a:lumMod val="50000"/>
                  </a:schemeClr>
                </a:solidFill>
                <a:latin typeface="Times New Roman" pitchFamily="18" charset="0"/>
                <a:ea typeface="Arial Unicode MS" pitchFamily="34" charset="-128"/>
                <a:cs typeface="Times New Roman" pitchFamily="18" charset="0"/>
              </a:rPr>
              <a:t>variants.</a:t>
            </a:r>
          </a:p>
          <a:p>
            <a:pPr marL="342900" indent="-342900">
              <a:spcBef>
                <a:spcPct val="20000"/>
              </a:spcBef>
              <a:buFont typeface="Arial" pitchFamily="34" charset="0"/>
              <a:buChar char="•"/>
            </a:pPr>
            <a:r>
              <a:rPr lang="en-US" sz="2000" dirty="0">
                <a:solidFill>
                  <a:schemeClr val="accent1">
                    <a:lumMod val="50000"/>
                  </a:schemeClr>
                </a:solidFill>
                <a:latin typeface="Times New Roman" pitchFamily="18" charset="0"/>
                <a:ea typeface="Arial Unicode MS" pitchFamily="34" charset="-128"/>
                <a:cs typeface="Times New Roman" pitchFamily="18" charset="0"/>
              </a:rPr>
              <a:t>Transactional capabilities that can work both stand-alone or with existing Java Transaction API (JTA) implementations.</a:t>
            </a:r>
          </a:p>
          <a:p>
            <a:pPr marL="342900" indent="-342900">
              <a:spcBef>
                <a:spcPct val="20000"/>
              </a:spcBef>
              <a:buFont typeface="Arial" pitchFamily="34" charset="0"/>
              <a:buChar char="•"/>
            </a:pPr>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a:p>
            <a:pPr>
              <a:spcBef>
                <a:spcPct val="20000"/>
              </a:spcBef>
            </a:pPr>
            <a:r>
              <a:rPr lang="en-US" sz="2000" dirty="0">
                <a:solidFill>
                  <a:schemeClr val="accent1">
                    <a:lumMod val="50000"/>
                  </a:schemeClr>
                </a:solidFill>
                <a:latin typeface="Times New Roman" pitchFamily="18" charset="0"/>
                <a:ea typeface="Arial Unicode MS" pitchFamily="34" charset="-128"/>
                <a:cs typeface="Times New Roman" pitchFamily="18" charset="0"/>
              </a:rPr>
              <a:t>The goal of Hibernate is to allow object-oriented developers to incorporate persistence into their programs with a minimum of effort.</a:t>
            </a:r>
          </a:p>
        </p:txBody>
      </p:sp>
      <p:sp>
        <p:nvSpPr>
          <p:cNvPr id="2" name="TextBox 1"/>
          <p:cNvSpPr txBox="1"/>
          <p:nvPr/>
        </p:nvSpPr>
        <p:spPr>
          <a:xfrm>
            <a:off x="460963" y="372979"/>
            <a:ext cx="4275722" cy="757130"/>
          </a:xfrm>
          <a:prstGeom prst="rect">
            <a:avLst/>
          </a:prstGeom>
          <a:solidFill>
            <a:schemeClr val="bg1"/>
          </a:solidFill>
        </p:spPr>
        <p:txBody>
          <a:bodyPr wrap="none" rtlCol="0">
            <a:spAutoFit/>
          </a:bodyPr>
          <a:lstStyle/>
          <a:p>
            <a:pPr algn="ctr">
              <a:lnSpc>
                <a:spcPct val="90000"/>
              </a:lnSpc>
            </a:pPr>
            <a:r>
              <a:rPr lang="en-US" sz="4800" dirty="0" smtClean="0">
                <a:solidFill>
                  <a:srgbClr val="0F4A61"/>
                </a:solidFill>
                <a:latin typeface="Segoe UI" panose="020B0502040204020203" pitchFamily="34" charset="0"/>
                <a:cs typeface="Segoe UI" panose="020B0502040204020203" pitchFamily="34" charset="0"/>
              </a:rPr>
              <a:t>Recall Hibernate</a:t>
            </a:r>
            <a:endParaRPr lang="en-US" sz="4800" dirty="0">
              <a:solidFill>
                <a:srgbClr val="0F4A61"/>
              </a:solidFill>
              <a:latin typeface="Segoe UI" panose="020B0502040204020203" pitchFamily="34" charset="0"/>
              <a:cs typeface="Segoe UI" panose="020B0502040204020203" pitchFamily="34"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9907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601577" y="1495927"/>
            <a:ext cx="11081085" cy="43995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Spring Integrates very well with Hibernate. If someone asks why do we need to integrate hibernate in Spring? Yes, there are benefits.</a:t>
            </a:r>
          </a:p>
          <a:p>
            <a:pPr marL="0" indent="0" algn="just">
              <a:buNone/>
            </a:pPr>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a:p>
            <a:r>
              <a:rPr lang="en-US" sz="2000" dirty="0">
                <a:solidFill>
                  <a:schemeClr val="accent1">
                    <a:lumMod val="50000"/>
                  </a:schemeClr>
                </a:solidFill>
                <a:latin typeface="Times New Roman" pitchFamily="18" charset="0"/>
                <a:ea typeface="Arial Unicode MS" pitchFamily="34" charset="-128"/>
                <a:cs typeface="Times New Roman" pitchFamily="18" charset="0"/>
              </a:rPr>
              <a:t>The very first benefit is the Spring framework itself. The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IoC</a:t>
            </a:r>
            <a:r>
              <a:rPr lang="en-US" sz="2000" dirty="0">
                <a:solidFill>
                  <a:schemeClr val="accent1">
                    <a:lumMod val="50000"/>
                  </a:schemeClr>
                </a:solidFill>
                <a:latin typeface="Times New Roman" pitchFamily="18" charset="0"/>
                <a:ea typeface="Arial Unicode MS" pitchFamily="34" charset="-128"/>
                <a:cs typeface="Times New Roman" pitchFamily="18" charset="0"/>
              </a:rPr>
              <a:t> container makes configuring data sources, transaction managers, and DAOs easy.</a:t>
            </a:r>
          </a:p>
          <a:p>
            <a:r>
              <a:rPr lang="en-US" sz="2000" dirty="0">
                <a:solidFill>
                  <a:schemeClr val="accent1">
                    <a:lumMod val="50000"/>
                  </a:schemeClr>
                </a:solidFill>
                <a:latin typeface="Times New Roman" pitchFamily="18" charset="0"/>
                <a:ea typeface="Arial Unicode MS" pitchFamily="34" charset="-128"/>
                <a:cs typeface="Times New Roman" pitchFamily="18" charset="0"/>
              </a:rPr>
              <a:t>It manages the Hibernate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SessionFactory</a:t>
            </a:r>
            <a:r>
              <a:rPr lang="en-US" sz="2000" dirty="0">
                <a:solidFill>
                  <a:schemeClr val="accent1">
                    <a:lumMod val="50000"/>
                  </a:schemeClr>
                </a:solidFill>
                <a:latin typeface="Times New Roman" pitchFamily="18" charset="0"/>
                <a:ea typeface="Arial Unicode MS" pitchFamily="34" charset="-128"/>
                <a:cs typeface="Times New Roman" pitchFamily="18" charset="0"/>
              </a:rPr>
              <a:t> as a singleton – a small but  surprisingly annoying task that must be implemented manually when using Hibernate alone.</a:t>
            </a:r>
          </a:p>
          <a:p>
            <a:r>
              <a:rPr lang="en-US" sz="2000" dirty="0">
                <a:solidFill>
                  <a:schemeClr val="accent1">
                    <a:lumMod val="50000"/>
                  </a:schemeClr>
                </a:solidFill>
                <a:latin typeface="Times New Roman" pitchFamily="18" charset="0"/>
                <a:ea typeface="Arial Unicode MS" pitchFamily="34" charset="-128"/>
                <a:cs typeface="Times New Roman" pitchFamily="18" charset="0"/>
              </a:rPr>
              <a:t>It offers a transaction system of its own, which is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aspectoriented</a:t>
            </a:r>
            <a:r>
              <a:rPr lang="en-US" sz="2000" dirty="0">
                <a:solidFill>
                  <a:schemeClr val="accent1">
                    <a:lumMod val="50000"/>
                  </a:schemeClr>
                </a:solidFill>
                <a:latin typeface="Times New Roman" pitchFamily="18" charset="0"/>
                <a:ea typeface="Arial Unicode MS" pitchFamily="34" charset="-128"/>
                <a:cs typeface="Times New Roman" pitchFamily="18" charset="0"/>
              </a:rPr>
              <a:t> and thus configurable, either through Spring AOP or Java-5 annotations. Either of these are generally much easier than working with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Hibernate’s</a:t>
            </a:r>
            <a:r>
              <a:rPr lang="en-US" sz="2000" dirty="0">
                <a:solidFill>
                  <a:schemeClr val="accent1">
                    <a:lumMod val="50000"/>
                  </a:schemeClr>
                </a:solidFill>
                <a:latin typeface="Times New Roman" pitchFamily="18" charset="0"/>
                <a:ea typeface="Arial Unicode MS" pitchFamily="34" charset="-128"/>
                <a:cs typeface="Times New Roman" pitchFamily="18" charset="0"/>
              </a:rPr>
              <a:t> transaction API.</a:t>
            </a:r>
          </a:p>
          <a:p>
            <a:r>
              <a:rPr lang="en-US" sz="2000" dirty="0">
                <a:solidFill>
                  <a:schemeClr val="accent1">
                    <a:lumMod val="50000"/>
                  </a:schemeClr>
                </a:solidFill>
                <a:latin typeface="Times New Roman" pitchFamily="18" charset="0"/>
                <a:ea typeface="Arial Unicode MS" pitchFamily="34" charset="-128"/>
                <a:cs typeface="Times New Roman" pitchFamily="18" charset="0"/>
              </a:rPr>
              <a:t>Transaction management becomes nearly invisible for many applications, and where it’s visible, it’s still pretty easy.</a:t>
            </a:r>
          </a:p>
          <a:p>
            <a:r>
              <a:rPr lang="en-US" sz="2000" dirty="0">
                <a:solidFill>
                  <a:schemeClr val="accent1">
                    <a:lumMod val="50000"/>
                  </a:schemeClr>
                </a:solidFill>
                <a:latin typeface="Times New Roman" pitchFamily="18" charset="0"/>
                <a:ea typeface="Arial Unicode MS" pitchFamily="34" charset="-128"/>
                <a:cs typeface="Times New Roman" pitchFamily="18" charset="0"/>
              </a:rPr>
              <a:t>You integrate more easily with other standards and frameworks.</a:t>
            </a:r>
          </a:p>
        </p:txBody>
      </p:sp>
      <p:sp>
        <p:nvSpPr>
          <p:cNvPr id="3" name="TextBox 2"/>
          <p:cNvSpPr txBox="1"/>
          <p:nvPr/>
        </p:nvSpPr>
        <p:spPr>
          <a:xfrm>
            <a:off x="601577" y="529394"/>
            <a:ext cx="8122736" cy="590931"/>
          </a:xfrm>
          <a:prstGeom prst="rect">
            <a:avLst/>
          </a:prstGeom>
          <a:solidFill>
            <a:schemeClr val="bg1"/>
          </a:solidFill>
        </p:spPr>
        <p:txBody>
          <a:bodyPr wrap="none" rtlCol="0">
            <a:spAutoFit/>
          </a:bodyPr>
          <a:lstStyle/>
          <a:p>
            <a:pPr algn="ctr">
              <a:lnSpc>
                <a:spcPct val="90000"/>
              </a:lnSpc>
            </a:pPr>
            <a:r>
              <a:rPr lang="en-US" sz="3600" b="1">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Why to Integrate Hibernate with </a:t>
            </a:r>
            <a:r>
              <a:rPr lang="en-US" sz="3600" b="1" smtClean="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Spring</a:t>
            </a:r>
            <a:endParaRPr lang="en-US" sz="3600" b="1">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endParaRP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919710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752600" y="990600"/>
            <a:ext cx="8686800" cy="5715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6" name="Rectangle 5"/>
          <p:cNvSpPr/>
          <p:nvPr/>
        </p:nvSpPr>
        <p:spPr>
          <a:xfrm>
            <a:off x="591552" y="1367589"/>
            <a:ext cx="11008895" cy="4724400"/>
          </a:xfrm>
          <a:prstGeom prst="rect">
            <a:avLst/>
          </a:prstGeom>
        </p:spPr>
        <p:txBody>
          <a:bodyPr vert="horz" lIns="91440" tIns="45720" rIns="91440" bIns="45720" rtlCol="0">
            <a:noAutofit/>
          </a:bodyPr>
          <a:lstStyle/>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A typical Hibernate application uses the Hibernate Libraries, configures its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SessionFactory</a:t>
            </a:r>
            <a:r>
              <a:rPr lang="en-US" sz="2000" dirty="0">
                <a:solidFill>
                  <a:schemeClr val="accent1">
                    <a:lumMod val="50000"/>
                  </a:schemeClr>
                </a:solidFill>
                <a:latin typeface="Times New Roman" pitchFamily="18" charset="0"/>
                <a:ea typeface="Arial Unicode MS" pitchFamily="34" charset="-128"/>
                <a:cs typeface="Times New Roman" pitchFamily="18" charset="0"/>
              </a:rPr>
              <a:t> using a properties file or an XML file, use hibernate session etc. Now let’s discuss the steps we must follow while integrating Hibernate with Spring.</a:t>
            </a:r>
          </a:p>
          <a:p>
            <a:pPr>
              <a:spcBef>
                <a:spcPct val="20000"/>
              </a:spcBef>
              <a:buFont typeface="Arial" pitchFamily="34" charset="0"/>
              <a:buNone/>
            </a:pPr>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Step 1: Set Hibernate Libraries in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classpath</a:t>
            </a:r>
            <a:r>
              <a:rPr lang="en-US" sz="2000" dirty="0">
                <a:solidFill>
                  <a:schemeClr val="accent1">
                    <a:lumMod val="50000"/>
                  </a:schemeClr>
                </a:solidFill>
                <a:latin typeface="Times New Roman" pitchFamily="18" charset="0"/>
                <a:ea typeface="Arial Unicode MS" pitchFamily="34" charset="-128"/>
                <a:cs typeface="Times New Roman" pitchFamily="18" charset="0"/>
              </a:rPr>
              <a:t>.</a:t>
            </a:r>
          </a:p>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Step 2: Declare a bean in Spring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Config</a:t>
            </a:r>
            <a:r>
              <a:rPr lang="en-US" sz="2000" dirty="0">
                <a:solidFill>
                  <a:schemeClr val="accent1">
                    <a:lumMod val="50000"/>
                  </a:schemeClr>
                </a:solidFill>
                <a:latin typeface="Times New Roman" pitchFamily="18" charset="0"/>
                <a:ea typeface="Arial Unicode MS" pitchFamily="34" charset="-128"/>
                <a:cs typeface="Times New Roman" pitchFamily="18" charset="0"/>
              </a:rPr>
              <a:t> file for </a:t>
            </a:r>
            <a:r>
              <a:rPr lang="en-US" sz="2000" i="1" dirty="0">
                <a:solidFill>
                  <a:schemeClr val="accent1">
                    <a:lumMod val="50000"/>
                  </a:schemeClr>
                </a:solidFill>
                <a:latin typeface="Times New Roman" pitchFamily="18" charset="0"/>
                <a:ea typeface="Arial Unicode MS" pitchFamily="34" charset="-128"/>
                <a:cs typeface="Times New Roman" pitchFamily="18" charset="0"/>
              </a:rPr>
              <a:t>Hibernate Session Factory.</a:t>
            </a:r>
          </a:p>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Step 3: Inject </a:t>
            </a:r>
            <a:r>
              <a:rPr lang="en-US" sz="2000" i="1" dirty="0">
                <a:solidFill>
                  <a:schemeClr val="accent1">
                    <a:lumMod val="50000"/>
                  </a:schemeClr>
                </a:solidFill>
                <a:latin typeface="Times New Roman" pitchFamily="18" charset="0"/>
                <a:ea typeface="Arial Unicode MS" pitchFamily="34" charset="-128"/>
                <a:cs typeface="Times New Roman" pitchFamily="18" charset="0"/>
              </a:rPr>
              <a:t>session factory</a:t>
            </a:r>
            <a:r>
              <a:rPr lang="en-US" sz="2000" dirty="0">
                <a:solidFill>
                  <a:schemeClr val="accent1">
                    <a:lumMod val="50000"/>
                  </a:schemeClr>
                </a:solidFill>
                <a:latin typeface="Times New Roman" pitchFamily="18" charset="0"/>
                <a:ea typeface="Arial Unicode MS" pitchFamily="34" charset="-128"/>
                <a:cs typeface="Times New Roman" pitchFamily="18" charset="0"/>
              </a:rPr>
              <a:t> into Hibernate template.</a:t>
            </a:r>
          </a:p>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Step 4: Inject </a:t>
            </a:r>
            <a:r>
              <a:rPr lang="en-US" sz="2000" i="1" dirty="0">
                <a:solidFill>
                  <a:schemeClr val="accent1">
                    <a:lumMod val="50000"/>
                  </a:schemeClr>
                </a:solidFill>
                <a:latin typeface="Times New Roman" pitchFamily="18" charset="0"/>
                <a:ea typeface="Arial Unicode MS" pitchFamily="34" charset="-128"/>
                <a:cs typeface="Times New Roman" pitchFamily="18" charset="0"/>
              </a:rPr>
              <a:t>hibernate 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into DAO classes.</a:t>
            </a:r>
          </a:p>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Step 5: Define the property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HibernateTemplate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in each DAO classes.</a:t>
            </a:r>
          </a:p>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Step 6: Use hibernate Queries through Hibernate Template object in DAO.</a:t>
            </a:r>
          </a:p>
          <a:p>
            <a:pPr>
              <a:spcBef>
                <a:spcPct val="20000"/>
              </a:spcBef>
              <a:buFont typeface="Arial" pitchFamily="34" charset="0"/>
              <a:buNone/>
            </a:pPr>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Let’s discuss all these steps one by one.</a:t>
            </a:r>
          </a:p>
        </p:txBody>
      </p:sp>
      <p:sp>
        <p:nvSpPr>
          <p:cNvPr id="2" name="TextBox 1"/>
          <p:cNvSpPr txBox="1"/>
          <p:nvPr/>
        </p:nvSpPr>
        <p:spPr>
          <a:xfrm>
            <a:off x="591552" y="430812"/>
            <a:ext cx="7726795" cy="646331"/>
          </a:xfrm>
          <a:prstGeom prst="rect">
            <a:avLst/>
          </a:prstGeom>
          <a:solidFill>
            <a:schemeClr val="bg1"/>
          </a:solidFill>
        </p:spPr>
        <p:txBody>
          <a:bodyPr wrap="none" rtlCol="0">
            <a:spAutoFit/>
          </a:bodyPr>
          <a:lstStyle/>
          <a:p>
            <a:pPr algn="ctr">
              <a:lnSpc>
                <a:spcPct val="90000"/>
              </a:lnSpc>
            </a:pPr>
            <a:r>
              <a:rPr lang="en-US" sz="4000" b="1">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Integrating Hibernate with </a:t>
            </a:r>
            <a:r>
              <a:rPr lang="en-US" sz="4000" b="1" smtClean="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Spring</a:t>
            </a:r>
            <a:endParaRPr lang="en-US" sz="4000" b="1">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7542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1262" y="1656347"/>
            <a:ext cx="9396663" cy="2410327"/>
          </a:xfrm>
          <a:prstGeom prst="rect">
            <a:avLst/>
          </a:prstGeom>
        </p:spPr>
        <p:txBody>
          <a:bodyPr vert="horz" lIns="91440" tIns="45720" rIns="91440" bIns="45720" rtlCol="0">
            <a:noAutofit/>
          </a:bodyPr>
          <a:lstStyle/>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To integrate Hibernate with Spring, you need the hibernate libraries along with Spring. </a:t>
            </a:r>
          </a:p>
          <a:p>
            <a:pPr>
              <a:spcBef>
                <a:spcPct val="20000"/>
              </a:spcBef>
              <a:buFont typeface="Arial" pitchFamily="34" charset="0"/>
              <a:buNone/>
            </a:pPr>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So the first step should be downloading all the necessary library jars for Hibernate and set those jars into the project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classpath</a:t>
            </a:r>
            <a:r>
              <a:rPr lang="en-US" sz="2000" dirty="0">
                <a:solidFill>
                  <a:schemeClr val="accent1">
                    <a:lumMod val="50000"/>
                  </a:schemeClr>
                </a:solidFill>
                <a:latin typeface="Times New Roman" pitchFamily="18" charset="0"/>
                <a:ea typeface="Arial Unicode MS" pitchFamily="34" charset="-128"/>
                <a:cs typeface="Times New Roman" pitchFamily="18" charset="0"/>
              </a:rPr>
              <a:t> just like you already have set the Spring libraries..</a:t>
            </a:r>
          </a:p>
        </p:txBody>
      </p:sp>
      <p:sp>
        <p:nvSpPr>
          <p:cNvPr id="2" name="TextBox 1"/>
          <p:cNvSpPr txBox="1"/>
          <p:nvPr/>
        </p:nvSpPr>
        <p:spPr>
          <a:xfrm>
            <a:off x="481262" y="697832"/>
            <a:ext cx="4928657" cy="424732"/>
          </a:xfrm>
          <a:prstGeom prst="rect">
            <a:avLst/>
          </a:prstGeom>
          <a:solidFill>
            <a:schemeClr val="bg1"/>
          </a:solidFill>
        </p:spPr>
        <p:txBody>
          <a:bodyPr wrap="none" rtlCol="0">
            <a:spAutoFit/>
          </a:bodyPr>
          <a:lstStyle/>
          <a:p>
            <a:pPr algn="ctr">
              <a:lnSpc>
                <a:spcPct val="90000"/>
              </a:lnSpc>
            </a:pPr>
            <a:r>
              <a:rPr lang="en-US" sz="2400" b="1" dirty="0">
                <a:solidFill>
                  <a:schemeClr val="accent1">
                    <a:lumMod val="50000"/>
                  </a:schemeClr>
                </a:solidFill>
                <a:latin typeface="Times New Roman" pitchFamily="18" charset="0"/>
                <a:ea typeface="Arial Unicode MS" pitchFamily="34" charset="-128"/>
                <a:cs typeface="Times New Roman" pitchFamily="18" charset="0"/>
              </a:rPr>
              <a:t>Step 1: </a:t>
            </a:r>
            <a:r>
              <a:rPr lang="en-US" sz="2400" b="1" dirty="0" smtClean="0">
                <a:solidFill>
                  <a:schemeClr val="accent1">
                    <a:lumMod val="50000"/>
                  </a:schemeClr>
                </a:solidFill>
                <a:latin typeface="Times New Roman" pitchFamily="18" charset="0"/>
                <a:ea typeface="Arial Unicode MS" pitchFamily="34" charset="-128"/>
                <a:cs typeface="Times New Roman" pitchFamily="18" charset="0"/>
              </a:rPr>
              <a:t>Adding Hibernate Libraries</a:t>
            </a:r>
            <a:endParaRPr lang="en-US" sz="2400" b="1"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59081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9687" y="1540042"/>
            <a:ext cx="10884692" cy="4415589"/>
          </a:xfrm>
          <a:prstGeom prst="rect">
            <a:avLst/>
          </a:prstGeom>
        </p:spPr>
        <p:txBody>
          <a:bodyPr vert="horz" lIns="91440" tIns="45720" rIns="91440" bIns="45720" rtlCol="0">
            <a:noAutofit/>
          </a:bodyPr>
          <a:lstStyle/>
          <a:p>
            <a:pPr>
              <a:spcBef>
                <a:spcPct val="20000"/>
              </a:spcBef>
              <a:buFont typeface="Arial" pitchFamily="34" charset="0"/>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A typical Hibernate application uses the Hibernate Libraries, configures its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SessionFactory</a:t>
            </a:r>
            <a:r>
              <a:rPr lang="en-US" sz="2000" dirty="0">
                <a:solidFill>
                  <a:schemeClr val="accent1">
                    <a:lumMod val="50000"/>
                  </a:schemeClr>
                </a:solidFill>
                <a:latin typeface="Times New Roman" pitchFamily="18" charset="0"/>
                <a:ea typeface="Arial Unicode MS" pitchFamily="34" charset="-128"/>
                <a:cs typeface="Times New Roman" pitchFamily="18" charset="0"/>
              </a:rPr>
              <a:t> using a properties file or an XML file, use hibernate session etc. Now let’s discuss the steps we must follow while integrating Hibernate with Spring.</a:t>
            </a:r>
          </a:p>
          <a:p>
            <a:pPr>
              <a:spcBef>
                <a:spcPct val="20000"/>
              </a:spcBef>
              <a:buFont typeface="Arial" pitchFamily="34" charset="0"/>
              <a:buNone/>
            </a:pPr>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a:p>
            <a:r>
              <a:rPr lang="en-US" sz="2000" dirty="0">
                <a:solidFill>
                  <a:schemeClr val="accent1">
                    <a:lumMod val="50000"/>
                  </a:schemeClr>
                </a:solidFill>
                <a:latin typeface="Times New Roman" pitchFamily="18" charset="0"/>
                <a:ea typeface="Arial Unicode MS" pitchFamily="34" charset="-128"/>
                <a:cs typeface="Times New Roman" pitchFamily="18" charset="0"/>
              </a:rPr>
              <a:t>A typical Hibernate application configures its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SessionFactory</a:t>
            </a:r>
            <a:r>
              <a:rPr lang="en-US" sz="2000" dirty="0">
                <a:solidFill>
                  <a:schemeClr val="accent1">
                    <a:lumMod val="50000"/>
                  </a:schemeClr>
                </a:solidFill>
                <a:latin typeface="Times New Roman" pitchFamily="18" charset="0"/>
                <a:ea typeface="Arial Unicode MS" pitchFamily="34" charset="-128"/>
                <a:cs typeface="Times New Roman" pitchFamily="18" charset="0"/>
              </a:rPr>
              <a:t> using a properties file or an XML file.</a:t>
            </a:r>
          </a:p>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a:p>
            <a:r>
              <a:rPr lang="en-US" sz="2000" dirty="0">
                <a:solidFill>
                  <a:schemeClr val="accent1">
                    <a:lumMod val="50000"/>
                  </a:schemeClr>
                </a:solidFill>
                <a:latin typeface="Times New Roman" pitchFamily="18" charset="0"/>
                <a:ea typeface="Arial Unicode MS" pitchFamily="34" charset="-128"/>
                <a:cs typeface="Times New Roman" pitchFamily="18" charset="0"/>
              </a:rPr>
              <a:t>First, we start treating that session factory as a Spring bean.</a:t>
            </a:r>
          </a:p>
          <a:p>
            <a:endParaRPr lang="en-US" sz="2000" u="sng" dirty="0">
              <a:solidFill>
                <a:schemeClr val="accent1">
                  <a:lumMod val="50000"/>
                </a:schemeClr>
              </a:solidFill>
              <a:latin typeface="Times New Roman" pitchFamily="18" charset="0"/>
              <a:ea typeface="Arial Unicode MS" pitchFamily="34" charset="-128"/>
              <a:cs typeface="Times New Roman" pitchFamily="18" charset="0"/>
            </a:endParaRPr>
          </a:p>
          <a:p>
            <a:pPr marL="342900" indent="-342900">
              <a:buFont typeface="Arial" pitchFamily="34" charset="0"/>
              <a:buChar char="•"/>
            </a:pPr>
            <a:r>
              <a:rPr lang="en-US" sz="2000" dirty="0">
                <a:solidFill>
                  <a:schemeClr val="accent1">
                    <a:lumMod val="50000"/>
                  </a:schemeClr>
                </a:solidFill>
                <a:latin typeface="Times New Roman" pitchFamily="18" charset="0"/>
                <a:ea typeface="Arial Unicode MS" pitchFamily="34" charset="-128"/>
                <a:cs typeface="Times New Roman" pitchFamily="18" charset="0"/>
              </a:rPr>
              <a:t>Declare it as a Spring &lt;bean&gt; and instantiate it using a Spring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ApplicationContext</a:t>
            </a:r>
            <a:r>
              <a:rPr lang="en-US" sz="2000" dirty="0">
                <a:solidFill>
                  <a:schemeClr val="accent1">
                    <a:lumMod val="50000"/>
                  </a:schemeClr>
                </a:solidFill>
                <a:latin typeface="Times New Roman" pitchFamily="18" charset="0"/>
                <a:ea typeface="Arial Unicode MS" pitchFamily="34" charset="-128"/>
                <a:cs typeface="Times New Roman" pitchFamily="18" charset="0"/>
              </a:rPr>
              <a:t>.</a:t>
            </a:r>
          </a:p>
          <a:p>
            <a:pPr marL="342900" indent="-342900">
              <a:buFont typeface="Arial" pitchFamily="34" charset="0"/>
              <a:buChar char="•"/>
            </a:pPr>
            <a:r>
              <a:rPr lang="en-US" sz="2000" dirty="0">
                <a:solidFill>
                  <a:schemeClr val="accent1">
                    <a:lumMod val="50000"/>
                  </a:schemeClr>
                </a:solidFill>
                <a:latin typeface="Times New Roman" pitchFamily="18" charset="0"/>
                <a:ea typeface="Arial Unicode MS" pitchFamily="34" charset="-128"/>
                <a:cs typeface="Times New Roman" pitchFamily="18" charset="0"/>
              </a:rPr>
              <a:t>Configure it using Spring &lt;property&gt;s, and this removes the need for a hibernate.cfg.xml or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hibernate.properties</a:t>
            </a:r>
            <a:r>
              <a:rPr lang="en-US" sz="2000" dirty="0">
                <a:solidFill>
                  <a:schemeClr val="accent1">
                    <a:lumMod val="50000"/>
                  </a:schemeClr>
                </a:solidFill>
                <a:latin typeface="Times New Roman" pitchFamily="18" charset="0"/>
                <a:ea typeface="Arial Unicode MS" pitchFamily="34" charset="-128"/>
                <a:cs typeface="Times New Roman" pitchFamily="18" charset="0"/>
              </a:rPr>
              <a:t> file.</a:t>
            </a:r>
          </a:p>
          <a:p>
            <a:pPr marL="342900" indent="-342900">
              <a:buFont typeface="Arial" pitchFamily="34" charset="0"/>
              <a:buChar char="•"/>
            </a:pPr>
            <a:r>
              <a:rPr lang="en-US" sz="2000" dirty="0">
                <a:solidFill>
                  <a:schemeClr val="accent1">
                    <a:lumMod val="50000"/>
                  </a:schemeClr>
                </a:solidFill>
                <a:latin typeface="Times New Roman" pitchFamily="18" charset="0"/>
                <a:ea typeface="Arial Unicode MS" pitchFamily="34" charset="-128"/>
                <a:cs typeface="Times New Roman" pitchFamily="18" charset="0"/>
              </a:rPr>
              <a:t>Spring dependency injection – and possibly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autowiring</a:t>
            </a:r>
            <a:r>
              <a:rPr lang="en-US" sz="2000" dirty="0">
                <a:solidFill>
                  <a:schemeClr val="accent1">
                    <a:lumMod val="50000"/>
                  </a:schemeClr>
                </a:solidFill>
                <a:latin typeface="Times New Roman" pitchFamily="18" charset="0"/>
                <a:ea typeface="Arial Unicode MS" pitchFamily="34" charset="-128"/>
                <a:cs typeface="Times New Roman" pitchFamily="18" charset="0"/>
              </a:rPr>
              <a:t> – make short work of this sort of configuration task.</a:t>
            </a:r>
          </a:p>
          <a:p>
            <a:pPr marL="342900" indent="-342900">
              <a:buFont typeface="Arial" pitchFamily="34" charset="0"/>
              <a:buChar char="•"/>
            </a:pPr>
            <a:r>
              <a:rPr lang="en-US" sz="2000" dirty="0">
                <a:solidFill>
                  <a:schemeClr val="accent1">
                    <a:lumMod val="50000"/>
                  </a:schemeClr>
                </a:solidFill>
                <a:latin typeface="Times New Roman" pitchFamily="18" charset="0"/>
                <a:ea typeface="Arial Unicode MS" pitchFamily="34" charset="-128"/>
                <a:cs typeface="Times New Roman" pitchFamily="18" charset="0"/>
              </a:rPr>
              <a:t>Hibernate object/relational mapping files are included as usual.</a:t>
            </a:r>
          </a:p>
        </p:txBody>
      </p:sp>
      <p:sp>
        <p:nvSpPr>
          <p:cNvPr id="2" name="TextBox 1"/>
          <p:cNvSpPr txBox="1"/>
          <p:nvPr/>
        </p:nvSpPr>
        <p:spPr>
          <a:xfrm>
            <a:off x="689687" y="649708"/>
            <a:ext cx="6515117" cy="461665"/>
          </a:xfrm>
          <a:prstGeom prst="rect">
            <a:avLst/>
          </a:prstGeom>
          <a:solidFill>
            <a:schemeClr val="bg1"/>
          </a:solidFill>
        </p:spPr>
        <p:txBody>
          <a:bodyPr wrap="none" rtlCol="0">
            <a:spAutoFit/>
          </a:bodyPr>
          <a:lstStyle/>
          <a:p>
            <a:pPr>
              <a:spcBef>
                <a:spcPct val="20000"/>
              </a:spcBef>
              <a:buFont typeface="Arial" pitchFamily="34" charset="0"/>
              <a:buNone/>
            </a:pPr>
            <a:r>
              <a:rPr lang="en-US" sz="2400" b="1" dirty="0">
                <a:solidFill>
                  <a:schemeClr val="accent1">
                    <a:lumMod val="50000"/>
                  </a:schemeClr>
                </a:solidFill>
                <a:latin typeface="Times New Roman" pitchFamily="18" charset="0"/>
                <a:ea typeface="Arial Unicode MS" pitchFamily="34" charset="-128"/>
                <a:cs typeface="Times New Roman" pitchFamily="18" charset="0"/>
              </a:rPr>
              <a:t>Step 2: </a:t>
            </a:r>
            <a:r>
              <a:rPr lang="en-US" sz="2400" b="1" dirty="0" smtClean="0">
                <a:solidFill>
                  <a:schemeClr val="accent1">
                    <a:lumMod val="50000"/>
                  </a:schemeClr>
                </a:solidFill>
                <a:latin typeface="Times New Roman" pitchFamily="18" charset="0"/>
                <a:ea typeface="Arial Unicode MS" pitchFamily="34" charset="-128"/>
                <a:cs typeface="Times New Roman" pitchFamily="18" charset="0"/>
              </a:rPr>
              <a:t>Configure </a:t>
            </a:r>
            <a:r>
              <a:rPr lang="en-US" sz="2400" b="1" dirty="0">
                <a:solidFill>
                  <a:schemeClr val="accent1">
                    <a:lumMod val="50000"/>
                  </a:schemeClr>
                </a:solidFill>
                <a:latin typeface="Times New Roman" pitchFamily="18" charset="0"/>
                <a:ea typeface="Arial Unicode MS" pitchFamily="34" charset="-128"/>
                <a:cs typeface="Times New Roman" pitchFamily="18" charset="0"/>
              </a:rPr>
              <a:t>for Hibernate Session Factory</a:t>
            </a: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014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Hbm.xml</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Content Placeholder 6"/>
          <p:cNvSpPr>
            <a:spLocks noGrp="1"/>
          </p:cNvSpPr>
          <p:nvPr>
            <p:ph idx="1"/>
          </p:nvPr>
        </p:nvSpPr>
        <p:spPr>
          <a:prstGeom prst="rect">
            <a:avLst/>
          </a:prstGeom>
        </p:spPr>
        <p:txBody>
          <a:bodyPr vert="horz" lIns="91440" tIns="45720" rIns="91440" bIns="45720" rtlCol="0">
            <a:noAutofit/>
          </a:bodyPr>
          <a:lstStyle/>
          <a:p>
            <a:pPr>
              <a:spcBef>
                <a:spcPct val="20000"/>
              </a:spcBef>
              <a:buFont typeface="Arial" pitchFamily="34" charset="0"/>
              <a:buNone/>
            </a:pPr>
            <a:r>
              <a:rPr lang="en-US" dirty="0">
                <a:solidFill>
                  <a:schemeClr val="accent6">
                    <a:lumMod val="75000"/>
                  </a:schemeClr>
                </a:solidFill>
                <a:latin typeface="Times New Roman" pitchFamily="18" charset="0"/>
                <a:ea typeface="Arial Unicode MS" pitchFamily="34" charset="-128"/>
                <a:cs typeface="Times New Roman" pitchFamily="18" charset="0"/>
              </a:rPr>
              <a:t>In our example, we do use 2 .</a:t>
            </a:r>
            <a:r>
              <a:rPr lang="en-US" dirty="0" err="1">
                <a:solidFill>
                  <a:schemeClr val="accent6">
                    <a:lumMod val="75000"/>
                  </a:schemeClr>
                </a:solidFill>
                <a:latin typeface="Times New Roman" pitchFamily="18" charset="0"/>
                <a:ea typeface="Arial Unicode MS" pitchFamily="34" charset="-128"/>
                <a:cs typeface="Times New Roman" pitchFamily="18" charset="0"/>
              </a:rPr>
              <a:t>hbm</a:t>
            </a:r>
            <a:r>
              <a:rPr lang="en-US" dirty="0">
                <a:solidFill>
                  <a:schemeClr val="accent6">
                    <a:lumMod val="75000"/>
                  </a:schemeClr>
                </a:solidFill>
                <a:latin typeface="Times New Roman" pitchFamily="18" charset="0"/>
                <a:ea typeface="Arial Unicode MS" pitchFamily="34" charset="-128"/>
                <a:cs typeface="Times New Roman" pitchFamily="18" charset="0"/>
              </a:rPr>
              <a:t> files: </a:t>
            </a:r>
            <a:r>
              <a:rPr lang="en-US" sz="1600" i="1" dirty="0">
                <a:solidFill>
                  <a:schemeClr val="accent6">
                    <a:lumMod val="75000"/>
                  </a:schemeClr>
                </a:solidFill>
                <a:latin typeface="Times New Roman" pitchFamily="18" charset="0"/>
                <a:ea typeface="Arial Unicode MS" pitchFamily="34" charset="-128"/>
                <a:cs typeface="Times New Roman" pitchFamily="18" charset="0"/>
              </a:rPr>
              <a:t>Employee.hbm.xml</a:t>
            </a:r>
            <a:r>
              <a:rPr lang="en-US" dirty="0">
                <a:solidFill>
                  <a:schemeClr val="accent6">
                    <a:lumMod val="75000"/>
                  </a:schemeClr>
                </a:solidFill>
                <a:latin typeface="Times New Roman" pitchFamily="18" charset="0"/>
                <a:ea typeface="Arial Unicode MS" pitchFamily="34" charset="-128"/>
                <a:cs typeface="Times New Roman" pitchFamily="18" charset="0"/>
              </a:rPr>
              <a:t> &amp; </a:t>
            </a:r>
            <a:r>
              <a:rPr lang="en-US" sz="1600" i="1" dirty="0">
                <a:solidFill>
                  <a:schemeClr val="accent6">
                    <a:lumMod val="75000"/>
                  </a:schemeClr>
                </a:solidFill>
                <a:latin typeface="Times New Roman" pitchFamily="18" charset="0"/>
                <a:ea typeface="Arial Unicode MS" pitchFamily="34" charset="-128"/>
                <a:cs typeface="Times New Roman" pitchFamily="18" charset="0"/>
              </a:rPr>
              <a:t>Department.hbm.xml</a:t>
            </a:r>
          </a:p>
          <a:p>
            <a:pPr>
              <a:spcBef>
                <a:spcPct val="20000"/>
              </a:spcBef>
              <a:buFont typeface="Arial" pitchFamily="34" charset="0"/>
              <a:buNone/>
            </a:pPr>
            <a:r>
              <a:rPr lang="en-US" dirty="0">
                <a:solidFill>
                  <a:schemeClr val="accent6">
                    <a:lumMod val="75000"/>
                  </a:schemeClr>
                </a:solidFill>
                <a:latin typeface="Times New Roman" pitchFamily="18" charset="0"/>
                <a:ea typeface="Arial Unicode MS" pitchFamily="34" charset="-128"/>
                <a:cs typeface="Times New Roman" pitchFamily="18" charset="0"/>
              </a:rPr>
              <a:t>The </a:t>
            </a:r>
            <a:r>
              <a:rPr lang="en-US" dirty="0" err="1">
                <a:solidFill>
                  <a:schemeClr val="accent6">
                    <a:lumMod val="75000"/>
                  </a:schemeClr>
                </a:solidFill>
                <a:latin typeface="Times New Roman" pitchFamily="18" charset="0"/>
                <a:ea typeface="Arial Unicode MS" pitchFamily="34" charset="-128"/>
                <a:cs typeface="Times New Roman" pitchFamily="18" charset="0"/>
              </a:rPr>
              <a:t>databse</a:t>
            </a:r>
            <a:r>
              <a:rPr lang="en-US" dirty="0">
                <a:solidFill>
                  <a:schemeClr val="accent6">
                    <a:lumMod val="75000"/>
                  </a:schemeClr>
                </a:solidFill>
                <a:latin typeface="Times New Roman" pitchFamily="18" charset="0"/>
                <a:ea typeface="Arial Unicode MS" pitchFamily="34" charset="-128"/>
                <a:cs typeface="Times New Roman" pitchFamily="18" charset="0"/>
              </a:rPr>
              <a:t> is </a:t>
            </a:r>
            <a:r>
              <a:rPr lang="en-US" i="1" dirty="0" err="1">
                <a:solidFill>
                  <a:schemeClr val="accent6">
                    <a:lumMod val="75000"/>
                  </a:schemeClr>
                </a:solidFill>
                <a:latin typeface="Times New Roman" pitchFamily="18" charset="0"/>
                <a:ea typeface="Arial Unicode MS" pitchFamily="34" charset="-128"/>
                <a:cs typeface="Times New Roman" pitchFamily="18" charset="0"/>
              </a:rPr>
              <a:t>MySql</a:t>
            </a:r>
            <a:r>
              <a:rPr lang="en-US" dirty="0">
                <a:solidFill>
                  <a:schemeClr val="accent6">
                    <a:lumMod val="75000"/>
                  </a:schemeClr>
                </a:solidFill>
                <a:latin typeface="Times New Roman" pitchFamily="18" charset="0"/>
                <a:ea typeface="Arial Unicode MS" pitchFamily="34" charset="-128"/>
                <a:cs typeface="Times New Roman" pitchFamily="18" charset="0"/>
              </a:rPr>
              <a:t> and using the </a:t>
            </a:r>
            <a:r>
              <a:rPr lang="en-US" i="1" dirty="0">
                <a:solidFill>
                  <a:schemeClr val="accent6">
                    <a:lumMod val="75000"/>
                  </a:schemeClr>
                </a:solidFill>
                <a:latin typeface="Times New Roman" pitchFamily="18" charset="0"/>
                <a:ea typeface="Arial Unicode MS" pitchFamily="34" charset="-128"/>
                <a:cs typeface="Times New Roman" pitchFamily="18" charset="0"/>
              </a:rPr>
              <a:t>driver based </a:t>
            </a:r>
            <a:r>
              <a:rPr lang="en-US" i="1" dirty="0" err="1">
                <a:solidFill>
                  <a:schemeClr val="accent6">
                    <a:lumMod val="75000"/>
                  </a:schemeClr>
                </a:solidFill>
                <a:latin typeface="Times New Roman" pitchFamily="18" charset="0"/>
                <a:ea typeface="Arial Unicode MS" pitchFamily="34" charset="-128"/>
                <a:cs typeface="Times New Roman" pitchFamily="18" charset="0"/>
              </a:rPr>
              <a:t>datasource</a:t>
            </a:r>
            <a:r>
              <a:rPr lang="en-US" dirty="0">
                <a:solidFill>
                  <a:schemeClr val="accent6">
                    <a:lumMod val="75000"/>
                  </a:schemeClr>
                </a:solidFill>
                <a:latin typeface="Times New Roman" pitchFamily="18" charset="0"/>
                <a:ea typeface="Arial Unicode MS" pitchFamily="34" charset="-128"/>
                <a:cs typeface="Times New Roman" pitchFamily="18" charset="0"/>
              </a:rPr>
              <a:t> in Spring.</a:t>
            </a:r>
          </a:p>
          <a:p>
            <a:pPr>
              <a:spcBef>
                <a:spcPct val="20000"/>
              </a:spcBef>
              <a:buFont typeface="Arial" pitchFamily="34" charset="0"/>
              <a:buNone/>
            </a:pPr>
            <a:endParaRPr lang="en-US" dirty="0">
              <a:solidFill>
                <a:schemeClr val="accent6">
                  <a:lumMod val="75000"/>
                </a:schemeClr>
              </a:solidFill>
              <a:latin typeface="Times New Roman" pitchFamily="18" charset="0"/>
              <a:ea typeface="Arial Unicode MS" pitchFamily="34" charset="-128"/>
              <a:cs typeface="Times New Roman" pitchFamily="18" charset="0"/>
            </a:endParaRPr>
          </a:p>
          <a:p>
            <a:pPr>
              <a:spcBef>
                <a:spcPct val="20000"/>
              </a:spcBef>
              <a:buFont typeface="Arial" pitchFamily="34" charset="0"/>
              <a:buNone/>
            </a:pPr>
            <a:r>
              <a:rPr lang="en-US" dirty="0">
                <a:solidFill>
                  <a:schemeClr val="accent6">
                    <a:lumMod val="75000"/>
                  </a:schemeClr>
                </a:solidFill>
                <a:latin typeface="Times New Roman" pitchFamily="18" charset="0"/>
                <a:ea typeface="Arial Unicode MS" pitchFamily="34" charset="-128"/>
                <a:cs typeface="Times New Roman" pitchFamily="18" charset="0"/>
              </a:rPr>
              <a:t>Remember, here the session factory class used is : </a:t>
            </a:r>
            <a:r>
              <a:rPr lang="en-US" i="1" dirty="0" err="1">
                <a:solidFill>
                  <a:srgbClr val="00B050"/>
                </a:solidFill>
                <a:latin typeface="Times New Roman" pitchFamily="18" charset="0"/>
                <a:ea typeface="Arial Unicode MS" pitchFamily="34" charset="-128"/>
                <a:cs typeface="Times New Roman" pitchFamily="18" charset="0"/>
              </a:rPr>
              <a:t>LocalSessionFactoryBean</a:t>
            </a:r>
            <a:r>
              <a:rPr lang="en-US" i="1" dirty="0">
                <a:solidFill>
                  <a:schemeClr val="accent6">
                    <a:lumMod val="75000"/>
                  </a:schemeClr>
                </a:solidFill>
                <a:latin typeface="Times New Roman" pitchFamily="18" charset="0"/>
                <a:ea typeface="Arial Unicode MS" pitchFamily="34" charset="-128"/>
                <a:cs typeface="Times New Roman" pitchFamily="18" charset="0"/>
              </a:rPr>
              <a:t>.</a:t>
            </a:r>
            <a:endParaRPr lang="en-US" dirty="0">
              <a:solidFill>
                <a:schemeClr val="accent6">
                  <a:lumMod val="75000"/>
                </a:schemeClr>
              </a:solidFill>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val="985011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rtlCol="0">
        <a:spAutoFit/>
      </a:bodyPr>
      <a:lstStyle>
        <a:defPPr algn="ctr">
          <a:lnSpc>
            <a:spcPct val="90000"/>
          </a:lnSpc>
          <a:defRPr sz="4800" dirty="0">
            <a:solidFill>
              <a:srgbClr val="0F4A61"/>
            </a:solidFill>
            <a:latin typeface="Segoe UI" panose="020B0502040204020203" pitchFamily="34" charset="0"/>
            <a:cs typeface="Segoe UI" panose="020B0502040204020203"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1327</TotalTime>
  <Words>1531</Words>
  <Application>Microsoft Macintosh PowerPoint</Application>
  <PresentationFormat>Widescreen</PresentationFormat>
  <Paragraphs>141</Paragraphs>
  <Slides>20</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20</vt:i4>
      </vt:variant>
    </vt:vector>
  </HeadingPairs>
  <TitlesOfParts>
    <vt:vector size="32" baseType="lpstr">
      <vt:lpstr>Arial Unicode MS</vt:lpstr>
      <vt:lpstr>Calibri</vt:lpstr>
      <vt:lpstr>Calibri Light</vt:lpstr>
      <vt:lpstr>Consolas</vt:lpstr>
      <vt:lpstr>Corbel</vt:lpstr>
      <vt:lpstr>Segoe UI</vt:lpstr>
      <vt:lpstr>Segoe UI Semibold</vt:lpstr>
      <vt:lpstr>Symbol</vt:lpstr>
      <vt:lpstr>Times New Roman</vt:lpstr>
      <vt:lpstr>Arial</vt:lpstr>
      <vt:lpstr>Office Theme</vt:lpstr>
      <vt:lpstr>2_Chalkboard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Hbm.xml</vt:lpstr>
      <vt:lpstr>PowerPoint Presentation</vt:lpstr>
      <vt:lpstr>PowerPoint Presentation</vt:lpstr>
      <vt:lpstr>PowerPoint Presentation</vt:lpstr>
      <vt:lpstr>PowerPoint Presentation</vt:lpstr>
      <vt:lpstr>PowerPoint Presentation</vt:lpstr>
      <vt:lpstr>HibernateDaoSupport</vt:lpstr>
      <vt:lpstr>HibernateDaoSupport</vt:lpstr>
      <vt:lpstr>PowerPoint Presentation</vt:lpstr>
      <vt:lpstr>Using Hibernate 3 contextual sessions</vt:lpstr>
      <vt:lpstr>Using Hibernate 3 contextual sessions</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LEARNTEK M</dc:creator>
  <cp:lastModifiedBy>Microsoft Office User</cp:lastModifiedBy>
  <cp:revision>186</cp:revision>
  <dcterms:created xsi:type="dcterms:W3CDTF">2017-09-20T09:35:00Z</dcterms:created>
  <dcterms:modified xsi:type="dcterms:W3CDTF">2019-08-26T14:03:36Z</dcterms:modified>
</cp:coreProperties>
</file>