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293" r:id="rId4"/>
    <p:sldId id="298" r:id="rId5"/>
    <p:sldId id="299" r:id="rId6"/>
    <p:sldId id="300" r:id="rId7"/>
    <p:sldId id="301" r:id="rId8"/>
    <p:sldId id="302" r:id="rId9"/>
    <p:sldId id="315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316" r:id="rId18"/>
    <p:sldId id="311" r:id="rId19"/>
    <p:sldId id="312" r:id="rId20"/>
    <p:sldId id="313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86430"/>
  </p:normalViewPr>
  <p:slideViewPr>
    <p:cSldViewPr snapToGrid="0">
      <p:cViewPr>
        <p:scale>
          <a:sx n="106" d="100"/>
          <a:sy n="106" d="100"/>
        </p:scale>
        <p:origin x="1024" y="720"/>
      </p:cViewPr>
      <p:guideLst/>
    </p:cSldViewPr>
  </p:slideViewPr>
  <p:outlineViewPr>
    <p:cViewPr>
      <p:scale>
        <a:sx n="33" d="100"/>
        <a:sy n="33" d="100"/>
      </p:scale>
      <p:origin x="0" y="-155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9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3A5D-FAE1-B54C-83A6-9E9D67767163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1674-3F07-D24E-8F97-9D52DF07E38C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3FCE-3B33-3F46-A600-2B1E6AB53BEE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99D3AC-F5A8-EB49-8116-36502A91FC1A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8/27/19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DF9CB0-0CCF-AD4D-9C3E-E5E8C059EF6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E3AF69-5B2D-194D-BEA1-C54029FC052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1CC14-F900-FE43-A9D0-4E06247B4A3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C7638A-94DE-D54D-97E8-F4554D8A9E5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48D5-2B36-9E48-8B53-6053C359B8D4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8E4E07-1385-A847-B188-13311DBA64F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65856-F826-2B42-9DC9-14ECB68FFE6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8D0F6F-96E9-4E4A-B414-BE41A0D059A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65903-DC42-8245-BB3D-634C2914C1A0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EB66B-8817-F146-AE59-C64EC65E1027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41B07-5F56-1245-AFEE-CDEEECAA48AB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25E8-5E0D-2B48-8980-BA0CA51AD420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237-B398-9E42-B9A4-4222FAE4F238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5E5-96D1-784D-903B-49702CF7D155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E17B-0476-E945-9605-C14F0F5F1119}" type="datetime1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F7E1-5C4A-5C49-81D2-E666E98D9CE0}" type="datetime1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2A4-9D3C-7040-BB0B-DFE2F32EB5A3}" type="datetime1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673B-EA04-4249-B343-560B76F6B4A1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BABC-0B09-1C4F-9688-1F3D43DE7DD3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6EFD-228C-4846-8FB0-0F277BE224D1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18E46-55D9-A04D-9F9E-87E38B660129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8/27/19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hyperlink" Target="mailto:skkar.2k2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pic>
        <p:nvPicPr>
          <p:cNvPr id="5" name="Picture 6" descr="http://www.javatpoint.com/images/spimages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7" y="575233"/>
            <a:ext cx="4750200" cy="2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172" y="53168"/>
            <a:ext cx="8892094" cy="10895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2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means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of </a:t>
            </a: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programmatic transaction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management</a:t>
            </a:r>
            <a:endParaRPr lang="en-US" sz="36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1" y="1615364"/>
            <a:ext cx="10003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Using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TransactionTemplate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Using a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PlatformTransactionManager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implementation directly</a:t>
            </a:r>
          </a:p>
        </p:txBody>
      </p:sp>
    </p:spTree>
    <p:extLst>
      <p:ext uri="{BB962C8B-B14F-4D97-AF65-F5344CB8AC3E}">
        <p14:creationId xmlns:p14="http://schemas.microsoft.com/office/powerpoint/2010/main" val="9503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172" y="292526"/>
            <a:ext cx="1535420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957" y="1480208"/>
            <a:ext cx="107081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Spring </a:t>
            </a:r>
            <a:r>
              <a:rPr lang="en-US" sz="2400" u="sng" dirty="0" err="1">
                <a:solidFill>
                  <a:srgbClr val="00B05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config</a:t>
            </a:r>
            <a:endParaRPr lang="en-US" sz="2400" u="sng" dirty="0">
              <a:solidFill>
                <a:srgbClr val="00B05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Select appropriate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TransactionManager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for your application to inject into  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TransactionTemplate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Select appropriate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TransactionTemplate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and inject into DAO class.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sz="2400" u="sng" dirty="0">
                <a:solidFill>
                  <a:srgbClr val="00B05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DAO class: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 startAt="3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Define the property for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TransactionTemplate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 startAt="3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Call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TransactionTemplate.execute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() method, 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implementing the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TransactionCallback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interface, 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implement the method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doTransaction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() declared in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TransactionCallback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57727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57" y="309387"/>
            <a:ext cx="5449698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48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</a:t>
            </a: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Manager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" t="50412" r="51046" b="41501"/>
          <a:stretch/>
        </p:blipFill>
        <p:spPr bwMode="auto">
          <a:xfrm>
            <a:off x="608172" y="2474494"/>
            <a:ext cx="10582031" cy="1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172" y="1536597"/>
            <a:ext cx="5705665" cy="4801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800" u="sng" dirty="0" err="1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DataSourceTransactionManager</a:t>
            </a:r>
            <a:endParaRPr lang="en-US" sz="2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7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963" y="346264"/>
            <a:ext cx="8435258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Inject </a:t>
            </a:r>
            <a:r>
              <a:rPr lang="en-US" sz="48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Template to Dao class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" t="33691" r="48143" b="50563"/>
          <a:stretch/>
        </p:blipFill>
        <p:spPr bwMode="auto">
          <a:xfrm>
            <a:off x="692393" y="2808822"/>
            <a:ext cx="10999511" cy="234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5911" y="1591026"/>
            <a:ext cx="7968913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rg.springframework.transaction.support.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TransactionTemplate</a:t>
            </a:r>
            <a:endParaRPr lang="en-US" sz="2400" b="1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115" y="379753"/>
            <a:ext cx="827547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Declare </a:t>
            </a:r>
            <a:r>
              <a:rPr lang="en-US" sz="48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template in DAO class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" t="50535" r="50312" b="31773"/>
          <a:stretch/>
        </p:blipFill>
        <p:spPr bwMode="auto">
          <a:xfrm>
            <a:off x="608172" y="1499126"/>
            <a:ext cx="9886436" cy="253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172" y="379753"/>
            <a:ext cx="5375895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</a:t>
            </a:r>
            <a:r>
              <a:rPr lang="en-US" sz="48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DAO class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29710" r="37038" b="30179"/>
          <a:stretch/>
        </p:blipFill>
        <p:spPr bwMode="auto">
          <a:xfrm>
            <a:off x="613583" y="1391652"/>
            <a:ext cx="10286684" cy="456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owchart: Multidocument 7"/>
          <p:cNvSpPr/>
          <p:nvPr/>
        </p:nvSpPr>
        <p:spPr>
          <a:xfrm>
            <a:off x="2275974" y="3005031"/>
            <a:ext cx="2862942" cy="4680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792706"/>
            <a:ext cx="10975658" cy="31522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Declarative Transaction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491916" y="1792705"/>
            <a:ext cx="1082842" cy="3152274"/>
          </a:xfrm>
          <a:prstGeom prst="leftBrace">
            <a:avLst>
              <a:gd name="adj1" fmla="val 35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flipH="1">
            <a:off x="9606815" y="1792705"/>
            <a:ext cx="879730" cy="3152274"/>
          </a:xfrm>
          <a:prstGeom prst="leftBrace">
            <a:avLst>
              <a:gd name="adj1" fmla="val 35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990" y="346264"/>
            <a:ext cx="5376665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Declarative </a:t>
            </a:r>
            <a:r>
              <a:rPr lang="en-US" sz="48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714" y="1744737"/>
            <a:ext cx="8690199" cy="2546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Helps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to decouple an operation from its transaction rules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Implemented through Spring’s AOP framework</a:t>
            </a:r>
          </a:p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Good when transactional operations are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high</a:t>
            </a:r>
            <a:endParaRPr 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990" y="346264"/>
            <a:ext cx="5376665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Declarative </a:t>
            </a:r>
            <a:r>
              <a:rPr lang="en-US" sz="48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Tx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8576" y="1655620"/>
            <a:ext cx="99659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3 ways to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declare transactional 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boundaries </a:t>
            </a:r>
            <a:endParaRPr lang="en-US" sz="3200" b="1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320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By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proxying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transaction using Spring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Simple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XML-declared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Annotation-driven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transactions.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548" y="372979"/>
            <a:ext cx="140455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1292" y="2727960"/>
            <a:ext cx="9146382" cy="1066800"/>
          </a:xfrm>
        </p:spPr>
        <p:txBody>
          <a:bodyPr>
            <a:normAutofit/>
          </a:bodyPr>
          <a:lstStyle/>
          <a:p>
            <a:r>
              <a:rPr lang="en-US" dirty="0"/>
              <a:t>CHAPTER – 5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710039" y="5577840"/>
            <a:ext cx="2581156" cy="674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 Kumar 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</a:t>
            </a:r>
            <a:endParaRPr lang="en-US" sz="2400" b="1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skkar.2k2@gmail.com</a:t>
            </a: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2193758" y="4034526"/>
            <a:ext cx="8915400" cy="1107996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and Transaction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548" y="372979"/>
            <a:ext cx="140455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Logical unit of work that contains one or more SQL statements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An Atomic Unit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Either all committed (applied to the database) or all rolled back (undone from the database)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oftware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 all-or-nothing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operations are called transactions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052" y="372978"/>
            <a:ext cx="5373715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Transaction?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963" y="379753"/>
            <a:ext cx="6914906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Transaction Support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950" y="1716324"/>
            <a:ext cx="4525534" cy="1704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Programmatic transaction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Declarative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0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172" y="460292"/>
            <a:ext cx="5660973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Persistent mechanism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1451356"/>
            <a:ext cx="102443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Spring uses transaction support offered by the persistent mechanism such as 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JDBC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Hibernate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JDO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Third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party JTA implementation for distributed (XA) transaction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3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569" y="346264"/>
            <a:ext cx="731200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Springs </a:t>
            </a:r>
            <a:r>
              <a:rPr lang="en-US" sz="4800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</a:t>
            </a: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568" y="1295400"/>
            <a:ext cx="107304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Spring does not directly manage transactions.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comes with a selection of transaction managers that delegate responsibility for transaction management to a platform-specific transaction implementation provided by either JTA or the persistence mechanism.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You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need to choose the correct transaction manager as per your design.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71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4730"/>
              </p:ext>
            </p:extLst>
          </p:nvPr>
        </p:nvGraphicFramePr>
        <p:xfrm>
          <a:off x="834189" y="1664368"/>
          <a:ext cx="10511590" cy="3409607"/>
        </p:xfrm>
        <a:graphic>
          <a:graphicData uri="http://schemas.openxmlformats.org/drawingml/2006/table">
            <a:tbl>
              <a:tblPr/>
              <a:tblGrid>
                <a:gridCol w="6483785"/>
                <a:gridCol w="4027805"/>
              </a:tblGrid>
              <a:tr h="11017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Transaction manager (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org.springframework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.*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Use at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2579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jdbc.datasource.</a:t>
                      </a:r>
                      <a:r>
                        <a:rPr lang="en-US" sz="2000" b="0" kern="1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DataSourceTransactionManager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Spring’s JDBC</a:t>
                      </a:r>
                      <a:endParaRPr lang="en-US" sz="2000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579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jms.connection.</a:t>
                      </a:r>
                      <a:r>
                        <a:rPr lang="en-US" sz="2000" b="0" kern="1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JmsTransactionManager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JMS 1.1+.</a:t>
                      </a:r>
                      <a:endParaRPr lang="en-US" sz="2000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579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jms.connection.</a:t>
                      </a: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JmsTransactionManager102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JMS 1.0.2.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579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orm.hibernate.</a:t>
                      </a:r>
                      <a:r>
                        <a:rPr lang="en-US" sz="2000" b="0" kern="1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HibernateTransactionManager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Hibernate 2 </a:t>
                      </a:r>
                      <a:r>
                        <a:rPr lang="en-US" sz="20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579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orm.hibernate3.</a:t>
                      </a: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HibernateTransactionManager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Hibernate 3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239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orm.jpa.</a:t>
                      </a:r>
                      <a:r>
                        <a:rPr lang="en-US" sz="2000" b="0" kern="1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JpaTransactionManager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  <a:sym typeface="Wingdings 2"/>
                        </a:rPr>
                        <a:t>JPA</a:t>
                      </a:r>
                      <a:endParaRPr lang="en-US" sz="2000" kern="120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579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transaction.jta.</a:t>
                      </a:r>
                      <a:r>
                        <a:rPr lang="en-US" sz="2000" b="0" kern="1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WebLogicJtaTransactionManager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distributed transactions in </a:t>
                      </a:r>
                      <a:r>
                        <a:rPr lang="en-US" sz="200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WebLogic</a:t>
                      </a:r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.</a:t>
                      </a:r>
                      <a:r>
                        <a:rPr lang="en-US" sz="20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579">
                <a:tc>
                  <a:txBody>
                    <a:bodyPr/>
                    <a:lstStyle/>
                    <a:p>
                      <a:pPr algn="l"/>
                      <a:r>
                        <a:rPr lang="en-US" sz="1900" b="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transaction.jta.</a:t>
                      </a:r>
                      <a:r>
                        <a:rPr lang="en-US" sz="1900" b="0" kern="12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WebSphereTransactionManagerFactoryBean</a:t>
                      </a:r>
                      <a:r>
                        <a:rPr lang="en-US" sz="1900" b="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</a:t>
                      </a:r>
                      <a:endParaRPr lang="en-US" sz="1900" b="0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distributed transactions in </a:t>
                      </a:r>
                      <a:r>
                        <a:rPr lang="en-US" sz="2000" kern="120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WebSphere</a:t>
                      </a:r>
                      <a:endParaRPr lang="en-US" sz="2000" kern="12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1569" y="346264"/>
            <a:ext cx="731200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Springs </a:t>
            </a:r>
            <a:r>
              <a:rPr lang="en-US" sz="4800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</a:t>
            </a: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792706"/>
            <a:ext cx="10975658" cy="31522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Programmatic Transaction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491916" y="1792705"/>
            <a:ext cx="1082842" cy="3152274"/>
          </a:xfrm>
          <a:prstGeom prst="leftBrace">
            <a:avLst>
              <a:gd name="adj1" fmla="val 35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flipH="1">
            <a:off x="9606815" y="1792705"/>
            <a:ext cx="879730" cy="3152274"/>
          </a:xfrm>
          <a:prstGeom prst="leftBrace">
            <a:avLst>
              <a:gd name="adj1" fmla="val 35000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963" y="1295400"/>
            <a:ext cx="11101384" cy="518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172" y="405918"/>
            <a:ext cx="8430899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</a:t>
            </a: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Programmatic Transaction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2" y="1644134"/>
            <a:ext cx="101961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Developers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work with the Spring transaction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abstraction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Good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</a:t>
            </a:r>
            <a:b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Developer’s has full control over the transaction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Can choose if number of transactional operations are less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Bad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It’s burden to developers</a:t>
            </a:r>
          </a:p>
        </p:txBody>
      </p:sp>
    </p:spTree>
    <p:extLst>
      <p:ext uri="{BB962C8B-B14F-4D97-AF65-F5344CB8AC3E}">
        <p14:creationId xmlns:p14="http://schemas.microsoft.com/office/powerpoint/2010/main" val="19439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541</Words>
  <Application>Microsoft Macintosh PowerPoint</Application>
  <PresentationFormat>Widescreen</PresentationFormat>
  <Paragraphs>127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 Unicode MS</vt:lpstr>
      <vt:lpstr>Calibri</vt:lpstr>
      <vt:lpstr>Calibri Light</vt:lpstr>
      <vt:lpstr>Consolas</vt:lpstr>
      <vt:lpstr>Corbel</vt:lpstr>
      <vt:lpstr>Segoe UI</vt:lpstr>
      <vt:lpstr>Segoe UI Semibold</vt:lpstr>
      <vt:lpstr>Symbol</vt:lpstr>
      <vt:lpstr>Times New Roman</vt:lpstr>
      <vt:lpstr>Wingdings 2</vt:lpstr>
      <vt:lpstr>Arial</vt:lpstr>
      <vt:lpstr>Office Theme</vt:lpstr>
      <vt:lpstr>2_Chalkboard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244</cp:revision>
  <dcterms:created xsi:type="dcterms:W3CDTF">2017-09-20T09:35:00Z</dcterms:created>
  <dcterms:modified xsi:type="dcterms:W3CDTF">2019-08-27T17:18:14Z</dcterms:modified>
</cp:coreProperties>
</file>