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71" r:id="rId8"/>
    <p:sldId id="272" r:id="rId9"/>
    <p:sldId id="261" r:id="rId10"/>
    <p:sldId id="262" r:id="rId11"/>
    <p:sldId id="265" r:id="rId12"/>
    <p:sldId id="263" r:id="rId13"/>
    <p:sldId id="264" r:id="rId14"/>
    <p:sldId id="266" r:id="rId15"/>
    <p:sldId id="267" r:id="rId16"/>
    <p:sldId id="268"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10/07/2019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tatista.com/statistics/257048/smartphone-user-penetration-in-india/" TargetMode="External"/><Relationship Id="rId2" Type="http://schemas.openxmlformats.org/officeDocument/2006/relationships/hyperlink" Target="https://www.google.com/url?sa=t&amp;rct=j&amp;q=&amp;esrc=s&amp;source=web&amp;cd=13&amp;cad=rja&amp;uact=8&amp;ved=2ahUKEwiw1ujz1KnjAhWILo8KHc97AuMQFjAMegQIAxAB&amp;url=https://timesofindia.indiatimes.com/india/99-of-indians-over-18-now-have-aadhaar/articleshow/56820818.cms&amp;usg=AOvVaw3t85o71PDGCRoakykcB-a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Blockchain based Elections with Random Sequence</a:t>
            </a:r>
            <a:endParaRPr lang="en-US" dirty="0"/>
          </a:p>
        </p:txBody>
      </p:sp>
      <p:sp>
        <p:nvSpPr>
          <p:cNvPr id="3" name="Subtitle 2"/>
          <p:cNvSpPr>
            <a:spLocks noGrp="1"/>
          </p:cNvSpPr>
          <p:nvPr>
            <p:ph type="subTitle" idx="1"/>
          </p:nvPr>
        </p:nvSpPr>
        <p:spPr>
          <a:xfrm>
            <a:off x="1447800" y="1371600"/>
            <a:ext cx="6400800" cy="1752600"/>
          </a:xfrm>
        </p:spPr>
        <p:txBody>
          <a:bodyPr/>
          <a:lstStyle/>
          <a:p>
            <a:r>
              <a:rPr lang="en-US" dirty="0" smtClean="0"/>
              <a:t>A presentation on</a:t>
            </a:r>
            <a:endParaRPr lang="en-US" dirty="0"/>
          </a:p>
        </p:txBody>
      </p:sp>
    </p:spTree>
    <p:extLst>
      <p:ext uri="{BB962C8B-B14F-4D97-AF65-F5344CB8AC3E}">
        <p14:creationId xmlns:p14="http://schemas.microsoft.com/office/powerpoint/2010/main" val="2858665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Using this he will login to the program select the voter list which shall be shuffled randomly, suppose his id is ”fur0-12hv-tnqw-12jt” and choice is “1</a:t>
            </a:r>
            <a:r>
              <a:rPr lang="en-US" baseline="30000" dirty="0" smtClean="0"/>
              <a:t>st</a:t>
            </a:r>
            <a:r>
              <a:rPr lang="en-US" dirty="0" smtClean="0"/>
              <a:t>” candidate who is “Indian Techs Party” representative, from system no. “12dg-ab43-cc98-a103” at time “10:10” </a:t>
            </a:r>
          </a:p>
          <a:p>
            <a:r>
              <a:rPr lang="en-US" b="1" dirty="0" smtClean="0"/>
              <a:t>EC secret final list was</a:t>
            </a:r>
          </a:p>
          <a:p>
            <a:pPr marL="0" indent="0">
              <a:buNone/>
            </a:pPr>
            <a:r>
              <a:rPr lang="en-US" b="1" dirty="0" smtClean="0"/>
              <a:t>	1. INA			6.LPA </a:t>
            </a:r>
          </a:p>
          <a:p>
            <a:pPr marL="0" indent="0">
              <a:buNone/>
            </a:pPr>
            <a:r>
              <a:rPr lang="en-US" b="1" dirty="0"/>
              <a:t>	</a:t>
            </a:r>
            <a:r>
              <a:rPr lang="en-US" b="1" dirty="0" smtClean="0"/>
              <a:t>2. ICS				7. MNJ</a:t>
            </a:r>
          </a:p>
          <a:p>
            <a:pPr marL="0" indent="0">
              <a:buNone/>
            </a:pPr>
            <a:r>
              <a:rPr lang="en-US" b="1" dirty="0"/>
              <a:t>	</a:t>
            </a:r>
            <a:r>
              <a:rPr lang="en-US" b="1" dirty="0" smtClean="0"/>
              <a:t>3. IBC				8. IT</a:t>
            </a:r>
          </a:p>
          <a:p>
            <a:pPr marL="0" indent="0">
              <a:buNone/>
            </a:pPr>
            <a:r>
              <a:rPr lang="en-US" b="1" dirty="0"/>
              <a:t>	</a:t>
            </a:r>
            <a:r>
              <a:rPr lang="en-US" b="1" dirty="0" smtClean="0"/>
              <a:t>4. IMS			9. HER</a:t>
            </a:r>
          </a:p>
          <a:p>
            <a:pPr marL="0" indent="0">
              <a:buNone/>
            </a:pPr>
            <a:r>
              <a:rPr lang="en-US" b="1" dirty="0"/>
              <a:t>	</a:t>
            </a:r>
            <a:r>
              <a:rPr lang="en-US" b="1" dirty="0" smtClean="0"/>
              <a:t>5. Indian Techs Party	10. GIJOE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46606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pPr marL="0" indent="0">
              <a:buNone/>
            </a:pPr>
            <a:r>
              <a:rPr lang="en-US" dirty="0"/>
              <a:t>And the </a:t>
            </a:r>
            <a:r>
              <a:rPr lang="en-US" dirty="0" smtClean="0"/>
              <a:t>shuffled choice </a:t>
            </a:r>
            <a:r>
              <a:rPr lang="en-US" dirty="0"/>
              <a:t>list was such as given below</a:t>
            </a:r>
            <a:r>
              <a:rPr lang="en-US" dirty="0" smtClean="0"/>
              <a:t>:</a:t>
            </a:r>
          </a:p>
          <a:p>
            <a:pPr marL="0" indent="0">
              <a:buNone/>
            </a:pPr>
            <a:r>
              <a:rPr lang="en-US" b="1" dirty="0" smtClean="0"/>
              <a:t>1 </a:t>
            </a:r>
            <a:r>
              <a:rPr lang="en-US" b="1" dirty="0" smtClean="0">
                <a:solidFill>
                  <a:srgbClr val="FF0000"/>
                </a:solidFill>
              </a:rPr>
              <a:t>(5)</a:t>
            </a:r>
            <a:r>
              <a:rPr lang="en-US" b="1" dirty="0" smtClean="0"/>
              <a:t>. </a:t>
            </a:r>
            <a:r>
              <a:rPr lang="en-US" b="1" dirty="0"/>
              <a:t>Indian Techs Party </a:t>
            </a:r>
            <a:r>
              <a:rPr lang="en-US" b="1" dirty="0" smtClean="0"/>
              <a:t>		6 </a:t>
            </a:r>
            <a:r>
              <a:rPr lang="en-US" b="1" dirty="0">
                <a:solidFill>
                  <a:srgbClr val="FF0000"/>
                </a:solidFill>
              </a:rPr>
              <a:t>(10</a:t>
            </a:r>
            <a:r>
              <a:rPr lang="en-US" b="1" dirty="0" smtClean="0"/>
              <a:t>). GIJOE</a:t>
            </a:r>
            <a:r>
              <a:rPr lang="en-US" b="1" dirty="0"/>
              <a:t>	</a:t>
            </a:r>
            <a:r>
              <a:rPr lang="en-US" b="1" dirty="0" smtClean="0"/>
              <a:t>	</a:t>
            </a:r>
            <a:endParaRPr lang="en-US" b="1" dirty="0"/>
          </a:p>
          <a:p>
            <a:pPr marL="0" indent="0">
              <a:buNone/>
            </a:pPr>
            <a:r>
              <a:rPr lang="en-US" b="1" dirty="0" smtClean="0"/>
              <a:t>2 </a:t>
            </a:r>
            <a:r>
              <a:rPr lang="en-US" b="1" dirty="0">
                <a:solidFill>
                  <a:srgbClr val="FF0000"/>
                </a:solidFill>
              </a:rPr>
              <a:t>(3)</a:t>
            </a:r>
            <a:r>
              <a:rPr lang="en-US" b="1" dirty="0" smtClean="0"/>
              <a:t>. </a:t>
            </a:r>
            <a:r>
              <a:rPr lang="en-US" b="1" dirty="0"/>
              <a:t>IBC 			 </a:t>
            </a:r>
            <a:r>
              <a:rPr lang="en-US" b="1" dirty="0" smtClean="0"/>
              <a:t>	7 </a:t>
            </a:r>
            <a:r>
              <a:rPr lang="en-US" b="1" dirty="0">
                <a:solidFill>
                  <a:srgbClr val="FF0000"/>
                </a:solidFill>
              </a:rPr>
              <a:t>(4)</a:t>
            </a:r>
            <a:r>
              <a:rPr lang="en-US" b="1" dirty="0" smtClean="0"/>
              <a:t>. </a:t>
            </a:r>
            <a:r>
              <a:rPr lang="en-US" b="1" dirty="0"/>
              <a:t>IMS	</a:t>
            </a:r>
            <a:endParaRPr lang="en-US" b="1" dirty="0" smtClean="0"/>
          </a:p>
          <a:p>
            <a:pPr marL="0" indent="0">
              <a:buNone/>
            </a:pPr>
            <a:r>
              <a:rPr lang="en-US" b="1" dirty="0" smtClean="0"/>
              <a:t>3 </a:t>
            </a:r>
            <a:r>
              <a:rPr lang="en-US" b="1" dirty="0">
                <a:solidFill>
                  <a:srgbClr val="FF0000"/>
                </a:solidFill>
              </a:rPr>
              <a:t>(2)</a:t>
            </a:r>
            <a:r>
              <a:rPr lang="en-US" b="1" dirty="0" smtClean="0"/>
              <a:t>. </a:t>
            </a:r>
            <a:r>
              <a:rPr lang="en-US" b="1" dirty="0"/>
              <a:t>ICS	</a:t>
            </a:r>
            <a:r>
              <a:rPr lang="en-US" b="1" dirty="0" smtClean="0"/>
              <a:t>			8 </a:t>
            </a:r>
            <a:r>
              <a:rPr lang="en-US" b="1" dirty="0">
                <a:solidFill>
                  <a:srgbClr val="FF0000"/>
                </a:solidFill>
              </a:rPr>
              <a:t>(7)</a:t>
            </a:r>
            <a:r>
              <a:rPr lang="en-US" b="1" dirty="0" smtClean="0"/>
              <a:t>. </a:t>
            </a:r>
            <a:r>
              <a:rPr lang="en-US" b="1" dirty="0"/>
              <a:t>MNJ </a:t>
            </a:r>
            <a:r>
              <a:rPr lang="en-US" b="1" dirty="0" smtClean="0"/>
              <a:t>	</a:t>
            </a:r>
          </a:p>
          <a:p>
            <a:pPr marL="0" indent="0">
              <a:buNone/>
            </a:pPr>
            <a:r>
              <a:rPr lang="en-US" b="1" dirty="0" smtClean="0"/>
              <a:t>4 </a:t>
            </a:r>
            <a:r>
              <a:rPr lang="en-US" b="1" dirty="0">
                <a:solidFill>
                  <a:srgbClr val="FF0000"/>
                </a:solidFill>
              </a:rPr>
              <a:t>(1)</a:t>
            </a:r>
            <a:r>
              <a:rPr lang="en-US" b="1" dirty="0" smtClean="0"/>
              <a:t>.INA </a:t>
            </a:r>
            <a:r>
              <a:rPr lang="en-US" b="1" dirty="0"/>
              <a:t>		</a:t>
            </a:r>
            <a:r>
              <a:rPr lang="en-US" b="1" dirty="0" smtClean="0"/>
              <a:t>	 	9 </a:t>
            </a:r>
            <a:r>
              <a:rPr lang="en-US" b="1" dirty="0">
                <a:solidFill>
                  <a:srgbClr val="FF0000"/>
                </a:solidFill>
              </a:rPr>
              <a:t>(8)</a:t>
            </a:r>
            <a:r>
              <a:rPr lang="en-US" b="1" dirty="0" smtClean="0"/>
              <a:t>. </a:t>
            </a:r>
            <a:r>
              <a:rPr lang="en-US" b="1" dirty="0"/>
              <a:t>IT</a:t>
            </a:r>
          </a:p>
          <a:p>
            <a:pPr marL="0" indent="0">
              <a:buNone/>
            </a:pPr>
            <a:r>
              <a:rPr lang="en-US" b="1" dirty="0" smtClean="0"/>
              <a:t>5 </a:t>
            </a:r>
            <a:r>
              <a:rPr lang="en-US" b="1" dirty="0">
                <a:solidFill>
                  <a:srgbClr val="FF0000"/>
                </a:solidFill>
              </a:rPr>
              <a:t>(6)</a:t>
            </a:r>
            <a:r>
              <a:rPr lang="en-US" b="1" dirty="0" smtClean="0"/>
              <a:t>.LPA				10 </a:t>
            </a:r>
            <a:r>
              <a:rPr lang="en-US" b="1" dirty="0">
                <a:solidFill>
                  <a:srgbClr val="FF0000"/>
                </a:solidFill>
              </a:rPr>
              <a:t>(9)</a:t>
            </a:r>
            <a:r>
              <a:rPr lang="en-US" b="1" dirty="0" smtClean="0"/>
              <a:t>. HER</a:t>
            </a:r>
            <a:endParaRPr lang="en-US" dirty="0">
              <a:solidFill>
                <a:srgbClr val="00B050"/>
              </a:solidFill>
            </a:endParaRPr>
          </a:p>
          <a:p>
            <a:pPr marL="0" indent="0">
              <a:buNone/>
            </a:pPr>
            <a:r>
              <a:rPr lang="en-US" dirty="0" smtClean="0"/>
              <a:t>then </a:t>
            </a:r>
            <a:r>
              <a:rPr lang="en-US" dirty="0"/>
              <a:t>following will be sent to blockchain:</a:t>
            </a:r>
          </a:p>
          <a:p>
            <a:pPr lvl="1"/>
            <a:r>
              <a:rPr lang="en-US" dirty="0"/>
              <a:t>{</a:t>
            </a:r>
          </a:p>
          <a:p>
            <a:pPr marL="914400" lvl="2" indent="0">
              <a:buNone/>
            </a:pPr>
            <a:r>
              <a:rPr lang="en-US" dirty="0"/>
              <a:t> id</a:t>
            </a:r>
            <a:r>
              <a:rPr lang="en-US" dirty="0" smtClean="0"/>
              <a:t>: ”</a:t>
            </a:r>
            <a:r>
              <a:rPr lang="en-US" b="1" dirty="0" smtClean="0">
                <a:solidFill>
                  <a:srgbClr val="00B050"/>
                </a:solidFill>
              </a:rPr>
              <a:t>fur0-12hv-tnqw-12jt</a:t>
            </a:r>
            <a:r>
              <a:rPr lang="en-US" dirty="0"/>
              <a:t>”;</a:t>
            </a:r>
          </a:p>
          <a:p>
            <a:pPr marL="914400" lvl="2" indent="0">
              <a:buNone/>
            </a:pPr>
            <a:r>
              <a:rPr lang="en-US" dirty="0"/>
              <a:t> choice</a:t>
            </a:r>
            <a:r>
              <a:rPr lang="en-US" dirty="0" smtClean="0"/>
              <a:t>:”</a:t>
            </a:r>
            <a:r>
              <a:rPr lang="en-US" b="1" dirty="0">
                <a:solidFill>
                  <a:srgbClr val="00B050"/>
                </a:solidFill>
              </a:rPr>
              <a:t>1</a:t>
            </a:r>
            <a:r>
              <a:rPr lang="en-US" dirty="0" smtClean="0"/>
              <a:t>”;</a:t>
            </a:r>
            <a:endParaRPr lang="en-US" dirty="0"/>
          </a:p>
          <a:p>
            <a:pPr marL="914400" lvl="2" indent="0">
              <a:buNone/>
            </a:pPr>
            <a:r>
              <a:rPr lang="en-US" dirty="0"/>
              <a:t> system</a:t>
            </a:r>
            <a:r>
              <a:rPr lang="en-US" b="1" dirty="0">
                <a:solidFill>
                  <a:srgbClr val="00B050"/>
                </a:solidFill>
              </a:rPr>
              <a:t>:” 12dg-ab43-cc98-a103</a:t>
            </a:r>
            <a:r>
              <a:rPr lang="en-US" dirty="0"/>
              <a:t>”;</a:t>
            </a:r>
          </a:p>
          <a:p>
            <a:pPr marL="914400" lvl="2" indent="0">
              <a:buNone/>
            </a:pPr>
            <a:r>
              <a:rPr lang="en-US" dirty="0"/>
              <a:t> timestamp:”</a:t>
            </a:r>
            <a:r>
              <a:rPr lang="en-US" b="1" dirty="0">
                <a:solidFill>
                  <a:srgbClr val="00B050"/>
                </a:solidFill>
              </a:rPr>
              <a:t>10:10</a:t>
            </a:r>
            <a:r>
              <a:rPr lang="en-US" dirty="0"/>
              <a:t>”</a:t>
            </a:r>
          </a:p>
          <a:p>
            <a:pPr marL="914400" lvl="2" indent="0">
              <a:buNone/>
            </a:pPr>
            <a:r>
              <a:rPr lang="en-US" dirty="0" smtClean="0"/>
              <a:t>}</a:t>
            </a:r>
            <a:endParaRPr lang="en-US" dirty="0"/>
          </a:p>
        </p:txBody>
      </p:sp>
    </p:spTree>
    <p:extLst>
      <p:ext uri="{BB962C8B-B14F-4D97-AF65-F5344CB8AC3E}">
        <p14:creationId xmlns:p14="http://schemas.microsoft.com/office/powerpoint/2010/main" val="3915731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smtClean="0"/>
              <a:t>Since the choice is random, it will be noted locally offline onto the ballot.</a:t>
            </a:r>
          </a:p>
          <a:p>
            <a:pPr marL="0" indent="0">
              <a:buNone/>
            </a:pPr>
            <a:r>
              <a:rPr lang="en-US" dirty="0" smtClean="0"/>
              <a:t>Format of Sequence file entries: 			</a:t>
            </a:r>
            <a:r>
              <a:rPr lang="en-US" b="1" i="1" dirty="0" err="1" smtClean="0">
                <a:solidFill>
                  <a:srgbClr val="FF0000"/>
                </a:solidFill>
              </a:rPr>
              <a:t>Timestamp</a:t>
            </a:r>
            <a:r>
              <a:rPr lang="en-US" b="1" i="1" dirty="0" err="1" smtClean="0">
                <a:solidFill>
                  <a:schemeClr val="accent6">
                    <a:lumMod val="75000"/>
                  </a:schemeClr>
                </a:solidFill>
              </a:rPr>
              <a:t>,</a:t>
            </a:r>
            <a:r>
              <a:rPr lang="en-US" b="1" i="1" dirty="0" err="1" smtClean="0">
                <a:solidFill>
                  <a:srgbClr val="7030A0"/>
                </a:solidFill>
              </a:rPr>
              <a:t>s</a:t>
            </a:r>
            <a:r>
              <a:rPr lang="en-US" sz="3500" b="1" dirty="0" err="1">
                <a:solidFill>
                  <a:srgbClr val="7030A0"/>
                </a:solidFill>
              </a:rPr>
              <a:t>equence</a:t>
            </a:r>
            <a:r>
              <a:rPr lang="en-US" sz="3500" b="1" dirty="0">
                <a:solidFill>
                  <a:srgbClr val="7030A0"/>
                </a:solidFill>
              </a:rPr>
              <a:t>;</a:t>
            </a:r>
          </a:p>
          <a:p>
            <a:pPr marL="0" indent="0">
              <a:buNone/>
            </a:pPr>
            <a:r>
              <a:rPr lang="en-US" dirty="0"/>
              <a:t>	</a:t>
            </a:r>
            <a:r>
              <a:rPr lang="en-US" dirty="0" smtClean="0"/>
              <a:t>In our case:</a:t>
            </a:r>
          </a:p>
          <a:p>
            <a:pPr marL="0" indent="0">
              <a:buNone/>
            </a:pPr>
            <a:r>
              <a:rPr lang="en-US" dirty="0"/>
              <a:t>	</a:t>
            </a:r>
            <a:r>
              <a:rPr lang="en-US" dirty="0" smtClean="0"/>
              <a:t>	</a:t>
            </a:r>
            <a:r>
              <a:rPr lang="en-US" sz="3500" b="1" dirty="0" smtClean="0">
                <a:solidFill>
                  <a:srgbClr val="FF0000"/>
                </a:solidFill>
              </a:rPr>
              <a:t>10:10</a:t>
            </a:r>
            <a:r>
              <a:rPr lang="en-US" sz="3500" b="1" dirty="0" smtClean="0"/>
              <a:t>,</a:t>
            </a:r>
            <a:r>
              <a:rPr lang="en-US" sz="3500" b="1" dirty="0" smtClean="0">
                <a:solidFill>
                  <a:srgbClr val="7030A0"/>
                </a:solidFill>
              </a:rPr>
              <a:t>5,3,2,1,6,10,4,7,8,9</a:t>
            </a:r>
            <a:r>
              <a:rPr lang="en-US" sz="3500" b="1" dirty="0" smtClean="0"/>
              <a:t>;</a:t>
            </a:r>
          </a:p>
          <a:p>
            <a:r>
              <a:rPr lang="en-US" dirty="0" smtClean="0"/>
              <a:t>Due to this, anyone eavesdropping the packets won’t know which choice represents whom except the voter and that too for just his instance, and the thing is he can’t leave the ballot until his vote is recorded by the system.</a:t>
            </a:r>
          </a:p>
          <a:p>
            <a:r>
              <a:rPr lang="en-US" dirty="0" smtClean="0"/>
              <a:t>In background we may also keep a local Database just to check the validity of result.</a:t>
            </a:r>
            <a:endParaRPr lang="en-US" dirty="0"/>
          </a:p>
        </p:txBody>
      </p:sp>
    </p:spTree>
    <p:extLst>
      <p:ext uri="{BB962C8B-B14F-4D97-AF65-F5344CB8AC3E}">
        <p14:creationId xmlns:p14="http://schemas.microsoft.com/office/powerpoint/2010/main" val="426540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After the voting, authorized personnel will copy the sequence file generated onto a device which will be sent to EC under high security.</a:t>
            </a:r>
          </a:p>
          <a:p>
            <a:r>
              <a:rPr lang="en-US" dirty="0" smtClean="0"/>
              <a:t>Using sequence file and blockchain database one can easily calculate the sequence and know which candidate no. got highest vote, remember that only EC knows the sequence of candidates  for the entire election time and even until counting, after which they may disclose it as RTI.</a:t>
            </a:r>
            <a:endParaRPr lang="en-US" dirty="0"/>
          </a:p>
        </p:txBody>
      </p:sp>
    </p:spTree>
    <p:extLst>
      <p:ext uri="{BB962C8B-B14F-4D97-AF65-F5344CB8AC3E}">
        <p14:creationId xmlns:p14="http://schemas.microsoft.com/office/powerpoint/2010/main" val="1608782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Doubts &amp; Challenges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if some unknown and unauthorized personnel gain access to the system and try sending packets.</a:t>
            </a:r>
          </a:p>
          <a:p>
            <a:r>
              <a:rPr lang="en-US" dirty="0" smtClean="0"/>
              <a:t>First of all we will know that average voting time will be minimum 1min/system, so any system sending more than that rate can be termed malicious, rejecting its packet.</a:t>
            </a:r>
          </a:p>
          <a:p>
            <a:r>
              <a:rPr lang="en-US" dirty="0" smtClean="0"/>
              <a:t>Secondly, even if package is sent the hacker will have no idea of the one time user id and the system id, among which the former is valid only for 10 minutes.</a:t>
            </a:r>
            <a:endParaRPr lang="en-US" dirty="0"/>
          </a:p>
        </p:txBody>
      </p:sp>
    </p:spTree>
    <p:extLst>
      <p:ext uri="{BB962C8B-B14F-4D97-AF65-F5344CB8AC3E}">
        <p14:creationId xmlns:p14="http://schemas.microsoft.com/office/powerpoint/2010/main" val="3982421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the count</a:t>
            </a:r>
            <a:endParaRPr lang="en-US" dirty="0"/>
          </a:p>
        </p:txBody>
      </p:sp>
      <p:sp>
        <p:nvSpPr>
          <p:cNvPr id="3" name="Content Placeholder 2"/>
          <p:cNvSpPr>
            <a:spLocks noGrp="1"/>
          </p:cNvSpPr>
          <p:nvPr>
            <p:ph idx="1"/>
          </p:nvPr>
        </p:nvSpPr>
        <p:spPr/>
        <p:txBody>
          <a:bodyPr/>
          <a:lstStyle/>
          <a:p>
            <a:r>
              <a:rPr lang="en-US" dirty="0" smtClean="0"/>
              <a:t>Check the sequence file which shall be stored with name of “system id”.</a:t>
            </a:r>
          </a:p>
          <a:p>
            <a:r>
              <a:rPr lang="en-US" dirty="0" smtClean="0"/>
              <a:t>Compare “”system id”, “timestamp” from blockchain and the sequence file.</a:t>
            </a:r>
          </a:p>
          <a:p>
            <a:r>
              <a:rPr lang="en-US" dirty="0" smtClean="0"/>
              <a:t>Only one match will be found, check the choice no. (in our case 1</a:t>
            </a:r>
            <a:r>
              <a:rPr lang="en-US" baseline="30000" dirty="0" smtClean="0"/>
              <a:t>st</a:t>
            </a:r>
            <a:r>
              <a:rPr lang="en-US" dirty="0"/>
              <a:t> </a:t>
            </a:r>
            <a:r>
              <a:rPr lang="en-US" dirty="0" smtClean="0"/>
              <a:t>), now see that position in the sequence (</a:t>
            </a:r>
            <a:r>
              <a:rPr lang="en-US" b="1" dirty="0" smtClean="0">
                <a:solidFill>
                  <a:srgbClr val="7030A0"/>
                </a:solidFill>
              </a:rPr>
              <a:t>5,3,2,1,6,10,4,7,8,9</a:t>
            </a:r>
            <a:r>
              <a:rPr lang="en-US" dirty="0" smtClean="0"/>
              <a:t>), </a:t>
            </a:r>
            <a:r>
              <a:rPr lang="en-US" dirty="0" err="1" smtClean="0"/>
              <a:t>i.e</a:t>
            </a:r>
            <a:r>
              <a:rPr lang="en-US" dirty="0" smtClean="0"/>
              <a:t> “</a:t>
            </a:r>
            <a:r>
              <a:rPr lang="en-US" sz="4000" b="1" dirty="0" smtClean="0"/>
              <a:t>5</a:t>
            </a:r>
            <a:r>
              <a:rPr lang="en-US" dirty="0" smtClean="0"/>
              <a:t>”</a:t>
            </a:r>
            <a:r>
              <a:rPr lang="en-US" b="1" dirty="0" smtClean="0"/>
              <a:t> </a:t>
            </a:r>
            <a:endParaRPr lang="en-US" dirty="0"/>
          </a:p>
        </p:txBody>
      </p:sp>
    </p:spTree>
    <p:extLst>
      <p:ext uri="{BB962C8B-B14F-4D97-AF65-F5344CB8AC3E}">
        <p14:creationId xmlns:p14="http://schemas.microsoft.com/office/powerpoint/2010/main" val="1603136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Check that position on the list of EC.</a:t>
            </a:r>
          </a:p>
          <a:p>
            <a:r>
              <a:rPr lang="en-US" b="1" dirty="0"/>
              <a:t>EC secret final list was</a:t>
            </a:r>
          </a:p>
          <a:p>
            <a:pPr marL="0" indent="0">
              <a:buNone/>
            </a:pPr>
            <a:r>
              <a:rPr lang="en-US" b="1" dirty="0"/>
              <a:t>	1. INA			</a:t>
            </a:r>
            <a:r>
              <a:rPr lang="en-US" b="1" dirty="0" smtClean="0"/>
              <a:t>	6.LPA </a:t>
            </a:r>
            <a:endParaRPr lang="en-US" b="1" dirty="0"/>
          </a:p>
          <a:p>
            <a:pPr marL="0" indent="0">
              <a:buNone/>
            </a:pPr>
            <a:r>
              <a:rPr lang="en-US" b="1" dirty="0"/>
              <a:t>	2. ICS				7. MNJ</a:t>
            </a:r>
          </a:p>
          <a:p>
            <a:pPr marL="0" indent="0">
              <a:buNone/>
            </a:pPr>
            <a:r>
              <a:rPr lang="en-US" b="1" dirty="0"/>
              <a:t>	3. IBC				8. IT</a:t>
            </a:r>
          </a:p>
          <a:p>
            <a:pPr marL="0" indent="0">
              <a:buNone/>
            </a:pPr>
            <a:r>
              <a:rPr lang="en-US" b="1" dirty="0"/>
              <a:t>	4. IMS			</a:t>
            </a:r>
            <a:r>
              <a:rPr lang="en-US" b="1" dirty="0" smtClean="0"/>
              <a:t>	9</a:t>
            </a:r>
            <a:r>
              <a:rPr lang="en-US" b="1" dirty="0"/>
              <a:t>. HER</a:t>
            </a:r>
          </a:p>
          <a:p>
            <a:pPr marL="0" indent="0">
              <a:buNone/>
            </a:pPr>
            <a:r>
              <a:rPr lang="en-US" b="1" dirty="0"/>
              <a:t>	</a:t>
            </a:r>
            <a:r>
              <a:rPr lang="en-US" b="1" dirty="0">
                <a:solidFill>
                  <a:srgbClr val="FF0000"/>
                </a:solidFill>
              </a:rPr>
              <a:t>5. Indian Techs Party</a:t>
            </a:r>
            <a:r>
              <a:rPr lang="en-US" b="1" dirty="0"/>
              <a:t>	</a:t>
            </a:r>
            <a:r>
              <a:rPr lang="en-US" b="1" dirty="0" smtClean="0"/>
              <a:t>	10</a:t>
            </a:r>
            <a:r>
              <a:rPr lang="en-US" b="1" dirty="0"/>
              <a:t>. GIJOE</a:t>
            </a:r>
          </a:p>
          <a:p>
            <a:endParaRPr lang="en-US" dirty="0"/>
          </a:p>
        </p:txBody>
      </p:sp>
    </p:spTree>
    <p:extLst>
      <p:ext uri="{BB962C8B-B14F-4D97-AF65-F5344CB8AC3E}">
        <p14:creationId xmlns:p14="http://schemas.microsoft.com/office/powerpoint/2010/main" val="823613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a:t>
            </a:r>
            <a:endParaRPr lang="en-US" dirty="0"/>
          </a:p>
        </p:txBody>
      </p:sp>
      <p:sp>
        <p:nvSpPr>
          <p:cNvPr id="3" name="Content Placeholder 2"/>
          <p:cNvSpPr>
            <a:spLocks noGrp="1"/>
          </p:cNvSpPr>
          <p:nvPr>
            <p:ph idx="1"/>
          </p:nvPr>
        </p:nvSpPr>
        <p:spPr/>
        <p:txBody>
          <a:bodyPr/>
          <a:lstStyle/>
          <a:p>
            <a:r>
              <a:rPr lang="en-US" dirty="0" smtClean="0"/>
              <a:t>Thus perfect secrecy was maintained and since the choice was random, there is no way for any crackers to solve this problem, just for 2 random people the probability that the sequence coincides is 1/ (9! X 10!) = 7.6 X10</a:t>
            </a:r>
            <a:r>
              <a:rPr lang="en-US" baseline="30000" dirty="0" smtClean="0"/>
              <a:t>-13</a:t>
            </a:r>
          </a:p>
          <a:p>
            <a:endParaRPr lang="en-US" dirty="0"/>
          </a:p>
        </p:txBody>
      </p:sp>
    </p:spTree>
    <p:extLst>
      <p:ext uri="{BB962C8B-B14F-4D97-AF65-F5344CB8AC3E}">
        <p14:creationId xmlns:p14="http://schemas.microsoft.com/office/powerpoint/2010/main" val="4034056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this system</a:t>
            </a:r>
            <a:endParaRPr lang="en-US" dirty="0"/>
          </a:p>
        </p:txBody>
      </p:sp>
      <p:sp>
        <p:nvSpPr>
          <p:cNvPr id="3" name="Content Placeholder 2"/>
          <p:cNvSpPr>
            <a:spLocks noGrp="1"/>
          </p:cNvSpPr>
          <p:nvPr>
            <p:ph idx="1"/>
          </p:nvPr>
        </p:nvSpPr>
        <p:spPr/>
        <p:txBody>
          <a:bodyPr/>
          <a:lstStyle/>
          <a:p>
            <a:pPr>
              <a:buFontTx/>
              <a:buChar char="-"/>
            </a:pPr>
            <a:r>
              <a:rPr lang="en-US" dirty="0" smtClean="0"/>
              <a:t>For College Elections</a:t>
            </a:r>
          </a:p>
          <a:p>
            <a:pPr>
              <a:buFontTx/>
              <a:buChar char="-"/>
            </a:pPr>
            <a:r>
              <a:rPr lang="en-US" dirty="0" smtClean="0"/>
              <a:t>City Elections</a:t>
            </a:r>
          </a:p>
          <a:p>
            <a:pPr>
              <a:buFontTx/>
              <a:buChar char="-"/>
            </a:pPr>
            <a:r>
              <a:rPr lang="en-US" dirty="0" smtClean="0"/>
              <a:t>If strategically maintained , it can be even used for Constituency Elections.</a:t>
            </a:r>
            <a:endParaRPr lang="en-US" dirty="0"/>
          </a:p>
        </p:txBody>
      </p:sp>
    </p:spTree>
    <p:extLst>
      <p:ext uri="{BB962C8B-B14F-4D97-AF65-F5344CB8AC3E}">
        <p14:creationId xmlns:p14="http://schemas.microsoft.com/office/powerpoint/2010/main" val="6818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BlockChain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r>
              <a:rPr lang="en-US" dirty="0"/>
              <a:t> The blockchain is a </a:t>
            </a:r>
            <a:r>
              <a:rPr lang="en-US" b="1" dirty="0"/>
              <a:t>decentralized</a:t>
            </a:r>
            <a:r>
              <a:rPr lang="en-US" dirty="0"/>
              <a:t> and </a:t>
            </a:r>
            <a:r>
              <a:rPr lang="en-US" b="1" dirty="0"/>
              <a:t>distributed</a:t>
            </a:r>
            <a:r>
              <a:rPr lang="en-US" dirty="0"/>
              <a:t> system, in that all the nodes must verify a transaction. Validation of the transaction is termed as mining process. Adding the block to the blockchain is done by anyone in the network. Before adding a block to the blockchain, it is necessary to perform a Proof-of-Work (</a:t>
            </a:r>
            <a:r>
              <a:rPr lang="en-US" dirty="0" err="1"/>
              <a:t>PoW</a:t>
            </a:r>
            <a:r>
              <a:rPr lang="en-US" dirty="0"/>
              <a:t> ). </a:t>
            </a:r>
            <a:r>
              <a:rPr lang="en-US" dirty="0" err="1"/>
              <a:t>PoW</a:t>
            </a:r>
            <a:r>
              <a:rPr lang="en-US" dirty="0"/>
              <a:t> </a:t>
            </a:r>
            <a:r>
              <a:rPr lang="en-US" dirty="0" smtClean="0"/>
              <a:t>is </a:t>
            </a:r>
            <a:r>
              <a:rPr lang="en-US" dirty="0"/>
              <a:t>a mathematical puzzle that uses nonce and difficulty value to ensures the difficulty of the block mining process. The first block in blockchain is referred as a genesis block. Data and the hash value together used to create the digital signature that is verified by the miners. </a:t>
            </a:r>
          </a:p>
        </p:txBody>
      </p:sp>
    </p:spTree>
    <p:extLst>
      <p:ext uri="{BB962C8B-B14F-4D97-AF65-F5344CB8AC3E}">
        <p14:creationId xmlns:p14="http://schemas.microsoft.com/office/powerpoint/2010/main" val="3004300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will it be implemented?</a:t>
            </a:r>
            <a:endParaRPr lang="en-US" dirty="0"/>
          </a:p>
        </p:txBody>
      </p:sp>
      <p:sp>
        <p:nvSpPr>
          <p:cNvPr id="3" name="Content Placeholder 2"/>
          <p:cNvSpPr>
            <a:spLocks noGrp="1"/>
          </p:cNvSpPr>
          <p:nvPr>
            <p:ph idx="1"/>
          </p:nvPr>
        </p:nvSpPr>
        <p:spPr/>
        <p:txBody>
          <a:bodyPr/>
          <a:lstStyle/>
          <a:p>
            <a:r>
              <a:rPr lang="en-US" dirty="0" smtClean="0"/>
              <a:t>Though the Transaction will be verified only by searching the </a:t>
            </a:r>
            <a:r>
              <a:rPr lang="en-US" b="1" dirty="0" smtClean="0"/>
              <a:t>one time id </a:t>
            </a:r>
            <a:r>
              <a:rPr lang="en-US" dirty="0" smtClean="0"/>
              <a:t>generated for past 10 minutes, it will be stored on public cloud which shall be read only </a:t>
            </a:r>
            <a:r>
              <a:rPr lang="en-US" i="1" dirty="0" smtClean="0"/>
              <a:t>((except the ballots, which can write but can’t modify any past transactions))</a:t>
            </a:r>
            <a:r>
              <a:rPr lang="en-US" dirty="0" smtClean="0"/>
              <a:t>, thus creating an environment of irreversible transaction.</a:t>
            </a:r>
            <a:endParaRPr lang="en-US" dirty="0"/>
          </a:p>
        </p:txBody>
      </p:sp>
    </p:spTree>
    <p:extLst>
      <p:ext uri="{BB962C8B-B14F-4D97-AF65-F5344CB8AC3E}">
        <p14:creationId xmlns:p14="http://schemas.microsoft.com/office/powerpoint/2010/main" val="2441712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US" dirty="0"/>
              <a:t>A blockchain can either be </a:t>
            </a:r>
            <a:r>
              <a:rPr lang="en-US" dirty="0" err="1"/>
              <a:t>decentralised</a:t>
            </a:r>
            <a:r>
              <a:rPr lang="en-US" dirty="0"/>
              <a:t> so it is distributed across machines or </a:t>
            </a:r>
            <a:r>
              <a:rPr lang="en-US" dirty="0" smtClean="0"/>
              <a:t>servers (nodes) with </a:t>
            </a:r>
            <a:r>
              <a:rPr lang="en-US" dirty="0"/>
              <a:t>no single stakeholder having control over the blockchain, or </a:t>
            </a:r>
            <a:r>
              <a:rPr lang="en-US" b="1" dirty="0" err="1"/>
              <a:t>centralised</a:t>
            </a:r>
            <a:r>
              <a:rPr lang="en-US" b="1" dirty="0"/>
              <a:t> like regular databases, with a single stakeholder having control over the blockchain</a:t>
            </a:r>
            <a:r>
              <a:rPr lang="en-US" dirty="0"/>
              <a:t>. </a:t>
            </a:r>
            <a:r>
              <a:rPr lang="en-US" dirty="0" err="1"/>
              <a:t>Blockchains</a:t>
            </a:r>
            <a:r>
              <a:rPr lang="en-US" dirty="0"/>
              <a:t> can also be </a:t>
            </a:r>
            <a:r>
              <a:rPr lang="en-US" dirty="0" err="1"/>
              <a:t>permissionless</a:t>
            </a:r>
            <a:r>
              <a:rPr lang="en-US" dirty="0"/>
              <a:t>, </a:t>
            </a:r>
            <a:r>
              <a:rPr lang="en-US" b="1" dirty="0"/>
              <a:t>allowing any stakeholder to view</a:t>
            </a:r>
            <a:r>
              <a:rPr lang="en-US" dirty="0"/>
              <a:t> or make additions to the blockchain, or it can be </a:t>
            </a:r>
            <a:r>
              <a:rPr lang="en-US" b="1" dirty="0"/>
              <a:t>permissioned, with restrictions placed as to which stakeholders can view and make changes.</a:t>
            </a:r>
          </a:p>
        </p:txBody>
      </p:sp>
    </p:spTree>
    <p:extLst>
      <p:ext uri="{BB962C8B-B14F-4D97-AF65-F5344CB8AC3E}">
        <p14:creationId xmlns:p14="http://schemas.microsoft.com/office/powerpoint/2010/main" val="1943631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a:bodyPr>
          <a:lstStyle/>
          <a:p>
            <a:r>
              <a:rPr lang="en-US" b="1" dirty="0" smtClean="0"/>
              <a:t>Transparency</a:t>
            </a:r>
            <a:r>
              <a:rPr lang="en-US" dirty="0" smtClean="0"/>
              <a:t> of Votes due to publicly stored blockchain.</a:t>
            </a:r>
          </a:p>
          <a:p>
            <a:r>
              <a:rPr lang="en-US" b="1" dirty="0" smtClean="0"/>
              <a:t>Easier</a:t>
            </a:r>
            <a:r>
              <a:rPr lang="en-US" dirty="0" smtClean="0"/>
              <a:t> to count result</a:t>
            </a:r>
          </a:p>
          <a:p>
            <a:r>
              <a:rPr lang="en-US" b="1" dirty="0" smtClean="0"/>
              <a:t>Privacy</a:t>
            </a:r>
            <a:r>
              <a:rPr lang="en-US" dirty="0" smtClean="0"/>
              <a:t> is maintained due to </a:t>
            </a:r>
            <a:r>
              <a:rPr lang="en-US" i="1" dirty="0" smtClean="0"/>
              <a:t>One Time User id.</a:t>
            </a:r>
          </a:p>
          <a:p>
            <a:r>
              <a:rPr lang="en-US" dirty="0" smtClean="0"/>
              <a:t>According to mathematical calculations even if 100 Bytes of data generated for each individuals, the total generated data won’t exceed </a:t>
            </a:r>
            <a:r>
              <a:rPr lang="en-US" dirty="0" smtClean="0"/>
              <a:t>100GBs(for 100cr people)!!! </a:t>
            </a:r>
            <a:endParaRPr lang="en-US" dirty="0" smtClean="0"/>
          </a:p>
          <a:p>
            <a:pPr marL="0" indent="0">
              <a:buNone/>
            </a:pPr>
            <a:endParaRPr lang="en-US" dirty="0"/>
          </a:p>
        </p:txBody>
      </p:sp>
    </p:spTree>
    <p:extLst>
      <p:ext uri="{BB962C8B-B14F-4D97-AF65-F5344CB8AC3E}">
        <p14:creationId xmlns:p14="http://schemas.microsoft.com/office/powerpoint/2010/main" val="3522889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Benefits</a:t>
            </a:r>
            <a:endParaRPr lang="en-US" dirty="0"/>
          </a:p>
        </p:txBody>
      </p:sp>
      <p:sp>
        <p:nvSpPr>
          <p:cNvPr id="3" name="Content Placeholder 2"/>
          <p:cNvSpPr>
            <a:spLocks noGrp="1"/>
          </p:cNvSpPr>
          <p:nvPr>
            <p:ph idx="1"/>
          </p:nvPr>
        </p:nvSpPr>
        <p:spPr/>
        <p:txBody>
          <a:bodyPr>
            <a:normAutofit lnSpcReduction="10000"/>
          </a:bodyPr>
          <a:lstStyle/>
          <a:p>
            <a:r>
              <a:rPr lang="en-US" dirty="0" smtClean="0"/>
              <a:t>It saves human calculation time</a:t>
            </a:r>
          </a:p>
          <a:p>
            <a:r>
              <a:rPr lang="en-US" dirty="0" smtClean="0"/>
              <a:t>With just 10 candidates no. of random choices is 10! = 36,80,000.</a:t>
            </a:r>
          </a:p>
          <a:p>
            <a:r>
              <a:rPr lang="en-US" dirty="0" smtClean="0"/>
              <a:t>With 16 letters</a:t>
            </a:r>
            <a:r>
              <a:rPr lang="en-US" i="1" dirty="0" smtClean="0"/>
              <a:t>((a-z small letters plus 0-9 digits)) </a:t>
            </a:r>
            <a:r>
              <a:rPr lang="en-US" b="1" dirty="0" smtClean="0"/>
              <a:t>one time user id</a:t>
            </a:r>
            <a:r>
              <a:rPr lang="en-US" dirty="0" smtClean="0"/>
              <a:t> probability of no. of coincidences will be 1,000,000,000 / 36</a:t>
            </a:r>
            <a:r>
              <a:rPr lang="en-US" baseline="30000" dirty="0" smtClean="0"/>
              <a:t>16</a:t>
            </a:r>
            <a:r>
              <a:rPr lang="en-US" dirty="0" smtClean="0"/>
              <a:t> </a:t>
            </a:r>
            <a:r>
              <a:rPr lang="en-US" dirty="0"/>
              <a:t>=</a:t>
            </a:r>
            <a:r>
              <a:rPr lang="en-US" dirty="0" smtClean="0"/>
              <a:t> 1.25 X 10</a:t>
            </a:r>
            <a:r>
              <a:rPr lang="en-US" baseline="30000" dirty="0" smtClean="0"/>
              <a:t>-16</a:t>
            </a:r>
            <a:r>
              <a:rPr lang="en-US" dirty="0" smtClean="0"/>
              <a:t>  .</a:t>
            </a:r>
          </a:p>
          <a:p>
            <a:r>
              <a:rPr lang="en-US" dirty="0" smtClean="0"/>
              <a:t>Only Election Commissioner know the actual sequence which is settled in the program.</a:t>
            </a:r>
            <a:endParaRPr lang="en-US" dirty="0"/>
          </a:p>
        </p:txBody>
      </p:sp>
    </p:spTree>
    <p:extLst>
      <p:ext uri="{BB962C8B-B14F-4D97-AF65-F5344CB8AC3E}">
        <p14:creationId xmlns:p14="http://schemas.microsoft.com/office/powerpoint/2010/main" val="764579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hlinkClick r:id="rId2"/>
              </a:rPr>
              <a:t>Aadhaar</a:t>
            </a:r>
            <a:r>
              <a:rPr lang="en-US" b="1" dirty="0">
                <a:hlinkClick r:id="rId2"/>
              </a:rPr>
              <a:t> generation: 99% of Indians over 18 now have </a:t>
            </a:r>
            <a:r>
              <a:rPr lang="en-US" b="1" dirty="0" err="1">
                <a:hlinkClick r:id="rId2"/>
              </a:rPr>
              <a:t>Aadhaar</a:t>
            </a:r>
            <a:r>
              <a:rPr lang="en-US" b="1" dirty="0">
                <a:hlinkClick r:id="rId2"/>
              </a:rPr>
              <a:t> </a:t>
            </a:r>
            <a:r>
              <a:rPr lang="en-US" b="1" dirty="0" smtClean="0">
                <a:hlinkClick r:id="rId2"/>
              </a:rPr>
              <a:t>cards     </a:t>
            </a:r>
            <a:r>
              <a:rPr lang="en-US" dirty="0" smtClean="0">
                <a:solidFill>
                  <a:srgbClr val="002060"/>
                </a:solidFill>
                <a:hlinkClick r:id="rId2"/>
              </a:rPr>
              <a:t>- TOI</a:t>
            </a:r>
          </a:p>
          <a:p>
            <a:r>
              <a:rPr lang="en-US" dirty="0" smtClean="0"/>
              <a:t>It </a:t>
            </a:r>
            <a:r>
              <a:rPr lang="en-US" dirty="0"/>
              <a:t>was predicted that by 2017, </a:t>
            </a:r>
            <a:r>
              <a:rPr lang="en-US" b="1" dirty="0"/>
              <a:t>33.4 percent</a:t>
            </a:r>
            <a:r>
              <a:rPr lang="en-US" dirty="0"/>
              <a:t> of mobile phone users in India would use a smartphone. The smartphone industry in India is a growing market with around </a:t>
            </a:r>
            <a:r>
              <a:rPr lang="en-US" b="1" dirty="0"/>
              <a:t>36</a:t>
            </a:r>
            <a:r>
              <a:rPr lang="en-US" dirty="0"/>
              <a:t> percent of all Indian mobile users expected to own a </a:t>
            </a:r>
            <a:r>
              <a:rPr lang="en-US" b="1" dirty="0"/>
              <a:t>smartphone</a:t>
            </a:r>
            <a:r>
              <a:rPr lang="en-US" dirty="0"/>
              <a:t> by </a:t>
            </a:r>
            <a:r>
              <a:rPr lang="en-US" dirty="0" smtClean="0"/>
              <a:t>2018. - </a:t>
            </a:r>
            <a:r>
              <a:rPr lang="en-US" b="1" dirty="0" smtClean="0">
                <a:hlinkClick r:id="rId3"/>
              </a:rPr>
              <a:t>Smartphone </a:t>
            </a:r>
            <a:r>
              <a:rPr lang="en-US" b="1" dirty="0">
                <a:hlinkClick r:id="rId3"/>
              </a:rPr>
              <a:t>penetration in India 2014-2019 | </a:t>
            </a:r>
            <a:r>
              <a:rPr lang="en-US" b="1" dirty="0" err="1">
                <a:hlinkClick r:id="rId3"/>
              </a:rPr>
              <a:t>Statista</a:t>
            </a:r>
            <a:endParaRPr lang="en-US" b="1" dirty="0">
              <a:hlinkClick r:id="rId3"/>
            </a:endParaRPr>
          </a:p>
          <a:p>
            <a:r>
              <a:rPr lang="en-US" dirty="0" smtClean="0"/>
              <a:t>Only 41 % of Indians vote (including 1-18 age group)</a:t>
            </a:r>
            <a:endParaRPr lang="en-US" dirty="0"/>
          </a:p>
        </p:txBody>
      </p:sp>
    </p:spTree>
    <p:extLst>
      <p:ext uri="{BB962C8B-B14F-4D97-AF65-F5344CB8AC3E}">
        <p14:creationId xmlns:p14="http://schemas.microsoft.com/office/powerpoint/2010/main" val="3308995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“We </a:t>
            </a:r>
            <a:r>
              <a:rPr lang="en-US" dirty="0"/>
              <a:t>started selling feature phones from 2010 and since then the demand for these phones are high. Over 60 percent mobile sold in India are feature phones and mostly in Tier II and Tier III cities, the majority of the population chooses feature phones” - </a:t>
            </a:r>
            <a:r>
              <a:rPr lang="fr-FR" dirty="0"/>
              <a:t>Victor Su, Vice </a:t>
            </a:r>
            <a:r>
              <a:rPr lang="fr-FR" dirty="0" err="1"/>
              <a:t>President</a:t>
            </a:r>
            <a:r>
              <a:rPr lang="fr-FR" dirty="0"/>
              <a:t>, Forme </a:t>
            </a:r>
            <a:r>
              <a:rPr lang="fr-FR" dirty="0" err="1"/>
              <a:t>technology</a:t>
            </a:r>
            <a:r>
              <a:rPr lang="fr-FR" dirty="0"/>
              <a:t>. </a:t>
            </a:r>
            <a:r>
              <a:rPr lang="fr-FR" dirty="0" smtClean="0"/>
              <a:t> </a:t>
            </a:r>
            <a:r>
              <a:rPr lang="en-US" dirty="0" smtClean="0"/>
              <a:t>https</a:t>
            </a:r>
            <a:r>
              <a:rPr lang="en-US" dirty="0"/>
              <a:t>://www.themobileindian.com/news/indians-still-need-feature-phones-forme-21895</a:t>
            </a:r>
          </a:p>
        </p:txBody>
      </p:sp>
    </p:spTree>
    <p:extLst>
      <p:ext uri="{BB962C8B-B14F-4D97-AF65-F5344CB8AC3E}">
        <p14:creationId xmlns:p14="http://schemas.microsoft.com/office/powerpoint/2010/main" val="3455910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lnSpcReduction="10000"/>
          </a:bodyPr>
          <a:lstStyle/>
          <a:p>
            <a:r>
              <a:rPr lang="en-US" dirty="0" smtClean="0"/>
              <a:t>On the day of election, EC will generate the sequence and write it to the program, whose output </a:t>
            </a:r>
            <a:r>
              <a:rPr lang="en-US" dirty="0" smtClean="0"/>
              <a:t>file </a:t>
            </a:r>
            <a:r>
              <a:rPr lang="en-US" smtClean="0"/>
              <a:t>(object file) </a:t>
            </a:r>
            <a:r>
              <a:rPr lang="en-US" dirty="0" smtClean="0"/>
              <a:t>will be sent to all the ballots at some fixed time (offline or online).</a:t>
            </a:r>
          </a:p>
          <a:p>
            <a:r>
              <a:rPr lang="en-US" dirty="0" smtClean="0"/>
              <a:t>A Voter coming will have </a:t>
            </a:r>
            <a:r>
              <a:rPr lang="en-US" dirty="0" err="1" smtClean="0"/>
              <a:t>Aadhar</a:t>
            </a:r>
            <a:r>
              <a:rPr lang="en-US" dirty="0" smtClean="0"/>
              <a:t> card number or his mobile no. registered with system.</a:t>
            </a:r>
          </a:p>
          <a:p>
            <a:r>
              <a:rPr lang="en-US" dirty="0" smtClean="0"/>
              <a:t>On entering this he will receive</a:t>
            </a:r>
            <a:r>
              <a:rPr lang="en-US" b="1" dirty="0" smtClean="0"/>
              <a:t> one time user id</a:t>
            </a:r>
            <a:r>
              <a:rPr lang="en-US" dirty="0" smtClean="0"/>
              <a:t> on mobile number as a SMS, valid for 10 minutes.</a:t>
            </a:r>
            <a:endParaRPr lang="en-US" dirty="0"/>
          </a:p>
        </p:txBody>
      </p:sp>
    </p:spTree>
    <p:extLst>
      <p:ext uri="{BB962C8B-B14F-4D97-AF65-F5344CB8AC3E}">
        <p14:creationId xmlns:p14="http://schemas.microsoft.com/office/powerpoint/2010/main" val="3095884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1016</Words>
  <Application>Microsoft Office PowerPoint</Application>
  <PresentationFormat>On-screen Show (4:3)</PresentationFormat>
  <Paragraphs>76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Blockchain based Elections with Random Sequence</vt:lpstr>
      <vt:lpstr>What is BlockChain?</vt:lpstr>
      <vt:lpstr>How will it be implemented?</vt:lpstr>
      <vt:lpstr>PowerPoint Presentation</vt:lpstr>
      <vt:lpstr>Benefits</vt:lpstr>
      <vt:lpstr>Other Benefits</vt:lpstr>
      <vt:lpstr>Motivation</vt:lpstr>
      <vt:lpstr>PowerPoint Presentation</vt:lpstr>
      <vt:lpstr>Methodology</vt:lpstr>
      <vt:lpstr>PowerPoint Presentation</vt:lpstr>
      <vt:lpstr>PowerPoint Presentation</vt:lpstr>
      <vt:lpstr>PowerPoint Presentation</vt:lpstr>
      <vt:lpstr>PowerPoint Presentation</vt:lpstr>
      <vt:lpstr>Doubts &amp; Challenges</vt:lpstr>
      <vt:lpstr>Resolving the count</vt:lpstr>
      <vt:lpstr>PowerPoint Presentation</vt:lpstr>
      <vt:lpstr>Forward</vt:lpstr>
      <vt:lpstr>Application of this system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Elections with Random Sequence</dc:title>
  <dc:creator>KAVHAR</dc:creator>
  <cp:lastModifiedBy>KAVHAR</cp:lastModifiedBy>
  <cp:revision>16</cp:revision>
  <dcterms:created xsi:type="dcterms:W3CDTF">2006-08-16T00:00:00Z</dcterms:created>
  <dcterms:modified xsi:type="dcterms:W3CDTF">2019-07-10T06:28:53Z</dcterms:modified>
</cp:coreProperties>
</file>