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B9xFzlAgOb1MNftZcgoONvzbB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c7971f8c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2cc7971f8c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ae06b56c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3ae06b56c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c7971f8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22cc7971f8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aecdd459e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3aecdd459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c7971f8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g22cc7971f8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aecdd459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23aecdd459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d2a25473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ad2a25473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ad2a25473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ad2a2547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c7971f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cc7971f8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e06b56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ae06b56c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c7971f8c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22cc7971f8c_2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Joshimath: Manmade or Natural Disaster?</a:t>
            </a:r>
            <a:b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>
            <p:ph idx="4294967295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by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Yashika Kashyap(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22d0377)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Shantanu Mapari(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22m0796)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Santosh Kavhar(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22m0787)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2cc7971f8c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4" y="152400"/>
            <a:ext cx="998199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79" y="238404"/>
            <a:ext cx="8225427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 rot="4396374">
            <a:off x="9335233" y="3143173"/>
            <a:ext cx="1147379" cy="134062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2838"/>
                </a:quadBezTo>
                <a:lnTo>
                  <a:pt x="80666" y="0"/>
                </a:lnTo>
                <a:lnTo>
                  <a:pt x="120000" y="16624"/>
                </a:lnTo>
                <a:lnTo>
                  <a:pt x="86623" y="45248"/>
                </a:lnTo>
                <a:lnTo>
                  <a:pt x="84933" y="32410"/>
                </a:lnTo>
                <a:quadBezTo>
                  <a:pt x="30000" y="42410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181599" y="2223887"/>
            <a:ext cx="118126" cy="118126"/>
          </a:xfrm>
          <a:prstGeom prst="ellipse">
            <a:avLst/>
          </a:prstGeom>
          <a:solidFill>
            <a:srgbClr val="C1D7B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990444" y="2876295"/>
            <a:ext cx="118126" cy="118126"/>
          </a:xfrm>
          <a:prstGeom prst="ellipse">
            <a:avLst/>
          </a:prstGeom>
          <a:solidFill>
            <a:srgbClr val="C1D7B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6596630" y="3639243"/>
            <a:ext cx="118126" cy="118126"/>
          </a:xfrm>
          <a:prstGeom prst="ellipse">
            <a:avLst/>
          </a:prstGeom>
          <a:solidFill>
            <a:srgbClr val="C1D7B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115733" y="719666"/>
            <a:ext cx="2205397" cy="866986"/>
          </a:xfrm>
          <a:custGeom>
            <a:rect b="b" l="l" r="r" t="t"/>
            <a:pathLst>
              <a:path extrusionOk="0" h="866986" w="2205397">
                <a:moveTo>
                  <a:pt x="0" y="0"/>
                </a:moveTo>
                <a:lnTo>
                  <a:pt x="2205397" y="0"/>
                </a:lnTo>
                <a:lnTo>
                  <a:pt x="2205397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69850" lIns="69850" spcFirstLastPara="1" rIns="69850" wrap="square" tIns="69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857578" y="1849458"/>
            <a:ext cx="3218688" cy="866986"/>
          </a:xfrm>
          <a:custGeom>
            <a:rect b="b" l="l" r="r" t="t"/>
            <a:pathLst>
              <a:path extrusionOk="0" h="866986" w="3218688">
                <a:moveTo>
                  <a:pt x="0" y="0"/>
                </a:moveTo>
                <a:lnTo>
                  <a:pt x="3218688" y="0"/>
                </a:lnTo>
                <a:lnTo>
                  <a:pt x="3218688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115733" y="2501865"/>
            <a:ext cx="2563029" cy="866986"/>
          </a:xfrm>
          <a:custGeom>
            <a:rect b="b" l="l" r="r" t="t"/>
            <a:pathLst>
              <a:path extrusionOk="0" h="866986" w="2563029">
                <a:moveTo>
                  <a:pt x="0" y="0"/>
                </a:moveTo>
                <a:lnTo>
                  <a:pt x="2563029" y="0"/>
                </a:lnTo>
                <a:lnTo>
                  <a:pt x="2563029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7109290" y="3264813"/>
            <a:ext cx="1966976" cy="866986"/>
          </a:xfrm>
          <a:custGeom>
            <a:rect b="b" l="l" r="r" t="t"/>
            <a:pathLst>
              <a:path extrusionOk="0" h="866986" w="1966976">
                <a:moveTo>
                  <a:pt x="0" y="0"/>
                </a:moveTo>
                <a:lnTo>
                  <a:pt x="1966976" y="0"/>
                </a:lnTo>
                <a:lnTo>
                  <a:pt x="1966976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6096000" y="5271346"/>
            <a:ext cx="2980266" cy="866986"/>
          </a:xfrm>
          <a:custGeom>
            <a:rect b="b" l="l" r="r" t="t"/>
            <a:pathLst>
              <a:path extrusionOk="0" h="866986" w="2980266">
                <a:moveTo>
                  <a:pt x="0" y="0"/>
                </a:moveTo>
                <a:lnTo>
                  <a:pt x="2980266" y="0"/>
                </a:lnTo>
                <a:lnTo>
                  <a:pt x="2980266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9850" lIns="69850" spcFirstLastPara="1" rIns="69850" wrap="square" tIns="69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485453" y="2020379"/>
            <a:ext cx="3626448" cy="29375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893523" y="4295206"/>
            <a:ext cx="13008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Population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312420" y="581207"/>
            <a:ext cx="2411438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858" y="735096"/>
            <a:ext cx="6744284" cy="538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5349241" y="1333500"/>
            <a:ext cx="3749036" cy="19659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 rot="4396374">
            <a:off x="9218668" y="2016350"/>
            <a:ext cx="1147379" cy="134062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2838"/>
                </a:quadBezTo>
                <a:lnTo>
                  <a:pt x="80666" y="0"/>
                </a:lnTo>
                <a:lnTo>
                  <a:pt x="120000" y="16624"/>
                </a:lnTo>
                <a:lnTo>
                  <a:pt x="86623" y="45248"/>
                </a:lnTo>
                <a:lnTo>
                  <a:pt x="84933" y="32410"/>
                </a:lnTo>
                <a:quadBezTo>
                  <a:pt x="30000" y="42410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380221" y="3240141"/>
            <a:ext cx="2438400" cy="30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Tourists and Economy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791" y="1459059"/>
            <a:ext cx="7826418" cy="39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312420" y="581207"/>
            <a:ext cx="2411438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Tourists and Economy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28956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4171950" y="235589"/>
            <a:ext cx="3848100" cy="275397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 rot="4396374">
            <a:off x="8213357" y="498129"/>
            <a:ext cx="1147379" cy="134062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2838"/>
                </a:quadBezTo>
                <a:lnTo>
                  <a:pt x="80666" y="0"/>
                </a:lnTo>
                <a:lnTo>
                  <a:pt x="120000" y="16624"/>
                </a:lnTo>
                <a:lnTo>
                  <a:pt x="86623" y="45248"/>
                </a:lnTo>
                <a:lnTo>
                  <a:pt x="84933" y="32410"/>
                </a:lnTo>
                <a:quadBezTo>
                  <a:pt x="30000" y="42410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8830327" y="1603002"/>
            <a:ext cx="1614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Ground water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14" y="826544"/>
            <a:ext cx="10760372" cy="520491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312420" y="581207"/>
            <a:ext cx="2411438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Ground Water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1004892" y="-10771"/>
            <a:ext cx="4786308" cy="235773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 flipH="1" rot="-6403625">
            <a:off x="85806" y="1656010"/>
            <a:ext cx="1223262" cy="108887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6491" y="15000"/>
                </a:quadBezTo>
                <a:lnTo>
                  <a:pt x="84987" y="0"/>
                </a:lnTo>
                <a:lnTo>
                  <a:pt x="120000" y="18786"/>
                </a:lnTo>
                <a:lnTo>
                  <a:pt x="89959" y="49572"/>
                </a:lnTo>
                <a:lnTo>
                  <a:pt x="88454" y="34572"/>
                </a:lnTo>
                <a:quadBezTo>
                  <a:pt x="30000" y="44572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68288" y="2953667"/>
            <a:ext cx="21110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Soil Volume and Land Surface Elevation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8288" y="2944472"/>
            <a:ext cx="21110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Soil Volume and Land Surface Elevation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68" y="1039923"/>
            <a:ext cx="10646063" cy="477815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312420" y="581207"/>
            <a:ext cx="2411438" cy="5232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Soil Volume and 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Land Surface Elevation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1789753" y="1272540"/>
            <a:ext cx="3605207" cy="25804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 flipH="1" rot="-6403625">
            <a:off x="982671" y="1891522"/>
            <a:ext cx="697274" cy="134251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7791"/>
                </a:quadBezTo>
                <a:lnTo>
                  <a:pt x="80666" y="0"/>
                </a:lnTo>
                <a:lnTo>
                  <a:pt x="120000" y="11577"/>
                </a:lnTo>
                <a:lnTo>
                  <a:pt x="88292" y="35153"/>
                </a:lnTo>
                <a:lnTo>
                  <a:pt x="86602" y="27363"/>
                </a:lnTo>
                <a:quadBezTo>
                  <a:pt x="30000" y="37363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67144" y="3205490"/>
            <a:ext cx="15928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Mountain Volume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Hill Volume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3326248" y="824754"/>
            <a:ext cx="5423241" cy="87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Land subsidence?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"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843" y="2204247"/>
            <a:ext cx="3300314" cy="43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/>
        </p:nvSpPr>
        <p:spPr>
          <a:xfrm>
            <a:off x="2220955" y="1647022"/>
            <a:ext cx="7750090" cy="44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downward (vertical) sinking of earth materials.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305" y="914182"/>
            <a:ext cx="6119390" cy="5029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312420" y="581207"/>
            <a:ext cx="2411438" cy="5232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Mountain Volume and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Hill Volume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891540" y="3893820"/>
            <a:ext cx="5935979" cy="1516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 flipH="1" rot="4396374">
            <a:off x="877367" y="3185244"/>
            <a:ext cx="733562" cy="554918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91523" y="15000"/>
                </a:quadBezTo>
                <a:lnTo>
                  <a:pt x="90245" y="0"/>
                </a:lnTo>
                <a:lnTo>
                  <a:pt x="120000" y="18786"/>
                </a:lnTo>
                <a:lnTo>
                  <a:pt x="94470" y="49572"/>
                </a:lnTo>
                <a:lnTo>
                  <a:pt x="93192" y="34572"/>
                </a:lnTo>
                <a:quadBezTo>
                  <a:pt x="30000" y="44572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99442" y="2225516"/>
            <a:ext cx="16840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Infrastructure and </a:t>
            </a:r>
            <a:b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Area of Forest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084" y="735096"/>
            <a:ext cx="7757832" cy="538780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312420" y="581207"/>
            <a:ext cx="2411438" cy="5232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Infrastructure and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 of Forest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e06b56c5_0_5"/>
          <p:cNvSpPr txBox="1"/>
          <p:nvPr>
            <p:ph type="title"/>
          </p:nvPr>
        </p:nvSpPr>
        <p:spPr>
          <a:xfrm>
            <a:off x="838200" y="23615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Simulation</a:t>
            </a:r>
            <a:r>
              <a:rPr b="1" lang="en-US">
                <a:solidFill>
                  <a:srgbClr val="FF0000"/>
                </a:solidFill>
              </a:rPr>
              <a:t> : </a:t>
            </a:r>
            <a:r>
              <a:rPr b="1" lang="en-US">
                <a:solidFill>
                  <a:srgbClr val="FF0000"/>
                </a:solidFill>
              </a:rPr>
              <a:t>Bottom-up approach</a:t>
            </a:r>
            <a:endParaRPr b="1"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22cc7971f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51" y="0"/>
            <a:ext cx="81906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aecdd459e_0_13"/>
          <p:cNvSpPr txBox="1"/>
          <p:nvPr>
            <p:ph type="title"/>
          </p:nvPr>
        </p:nvSpPr>
        <p:spPr>
          <a:xfrm>
            <a:off x="838200" y="23615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Results</a:t>
            </a:r>
            <a:endParaRPr b="1"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c7971f8c_0_12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 Obtained Earlier</a:t>
            </a:r>
            <a:endParaRPr/>
          </a:p>
        </p:txBody>
      </p:sp>
      <p:pic>
        <p:nvPicPr>
          <p:cNvPr id="269" name="Google Shape;269;g22cc7971f8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64" y="1843225"/>
            <a:ext cx="10601072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aecdd459e_0_0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Current Results</a:t>
            </a:r>
            <a:endParaRPr/>
          </a:p>
        </p:txBody>
      </p:sp>
      <p:sp>
        <p:nvSpPr>
          <p:cNvPr id="275" name="Google Shape;275;g23aecdd459e_0_0"/>
          <p:cNvSpPr txBox="1"/>
          <p:nvPr>
            <p:ph idx="1" type="body"/>
          </p:nvPr>
        </p:nvSpPr>
        <p:spPr>
          <a:xfrm>
            <a:off x="839787" y="5753288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 1: (Migration rate 0.3 %)</a:t>
            </a:r>
            <a:endParaRPr/>
          </a:p>
        </p:txBody>
      </p:sp>
      <p:pic>
        <p:nvPicPr>
          <p:cNvPr id="276" name="Google Shape;276;g23aecdd45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3125"/>
            <a:ext cx="5728376" cy="360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3aecdd45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375" y="1944525"/>
            <a:ext cx="5733947" cy="36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3aecdd459e_0_0"/>
          <p:cNvSpPr txBox="1"/>
          <p:nvPr>
            <p:ph idx="1" type="body"/>
          </p:nvPr>
        </p:nvSpPr>
        <p:spPr>
          <a:xfrm>
            <a:off x="6197474" y="5673738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Result 2: (Migration rate 2 to 4 %)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ad2a25473_0_17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Results</a:t>
            </a:r>
            <a:endParaRPr/>
          </a:p>
        </p:txBody>
      </p:sp>
      <p:sp>
        <p:nvSpPr>
          <p:cNvPr id="284" name="Google Shape;284;g23ad2a25473_0_17"/>
          <p:cNvSpPr txBox="1"/>
          <p:nvPr>
            <p:ph idx="1" type="body"/>
          </p:nvPr>
        </p:nvSpPr>
        <p:spPr>
          <a:xfrm flipH="1">
            <a:off x="839775" y="5949334"/>
            <a:ext cx="5157900" cy="640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Max 119 sq km from 100 sq km</a:t>
            </a:r>
            <a:endParaRPr/>
          </a:p>
        </p:txBody>
      </p:sp>
      <p:sp>
        <p:nvSpPr>
          <p:cNvPr id="285" name="Google Shape;285;g23ad2a25473_0_17"/>
          <p:cNvSpPr txBox="1"/>
          <p:nvPr>
            <p:ph idx="2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23ad2a2547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5963"/>
            <a:ext cx="5864076" cy="40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3ad2a25473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942600"/>
            <a:ext cx="5370150" cy="37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3ad2a25473_0_17"/>
          <p:cNvSpPr txBox="1"/>
          <p:nvPr>
            <p:ph idx="1" type="body"/>
          </p:nvPr>
        </p:nvSpPr>
        <p:spPr>
          <a:xfrm>
            <a:off x="6384462" y="5697538"/>
            <a:ext cx="5157900" cy="823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Max 147 sq km from 100 sq km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ad2a25473_0_9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Results</a:t>
            </a:r>
            <a:endParaRPr/>
          </a:p>
        </p:txBody>
      </p:sp>
      <p:sp>
        <p:nvSpPr>
          <p:cNvPr id="294" name="Google Shape;294;g23ad2a25473_0_9"/>
          <p:cNvSpPr txBox="1"/>
          <p:nvPr>
            <p:ph idx="1" type="body"/>
          </p:nvPr>
        </p:nvSpPr>
        <p:spPr>
          <a:xfrm>
            <a:off x="839787" y="5685213"/>
            <a:ext cx="5157900" cy="823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8.25 to 8.28 cm/year</a:t>
            </a:r>
            <a:endParaRPr/>
          </a:p>
        </p:txBody>
      </p:sp>
      <p:sp>
        <p:nvSpPr>
          <p:cNvPr id="295" name="Google Shape;295;g23ad2a25473_0_9"/>
          <p:cNvSpPr txBox="1"/>
          <p:nvPr>
            <p:ph idx="2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g23ad2a2547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66" y="2396875"/>
            <a:ext cx="5026299" cy="30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3ad2a2547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200" y="2399935"/>
            <a:ext cx="5183099" cy="321666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3ad2a25473_0_9"/>
          <p:cNvSpPr txBox="1"/>
          <p:nvPr>
            <p:ph idx="1" type="body"/>
          </p:nvPr>
        </p:nvSpPr>
        <p:spPr>
          <a:xfrm>
            <a:off x="6330937" y="5685213"/>
            <a:ext cx="5157900" cy="8238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8.25 to 8.32 cm/year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pic>
        <p:nvPicPr>
          <p:cNvPr descr="Picture 4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547" y="1944439"/>
            <a:ext cx="5627883" cy="315015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156044" y="1911695"/>
            <a:ext cx="5627882" cy="321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find factors that led to this catastrophic change. Is it manmade or some natural calamity?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these human-made effects in the area interact with climate change? What are the lessons to be learned?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it have been avoided? </a:t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 txBox="1"/>
          <p:nvPr>
            <p:ph idx="4294967295"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304" name="Google Shape;304;p8"/>
          <p:cNvSpPr txBox="1"/>
          <p:nvPr>
            <p:ph idx="4294967295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the stocks and flows 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 much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Modeling natural disasters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Modeling government policies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Too many assumptions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Getting the units right everywhere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10" name="Google Shape;31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Man-made as well as natural factors have played role in land subsidence at Joshimath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Population collapse will depend on migration rate out, if it is between 1 to 2 % then population will reduce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Prevention is better than cure lesson learnt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4294092" y="1905872"/>
            <a:ext cx="2653556" cy="803051"/>
            <a:chOff x="0" y="0"/>
            <a:chExt cx="2653554" cy="803050"/>
          </a:xfrm>
        </p:grpSpPr>
        <p:sp>
          <p:nvSpPr>
            <p:cNvPr id="70" name="Google Shape;70;p5"/>
            <p:cNvSpPr/>
            <p:nvPr/>
          </p:nvSpPr>
          <p:spPr>
            <a:xfrm>
              <a:off x="0" y="0"/>
              <a:ext cx="2653554" cy="8030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B7430"/>
                </a:gs>
                <a:gs pos="48000">
                  <a:srgbClr val="74B349"/>
                </a:gs>
                <a:gs pos="100000">
                  <a:srgbClr val="A9D18E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 txBox="1"/>
            <p:nvPr/>
          </p:nvSpPr>
          <p:spPr>
            <a:xfrm>
              <a:off x="110428" y="142067"/>
              <a:ext cx="2432698" cy="51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Joshimath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4809561" y="4533191"/>
            <a:ext cx="1622618" cy="869298"/>
            <a:chOff x="-1" y="0"/>
            <a:chExt cx="1622616" cy="869296"/>
          </a:xfrm>
        </p:grpSpPr>
        <p:sp>
          <p:nvSpPr>
            <p:cNvPr id="73" name="Google Shape;73;p5"/>
            <p:cNvSpPr/>
            <p:nvPr/>
          </p:nvSpPr>
          <p:spPr>
            <a:xfrm>
              <a:off x="-1" y="0"/>
              <a:ext cx="1622616" cy="869296"/>
            </a:xfrm>
            <a:prstGeom prst="ellipse">
              <a:avLst/>
            </a:prstGeom>
            <a:gradFill>
              <a:gsLst>
                <a:gs pos="0">
                  <a:srgbClr val="B0500F"/>
                </a:gs>
                <a:gs pos="48000">
                  <a:srgbClr val="EE8137"/>
                </a:gs>
                <a:gs pos="100000">
                  <a:srgbClr val="F4B18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283346" y="268103"/>
              <a:ext cx="1055922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Damages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4531657" y="3515376"/>
            <a:ext cx="2178426" cy="636215"/>
            <a:chOff x="0" y="0"/>
            <a:chExt cx="2178425" cy="636214"/>
          </a:xfrm>
        </p:grpSpPr>
        <p:sp>
          <p:nvSpPr>
            <p:cNvPr id="76" name="Google Shape;76;p5"/>
            <p:cNvSpPr/>
            <p:nvPr/>
          </p:nvSpPr>
          <p:spPr>
            <a:xfrm>
              <a:off x="0" y="0"/>
              <a:ext cx="2178425" cy="63621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 txBox="1"/>
            <p:nvPr/>
          </p:nvSpPr>
          <p:spPr>
            <a:xfrm>
              <a:off x="81539" y="151562"/>
              <a:ext cx="2015346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Land subsidence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5"/>
          <p:cNvGrpSpPr/>
          <p:nvPr/>
        </p:nvGrpSpPr>
        <p:grpSpPr>
          <a:xfrm>
            <a:off x="4531657" y="5938118"/>
            <a:ext cx="2178426" cy="636215"/>
            <a:chOff x="0" y="0"/>
            <a:chExt cx="2178425" cy="636214"/>
          </a:xfrm>
        </p:grpSpPr>
        <p:sp>
          <p:nvSpPr>
            <p:cNvPr id="79" name="Google Shape;79;p5"/>
            <p:cNvSpPr/>
            <p:nvPr/>
          </p:nvSpPr>
          <p:spPr>
            <a:xfrm>
              <a:off x="0" y="0"/>
              <a:ext cx="2178425" cy="636214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 txBox="1"/>
            <p:nvPr/>
          </p:nvSpPr>
          <p:spPr>
            <a:xfrm>
              <a:off x="83127" y="151562"/>
              <a:ext cx="2012171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Loss of property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7337610" y="4436113"/>
            <a:ext cx="2658036" cy="636215"/>
            <a:chOff x="0" y="0"/>
            <a:chExt cx="2658035" cy="63621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2658035" cy="636214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83126" y="151562"/>
              <a:ext cx="2491782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Threat to Human safety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1246095" y="4436113"/>
            <a:ext cx="2658036" cy="636215"/>
            <a:chOff x="0" y="0"/>
            <a:chExt cx="2658035" cy="636214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2658035" cy="636214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 txBox="1"/>
            <p:nvPr/>
          </p:nvSpPr>
          <p:spPr>
            <a:xfrm>
              <a:off x="83126" y="151562"/>
              <a:ext cx="2491782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Damage to infrastructure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5620869" y="2708750"/>
            <a:ext cx="1" cy="801865"/>
          </a:xfrm>
          <a:custGeom>
            <a:rect b="b" l="l" r="r" t="t"/>
            <a:pathLst>
              <a:path extrusionOk="0" h="21600" w="12000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620869" y="4156330"/>
            <a:ext cx="1" cy="376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620869" y="5402653"/>
            <a:ext cx="1" cy="5291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6425429" y="4847878"/>
            <a:ext cx="905832" cy="6353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3910317" y="4847867"/>
            <a:ext cx="906199" cy="63559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>
            <p:ph idx="4294967295" type="title"/>
          </p:nvPr>
        </p:nvSpPr>
        <p:spPr>
          <a:xfrm>
            <a:off x="337086" y="227888"/>
            <a:ext cx="10972801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3621065" y="900169"/>
            <a:ext cx="5222689" cy="77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causes Land subsidence?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1643405" y="2135171"/>
            <a:ext cx="2507533" cy="490197"/>
            <a:chOff x="-1" y="-1"/>
            <a:chExt cx="2507532" cy="490196"/>
          </a:xfrm>
        </p:grpSpPr>
        <p:sp>
          <p:nvSpPr>
            <p:cNvPr id="99" name="Google Shape;99;p6"/>
            <p:cNvSpPr/>
            <p:nvPr/>
          </p:nvSpPr>
          <p:spPr>
            <a:xfrm>
              <a:off x="-1" y="-1"/>
              <a:ext cx="2507532" cy="490196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52069" y="78553"/>
              <a:ext cx="2403392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Natural subsidence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7958379" y="2135171"/>
            <a:ext cx="2883033" cy="490197"/>
            <a:chOff x="-1" y="-1"/>
            <a:chExt cx="2883032" cy="490196"/>
          </a:xfrm>
        </p:grpSpPr>
        <p:sp>
          <p:nvSpPr>
            <p:cNvPr id="102" name="Google Shape;102;p6"/>
            <p:cNvSpPr/>
            <p:nvPr/>
          </p:nvSpPr>
          <p:spPr>
            <a:xfrm>
              <a:off x="-1" y="-1"/>
              <a:ext cx="2883032" cy="490196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52069" y="78553"/>
              <a:ext cx="2778892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Human induced subsidence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10228867" y="3291023"/>
            <a:ext cx="1762029" cy="1135367"/>
            <a:chOff x="0" y="0"/>
            <a:chExt cx="1762027" cy="1135366"/>
          </a:xfrm>
        </p:grpSpPr>
        <p:sp>
          <p:nvSpPr>
            <p:cNvPr id="105" name="Google Shape;105;p6"/>
            <p:cNvSpPr/>
            <p:nvPr/>
          </p:nvSpPr>
          <p:spPr>
            <a:xfrm>
              <a:off x="0" y="0"/>
              <a:ext cx="1762027" cy="113536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107494" y="255088"/>
              <a:ext cx="1547039" cy="625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Poor Drainage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105319" y="4569471"/>
            <a:ext cx="1583705" cy="610388"/>
            <a:chOff x="0" y="0"/>
            <a:chExt cx="1583704" cy="610386"/>
          </a:xfrm>
        </p:grpSpPr>
        <p:sp>
          <p:nvSpPr>
            <p:cNvPr id="108" name="Google Shape;108;p6"/>
            <p:cNvSpPr/>
            <p:nvPr/>
          </p:nvSpPr>
          <p:spPr>
            <a:xfrm>
              <a:off x="0" y="0"/>
              <a:ext cx="1583704" cy="61038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81866" y="138649"/>
              <a:ext cx="1419971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3787614" y="3429000"/>
            <a:ext cx="1453692" cy="685800"/>
            <a:chOff x="0" y="0"/>
            <a:chExt cx="1453691" cy="685800"/>
          </a:xfrm>
        </p:grpSpPr>
        <p:sp>
          <p:nvSpPr>
            <p:cNvPr id="111" name="Google Shape;111;p6"/>
            <p:cNvSpPr/>
            <p:nvPr/>
          </p:nvSpPr>
          <p:spPr>
            <a:xfrm>
              <a:off x="0" y="0"/>
              <a:ext cx="1453691" cy="685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"/>
            <p:cNvSpPr txBox="1"/>
            <p:nvPr/>
          </p:nvSpPr>
          <p:spPr>
            <a:xfrm>
              <a:off x="85547" y="176356"/>
              <a:ext cx="1282596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Landslides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521616" y="3429000"/>
            <a:ext cx="1583706" cy="610387"/>
            <a:chOff x="0" y="0"/>
            <a:chExt cx="1583704" cy="610386"/>
          </a:xfrm>
        </p:grpSpPr>
        <p:sp>
          <p:nvSpPr>
            <p:cNvPr id="114" name="Google Shape;114;p6"/>
            <p:cNvSpPr/>
            <p:nvPr/>
          </p:nvSpPr>
          <p:spPr>
            <a:xfrm>
              <a:off x="0" y="0"/>
              <a:ext cx="1583704" cy="61038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"/>
            <p:cNvSpPr txBox="1"/>
            <p:nvPr/>
          </p:nvSpPr>
          <p:spPr>
            <a:xfrm>
              <a:off x="81866" y="138649"/>
              <a:ext cx="1419971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Earthquakes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6414151" y="3265097"/>
            <a:ext cx="1884582" cy="1135368"/>
            <a:chOff x="0" y="0"/>
            <a:chExt cx="1884580" cy="1135366"/>
          </a:xfrm>
        </p:grpSpPr>
        <p:sp>
          <p:nvSpPr>
            <p:cNvPr id="117" name="Google Shape;117;p6"/>
            <p:cNvSpPr/>
            <p:nvPr/>
          </p:nvSpPr>
          <p:spPr>
            <a:xfrm>
              <a:off x="0" y="0"/>
              <a:ext cx="1884580" cy="113536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107493" y="255089"/>
              <a:ext cx="1669593" cy="62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Load of building and construction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8047345" y="5092043"/>
            <a:ext cx="2705104" cy="939542"/>
            <a:chOff x="0" y="0"/>
            <a:chExt cx="2705102" cy="939541"/>
          </a:xfrm>
        </p:grpSpPr>
        <p:sp>
          <p:nvSpPr>
            <p:cNvPr id="120" name="Google Shape;120;p6"/>
            <p:cNvSpPr/>
            <p:nvPr/>
          </p:nvSpPr>
          <p:spPr>
            <a:xfrm>
              <a:off x="0" y="0"/>
              <a:ext cx="2705102" cy="939541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97934" y="157176"/>
              <a:ext cx="2509234" cy="62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Excessive Groundwater extraction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3189329" y="2631663"/>
            <a:ext cx="919249" cy="79098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677884" y="2631663"/>
            <a:ext cx="925229" cy="79098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897171" y="2631663"/>
            <a:ext cx="1" cy="193145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9690662" y="2631663"/>
            <a:ext cx="755283" cy="65301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8156106" y="2631663"/>
            <a:ext cx="890119" cy="63270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9399895" y="2631663"/>
            <a:ext cx="2" cy="245403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838200" y="23615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Causal Loop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c7971f8c_0_0"/>
          <p:cNvSpPr txBox="1"/>
          <p:nvPr/>
        </p:nvSpPr>
        <p:spPr>
          <a:xfrm>
            <a:off x="375100" y="262575"/>
            <a:ext cx="26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cc7971f8c_0_0"/>
          <p:cNvSpPr txBox="1"/>
          <p:nvPr/>
        </p:nvSpPr>
        <p:spPr>
          <a:xfrm>
            <a:off x="316225" y="1356350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2cc7971f8c_0_0"/>
          <p:cNvPicPr preferRelativeResize="0"/>
          <p:nvPr/>
        </p:nvPicPr>
        <p:blipFill rotWithShape="1">
          <a:blip r:embed="rId3">
            <a:alphaModFix/>
          </a:blip>
          <a:srcRect b="0" l="-18223" r="-22067" t="0"/>
          <a:stretch/>
        </p:blipFill>
        <p:spPr>
          <a:xfrm>
            <a:off x="1392200" y="0"/>
            <a:ext cx="96073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ae06b56c5_0_0"/>
          <p:cNvSpPr txBox="1"/>
          <p:nvPr>
            <p:ph type="title"/>
          </p:nvPr>
        </p:nvSpPr>
        <p:spPr>
          <a:xfrm>
            <a:off x="838200" y="23615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Stock Flow</a:t>
            </a:r>
            <a:r>
              <a:rPr b="1" lang="en-US">
                <a:solidFill>
                  <a:srgbClr val="FF0000"/>
                </a:solidFill>
              </a:rPr>
              <a:t>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c7971f8c_2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Stocks in SFD</a:t>
            </a:r>
            <a:endParaRPr/>
          </a:p>
        </p:txBody>
      </p:sp>
      <p:sp>
        <p:nvSpPr>
          <p:cNvPr id="150" name="Google Shape;150;g22cc7971f8c_2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39939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Population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Tourist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Economy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Ground water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Water for use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Drainage water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Seepage water underground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Infrastructure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Amount of Debris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Area of forest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Mountain volume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Hills Volume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Land surface elevation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Soil Volume</a:t>
            </a:r>
            <a:endParaRPr sz="316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