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8" r:id="rId3"/>
    <p:sldId id="259" r:id="rId4"/>
    <p:sldId id="266" r:id="rId5"/>
    <p:sldId id="268" r:id="rId6"/>
    <p:sldId id="269" r:id="rId7"/>
    <p:sldId id="270" r:id="rId8"/>
    <p:sldId id="271" r:id="rId9"/>
    <p:sldId id="272" r:id="rId10"/>
    <p:sldId id="273" r:id="rId11"/>
    <p:sldId id="274" r:id="rId12"/>
    <p:sldId id="275" r:id="rId13"/>
    <p:sldId id="335" r:id="rId14"/>
    <p:sldId id="336" r:id="rId15"/>
    <p:sldId id="337" r:id="rId16"/>
    <p:sldId id="276" r:id="rId17"/>
    <p:sldId id="277" r:id="rId18"/>
    <p:sldId id="278" r:id="rId19"/>
    <p:sldId id="279" r:id="rId20"/>
    <p:sldId id="280" r:id="rId21"/>
    <p:sldId id="281" r:id="rId22"/>
    <p:sldId id="282" r:id="rId23"/>
    <p:sldId id="283" r:id="rId24"/>
    <p:sldId id="284" r:id="rId25"/>
    <p:sldId id="286" r:id="rId26"/>
    <p:sldId id="287" r:id="rId27"/>
    <p:sldId id="288" r:id="rId28"/>
    <p:sldId id="285" r:id="rId29"/>
    <p:sldId id="289" r:id="rId30"/>
    <p:sldId id="290" r:id="rId31"/>
    <p:sldId id="260" r:id="rId32"/>
    <p:sldId id="291" r:id="rId33"/>
    <p:sldId id="292" r:id="rId34"/>
    <p:sldId id="293" r:id="rId35"/>
    <p:sldId id="299" r:id="rId36"/>
    <p:sldId id="300" r:id="rId37"/>
    <p:sldId id="301" r:id="rId38"/>
    <p:sldId id="302" r:id="rId39"/>
    <p:sldId id="303" r:id="rId40"/>
    <p:sldId id="294" r:id="rId41"/>
    <p:sldId id="295" r:id="rId42"/>
    <p:sldId id="296" r:id="rId43"/>
    <p:sldId id="297" r:id="rId44"/>
    <p:sldId id="298" r:id="rId45"/>
    <p:sldId id="304" r:id="rId46"/>
    <p:sldId id="305" r:id="rId47"/>
    <p:sldId id="306" r:id="rId48"/>
    <p:sldId id="307" r:id="rId49"/>
    <p:sldId id="308" r:id="rId50"/>
    <p:sldId id="309" r:id="rId51"/>
    <p:sldId id="338" r:id="rId52"/>
    <p:sldId id="261" r:id="rId53"/>
    <p:sldId id="310" r:id="rId54"/>
    <p:sldId id="262" r:id="rId55"/>
    <p:sldId id="312" r:id="rId56"/>
    <p:sldId id="313" r:id="rId57"/>
    <p:sldId id="314" r:id="rId58"/>
    <p:sldId id="315" r:id="rId59"/>
    <p:sldId id="316" r:id="rId60"/>
    <p:sldId id="317" r:id="rId61"/>
    <p:sldId id="318" r:id="rId62"/>
    <p:sldId id="263" r:id="rId63"/>
    <p:sldId id="311" r:id="rId64"/>
    <p:sldId id="264" r:id="rId65"/>
    <p:sldId id="319" r:id="rId66"/>
    <p:sldId id="326" r:id="rId67"/>
    <p:sldId id="320" r:id="rId68"/>
    <p:sldId id="321" r:id="rId69"/>
    <p:sldId id="322" r:id="rId70"/>
    <p:sldId id="323" r:id="rId71"/>
    <p:sldId id="324" r:id="rId72"/>
    <p:sldId id="325" r:id="rId73"/>
    <p:sldId id="265" r:id="rId74"/>
    <p:sldId id="327" r:id="rId75"/>
    <p:sldId id="330" r:id="rId76"/>
    <p:sldId id="331" r:id="rId77"/>
    <p:sldId id="332" r:id="rId78"/>
    <p:sldId id="328" r:id="rId79"/>
    <p:sldId id="334" r:id="rId80"/>
    <p:sldId id="333"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36D922-CAB9-4237-A327-6CAED6E369CF}" type="datetimeFigureOut">
              <a:rPr lang="en-IN" smtClean="0"/>
              <a:t>22-10-2016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53BCDE-5FFD-4804-B6FB-5D7AA902ADC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3958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36D922-CAB9-4237-A327-6CAED6E369CF}" type="datetimeFigureOut">
              <a:rPr lang="en-IN" smtClean="0"/>
              <a:t>22-10-2016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53BCDE-5FFD-4804-B6FB-5D7AA902ADC8}" type="slidenum">
              <a:rPr lang="en-IN" smtClean="0"/>
              <a:t>‹#›</a:t>
            </a:fld>
            <a:endParaRPr lang="en-IN"/>
          </a:p>
        </p:txBody>
      </p:sp>
    </p:spTree>
    <p:extLst>
      <p:ext uri="{BB962C8B-B14F-4D97-AF65-F5344CB8AC3E}">
        <p14:creationId xmlns:p14="http://schemas.microsoft.com/office/powerpoint/2010/main" val="672868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36D922-CAB9-4237-A327-6CAED6E369CF}" type="datetimeFigureOut">
              <a:rPr lang="en-IN" smtClean="0"/>
              <a:t>22-10-2016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53BCDE-5FFD-4804-B6FB-5D7AA902ADC8}" type="slidenum">
              <a:rPr lang="en-IN" smtClean="0"/>
              <a:t>‹#›</a:t>
            </a:fld>
            <a:endParaRPr lang="en-IN"/>
          </a:p>
        </p:txBody>
      </p:sp>
    </p:spTree>
    <p:extLst>
      <p:ext uri="{BB962C8B-B14F-4D97-AF65-F5344CB8AC3E}">
        <p14:creationId xmlns:p14="http://schemas.microsoft.com/office/powerpoint/2010/main" val="1268969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36D922-CAB9-4237-A327-6CAED6E369CF}" type="datetimeFigureOut">
              <a:rPr lang="en-IN" smtClean="0"/>
              <a:t>22-10-2016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53BCDE-5FFD-4804-B6FB-5D7AA902ADC8}" type="slidenum">
              <a:rPr lang="en-IN" smtClean="0"/>
              <a:t>‹#›</a:t>
            </a:fld>
            <a:endParaRPr lang="en-IN"/>
          </a:p>
        </p:txBody>
      </p:sp>
    </p:spTree>
    <p:extLst>
      <p:ext uri="{BB962C8B-B14F-4D97-AF65-F5344CB8AC3E}">
        <p14:creationId xmlns:p14="http://schemas.microsoft.com/office/powerpoint/2010/main" val="101871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36D922-CAB9-4237-A327-6CAED6E369CF}" type="datetimeFigureOut">
              <a:rPr lang="en-IN" smtClean="0"/>
              <a:t>22-10-2016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53BCDE-5FFD-4804-B6FB-5D7AA902ADC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7589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136D922-CAB9-4237-A327-6CAED6E369CF}" type="datetimeFigureOut">
              <a:rPr lang="en-IN" smtClean="0"/>
              <a:t>22-10-2016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53BCDE-5FFD-4804-B6FB-5D7AA902ADC8}" type="slidenum">
              <a:rPr lang="en-IN" smtClean="0"/>
              <a:t>‹#›</a:t>
            </a:fld>
            <a:endParaRPr lang="en-IN"/>
          </a:p>
        </p:txBody>
      </p:sp>
    </p:spTree>
    <p:extLst>
      <p:ext uri="{BB962C8B-B14F-4D97-AF65-F5344CB8AC3E}">
        <p14:creationId xmlns:p14="http://schemas.microsoft.com/office/powerpoint/2010/main" val="319250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136D922-CAB9-4237-A327-6CAED6E369CF}" type="datetimeFigureOut">
              <a:rPr lang="en-IN" smtClean="0"/>
              <a:t>22-10-2016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53BCDE-5FFD-4804-B6FB-5D7AA902ADC8}" type="slidenum">
              <a:rPr lang="en-IN" smtClean="0"/>
              <a:t>‹#›</a:t>
            </a:fld>
            <a:endParaRPr lang="en-IN"/>
          </a:p>
        </p:txBody>
      </p:sp>
    </p:spTree>
    <p:extLst>
      <p:ext uri="{BB962C8B-B14F-4D97-AF65-F5344CB8AC3E}">
        <p14:creationId xmlns:p14="http://schemas.microsoft.com/office/powerpoint/2010/main" val="3559112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136D922-CAB9-4237-A327-6CAED6E369CF}" type="datetimeFigureOut">
              <a:rPr lang="en-IN" smtClean="0"/>
              <a:t>22-10-2016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53BCDE-5FFD-4804-B6FB-5D7AA902ADC8}" type="slidenum">
              <a:rPr lang="en-IN" smtClean="0"/>
              <a:t>‹#›</a:t>
            </a:fld>
            <a:endParaRPr lang="en-IN"/>
          </a:p>
        </p:txBody>
      </p:sp>
    </p:spTree>
    <p:extLst>
      <p:ext uri="{BB962C8B-B14F-4D97-AF65-F5344CB8AC3E}">
        <p14:creationId xmlns:p14="http://schemas.microsoft.com/office/powerpoint/2010/main" val="892663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136D922-CAB9-4237-A327-6CAED6E369CF}" type="datetimeFigureOut">
              <a:rPr lang="en-IN" smtClean="0"/>
              <a:t>22-10-2016</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C53BCDE-5FFD-4804-B6FB-5D7AA902ADC8}" type="slidenum">
              <a:rPr lang="en-IN" smtClean="0"/>
              <a:t>‹#›</a:t>
            </a:fld>
            <a:endParaRPr lang="en-IN"/>
          </a:p>
        </p:txBody>
      </p:sp>
    </p:spTree>
    <p:extLst>
      <p:ext uri="{BB962C8B-B14F-4D97-AF65-F5344CB8AC3E}">
        <p14:creationId xmlns:p14="http://schemas.microsoft.com/office/powerpoint/2010/main" val="2032354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136D922-CAB9-4237-A327-6CAED6E369CF}" type="datetimeFigureOut">
              <a:rPr lang="en-IN" smtClean="0"/>
              <a:t>22-10-2016</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C53BCDE-5FFD-4804-B6FB-5D7AA902ADC8}" type="slidenum">
              <a:rPr lang="en-IN" smtClean="0"/>
              <a:t>‹#›</a:t>
            </a:fld>
            <a:endParaRPr lang="en-IN"/>
          </a:p>
        </p:txBody>
      </p:sp>
    </p:spTree>
    <p:extLst>
      <p:ext uri="{BB962C8B-B14F-4D97-AF65-F5344CB8AC3E}">
        <p14:creationId xmlns:p14="http://schemas.microsoft.com/office/powerpoint/2010/main" val="3154260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36D922-CAB9-4237-A327-6CAED6E369CF}" type="datetimeFigureOut">
              <a:rPr lang="en-IN" smtClean="0"/>
              <a:t>22-10-2016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53BCDE-5FFD-4804-B6FB-5D7AA902ADC8}" type="slidenum">
              <a:rPr lang="en-IN" smtClean="0"/>
              <a:t>‹#›</a:t>
            </a:fld>
            <a:endParaRPr lang="en-IN"/>
          </a:p>
        </p:txBody>
      </p:sp>
    </p:spTree>
    <p:extLst>
      <p:ext uri="{BB962C8B-B14F-4D97-AF65-F5344CB8AC3E}">
        <p14:creationId xmlns:p14="http://schemas.microsoft.com/office/powerpoint/2010/main" val="1926926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136D922-CAB9-4237-A327-6CAED6E369CF}" type="datetimeFigureOut">
              <a:rPr lang="en-IN" smtClean="0"/>
              <a:t>22-10-2016</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C53BCDE-5FFD-4804-B6FB-5D7AA902ADC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874416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b="1" dirty="0" smtClean="0">
                <a:effectLst>
                  <a:outerShdw blurRad="38100" dist="38100" dir="2700000" algn="tl">
                    <a:srgbClr val="000000">
                      <a:alpha val="43137"/>
                    </a:srgbClr>
                  </a:outerShdw>
                </a:effectLst>
                <a:latin typeface="Bradley Hand ITC" panose="03070402050302030203" pitchFamily="66" charset="0"/>
              </a:rPr>
              <a:t>Java Essentials</a:t>
            </a:r>
            <a:endParaRPr lang="en-IN" sz="7200" b="1" dirty="0">
              <a:effectLst>
                <a:outerShdw blurRad="38100" dist="38100" dir="2700000" algn="tl">
                  <a:srgbClr val="000000">
                    <a:alpha val="43137"/>
                  </a:srgbClr>
                </a:outerShdw>
              </a:effectLst>
              <a:latin typeface="Bradley Hand ITC" panose="03070402050302030203" pitchFamily="66" charset="0"/>
            </a:endParaRPr>
          </a:p>
        </p:txBody>
      </p:sp>
      <p:sp>
        <p:nvSpPr>
          <p:cNvPr id="3" name="Subtitle 2"/>
          <p:cNvSpPr>
            <a:spLocks noGrp="1"/>
          </p:cNvSpPr>
          <p:nvPr>
            <p:ph type="subTitle" idx="1"/>
          </p:nvPr>
        </p:nvSpPr>
        <p:spPr/>
        <p:txBody>
          <a:bodyPr/>
          <a:lstStyle/>
          <a:p>
            <a:r>
              <a:rPr lang="en-US" dirty="0" smtClean="0"/>
              <a:t>							</a:t>
            </a:r>
            <a:r>
              <a:rPr lang="en-US" sz="2000" dirty="0" smtClean="0">
                <a:solidFill>
                  <a:schemeClr val="tx1">
                    <a:lumMod val="65000"/>
                    <a:lumOff val="35000"/>
                  </a:schemeClr>
                </a:solidFill>
                <a:latin typeface="Gill Sans MT Condensed" panose="020B0506020104020203" pitchFamily="34" charset="0"/>
              </a:rPr>
              <a:t>By: Santosh</a:t>
            </a:r>
            <a:endParaRPr lang="en-IN" sz="2000" dirty="0">
              <a:solidFill>
                <a:schemeClr val="tx1">
                  <a:lumMod val="65000"/>
                  <a:lumOff val="35000"/>
                </a:schemeClr>
              </a:solidFill>
              <a:latin typeface="Gill Sans MT Condensed" panose="020B0506020104020203" pitchFamily="34" charset="0"/>
            </a:endParaRPr>
          </a:p>
        </p:txBody>
      </p:sp>
    </p:spTree>
    <p:extLst>
      <p:ext uri="{BB962C8B-B14F-4D97-AF65-F5344CB8AC3E}">
        <p14:creationId xmlns:p14="http://schemas.microsoft.com/office/powerpoint/2010/main" val="21345486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Datatypes</a:t>
            </a:r>
            <a:endParaRPr lang="en-IN" dirty="0"/>
          </a:p>
        </p:txBody>
      </p:sp>
      <p:sp>
        <p:nvSpPr>
          <p:cNvPr id="3" name="Content Placeholder 2"/>
          <p:cNvSpPr>
            <a:spLocks noGrp="1"/>
          </p:cNvSpPr>
          <p:nvPr>
            <p:ph idx="1"/>
          </p:nvPr>
        </p:nvSpPr>
        <p:spPr/>
        <p:txBody>
          <a:bodyPr/>
          <a:lstStyle/>
          <a:p>
            <a:r>
              <a:rPr lang="en-US" dirty="0" smtClean="0"/>
              <a:t>Default Value</a:t>
            </a:r>
          </a:p>
          <a:p>
            <a:endParaRPr lang="en-IN" dirty="0"/>
          </a:p>
        </p:txBody>
      </p:sp>
      <p:pic>
        <p:nvPicPr>
          <p:cNvPr id="6" name="Picture 5"/>
          <p:cNvPicPr>
            <a:picLocks noChangeAspect="1"/>
          </p:cNvPicPr>
          <p:nvPr/>
        </p:nvPicPr>
        <p:blipFill>
          <a:blip r:embed="rId2"/>
          <a:stretch>
            <a:fillRect/>
          </a:stretch>
        </p:blipFill>
        <p:spPr>
          <a:xfrm>
            <a:off x="1368313" y="2230661"/>
            <a:ext cx="2809875" cy="2886075"/>
          </a:xfrm>
          <a:prstGeom prst="rect">
            <a:avLst/>
          </a:prstGeom>
        </p:spPr>
      </p:pic>
    </p:spTree>
    <p:extLst>
      <p:ext uri="{BB962C8B-B14F-4D97-AF65-F5344CB8AC3E}">
        <p14:creationId xmlns:p14="http://schemas.microsoft.com/office/powerpoint/2010/main" val="13639019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Datatypes</a:t>
            </a:r>
            <a:endParaRPr lang="en-IN" dirty="0"/>
          </a:p>
        </p:txBody>
      </p:sp>
      <p:sp>
        <p:nvSpPr>
          <p:cNvPr id="3" name="Content Placeholder 2"/>
          <p:cNvSpPr>
            <a:spLocks noGrp="1"/>
          </p:cNvSpPr>
          <p:nvPr>
            <p:ph idx="1"/>
          </p:nvPr>
        </p:nvSpPr>
        <p:spPr/>
        <p:txBody>
          <a:bodyPr/>
          <a:lstStyle/>
          <a:p>
            <a:pPr marL="0" lvl="0" indent="0">
              <a:spcBef>
                <a:spcPts val="0"/>
              </a:spcBef>
              <a:buClr>
                <a:srgbClr val="00B0F0"/>
              </a:buClr>
              <a:buNone/>
            </a:pPr>
            <a:r>
              <a:rPr lang="en-GB" dirty="0" smtClean="0">
                <a:solidFill>
                  <a:schemeClr val="accent1">
                    <a:lumMod val="75000"/>
                  </a:schemeClr>
                </a:solidFill>
                <a:latin typeface="Arial"/>
                <a:ea typeface="Arial"/>
                <a:cs typeface="Arial"/>
                <a:sym typeface="Arial"/>
              </a:rPr>
              <a:t>Type Conversion</a:t>
            </a:r>
          </a:p>
          <a:p>
            <a:pPr marL="0" lvl="0" indent="0">
              <a:spcBef>
                <a:spcPts val="0"/>
              </a:spcBef>
              <a:buClr>
                <a:srgbClr val="00B0F0"/>
              </a:buClr>
              <a:buNone/>
            </a:pPr>
            <a:endParaRPr lang="en-GB" dirty="0">
              <a:solidFill>
                <a:schemeClr val="tx1"/>
              </a:solidFill>
              <a:latin typeface="Arial"/>
              <a:ea typeface="Arial"/>
              <a:cs typeface="Arial"/>
              <a:sym typeface="Arial"/>
            </a:endParaRPr>
          </a:p>
          <a:p>
            <a:pPr marL="0" lvl="0" indent="0">
              <a:spcBef>
                <a:spcPts val="0"/>
              </a:spcBef>
              <a:buClr>
                <a:srgbClr val="00B0F0"/>
              </a:buClr>
              <a:buNone/>
            </a:pPr>
            <a:r>
              <a:rPr lang="en-GB" dirty="0" smtClean="0">
                <a:solidFill>
                  <a:schemeClr val="tx1"/>
                </a:solidFill>
                <a:latin typeface="Arial"/>
                <a:ea typeface="Arial"/>
                <a:cs typeface="Arial"/>
                <a:sym typeface="Arial"/>
              </a:rPr>
              <a:t>byte </a:t>
            </a:r>
            <a:r>
              <a:rPr lang="en-GB" dirty="0">
                <a:solidFill>
                  <a:schemeClr val="tx1"/>
                </a:solidFill>
                <a:latin typeface="Arial"/>
                <a:ea typeface="Arial"/>
                <a:cs typeface="Arial"/>
                <a:sym typeface="Arial"/>
              </a:rPr>
              <a:t>→ </a:t>
            </a:r>
            <a:r>
              <a:rPr lang="en-GB" dirty="0" smtClean="0">
                <a:solidFill>
                  <a:schemeClr val="tx1"/>
                </a:solidFill>
                <a:latin typeface="Arial"/>
                <a:ea typeface="Arial"/>
                <a:cs typeface="Arial"/>
                <a:sym typeface="Arial"/>
              </a:rPr>
              <a:t>short → </a:t>
            </a:r>
            <a:r>
              <a:rPr lang="en-GB" dirty="0">
                <a:solidFill>
                  <a:schemeClr val="tx1"/>
                </a:solidFill>
                <a:latin typeface="Arial"/>
                <a:ea typeface="Arial"/>
                <a:cs typeface="Arial"/>
                <a:sym typeface="Arial"/>
              </a:rPr>
              <a:t>int → long (implicitly)</a:t>
            </a:r>
          </a:p>
          <a:p>
            <a:pPr marL="0" lvl="0" indent="0">
              <a:spcBef>
                <a:spcPts val="360"/>
              </a:spcBef>
              <a:buClr>
                <a:srgbClr val="00B050"/>
              </a:buClr>
              <a:buNone/>
            </a:pPr>
            <a:r>
              <a:rPr lang="en-GB" dirty="0">
                <a:solidFill>
                  <a:schemeClr val="tx1"/>
                </a:solidFill>
                <a:latin typeface="Arial"/>
                <a:ea typeface="Arial"/>
                <a:cs typeface="Arial"/>
                <a:sym typeface="Arial"/>
              </a:rPr>
              <a:t>b</a:t>
            </a:r>
            <a:r>
              <a:rPr lang="en-GB" dirty="0" smtClean="0">
                <a:solidFill>
                  <a:schemeClr val="tx1"/>
                </a:solidFill>
                <a:latin typeface="Arial"/>
                <a:ea typeface="Arial"/>
                <a:cs typeface="Arial"/>
                <a:sym typeface="Arial"/>
              </a:rPr>
              <a:t>yte ← short ← int ← long </a:t>
            </a:r>
            <a:r>
              <a:rPr lang="en-GB" dirty="0">
                <a:solidFill>
                  <a:schemeClr val="tx1"/>
                </a:solidFill>
                <a:latin typeface="Arial"/>
                <a:ea typeface="Arial"/>
                <a:cs typeface="Arial"/>
                <a:sym typeface="Arial"/>
              </a:rPr>
              <a:t>(Explicit casting)</a:t>
            </a:r>
          </a:p>
          <a:p>
            <a:pPr marL="0" lvl="0" indent="0">
              <a:spcBef>
                <a:spcPts val="360"/>
              </a:spcBef>
              <a:buClr>
                <a:srgbClr val="7030A0"/>
              </a:buClr>
              <a:buNone/>
            </a:pPr>
            <a:r>
              <a:rPr lang="en-GB" dirty="0" smtClean="0">
                <a:solidFill>
                  <a:schemeClr val="tx1"/>
                </a:solidFill>
                <a:latin typeface="Arial"/>
                <a:ea typeface="Arial"/>
                <a:cs typeface="Arial"/>
                <a:sym typeface="Arial"/>
              </a:rPr>
              <a:t>float </a:t>
            </a:r>
            <a:r>
              <a:rPr lang="en-GB" dirty="0">
                <a:solidFill>
                  <a:schemeClr val="tx1"/>
                </a:solidFill>
                <a:latin typeface="Arial"/>
                <a:ea typeface="Arial"/>
                <a:cs typeface="Arial"/>
                <a:sym typeface="Arial"/>
              </a:rPr>
              <a:t>→ double (implicit)</a:t>
            </a:r>
          </a:p>
          <a:p>
            <a:pPr marL="0" lvl="0" indent="0">
              <a:spcBef>
                <a:spcPts val="360"/>
              </a:spcBef>
              <a:buClr>
                <a:srgbClr val="FF0000"/>
              </a:buClr>
              <a:buNone/>
            </a:pPr>
            <a:r>
              <a:rPr lang="en-GB" dirty="0">
                <a:solidFill>
                  <a:schemeClr val="tx1"/>
                </a:solidFill>
                <a:latin typeface="Arial"/>
                <a:ea typeface="Arial"/>
                <a:cs typeface="Arial"/>
                <a:sym typeface="Arial"/>
              </a:rPr>
              <a:t>f</a:t>
            </a:r>
            <a:r>
              <a:rPr lang="en-GB" dirty="0" smtClean="0">
                <a:solidFill>
                  <a:schemeClr val="tx1"/>
                </a:solidFill>
                <a:latin typeface="Arial"/>
                <a:ea typeface="Arial"/>
                <a:cs typeface="Arial"/>
                <a:sym typeface="Arial"/>
              </a:rPr>
              <a:t>loat ← double </a:t>
            </a:r>
            <a:r>
              <a:rPr lang="en-GB" dirty="0">
                <a:solidFill>
                  <a:schemeClr val="tx1"/>
                </a:solidFill>
                <a:latin typeface="Arial"/>
                <a:ea typeface="Arial"/>
                <a:cs typeface="Arial"/>
                <a:sym typeface="Arial"/>
              </a:rPr>
              <a:t>(explicit)</a:t>
            </a:r>
          </a:p>
          <a:p>
            <a:pPr marL="0" lvl="0" indent="0">
              <a:spcBef>
                <a:spcPts val="360"/>
              </a:spcBef>
              <a:buClr>
                <a:srgbClr val="C00000"/>
              </a:buClr>
              <a:buNone/>
            </a:pPr>
            <a:r>
              <a:rPr lang="en-GB" dirty="0" smtClean="0">
                <a:solidFill>
                  <a:schemeClr val="tx1"/>
                </a:solidFill>
                <a:latin typeface="Arial"/>
                <a:ea typeface="Arial"/>
                <a:cs typeface="Arial"/>
                <a:sym typeface="Arial"/>
              </a:rPr>
              <a:t>boolean(Cannot </a:t>
            </a:r>
            <a:r>
              <a:rPr lang="en-GB" dirty="0">
                <a:solidFill>
                  <a:schemeClr val="tx1"/>
                </a:solidFill>
                <a:latin typeface="Arial"/>
                <a:ea typeface="Arial"/>
                <a:cs typeface="Arial"/>
                <a:sym typeface="Arial"/>
              </a:rPr>
              <a:t>be casted)</a:t>
            </a:r>
          </a:p>
          <a:p>
            <a:endParaRPr lang="en-IN" dirty="0"/>
          </a:p>
        </p:txBody>
      </p:sp>
    </p:spTree>
    <p:extLst>
      <p:ext uri="{BB962C8B-B14F-4D97-AF65-F5344CB8AC3E}">
        <p14:creationId xmlns:p14="http://schemas.microsoft.com/office/powerpoint/2010/main" val="24888405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Datatypes</a:t>
            </a:r>
            <a:endParaRPr lang="en-IN" dirty="0"/>
          </a:p>
        </p:txBody>
      </p:sp>
      <p:sp>
        <p:nvSpPr>
          <p:cNvPr id="4" name="Shape 181"/>
          <p:cNvSpPr txBox="1"/>
          <p:nvPr/>
        </p:nvSpPr>
        <p:spPr>
          <a:xfrm>
            <a:off x="1331890" y="1997362"/>
            <a:ext cx="7543800" cy="1384995"/>
          </a:xfrm>
          <a:prstGeom prst="rect">
            <a:avLst/>
          </a:prstGeom>
          <a:noFill/>
          <a:ln>
            <a:noFill/>
          </a:ln>
        </p:spPr>
        <p:txBody>
          <a:bodyPr lIns="91425" tIns="45700" rIns="91425" bIns="45700" anchor="t" anchorCtr="0">
            <a:spAutoFit/>
          </a:bodyPr>
          <a:lstStyle/>
          <a:p>
            <a:pPr marL="0" marR="0" lvl="0" indent="0" algn="l" rtl="0">
              <a:spcBef>
                <a:spcPts val="0"/>
              </a:spcBef>
              <a:buSzPct val="25000"/>
              <a:buNone/>
            </a:pPr>
            <a:r>
              <a:rPr lang="en-GB" sz="2800" b="1" i="0" u="sng" strike="noStrike" cap="none" baseline="0" dirty="0">
                <a:solidFill>
                  <a:srgbClr val="002060"/>
                </a:solidFill>
                <a:latin typeface="Calibri"/>
                <a:ea typeface="Calibri"/>
                <a:cs typeface="Calibri"/>
                <a:sym typeface="Calibri"/>
              </a:rPr>
              <a:t>Implicit Casting</a:t>
            </a:r>
          </a:p>
          <a:p>
            <a:pPr marL="0" marR="0" lvl="0" indent="0" algn="l" rtl="0">
              <a:spcBef>
                <a:spcPts val="0"/>
              </a:spcBef>
              <a:buSzPct val="25000"/>
              <a:buNone/>
            </a:pPr>
            <a:r>
              <a:rPr lang="en-GB" sz="2800" i="0" u="none" strike="noStrike" cap="none" baseline="0" dirty="0">
                <a:latin typeface="Calibri"/>
                <a:ea typeface="Calibri"/>
                <a:cs typeface="Calibri"/>
                <a:sym typeface="Calibri"/>
              </a:rPr>
              <a:t>byte c = 120;</a:t>
            </a:r>
          </a:p>
          <a:p>
            <a:pPr marL="0" marR="0" lvl="0" indent="0" algn="l" rtl="0">
              <a:spcBef>
                <a:spcPts val="0"/>
              </a:spcBef>
              <a:buSzPct val="25000"/>
              <a:buNone/>
            </a:pPr>
            <a:r>
              <a:rPr lang="en-GB" sz="2800" i="0" u="none" strike="noStrike" cap="none" baseline="0" dirty="0">
                <a:latin typeface="Calibri"/>
                <a:ea typeface="Calibri"/>
                <a:cs typeface="Calibri"/>
                <a:sym typeface="Calibri"/>
              </a:rPr>
              <a:t>short d = c</a:t>
            </a:r>
            <a:r>
              <a:rPr lang="en-GB" sz="2800" b="1" i="0" u="none" strike="noStrike" cap="none" baseline="0" dirty="0">
                <a:solidFill>
                  <a:srgbClr val="002060"/>
                </a:solidFill>
                <a:latin typeface="Calibri"/>
                <a:ea typeface="Calibri"/>
                <a:cs typeface="Calibri"/>
                <a:sym typeface="Calibri"/>
              </a:rPr>
              <a:t>; </a:t>
            </a:r>
          </a:p>
        </p:txBody>
      </p:sp>
      <p:sp>
        <p:nvSpPr>
          <p:cNvPr id="5" name="Shape 182"/>
          <p:cNvSpPr txBox="1"/>
          <p:nvPr/>
        </p:nvSpPr>
        <p:spPr>
          <a:xfrm>
            <a:off x="1331890" y="3642359"/>
            <a:ext cx="7543800" cy="1815881"/>
          </a:xfrm>
          <a:prstGeom prst="rect">
            <a:avLst/>
          </a:prstGeom>
          <a:noFill/>
          <a:ln>
            <a:noFill/>
          </a:ln>
        </p:spPr>
        <p:txBody>
          <a:bodyPr lIns="91425" tIns="45700" rIns="91425" bIns="45700" anchor="t" anchorCtr="0">
            <a:spAutoFit/>
          </a:bodyPr>
          <a:lstStyle/>
          <a:p>
            <a:pPr marL="0" marR="0" lvl="0" indent="0" algn="l" rtl="0">
              <a:spcBef>
                <a:spcPts val="0"/>
              </a:spcBef>
              <a:buSzPct val="25000"/>
              <a:buNone/>
            </a:pPr>
            <a:r>
              <a:rPr lang="en-GB" sz="2800" b="1" i="0" u="sng" strike="noStrike" cap="none" baseline="0" dirty="0">
                <a:solidFill>
                  <a:srgbClr val="002060"/>
                </a:solidFill>
                <a:latin typeface="Calibri"/>
                <a:ea typeface="Calibri"/>
                <a:cs typeface="Calibri"/>
                <a:sym typeface="Calibri"/>
              </a:rPr>
              <a:t>Explicit Casting</a:t>
            </a:r>
          </a:p>
          <a:p>
            <a:pPr marL="0" marR="0" lvl="0" indent="0" algn="l" rtl="0">
              <a:spcBef>
                <a:spcPts val="0"/>
              </a:spcBef>
              <a:buSzPct val="25000"/>
              <a:buNone/>
            </a:pPr>
            <a:r>
              <a:rPr lang="en-GB" sz="2800" i="0" u="none" strike="noStrike" cap="none" baseline="0" dirty="0">
                <a:latin typeface="Calibri"/>
                <a:ea typeface="Calibri"/>
                <a:cs typeface="Calibri"/>
                <a:sym typeface="Calibri"/>
              </a:rPr>
              <a:t>short c = 234;</a:t>
            </a:r>
          </a:p>
          <a:p>
            <a:pPr marL="0" marR="0" lvl="0" indent="0" algn="l" rtl="0">
              <a:spcBef>
                <a:spcPts val="0"/>
              </a:spcBef>
              <a:buSzPct val="25000"/>
              <a:buNone/>
            </a:pPr>
            <a:r>
              <a:rPr lang="en-GB" sz="2800" i="0" u="none" strike="noStrike" cap="none" baseline="0" dirty="0">
                <a:latin typeface="Calibri"/>
                <a:ea typeface="Calibri"/>
                <a:cs typeface="Calibri"/>
                <a:sym typeface="Calibri"/>
              </a:rPr>
              <a:t>byte d = (byte)c;</a:t>
            </a:r>
          </a:p>
          <a:p>
            <a:pPr marL="0" marR="0" lvl="0" indent="0" algn="l" rtl="0">
              <a:spcBef>
                <a:spcPts val="0"/>
              </a:spcBef>
              <a:buSzPct val="25000"/>
              <a:buNone/>
            </a:pPr>
            <a:r>
              <a:rPr lang="en-GB" sz="2800" i="0" u="none" strike="noStrike" cap="none" baseline="0" dirty="0">
                <a:latin typeface="Calibri"/>
                <a:ea typeface="Calibri"/>
                <a:cs typeface="Calibri"/>
                <a:sym typeface="Calibri"/>
              </a:rPr>
              <a:t> (We need to explicitly mention to cast) </a:t>
            </a:r>
          </a:p>
        </p:txBody>
      </p:sp>
    </p:spTree>
    <p:extLst>
      <p:ext uri="{BB962C8B-B14F-4D97-AF65-F5344CB8AC3E}">
        <p14:creationId xmlns:p14="http://schemas.microsoft.com/office/powerpoint/2010/main" val="352345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IN" dirty="0"/>
          </a:p>
        </p:txBody>
      </p:sp>
      <p:sp>
        <p:nvSpPr>
          <p:cNvPr id="3" name="Content Placeholder 2"/>
          <p:cNvSpPr>
            <a:spLocks noGrp="1"/>
          </p:cNvSpPr>
          <p:nvPr>
            <p:ph idx="1"/>
          </p:nvPr>
        </p:nvSpPr>
        <p:spPr/>
        <p:txBody>
          <a:bodyPr/>
          <a:lstStyle/>
          <a:p>
            <a:r>
              <a:rPr lang="en-IN" dirty="0"/>
              <a:t>Arithmetic </a:t>
            </a:r>
            <a:r>
              <a:rPr lang="en-IN" dirty="0" smtClean="0"/>
              <a:t>Operators</a:t>
            </a:r>
          </a:p>
          <a:p>
            <a:endParaRPr lang="en-US" dirty="0"/>
          </a:p>
          <a:p>
            <a:r>
              <a:rPr lang="en-US" dirty="0" smtClean="0"/>
              <a:t>Assume:</a:t>
            </a:r>
          </a:p>
          <a:p>
            <a:r>
              <a:rPr lang="en-US" dirty="0" err="1"/>
              <a:t>i</a:t>
            </a:r>
            <a:r>
              <a:rPr lang="en-US" dirty="0" err="1" smtClean="0"/>
              <a:t>nt</a:t>
            </a:r>
            <a:r>
              <a:rPr lang="en-US" dirty="0" smtClean="0"/>
              <a:t> a = 10;</a:t>
            </a:r>
          </a:p>
          <a:p>
            <a:r>
              <a:rPr lang="en-US" dirty="0" err="1"/>
              <a:t>i</a:t>
            </a:r>
            <a:r>
              <a:rPr lang="en-US" dirty="0" err="1" smtClean="0"/>
              <a:t>nt</a:t>
            </a:r>
            <a:r>
              <a:rPr lang="en-US" dirty="0" smtClean="0"/>
              <a:t> B = 20;</a:t>
            </a:r>
            <a:endParaRPr lang="en-IN" dirty="0"/>
          </a:p>
          <a:p>
            <a:endParaRPr lang="en-IN" dirty="0"/>
          </a:p>
        </p:txBody>
      </p:sp>
      <p:pic>
        <p:nvPicPr>
          <p:cNvPr id="5" name="Picture 4"/>
          <p:cNvPicPr>
            <a:picLocks noChangeAspect="1"/>
          </p:cNvPicPr>
          <p:nvPr/>
        </p:nvPicPr>
        <p:blipFill>
          <a:blip r:embed="rId2"/>
          <a:stretch>
            <a:fillRect/>
          </a:stretch>
        </p:blipFill>
        <p:spPr>
          <a:xfrm>
            <a:off x="4208306" y="1845734"/>
            <a:ext cx="5810250" cy="4391025"/>
          </a:xfrm>
          <a:prstGeom prst="rect">
            <a:avLst/>
          </a:prstGeom>
        </p:spPr>
      </p:pic>
    </p:spTree>
    <p:extLst>
      <p:ext uri="{BB962C8B-B14F-4D97-AF65-F5344CB8AC3E}">
        <p14:creationId xmlns:p14="http://schemas.microsoft.com/office/powerpoint/2010/main" val="1385591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endParaRPr lang="en-IN" dirty="0"/>
          </a:p>
        </p:txBody>
      </p:sp>
      <p:sp>
        <p:nvSpPr>
          <p:cNvPr id="3" name="Content Placeholder 2"/>
          <p:cNvSpPr>
            <a:spLocks noGrp="1"/>
          </p:cNvSpPr>
          <p:nvPr>
            <p:ph idx="1"/>
          </p:nvPr>
        </p:nvSpPr>
        <p:spPr/>
        <p:txBody>
          <a:bodyPr/>
          <a:lstStyle/>
          <a:p>
            <a:r>
              <a:rPr lang="en-US" dirty="0" smtClean="0"/>
              <a:t>Relational Operators</a:t>
            </a:r>
            <a:endParaRPr lang="en-IN" dirty="0"/>
          </a:p>
        </p:txBody>
      </p:sp>
      <p:pic>
        <p:nvPicPr>
          <p:cNvPr id="4" name="Picture 3"/>
          <p:cNvPicPr>
            <a:picLocks noChangeAspect="1"/>
          </p:cNvPicPr>
          <p:nvPr/>
        </p:nvPicPr>
        <p:blipFill>
          <a:blip r:embed="rId2"/>
          <a:stretch>
            <a:fillRect/>
          </a:stretch>
        </p:blipFill>
        <p:spPr>
          <a:xfrm>
            <a:off x="3483735" y="1845735"/>
            <a:ext cx="7025426" cy="4477792"/>
          </a:xfrm>
          <a:prstGeom prst="rect">
            <a:avLst/>
          </a:prstGeom>
        </p:spPr>
      </p:pic>
    </p:spTree>
    <p:extLst>
      <p:ext uri="{BB962C8B-B14F-4D97-AF65-F5344CB8AC3E}">
        <p14:creationId xmlns:p14="http://schemas.microsoft.com/office/powerpoint/2010/main" val="4288731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a:t>
            </a:r>
            <a:endParaRPr lang="en-IN" dirty="0"/>
          </a:p>
        </p:txBody>
      </p:sp>
      <p:sp>
        <p:nvSpPr>
          <p:cNvPr id="3" name="Content Placeholder 2"/>
          <p:cNvSpPr>
            <a:spLocks noGrp="1"/>
          </p:cNvSpPr>
          <p:nvPr>
            <p:ph idx="1"/>
          </p:nvPr>
        </p:nvSpPr>
        <p:spPr/>
        <p:txBody>
          <a:bodyPr/>
          <a:lstStyle/>
          <a:p>
            <a:r>
              <a:rPr lang="en-US" dirty="0" smtClean="0"/>
              <a:t>Logical Operators</a:t>
            </a:r>
          </a:p>
          <a:p>
            <a:endParaRPr lang="en-US" dirty="0"/>
          </a:p>
          <a:p>
            <a:r>
              <a:rPr lang="en-US" dirty="0" err="1"/>
              <a:t>b</a:t>
            </a:r>
            <a:r>
              <a:rPr lang="en-US" dirty="0" err="1" smtClean="0"/>
              <a:t>oolean</a:t>
            </a:r>
            <a:r>
              <a:rPr lang="en-US" dirty="0" smtClean="0"/>
              <a:t> A = true;</a:t>
            </a:r>
          </a:p>
          <a:p>
            <a:r>
              <a:rPr lang="en-US" dirty="0" err="1"/>
              <a:t>b</a:t>
            </a:r>
            <a:r>
              <a:rPr lang="en-US" dirty="0" err="1" smtClean="0"/>
              <a:t>oolean</a:t>
            </a:r>
            <a:r>
              <a:rPr lang="en-US" dirty="0" smtClean="0"/>
              <a:t> B = false;</a:t>
            </a:r>
            <a:endParaRPr lang="en-IN" dirty="0"/>
          </a:p>
        </p:txBody>
      </p:sp>
      <p:pic>
        <p:nvPicPr>
          <p:cNvPr id="4" name="Picture 3"/>
          <p:cNvPicPr>
            <a:picLocks noChangeAspect="1"/>
          </p:cNvPicPr>
          <p:nvPr/>
        </p:nvPicPr>
        <p:blipFill>
          <a:blip r:embed="rId2"/>
          <a:stretch>
            <a:fillRect/>
          </a:stretch>
        </p:blipFill>
        <p:spPr>
          <a:xfrm>
            <a:off x="3973132" y="2196251"/>
            <a:ext cx="5791200" cy="2800350"/>
          </a:xfrm>
          <a:prstGeom prst="rect">
            <a:avLst/>
          </a:prstGeom>
        </p:spPr>
      </p:pic>
    </p:spTree>
    <p:extLst>
      <p:ext uri="{BB962C8B-B14F-4D97-AF65-F5344CB8AC3E}">
        <p14:creationId xmlns:p14="http://schemas.microsoft.com/office/powerpoint/2010/main" val="139816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Control Statement</a:t>
            </a:r>
            <a:endParaRPr lang="en-IN" dirty="0"/>
          </a:p>
        </p:txBody>
      </p:sp>
      <p:sp>
        <p:nvSpPr>
          <p:cNvPr id="3" name="Content Placeholder 2"/>
          <p:cNvSpPr>
            <a:spLocks noGrp="1"/>
          </p:cNvSpPr>
          <p:nvPr>
            <p:ph idx="1"/>
          </p:nvPr>
        </p:nvSpPr>
        <p:spPr/>
        <p:txBody>
          <a:bodyPr/>
          <a:lstStyle/>
          <a:p>
            <a:pPr lvl="1">
              <a:buFont typeface="Arial" panose="020B0604020202020204" pitchFamily="34" charset="0"/>
              <a:buChar char="•"/>
            </a:pPr>
            <a:r>
              <a:rPr lang="en-IN" b="1" dirty="0"/>
              <a:t>if else</a:t>
            </a:r>
          </a:p>
          <a:p>
            <a:pPr lvl="1">
              <a:buFont typeface="Arial" panose="020B0604020202020204" pitchFamily="34" charset="0"/>
              <a:buChar char="•"/>
            </a:pPr>
            <a:r>
              <a:rPr lang="en-IN" b="1" dirty="0"/>
              <a:t>switch</a:t>
            </a:r>
          </a:p>
          <a:p>
            <a:pPr lvl="1">
              <a:buFont typeface="Arial" panose="020B0604020202020204" pitchFamily="34" charset="0"/>
              <a:buChar char="•"/>
            </a:pPr>
            <a:r>
              <a:rPr lang="en-IN" b="1" dirty="0"/>
              <a:t>while</a:t>
            </a:r>
          </a:p>
          <a:p>
            <a:pPr lvl="1">
              <a:buFont typeface="Arial" panose="020B0604020202020204" pitchFamily="34" charset="0"/>
              <a:buChar char="•"/>
            </a:pPr>
            <a:r>
              <a:rPr lang="en-IN" b="1" dirty="0"/>
              <a:t>do while</a:t>
            </a:r>
          </a:p>
          <a:p>
            <a:pPr lvl="1">
              <a:buFont typeface="Arial" panose="020B0604020202020204" pitchFamily="34" charset="0"/>
              <a:buChar char="•"/>
            </a:pPr>
            <a:r>
              <a:rPr lang="en-IN" b="1" dirty="0"/>
              <a:t>for</a:t>
            </a:r>
          </a:p>
          <a:p>
            <a:pPr lvl="1">
              <a:buFont typeface="Arial" panose="020B0604020202020204" pitchFamily="34" charset="0"/>
              <a:buChar char="•"/>
            </a:pPr>
            <a:r>
              <a:rPr lang="en-IN" b="1" dirty="0"/>
              <a:t>break</a:t>
            </a:r>
          </a:p>
          <a:p>
            <a:pPr lvl="1">
              <a:buFont typeface="Arial" panose="020B0604020202020204" pitchFamily="34" charset="0"/>
              <a:buChar char="•"/>
            </a:pPr>
            <a:r>
              <a:rPr lang="en-IN" b="1" dirty="0"/>
              <a:t>continue</a:t>
            </a:r>
          </a:p>
          <a:p>
            <a:pPr lvl="1">
              <a:buFont typeface="Arial" panose="020B0604020202020204" pitchFamily="34" charset="0"/>
              <a:buChar char="•"/>
            </a:pPr>
            <a:r>
              <a:rPr lang="en-IN" b="1" dirty="0"/>
              <a:t>return</a:t>
            </a:r>
          </a:p>
        </p:txBody>
      </p:sp>
    </p:spTree>
    <p:extLst>
      <p:ext uri="{BB962C8B-B14F-4D97-AF65-F5344CB8AC3E}">
        <p14:creationId xmlns:p14="http://schemas.microsoft.com/office/powerpoint/2010/main" val="33634580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Control Statement</a:t>
            </a:r>
            <a:endParaRPr lang="en-IN" dirty="0"/>
          </a:p>
        </p:txBody>
      </p:sp>
      <p:sp>
        <p:nvSpPr>
          <p:cNvPr id="3" name="Content Placeholder 2"/>
          <p:cNvSpPr>
            <a:spLocks noGrp="1"/>
          </p:cNvSpPr>
          <p:nvPr>
            <p:ph idx="1"/>
          </p:nvPr>
        </p:nvSpPr>
        <p:spPr/>
        <p:txBody>
          <a:bodyPr/>
          <a:lstStyle/>
          <a:p>
            <a:r>
              <a:rPr lang="en-US" b="1" dirty="0" smtClean="0"/>
              <a:t>If-else</a:t>
            </a:r>
          </a:p>
          <a:p>
            <a:endParaRPr lang="en-US" dirty="0" smtClean="0"/>
          </a:p>
          <a:p>
            <a:pPr marL="635508" lvl="1" indent="-342900">
              <a:spcBef>
                <a:spcPts val="0"/>
              </a:spcBef>
              <a:buClr>
                <a:schemeClr val="accent6"/>
              </a:buClr>
              <a:buSzPct val="25000"/>
              <a:buNone/>
            </a:pPr>
            <a:r>
              <a:rPr lang="en-GB" sz="1600" b="1" dirty="0">
                <a:solidFill>
                  <a:schemeClr val="accent6"/>
                </a:solidFill>
                <a:latin typeface="Arial"/>
                <a:ea typeface="Arial"/>
                <a:cs typeface="Arial"/>
                <a:sym typeface="Arial"/>
              </a:rPr>
              <a:t>if(</a:t>
            </a:r>
            <a:r>
              <a:rPr lang="en-GB" sz="1600" b="1" dirty="0" err="1">
                <a:solidFill>
                  <a:schemeClr val="accent6"/>
                </a:solidFill>
                <a:latin typeface="Arial"/>
                <a:ea typeface="Arial"/>
                <a:cs typeface="Arial"/>
                <a:sym typeface="Arial"/>
              </a:rPr>
              <a:t>conditional_statement</a:t>
            </a:r>
            <a:r>
              <a:rPr lang="en-GB" sz="1600" b="1" dirty="0">
                <a:solidFill>
                  <a:schemeClr val="accent6"/>
                </a:solidFill>
                <a:latin typeface="Arial"/>
                <a:ea typeface="Arial"/>
                <a:cs typeface="Arial"/>
                <a:sym typeface="Arial"/>
              </a:rPr>
              <a:t>){</a:t>
            </a:r>
          </a:p>
          <a:p>
            <a:pPr marL="635508" lvl="1" indent="-342900">
              <a:spcBef>
                <a:spcPts val="360"/>
              </a:spcBef>
              <a:buClr>
                <a:srgbClr val="002060"/>
              </a:buClr>
              <a:buSzPct val="25000"/>
              <a:buNone/>
            </a:pPr>
            <a:r>
              <a:rPr lang="en-GB" sz="1600" b="1" dirty="0">
                <a:solidFill>
                  <a:srgbClr val="002060"/>
                </a:solidFill>
                <a:latin typeface="Arial"/>
                <a:ea typeface="Arial"/>
                <a:cs typeface="Arial"/>
                <a:sym typeface="Arial"/>
              </a:rPr>
              <a:t>	statement to be executed if conditions becomes true</a:t>
            </a:r>
          </a:p>
          <a:p>
            <a:pPr marL="635508" lvl="1" indent="-342900">
              <a:spcBef>
                <a:spcPts val="360"/>
              </a:spcBef>
              <a:buClr>
                <a:schemeClr val="accent6"/>
              </a:buClr>
              <a:buSzPct val="25000"/>
              <a:buNone/>
            </a:pPr>
            <a:r>
              <a:rPr lang="en-GB" sz="1600" b="1" dirty="0">
                <a:solidFill>
                  <a:schemeClr val="accent6"/>
                </a:solidFill>
                <a:latin typeface="Arial"/>
                <a:ea typeface="Arial"/>
                <a:cs typeface="Arial"/>
                <a:sym typeface="Arial"/>
              </a:rPr>
              <a:t>}else{</a:t>
            </a:r>
          </a:p>
          <a:p>
            <a:pPr marL="635508" lvl="1" indent="-342900">
              <a:spcBef>
                <a:spcPts val="360"/>
              </a:spcBef>
              <a:buClr>
                <a:srgbClr val="000066"/>
              </a:buClr>
              <a:buSzPct val="25000"/>
              <a:buNone/>
            </a:pPr>
            <a:r>
              <a:rPr lang="en-GB" sz="1600" b="1" dirty="0">
                <a:solidFill>
                  <a:srgbClr val="000066"/>
                </a:solidFill>
                <a:latin typeface="Arial"/>
                <a:ea typeface="Arial"/>
                <a:cs typeface="Arial"/>
                <a:sym typeface="Arial"/>
              </a:rPr>
              <a:t> 	</a:t>
            </a:r>
            <a:r>
              <a:rPr lang="en-GB" sz="1600" b="1" dirty="0">
                <a:solidFill>
                  <a:srgbClr val="002060"/>
                </a:solidFill>
                <a:latin typeface="Arial"/>
                <a:ea typeface="Arial"/>
                <a:cs typeface="Arial"/>
                <a:sym typeface="Arial"/>
              </a:rPr>
              <a:t>statements to be executed if the above condition becomes false</a:t>
            </a:r>
          </a:p>
          <a:p>
            <a:pPr marL="635508" lvl="1" indent="-342900">
              <a:spcBef>
                <a:spcPts val="360"/>
              </a:spcBef>
              <a:buClr>
                <a:schemeClr val="accent6"/>
              </a:buClr>
              <a:buSzPct val="25000"/>
              <a:buNone/>
            </a:pPr>
            <a:r>
              <a:rPr lang="en-GB" sz="1600" b="1" dirty="0">
                <a:solidFill>
                  <a:schemeClr val="accent6"/>
                </a:solidFill>
                <a:latin typeface="Arial"/>
                <a:ea typeface="Arial"/>
                <a:cs typeface="Arial"/>
                <a:sym typeface="Arial"/>
              </a:rPr>
              <a:t>}</a:t>
            </a:r>
          </a:p>
          <a:p>
            <a:pPr marL="201168" lvl="1" indent="0">
              <a:buNone/>
            </a:pPr>
            <a:endParaRPr lang="en-IN" dirty="0"/>
          </a:p>
        </p:txBody>
      </p:sp>
    </p:spTree>
    <p:extLst>
      <p:ext uri="{BB962C8B-B14F-4D97-AF65-F5344CB8AC3E}">
        <p14:creationId xmlns:p14="http://schemas.microsoft.com/office/powerpoint/2010/main" val="27441099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Control Statement</a:t>
            </a:r>
            <a:endParaRPr lang="en-IN" dirty="0"/>
          </a:p>
        </p:txBody>
      </p:sp>
      <p:sp>
        <p:nvSpPr>
          <p:cNvPr id="3" name="Content Placeholder 2"/>
          <p:cNvSpPr>
            <a:spLocks noGrp="1"/>
          </p:cNvSpPr>
          <p:nvPr>
            <p:ph idx="1"/>
          </p:nvPr>
        </p:nvSpPr>
        <p:spPr/>
        <p:txBody>
          <a:bodyPr>
            <a:normAutofit fontScale="92500" lnSpcReduction="10000"/>
          </a:bodyPr>
          <a:lstStyle/>
          <a:p>
            <a:r>
              <a:rPr lang="en-US" sz="2600" b="1" dirty="0" smtClean="0"/>
              <a:t>While-loop</a:t>
            </a:r>
          </a:p>
          <a:p>
            <a:endParaRPr lang="en-US" dirty="0"/>
          </a:p>
          <a:p>
            <a:pPr marL="635508" lvl="1" indent="-342900">
              <a:spcBef>
                <a:spcPts val="0"/>
              </a:spcBef>
              <a:spcAft>
                <a:spcPts val="0"/>
              </a:spcAft>
              <a:buClr>
                <a:schemeClr val="accent6"/>
              </a:buClr>
              <a:buSzPct val="25000"/>
              <a:buNone/>
            </a:pPr>
            <a:r>
              <a:rPr lang="en-IN" dirty="0">
                <a:solidFill>
                  <a:schemeClr val="accent6"/>
                </a:solidFill>
                <a:latin typeface="Arial"/>
                <a:ea typeface="Arial"/>
                <a:cs typeface="Arial"/>
                <a:sym typeface="Arial"/>
              </a:rPr>
              <a:t>while(</a:t>
            </a:r>
            <a:r>
              <a:rPr lang="en-IN" dirty="0" err="1">
                <a:solidFill>
                  <a:schemeClr val="accent6"/>
                </a:solidFill>
                <a:latin typeface="Arial"/>
                <a:ea typeface="Arial"/>
                <a:cs typeface="Arial"/>
                <a:sym typeface="Arial"/>
              </a:rPr>
              <a:t>condition_statement→true</a:t>
            </a:r>
            <a:r>
              <a:rPr lang="en-IN" dirty="0">
                <a:solidFill>
                  <a:schemeClr val="accent6"/>
                </a:solidFill>
                <a:latin typeface="Arial"/>
                <a:ea typeface="Arial"/>
                <a:cs typeface="Arial"/>
                <a:sym typeface="Arial"/>
              </a:rPr>
              <a:t>){</a:t>
            </a:r>
          </a:p>
          <a:p>
            <a:pPr marL="635508" lvl="1" indent="-342900">
              <a:spcBef>
                <a:spcPts val="360"/>
              </a:spcBef>
              <a:spcAft>
                <a:spcPts val="0"/>
              </a:spcAft>
              <a:buClr>
                <a:srgbClr val="002060"/>
              </a:buClr>
              <a:buSzPct val="25000"/>
              <a:buNone/>
            </a:pPr>
            <a:r>
              <a:rPr lang="en-IN" dirty="0">
                <a:solidFill>
                  <a:srgbClr val="002060"/>
                </a:solidFill>
                <a:latin typeface="Arial"/>
                <a:ea typeface="Arial"/>
                <a:cs typeface="Arial"/>
                <a:sym typeface="Arial"/>
              </a:rPr>
              <a:t>Statements to be executed when the condition becomes true and execute them repeatedly until condition becomes false</a:t>
            </a:r>
            <a:r>
              <a:rPr lang="en-IN" dirty="0">
                <a:solidFill>
                  <a:srgbClr val="00B050"/>
                </a:solidFill>
                <a:latin typeface="Arial"/>
                <a:ea typeface="Arial"/>
                <a:cs typeface="Arial"/>
                <a:sym typeface="Arial"/>
              </a:rPr>
              <a:t>.</a:t>
            </a:r>
          </a:p>
          <a:p>
            <a:pPr marL="635508" lvl="1" indent="-342900">
              <a:spcBef>
                <a:spcPts val="360"/>
              </a:spcBef>
              <a:spcAft>
                <a:spcPts val="0"/>
              </a:spcAft>
              <a:buClr>
                <a:schemeClr val="accent6"/>
              </a:buClr>
              <a:buSzPct val="25000"/>
              <a:buNone/>
            </a:pPr>
            <a:r>
              <a:rPr lang="en-IN" dirty="0">
                <a:solidFill>
                  <a:schemeClr val="accent6"/>
                </a:solidFill>
                <a:latin typeface="Arial"/>
                <a:ea typeface="Arial"/>
                <a:cs typeface="Arial"/>
                <a:sym typeface="Arial"/>
              </a:rPr>
              <a:t>}</a:t>
            </a:r>
          </a:p>
          <a:p>
            <a:pPr marL="635508" lvl="1" indent="-342900">
              <a:spcBef>
                <a:spcPts val="360"/>
              </a:spcBef>
              <a:spcAft>
                <a:spcPts val="0"/>
              </a:spcAft>
              <a:buClr>
                <a:srgbClr val="000066"/>
              </a:buClr>
              <a:buNone/>
            </a:pPr>
            <a:endParaRPr lang="en-IN" dirty="0">
              <a:solidFill>
                <a:schemeClr val="accent6"/>
              </a:solidFill>
              <a:latin typeface="Arial"/>
              <a:ea typeface="Arial"/>
              <a:cs typeface="Arial"/>
              <a:sym typeface="Arial"/>
            </a:endParaRPr>
          </a:p>
          <a:p>
            <a:pPr marL="635508" lvl="1" indent="-342900">
              <a:spcBef>
                <a:spcPts val="360"/>
              </a:spcBef>
              <a:spcAft>
                <a:spcPts val="0"/>
              </a:spcAft>
              <a:buClr>
                <a:srgbClr val="000066"/>
              </a:buClr>
              <a:buNone/>
            </a:pPr>
            <a:endParaRPr lang="en-IN" dirty="0">
              <a:solidFill>
                <a:schemeClr val="accent6"/>
              </a:solidFill>
              <a:latin typeface="Arial"/>
              <a:ea typeface="Arial"/>
              <a:cs typeface="Arial"/>
              <a:sym typeface="Arial"/>
            </a:endParaRPr>
          </a:p>
          <a:p>
            <a:pPr marL="635508" lvl="1" indent="-342900">
              <a:spcBef>
                <a:spcPts val="360"/>
              </a:spcBef>
              <a:spcAft>
                <a:spcPts val="0"/>
              </a:spcAft>
              <a:buClr>
                <a:schemeClr val="accent6"/>
              </a:buClr>
              <a:buSzPct val="25000"/>
              <a:buNone/>
            </a:pPr>
            <a:r>
              <a:rPr lang="en-IN" dirty="0">
                <a:solidFill>
                  <a:schemeClr val="accent6"/>
                </a:solidFill>
                <a:latin typeface="Arial"/>
                <a:ea typeface="Arial"/>
                <a:cs typeface="Arial"/>
                <a:sym typeface="Arial"/>
              </a:rPr>
              <a:t>E.g.</a:t>
            </a:r>
          </a:p>
          <a:p>
            <a:pPr marL="635508" lvl="1" indent="-342900">
              <a:spcBef>
                <a:spcPts val="360"/>
              </a:spcBef>
              <a:spcAft>
                <a:spcPts val="0"/>
              </a:spcAft>
              <a:buClr>
                <a:srgbClr val="002060"/>
              </a:buClr>
              <a:buSzPct val="25000"/>
              <a:buNone/>
            </a:pPr>
            <a:r>
              <a:rPr lang="en-IN" dirty="0" err="1">
                <a:solidFill>
                  <a:srgbClr val="002060"/>
                </a:solidFill>
                <a:latin typeface="Arial"/>
                <a:ea typeface="Arial"/>
                <a:cs typeface="Arial"/>
                <a:sym typeface="Arial"/>
              </a:rPr>
              <a:t>int</a:t>
            </a:r>
            <a:r>
              <a:rPr lang="en-IN" dirty="0">
                <a:solidFill>
                  <a:srgbClr val="002060"/>
                </a:solidFill>
                <a:latin typeface="Arial"/>
                <a:ea typeface="Arial"/>
                <a:cs typeface="Arial"/>
                <a:sym typeface="Arial"/>
              </a:rPr>
              <a:t> x =2;</a:t>
            </a:r>
          </a:p>
          <a:p>
            <a:pPr marL="635508" lvl="1" indent="-342900">
              <a:spcBef>
                <a:spcPts val="360"/>
              </a:spcBef>
              <a:spcAft>
                <a:spcPts val="0"/>
              </a:spcAft>
              <a:buClr>
                <a:srgbClr val="002060"/>
              </a:buClr>
              <a:buSzPct val="25000"/>
              <a:buNone/>
            </a:pPr>
            <a:r>
              <a:rPr lang="en-IN" dirty="0">
                <a:solidFill>
                  <a:srgbClr val="002060"/>
                </a:solidFill>
                <a:latin typeface="Arial"/>
                <a:ea typeface="Arial"/>
                <a:cs typeface="Arial"/>
                <a:sym typeface="Arial"/>
              </a:rPr>
              <a:t>while(x&gt;5){</a:t>
            </a:r>
          </a:p>
          <a:p>
            <a:pPr marL="635508" lvl="1" indent="-342900">
              <a:spcBef>
                <a:spcPts val="360"/>
              </a:spcBef>
              <a:spcAft>
                <a:spcPts val="0"/>
              </a:spcAft>
              <a:buClr>
                <a:srgbClr val="002060"/>
              </a:buClr>
              <a:buSzPct val="25000"/>
              <a:buNone/>
            </a:pPr>
            <a:r>
              <a:rPr lang="en-IN" dirty="0">
                <a:solidFill>
                  <a:srgbClr val="002060"/>
                </a:solidFill>
                <a:latin typeface="Arial"/>
                <a:ea typeface="Arial"/>
                <a:cs typeface="Arial"/>
                <a:sym typeface="Arial"/>
              </a:rPr>
              <a:t>	</a:t>
            </a:r>
            <a:r>
              <a:rPr lang="en-IN" dirty="0" err="1">
                <a:solidFill>
                  <a:srgbClr val="002060"/>
                </a:solidFill>
                <a:latin typeface="Arial"/>
                <a:ea typeface="Arial"/>
                <a:cs typeface="Arial"/>
                <a:sym typeface="Arial"/>
              </a:rPr>
              <a:t>system.out.println</a:t>
            </a:r>
            <a:r>
              <a:rPr lang="en-IN" dirty="0">
                <a:solidFill>
                  <a:srgbClr val="002060"/>
                </a:solidFill>
                <a:latin typeface="Arial"/>
                <a:ea typeface="Arial"/>
                <a:cs typeface="Arial"/>
                <a:sym typeface="Arial"/>
              </a:rPr>
              <a:t>(“value of x:”+x);</a:t>
            </a:r>
          </a:p>
          <a:p>
            <a:pPr marL="635508" lvl="1" indent="-342900">
              <a:spcBef>
                <a:spcPts val="360"/>
              </a:spcBef>
              <a:spcAft>
                <a:spcPts val="0"/>
              </a:spcAft>
              <a:buClr>
                <a:srgbClr val="002060"/>
              </a:buClr>
              <a:buSzPct val="25000"/>
              <a:buNone/>
            </a:pPr>
            <a:r>
              <a:rPr lang="en-IN" dirty="0">
                <a:solidFill>
                  <a:srgbClr val="002060"/>
                </a:solidFill>
                <a:latin typeface="Arial"/>
                <a:ea typeface="Arial"/>
                <a:cs typeface="Arial"/>
                <a:sym typeface="Arial"/>
              </a:rPr>
              <a:t>	x++;</a:t>
            </a:r>
          </a:p>
          <a:p>
            <a:pPr marL="635508" lvl="1" indent="-342900">
              <a:spcBef>
                <a:spcPts val="360"/>
              </a:spcBef>
              <a:spcAft>
                <a:spcPts val="0"/>
              </a:spcAft>
              <a:buClr>
                <a:srgbClr val="002060"/>
              </a:buClr>
              <a:buSzPct val="25000"/>
              <a:buNone/>
            </a:pPr>
            <a:r>
              <a:rPr lang="en-IN" dirty="0">
                <a:solidFill>
                  <a:srgbClr val="002060"/>
                </a:solidFill>
                <a:latin typeface="Arial"/>
                <a:ea typeface="Arial"/>
                <a:cs typeface="Arial"/>
                <a:sym typeface="Arial"/>
              </a:rPr>
              <a:t>}</a:t>
            </a:r>
          </a:p>
          <a:p>
            <a:endParaRPr lang="en-IN" dirty="0"/>
          </a:p>
        </p:txBody>
      </p:sp>
    </p:spTree>
    <p:extLst>
      <p:ext uri="{BB962C8B-B14F-4D97-AF65-F5344CB8AC3E}">
        <p14:creationId xmlns:p14="http://schemas.microsoft.com/office/powerpoint/2010/main" val="4115384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Control Statement</a:t>
            </a:r>
            <a:endParaRPr lang="en-IN" dirty="0"/>
          </a:p>
        </p:txBody>
      </p:sp>
      <p:sp>
        <p:nvSpPr>
          <p:cNvPr id="3" name="Content Placeholder 2"/>
          <p:cNvSpPr>
            <a:spLocks noGrp="1"/>
          </p:cNvSpPr>
          <p:nvPr>
            <p:ph idx="1"/>
          </p:nvPr>
        </p:nvSpPr>
        <p:spPr/>
        <p:txBody>
          <a:bodyPr/>
          <a:lstStyle/>
          <a:p>
            <a:r>
              <a:rPr lang="en-US" b="1" dirty="0" smtClean="0"/>
              <a:t>Do while – loop</a:t>
            </a:r>
          </a:p>
          <a:p>
            <a:endParaRPr lang="en-US" dirty="0"/>
          </a:p>
          <a:p>
            <a:pPr marL="635508" lvl="1" indent="-342900">
              <a:spcBef>
                <a:spcPts val="0"/>
              </a:spcBef>
              <a:buClr>
                <a:schemeClr val="accent6"/>
              </a:buClr>
              <a:buSzPct val="25000"/>
              <a:buNone/>
            </a:pPr>
            <a:r>
              <a:rPr lang="en-GB" dirty="0">
                <a:solidFill>
                  <a:schemeClr val="accent6"/>
                </a:solidFill>
                <a:latin typeface="Arial"/>
                <a:ea typeface="Arial"/>
                <a:cs typeface="Arial"/>
                <a:sym typeface="Arial"/>
              </a:rPr>
              <a:t>do{</a:t>
            </a:r>
          </a:p>
          <a:p>
            <a:pPr marL="635508" lvl="1" indent="-342900">
              <a:spcBef>
                <a:spcPts val="360"/>
              </a:spcBef>
              <a:buClr>
                <a:srgbClr val="00B050"/>
              </a:buClr>
              <a:buSzPct val="25000"/>
              <a:buNone/>
            </a:pPr>
            <a:r>
              <a:rPr lang="en-GB" dirty="0">
                <a:solidFill>
                  <a:srgbClr val="00B050"/>
                </a:solidFill>
                <a:latin typeface="Arial"/>
                <a:ea typeface="Arial"/>
                <a:cs typeface="Arial"/>
                <a:sym typeface="Arial"/>
              </a:rPr>
              <a:t>	</a:t>
            </a:r>
            <a:r>
              <a:rPr lang="en-GB" dirty="0">
                <a:solidFill>
                  <a:srgbClr val="002060"/>
                </a:solidFill>
                <a:latin typeface="Arial"/>
                <a:ea typeface="Arial"/>
                <a:cs typeface="Arial"/>
                <a:sym typeface="Arial"/>
              </a:rPr>
              <a:t>statements to be executed at least once without looking at the condition.  </a:t>
            </a:r>
          </a:p>
          <a:p>
            <a:pPr marL="635508" lvl="1" indent="-342900">
              <a:spcBef>
                <a:spcPts val="360"/>
              </a:spcBef>
              <a:buClr>
                <a:srgbClr val="002060"/>
              </a:buClr>
              <a:buSzPct val="25000"/>
              <a:buNone/>
            </a:pPr>
            <a:r>
              <a:rPr lang="en-GB" dirty="0">
                <a:solidFill>
                  <a:srgbClr val="002060"/>
                </a:solidFill>
                <a:latin typeface="Arial"/>
                <a:ea typeface="Arial"/>
                <a:cs typeface="Arial"/>
                <a:sym typeface="Arial"/>
              </a:rPr>
              <a:t>	The statements will be </a:t>
            </a:r>
            <a:r>
              <a:rPr lang="en-GB" dirty="0" err="1">
                <a:solidFill>
                  <a:srgbClr val="002060"/>
                </a:solidFill>
                <a:latin typeface="Arial"/>
                <a:ea typeface="Arial"/>
                <a:cs typeface="Arial"/>
                <a:sym typeface="Arial"/>
              </a:rPr>
              <a:t>exeucted</a:t>
            </a:r>
            <a:r>
              <a:rPr lang="en-GB" dirty="0">
                <a:solidFill>
                  <a:srgbClr val="002060"/>
                </a:solidFill>
                <a:latin typeface="Arial"/>
                <a:ea typeface="Arial"/>
                <a:cs typeface="Arial"/>
                <a:sym typeface="Arial"/>
              </a:rPr>
              <a:t> until the condition becomes true.</a:t>
            </a:r>
          </a:p>
          <a:p>
            <a:pPr marL="635508" lvl="1" indent="-342900">
              <a:spcBef>
                <a:spcPts val="360"/>
              </a:spcBef>
              <a:buClr>
                <a:schemeClr val="accent6"/>
              </a:buClr>
              <a:buSzPct val="25000"/>
              <a:buNone/>
            </a:pPr>
            <a:r>
              <a:rPr lang="en-GB" dirty="0">
                <a:solidFill>
                  <a:schemeClr val="accent6"/>
                </a:solidFill>
                <a:latin typeface="Arial"/>
                <a:ea typeface="Arial"/>
                <a:cs typeface="Arial"/>
                <a:sym typeface="Arial"/>
              </a:rPr>
              <a:t>}while(</a:t>
            </a:r>
            <a:r>
              <a:rPr lang="en-GB" dirty="0" err="1">
                <a:solidFill>
                  <a:schemeClr val="accent6"/>
                </a:solidFill>
                <a:latin typeface="Arial"/>
                <a:ea typeface="Arial"/>
                <a:cs typeface="Arial"/>
                <a:sym typeface="Arial"/>
              </a:rPr>
              <a:t>condition_statement</a:t>
            </a:r>
            <a:r>
              <a:rPr lang="en-GB" dirty="0">
                <a:solidFill>
                  <a:schemeClr val="accent6"/>
                </a:solidFill>
                <a:latin typeface="Arial"/>
                <a:ea typeface="Arial"/>
                <a:cs typeface="Arial"/>
                <a:sym typeface="Arial"/>
              </a:rPr>
              <a:t>);</a:t>
            </a:r>
          </a:p>
          <a:p>
            <a:endParaRPr lang="en-IN" dirty="0"/>
          </a:p>
        </p:txBody>
      </p:sp>
    </p:spTree>
    <p:extLst>
      <p:ext uri="{BB962C8B-B14F-4D97-AF65-F5344CB8AC3E}">
        <p14:creationId xmlns:p14="http://schemas.microsoft.com/office/powerpoint/2010/main" val="2016760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IN" dirty="0"/>
          </a:p>
        </p:txBody>
      </p:sp>
      <p:sp>
        <p:nvSpPr>
          <p:cNvPr id="3" name="Content Placeholder 2"/>
          <p:cNvSpPr>
            <a:spLocks noGrp="1"/>
          </p:cNvSpPr>
          <p:nvPr>
            <p:ph idx="1"/>
          </p:nvPr>
        </p:nvSpPr>
        <p:spPr>
          <a:xfrm>
            <a:off x="1250324" y="1690688"/>
            <a:ext cx="10515600" cy="4351338"/>
          </a:xfrm>
        </p:spPr>
        <p:txBody>
          <a:bodyPr/>
          <a:lstStyle/>
          <a:p>
            <a:pPr>
              <a:buFont typeface="Wingdings" panose="05000000000000000000" pitchFamily="2" charset="2"/>
              <a:buChar char="v"/>
            </a:pPr>
            <a:r>
              <a:rPr lang="en-US" dirty="0" smtClean="0"/>
              <a:t>Java Basics</a:t>
            </a:r>
          </a:p>
          <a:p>
            <a:pPr>
              <a:buFont typeface="Wingdings" panose="05000000000000000000" pitchFamily="2" charset="2"/>
              <a:buChar char="v"/>
            </a:pPr>
            <a:r>
              <a:rPr lang="en-US" dirty="0" smtClean="0"/>
              <a:t>OOPS</a:t>
            </a:r>
          </a:p>
          <a:p>
            <a:pPr>
              <a:buFont typeface="Wingdings" panose="05000000000000000000" pitchFamily="2" charset="2"/>
              <a:buChar char="v"/>
            </a:pPr>
            <a:r>
              <a:rPr lang="en-US" dirty="0" smtClean="0"/>
              <a:t>String</a:t>
            </a:r>
          </a:p>
          <a:p>
            <a:pPr>
              <a:buFont typeface="Wingdings" panose="05000000000000000000" pitchFamily="2" charset="2"/>
              <a:buChar char="v"/>
            </a:pPr>
            <a:r>
              <a:rPr lang="en-US" dirty="0" smtClean="0"/>
              <a:t>Access Modifiers in Java</a:t>
            </a:r>
          </a:p>
          <a:p>
            <a:pPr>
              <a:buFont typeface="Wingdings" panose="05000000000000000000" pitchFamily="2" charset="2"/>
              <a:buChar char="v"/>
            </a:pPr>
            <a:r>
              <a:rPr lang="en-IN" dirty="0" smtClean="0"/>
              <a:t>Constructors</a:t>
            </a:r>
          </a:p>
          <a:p>
            <a:pPr>
              <a:buFont typeface="Wingdings" panose="05000000000000000000" pitchFamily="2" charset="2"/>
              <a:buChar char="v"/>
            </a:pPr>
            <a:r>
              <a:rPr lang="en-IN" dirty="0" smtClean="0"/>
              <a:t>Exception Handling</a:t>
            </a:r>
          </a:p>
          <a:p>
            <a:pPr>
              <a:buFont typeface="Wingdings" panose="05000000000000000000" pitchFamily="2" charset="2"/>
              <a:buChar char="v"/>
            </a:pPr>
            <a:r>
              <a:rPr lang="en-IN" dirty="0" smtClean="0"/>
              <a:t>Collection APIs</a:t>
            </a:r>
            <a:endParaRPr lang="en-IN" dirty="0"/>
          </a:p>
        </p:txBody>
      </p:sp>
    </p:spTree>
    <p:extLst>
      <p:ext uri="{BB962C8B-B14F-4D97-AF65-F5344CB8AC3E}">
        <p14:creationId xmlns:p14="http://schemas.microsoft.com/office/powerpoint/2010/main" val="30659660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Control Statement</a:t>
            </a:r>
            <a:endParaRPr lang="en-IN" dirty="0"/>
          </a:p>
        </p:txBody>
      </p:sp>
      <p:sp>
        <p:nvSpPr>
          <p:cNvPr id="3" name="Content Placeholder 2"/>
          <p:cNvSpPr>
            <a:spLocks noGrp="1"/>
          </p:cNvSpPr>
          <p:nvPr>
            <p:ph idx="1"/>
          </p:nvPr>
        </p:nvSpPr>
        <p:spPr/>
        <p:txBody>
          <a:bodyPr/>
          <a:lstStyle/>
          <a:p>
            <a:r>
              <a:rPr lang="en-US" b="1" dirty="0" smtClean="0"/>
              <a:t>for – loop</a:t>
            </a:r>
          </a:p>
          <a:p>
            <a:endParaRPr lang="en-US" b="1" dirty="0"/>
          </a:p>
          <a:p>
            <a:pPr marL="635508" lvl="1" indent="-342900">
              <a:spcBef>
                <a:spcPts val="360"/>
              </a:spcBef>
              <a:buClr>
                <a:schemeClr val="accent6"/>
              </a:buClr>
              <a:buSzPct val="25000"/>
              <a:buNone/>
            </a:pPr>
            <a:r>
              <a:rPr lang="en-IN" dirty="0">
                <a:solidFill>
                  <a:schemeClr val="accent6"/>
                </a:solidFill>
                <a:latin typeface="Arial"/>
                <a:ea typeface="Arial"/>
                <a:cs typeface="Arial"/>
                <a:sym typeface="Arial"/>
              </a:rPr>
              <a:t>for (initialization; condition; increment/decrement) {</a:t>
            </a:r>
          </a:p>
          <a:p>
            <a:pPr marL="635508" lvl="1" indent="-342900">
              <a:spcBef>
                <a:spcPts val="360"/>
              </a:spcBef>
              <a:buClr>
                <a:srgbClr val="00B050"/>
              </a:buClr>
              <a:buSzPct val="25000"/>
              <a:buNone/>
            </a:pPr>
            <a:r>
              <a:rPr lang="en-IN" dirty="0">
                <a:solidFill>
                  <a:srgbClr val="00B050"/>
                </a:solidFill>
                <a:latin typeface="Arial"/>
                <a:ea typeface="Arial"/>
                <a:cs typeface="Arial"/>
                <a:sym typeface="Arial"/>
              </a:rPr>
              <a:t>	</a:t>
            </a:r>
            <a:r>
              <a:rPr lang="en-IN" dirty="0">
                <a:solidFill>
                  <a:srgbClr val="002060"/>
                </a:solidFill>
                <a:latin typeface="Arial"/>
                <a:ea typeface="Arial"/>
                <a:cs typeface="Arial"/>
                <a:sym typeface="Arial"/>
              </a:rPr>
              <a:t>statements to be executed until the condition becomes false</a:t>
            </a:r>
          </a:p>
          <a:p>
            <a:pPr marL="635508" lvl="1" indent="-342900">
              <a:spcBef>
                <a:spcPts val="360"/>
              </a:spcBef>
              <a:buClr>
                <a:schemeClr val="accent6"/>
              </a:buClr>
              <a:buSzPct val="25000"/>
              <a:buNone/>
            </a:pPr>
            <a:r>
              <a:rPr lang="en-IN" dirty="0">
                <a:solidFill>
                  <a:schemeClr val="accent6"/>
                </a:solidFill>
                <a:latin typeface="Arial"/>
                <a:ea typeface="Arial"/>
                <a:cs typeface="Arial"/>
                <a:sym typeface="Arial"/>
              </a:rPr>
              <a:t>}</a:t>
            </a:r>
          </a:p>
          <a:p>
            <a:pPr marL="635508" lvl="1" indent="-342900">
              <a:spcBef>
                <a:spcPts val="360"/>
              </a:spcBef>
              <a:buClr>
                <a:srgbClr val="000066"/>
              </a:buClr>
              <a:buNone/>
            </a:pPr>
            <a:endParaRPr lang="en-IN" dirty="0">
              <a:solidFill>
                <a:srgbClr val="FF0000"/>
              </a:solidFill>
              <a:latin typeface="Arial"/>
              <a:ea typeface="Arial"/>
              <a:cs typeface="Arial"/>
              <a:sym typeface="Arial"/>
            </a:endParaRPr>
          </a:p>
          <a:p>
            <a:pPr marL="635508" lvl="1" indent="-342900">
              <a:spcBef>
                <a:spcPts val="360"/>
              </a:spcBef>
              <a:buClr>
                <a:srgbClr val="000066"/>
              </a:buClr>
              <a:buNone/>
            </a:pPr>
            <a:endParaRPr lang="en-IN" dirty="0">
              <a:solidFill>
                <a:srgbClr val="FF0000"/>
              </a:solidFill>
              <a:latin typeface="Arial"/>
              <a:ea typeface="Arial"/>
              <a:cs typeface="Arial"/>
              <a:sym typeface="Arial"/>
            </a:endParaRPr>
          </a:p>
          <a:p>
            <a:pPr marL="635508" lvl="1" indent="-342900">
              <a:spcBef>
                <a:spcPts val="360"/>
              </a:spcBef>
              <a:buClr>
                <a:schemeClr val="accent6"/>
              </a:buClr>
              <a:buSzPct val="25000"/>
              <a:buNone/>
            </a:pPr>
            <a:r>
              <a:rPr lang="en-IN" dirty="0" err="1">
                <a:solidFill>
                  <a:schemeClr val="accent6"/>
                </a:solidFill>
                <a:latin typeface="Arial"/>
                <a:ea typeface="Arial"/>
                <a:cs typeface="Arial"/>
                <a:sym typeface="Arial"/>
              </a:rPr>
              <a:t>E.g</a:t>
            </a:r>
            <a:r>
              <a:rPr lang="en-IN" dirty="0">
                <a:solidFill>
                  <a:schemeClr val="accent6"/>
                </a:solidFill>
                <a:latin typeface="Arial"/>
                <a:ea typeface="Arial"/>
                <a:cs typeface="Arial"/>
                <a:sym typeface="Arial"/>
              </a:rPr>
              <a:t>:</a:t>
            </a:r>
          </a:p>
          <a:p>
            <a:pPr marL="635508" lvl="1" indent="-342900">
              <a:spcBef>
                <a:spcPts val="360"/>
              </a:spcBef>
              <a:buClr>
                <a:srgbClr val="002060"/>
              </a:buClr>
              <a:buSzPct val="25000"/>
              <a:buNone/>
            </a:pPr>
            <a:r>
              <a:rPr lang="en-IN" dirty="0">
                <a:solidFill>
                  <a:srgbClr val="002060"/>
                </a:solidFill>
                <a:latin typeface="Arial"/>
                <a:ea typeface="Arial"/>
                <a:cs typeface="Arial"/>
                <a:sym typeface="Arial"/>
              </a:rPr>
              <a:t>for(</a:t>
            </a:r>
            <a:r>
              <a:rPr lang="en-IN" dirty="0" err="1">
                <a:solidFill>
                  <a:srgbClr val="002060"/>
                </a:solidFill>
                <a:latin typeface="Arial"/>
                <a:ea typeface="Arial"/>
                <a:cs typeface="Arial"/>
                <a:sym typeface="Arial"/>
              </a:rPr>
              <a:t>int</a:t>
            </a:r>
            <a:r>
              <a:rPr lang="en-IN" dirty="0">
                <a:solidFill>
                  <a:srgbClr val="002060"/>
                </a:solidFill>
                <a:latin typeface="Arial"/>
                <a:ea typeface="Arial"/>
                <a:cs typeface="Arial"/>
                <a:sym typeface="Arial"/>
              </a:rPr>
              <a:t> x=0; x&lt;10;x++){</a:t>
            </a:r>
          </a:p>
          <a:p>
            <a:pPr marL="635508" lvl="1" indent="-342900">
              <a:spcBef>
                <a:spcPts val="360"/>
              </a:spcBef>
              <a:buClr>
                <a:srgbClr val="002060"/>
              </a:buClr>
              <a:buSzPct val="25000"/>
              <a:buNone/>
            </a:pPr>
            <a:r>
              <a:rPr lang="en-IN" dirty="0" err="1">
                <a:solidFill>
                  <a:srgbClr val="002060"/>
                </a:solidFill>
                <a:latin typeface="Arial"/>
                <a:ea typeface="Arial"/>
                <a:cs typeface="Arial"/>
                <a:sym typeface="Arial"/>
              </a:rPr>
              <a:t>System.out.println</a:t>
            </a:r>
            <a:r>
              <a:rPr lang="en-IN" dirty="0">
                <a:solidFill>
                  <a:srgbClr val="002060"/>
                </a:solidFill>
                <a:latin typeface="Arial"/>
                <a:ea typeface="Arial"/>
                <a:cs typeface="Arial"/>
                <a:sym typeface="Arial"/>
              </a:rPr>
              <a:t>(“value of x:”+x);</a:t>
            </a:r>
          </a:p>
          <a:p>
            <a:pPr marL="635508" lvl="1" indent="-342900">
              <a:spcBef>
                <a:spcPts val="360"/>
              </a:spcBef>
              <a:buClr>
                <a:srgbClr val="002060"/>
              </a:buClr>
              <a:buSzPct val="25000"/>
              <a:buNone/>
            </a:pPr>
            <a:r>
              <a:rPr lang="en-IN" dirty="0">
                <a:solidFill>
                  <a:srgbClr val="002060"/>
                </a:solidFill>
                <a:latin typeface="Arial"/>
                <a:ea typeface="Arial"/>
                <a:cs typeface="Arial"/>
                <a:sym typeface="Arial"/>
              </a:rPr>
              <a:t>}</a:t>
            </a:r>
          </a:p>
          <a:p>
            <a:endParaRPr lang="en-IN" b="1" dirty="0"/>
          </a:p>
        </p:txBody>
      </p:sp>
    </p:spTree>
    <p:extLst>
      <p:ext uri="{BB962C8B-B14F-4D97-AF65-F5344CB8AC3E}">
        <p14:creationId xmlns:p14="http://schemas.microsoft.com/office/powerpoint/2010/main" val="1397374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Control Statement</a:t>
            </a:r>
            <a:endParaRPr lang="en-IN" dirty="0"/>
          </a:p>
        </p:txBody>
      </p:sp>
      <p:sp>
        <p:nvSpPr>
          <p:cNvPr id="3" name="Content Placeholder 2"/>
          <p:cNvSpPr>
            <a:spLocks noGrp="1"/>
          </p:cNvSpPr>
          <p:nvPr>
            <p:ph idx="1"/>
          </p:nvPr>
        </p:nvSpPr>
        <p:spPr/>
        <p:txBody>
          <a:bodyPr>
            <a:normAutofit/>
          </a:bodyPr>
          <a:lstStyle/>
          <a:p>
            <a:r>
              <a:rPr lang="en-US" b="1" dirty="0"/>
              <a:t>b</a:t>
            </a:r>
            <a:r>
              <a:rPr lang="en-US" b="1" dirty="0" smtClean="0"/>
              <a:t>reak</a:t>
            </a:r>
          </a:p>
          <a:p>
            <a:endParaRPr lang="en-US" b="1" dirty="0"/>
          </a:p>
          <a:p>
            <a:pPr marL="201168" lvl="1" indent="0">
              <a:buNone/>
            </a:pPr>
            <a:r>
              <a:rPr lang="en-GB" dirty="0">
                <a:solidFill>
                  <a:srgbClr val="002060"/>
                </a:solidFill>
                <a:latin typeface="Arial"/>
                <a:ea typeface="Arial"/>
                <a:cs typeface="Arial"/>
                <a:sym typeface="Arial"/>
              </a:rPr>
              <a:t>Break is used in the loops and when executed, the control of the execution will come out of the </a:t>
            </a:r>
            <a:r>
              <a:rPr lang="en-GB" dirty="0" smtClean="0">
                <a:solidFill>
                  <a:srgbClr val="002060"/>
                </a:solidFill>
                <a:latin typeface="Arial"/>
                <a:ea typeface="Arial"/>
                <a:cs typeface="Arial"/>
                <a:sym typeface="Arial"/>
              </a:rPr>
              <a:t>loop</a:t>
            </a:r>
          </a:p>
          <a:p>
            <a:pPr marL="201168" lvl="1" indent="0">
              <a:buNone/>
            </a:pPr>
            <a:endParaRPr lang="en-GB" dirty="0">
              <a:solidFill>
                <a:srgbClr val="002060"/>
              </a:solidFill>
              <a:latin typeface="Arial"/>
              <a:cs typeface="Arial"/>
              <a:sym typeface="Arial"/>
            </a:endParaRPr>
          </a:p>
          <a:p>
            <a:pPr marL="475488" lvl="2" indent="0">
              <a:spcBef>
                <a:spcPts val="0"/>
              </a:spcBef>
              <a:buSzPct val="25000"/>
              <a:buNone/>
            </a:pPr>
            <a:r>
              <a:rPr lang="en-GB" sz="2200" dirty="0">
                <a:solidFill>
                  <a:srgbClr val="002060"/>
                </a:solidFill>
                <a:ea typeface="Calibri"/>
                <a:cs typeface="Calibri"/>
                <a:sym typeface="Calibri"/>
              </a:rPr>
              <a:t>for(int </a:t>
            </a:r>
            <a:r>
              <a:rPr lang="en-GB" sz="2200" dirty="0" err="1">
                <a:solidFill>
                  <a:srgbClr val="002060"/>
                </a:solidFill>
                <a:ea typeface="Calibri"/>
                <a:cs typeface="Calibri"/>
                <a:sym typeface="Calibri"/>
              </a:rPr>
              <a:t>i</a:t>
            </a:r>
            <a:r>
              <a:rPr lang="en-GB" sz="2200" dirty="0">
                <a:solidFill>
                  <a:srgbClr val="002060"/>
                </a:solidFill>
                <a:ea typeface="Calibri"/>
                <a:cs typeface="Calibri"/>
                <a:sym typeface="Calibri"/>
              </a:rPr>
              <a:t>=0;i&lt;50;i++){</a:t>
            </a:r>
          </a:p>
          <a:p>
            <a:pPr marL="475488" lvl="2" indent="0">
              <a:spcBef>
                <a:spcPts val="0"/>
              </a:spcBef>
              <a:buSzPct val="25000"/>
              <a:buNone/>
            </a:pPr>
            <a:r>
              <a:rPr lang="en-GB" sz="2200" dirty="0">
                <a:solidFill>
                  <a:srgbClr val="002060"/>
                </a:solidFill>
                <a:ea typeface="Calibri"/>
                <a:cs typeface="Calibri"/>
                <a:sym typeface="Calibri"/>
              </a:rPr>
              <a:t>if(i%13==0){</a:t>
            </a:r>
          </a:p>
          <a:p>
            <a:pPr marL="475488" lvl="2" indent="0">
              <a:spcBef>
                <a:spcPts val="0"/>
              </a:spcBef>
              <a:buSzPct val="25000"/>
              <a:buNone/>
            </a:pPr>
            <a:r>
              <a:rPr lang="en-GB" sz="2200" dirty="0">
                <a:solidFill>
                  <a:schemeClr val="accent6"/>
                </a:solidFill>
                <a:ea typeface="Calibri"/>
                <a:cs typeface="Calibri"/>
                <a:sym typeface="Calibri"/>
              </a:rPr>
              <a:t>break;</a:t>
            </a:r>
          </a:p>
          <a:p>
            <a:pPr marL="475488" lvl="2" indent="0">
              <a:spcBef>
                <a:spcPts val="0"/>
              </a:spcBef>
              <a:buSzPct val="25000"/>
              <a:buNone/>
            </a:pPr>
            <a:r>
              <a:rPr lang="en-GB" sz="2200" dirty="0">
                <a:solidFill>
                  <a:srgbClr val="002060"/>
                </a:solidFill>
                <a:ea typeface="Calibri"/>
                <a:cs typeface="Calibri"/>
                <a:sym typeface="Calibri"/>
              </a:rPr>
              <a:t>}</a:t>
            </a:r>
          </a:p>
          <a:p>
            <a:pPr marL="475488" lvl="2" indent="0">
              <a:spcBef>
                <a:spcPts val="0"/>
              </a:spcBef>
              <a:buSzPct val="25000"/>
              <a:buNone/>
            </a:pPr>
            <a:r>
              <a:rPr lang="en-GB" sz="2200" dirty="0" err="1">
                <a:solidFill>
                  <a:srgbClr val="002060"/>
                </a:solidFill>
                <a:ea typeface="Calibri"/>
                <a:cs typeface="Calibri"/>
                <a:sym typeface="Calibri"/>
              </a:rPr>
              <a:t>System.out.println</a:t>
            </a:r>
            <a:r>
              <a:rPr lang="en-GB" sz="2200" dirty="0">
                <a:solidFill>
                  <a:srgbClr val="002060"/>
                </a:solidFill>
                <a:ea typeface="Calibri"/>
                <a:cs typeface="Calibri"/>
                <a:sym typeface="Calibri"/>
              </a:rPr>
              <a:t>(“Value of i:”+i);</a:t>
            </a:r>
          </a:p>
          <a:p>
            <a:pPr marL="475488" lvl="2" indent="0">
              <a:spcBef>
                <a:spcPts val="0"/>
              </a:spcBef>
              <a:buSzPct val="25000"/>
              <a:buNone/>
            </a:pPr>
            <a:r>
              <a:rPr lang="en-GB" sz="2200" dirty="0">
                <a:solidFill>
                  <a:srgbClr val="002060"/>
                </a:solidFill>
                <a:ea typeface="Calibri"/>
                <a:cs typeface="Calibri"/>
                <a:sym typeface="Calibri"/>
              </a:rPr>
              <a:t>}</a:t>
            </a:r>
          </a:p>
          <a:p>
            <a:pPr marL="201168" lvl="1" indent="0">
              <a:buNone/>
            </a:pPr>
            <a:endParaRPr lang="en-IN" dirty="0"/>
          </a:p>
        </p:txBody>
      </p:sp>
    </p:spTree>
    <p:extLst>
      <p:ext uri="{BB962C8B-B14F-4D97-AF65-F5344CB8AC3E}">
        <p14:creationId xmlns:p14="http://schemas.microsoft.com/office/powerpoint/2010/main" val="3560626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Control Statement</a:t>
            </a:r>
            <a:endParaRPr lang="en-IN" dirty="0"/>
          </a:p>
        </p:txBody>
      </p:sp>
      <p:sp>
        <p:nvSpPr>
          <p:cNvPr id="3" name="Content Placeholder 2"/>
          <p:cNvSpPr>
            <a:spLocks noGrp="1"/>
          </p:cNvSpPr>
          <p:nvPr>
            <p:ph idx="1"/>
          </p:nvPr>
        </p:nvSpPr>
        <p:spPr/>
        <p:txBody>
          <a:bodyPr>
            <a:normAutofit/>
          </a:bodyPr>
          <a:lstStyle/>
          <a:p>
            <a:pPr marL="0" indent="0">
              <a:buNone/>
            </a:pPr>
            <a:r>
              <a:rPr lang="en-US" b="1" dirty="0" smtClean="0"/>
              <a:t>continue</a:t>
            </a:r>
          </a:p>
          <a:p>
            <a:pPr marL="0" indent="0">
              <a:buNone/>
            </a:pPr>
            <a:endParaRPr lang="en-US" b="1" dirty="0"/>
          </a:p>
          <a:p>
            <a:pPr marL="292608" lvl="1" indent="0">
              <a:spcBef>
                <a:spcPts val="0"/>
              </a:spcBef>
              <a:buClr>
                <a:srgbClr val="002060"/>
              </a:buClr>
              <a:buNone/>
            </a:pPr>
            <a:r>
              <a:rPr lang="en-IN" dirty="0">
                <a:solidFill>
                  <a:srgbClr val="002060"/>
                </a:solidFill>
                <a:latin typeface="Arial"/>
                <a:ea typeface="Arial"/>
                <a:cs typeface="Arial"/>
                <a:sym typeface="Arial"/>
              </a:rPr>
              <a:t>Continue makes the loop to skip the current execution and continues with the next iteration.</a:t>
            </a:r>
          </a:p>
          <a:p>
            <a:pPr marL="635508" lvl="1" indent="-228600">
              <a:spcBef>
                <a:spcPts val="360"/>
              </a:spcBef>
              <a:buClr>
                <a:srgbClr val="000066"/>
              </a:buClr>
              <a:buNone/>
            </a:pPr>
            <a:endParaRPr lang="en-IN" dirty="0">
              <a:solidFill>
                <a:srgbClr val="00B050"/>
              </a:solidFill>
              <a:latin typeface="Arial"/>
              <a:ea typeface="Arial"/>
              <a:cs typeface="Arial"/>
              <a:sym typeface="Arial"/>
            </a:endParaRPr>
          </a:p>
          <a:p>
            <a:pPr marL="635508" lvl="1" indent="-228600">
              <a:spcBef>
                <a:spcPts val="360"/>
              </a:spcBef>
              <a:buClr>
                <a:srgbClr val="000066"/>
              </a:buClr>
              <a:buNone/>
            </a:pPr>
            <a:endParaRPr lang="en-IN" dirty="0">
              <a:solidFill>
                <a:srgbClr val="00B050"/>
              </a:solidFill>
              <a:latin typeface="Arial"/>
              <a:ea typeface="Arial"/>
              <a:cs typeface="Arial"/>
              <a:sym typeface="Arial"/>
            </a:endParaRPr>
          </a:p>
          <a:p>
            <a:pPr marL="635508" lvl="1" indent="-342900">
              <a:spcBef>
                <a:spcPts val="360"/>
              </a:spcBef>
              <a:buClr>
                <a:srgbClr val="002060"/>
              </a:buClr>
              <a:buSzPct val="25000"/>
              <a:buNone/>
            </a:pPr>
            <a:r>
              <a:rPr lang="en-IN" dirty="0">
                <a:solidFill>
                  <a:srgbClr val="002060"/>
                </a:solidFill>
                <a:latin typeface="Arial"/>
                <a:ea typeface="Arial"/>
                <a:cs typeface="Arial"/>
                <a:sym typeface="Arial"/>
              </a:rPr>
              <a:t>for(</a:t>
            </a:r>
            <a:r>
              <a:rPr lang="en-IN" dirty="0" err="1">
                <a:solidFill>
                  <a:srgbClr val="002060"/>
                </a:solidFill>
                <a:latin typeface="Arial"/>
                <a:ea typeface="Arial"/>
                <a:cs typeface="Arial"/>
                <a:sym typeface="Arial"/>
              </a:rPr>
              <a:t>int</a:t>
            </a:r>
            <a:r>
              <a:rPr lang="en-IN" dirty="0">
                <a:solidFill>
                  <a:srgbClr val="002060"/>
                </a:solidFill>
                <a:latin typeface="Arial"/>
                <a:ea typeface="Arial"/>
                <a:cs typeface="Arial"/>
                <a:sym typeface="Arial"/>
              </a:rPr>
              <a:t> </a:t>
            </a:r>
            <a:r>
              <a:rPr lang="en-IN" dirty="0" err="1">
                <a:solidFill>
                  <a:srgbClr val="002060"/>
                </a:solidFill>
                <a:latin typeface="Arial"/>
                <a:ea typeface="Arial"/>
                <a:cs typeface="Arial"/>
                <a:sym typeface="Arial"/>
              </a:rPr>
              <a:t>i</a:t>
            </a:r>
            <a:r>
              <a:rPr lang="en-IN" dirty="0">
                <a:solidFill>
                  <a:srgbClr val="002060"/>
                </a:solidFill>
                <a:latin typeface="Arial"/>
                <a:ea typeface="Arial"/>
                <a:cs typeface="Arial"/>
                <a:sym typeface="Arial"/>
              </a:rPr>
              <a:t>=0;i&lt;50;i++){</a:t>
            </a:r>
          </a:p>
          <a:p>
            <a:pPr marL="635508" lvl="1" indent="-342900">
              <a:spcBef>
                <a:spcPts val="360"/>
              </a:spcBef>
              <a:buClr>
                <a:srgbClr val="002060"/>
              </a:buClr>
              <a:buSzPct val="25000"/>
              <a:buNone/>
            </a:pPr>
            <a:r>
              <a:rPr lang="en-IN" dirty="0">
                <a:solidFill>
                  <a:srgbClr val="002060"/>
                </a:solidFill>
                <a:latin typeface="Arial"/>
                <a:ea typeface="Arial"/>
                <a:cs typeface="Arial"/>
                <a:sym typeface="Arial"/>
              </a:rPr>
              <a:t>	if(i%13==0){</a:t>
            </a:r>
          </a:p>
          <a:p>
            <a:pPr marL="635508" lvl="1" indent="-342900">
              <a:spcBef>
                <a:spcPts val="360"/>
              </a:spcBef>
              <a:buClr>
                <a:schemeClr val="accent6"/>
              </a:buClr>
              <a:buSzPct val="25000"/>
              <a:buNone/>
            </a:pPr>
            <a:r>
              <a:rPr lang="en-IN" dirty="0">
                <a:solidFill>
                  <a:schemeClr val="accent6"/>
                </a:solidFill>
                <a:latin typeface="Arial"/>
                <a:ea typeface="Arial"/>
                <a:cs typeface="Arial"/>
                <a:sym typeface="Arial"/>
              </a:rPr>
              <a:t>		continue;</a:t>
            </a:r>
          </a:p>
          <a:p>
            <a:pPr marL="635508" lvl="1" indent="-342900">
              <a:spcBef>
                <a:spcPts val="360"/>
              </a:spcBef>
              <a:buClr>
                <a:srgbClr val="002060"/>
              </a:buClr>
              <a:buSzPct val="25000"/>
              <a:buNone/>
            </a:pPr>
            <a:r>
              <a:rPr lang="en-IN" dirty="0">
                <a:solidFill>
                  <a:srgbClr val="002060"/>
                </a:solidFill>
                <a:latin typeface="Arial"/>
                <a:ea typeface="Arial"/>
                <a:cs typeface="Arial"/>
                <a:sym typeface="Arial"/>
              </a:rPr>
              <a:t>	}</a:t>
            </a:r>
          </a:p>
          <a:p>
            <a:pPr marL="635508" lvl="1" indent="-342900">
              <a:spcBef>
                <a:spcPts val="360"/>
              </a:spcBef>
              <a:buClr>
                <a:srgbClr val="002060"/>
              </a:buClr>
              <a:buSzPct val="25000"/>
              <a:buNone/>
            </a:pPr>
            <a:r>
              <a:rPr lang="en-IN" dirty="0">
                <a:solidFill>
                  <a:srgbClr val="002060"/>
                </a:solidFill>
                <a:latin typeface="Arial"/>
                <a:ea typeface="Arial"/>
                <a:cs typeface="Arial"/>
                <a:sym typeface="Arial"/>
              </a:rPr>
              <a:t>	</a:t>
            </a:r>
            <a:r>
              <a:rPr lang="en-IN" dirty="0" err="1">
                <a:solidFill>
                  <a:srgbClr val="002060"/>
                </a:solidFill>
                <a:latin typeface="Arial"/>
                <a:ea typeface="Arial"/>
                <a:cs typeface="Arial"/>
                <a:sym typeface="Arial"/>
              </a:rPr>
              <a:t>System.out.println</a:t>
            </a:r>
            <a:r>
              <a:rPr lang="en-IN" dirty="0">
                <a:solidFill>
                  <a:srgbClr val="002060"/>
                </a:solidFill>
                <a:latin typeface="Arial"/>
                <a:ea typeface="Arial"/>
                <a:cs typeface="Arial"/>
                <a:sym typeface="Arial"/>
              </a:rPr>
              <a:t>(“Value of i:”+i);</a:t>
            </a:r>
          </a:p>
          <a:p>
            <a:pPr marL="635508" lvl="1" indent="-342900">
              <a:spcBef>
                <a:spcPts val="360"/>
              </a:spcBef>
              <a:buClr>
                <a:srgbClr val="002060"/>
              </a:buClr>
              <a:buSzPct val="25000"/>
              <a:buNone/>
            </a:pPr>
            <a:r>
              <a:rPr lang="en-IN" dirty="0">
                <a:solidFill>
                  <a:srgbClr val="002060"/>
                </a:solidFill>
                <a:latin typeface="Arial"/>
                <a:ea typeface="Arial"/>
                <a:cs typeface="Arial"/>
                <a:sym typeface="Arial"/>
              </a:rPr>
              <a:t>}</a:t>
            </a:r>
          </a:p>
          <a:p>
            <a:pPr marL="0" indent="0">
              <a:buNone/>
            </a:pPr>
            <a:endParaRPr lang="en-IN" b="1" dirty="0"/>
          </a:p>
        </p:txBody>
      </p:sp>
    </p:spTree>
    <p:extLst>
      <p:ext uri="{BB962C8B-B14F-4D97-AF65-F5344CB8AC3E}">
        <p14:creationId xmlns:p14="http://schemas.microsoft.com/office/powerpoint/2010/main" val="499693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Control Statement</a:t>
            </a:r>
            <a:endParaRPr lang="en-IN" dirty="0"/>
          </a:p>
        </p:txBody>
      </p:sp>
      <p:sp>
        <p:nvSpPr>
          <p:cNvPr id="3" name="Content Placeholder 2"/>
          <p:cNvSpPr>
            <a:spLocks noGrp="1"/>
          </p:cNvSpPr>
          <p:nvPr>
            <p:ph idx="1"/>
          </p:nvPr>
        </p:nvSpPr>
        <p:spPr/>
        <p:txBody>
          <a:bodyPr/>
          <a:lstStyle/>
          <a:p>
            <a:r>
              <a:rPr lang="en-US" b="1" dirty="0"/>
              <a:t>r</a:t>
            </a:r>
            <a:r>
              <a:rPr lang="en-US" b="1" dirty="0" smtClean="0"/>
              <a:t>eturn</a:t>
            </a:r>
          </a:p>
          <a:p>
            <a:endParaRPr lang="en-US" b="1" dirty="0"/>
          </a:p>
          <a:p>
            <a:pPr lvl="1"/>
            <a:r>
              <a:rPr lang="en-GB" dirty="0">
                <a:solidFill>
                  <a:srgbClr val="002060"/>
                </a:solidFill>
                <a:latin typeface="Arial"/>
                <a:ea typeface="Arial"/>
                <a:cs typeface="Arial"/>
                <a:sym typeface="Arial"/>
              </a:rPr>
              <a:t>return statement can be used to cause execution to branch back to the caller of the method.</a:t>
            </a:r>
          </a:p>
          <a:p>
            <a:endParaRPr lang="en-IN" b="1" dirty="0"/>
          </a:p>
        </p:txBody>
      </p:sp>
    </p:spTree>
    <p:extLst>
      <p:ext uri="{BB962C8B-B14F-4D97-AF65-F5344CB8AC3E}">
        <p14:creationId xmlns:p14="http://schemas.microsoft.com/office/powerpoint/2010/main" val="1447633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IN" dirty="0"/>
          </a:p>
        </p:txBody>
      </p:sp>
      <p:sp>
        <p:nvSpPr>
          <p:cNvPr id="3" name="Content Placeholder 2"/>
          <p:cNvSpPr>
            <a:spLocks noGrp="1"/>
          </p:cNvSpPr>
          <p:nvPr>
            <p:ph idx="1"/>
          </p:nvPr>
        </p:nvSpPr>
        <p:spPr/>
        <p:txBody>
          <a:bodyPr/>
          <a:lstStyle/>
          <a:p>
            <a:pPr marL="342900" lvl="0" indent="-342900">
              <a:spcBef>
                <a:spcPts val="0"/>
              </a:spcBef>
              <a:buClr>
                <a:srgbClr val="002060"/>
              </a:buClr>
              <a:buFont typeface="Arial"/>
              <a:buChar char="•"/>
            </a:pPr>
            <a:r>
              <a:rPr lang="en-IN" b="1" dirty="0">
                <a:solidFill>
                  <a:schemeClr val="tx1"/>
                </a:solidFill>
                <a:latin typeface="Arial"/>
                <a:ea typeface="Arial"/>
                <a:cs typeface="Arial"/>
                <a:sym typeface="Arial"/>
              </a:rPr>
              <a:t>Collection of similar data types</a:t>
            </a:r>
          </a:p>
          <a:p>
            <a:pPr marL="342900" lvl="0" indent="-228600">
              <a:spcBef>
                <a:spcPts val="360"/>
              </a:spcBef>
              <a:buClr>
                <a:srgbClr val="000066"/>
              </a:buClr>
              <a:buNone/>
            </a:pPr>
            <a:endParaRPr lang="en-IN" b="1" dirty="0">
              <a:solidFill>
                <a:schemeClr val="tx1"/>
              </a:solidFill>
              <a:latin typeface="Arial"/>
              <a:ea typeface="Arial"/>
              <a:cs typeface="Arial"/>
              <a:sym typeface="Arial"/>
            </a:endParaRPr>
          </a:p>
          <a:p>
            <a:pPr marL="342900" lvl="0" indent="-342900">
              <a:spcBef>
                <a:spcPts val="360"/>
              </a:spcBef>
              <a:buClr>
                <a:srgbClr val="00B050"/>
              </a:buClr>
              <a:buSzPct val="25000"/>
              <a:buNone/>
            </a:pPr>
            <a:r>
              <a:rPr lang="en-IN" b="1" dirty="0">
                <a:solidFill>
                  <a:schemeClr val="tx1"/>
                </a:solidFill>
                <a:latin typeface="Arial"/>
                <a:ea typeface="Arial"/>
                <a:cs typeface="Arial"/>
                <a:sym typeface="Arial"/>
              </a:rPr>
              <a:t>	</a:t>
            </a:r>
            <a:r>
              <a:rPr lang="en-IN" b="1" dirty="0">
                <a:solidFill>
                  <a:schemeClr val="accent1">
                    <a:lumMod val="75000"/>
                  </a:schemeClr>
                </a:solidFill>
                <a:latin typeface="Arial"/>
                <a:ea typeface="Arial"/>
                <a:cs typeface="Arial"/>
                <a:sym typeface="Arial"/>
              </a:rPr>
              <a:t>Stages</a:t>
            </a:r>
          </a:p>
          <a:p>
            <a:pPr marL="342900" lvl="0" indent="-342900">
              <a:spcBef>
                <a:spcPts val="360"/>
              </a:spcBef>
              <a:buClr>
                <a:srgbClr val="002060"/>
              </a:buClr>
              <a:buFont typeface="Arial"/>
              <a:buChar char="•"/>
            </a:pPr>
            <a:r>
              <a:rPr lang="en-IN" b="1" dirty="0">
                <a:solidFill>
                  <a:schemeClr val="tx1"/>
                </a:solidFill>
                <a:latin typeface="Arial"/>
                <a:ea typeface="Arial"/>
                <a:cs typeface="Arial"/>
                <a:sym typeface="Arial"/>
              </a:rPr>
              <a:t>Declaration</a:t>
            </a:r>
          </a:p>
          <a:p>
            <a:pPr marL="342900" lvl="0" indent="-342900">
              <a:spcBef>
                <a:spcPts val="360"/>
              </a:spcBef>
              <a:buClr>
                <a:srgbClr val="002060"/>
              </a:buClr>
              <a:buFont typeface="Arial"/>
              <a:buChar char="•"/>
            </a:pPr>
            <a:r>
              <a:rPr lang="en-IN" b="1" dirty="0">
                <a:solidFill>
                  <a:schemeClr val="tx1"/>
                </a:solidFill>
                <a:latin typeface="Arial"/>
                <a:ea typeface="Arial"/>
                <a:cs typeface="Arial"/>
                <a:sym typeface="Arial"/>
              </a:rPr>
              <a:t>Construction</a:t>
            </a:r>
          </a:p>
          <a:p>
            <a:pPr marL="342900" lvl="0" indent="-342900">
              <a:spcBef>
                <a:spcPts val="360"/>
              </a:spcBef>
              <a:buClr>
                <a:srgbClr val="002060"/>
              </a:buClr>
              <a:buFont typeface="Arial"/>
              <a:buChar char="•"/>
            </a:pPr>
            <a:r>
              <a:rPr lang="en-IN" b="1" dirty="0">
                <a:solidFill>
                  <a:schemeClr val="tx1"/>
                </a:solidFill>
                <a:latin typeface="Arial"/>
                <a:ea typeface="Arial"/>
                <a:cs typeface="Arial"/>
                <a:sym typeface="Arial"/>
              </a:rPr>
              <a:t>Initialization</a:t>
            </a:r>
          </a:p>
          <a:p>
            <a:endParaRPr lang="en-IN" dirty="0"/>
          </a:p>
        </p:txBody>
      </p:sp>
    </p:spTree>
    <p:extLst>
      <p:ext uri="{BB962C8B-B14F-4D97-AF65-F5344CB8AC3E}">
        <p14:creationId xmlns:p14="http://schemas.microsoft.com/office/powerpoint/2010/main" val="1073342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endParaRPr lang="en-IN" dirty="0"/>
          </a:p>
        </p:txBody>
      </p:sp>
      <p:sp>
        <p:nvSpPr>
          <p:cNvPr id="3" name="Content Placeholder 2"/>
          <p:cNvSpPr>
            <a:spLocks noGrp="1"/>
          </p:cNvSpPr>
          <p:nvPr>
            <p:ph idx="1"/>
          </p:nvPr>
        </p:nvSpPr>
        <p:spPr/>
        <p:txBody>
          <a:bodyPr/>
          <a:lstStyle/>
          <a:p>
            <a:r>
              <a:rPr lang="en-US" dirty="0" smtClean="0"/>
              <a:t>Declaration</a:t>
            </a:r>
          </a:p>
          <a:p>
            <a:endParaRPr lang="en-US" dirty="0" smtClean="0"/>
          </a:p>
          <a:p>
            <a:pPr marL="292608" lvl="1" indent="0">
              <a:spcBef>
                <a:spcPts val="0"/>
              </a:spcBef>
              <a:buClr>
                <a:srgbClr val="002060"/>
              </a:buClr>
              <a:buNone/>
            </a:pPr>
            <a:r>
              <a:rPr lang="en-IN" dirty="0" smtClean="0">
                <a:solidFill>
                  <a:schemeClr val="tx1"/>
                </a:solidFill>
                <a:latin typeface="Arial"/>
                <a:ea typeface="Arial"/>
                <a:cs typeface="Arial"/>
                <a:sym typeface="Arial"/>
              </a:rPr>
              <a:t>Declaring Arrays:</a:t>
            </a:r>
          </a:p>
          <a:p>
            <a:pPr marL="635508" lvl="1" indent="-342900">
              <a:spcBef>
                <a:spcPts val="360"/>
              </a:spcBef>
              <a:buClr>
                <a:srgbClr val="002060"/>
              </a:buClr>
              <a:buSzPct val="25000"/>
              <a:buNone/>
            </a:pPr>
            <a:r>
              <a:rPr lang="en-IN" dirty="0" smtClean="0">
                <a:solidFill>
                  <a:schemeClr val="tx1"/>
                </a:solidFill>
                <a:latin typeface="Arial"/>
                <a:ea typeface="Arial"/>
                <a:cs typeface="Arial"/>
                <a:sym typeface="Arial"/>
              </a:rPr>
              <a:t> 	</a:t>
            </a:r>
            <a:r>
              <a:rPr lang="en-IN" dirty="0" err="1" smtClean="0">
                <a:solidFill>
                  <a:schemeClr val="tx1"/>
                </a:solidFill>
                <a:latin typeface="Arial"/>
                <a:ea typeface="Arial"/>
                <a:cs typeface="Arial"/>
                <a:sym typeface="Arial"/>
              </a:rPr>
              <a:t>int</a:t>
            </a:r>
            <a:r>
              <a:rPr lang="en-IN" dirty="0" smtClean="0">
                <a:solidFill>
                  <a:schemeClr val="tx1"/>
                </a:solidFill>
                <a:latin typeface="Arial"/>
                <a:ea typeface="Arial"/>
                <a:cs typeface="Arial"/>
                <a:sym typeface="Arial"/>
              </a:rPr>
              <a:t>[] marks;</a:t>
            </a:r>
          </a:p>
          <a:p>
            <a:pPr marL="635508" lvl="1" indent="-342900">
              <a:spcBef>
                <a:spcPts val="360"/>
              </a:spcBef>
              <a:buClr>
                <a:srgbClr val="002060"/>
              </a:buClr>
              <a:buSzPct val="25000"/>
              <a:buNone/>
            </a:pPr>
            <a:r>
              <a:rPr lang="en-IN" dirty="0" smtClean="0">
                <a:solidFill>
                  <a:schemeClr val="tx1"/>
                </a:solidFill>
                <a:latin typeface="Arial"/>
                <a:ea typeface="Arial"/>
                <a:cs typeface="Arial"/>
                <a:sym typeface="Arial"/>
              </a:rPr>
              <a:t>	 byte[] age;</a:t>
            </a:r>
          </a:p>
          <a:p>
            <a:pPr marL="635508" lvl="1" indent="-342900">
              <a:spcBef>
                <a:spcPts val="360"/>
              </a:spcBef>
              <a:buClr>
                <a:srgbClr val="000066"/>
              </a:buClr>
              <a:buNone/>
            </a:pPr>
            <a:endParaRPr lang="en-IN" dirty="0" smtClean="0">
              <a:solidFill>
                <a:schemeClr val="tx1"/>
              </a:solidFill>
              <a:latin typeface="Arial"/>
              <a:ea typeface="Arial"/>
              <a:cs typeface="Arial"/>
              <a:sym typeface="Arial"/>
            </a:endParaRPr>
          </a:p>
          <a:p>
            <a:pPr marL="635508" lvl="1" indent="-342900">
              <a:spcBef>
                <a:spcPts val="360"/>
              </a:spcBef>
              <a:buClr>
                <a:schemeClr val="accent6"/>
              </a:buClr>
              <a:buSzPct val="25000"/>
              <a:buNone/>
            </a:pPr>
            <a:r>
              <a:rPr lang="en-IN" dirty="0" smtClean="0">
                <a:solidFill>
                  <a:schemeClr val="accent3">
                    <a:lumMod val="60000"/>
                    <a:lumOff val="40000"/>
                  </a:schemeClr>
                </a:solidFill>
                <a:latin typeface="Arial"/>
                <a:ea typeface="Arial"/>
                <a:cs typeface="Arial"/>
                <a:sym typeface="Arial"/>
              </a:rPr>
              <a:t>Less readable:</a:t>
            </a:r>
          </a:p>
          <a:p>
            <a:pPr marL="635508" lvl="1" indent="-342900">
              <a:spcBef>
                <a:spcPts val="360"/>
              </a:spcBef>
              <a:buClr>
                <a:srgbClr val="00B050"/>
              </a:buClr>
              <a:buSzPct val="25000"/>
              <a:buNone/>
            </a:pPr>
            <a:r>
              <a:rPr lang="en-IN" dirty="0" smtClean="0">
                <a:solidFill>
                  <a:schemeClr val="tx1"/>
                </a:solidFill>
                <a:latin typeface="Arial"/>
                <a:ea typeface="Arial"/>
                <a:cs typeface="Arial"/>
                <a:sym typeface="Arial"/>
              </a:rPr>
              <a:t> </a:t>
            </a:r>
            <a:r>
              <a:rPr lang="en-IN" dirty="0" err="1" smtClean="0">
                <a:solidFill>
                  <a:schemeClr val="tx1"/>
                </a:solidFill>
                <a:latin typeface="Arial"/>
                <a:ea typeface="Arial"/>
                <a:cs typeface="Arial"/>
                <a:sym typeface="Arial"/>
              </a:rPr>
              <a:t>int</a:t>
            </a:r>
            <a:r>
              <a:rPr lang="en-IN" dirty="0" smtClean="0">
                <a:solidFill>
                  <a:schemeClr val="tx1"/>
                </a:solidFill>
                <a:latin typeface="Arial"/>
                <a:ea typeface="Arial"/>
                <a:cs typeface="Arial"/>
                <a:sym typeface="Arial"/>
              </a:rPr>
              <a:t> marks[];</a:t>
            </a:r>
          </a:p>
          <a:p>
            <a:pPr marL="635508" lvl="1" indent="-342900">
              <a:spcBef>
                <a:spcPts val="360"/>
              </a:spcBef>
              <a:buClr>
                <a:srgbClr val="002060"/>
              </a:buClr>
              <a:buSzPct val="25000"/>
              <a:buNone/>
            </a:pPr>
            <a:r>
              <a:rPr lang="en-IN" dirty="0" smtClean="0">
                <a:solidFill>
                  <a:schemeClr val="tx1"/>
                </a:solidFill>
                <a:latin typeface="Arial"/>
                <a:ea typeface="Arial"/>
                <a:cs typeface="Arial"/>
                <a:sym typeface="Arial"/>
              </a:rPr>
              <a:t> byte age[];</a:t>
            </a:r>
          </a:p>
          <a:p>
            <a:endParaRPr lang="en-IN" dirty="0"/>
          </a:p>
        </p:txBody>
      </p:sp>
    </p:spTree>
    <p:extLst>
      <p:ext uri="{BB962C8B-B14F-4D97-AF65-F5344CB8AC3E}">
        <p14:creationId xmlns:p14="http://schemas.microsoft.com/office/powerpoint/2010/main" val="3707715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endParaRPr lang="en-IN" dirty="0"/>
          </a:p>
        </p:txBody>
      </p:sp>
      <p:sp>
        <p:nvSpPr>
          <p:cNvPr id="3" name="Content Placeholder 2"/>
          <p:cNvSpPr>
            <a:spLocks noGrp="1"/>
          </p:cNvSpPr>
          <p:nvPr>
            <p:ph idx="1"/>
          </p:nvPr>
        </p:nvSpPr>
        <p:spPr/>
        <p:txBody>
          <a:bodyPr/>
          <a:lstStyle/>
          <a:p>
            <a:r>
              <a:rPr lang="en-US" dirty="0" smtClean="0"/>
              <a:t>Construction</a:t>
            </a:r>
          </a:p>
          <a:p>
            <a:endParaRPr lang="en-US" dirty="0"/>
          </a:p>
          <a:p>
            <a:endParaRPr lang="en-IN" dirty="0"/>
          </a:p>
        </p:txBody>
      </p:sp>
      <p:sp>
        <p:nvSpPr>
          <p:cNvPr id="4" name="Shape 267"/>
          <p:cNvSpPr txBox="1">
            <a:spLocks/>
          </p:cNvSpPr>
          <p:nvPr/>
        </p:nvSpPr>
        <p:spPr>
          <a:xfrm>
            <a:off x="1255690" y="2540357"/>
            <a:ext cx="7620000" cy="4800600"/>
          </a:xfrm>
          <a:prstGeom prst="rect">
            <a:avLst/>
          </a:prstGeom>
          <a:noFill/>
          <a:ln>
            <a:noFill/>
          </a:ln>
        </p:spPr>
        <p:txBody>
          <a:bodyPr vert="horz" lIns="91425" tIns="45700" rIns="91425" bIns="45700" rtlCol="0" anchor="t" anchorCtr="0">
            <a:sp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42900" indent="-342900">
              <a:spcBef>
                <a:spcPts val="0"/>
              </a:spcBef>
              <a:buClr>
                <a:srgbClr val="002060"/>
              </a:buClr>
              <a:buSzPct val="25000"/>
              <a:buFont typeface="Arial"/>
              <a:buNone/>
            </a:pPr>
            <a:r>
              <a:rPr lang="en-IN" sz="1800" b="1" smtClean="0">
                <a:solidFill>
                  <a:srgbClr val="002060"/>
                </a:solidFill>
                <a:latin typeface="Arial"/>
                <a:ea typeface="Arial"/>
                <a:cs typeface="Arial"/>
                <a:sym typeface="Arial"/>
              </a:rPr>
              <a:t>int[] marks;</a:t>
            </a:r>
          </a:p>
          <a:p>
            <a:pPr marL="342900" indent="-342900">
              <a:spcBef>
                <a:spcPts val="360"/>
              </a:spcBef>
              <a:buClr>
                <a:srgbClr val="002060"/>
              </a:buClr>
              <a:buSzPct val="25000"/>
              <a:buFont typeface="Arial"/>
              <a:buNone/>
            </a:pPr>
            <a:r>
              <a:rPr lang="en-IN" sz="1800" b="1" smtClean="0">
                <a:solidFill>
                  <a:srgbClr val="002060"/>
                </a:solidFill>
                <a:latin typeface="Arial"/>
                <a:ea typeface="Arial"/>
                <a:cs typeface="Arial"/>
                <a:sym typeface="Arial"/>
              </a:rPr>
              <a:t>marks = </a:t>
            </a:r>
            <a:r>
              <a:rPr lang="en-IN" sz="1800" b="1" smtClean="0">
                <a:solidFill>
                  <a:srgbClr val="FF0000"/>
                </a:solidFill>
                <a:latin typeface="Arial"/>
                <a:ea typeface="Arial"/>
                <a:cs typeface="Arial"/>
                <a:sym typeface="Arial"/>
              </a:rPr>
              <a:t>new int[5];</a:t>
            </a:r>
          </a:p>
          <a:p>
            <a:pPr marL="342900" indent="-342900">
              <a:spcBef>
                <a:spcPts val="360"/>
              </a:spcBef>
              <a:buClr>
                <a:srgbClr val="000066"/>
              </a:buClr>
              <a:buFont typeface="Arial"/>
              <a:buNone/>
            </a:pPr>
            <a:endParaRPr lang="en-IN" sz="1800" b="1" smtClean="0">
              <a:solidFill>
                <a:srgbClr val="FF0000"/>
              </a:solidFill>
              <a:latin typeface="Arial"/>
              <a:ea typeface="Arial"/>
              <a:cs typeface="Arial"/>
              <a:sym typeface="Arial"/>
            </a:endParaRPr>
          </a:p>
          <a:p>
            <a:pPr marL="342900" indent="-342900">
              <a:spcBef>
                <a:spcPts val="360"/>
              </a:spcBef>
              <a:buClr>
                <a:srgbClr val="FF0000"/>
              </a:buClr>
              <a:buSzPct val="25000"/>
              <a:buFont typeface="Arial"/>
              <a:buNone/>
            </a:pPr>
            <a:r>
              <a:rPr lang="en-IN" sz="1800" b="1" i="1" smtClean="0">
                <a:solidFill>
                  <a:srgbClr val="FF0000"/>
                </a:solidFill>
                <a:latin typeface="Arial"/>
                <a:ea typeface="Arial"/>
                <a:cs typeface="Arial"/>
                <a:sym typeface="Arial"/>
              </a:rPr>
              <a:t>“The size of the array is mandatory”</a:t>
            </a:r>
          </a:p>
          <a:p>
            <a:pPr marL="342900" indent="-342900">
              <a:spcBef>
                <a:spcPts val="360"/>
              </a:spcBef>
              <a:buClr>
                <a:srgbClr val="000066"/>
              </a:buClr>
              <a:buFont typeface="Arial"/>
              <a:buNone/>
            </a:pPr>
            <a:endParaRPr lang="en-IN" sz="1800" b="1" smtClean="0">
              <a:solidFill>
                <a:srgbClr val="C00000"/>
              </a:solidFill>
              <a:latin typeface="Arial"/>
              <a:ea typeface="Arial"/>
              <a:cs typeface="Arial"/>
              <a:sym typeface="Arial"/>
            </a:endParaRPr>
          </a:p>
          <a:p>
            <a:pPr marL="342900" indent="-342900">
              <a:spcBef>
                <a:spcPts val="360"/>
              </a:spcBef>
              <a:buClr>
                <a:schemeClr val="accent6"/>
              </a:buClr>
              <a:buSzPct val="25000"/>
              <a:buFont typeface="Arial"/>
              <a:buNone/>
            </a:pPr>
            <a:r>
              <a:rPr lang="en-IN" sz="1800" b="1" smtClean="0">
                <a:solidFill>
                  <a:schemeClr val="accent6"/>
                </a:solidFill>
                <a:latin typeface="Arial"/>
                <a:ea typeface="Arial"/>
                <a:cs typeface="Arial"/>
                <a:sym typeface="Arial"/>
              </a:rPr>
              <a:t>In single line:</a:t>
            </a:r>
          </a:p>
          <a:p>
            <a:pPr marL="342900" indent="-342900">
              <a:spcBef>
                <a:spcPts val="360"/>
              </a:spcBef>
              <a:buClr>
                <a:srgbClr val="002060"/>
              </a:buClr>
              <a:buSzPct val="25000"/>
              <a:buFont typeface="Arial"/>
              <a:buNone/>
            </a:pPr>
            <a:r>
              <a:rPr lang="en-IN" sz="1800" b="1" smtClean="0">
                <a:solidFill>
                  <a:srgbClr val="002060"/>
                </a:solidFill>
                <a:latin typeface="Arial"/>
                <a:ea typeface="Arial"/>
                <a:cs typeface="Arial"/>
                <a:sym typeface="Arial"/>
              </a:rPr>
              <a:t>int[] marks = new int[5];</a:t>
            </a:r>
          </a:p>
          <a:p>
            <a:pPr marL="342900" indent="-342900">
              <a:spcBef>
                <a:spcPts val="360"/>
              </a:spcBef>
              <a:buClr>
                <a:srgbClr val="000066"/>
              </a:buClr>
              <a:buFont typeface="Arial"/>
              <a:buNone/>
            </a:pPr>
            <a:endParaRPr lang="en-IN" sz="1800" b="1" smtClean="0">
              <a:solidFill>
                <a:srgbClr val="00B050"/>
              </a:solidFill>
              <a:latin typeface="Arial"/>
              <a:ea typeface="Arial"/>
              <a:cs typeface="Arial"/>
              <a:sym typeface="Arial"/>
            </a:endParaRPr>
          </a:p>
          <a:p>
            <a:pPr marL="342900" indent="-342900">
              <a:spcBef>
                <a:spcPts val="360"/>
              </a:spcBef>
              <a:buClr>
                <a:srgbClr val="002060"/>
              </a:buClr>
              <a:buSzPct val="25000"/>
              <a:buFont typeface="Arial"/>
              <a:buNone/>
            </a:pPr>
            <a:r>
              <a:rPr lang="en-IN" sz="1800" b="1" smtClean="0">
                <a:solidFill>
                  <a:srgbClr val="002060"/>
                </a:solidFill>
                <a:latin typeface="Arial"/>
                <a:ea typeface="Arial"/>
                <a:cs typeface="Arial"/>
                <a:sym typeface="Arial"/>
              </a:rPr>
              <a:t>marks </a:t>
            </a:r>
            <a:endParaRPr lang="en-IN" sz="1800" b="1" dirty="0">
              <a:solidFill>
                <a:srgbClr val="002060"/>
              </a:solidFill>
              <a:latin typeface="Arial"/>
              <a:ea typeface="Arial"/>
              <a:cs typeface="Arial"/>
              <a:sym typeface="Arial"/>
            </a:endParaRPr>
          </a:p>
        </p:txBody>
      </p:sp>
      <p:cxnSp>
        <p:nvCxnSpPr>
          <p:cNvPr id="5" name="Shape 268"/>
          <p:cNvCxnSpPr/>
          <p:nvPr/>
        </p:nvCxnSpPr>
        <p:spPr>
          <a:xfrm flipV="1">
            <a:off x="2202287" y="5257801"/>
            <a:ext cx="2134673" cy="22537"/>
          </a:xfrm>
          <a:prstGeom prst="straightConnector1">
            <a:avLst/>
          </a:prstGeom>
          <a:noFill/>
          <a:ln w="9525" cap="flat">
            <a:solidFill>
              <a:srgbClr val="4A7DBB"/>
            </a:solidFill>
            <a:prstDash val="solid"/>
            <a:round/>
            <a:headEnd type="none" w="med" len="med"/>
            <a:tailEnd type="stealth" w="lg" len="lg"/>
          </a:ln>
        </p:spPr>
      </p:cxnSp>
      <p:sp>
        <p:nvSpPr>
          <p:cNvPr id="6" name="Shape 269"/>
          <p:cNvSpPr/>
          <p:nvPr/>
        </p:nvSpPr>
        <p:spPr>
          <a:xfrm>
            <a:off x="4717961" y="4800600"/>
            <a:ext cx="3657600" cy="914400"/>
          </a:xfrm>
          <a:prstGeom prst="ellipse">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spAutoFit/>
          </a:bodyPr>
          <a:lstStyle/>
          <a:p>
            <a:pPr marL="0" marR="0" lvl="0" indent="0" algn="ctr" rtl="0">
              <a:spcBef>
                <a:spcPts val="0"/>
              </a:spcBef>
              <a:spcAft>
                <a:spcPts val="0"/>
              </a:spcAft>
              <a:buNone/>
            </a:pPr>
            <a:endParaRPr sz="1800" b="0" i="0" u="none" strike="noStrike" cap="none" baseline="0">
              <a:solidFill>
                <a:schemeClr val="lt1"/>
              </a:solidFill>
              <a:latin typeface="Calibri"/>
              <a:ea typeface="Calibri"/>
              <a:cs typeface="Calibri"/>
              <a:sym typeface="Calibri"/>
            </a:endParaRPr>
          </a:p>
        </p:txBody>
      </p:sp>
      <p:graphicFrame>
        <p:nvGraphicFramePr>
          <p:cNvPr id="7" name="Shape 270"/>
          <p:cNvGraphicFramePr/>
          <p:nvPr>
            <p:extLst>
              <p:ext uri="{D42A27DB-BD31-4B8C-83A1-F6EECF244321}">
                <p14:modId xmlns:p14="http://schemas.microsoft.com/office/powerpoint/2010/main" val="509017340"/>
              </p:ext>
            </p:extLst>
          </p:nvPr>
        </p:nvGraphicFramePr>
        <p:xfrm>
          <a:off x="5403761" y="5029200"/>
          <a:ext cx="2438400" cy="447050"/>
        </p:xfrm>
        <a:graphic>
          <a:graphicData uri="http://schemas.openxmlformats.org/drawingml/2006/table">
            <a:tbl>
              <a:tblPr firstRow="1" bandRow="1">
                <a:noFill/>
              </a:tblPr>
              <a:tblGrid>
                <a:gridCol w="487675"/>
                <a:gridCol w="502925"/>
                <a:gridCol w="472450"/>
                <a:gridCol w="487675"/>
                <a:gridCol w="487675"/>
              </a:tblGrid>
              <a:tr h="447050">
                <a:tc>
                  <a:txBody>
                    <a:bodyPr/>
                    <a:lstStyle/>
                    <a:p>
                      <a:pPr marL="0" lvl="0" algn="l" rtl="0">
                        <a:spcBef>
                          <a:spcPts val="0"/>
                        </a:spcBef>
                        <a:buNone/>
                      </a:pPr>
                      <a:endParaRPr dirty="0"/>
                    </a:p>
                  </a:txBody>
                  <a:tcPr marL="91450" marR="91450" marT="45725" marB="45725">
                    <a:solidFill>
                      <a:schemeClr val="lt1">
                        <a:alpha val="41960"/>
                      </a:schemeClr>
                    </a:solidFill>
                  </a:tcPr>
                </a:tc>
                <a:tc>
                  <a:txBody>
                    <a:bodyPr/>
                    <a:lstStyle/>
                    <a:p>
                      <a:pPr marL="0" lvl="0" algn="l" rtl="0">
                        <a:spcBef>
                          <a:spcPts val="0"/>
                        </a:spcBef>
                        <a:buNone/>
                      </a:pPr>
                      <a:endParaRPr/>
                    </a:p>
                  </a:txBody>
                  <a:tcPr marL="91450" marR="91450" marT="45725" marB="45725">
                    <a:solidFill>
                      <a:schemeClr val="lt1">
                        <a:alpha val="41960"/>
                      </a:schemeClr>
                    </a:solidFill>
                  </a:tcPr>
                </a:tc>
                <a:tc>
                  <a:txBody>
                    <a:bodyPr/>
                    <a:lstStyle/>
                    <a:p>
                      <a:pPr marL="0" lvl="0" algn="l" rtl="0">
                        <a:spcBef>
                          <a:spcPts val="0"/>
                        </a:spcBef>
                        <a:buNone/>
                      </a:pPr>
                      <a:endParaRPr/>
                    </a:p>
                  </a:txBody>
                  <a:tcPr marL="91450" marR="91450" marT="45725" marB="45725">
                    <a:solidFill>
                      <a:schemeClr val="lt1">
                        <a:alpha val="41960"/>
                      </a:schemeClr>
                    </a:solidFill>
                  </a:tcPr>
                </a:tc>
                <a:tc>
                  <a:txBody>
                    <a:bodyPr/>
                    <a:lstStyle/>
                    <a:p>
                      <a:pPr marL="0" lvl="0" algn="l" rtl="0">
                        <a:spcBef>
                          <a:spcPts val="0"/>
                        </a:spcBef>
                        <a:buNone/>
                      </a:pPr>
                      <a:endParaRPr dirty="0"/>
                    </a:p>
                  </a:txBody>
                  <a:tcPr marL="91450" marR="91450" marT="45725" marB="45725">
                    <a:solidFill>
                      <a:schemeClr val="lt1">
                        <a:alpha val="41960"/>
                      </a:schemeClr>
                    </a:solidFill>
                  </a:tcPr>
                </a:tc>
                <a:tc>
                  <a:txBody>
                    <a:bodyPr/>
                    <a:lstStyle/>
                    <a:p>
                      <a:pPr marL="0" lvl="0" algn="l" rtl="0">
                        <a:spcBef>
                          <a:spcPts val="0"/>
                        </a:spcBef>
                        <a:buNone/>
                      </a:pPr>
                      <a:endParaRPr/>
                    </a:p>
                  </a:txBody>
                  <a:tcPr marL="91450" marR="91450" marT="45725" marB="45725">
                    <a:solidFill>
                      <a:schemeClr val="lt1">
                        <a:alpha val="41960"/>
                      </a:schemeClr>
                    </a:solidFill>
                  </a:tcPr>
                </a:tc>
              </a:tr>
            </a:tbl>
          </a:graphicData>
        </a:graphic>
      </p:graphicFrame>
    </p:spTree>
    <p:extLst>
      <p:ext uri="{BB962C8B-B14F-4D97-AF65-F5344CB8AC3E}">
        <p14:creationId xmlns:p14="http://schemas.microsoft.com/office/powerpoint/2010/main" val="3454243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endParaRPr lang="en-IN" dirty="0"/>
          </a:p>
        </p:txBody>
      </p:sp>
      <p:sp>
        <p:nvSpPr>
          <p:cNvPr id="3" name="Content Placeholder 2"/>
          <p:cNvSpPr>
            <a:spLocks noGrp="1"/>
          </p:cNvSpPr>
          <p:nvPr>
            <p:ph idx="1"/>
          </p:nvPr>
        </p:nvSpPr>
        <p:spPr/>
        <p:txBody>
          <a:bodyPr/>
          <a:lstStyle/>
          <a:p>
            <a:r>
              <a:rPr lang="en-US" dirty="0" smtClean="0"/>
              <a:t>Initialization</a:t>
            </a:r>
          </a:p>
          <a:p>
            <a:endParaRPr lang="en-IN" dirty="0"/>
          </a:p>
        </p:txBody>
      </p:sp>
      <p:sp>
        <p:nvSpPr>
          <p:cNvPr id="4" name="Shape 276"/>
          <p:cNvSpPr txBox="1">
            <a:spLocks/>
          </p:cNvSpPr>
          <p:nvPr/>
        </p:nvSpPr>
        <p:spPr>
          <a:xfrm>
            <a:off x="1487510" y="2196921"/>
            <a:ext cx="8229600" cy="4253432"/>
          </a:xfrm>
          <a:prstGeom prst="rect">
            <a:avLst/>
          </a:prstGeom>
          <a:noFill/>
          <a:ln>
            <a:noFill/>
          </a:ln>
        </p:spPr>
        <p:txBody>
          <a:bodyPr vert="horz" lIns="91425" tIns="45700" rIns="91425" bIns="45700" rtlCol="0" anchor="t" anchorCtr="0">
            <a:sp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0"/>
              </a:spcAft>
              <a:buClr>
                <a:srgbClr val="0070C0"/>
              </a:buClr>
              <a:buNone/>
            </a:pPr>
            <a:r>
              <a:rPr lang="en-IN" sz="1800" b="1" dirty="0" smtClean="0">
                <a:solidFill>
                  <a:srgbClr val="0070C0"/>
                </a:solidFill>
                <a:latin typeface="Arial"/>
                <a:ea typeface="Arial"/>
                <a:cs typeface="Arial"/>
                <a:sym typeface="Arial"/>
              </a:rPr>
              <a:t>Initialization is loading the array with the values.</a:t>
            </a:r>
          </a:p>
          <a:p>
            <a:pPr marL="342900" indent="-342900">
              <a:spcBef>
                <a:spcPts val="360"/>
              </a:spcBef>
              <a:spcAft>
                <a:spcPts val="0"/>
              </a:spcAft>
              <a:buClr>
                <a:srgbClr val="0070C0"/>
              </a:buClr>
              <a:buSzPct val="25000"/>
              <a:buFont typeface="Arial"/>
              <a:buNone/>
            </a:pPr>
            <a:r>
              <a:rPr lang="en-IN" sz="1800" b="1" dirty="0" smtClean="0">
                <a:solidFill>
                  <a:srgbClr val="0070C0"/>
                </a:solidFill>
                <a:latin typeface="Arial"/>
                <a:ea typeface="Arial"/>
                <a:cs typeface="Arial"/>
                <a:sym typeface="Arial"/>
              </a:rPr>
              <a:t>	</a:t>
            </a:r>
            <a:r>
              <a:rPr lang="en-IN" sz="1800" b="1" dirty="0" err="1" smtClean="0">
                <a:solidFill>
                  <a:srgbClr val="0070C0"/>
                </a:solidFill>
                <a:latin typeface="Arial"/>
                <a:ea typeface="Arial"/>
                <a:cs typeface="Arial"/>
                <a:sym typeface="Arial"/>
              </a:rPr>
              <a:t>int</a:t>
            </a:r>
            <a:r>
              <a:rPr lang="en-IN" sz="1800" b="1" dirty="0" smtClean="0">
                <a:solidFill>
                  <a:srgbClr val="0070C0"/>
                </a:solidFill>
                <a:latin typeface="Arial"/>
                <a:ea typeface="Arial"/>
                <a:cs typeface="Arial"/>
                <a:sym typeface="Arial"/>
              </a:rPr>
              <a:t>[] marks = new </a:t>
            </a:r>
            <a:r>
              <a:rPr lang="en-IN" sz="1800" b="1" dirty="0" err="1" smtClean="0">
                <a:solidFill>
                  <a:srgbClr val="0070C0"/>
                </a:solidFill>
                <a:latin typeface="Arial"/>
                <a:ea typeface="Arial"/>
                <a:cs typeface="Arial"/>
                <a:sym typeface="Arial"/>
              </a:rPr>
              <a:t>int</a:t>
            </a:r>
            <a:r>
              <a:rPr lang="en-IN" sz="1800" b="1" dirty="0" smtClean="0">
                <a:solidFill>
                  <a:srgbClr val="0070C0"/>
                </a:solidFill>
                <a:latin typeface="Arial"/>
                <a:ea typeface="Arial"/>
                <a:cs typeface="Arial"/>
                <a:sym typeface="Arial"/>
              </a:rPr>
              <a:t>[5];</a:t>
            </a:r>
          </a:p>
          <a:p>
            <a:pPr marL="342900" indent="-342900">
              <a:spcBef>
                <a:spcPts val="360"/>
              </a:spcBef>
              <a:spcAft>
                <a:spcPts val="0"/>
              </a:spcAft>
              <a:buClr>
                <a:srgbClr val="000066"/>
              </a:buClr>
              <a:buFont typeface="Arial"/>
              <a:buNone/>
            </a:pPr>
            <a:endParaRPr lang="en-IN" sz="1800" b="1" dirty="0" smtClean="0">
              <a:solidFill>
                <a:srgbClr val="0070C0"/>
              </a:solidFill>
              <a:latin typeface="Arial"/>
              <a:ea typeface="Arial"/>
              <a:cs typeface="Arial"/>
              <a:sym typeface="Arial"/>
            </a:endParaRPr>
          </a:p>
          <a:p>
            <a:pPr marL="342900" indent="-342900">
              <a:spcBef>
                <a:spcPts val="360"/>
              </a:spcBef>
              <a:spcAft>
                <a:spcPts val="0"/>
              </a:spcAft>
              <a:buClr>
                <a:srgbClr val="000066"/>
              </a:buClr>
              <a:buFont typeface="Arial"/>
              <a:buNone/>
            </a:pPr>
            <a:endParaRPr lang="en-IN" sz="1800" b="1" dirty="0" smtClean="0">
              <a:solidFill>
                <a:srgbClr val="00B050"/>
              </a:solidFill>
              <a:latin typeface="Arial"/>
              <a:ea typeface="Arial"/>
              <a:cs typeface="Arial"/>
              <a:sym typeface="Arial"/>
            </a:endParaRPr>
          </a:p>
          <a:p>
            <a:pPr marL="342900" indent="-342900">
              <a:spcBef>
                <a:spcPts val="360"/>
              </a:spcBef>
              <a:spcAft>
                <a:spcPts val="0"/>
              </a:spcAft>
              <a:buClr>
                <a:srgbClr val="000066"/>
              </a:buClr>
              <a:buFont typeface="Arial"/>
              <a:buNone/>
            </a:pPr>
            <a:endParaRPr lang="en-IN" sz="1800" b="1" dirty="0" smtClean="0">
              <a:solidFill>
                <a:srgbClr val="00B050"/>
              </a:solidFill>
              <a:latin typeface="Arial"/>
              <a:ea typeface="Arial"/>
              <a:cs typeface="Arial"/>
              <a:sym typeface="Arial"/>
            </a:endParaRPr>
          </a:p>
          <a:p>
            <a:pPr marL="342900" indent="-342900">
              <a:spcBef>
                <a:spcPts val="360"/>
              </a:spcBef>
              <a:spcAft>
                <a:spcPts val="0"/>
              </a:spcAft>
              <a:buClr>
                <a:srgbClr val="000066"/>
              </a:buClr>
              <a:buFont typeface="Arial"/>
              <a:buNone/>
            </a:pPr>
            <a:endParaRPr lang="en-IN" sz="1800" b="1" dirty="0" smtClean="0">
              <a:solidFill>
                <a:srgbClr val="00B050"/>
              </a:solidFill>
              <a:latin typeface="Arial"/>
              <a:ea typeface="Arial"/>
              <a:cs typeface="Arial"/>
              <a:sym typeface="Arial"/>
            </a:endParaRPr>
          </a:p>
          <a:p>
            <a:pPr marL="342900" indent="-342900">
              <a:spcBef>
                <a:spcPts val="400"/>
              </a:spcBef>
              <a:spcAft>
                <a:spcPts val="0"/>
              </a:spcAft>
              <a:buClr>
                <a:srgbClr val="000066"/>
              </a:buClr>
              <a:buFont typeface="Arial"/>
              <a:buNone/>
            </a:pPr>
            <a:endParaRPr lang="en-IN" b="1" dirty="0" smtClean="0">
              <a:solidFill>
                <a:srgbClr val="00B050"/>
              </a:solidFill>
              <a:latin typeface="Arial"/>
              <a:ea typeface="Arial"/>
              <a:cs typeface="Arial"/>
              <a:sym typeface="Arial"/>
            </a:endParaRPr>
          </a:p>
          <a:p>
            <a:pPr marL="342900" indent="-342900">
              <a:spcBef>
                <a:spcPts val="440"/>
              </a:spcBef>
              <a:spcAft>
                <a:spcPts val="0"/>
              </a:spcAft>
              <a:buClr>
                <a:srgbClr val="0070C0"/>
              </a:buClr>
              <a:buSzPct val="25000"/>
              <a:buFont typeface="Arial"/>
              <a:buNone/>
            </a:pPr>
            <a:r>
              <a:rPr lang="en-IN" sz="2200" b="1" dirty="0" smtClean="0">
                <a:solidFill>
                  <a:srgbClr val="0070C0"/>
                </a:solidFill>
                <a:latin typeface="Arial"/>
                <a:ea typeface="Arial"/>
                <a:cs typeface="Arial"/>
                <a:sym typeface="Arial"/>
              </a:rPr>
              <a:t>marks[0] =20;</a:t>
            </a:r>
          </a:p>
          <a:p>
            <a:pPr marL="342900" indent="-342900">
              <a:spcBef>
                <a:spcPts val="440"/>
              </a:spcBef>
              <a:spcAft>
                <a:spcPts val="0"/>
              </a:spcAft>
              <a:buClr>
                <a:srgbClr val="0070C0"/>
              </a:buClr>
              <a:buSzPct val="25000"/>
              <a:buFont typeface="Arial"/>
              <a:buNone/>
            </a:pPr>
            <a:r>
              <a:rPr lang="en-IN" sz="2200" b="1" dirty="0" smtClean="0">
                <a:solidFill>
                  <a:srgbClr val="0070C0"/>
                </a:solidFill>
                <a:latin typeface="Arial"/>
                <a:ea typeface="Arial"/>
                <a:cs typeface="Arial"/>
                <a:sym typeface="Arial"/>
              </a:rPr>
              <a:t>marks[1]=49;</a:t>
            </a:r>
          </a:p>
          <a:p>
            <a:pPr marL="342900" indent="-342900">
              <a:spcBef>
                <a:spcPts val="440"/>
              </a:spcBef>
              <a:spcAft>
                <a:spcPts val="0"/>
              </a:spcAft>
              <a:buClr>
                <a:srgbClr val="0070C0"/>
              </a:buClr>
              <a:buSzPct val="25000"/>
              <a:buFont typeface="Arial"/>
              <a:buNone/>
            </a:pPr>
            <a:r>
              <a:rPr lang="en-IN" sz="2200" b="1" dirty="0" smtClean="0">
                <a:solidFill>
                  <a:srgbClr val="0070C0"/>
                </a:solidFill>
                <a:latin typeface="Arial"/>
                <a:ea typeface="Arial"/>
                <a:cs typeface="Arial"/>
                <a:sym typeface="Arial"/>
              </a:rPr>
              <a:t>marks[2] =30;</a:t>
            </a:r>
          </a:p>
          <a:p>
            <a:pPr marL="342900" indent="-342900">
              <a:spcBef>
                <a:spcPts val="440"/>
              </a:spcBef>
              <a:spcAft>
                <a:spcPts val="0"/>
              </a:spcAft>
              <a:buClr>
                <a:srgbClr val="0070C0"/>
              </a:buClr>
              <a:buSzPct val="25000"/>
              <a:buFont typeface="Arial"/>
              <a:buNone/>
            </a:pPr>
            <a:r>
              <a:rPr lang="en-IN" sz="2200" b="1" dirty="0" smtClean="0">
                <a:solidFill>
                  <a:srgbClr val="0070C0"/>
                </a:solidFill>
                <a:latin typeface="Arial"/>
                <a:ea typeface="Arial"/>
                <a:cs typeface="Arial"/>
                <a:sym typeface="Arial"/>
              </a:rPr>
              <a:t>marks[3] = 67;</a:t>
            </a:r>
          </a:p>
          <a:p>
            <a:pPr marL="342900" indent="-342900">
              <a:spcBef>
                <a:spcPts val="440"/>
              </a:spcBef>
              <a:spcAft>
                <a:spcPts val="0"/>
              </a:spcAft>
              <a:buClr>
                <a:srgbClr val="0070C0"/>
              </a:buClr>
              <a:buSzPct val="25000"/>
              <a:buFont typeface="Arial"/>
              <a:buNone/>
            </a:pPr>
            <a:r>
              <a:rPr lang="en-IN" sz="2200" b="1" dirty="0" smtClean="0">
                <a:solidFill>
                  <a:srgbClr val="0070C0"/>
                </a:solidFill>
                <a:latin typeface="Arial"/>
                <a:ea typeface="Arial"/>
                <a:cs typeface="Arial"/>
                <a:sym typeface="Arial"/>
              </a:rPr>
              <a:t>marks[4] = 35;</a:t>
            </a:r>
          </a:p>
          <a:p>
            <a:pPr marL="342900" indent="-342900">
              <a:spcBef>
                <a:spcPts val="360"/>
              </a:spcBef>
              <a:spcAft>
                <a:spcPts val="0"/>
              </a:spcAft>
              <a:buClr>
                <a:srgbClr val="000066"/>
              </a:buClr>
              <a:buFont typeface="Arial"/>
              <a:buNone/>
            </a:pPr>
            <a:endParaRPr lang="en-IN" sz="1800" b="1" dirty="0">
              <a:solidFill>
                <a:srgbClr val="00B050"/>
              </a:solidFill>
              <a:latin typeface="Arial"/>
              <a:ea typeface="Arial"/>
              <a:cs typeface="Arial"/>
              <a:sym typeface="Arial"/>
            </a:endParaRPr>
          </a:p>
        </p:txBody>
      </p:sp>
      <p:sp>
        <p:nvSpPr>
          <p:cNvPr id="5" name="Shape 277"/>
          <p:cNvSpPr/>
          <p:nvPr/>
        </p:nvSpPr>
        <p:spPr>
          <a:xfrm>
            <a:off x="2630510" y="2882721"/>
            <a:ext cx="6096000" cy="1447800"/>
          </a:xfrm>
          <a:prstGeom prst="ellipse">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spAutoFit/>
          </a:bodyPr>
          <a:lstStyle/>
          <a:p>
            <a:pPr marL="0" marR="0" lvl="0" indent="0" algn="ctr" rtl="0">
              <a:spcBef>
                <a:spcPts val="0"/>
              </a:spcBef>
              <a:spcAft>
                <a:spcPts val="0"/>
              </a:spcAft>
              <a:buNone/>
            </a:pPr>
            <a:endParaRPr sz="1800" b="0" i="0" u="none" strike="noStrike" cap="none" baseline="0">
              <a:solidFill>
                <a:schemeClr val="lt1"/>
              </a:solidFill>
              <a:latin typeface="Calibri"/>
              <a:ea typeface="Calibri"/>
              <a:cs typeface="Calibri"/>
              <a:sym typeface="Calibri"/>
            </a:endParaRPr>
          </a:p>
        </p:txBody>
      </p:sp>
      <p:graphicFrame>
        <p:nvGraphicFramePr>
          <p:cNvPr id="7" name="Shape 278"/>
          <p:cNvGraphicFramePr/>
          <p:nvPr>
            <p:extLst>
              <p:ext uri="{D42A27DB-BD31-4B8C-83A1-F6EECF244321}">
                <p14:modId xmlns:p14="http://schemas.microsoft.com/office/powerpoint/2010/main" val="4081252615"/>
              </p:ext>
            </p:extLst>
          </p:nvPr>
        </p:nvGraphicFramePr>
        <p:xfrm>
          <a:off x="3616420" y="3377484"/>
          <a:ext cx="3886250" cy="365770"/>
        </p:xfrm>
        <a:graphic>
          <a:graphicData uri="http://schemas.openxmlformats.org/drawingml/2006/table">
            <a:tbl>
              <a:tblPr firstRow="1" bandRow="1">
                <a:noFill/>
              </a:tblPr>
              <a:tblGrid>
                <a:gridCol w="777250"/>
                <a:gridCol w="777250"/>
                <a:gridCol w="777250"/>
                <a:gridCol w="777250"/>
                <a:gridCol w="777250"/>
              </a:tblGrid>
              <a:tr h="228600">
                <a:tc>
                  <a:txBody>
                    <a:bodyPr/>
                    <a:lstStyle/>
                    <a:p>
                      <a:pPr lvl="0" algn="ctr" rtl="0">
                        <a:spcBef>
                          <a:spcPts val="0"/>
                        </a:spcBef>
                        <a:buNone/>
                      </a:pPr>
                      <a:endParaRPr>
                        <a:solidFill>
                          <a:srgbClr val="FF0000"/>
                        </a:solidFill>
                      </a:endParaRPr>
                    </a:p>
                  </a:txBody>
                  <a:tcPr marL="91450" marR="91450" marT="45725" marB="45725">
                    <a:solidFill>
                      <a:srgbClr val="EAF1DD"/>
                    </a:solidFill>
                  </a:tcPr>
                </a:tc>
                <a:tc>
                  <a:txBody>
                    <a:bodyPr/>
                    <a:lstStyle/>
                    <a:p>
                      <a:pPr lvl="0" algn="ctr" rtl="0">
                        <a:spcBef>
                          <a:spcPts val="0"/>
                        </a:spcBef>
                        <a:buNone/>
                      </a:pPr>
                      <a:endParaRPr>
                        <a:solidFill>
                          <a:srgbClr val="FF0000"/>
                        </a:solidFill>
                      </a:endParaRPr>
                    </a:p>
                  </a:txBody>
                  <a:tcPr marL="91450" marR="91450" marT="45725" marB="45725">
                    <a:solidFill>
                      <a:srgbClr val="EAF1DD"/>
                    </a:solidFill>
                  </a:tcPr>
                </a:tc>
                <a:tc>
                  <a:txBody>
                    <a:bodyPr/>
                    <a:lstStyle/>
                    <a:p>
                      <a:pPr lvl="0" algn="ctr" rtl="0">
                        <a:spcBef>
                          <a:spcPts val="0"/>
                        </a:spcBef>
                        <a:buNone/>
                      </a:pPr>
                      <a:endParaRPr>
                        <a:solidFill>
                          <a:srgbClr val="FF0000"/>
                        </a:solidFill>
                      </a:endParaRPr>
                    </a:p>
                  </a:txBody>
                  <a:tcPr marL="91450" marR="91450" marT="45725" marB="45725">
                    <a:solidFill>
                      <a:srgbClr val="EAF1DD"/>
                    </a:solidFill>
                  </a:tcPr>
                </a:tc>
                <a:tc>
                  <a:txBody>
                    <a:bodyPr/>
                    <a:lstStyle/>
                    <a:p>
                      <a:pPr lvl="0" algn="ctr" rtl="0">
                        <a:spcBef>
                          <a:spcPts val="0"/>
                        </a:spcBef>
                        <a:buNone/>
                      </a:pPr>
                      <a:endParaRPr>
                        <a:solidFill>
                          <a:srgbClr val="FF0000"/>
                        </a:solidFill>
                      </a:endParaRPr>
                    </a:p>
                  </a:txBody>
                  <a:tcPr marL="91450" marR="91450" marT="45725" marB="45725">
                    <a:solidFill>
                      <a:srgbClr val="EAF1DD"/>
                    </a:solidFill>
                  </a:tcPr>
                </a:tc>
                <a:tc>
                  <a:txBody>
                    <a:bodyPr/>
                    <a:lstStyle/>
                    <a:p>
                      <a:pPr lvl="0" algn="ctr" rtl="0">
                        <a:spcBef>
                          <a:spcPts val="0"/>
                        </a:spcBef>
                        <a:buNone/>
                      </a:pPr>
                      <a:endParaRPr dirty="0">
                        <a:solidFill>
                          <a:srgbClr val="FF0000"/>
                        </a:solidFill>
                      </a:endParaRPr>
                    </a:p>
                  </a:txBody>
                  <a:tcPr marL="91450" marR="91450" marT="45725" marB="45725">
                    <a:solidFill>
                      <a:srgbClr val="EAF1DD"/>
                    </a:solidFill>
                  </a:tcPr>
                </a:tc>
              </a:tr>
            </a:tbl>
          </a:graphicData>
        </a:graphic>
      </p:graphicFrame>
      <p:sp>
        <p:nvSpPr>
          <p:cNvPr id="8" name="Shape 284"/>
          <p:cNvSpPr txBox="1"/>
          <p:nvPr/>
        </p:nvSpPr>
        <p:spPr>
          <a:xfrm>
            <a:off x="3768820" y="3377484"/>
            <a:ext cx="419099" cy="369888"/>
          </a:xfrm>
          <a:prstGeom prst="rect">
            <a:avLst/>
          </a:prstGeom>
          <a:noFill/>
          <a:ln>
            <a:noFill/>
          </a:ln>
        </p:spPr>
        <p:txBody>
          <a:bodyPr lIns="91425" tIns="45700" rIns="91425" bIns="45700" anchor="t" anchorCtr="0">
            <a:spAutoFit/>
          </a:bodyPr>
          <a:lstStyle/>
          <a:p>
            <a:pPr marL="0" marR="0" lvl="0" indent="0" algn="l" rtl="0">
              <a:spcBef>
                <a:spcPts val="0"/>
              </a:spcBef>
              <a:buSzPct val="25000"/>
              <a:buNone/>
            </a:pPr>
            <a:r>
              <a:rPr lang="en-GB" sz="1800" b="1" i="0" u="none" strike="noStrike" cap="none" baseline="0" dirty="0">
                <a:solidFill>
                  <a:srgbClr val="FF0000"/>
                </a:solidFill>
                <a:latin typeface="Calibri"/>
                <a:ea typeface="Calibri"/>
                <a:cs typeface="Calibri"/>
                <a:sym typeface="Calibri"/>
              </a:rPr>
              <a:t>20</a:t>
            </a:r>
          </a:p>
        </p:txBody>
      </p:sp>
      <p:sp>
        <p:nvSpPr>
          <p:cNvPr id="9" name="Shape 285"/>
          <p:cNvSpPr txBox="1"/>
          <p:nvPr/>
        </p:nvSpPr>
        <p:spPr>
          <a:xfrm>
            <a:off x="4530820" y="3377484"/>
            <a:ext cx="419099" cy="369888"/>
          </a:xfrm>
          <a:prstGeom prst="rect">
            <a:avLst/>
          </a:prstGeom>
          <a:noFill/>
          <a:ln>
            <a:noFill/>
          </a:ln>
        </p:spPr>
        <p:txBody>
          <a:bodyPr lIns="91425" tIns="45700" rIns="91425" bIns="45700" anchor="t" anchorCtr="0">
            <a:spAutoFit/>
          </a:bodyPr>
          <a:lstStyle/>
          <a:p>
            <a:pPr marL="0" marR="0" lvl="0" indent="0" algn="l" rtl="0">
              <a:spcBef>
                <a:spcPts val="0"/>
              </a:spcBef>
              <a:buSzPct val="25000"/>
              <a:buNone/>
            </a:pPr>
            <a:r>
              <a:rPr lang="en-GB" sz="1800" b="1" i="0" u="none" strike="noStrike" cap="none" baseline="0">
                <a:solidFill>
                  <a:srgbClr val="FF0000"/>
                </a:solidFill>
                <a:latin typeface="Calibri"/>
                <a:ea typeface="Calibri"/>
                <a:cs typeface="Calibri"/>
                <a:sym typeface="Calibri"/>
              </a:rPr>
              <a:t>49</a:t>
            </a:r>
          </a:p>
        </p:txBody>
      </p:sp>
      <p:sp>
        <p:nvSpPr>
          <p:cNvPr id="10" name="Shape 286"/>
          <p:cNvSpPr txBox="1"/>
          <p:nvPr/>
        </p:nvSpPr>
        <p:spPr>
          <a:xfrm>
            <a:off x="5292820" y="3377484"/>
            <a:ext cx="419099" cy="369888"/>
          </a:xfrm>
          <a:prstGeom prst="rect">
            <a:avLst/>
          </a:prstGeom>
          <a:noFill/>
          <a:ln>
            <a:noFill/>
          </a:ln>
        </p:spPr>
        <p:txBody>
          <a:bodyPr lIns="91425" tIns="45700" rIns="91425" bIns="45700" anchor="t" anchorCtr="0">
            <a:spAutoFit/>
          </a:bodyPr>
          <a:lstStyle/>
          <a:p>
            <a:pPr marL="0" marR="0" lvl="0" indent="0" algn="l" rtl="0">
              <a:spcBef>
                <a:spcPts val="0"/>
              </a:spcBef>
              <a:buSzPct val="25000"/>
              <a:buNone/>
            </a:pPr>
            <a:r>
              <a:rPr lang="en-GB" sz="1800" b="1" i="0" u="none" strike="noStrike" cap="none" baseline="0">
                <a:solidFill>
                  <a:srgbClr val="FF0000"/>
                </a:solidFill>
                <a:latin typeface="Calibri"/>
                <a:ea typeface="Calibri"/>
                <a:cs typeface="Calibri"/>
                <a:sym typeface="Calibri"/>
              </a:rPr>
              <a:t>30</a:t>
            </a:r>
          </a:p>
        </p:txBody>
      </p:sp>
      <p:sp>
        <p:nvSpPr>
          <p:cNvPr id="11" name="Shape 287"/>
          <p:cNvSpPr txBox="1"/>
          <p:nvPr/>
        </p:nvSpPr>
        <p:spPr>
          <a:xfrm>
            <a:off x="6054820" y="3377484"/>
            <a:ext cx="419099" cy="369888"/>
          </a:xfrm>
          <a:prstGeom prst="rect">
            <a:avLst/>
          </a:prstGeom>
          <a:noFill/>
          <a:ln>
            <a:noFill/>
          </a:ln>
        </p:spPr>
        <p:txBody>
          <a:bodyPr lIns="91425" tIns="45700" rIns="91425" bIns="45700" anchor="t" anchorCtr="0">
            <a:spAutoFit/>
          </a:bodyPr>
          <a:lstStyle/>
          <a:p>
            <a:pPr marL="0" marR="0" lvl="0" indent="0" algn="l" rtl="0">
              <a:spcBef>
                <a:spcPts val="0"/>
              </a:spcBef>
              <a:buSzPct val="25000"/>
              <a:buNone/>
            </a:pPr>
            <a:r>
              <a:rPr lang="en-GB" sz="1800" b="1" i="0" u="none" strike="noStrike" cap="none" baseline="0">
                <a:solidFill>
                  <a:srgbClr val="FF0000"/>
                </a:solidFill>
                <a:latin typeface="Calibri"/>
                <a:ea typeface="Calibri"/>
                <a:cs typeface="Calibri"/>
                <a:sym typeface="Calibri"/>
              </a:rPr>
              <a:t>67</a:t>
            </a:r>
          </a:p>
        </p:txBody>
      </p:sp>
      <p:sp>
        <p:nvSpPr>
          <p:cNvPr id="12" name="Shape 288"/>
          <p:cNvSpPr txBox="1"/>
          <p:nvPr/>
        </p:nvSpPr>
        <p:spPr>
          <a:xfrm>
            <a:off x="6893020" y="3377484"/>
            <a:ext cx="419099" cy="369888"/>
          </a:xfrm>
          <a:prstGeom prst="rect">
            <a:avLst/>
          </a:prstGeom>
          <a:noFill/>
          <a:ln>
            <a:noFill/>
          </a:ln>
        </p:spPr>
        <p:txBody>
          <a:bodyPr lIns="91425" tIns="45700" rIns="91425" bIns="45700" anchor="t" anchorCtr="0">
            <a:spAutoFit/>
          </a:bodyPr>
          <a:lstStyle/>
          <a:p>
            <a:pPr marL="0" marR="0" lvl="0" indent="0" algn="l" rtl="0">
              <a:spcBef>
                <a:spcPts val="0"/>
              </a:spcBef>
              <a:buSzPct val="25000"/>
              <a:buNone/>
            </a:pPr>
            <a:r>
              <a:rPr lang="en-GB" sz="1800" b="1" i="0" u="none" strike="noStrike" cap="none" baseline="0">
                <a:solidFill>
                  <a:srgbClr val="FF0000"/>
                </a:solidFill>
                <a:latin typeface="Calibri"/>
                <a:ea typeface="Calibri"/>
                <a:cs typeface="Calibri"/>
                <a:sym typeface="Calibri"/>
              </a:rPr>
              <a:t>35</a:t>
            </a:r>
          </a:p>
        </p:txBody>
      </p:sp>
    </p:spTree>
    <p:extLst>
      <p:ext uri="{BB962C8B-B14F-4D97-AF65-F5344CB8AC3E}">
        <p14:creationId xmlns:p14="http://schemas.microsoft.com/office/powerpoint/2010/main" val="4038050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8" end="8"/>
                                            </p:txEl>
                                          </p:spTgt>
                                        </p:tgtEl>
                                        <p:attrNameLst>
                                          <p:attrName>style.visibility</p:attrName>
                                        </p:attrNameLst>
                                      </p:cBhvr>
                                      <p:to>
                                        <p:strVal val="visible"/>
                                      </p:to>
                                    </p:set>
                                    <p:animEffect transition="in" filter="fade">
                                      <p:cBhvr>
                                        <p:cTn id="22" dur="500"/>
                                        <p:tgtEl>
                                          <p:spTgt spid="4">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fade">
                                      <p:cBhvr>
                                        <p:cTn id="32" dur="500"/>
                                        <p:tgtEl>
                                          <p:spTgt spid="4">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animEffect transition="in" filter="fade">
                                      <p:cBhvr>
                                        <p:cTn id="37" dur="500"/>
                                        <p:tgtEl>
                                          <p:spTgt spid="4">
                                            <p:txEl>
                                              <p:pRg st="11" end="11"/>
                                            </p:txEl>
                                          </p:spTgt>
                                        </p:tgtEl>
                                      </p:cBhvr>
                                    </p:animEffect>
                                  </p:child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par>
                          <p:cTn id="42" fill="hold">
                            <p:stCondLst>
                              <p:cond delay="1000"/>
                            </p:stCondLst>
                            <p:childTnLst>
                              <p:par>
                                <p:cTn id="43" presetID="10" presetClass="entr" presetSubtype="0" fill="hold" nodeType="after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500"/>
                                        <p:tgtEl>
                                          <p:spTgt spid="7"/>
                                        </p:tgtEl>
                                      </p:cBhvr>
                                    </p:animEffect>
                                  </p:childTnLst>
                                </p:cTn>
                              </p:par>
                            </p:childTnLst>
                          </p:cTn>
                        </p:par>
                        <p:par>
                          <p:cTn id="46" fill="hold">
                            <p:stCondLst>
                              <p:cond delay="1500"/>
                            </p:stCondLst>
                            <p:childTnLst>
                              <p:par>
                                <p:cTn id="47" presetID="10" presetClass="entr" presetSubtype="0" fill="hold"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par>
                          <p:cTn id="50" fill="hold">
                            <p:stCondLst>
                              <p:cond delay="2000"/>
                            </p:stCondLst>
                            <p:childTnLst>
                              <p:par>
                                <p:cTn id="51" presetID="10" presetClass="entr" presetSubtype="0" fill="hold" nodeType="after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500"/>
                                        <p:tgtEl>
                                          <p:spTgt spid="9"/>
                                        </p:tgtEl>
                                      </p:cBhvr>
                                    </p:animEffect>
                                  </p:childTnLst>
                                </p:cTn>
                              </p:par>
                            </p:childTnLst>
                          </p:cTn>
                        </p:par>
                        <p:par>
                          <p:cTn id="54" fill="hold">
                            <p:stCondLst>
                              <p:cond delay="2500"/>
                            </p:stCondLst>
                            <p:childTnLst>
                              <p:par>
                                <p:cTn id="55" presetID="10" presetClass="entr" presetSubtype="0" fill="hold" nodeType="after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childTnLst>
                                </p:cTn>
                              </p:par>
                            </p:childTnLst>
                          </p:cTn>
                        </p:par>
                        <p:par>
                          <p:cTn id="58" fill="hold">
                            <p:stCondLst>
                              <p:cond delay="3000"/>
                            </p:stCondLst>
                            <p:childTnLst>
                              <p:par>
                                <p:cTn id="59" presetID="10" presetClass="entr" presetSubtype="0" fill="hold"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childTnLst>
                          </p:cTn>
                        </p:par>
                        <p:par>
                          <p:cTn id="62" fill="hold">
                            <p:stCondLst>
                              <p:cond delay="3500"/>
                            </p:stCondLst>
                            <p:childTnLst>
                              <p:par>
                                <p:cTn id="63" presetID="10" presetClass="entr" presetSubtype="0" fill="hold" nodeType="after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fade">
                                      <p:cBhvr>
                                        <p:cTn id="6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endParaRPr lang="en-IN" dirty="0"/>
          </a:p>
        </p:txBody>
      </p:sp>
      <p:sp>
        <p:nvSpPr>
          <p:cNvPr id="3" name="Content Placeholder 2"/>
          <p:cNvSpPr>
            <a:spLocks noGrp="1"/>
          </p:cNvSpPr>
          <p:nvPr>
            <p:ph idx="1"/>
          </p:nvPr>
        </p:nvSpPr>
        <p:spPr/>
        <p:txBody>
          <a:bodyPr/>
          <a:lstStyle/>
          <a:p>
            <a:r>
              <a:rPr lang="en-US" dirty="0" smtClean="0"/>
              <a:t>Two Dimensional Array</a:t>
            </a:r>
          </a:p>
          <a:p>
            <a:pPr marL="201168" lvl="1" indent="0">
              <a:buNone/>
            </a:pPr>
            <a:endParaRPr lang="en-US" dirty="0" smtClean="0"/>
          </a:p>
          <a:p>
            <a:pPr marL="201168" lvl="1" indent="0">
              <a:buNone/>
            </a:pPr>
            <a:r>
              <a:rPr lang="en-US" dirty="0" err="1" smtClean="0"/>
              <a:t>int</a:t>
            </a:r>
            <a:r>
              <a:rPr lang="en-US" dirty="0" smtClean="0"/>
              <a:t>[][] marks = new </a:t>
            </a:r>
            <a:r>
              <a:rPr lang="en-US" dirty="0" err="1" smtClean="0"/>
              <a:t>int</a:t>
            </a:r>
            <a:r>
              <a:rPr lang="en-US" dirty="0" smtClean="0"/>
              <a:t>[2][3]</a:t>
            </a:r>
          </a:p>
          <a:p>
            <a:pPr marL="201168" lvl="1" indent="0">
              <a:buNone/>
            </a:pPr>
            <a:endParaRPr lang="en-US" dirty="0" smtClean="0"/>
          </a:p>
          <a:p>
            <a:pPr marL="635508" lvl="1" indent="-342900">
              <a:spcBef>
                <a:spcPts val="480"/>
              </a:spcBef>
              <a:buClr>
                <a:srgbClr val="002060"/>
              </a:buClr>
              <a:buSzPct val="25000"/>
              <a:buNone/>
            </a:pPr>
            <a:r>
              <a:rPr lang="en-GB" sz="2200" dirty="0">
                <a:solidFill>
                  <a:schemeClr val="tx1"/>
                </a:solidFill>
                <a:latin typeface="Arial"/>
                <a:ea typeface="Arial"/>
                <a:cs typeface="Arial"/>
                <a:sym typeface="Arial"/>
              </a:rPr>
              <a:t>marks[0][0] = 30;</a:t>
            </a:r>
          </a:p>
          <a:p>
            <a:pPr marL="635508" lvl="1" indent="-342900">
              <a:spcBef>
                <a:spcPts val="480"/>
              </a:spcBef>
              <a:buClr>
                <a:srgbClr val="002060"/>
              </a:buClr>
              <a:buSzPct val="25000"/>
              <a:buNone/>
            </a:pPr>
            <a:r>
              <a:rPr lang="en-GB" sz="2200" dirty="0">
                <a:solidFill>
                  <a:schemeClr val="tx1"/>
                </a:solidFill>
                <a:latin typeface="Arial"/>
                <a:ea typeface="Arial"/>
                <a:cs typeface="Arial"/>
                <a:sym typeface="Arial"/>
              </a:rPr>
              <a:t>marks[0][1]=31;</a:t>
            </a:r>
          </a:p>
          <a:p>
            <a:pPr marL="635508" lvl="1" indent="-342900">
              <a:spcBef>
                <a:spcPts val="480"/>
              </a:spcBef>
              <a:buClr>
                <a:srgbClr val="002060"/>
              </a:buClr>
              <a:buSzPct val="25000"/>
              <a:buNone/>
            </a:pPr>
            <a:r>
              <a:rPr lang="en-GB" sz="2200" dirty="0">
                <a:solidFill>
                  <a:schemeClr val="tx1"/>
                </a:solidFill>
                <a:latin typeface="Arial"/>
                <a:ea typeface="Arial"/>
                <a:cs typeface="Arial"/>
                <a:sym typeface="Arial"/>
              </a:rPr>
              <a:t>marks[0][2]=32;</a:t>
            </a:r>
          </a:p>
          <a:p>
            <a:pPr marL="635508" lvl="1" indent="-342900">
              <a:spcBef>
                <a:spcPts val="480"/>
              </a:spcBef>
              <a:buClr>
                <a:srgbClr val="002060"/>
              </a:buClr>
              <a:buSzPct val="25000"/>
              <a:buNone/>
            </a:pPr>
            <a:r>
              <a:rPr lang="en-GB" sz="2200" dirty="0">
                <a:solidFill>
                  <a:schemeClr val="tx1"/>
                </a:solidFill>
                <a:latin typeface="Arial"/>
                <a:ea typeface="Arial"/>
                <a:cs typeface="Arial"/>
                <a:sym typeface="Arial"/>
              </a:rPr>
              <a:t>marks[1][0]=40;</a:t>
            </a:r>
          </a:p>
          <a:p>
            <a:pPr marL="635508" lvl="1" indent="-342900">
              <a:spcBef>
                <a:spcPts val="480"/>
              </a:spcBef>
              <a:buClr>
                <a:srgbClr val="002060"/>
              </a:buClr>
              <a:buSzPct val="25000"/>
              <a:buNone/>
            </a:pPr>
            <a:r>
              <a:rPr lang="en-GB" sz="2200" dirty="0">
                <a:solidFill>
                  <a:schemeClr val="tx1"/>
                </a:solidFill>
                <a:latin typeface="Arial"/>
                <a:ea typeface="Arial"/>
                <a:cs typeface="Arial"/>
                <a:sym typeface="Arial"/>
              </a:rPr>
              <a:t>marks[1][1]=41;</a:t>
            </a:r>
          </a:p>
          <a:p>
            <a:pPr marL="635508" lvl="1" indent="-342900">
              <a:spcBef>
                <a:spcPts val="480"/>
              </a:spcBef>
              <a:buClr>
                <a:srgbClr val="002060"/>
              </a:buClr>
              <a:buSzPct val="25000"/>
              <a:buNone/>
            </a:pPr>
            <a:r>
              <a:rPr lang="en-GB" sz="2200" dirty="0">
                <a:solidFill>
                  <a:schemeClr val="tx1"/>
                </a:solidFill>
                <a:latin typeface="Arial"/>
                <a:ea typeface="Arial"/>
                <a:cs typeface="Arial"/>
                <a:sym typeface="Arial"/>
              </a:rPr>
              <a:t>marks[1][2]=42;</a:t>
            </a:r>
          </a:p>
          <a:p>
            <a:pPr marL="201168" lvl="1" indent="0">
              <a:buNone/>
            </a:pPr>
            <a:endParaRPr lang="en-US" dirty="0"/>
          </a:p>
          <a:p>
            <a:pPr marL="201168" lvl="1" indent="0">
              <a:buNone/>
            </a:pPr>
            <a:endParaRPr lang="en-IN" dirty="0"/>
          </a:p>
        </p:txBody>
      </p:sp>
      <p:sp>
        <p:nvSpPr>
          <p:cNvPr id="28" name="Shape 321"/>
          <p:cNvSpPr/>
          <p:nvPr/>
        </p:nvSpPr>
        <p:spPr>
          <a:xfrm>
            <a:off x="5507865" y="2555383"/>
            <a:ext cx="3886200" cy="1066799"/>
          </a:xfrm>
          <a:prstGeom prst="ellipse">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spAutoFit/>
          </a:bodyPr>
          <a:lstStyle/>
          <a:p>
            <a:pPr marL="0" marR="0" lvl="0" indent="0" algn="ctr" rtl="0">
              <a:spcBef>
                <a:spcPts val="0"/>
              </a:spcBef>
              <a:spcAft>
                <a:spcPts val="0"/>
              </a:spcAft>
              <a:buNone/>
            </a:pPr>
            <a:endParaRPr sz="1800" b="0" i="0" u="none" strike="noStrike" cap="none" baseline="0">
              <a:solidFill>
                <a:schemeClr val="lt1"/>
              </a:solidFill>
              <a:latin typeface="Calibri"/>
              <a:ea typeface="Calibri"/>
              <a:cs typeface="Calibri"/>
              <a:sym typeface="Calibri"/>
            </a:endParaRPr>
          </a:p>
        </p:txBody>
      </p:sp>
      <p:sp>
        <p:nvSpPr>
          <p:cNvPr id="29" name="Shape 324"/>
          <p:cNvSpPr/>
          <p:nvPr/>
        </p:nvSpPr>
        <p:spPr>
          <a:xfrm>
            <a:off x="4898265" y="4003183"/>
            <a:ext cx="2743199" cy="838199"/>
          </a:xfrm>
          <a:prstGeom prst="ellipse">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spAutoFit/>
          </a:bodyPr>
          <a:lstStyle/>
          <a:p>
            <a:pPr marL="0" marR="0" lvl="0" indent="0" algn="ctr" rtl="0">
              <a:spcBef>
                <a:spcPts val="0"/>
              </a:spcBef>
              <a:spcAft>
                <a:spcPts val="0"/>
              </a:spcAft>
              <a:buNone/>
            </a:pPr>
            <a:endParaRPr sz="1800" b="0" i="0" u="none" strike="noStrike" cap="none" baseline="0">
              <a:solidFill>
                <a:schemeClr val="lt1"/>
              </a:solidFill>
              <a:latin typeface="Calibri"/>
              <a:ea typeface="Calibri"/>
              <a:cs typeface="Calibri"/>
              <a:sym typeface="Calibri"/>
            </a:endParaRPr>
          </a:p>
        </p:txBody>
      </p:sp>
      <p:graphicFrame>
        <p:nvGraphicFramePr>
          <p:cNvPr id="30" name="Shape 325"/>
          <p:cNvGraphicFramePr/>
          <p:nvPr>
            <p:extLst>
              <p:ext uri="{D42A27DB-BD31-4B8C-83A1-F6EECF244321}">
                <p14:modId xmlns:p14="http://schemas.microsoft.com/office/powerpoint/2010/main" val="2932769250"/>
              </p:ext>
            </p:extLst>
          </p:nvPr>
        </p:nvGraphicFramePr>
        <p:xfrm>
          <a:off x="6574665" y="2860183"/>
          <a:ext cx="1524000" cy="370850"/>
        </p:xfrm>
        <a:graphic>
          <a:graphicData uri="http://schemas.openxmlformats.org/drawingml/2006/table">
            <a:tbl>
              <a:tblPr firstRow="1" bandRow="1">
                <a:noFill/>
              </a:tblPr>
              <a:tblGrid>
                <a:gridCol w="762000"/>
                <a:gridCol w="762000"/>
              </a:tblGrid>
              <a:tr h="370850">
                <a:tc>
                  <a:txBody>
                    <a:bodyPr/>
                    <a:lstStyle/>
                    <a:p>
                      <a:pPr marL="0" lvl="0" algn="l" rtl="0">
                        <a:spcBef>
                          <a:spcPts val="0"/>
                        </a:spcBef>
                        <a:buNone/>
                      </a:pPr>
                      <a:endParaRPr/>
                    </a:p>
                  </a:txBody>
                  <a:tcPr marL="91450" marR="91450" marT="45725" marB="45725">
                    <a:solidFill>
                      <a:srgbClr val="DAEEF3"/>
                    </a:solidFill>
                  </a:tcPr>
                </a:tc>
                <a:tc>
                  <a:txBody>
                    <a:bodyPr/>
                    <a:lstStyle/>
                    <a:p>
                      <a:pPr marL="0" lvl="0" algn="l" rtl="0">
                        <a:spcBef>
                          <a:spcPts val="0"/>
                        </a:spcBef>
                        <a:buNone/>
                      </a:pPr>
                      <a:endParaRPr dirty="0"/>
                    </a:p>
                  </a:txBody>
                  <a:tcPr marL="91450" marR="91450" marT="45725" marB="45725">
                    <a:solidFill>
                      <a:srgbClr val="DAEEF3"/>
                    </a:solidFill>
                  </a:tcPr>
                </a:tc>
              </a:tr>
            </a:tbl>
          </a:graphicData>
        </a:graphic>
      </p:graphicFrame>
      <p:graphicFrame>
        <p:nvGraphicFramePr>
          <p:cNvPr id="31" name="Shape 326"/>
          <p:cNvGraphicFramePr/>
          <p:nvPr>
            <p:extLst>
              <p:ext uri="{D42A27DB-BD31-4B8C-83A1-F6EECF244321}">
                <p14:modId xmlns:p14="http://schemas.microsoft.com/office/powerpoint/2010/main" val="1771309337"/>
              </p:ext>
            </p:extLst>
          </p:nvPr>
        </p:nvGraphicFramePr>
        <p:xfrm>
          <a:off x="5279265" y="4261945"/>
          <a:ext cx="2057400" cy="370850"/>
        </p:xfrm>
        <a:graphic>
          <a:graphicData uri="http://schemas.openxmlformats.org/drawingml/2006/table">
            <a:tbl>
              <a:tblPr firstRow="1" bandRow="1">
                <a:noFill/>
              </a:tblPr>
              <a:tblGrid>
                <a:gridCol w="685800"/>
                <a:gridCol w="685800"/>
                <a:gridCol w="685800"/>
              </a:tblGrid>
              <a:tr h="370850">
                <a:tc>
                  <a:txBody>
                    <a:bodyPr/>
                    <a:lstStyle/>
                    <a:p>
                      <a:pPr marL="0" lvl="0" algn="l" rtl="0">
                        <a:spcBef>
                          <a:spcPts val="0"/>
                        </a:spcBef>
                        <a:buNone/>
                      </a:pPr>
                      <a:endParaRPr/>
                    </a:p>
                  </a:txBody>
                  <a:tcPr marL="91450" marR="91450" marT="45725" marB="45725">
                    <a:solidFill>
                      <a:srgbClr val="DAEEF3"/>
                    </a:solidFill>
                  </a:tcPr>
                </a:tc>
                <a:tc>
                  <a:txBody>
                    <a:bodyPr/>
                    <a:lstStyle/>
                    <a:p>
                      <a:pPr marL="0" lvl="0" algn="l" rtl="0">
                        <a:spcBef>
                          <a:spcPts val="0"/>
                        </a:spcBef>
                        <a:buNone/>
                      </a:pPr>
                      <a:endParaRPr/>
                    </a:p>
                  </a:txBody>
                  <a:tcPr marL="91450" marR="91450" marT="45725" marB="45725">
                    <a:solidFill>
                      <a:srgbClr val="DAEEF3"/>
                    </a:solidFill>
                  </a:tcPr>
                </a:tc>
                <a:tc>
                  <a:txBody>
                    <a:bodyPr/>
                    <a:lstStyle/>
                    <a:p>
                      <a:pPr marL="0" lvl="0" algn="l" rtl="0">
                        <a:spcBef>
                          <a:spcPts val="0"/>
                        </a:spcBef>
                        <a:buNone/>
                      </a:pPr>
                      <a:endParaRPr/>
                    </a:p>
                  </a:txBody>
                  <a:tcPr marL="91450" marR="91450" marT="45725" marB="45725">
                    <a:solidFill>
                      <a:srgbClr val="DAEEF3"/>
                    </a:solidFill>
                  </a:tcPr>
                </a:tc>
              </a:tr>
            </a:tbl>
          </a:graphicData>
        </a:graphic>
      </p:graphicFrame>
      <p:sp>
        <p:nvSpPr>
          <p:cNvPr id="32" name="Shape 327"/>
          <p:cNvSpPr/>
          <p:nvPr/>
        </p:nvSpPr>
        <p:spPr>
          <a:xfrm>
            <a:off x="7793865" y="4003183"/>
            <a:ext cx="2743199" cy="838199"/>
          </a:xfrm>
          <a:prstGeom prst="ellipse">
            <a:avLst/>
          </a:prstGeom>
          <a:solidFill>
            <a:schemeClr val="accent1"/>
          </a:solidFill>
          <a:ln w="25400" cap="flat">
            <a:solidFill>
              <a:srgbClr val="395E8A"/>
            </a:solidFill>
            <a:prstDash val="solid"/>
            <a:round/>
            <a:headEnd type="none" w="med" len="med"/>
            <a:tailEnd type="none" w="med" len="med"/>
          </a:ln>
        </p:spPr>
        <p:txBody>
          <a:bodyPr lIns="91425" tIns="45700" rIns="91425" bIns="45700" anchor="ctr" anchorCtr="0">
            <a:spAutoFit/>
          </a:bodyPr>
          <a:lstStyle/>
          <a:p>
            <a:pPr marL="0" marR="0" lvl="0" indent="0" algn="ctr" rtl="0">
              <a:spcBef>
                <a:spcPts val="0"/>
              </a:spcBef>
              <a:spcAft>
                <a:spcPts val="0"/>
              </a:spcAft>
              <a:buNone/>
            </a:pPr>
            <a:endParaRPr sz="1800" b="0" i="0" u="none" strike="noStrike" cap="none" baseline="0">
              <a:solidFill>
                <a:schemeClr val="lt1"/>
              </a:solidFill>
              <a:latin typeface="Calibri"/>
              <a:ea typeface="Calibri"/>
              <a:cs typeface="Calibri"/>
              <a:sym typeface="Calibri"/>
            </a:endParaRPr>
          </a:p>
        </p:txBody>
      </p:sp>
      <p:graphicFrame>
        <p:nvGraphicFramePr>
          <p:cNvPr id="33" name="Shape 328"/>
          <p:cNvGraphicFramePr/>
          <p:nvPr>
            <p:extLst>
              <p:ext uri="{D42A27DB-BD31-4B8C-83A1-F6EECF244321}">
                <p14:modId xmlns:p14="http://schemas.microsoft.com/office/powerpoint/2010/main" val="3129480556"/>
              </p:ext>
            </p:extLst>
          </p:nvPr>
        </p:nvGraphicFramePr>
        <p:xfrm>
          <a:off x="8174865" y="4231783"/>
          <a:ext cx="2057400" cy="370850"/>
        </p:xfrm>
        <a:graphic>
          <a:graphicData uri="http://schemas.openxmlformats.org/drawingml/2006/table">
            <a:tbl>
              <a:tblPr firstRow="1" bandRow="1">
                <a:noFill/>
              </a:tblPr>
              <a:tblGrid>
                <a:gridCol w="685800"/>
                <a:gridCol w="685800"/>
                <a:gridCol w="685800"/>
              </a:tblGrid>
              <a:tr h="370850">
                <a:tc>
                  <a:txBody>
                    <a:bodyPr/>
                    <a:lstStyle/>
                    <a:p>
                      <a:pPr marL="0" lvl="0" algn="l" rtl="0">
                        <a:spcBef>
                          <a:spcPts val="0"/>
                        </a:spcBef>
                        <a:buNone/>
                      </a:pPr>
                      <a:endParaRPr/>
                    </a:p>
                  </a:txBody>
                  <a:tcPr marL="91450" marR="91450" marT="45725" marB="45725">
                    <a:solidFill>
                      <a:srgbClr val="DAEEF3"/>
                    </a:solidFill>
                  </a:tcPr>
                </a:tc>
                <a:tc>
                  <a:txBody>
                    <a:bodyPr/>
                    <a:lstStyle/>
                    <a:p>
                      <a:pPr marL="0" lvl="0" algn="l" rtl="0">
                        <a:spcBef>
                          <a:spcPts val="0"/>
                        </a:spcBef>
                        <a:buNone/>
                      </a:pPr>
                      <a:endParaRPr/>
                    </a:p>
                  </a:txBody>
                  <a:tcPr marL="91450" marR="91450" marT="45725" marB="45725">
                    <a:solidFill>
                      <a:srgbClr val="DAEEF3"/>
                    </a:solidFill>
                  </a:tcPr>
                </a:tc>
                <a:tc>
                  <a:txBody>
                    <a:bodyPr/>
                    <a:lstStyle/>
                    <a:p>
                      <a:pPr marL="0" lvl="0" algn="l" rtl="0">
                        <a:spcBef>
                          <a:spcPts val="0"/>
                        </a:spcBef>
                        <a:buNone/>
                      </a:pPr>
                      <a:endParaRPr/>
                    </a:p>
                  </a:txBody>
                  <a:tcPr marL="91450" marR="91450" marT="45725" marB="45725">
                    <a:solidFill>
                      <a:srgbClr val="DAEEF3"/>
                    </a:solidFill>
                  </a:tcPr>
                </a:tc>
              </a:tr>
            </a:tbl>
          </a:graphicData>
        </a:graphic>
      </p:graphicFrame>
      <p:cxnSp>
        <p:nvCxnSpPr>
          <p:cNvPr id="34" name="Shape 329"/>
          <p:cNvCxnSpPr>
            <a:endCxn id="29" idx="0"/>
          </p:cNvCxnSpPr>
          <p:nvPr/>
        </p:nvCxnSpPr>
        <p:spPr>
          <a:xfrm flipH="1">
            <a:off x="6269864" y="3393583"/>
            <a:ext cx="609600" cy="609600"/>
          </a:xfrm>
          <a:prstGeom prst="straightConnector1">
            <a:avLst/>
          </a:prstGeom>
          <a:noFill/>
          <a:ln w="25400" cap="flat">
            <a:solidFill>
              <a:srgbClr val="FF0000"/>
            </a:solidFill>
            <a:prstDash val="solid"/>
            <a:round/>
            <a:headEnd type="none" w="med" len="med"/>
            <a:tailEnd type="stealth" w="lg" len="lg"/>
          </a:ln>
        </p:spPr>
      </p:cxnSp>
      <p:cxnSp>
        <p:nvCxnSpPr>
          <p:cNvPr id="35" name="Shape 330"/>
          <p:cNvCxnSpPr/>
          <p:nvPr/>
        </p:nvCxnSpPr>
        <p:spPr>
          <a:xfrm>
            <a:off x="7870065" y="3317383"/>
            <a:ext cx="1219199" cy="685799"/>
          </a:xfrm>
          <a:prstGeom prst="straightConnector1">
            <a:avLst/>
          </a:prstGeom>
          <a:noFill/>
          <a:ln w="25400" cap="flat">
            <a:solidFill>
              <a:srgbClr val="FF0000"/>
            </a:solidFill>
            <a:prstDash val="solid"/>
            <a:round/>
            <a:headEnd type="none" w="med" len="med"/>
            <a:tailEnd type="stealth" w="lg" len="lg"/>
          </a:ln>
        </p:spPr>
      </p:cxnSp>
      <p:sp>
        <p:nvSpPr>
          <p:cNvPr id="36" name="Shape 337"/>
          <p:cNvSpPr txBox="1"/>
          <p:nvPr/>
        </p:nvSpPr>
        <p:spPr>
          <a:xfrm>
            <a:off x="5355465" y="4307983"/>
            <a:ext cx="419099" cy="369888"/>
          </a:xfrm>
          <a:prstGeom prst="rect">
            <a:avLst/>
          </a:prstGeom>
          <a:noFill/>
          <a:ln>
            <a:noFill/>
          </a:ln>
        </p:spPr>
        <p:txBody>
          <a:bodyPr lIns="91425" tIns="45700" rIns="91425" bIns="45700" anchor="t" anchorCtr="0">
            <a:spAutoFit/>
          </a:bodyPr>
          <a:lstStyle/>
          <a:p>
            <a:pPr marL="0" marR="0" lvl="0" indent="0" algn="l" rtl="0">
              <a:spcBef>
                <a:spcPts val="0"/>
              </a:spcBef>
              <a:buSzPct val="25000"/>
              <a:buNone/>
            </a:pPr>
            <a:r>
              <a:rPr lang="en-GB" sz="1800" b="1" i="0" u="none" strike="noStrike" cap="none" baseline="0" dirty="0">
                <a:solidFill>
                  <a:srgbClr val="FF0000"/>
                </a:solidFill>
                <a:latin typeface="Calibri"/>
                <a:ea typeface="Calibri"/>
                <a:cs typeface="Calibri"/>
                <a:sym typeface="Calibri"/>
              </a:rPr>
              <a:t>30</a:t>
            </a:r>
          </a:p>
        </p:txBody>
      </p:sp>
      <p:sp>
        <p:nvSpPr>
          <p:cNvPr id="37" name="Shape 338"/>
          <p:cNvSpPr txBox="1"/>
          <p:nvPr/>
        </p:nvSpPr>
        <p:spPr>
          <a:xfrm>
            <a:off x="6117465" y="4231783"/>
            <a:ext cx="419099" cy="369888"/>
          </a:xfrm>
          <a:prstGeom prst="rect">
            <a:avLst/>
          </a:prstGeom>
          <a:noFill/>
          <a:ln>
            <a:noFill/>
          </a:ln>
        </p:spPr>
        <p:txBody>
          <a:bodyPr lIns="91425" tIns="45700" rIns="91425" bIns="45700" anchor="t" anchorCtr="0">
            <a:spAutoFit/>
          </a:bodyPr>
          <a:lstStyle/>
          <a:p>
            <a:pPr marL="0" marR="0" lvl="0" indent="0" algn="l" rtl="0">
              <a:spcBef>
                <a:spcPts val="0"/>
              </a:spcBef>
              <a:buSzPct val="25000"/>
              <a:buNone/>
            </a:pPr>
            <a:r>
              <a:rPr lang="en-GB" sz="1800" b="1" i="0" u="none" strike="noStrike" cap="none" baseline="0">
                <a:solidFill>
                  <a:srgbClr val="FF0000"/>
                </a:solidFill>
                <a:latin typeface="Calibri"/>
                <a:ea typeface="Calibri"/>
                <a:cs typeface="Calibri"/>
                <a:sym typeface="Calibri"/>
              </a:rPr>
              <a:t>31</a:t>
            </a:r>
          </a:p>
        </p:txBody>
      </p:sp>
      <p:sp>
        <p:nvSpPr>
          <p:cNvPr id="38" name="Shape 339"/>
          <p:cNvSpPr txBox="1"/>
          <p:nvPr/>
        </p:nvSpPr>
        <p:spPr>
          <a:xfrm>
            <a:off x="8289165" y="4231783"/>
            <a:ext cx="419099" cy="369888"/>
          </a:xfrm>
          <a:prstGeom prst="rect">
            <a:avLst/>
          </a:prstGeom>
          <a:noFill/>
          <a:ln>
            <a:noFill/>
          </a:ln>
        </p:spPr>
        <p:txBody>
          <a:bodyPr lIns="91425" tIns="45700" rIns="91425" bIns="45700" anchor="t" anchorCtr="0">
            <a:spAutoFit/>
          </a:bodyPr>
          <a:lstStyle/>
          <a:p>
            <a:pPr marL="0" marR="0" lvl="0" indent="0" algn="l" rtl="0">
              <a:spcBef>
                <a:spcPts val="0"/>
              </a:spcBef>
              <a:buSzPct val="25000"/>
              <a:buNone/>
            </a:pPr>
            <a:r>
              <a:rPr lang="en-GB" sz="1800" b="1" i="0" u="none" strike="noStrike" cap="none" baseline="0">
                <a:solidFill>
                  <a:srgbClr val="FF0000"/>
                </a:solidFill>
                <a:latin typeface="Calibri"/>
                <a:ea typeface="Calibri"/>
                <a:cs typeface="Calibri"/>
                <a:sym typeface="Calibri"/>
              </a:rPr>
              <a:t>40</a:t>
            </a:r>
          </a:p>
        </p:txBody>
      </p:sp>
      <p:sp>
        <p:nvSpPr>
          <p:cNvPr id="39" name="Shape 340"/>
          <p:cNvSpPr txBox="1"/>
          <p:nvPr/>
        </p:nvSpPr>
        <p:spPr>
          <a:xfrm>
            <a:off x="8974965" y="4231783"/>
            <a:ext cx="419099" cy="369888"/>
          </a:xfrm>
          <a:prstGeom prst="rect">
            <a:avLst/>
          </a:prstGeom>
          <a:noFill/>
          <a:ln>
            <a:noFill/>
          </a:ln>
        </p:spPr>
        <p:txBody>
          <a:bodyPr lIns="91425" tIns="45700" rIns="91425" bIns="45700" anchor="t" anchorCtr="0">
            <a:spAutoFit/>
          </a:bodyPr>
          <a:lstStyle/>
          <a:p>
            <a:pPr marL="0" marR="0" lvl="0" indent="0" algn="l" rtl="0">
              <a:spcBef>
                <a:spcPts val="0"/>
              </a:spcBef>
              <a:buSzPct val="25000"/>
              <a:buNone/>
            </a:pPr>
            <a:r>
              <a:rPr lang="en-GB" sz="1800" b="1" i="0" u="none" strike="noStrike" cap="none" baseline="0">
                <a:solidFill>
                  <a:srgbClr val="FF0000"/>
                </a:solidFill>
                <a:latin typeface="Calibri"/>
                <a:ea typeface="Calibri"/>
                <a:cs typeface="Calibri"/>
                <a:sym typeface="Calibri"/>
              </a:rPr>
              <a:t>41</a:t>
            </a:r>
          </a:p>
        </p:txBody>
      </p:sp>
      <p:sp>
        <p:nvSpPr>
          <p:cNvPr id="40" name="Shape 341"/>
          <p:cNvSpPr txBox="1"/>
          <p:nvPr/>
        </p:nvSpPr>
        <p:spPr>
          <a:xfrm flipH="1">
            <a:off x="6803265" y="4277820"/>
            <a:ext cx="419099" cy="369886"/>
          </a:xfrm>
          <a:prstGeom prst="rect">
            <a:avLst/>
          </a:prstGeom>
          <a:noFill/>
          <a:ln>
            <a:noFill/>
          </a:ln>
        </p:spPr>
        <p:txBody>
          <a:bodyPr lIns="91425" tIns="45700" rIns="91425" bIns="45700" anchor="t" anchorCtr="0">
            <a:spAutoFit/>
          </a:bodyPr>
          <a:lstStyle/>
          <a:p>
            <a:pPr marL="0" marR="0" lvl="0" indent="0" algn="l" rtl="0">
              <a:spcBef>
                <a:spcPts val="0"/>
              </a:spcBef>
              <a:buSzPct val="25000"/>
              <a:buNone/>
            </a:pPr>
            <a:r>
              <a:rPr lang="en-GB" sz="1800" b="1" i="0" u="none" strike="noStrike" cap="none" baseline="0">
                <a:solidFill>
                  <a:srgbClr val="FF0000"/>
                </a:solidFill>
                <a:latin typeface="Calibri"/>
                <a:ea typeface="Calibri"/>
                <a:cs typeface="Calibri"/>
                <a:sym typeface="Calibri"/>
              </a:rPr>
              <a:t>32</a:t>
            </a:r>
          </a:p>
        </p:txBody>
      </p:sp>
      <p:sp>
        <p:nvSpPr>
          <p:cNvPr id="41" name="Shape 342"/>
          <p:cNvSpPr txBox="1"/>
          <p:nvPr/>
        </p:nvSpPr>
        <p:spPr>
          <a:xfrm>
            <a:off x="9660765" y="4231783"/>
            <a:ext cx="419099" cy="369888"/>
          </a:xfrm>
          <a:prstGeom prst="rect">
            <a:avLst/>
          </a:prstGeom>
          <a:noFill/>
          <a:ln>
            <a:noFill/>
          </a:ln>
        </p:spPr>
        <p:txBody>
          <a:bodyPr lIns="91425" tIns="45700" rIns="91425" bIns="45700" anchor="t" anchorCtr="0">
            <a:spAutoFit/>
          </a:bodyPr>
          <a:lstStyle/>
          <a:p>
            <a:pPr marL="0" marR="0" lvl="0" indent="0" algn="l" rtl="0">
              <a:spcBef>
                <a:spcPts val="0"/>
              </a:spcBef>
              <a:buSzPct val="25000"/>
              <a:buNone/>
            </a:pPr>
            <a:r>
              <a:rPr lang="en-GB" sz="1800" b="1" i="0" u="none" strike="noStrike" cap="none" baseline="0">
                <a:solidFill>
                  <a:srgbClr val="FF0000"/>
                </a:solidFill>
                <a:latin typeface="Calibri"/>
                <a:ea typeface="Calibri"/>
                <a:cs typeface="Calibri"/>
                <a:sym typeface="Calibri"/>
              </a:rPr>
              <a:t>42</a:t>
            </a:r>
          </a:p>
        </p:txBody>
      </p:sp>
      <p:sp>
        <p:nvSpPr>
          <p:cNvPr id="56" name="Shape 337"/>
          <p:cNvSpPr txBox="1"/>
          <p:nvPr/>
        </p:nvSpPr>
        <p:spPr>
          <a:xfrm>
            <a:off x="6803264" y="2861145"/>
            <a:ext cx="419099" cy="369888"/>
          </a:xfrm>
          <a:prstGeom prst="rect">
            <a:avLst/>
          </a:prstGeom>
          <a:noFill/>
          <a:ln>
            <a:noFill/>
          </a:ln>
        </p:spPr>
        <p:txBody>
          <a:bodyPr lIns="91425" tIns="45700" rIns="91425" bIns="45700" anchor="t" anchorCtr="0">
            <a:spAutoFit/>
          </a:bodyPr>
          <a:lstStyle/>
          <a:p>
            <a:pPr marL="0" marR="0" lvl="0" indent="0" algn="l" rtl="0">
              <a:spcBef>
                <a:spcPts val="0"/>
              </a:spcBef>
              <a:buSzPct val="25000"/>
              <a:buNone/>
            </a:pPr>
            <a:r>
              <a:rPr lang="en-GB" b="1" dirty="0" smtClean="0">
                <a:solidFill>
                  <a:schemeClr val="bg2">
                    <a:lumMod val="10000"/>
                  </a:schemeClr>
                </a:solidFill>
                <a:latin typeface="Calibri"/>
                <a:ea typeface="Calibri"/>
                <a:cs typeface="Calibri"/>
                <a:sym typeface="Calibri"/>
              </a:rPr>
              <a:t>0</a:t>
            </a:r>
            <a:endParaRPr lang="en-GB" sz="1800" b="1" i="0" u="none" strike="noStrike" cap="none" baseline="0" dirty="0">
              <a:solidFill>
                <a:schemeClr val="bg2">
                  <a:lumMod val="10000"/>
                </a:schemeClr>
              </a:solidFill>
              <a:latin typeface="Calibri"/>
              <a:ea typeface="Calibri"/>
              <a:cs typeface="Calibri"/>
              <a:sym typeface="Calibri"/>
            </a:endParaRPr>
          </a:p>
        </p:txBody>
      </p:sp>
      <p:sp>
        <p:nvSpPr>
          <p:cNvPr id="57" name="Shape 337"/>
          <p:cNvSpPr txBox="1"/>
          <p:nvPr/>
        </p:nvSpPr>
        <p:spPr>
          <a:xfrm>
            <a:off x="7453645" y="2861145"/>
            <a:ext cx="419099" cy="369888"/>
          </a:xfrm>
          <a:prstGeom prst="rect">
            <a:avLst/>
          </a:prstGeom>
          <a:noFill/>
          <a:ln>
            <a:noFill/>
          </a:ln>
        </p:spPr>
        <p:txBody>
          <a:bodyPr lIns="91425" tIns="45700" rIns="91425" bIns="45700" anchor="t" anchorCtr="0">
            <a:spAutoFit/>
          </a:bodyPr>
          <a:lstStyle/>
          <a:p>
            <a:pPr marL="0" marR="0" lvl="0" indent="0" algn="l" rtl="0">
              <a:spcBef>
                <a:spcPts val="0"/>
              </a:spcBef>
              <a:buSzPct val="25000"/>
              <a:buNone/>
            </a:pPr>
            <a:r>
              <a:rPr lang="en-GB" b="1" dirty="0">
                <a:solidFill>
                  <a:schemeClr val="bg2">
                    <a:lumMod val="10000"/>
                  </a:schemeClr>
                </a:solidFill>
                <a:latin typeface="Calibri"/>
                <a:ea typeface="Calibri"/>
                <a:cs typeface="Calibri"/>
                <a:sym typeface="Calibri"/>
              </a:rPr>
              <a:t>1</a:t>
            </a:r>
            <a:endParaRPr lang="en-GB" sz="1800" b="1" i="0" u="none" strike="noStrike" cap="none" baseline="0" dirty="0">
              <a:solidFill>
                <a:schemeClr val="bg2">
                  <a:lumMod val="10000"/>
                </a:schemeClr>
              </a:solidFill>
              <a:latin typeface="Calibri"/>
              <a:ea typeface="Calibri"/>
              <a:cs typeface="Calibri"/>
              <a:sym typeface="Calibri"/>
            </a:endParaRPr>
          </a:p>
        </p:txBody>
      </p:sp>
    </p:spTree>
    <p:extLst>
      <p:ext uri="{BB962C8B-B14F-4D97-AF65-F5344CB8AC3E}">
        <p14:creationId xmlns:p14="http://schemas.microsoft.com/office/powerpoint/2010/main" val="261643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fade">
                                      <p:cBhvr>
                                        <p:cTn id="11" dur="500"/>
                                        <p:tgtEl>
                                          <p:spTgt spid="3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500"/>
                                        <p:tgtEl>
                                          <p:spTgt spid="39"/>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500"/>
                                        <p:tgtEl>
                                          <p:spTgt spid="56"/>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endParaRPr lang="en-IN" dirty="0"/>
          </a:p>
        </p:txBody>
      </p:sp>
      <p:sp>
        <p:nvSpPr>
          <p:cNvPr id="3" name="Content Placeholder 2"/>
          <p:cNvSpPr>
            <a:spLocks noGrp="1"/>
          </p:cNvSpPr>
          <p:nvPr>
            <p:ph idx="1"/>
          </p:nvPr>
        </p:nvSpPr>
        <p:spPr/>
        <p:txBody>
          <a:bodyPr/>
          <a:lstStyle/>
          <a:p>
            <a:r>
              <a:rPr lang="en-US" dirty="0" smtClean="0"/>
              <a:t>Drawbacks</a:t>
            </a:r>
          </a:p>
          <a:p>
            <a:endParaRPr lang="en-US" dirty="0" smtClean="0"/>
          </a:p>
          <a:p>
            <a:pPr marL="635508" lvl="1" indent="-342900">
              <a:spcBef>
                <a:spcPts val="0"/>
              </a:spcBef>
              <a:buClr>
                <a:srgbClr val="000066"/>
              </a:buClr>
              <a:buFont typeface="Arial"/>
              <a:buChar char="•"/>
            </a:pPr>
            <a:r>
              <a:rPr lang="en-IN" dirty="0">
                <a:solidFill>
                  <a:schemeClr val="tx1"/>
                </a:solidFill>
                <a:latin typeface="Arial"/>
                <a:ea typeface="Arial"/>
                <a:cs typeface="Arial"/>
                <a:sym typeface="Arial"/>
              </a:rPr>
              <a:t>Arrays are of fixed size</a:t>
            </a:r>
            <a:r>
              <a:rPr lang="en-IN" dirty="0" smtClean="0">
                <a:solidFill>
                  <a:schemeClr val="tx1"/>
                </a:solidFill>
                <a:latin typeface="Arial"/>
                <a:ea typeface="Arial"/>
                <a:cs typeface="Arial"/>
                <a:sym typeface="Arial"/>
              </a:rPr>
              <a:t>.</a:t>
            </a:r>
            <a:endParaRPr lang="en-IN" dirty="0">
              <a:solidFill>
                <a:schemeClr val="tx1"/>
              </a:solidFill>
              <a:latin typeface="Arial"/>
              <a:ea typeface="Arial"/>
              <a:cs typeface="Arial"/>
              <a:sym typeface="Arial"/>
            </a:endParaRPr>
          </a:p>
          <a:p>
            <a:pPr marL="635508" lvl="1" indent="-342900">
              <a:spcBef>
                <a:spcPts val="360"/>
              </a:spcBef>
              <a:buClr>
                <a:srgbClr val="000066"/>
              </a:buClr>
              <a:buFont typeface="Arial"/>
              <a:buChar char="•"/>
            </a:pPr>
            <a:r>
              <a:rPr lang="en-IN" dirty="0">
                <a:solidFill>
                  <a:schemeClr val="tx1"/>
                </a:solidFill>
                <a:latin typeface="Arial"/>
                <a:ea typeface="Arial"/>
                <a:cs typeface="Arial"/>
                <a:sym typeface="Arial"/>
              </a:rPr>
              <a:t>Can hold only same data type variables.</a:t>
            </a:r>
          </a:p>
          <a:p>
            <a:endParaRPr lang="en-IN" dirty="0"/>
          </a:p>
        </p:txBody>
      </p:sp>
    </p:spTree>
    <p:extLst>
      <p:ext uri="{BB962C8B-B14F-4D97-AF65-F5344CB8AC3E}">
        <p14:creationId xmlns:p14="http://schemas.microsoft.com/office/powerpoint/2010/main" val="1974479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Basics</a:t>
            </a:r>
            <a:endParaRPr lang="en-IN" dirty="0"/>
          </a:p>
        </p:txBody>
      </p:sp>
      <p:sp>
        <p:nvSpPr>
          <p:cNvPr id="3" name="Content Placeholder 2"/>
          <p:cNvSpPr>
            <a:spLocks noGrp="1"/>
          </p:cNvSpPr>
          <p:nvPr>
            <p:ph idx="1"/>
          </p:nvPr>
        </p:nvSpPr>
        <p:spPr>
          <a:xfrm>
            <a:off x="1211687" y="1690688"/>
            <a:ext cx="10515600" cy="4351338"/>
          </a:xfrm>
        </p:spPr>
        <p:txBody>
          <a:bodyPr/>
          <a:lstStyle/>
          <a:p>
            <a:r>
              <a:rPr lang="en-IN" dirty="0" smtClean="0"/>
              <a:t>Features</a:t>
            </a:r>
          </a:p>
          <a:p>
            <a:r>
              <a:rPr lang="en-IN" dirty="0" smtClean="0"/>
              <a:t>Datatypes</a:t>
            </a:r>
          </a:p>
          <a:p>
            <a:pPr marL="0" indent="0">
              <a:buNone/>
            </a:pPr>
            <a:r>
              <a:rPr lang="en-IN" dirty="0"/>
              <a:t>	</a:t>
            </a:r>
            <a:r>
              <a:rPr lang="en-IN" sz="2400" dirty="0" smtClean="0"/>
              <a:t>Primitive and Non-Primitive</a:t>
            </a:r>
          </a:p>
          <a:p>
            <a:r>
              <a:rPr lang="en-IN" dirty="0" smtClean="0"/>
              <a:t>Type Conversion</a:t>
            </a:r>
          </a:p>
          <a:p>
            <a:pPr marL="0" indent="0">
              <a:buNone/>
            </a:pPr>
            <a:r>
              <a:rPr lang="en-US" dirty="0" smtClean="0"/>
              <a:t>	</a:t>
            </a:r>
            <a:r>
              <a:rPr lang="en-US" sz="2400" dirty="0" smtClean="0"/>
              <a:t>Implicit </a:t>
            </a:r>
            <a:r>
              <a:rPr lang="en-US" sz="2400" dirty="0"/>
              <a:t>and Explicit</a:t>
            </a:r>
            <a:endParaRPr lang="en-IN" sz="2400" dirty="0"/>
          </a:p>
          <a:p>
            <a:r>
              <a:rPr lang="en-IN" dirty="0" smtClean="0"/>
              <a:t>Operators</a:t>
            </a:r>
          </a:p>
          <a:p>
            <a:r>
              <a:rPr lang="en-IN" dirty="0" smtClean="0"/>
              <a:t>Control Statements</a:t>
            </a:r>
          </a:p>
          <a:p>
            <a:r>
              <a:rPr lang="en-IN" dirty="0" smtClean="0"/>
              <a:t>Array (1D and 2D)</a:t>
            </a:r>
            <a:endParaRPr lang="en-IN" dirty="0"/>
          </a:p>
        </p:txBody>
      </p:sp>
    </p:spTree>
    <p:extLst>
      <p:ext uri="{BB962C8B-B14F-4D97-AF65-F5344CB8AC3E}">
        <p14:creationId xmlns:p14="http://schemas.microsoft.com/office/powerpoint/2010/main" val="4811342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OOPS Concepts</a:t>
            </a:r>
            <a:endParaRPr lang="en-IN" dirty="0"/>
          </a:p>
        </p:txBody>
      </p:sp>
    </p:spTree>
    <p:extLst>
      <p:ext uri="{BB962C8B-B14F-4D97-AF65-F5344CB8AC3E}">
        <p14:creationId xmlns:p14="http://schemas.microsoft.com/office/powerpoint/2010/main" val="41182995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a:t>
            </a:r>
            <a:endParaRPr lang="en-IN" dirty="0"/>
          </a:p>
        </p:txBody>
      </p:sp>
      <p:sp>
        <p:nvSpPr>
          <p:cNvPr id="3" name="Content Placeholder 2"/>
          <p:cNvSpPr>
            <a:spLocks noGrp="1"/>
          </p:cNvSpPr>
          <p:nvPr>
            <p:ph idx="1"/>
          </p:nvPr>
        </p:nvSpPr>
        <p:spPr/>
        <p:txBody>
          <a:bodyPr/>
          <a:lstStyle/>
          <a:p>
            <a:r>
              <a:rPr lang="en-IN" dirty="0" smtClean="0"/>
              <a:t>Concepts</a:t>
            </a:r>
          </a:p>
          <a:p>
            <a:r>
              <a:rPr lang="en-IN" dirty="0" smtClean="0"/>
              <a:t>Class and its members</a:t>
            </a:r>
          </a:p>
          <a:p>
            <a:pPr marL="0" indent="0">
              <a:buNone/>
            </a:pPr>
            <a:r>
              <a:rPr lang="en-IN" dirty="0" smtClean="0"/>
              <a:t>	</a:t>
            </a:r>
            <a:r>
              <a:rPr lang="en-IN" sz="2400" dirty="0" smtClean="0"/>
              <a:t>Methods and Variables</a:t>
            </a:r>
          </a:p>
          <a:p>
            <a:r>
              <a:rPr lang="en-IN" dirty="0" smtClean="0"/>
              <a:t>Object</a:t>
            </a:r>
          </a:p>
          <a:p>
            <a:r>
              <a:rPr lang="en-IN" dirty="0" smtClean="0"/>
              <a:t>Features (IPEA)</a:t>
            </a:r>
            <a:endParaRPr lang="en-IN" dirty="0"/>
          </a:p>
        </p:txBody>
      </p:sp>
    </p:spTree>
    <p:extLst>
      <p:ext uri="{BB962C8B-B14F-4D97-AF65-F5344CB8AC3E}">
        <p14:creationId xmlns:p14="http://schemas.microsoft.com/office/powerpoint/2010/main" val="10088001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a:t>
            </a:r>
            <a:endParaRPr lang="en-IN" dirty="0"/>
          </a:p>
        </p:txBody>
      </p:sp>
      <p:sp>
        <p:nvSpPr>
          <p:cNvPr id="3" name="Content Placeholder 2"/>
          <p:cNvSpPr>
            <a:spLocks noGrp="1"/>
          </p:cNvSpPr>
          <p:nvPr>
            <p:ph idx="1"/>
          </p:nvPr>
        </p:nvSpPr>
        <p:spPr/>
        <p:txBody>
          <a:bodyPr/>
          <a:lstStyle/>
          <a:p>
            <a:r>
              <a:rPr lang="en-IN" dirty="0"/>
              <a:t>Object Oriented Programming is a paradigm that provides many concepts such </a:t>
            </a:r>
            <a:r>
              <a:rPr lang="en-IN" dirty="0" smtClean="0"/>
              <a:t>as </a:t>
            </a:r>
            <a:r>
              <a:rPr lang="en-IN" b="1" dirty="0" smtClean="0"/>
              <a:t>inheritance</a:t>
            </a:r>
            <a:r>
              <a:rPr lang="en-IN" dirty="0"/>
              <a:t>, </a:t>
            </a:r>
            <a:r>
              <a:rPr lang="en-IN" b="1" dirty="0"/>
              <a:t>data binding</a:t>
            </a:r>
            <a:r>
              <a:rPr lang="en-IN" dirty="0"/>
              <a:t>, </a:t>
            </a:r>
            <a:r>
              <a:rPr lang="en-IN" b="1" dirty="0"/>
              <a:t>polymorphism</a:t>
            </a:r>
            <a:r>
              <a:rPr lang="en-IN" dirty="0"/>
              <a:t> etc</a:t>
            </a:r>
            <a:r>
              <a:rPr lang="en-IN" dirty="0" smtClean="0"/>
              <a:t>.</a:t>
            </a:r>
          </a:p>
          <a:p>
            <a:r>
              <a:rPr lang="en-IN" dirty="0"/>
              <a:t>The programming paradigm where everything is represented as an object, is known as truly object-oriented programming language</a:t>
            </a:r>
            <a:r>
              <a:rPr lang="en-IN" dirty="0" smtClean="0"/>
              <a:t>.</a:t>
            </a:r>
          </a:p>
          <a:p>
            <a:r>
              <a:rPr lang="en-IN" b="1" dirty="0" err="1"/>
              <a:t>Simula</a:t>
            </a:r>
            <a:r>
              <a:rPr lang="en-IN" dirty="0"/>
              <a:t> is considered as the first object-oriented programming </a:t>
            </a:r>
            <a:r>
              <a:rPr lang="en-IN" dirty="0" smtClean="0"/>
              <a:t>language.</a:t>
            </a:r>
            <a:endParaRPr lang="en-US" dirty="0"/>
          </a:p>
        </p:txBody>
      </p:sp>
    </p:spTree>
    <p:extLst>
      <p:ext uri="{BB962C8B-B14F-4D97-AF65-F5344CB8AC3E}">
        <p14:creationId xmlns:p14="http://schemas.microsoft.com/office/powerpoint/2010/main" val="14396367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a:t>
            </a:r>
            <a:endParaRPr lang="en-IN" dirty="0"/>
          </a:p>
        </p:txBody>
      </p:sp>
      <p:sp>
        <p:nvSpPr>
          <p:cNvPr id="3" name="Content Placeholder 2"/>
          <p:cNvSpPr>
            <a:spLocks noGrp="1"/>
          </p:cNvSpPr>
          <p:nvPr>
            <p:ph idx="1"/>
          </p:nvPr>
        </p:nvSpPr>
        <p:spPr>
          <a:xfrm>
            <a:off x="1097280" y="1845733"/>
            <a:ext cx="10058400" cy="4426278"/>
          </a:xfrm>
        </p:spPr>
        <p:txBody>
          <a:bodyPr>
            <a:normAutofit/>
          </a:bodyPr>
          <a:lstStyle/>
          <a:p>
            <a:r>
              <a:rPr lang="en-US" dirty="0" smtClean="0"/>
              <a:t>Class and its members</a:t>
            </a:r>
          </a:p>
          <a:p>
            <a:endParaRPr lang="en-US" dirty="0" smtClean="0"/>
          </a:p>
          <a:p>
            <a:pPr marL="635508" lvl="1" indent="-342900">
              <a:spcBef>
                <a:spcPts val="0"/>
              </a:spcBef>
              <a:buClr>
                <a:srgbClr val="000066"/>
              </a:buClr>
              <a:buFont typeface="Arial"/>
              <a:buChar char="•"/>
            </a:pPr>
            <a:r>
              <a:rPr lang="en-IN" sz="1600" dirty="0" smtClean="0">
                <a:solidFill>
                  <a:schemeClr val="tx1"/>
                </a:solidFill>
                <a:latin typeface="Arial"/>
                <a:ea typeface="Arial"/>
                <a:cs typeface="Arial"/>
                <a:sym typeface="Arial"/>
              </a:rPr>
              <a:t>Class </a:t>
            </a:r>
            <a:r>
              <a:rPr lang="en-IN" sz="1600" dirty="0">
                <a:solidFill>
                  <a:schemeClr val="tx1"/>
                </a:solidFill>
                <a:latin typeface="Arial"/>
                <a:ea typeface="Arial"/>
                <a:cs typeface="Arial"/>
                <a:sym typeface="Arial"/>
              </a:rPr>
              <a:t>is a Fundamental unit of Java program and Blueprint of an object</a:t>
            </a:r>
            <a:r>
              <a:rPr lang="en-IN" sz="1600" dirty="0" smtClean="0">
                <a:solidFill>
                  <a:schemeClr val="tx1"/>
                </a:solidFill>
                <a:latin typeface="Arial"/>
                <a:ea typeface="Arial"/>
                <a:cs typeface="Arial"/>
                <a:sym typeface="Arial"/>
              </a:rPr>
              <a:t>.</a:t>
            </a:r>
            <a:endParaRPr lang="en-IN" sz="1600" dirty="0">
              <a:solidFill>
                <a:schemeClr val="tx1"/>
              </a:solidFill>
              <a:latin typeface="Arial"/>
              <a:ea typeface="Arial"/>
              <a:cs typeface="Arial"/>
              <a:sym typeface="Arial"/>
            </a:endParaRPr>
          </a:p>
          <a:p>
            <a:pPr marL="635508" lvl="1" indent="-342900">
              <a:spcBef>
                <a:spcPts val="360"/>
              </a:spcBef>
              <a:buClr>
                <a:srgbClr val="000066"/>
              </a:buClr>
              <a:buFont typeface="Arial"/>
              <a:buChar char="•"/>
            </a:pPr>
            <a:r>
              <a:rPr lang="en-IN" sz="1600" dirty="0">
                <a:solidFill>
                  <a:schemeClr val="tx1"/>
                </a:solidFill>
                <a:latin typeface="Arial"/>
                <a:ea typeface="Arial"/>
                <a:cs typeface="Arial"/>
                <a:sym typeface="Arial"/>
              </a:rPr>
              <a:t>All java programs are </a:t>
            </a:r>
            <a:r>
              <a:rPr lang="en-IN" sz="1600" dirty="0" smtClean="0">
                <a:solidFill>
                  <a:schemeClr val="tx1"/>
                </a:solidFill>
                <a:latin typeface="Arial"/>
                <a:ea typeface="Arial"/>
                <a:cs typeface="Arial"/>
                <a:sym typeface="Arial"/>
              </a:rPr>
              <a:t>classes.</a:t>
            </a:r>
            <a:endParaRPr lang="en-IN" sz="1600" dirty="0">
              <a:solidFill>
                <a:schemeClr val="tx1"/>
              </a:solidFill>
              <a:latin typeface="Arial"/>
              <a:ea typeface="Arial"/>
              <a:cs typeface="Arial"/>
              <a:sym typeface="Arial"/>
            </a:endParaRPr>
          </a:p>
          <a:p>
            <a:pPr marL="635508" lvl="1" indent="-342900">
              <a:spcBef>
                <a:spcPts val="360"/>
              </a:spcBef>
              <a:buClr>
                <a:srgbClr val="000066"/>
              </a:buClr>
              <a:buFont typeface="Arial"/>
              <a:buChar char="•"/>
            </a:pPr>
            <a:r>
              <a:rPr lang="en-IN" sz="1600" dirty="0">
                <a:solidFill>
                  <a:schemeClr val="tx1"/>
                </a:solidFill>
                <a:latin typeface="Arial"/>
                <a:ea typeface="Arial"/>
                <a:cs typeface="Arial"/>
                <a:sym typeface="Arial"/>
              </a:rPr>
              <a:t>Each class define a unique kind of object ( a new data type</a:t>
            </a:r>
            <a:r>
              <a:rPr lang="en-IN" sz="1600" dirty="0" smtClean="0">
                <a:solidFill>
                  <a:schemeClr val="tx1"/>
                </a:solidFill>
                <a:latin typeface="Arial"/>
                <a:ea typeface="Arial"/>
                <a:cs typeface="Arial"/>
                <a:sym typeface="Arial"/>
              </a:rPr>
              <a:t>).</a:t>
            </a:r>
            <a:endParaRPr lang="en-IN" sz="1600" dirty="0">
              <a:solidFill>
                <a:schemeClr val="tx1"/>
              </a:solidFill>
              <a:latin typeface="Arial"/>
              <a:ea typeface="Arial"/>
              <a:cs typeface="Arial"/>
              <a:sym typeface="Arial"/>
            </a:endParaRPr>
          </a:p>
          <a:p>
            <a:pPr marL="635508" lvl="1" indent="-342900">
              <a:lnSpc>
                <a:spcPct val="100000"/>
              </a:lnSpc>
              <a:spcBef>
                <a:spcPts val="360"/>
              </a:spcBef>
              <a:buClr>
                <a:srgbClr val="000066"/>
              </a:buClr>
              <a:buFont typeface="Arial"/>
              <a:buChar char="•"/>
            </a:pPr>
            <a:r>
              <a:rPr lang="en-IN" sz="1600" dirty="0">
                <a:solidFill>
                  <a:schemeClr val="tx1"/>
                </a:solidFill>
                <a:latin typeface="Arial"/>
                <a:ea typeface="Arial"/>
                <a:cs typeface="Arial"/>
                <a:sym typeface="Arial"/>
              </a:rPr>
              <a:t>Each class defines a set of fields, methods or other </a:t>
            </a:r>
            <a:r>
              <a:rPr lang="en-IN" sz="1600" smtClean="0">
                <a:solidFill>
                  <a:schemeClr val="tx1"/>
                </a:solidFill>
                <a:latin typeface="Arial"/>
                <a:ea typeface="Arial"/>
                <a:cs typeface="Arial"/>
                <a:sym typeface="Arial"/>
              </a:rPr>
              <a:t>classes</a:t>
            </a:r>
            <a:r>
              <a:rPr lang="en-IN" sz="1600" smtClean="0">
                <a:solidFill>
                  <a:schemeClr val="tx1"/>
                </a:solidFill>
                <a:latin typeface="Arial"/>
                <a:ea typeface="Arial"/>
                <a:cs typeface="Arial"/>
                <a:sym typeface="Arial"/>
              </a:rPr>
              <a:t>.*</a:t>
            </a:r>
            <a:endParaRPr lang="en-IN" sz="1600" dirty="0">
              <a:solidFill>
                <a:schemeClr val="tx1"/>
              </a:solidFill>
              <a:latin typeface="Arial"/>
              <a:ea typeface="Arial"/>
              <a:cs typeface="Arial"/>
              <a:sym typeface="Arial"/>
            </a:endParaRPr>
          </a:p>
          <a:p>
            <a:pPr marL="635508" lvl="1" indent="-342900">
              <a:lnSpc>
                <a:spcPct val="100000"/>
              </a:lnSpc>
              <a:spcBef>
                <a:spcPts val="360"/>
              </a:spcBef>
              <a:buClr>
                <a:srgbClr val="000066"/>
              </a:buClr>
              <a:buFont typeface="Arial"/>
              <a:buChar char="•"/>
            </a:pPr>
            <a:r>
              <a:rPr lang="en-IN" sz="1600" dirty="0">
                <a:solidFill>
                  <a:schemeClr val="tx1"/>
                </a:solidFill>
                <a:latin typeface="Arial"/>
                <a:ea typeface="Arial"/>
                <a:cs typeface="Arial"/>
                <a:sym typeface="Arial"/>
              </a:rPr>
              <a:t>File name must be the same as one of the class names, including </a:t>
            </a:r>
            <a:r>
              <a:rPr lang="en-IN" sz="1600" dirty="0" smtClean="0">
                <a:solidFill>
                  <a:schemeClr val="tx1"/>
                </a:solidFill>
                <a:latin typeface="Arial"/>
                <a:ea typeface="Arial"/>
                <a:cs typeface="Arial"/>
                <a:sym typeface="Arial"/>
              </a:rPr>
              <a:t>capitalization.</a:t>
            </a:r>
          </a:p>
          <a:p>
            <a:pPr marL="635508" lvl="1" indent="-342900">
              <a:lnSpc>
                <a:spcPct val="100000"/>
              </a:lnSpc>
              <a:spcBef>
                <a:spcPts val="360"/>
              </a:spcBef>
              <a:buClr>
                <a:srgbClr val="000066"/>
              </a:buClr>
              <a:buFont typeface="Arial"/>
              <a:buChar char="•"/>
            </a:pPr>
            <a:r>
              <a:rPr lang="en-IN" sz="1600" dirty="0" smtClean="0">
                <a:solidFill>
                  <a:schemeClr val="tx1"/>
                </a:solidFill>
                <a:latin typeface="Arial"/>
                <a:ea typeface="Arial"/>
                <a:cs typeface="Arial"/>
                <a:sym typeface="Arial"/>
              </a:rPr>
              <a:t>A class describes a set of objects that have identical characteristics (data elements) and behaviours (methods).</a:t>
            </a:r>
          </a:p>
          <a:p>
            <a:pPr marL="841248" lvl="4" indent="0">
              <a:lnSpc>
                <a:spcPct val="100000"/>
              </a:lnSpc>
              <a:spcBef>
                <a:spcPts val="360"/>
              </a:spcBef>
              <a:buClr>
                <a:srgbClr val="000066"/>
              </a:buClr>
              <a:buSzPct val="25000"/>
              <a:buNone/>
            </a:pPr>
            <a:r>
              <a:rPr lang="en-IN" sz="1100" dirty="0" smtClean="0">
                <a:solidFill>
                  <a:schemeClr val="tx1"/>
                </a:solidFill>
                <a:latin typeface="Arial"/>
                <a:ea typeface="Arial"/>
                <a:cs typeface="Arial"/>
                <a:sym typeface="Arial"/>
              </a:rPr>
              <a:t>Existing </a:t>
            </a:r>
            <a:r>
              <a:rPr lang="en-IN" sz="1100" dirty="0">
                <a:solidFill>
                  <a:schemeClr val="tx1"/>
                </a:solidFill>
                <a:latin typeface="Arial"/>
                <a:ea typeface="Arial"/>
                <a:cs typeface="Arial"/>
                <a:sym typeface="Arial"/>
              </a:rPr>
              <a:t>classes provided by JRE</a:t>
            </a:r>
          </a:p>
          <a:p>
            <a:pPr marL="841248" lvl="4" indent="0">
              <a:lnSpc>
                <a:spcPct val="100000"/>
              </a:lnSpc>
              <a:spcBef>
                <a:spcPts val="360"/>
              </a:spcBef>
              <a:buClr>
                <a:srgbClr val="000066"/>
              </a:buClr>
              <a:buSzPct val="25000"/>
              <a:buNone/>
            </a:pPr>
            <a:r>
              <a:rPr lang="en-IN" sz="1100" dirty="0">
                <a:solidFill>
                  <a:schemeClr val="tx1"/>
                </a:solidFill>
                <a:latin typeface="Arial"/>
                <a:ea typeface="Arial"/>
                <a:cs typeface="Arial"/>
                <a:sym typeface="Arial"/>
              </a:rPr>
              <a:t>User defined </a:t>
            </a:r>
            <a:r>
              <a:rPr lang="en-IN" sz="1100" dirty="0" smtClean="0">
                <a:solidFill>
                  <a:schemeClr val="tx1"/>
                </a:solidFill>
                <a:latin typeface="Arial"/>
                <a:ea typeface="Arial"/>
                <a:cs typeface="Arial"/>
                <a:sym typeface="Arial"/>
              </a:rPr>
              <a:t>classes</a:t>
            </a:r>
            <a:endParaRPr lang="en-IN" sz="1100" dirty="0">
              <a:solidFill>
                <a:schemeClr val="tx1"/>
              </a:solidFill>
              <a:latin typeface="Arial"/>
              <a:ea typeface="Arial"/>
              <a:cs typeface="Arial"/>
              <a:sym typeface="Arial"/>
            </a:endParaRPr>
          </a:p>
          <a:p>
            <a:pPr marL="635508" lvl="1" indent="-342900">
              <a:lnSpc>
                <a:spcPct val="100000"/>
              </a:lnSpc>
              <a:spcBef>
                <a:spcPts val="360"/>
              </a:spcBef>
              <a:buClr>
                <a:srgbClr val="000066"/>
              </a:buClr>
              <a:buFont typeface="Arial"/>
              <a:buChar char="•"/>
            </a:pPr>
            <a:r>
              <a:rPr lang="en-IN" sz="1600" dirty="0">
                <a:solidFill>
                  <a:schemeClr val="tx1"/>
                </a:solidFill>
                <a:latin typeface="Arial"/>
                <a:ea typeface="Arial"/>
                <a:cs typeface="Arial"/>
                <a:sym typeface="Arial"/>
              </a:rPr>
              <a:t>Once a class is established, you can make as many objects of it as you like, or none.</a:t>
            </a:r>
          </a:p>
          <a:p>
            <a:pPr marL="635508" lvl="1" indent="-342900">
              <a:lnSpc>
                <a:spcPct val="100000"/>
              </a:lnSpc>
              <a:spcBef>
                <a:spcPts val="360"/>
              </a:spcBef>
              <a:buClr>
                <a:srgbClr val="000066"/>
              </a:buClr>
              <a:buFont typeface="Arial"/>
              <a:buChar char="•"/>
            </a:pPr>
            <a:endParaRPr lang="en-IN" sz="1600" dirty="0">
              <a:solidFill>
                <a:schemeClr val="tx1"/>
              </a:solidFill>
              <a:latin typeface="Arial"/>
              <a:ea typeface="Arial"/>
              <a:cs typeface="Arial"/>
              <a:sym typeface="Arial"/>
            </a:endParaRPr>
          </a:p>
          <a:p>
            <a:pPr marL="635508" lvl="1" indent="-342900">
              <a:spcBef>
                <a:spcPts val="360"/>
              </a:spcBef>
              <a:buClr>
                <a:srgbClr val="000066"/>
              </a:buClr>
              <a:buFont typeface="Arial"/>
              <a:buChar char="•"/>
            </a:pPr>
            <a:endParaRPr lang="en-IN" sz="1600" dirty="0">
              <a:solidFill>
                <a:schemeClr val="tx1"/>
              </a:solidFill>
              <a:latin typeface="Arial"/>
              <a:ea typeface="Arial"/>
              <a:cs typeface="Arial"/>
              <a:sym typeface="Arial"/>
            </a:endParaRPr>
          </a:p>
          <a:p>
            <a:endParaRPr lang="en-IN" dirty="0"/>
          </a:p>
        </p:txBody>
      </p:sp>
    </p:spTree>
    <p:extLst>
      <p:ext uri="{BB962C8B-B14F-4D97-AF65-F5344CB8AC3E}">
        <p14:creationId xmlns:p14="http://schemas.microsoft.com/office/powerpoint/2010/main" val="18477463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a:t>
            </a:r>
            <a:endParaRPr lang="en-IN" dirty="0"/>
          </a:p>
        </p:txBody>
      </p:sp>
      <p:sp>
        <p:nvSpPr>
          <p:cNvPr id="3" name="Content Placeholder 2"/>
          <p:cNvSpPr>
            <a:spLocks noGrp="1"/>
          </p:cNvSpPr>
          <p:nvPr>
            <p:ph idx="1"/>
          </p:nvPr>
        </p:nvSpPr>
        <p:spPr/>
        <p:txBody>
          <a:bodyPr/>
          <a:lstStyle/>
          <a:p>
            <a:r>
              <a:rPr lang="en-US" dirty="0" smtClean="0"/>
              <a:t>Example of a class:</a:t>
            </a:r>
          </a:p>
          <a:p>
            <a:pPr marL="201168" lvl="1" indent="0">
              <a:buNone/>
            </a:pPr>
            <a:r>
              <a:rPr lang="en-US" dirty="0"/>
              <a:t>p</a:t>
            </a:r>
            <a:r>
              <a:rPr lang="en-US" dirty="0" smtClean="0"/>
              <a:t>ublic class Circle{</a:t>
            </a:r>
          </a:p>
          <a:p>
            <a:pPr marL="201168" lvl="1" indent="0">
              <a:buNone/>
            </a:pPr>
            <a:r>
              <a:rPr lang="en-US" dirty="0"/>
              <a:t>	</a:t>
            </a:r>
            <a:r>
              <a:rPr lang="en-US" dirty="0" err="1" smtClean="0"/>
              <a:t>int</a:t>
            </a:r>
            <a:r>
              <a:rPr lang="en-US" dirty="0" smtClean="0"/>
              <a:t> radius;	</a:t>
            </a:r>
            <a:r>
              <a:rPr lang="en-US" dirty="0" smtClean="0">
                <a:solidFill>
                  <a:schemeClr val="accent1"/>
                </a:solidFill>
              </a:rPr>
              <a:t>//member variable</a:t>
            </a:r>
          </a:p>
          <a:p>
            <a:pPr marL="201168" lvl="1" indent="0">
              <a:buNone/>
            </a:pPr>
            <a:r>
              <a:rPr lang="en-US" dirty="0"/>
              <a:t>	</a:t>
            </a:r>
            <a:r>
              <a:rPr lang="en-US" dirty="0" err="1" smtClean="0"/>
              <a:t>int</a:t>
            </a:r>
            <a:r>
              <a:rPr lang="en-US" dirty="0" smtClean="0"/>
              <a:t> area;		</a:t>
            </a:r>
            <a:r>
              <a:rPr lang="en-US" dirty="0">
                <a:solidFill>
                  <a:schemeClr val="accent1"/>
                </a:solidFill>
              </a:rPr>
              <a:t>//member </a:t>
            </a:r>
            <a:r>
              <a:rPr lang="en-US" dirty="0" smtClean="0">
                <a:solidFill>
                  <a:schemeClr val="accent1"/>
                </a:solidFill>
              </a:rPr>
              <a:t>variable</a:t>
            </a:r>
            <a:endParaRPr lang="en-US" dirty="0" smtClean="0"/>
          </a:p>
          <a:p>
            <a:pPr marL="201168" lvl="1" indent="0">
              <a:buNone/>
            </a:pPr>
            <a:r>
              <a:rPr lang="en-US" dirty="0"/>
              <a:t> </a:t>
            </a:r>
            <a:r>
              <a:rPr lang="en-US" dirty="0" smtClean="0"/>
              <a:t>  void area(){		</a:t>
            </a:r>
            <a:r>
              <a:rPr lang="en-US" dirty="0" smtClean="0">
                <a:solidFill>
                  <a:schemeClr val="accent1"/>
                </a:solidFill>
              </a:rPr>
              <a:t>//</a:t>
            </a:r>
            <a:r>
              <a:rPr lang="en-US" dirty="0">
                <a:solidFill>
                  <a:schemeClr val="accent1"/>
                </a:solidFill>
              </a:rPr>
              <a:t>member </a:t>
            </a:r>
            <a:r>
              <a:rPr lang="en-US" dirty="0" smtClean="0">
                <a:solidFill>
                  <a:schemeClr val="accent1"/>
                </a:solidFill>
              </a:rPr>
              <a:t>method</a:t>
            </a:r>
            <a:endParaRPr lang="en-US" dirty="0" smtClean="0"/>
          </a:p>
          <a:p>
            <a:pPr marL="201168" lvl="1" indent="0">
              <a:buNone/>
            </a:pPr>
            <a:r>
              <a:rPr lang="en-US" dirty="0"/>
              <a:t>	</a:t>
            </a:r>
            <a:r>
              <a:rPr lang="en-US" dirty="0" smtClean="0"/>
              <a:t>area = 3.14 * radius * radius;</a:t>
            </a:r>
          </a:p>
          <a:p>
            <a:pPr marL="201168" lvl="1" indent="0">
              <a:buNone/>
            </a:pPr>
            <a:r>
              <a:rPr lang="en-US" dirty="0"/>
              <a:t>	</a:t>
            </a:r>
            <a:r>
              <a:rPr lang="en-US" dirty="0" smtClean="0"/>
              <a:t>}</a:t>
            </a:r>
          </a:p>
          <a:p>
            <a:pPr marL="201168" lvl="1" indent="0">
              <a:buNone/>
            </a:pPr>
            <a:r>
              <a:rPr lang="en-US" dirty="0"/>
              <a:t>}</a:t>
            </a:r>
            <a:endParaRPr lang="en-IN" dirty="0"/>
          </a:p>
        </p:txBody>
      </p:sp>
    </p:spTree>
    <p:extLst>
      <p:ext uri="{BB962C8B-B14F-4D97-AF65-F5344CB8AC3E}">
        <p14:creationId xmlns:p14="http://schemas.microsoft.com/office/powerpoint/2010/main" val="15244852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a:t>
            </a:r>
            <a:endParaRPr lang="en-IN" dirty="0"/>
          </a:p>
        </p:txBody>
      </p:sp>
      <p:sp>
        <p:nvSpPr>
          <p:cNvPr id="3" name="Content Placeholder 2"/>
          <p:cNvSpPr>
            <a:spLocks noGrp="1"/>
          </p:cNvSpPr>
          <p:nvPr>
            <p:ph idx="1"/>
          </p:nvPr>
        </p:nvSpPr>
        <p:spPr/>
        <p:txBody>
          <a:bodyPr>
            <a:normAutofit/>
          </a:bodyPr>
          <a:lstStyle/>
          <a:p>
            <a:r>
              <a:rPr lang="en-US" dirty="0" smtClean="0"/>
              <a:t>Object</a:t>
            </a:r>
          </a:p>
          <a:p>
            <a:endParaRPr lang="en-US" dirty="0" smtClean="0"/>
          </a:p>
          <a:p>
            <a:pPr marL="578358" lvl="1" indent="-285750">
              <a:spcBef>
                <a:spcPts val="0"/>
              </a:spcBef>
              <a:buClr>
                <a:srgbClr val="000066"/>
              </a:buClr>
              <a:buFont typeface="Arial" panose="020B0604020202020204" pitchFamily="34" charset="0"/>
              <a:buChar char="•"/>
            </a:pPr>
            <a:r>
              <a:rPr lang="en-IN" sz="1600" b="1" dirty="0">
                <a:solidFill>
                  <a:schemeClr val="accent6">
                    <a:lumMod val="50000"/>
                  </a:schemeClr>
                </a:solidFill>
                <a:latin typeface="Arial"/>
                <a:ea typeface="Arial"/>
                <a:cs typeface="Arial"/>
                <a:sym typeface="Arial"/>
              </a:rPr>
              <a:t>Object is a </a:t>
            </a:r>
            <a:r>
              <a:rPr lang="en-IN" sz="1600" b="1" dirty="0" smtClean="0">
                <a:solidFill>
                  <a:schemeClr val="accent6">
                    <a:lumMod val="50000"/>
                  </a:schemeClr>
                </a:solidFill>
                <a:latin typeface="Arial"/>
                <a:ea typeface="Arial"/>
                <a:cs typeface="Arial"/>
                <a:sym typeface="Arial"/>
              </a:rPr>
              <a:t>thing</a:t>
            </a:r>
          </a:p>
          <a:p>
            <a:pPr marL="578358" lvl="1" indent="-285750">
              <a:spcBef>
                <a:spcPts val="0"/>
              </a:spcBef>
              <a:buClr>
                <a:srgbClr val="000066"/>
              </a:buClr>
              <a:buFont typeface="Arial" panose="020B0604020202020204" pitchFamily="34" charset="0"/>
              <a:buChar char="•"/>
            </a:pPr>
            <a:r>
              <a:rPr lang="en-IN" sz="1600" b="1" dirty="0">
                <a:solidFill>
                  <a:schemeClr val="accent6">
                    <a:lumMod val="50000"/>
                  </a:schemeClr>
                </a:solidFill>
                <a:latin typeface="Arial"/>
                <a:ea typeface="Arial"/>
                <a:cs typeface="Arial"/>
                <a:sym typeface="Arial"/>
              </a:rPr>
              <a:t>Object is an instance of a class</a:t>
            </a:r>
            <a:r>
              <a:rPr lang="en-IN" sz="1600" b="1" dirty="0" smtClean="0">
                <a:solidFill>
                  <a:schemeClr val="accent6">
                    <a:lumMod val="50000"/>
                  </a:schemeClr>
                </a:solidFill>
                <a:latin typeface="Arial"/>
                <a:ea typeface="Arial"/>
                <a:cs typeface="Arial"/>
                <a:sym typeface="Arial"/>
              </a:rPr>
              <a:t>.</a:t>
            </a:r>
          </a:p>
          <a:p>
            <a:pPr marL="578358" lvl="1" indent="-285750">
              <a:spcBef>
                <a:spcPts val="0"/>
              </a:spcBef>
              <a:buClr>
                <a:srgbClr val="000066"/>
              </a:buClr>
              <a:buFont typeface="Arial" panose="020B0604020202020204" pitchFamily="34" charset="0"/>
              <a:buChar char="•"/>
            </a:pPr>
            <a:r>
              <a:rPr lang="en-IN" sz="1600" dirty="0" smtClean="0">
                <a:solidFill>
                  <a:schemeClr val="accent6">
                    <a:lumMod val="50000"/>
                  </a:schemeClr>
                </a:solidFill>
                <a:latin typeface="Arial"/>
                <a:ea typeface="Arial"/>
                <a:cs typeface="Arial"/>
                <a:sym typeface="Arial"/>
              </a:rPr>
              <a:t> </a:t>
            </a:r>
            <a:r>
              <a:rPr lang="en-IN" sz="1600" b="1" dirty="0" smtClean="0">
                <a:solidFill>
                  <a:schemeClr val="accent6">
                    <a:lumMod val="50000"/>
                  </a:schemeClr>
                </a:solidFill>
                <a:latin typeface="Arial"/>
                <a:ea typeface="Arial"/>
                <a:cs typeface="Arial"/>
                <a:sym typeface="Arial"/>
              </a:rPr>
              <a:t>An </a:t>
            </a:r>
            <a:r>
              <a:rPr lang="en-IN" sz="1600" b="1" dirty="0">
                <a:solidFill>
                  <a:schemeClr val="accent6">
                    <a:lumMod val="50000"/>
                  </a:schemeClr>
                </a:solidFill>
                <a:latin typeface="Arial"/>
                <a:ea typeface="Arial"/>
                <a:cs typeface="Arial"/>
                <a:sym typeface="Arial"/>
              </a:rPr>
              <a:t>object has state, </a:t>
            </a:r>
            <a:r>
              <a:rPr lang="en-IN" sz="1600" b="1" dirty="0" smtClean="0">
                <a:solidFill>
                  <a:schemeClr val="accent6">
                    <a:lumMod val="50000"/>
                  </a:schemeClr>
                </a:solidFill>
                <a:latin typeface="Arial"/>
                <a:ea typeface="Arial"/>
                <a:cs typeface="Arial"/>
                <a:sym typeface="Arial"/>
              </a:rPr>
              <a:t>behaviour </a:t>
            </a:r>
            <a:r>
              <a:rPr lang="en-IN" sz="1600" b="1" dirty="0">
                <a:solidFill>
                  <a:schemeClr val="accent6">
                    <a:lumMod val="50000"/>
                  </a:schemeClr>
                </a:solidFill>
                <a:latin typeface="Arial"/>
                <a:ea typeface="Arial"/>
                <a:cs typeface="Arial"/>
                <a:sym typeface="Arial"/>
              </a:rPr>
              <a:t>and identity</a:t>
            </a:r>
          </a:p>
          <a:p>
            <a:pPr marL="925830" lvl="2" indent="-285750">
              <a:spcBef>
                <a:spcPts val="360"/>
              </a:spcBef>
              <a:buClr>
                <a:srgbClr val="000066"/>
              </a:buClr>
              <a:buSzPct val="25000"/>
              <a:buFont typeface="Arial" panose="020B0604020202020204" pitchFamily="34" charset="0"/>
              <a:buChar char="•"/>
            </a:pPr>
            <a:r>
              <a:rPr lang="en-IN" dirty="0">
                <a:solidFill>
                  <a:schemeClr val="accent6">
                    <a:lumMod val="50000"/>
                  </a:schemeClr>
                </a:solidFill>
                <a:latin typeface="Arial"/>
                <a:ea typeface="Arial"/>
                <a:cs typeface="Arial"/>
                <a:sym typeface="Arial"/>
              </a:rPr>
              <a:t>Internal variable : store state</a:t>
            </a:r>
          </a:p>
          <a:p>
            <a:pPr marL="925830" lvl="2" indent="-285750">
              <a:spcBef>
                <a:spcPts val="360"/>
              </a:spcBef>
              <a:buClr>
                <a:srgbClr val="000066"/>
              </a:buClr>
              <a:buSzPct val="25000"/>
              <a:buFont typeface="Arial" panose="020B0604020202020204" pitchFamily="34" charset="0"/>
              <a:buChar char="•"/>
            </a:pPr>
            <a:r>
              <a:rPr lang="en-IN" dirty="0">
                <a:solidFill>
                  <a:schemeClr val="accent6">
                    <a:lumMod val="50000"/>
                  </a:schemeClr>
                </a:solidFill>
                <a:latin typeface="Arial"/>
                <a:ea typeface="Arial"/>
                <a:cs typeface="Arial"/>
                <a:sym typeface="Arial"/>
              </a:rPr>
              <a:t>Method : produce </a:t>
            </a:r>
            <a:r>
              <a:rPr lang="en-IN" dirty="0" smtClean="0">
                <a:solidFill>
                  <a:schemeClr val="accent6">
                    <a:lumMod val="50000"/>
                  </a:schemeClr>
                </a:solidFill>
                <a:latin typeface="Arial"/>
                <a:ea typeface="Arial"/>
                <a:cs typeface="Arial"/>
                <a:sym typeface="Arial"/>
              </a:rPr>
              <a:t>behaviour</a:t>
            </a:r>
            <a:endParaRPr lang="en-IN" dirty="0">
              <a:solidFill>
                <a:schemeClr val="accent6">
                  <a:lumMod val="50000"/>
                </a:schemeClr>
              </a:solidFill>
              <a:latin typeface="Arial"/>
              <a:ea typeface="Arial"/>
              <a:cs typeface="Arial"/>
              <a:sym typeface="Arial"/>
            </a:endParaRPr>
          </a:p>
          <a:p>
            <a:pPr marL="925830" lvl="2" indent="-285750">
              <a:spcBef>
                <a:spcPts val="360"/>
              </a:spcBef>
              <a:buClr>
                <a:srgbClr val="000066"/>
              </a:buClr>
              <a:buSzPct val="25000"/>
              <a:buFont typeface="Arial" panose="020B0604020202020204" pitchFamily="34" charset="0"/>
              <a:buChar char="•"/>
            </a:pPr>
            <a:r>
              <a:rPr lang="en-IN" dirty="0">
                <a:solidFill>
                  <a:schemeClr val="accent6">
                    <a:lumMod val="50000"/>
                  </a:schemeClr>
                </a:solidFill>
                <a:latin typeface="Arial"/>
                <a:ea typeface="Arial"/>
                <a:cs typeface="Arial"/>
                <a:sym typeface="Arial"/>
              </a:rPr>
              <a:t>Unique address in memory : Object identity is typically implemented via a unique ID. The value of the ID is not visible to the external user. </a:t>
            </a:r>
            <a:r>
              <a:rPr lang="en-IN" dirty="0" smtClean="0">
                <a:solidFill>
                  <a:schemeClr val="accent6">
                    <a:lumMod val="50000"/>
                  </a:schemeClr>
                </a:solidFill>
                <a:latin typeface="Arial"/>
                <a:ea typeface="Arial"/>
                <a:cs typeface="Arial"/>
                <a:sym typeface="Arial"/>
              </a:rPr>
              <a:t>But, it </a:t>
            </a:r>
            <a:r>
              <a:rPr lang="en-IN" dirty="0">
                <a:solidFill>
                  <a:schemeClr val="accent6">
                    <a:lumMod val="50000"/>
                  </a:schemeClr>
                </a:solidFill>
                <a:latin typeface="Arial"/>
                <a:ea typeface="Arial"/>
                <a:cs typeface="Arial"/>
                <a:sym typeface="Arial"/>
              </a:rPr>
              <a:t>is used internally by the JVM to identify each object uniquely</a:t>
            </a:r>
            <a:r>
              <a:rPr lang="en-IN" dirty="0" smtClean="0">
                <a:solidFill>
                  <a:schemeClr val="accent6">
                    <a:lumMod val="50000"/>
                  </a:schemeClr>
                </a:solidFill>
                <a:latin typeface="Arial"/>
                <a:ea typeface="Arial"/>
                <a:cs typeface="Arial"/>
                <a:sym typeface="Arial"/>
              </a:rPr>
              <a:t>.</a:t>
            </a:r>
            <a:endParaRPr lang="en-IN" sz="800" dirty="0">
              <a:solidFill>
                <a:schemeClr val="accent6">
                  <a:lumMod val="50000"/>
                </a:schemeClr>
              </a:solidFill>
              <a:latin typeface="Arial"/>
              <a:ea typeface="Arial"/>
              <a:cs typeface="Arial"/>
              <a:sym typeface="Arial"/>
            </a:endParaRPr>
          </a:p>
          <a:p>
            <a:pPr marL="578358" lvl="1" indent="-285750">
              <a:spcBef>
                <a:spcPts val="360"/>
              </a:spcBef>
              <a:buClr>
                <a:srgbClr val="000066"/>
              </a:buClr>
              <a:buFont typeface="Arial" panose="020B0604020202020204" pitchFamily="34" charset="0"/>
              <a:buChar char="•"/>
            </a:pPr>
            <a:r>
              <a:rPr lang="en-IN" sz="1600" b="1" dirty="0" smtClean="0">
                <a:solidFill>
                  <a:schemeClr val="accent6">
                    <a:lumMod val="50000"/>
                  </a:schemeClr>
                </a:solidFill>
                <a:latin typeface="Arial"/>
                <a:ea typeface="Arial"/>
                <a:cs typeface="Arial"/>
                <a:sym typeface="Arial"/>
              </a:rPr>
              <a:t>For </a:t>
            </a:r>
            <a:r>
              <a:rPr lang="en-IN" sz="1600" b="1" dirty="0">
                <a:solidFill>
                  <a:schemeClr val="accent6">
                    <a:lumMod val="50000"/>
                  </a:schemeClr>
                </a:solidFill>
                <a:latin typeface="Arial"/>
                <a:ea typeface="Arial"/>
                <a:cs typeface="Arial"/>
                <a:sym typeface="Arial"/>
              </a:rPr>
              <a:t>Example: </a:t>
            </a:r>
            <a:r>
              <a:rPr lang="en-IN" sz="1600" dirty="0">
                <a:solidFill>
                  <a:schemeClr val="accent6">
                    <a:lumMod val="50000"/>
                  </a:schemeClr>
                </a:solidFill>
                <a:latin typeface="Arial"/>
                <a:ea typeface="Arial"/>
                <a:cs typeface="Arial"/>
                <a:sym typeface="Arial"/>
              </a:rPr>
              <a:t>Pen is an object. Its name is Reynolds, colour is white etc. known as its state. It is used to write, so writing is its behaviour</a:t>
            </a:r>
            <a:r>
              <a:rPr lang="en-IN" sz="1600" b="1" dirty="0">
                <a:solidFill>
                  <a:schemeClr val="accent6">
                    <a:lumMod val="50000"/>
                  </a:schemeClr>
                </a:solidFill>
                <a:latin typeface="Arial"/>
                <a:ea typeface="Arial"/>
                <a:cs typeface="Arial"/>
                <a:sym typeface="Arial"/>
              </a:rPr>
              <a:t>.</a:t>
            </a:r>
          </a:p>
          <a:p>
            <a:endParaRPr lang="en-US" dirty="0" smtClean="0"/>
          </a:p>
          <a:p>
            <a:endParaRPr lang="en-IN" dirty="0"/>
          </a:p>
        </p:txBody>
      </p:sp>
    </p:spTree>
    <p:extLst>
      <p:ext uri="{BB962C8B-B14F-4D97-AF65-F5344CB8AC3E}">
        <p14:creationId xmlns:p14="http://schemas.microsoft.com/office/powerpoint/2010/main" val="30988411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a:t>
            </a:r>
            <a:endParaRPr lang="en-IN" dirty="0"/>
          </a:p>
        </p:txBody>
      </p:sp>
      <p:sp>
        <p:nvSpPr>
          <p:cNvPr id="3" name="Content Placeholder 2"/>
          <p:cNvSpPr>
            <a:spLocks noGrp="1"/>
          </p:cNvSpPr>
          <p:nvPr>
            <p:ph idx="1"/>
          </p:nvPr>
        </p:nvSpPr>
        <p:spPr/>
        <p:txBody>
          <a:bodyPr>
            <a:normAutofit fontScale="92500" lnSpcReduction="20000"/>
          </a:bodyPr>
          <a:lstStyle/>
          <a:p>
            <a:r>
              <a:rPr lang="en-GB" dirty="0">
                <a:sym typeface="Arial"/>
              </a:rPr>
              <a:t>Simple Example of Object and </a:t>
            </a:r>
            <a:r>
              <a:rPr lang="en-GB" dirty="0" smtClean="0">
                <a:sym typeface="Arial"/>
              </a:rPr>
              <a:t>Class</a:t>
            </a:r>
          </a:p>
          <a:p>
            <a:endParaRPr lang="en-GB" dirty="0" smtClean="0">
              <a:sym typeface="Arial"/>
            </a:endParaRPr>
          </a:p>
          <a:p>
            <a:pPr marL="292608" lvl="1" indent="0">
              <a:spcBef>
                <a:spcPts val="0"/>
              </a:spcBef>
              <a:buClr>
                <a:srgbClr val="000066"/>
              </a:buClr>
              <a:buNone/>
            </a:pPr>
            <a:r>
              <a:rPr lang="en-IN" dirty="0">
                <a:solidFill>
                  <a:schemeClr val="accent6">
                    <a:lumMod val="50000"/>
                  </a:schemeClr>
                </a:solidFill>
                <a:latin typeface="Arial"/>
                <a:ea typeface="Arial"/>
                <a:cs typeface="Arial"/>
                <a:sym typeface="Arial"/>
              </a:rPr>
              <a:t>In this example, we have created a Student class that have two data members id and name. We are creating the object of the Student class by new keyword and printing the objects value.</a:t>
            </a:r>
          </a:p>
          <a:p>
            <a:pPr marL="818388" lvl="2" indent="-228600">
              <a:spcBef>
                <a:spcPts val="360"/>
              </a:spcBef>
              <a:buClr>
                <a:srgbClr val="000066"/>
              </a:buClr>
              <a:buNone/>
            </a:pPr>
            <a:endParaRPr lang="en-IN" b="1" dirty="0">
              <a:solidFill>
                <a:schemeClr val="tx1"/>
              </a:solidFill>
              <a:latin typeface="Arial"/>
              <a:ea typeface="Arial"/>
              <a:cs typeface="Arial"/>
              <a:sym typeface="Arial"/>
            </a:endParaRPr>
          </a:p>
          <a:p>
            <a:pPr marL="818388" lvl="2" indent="-342900">
              <a:spcBef>
                <a:spcPts val="360"/>
              </a:spcBef>
              <a:buClr>
                <a:srgbClr val="000066"/>
              </a:buClr>
              <a:buSzPct val="25000"/>
              <a:buNone/>
            </a:pPr>
            <a:r>
              <a:rPr lang="en-IN" b="1" dirty="0">
                <a:solidFill>
                  <a:schemeClr val="bg2">
                    <a:lumMod val="50000"/>
                  </a:schemeClr>
                </a:solidFill>
                <a:latin typeface="Arial"/>
                <a:ea typeface="Arial"/>
                <a:cs typeface="Arial"/>
                <a:sym typeface="Arial"/>
              </a:rPr>
              <a:t>class Student {  </a:t>
            </a:r>
          </a:p>
          <a:p>
            <a:pPr marL="818388" lvl="2" indent="-342900">
              <a:spcBef>
                <a:spcPts val="360"/>
              </a:spcBef>
              <a:buClr>
                <a:srgbClr val="000066"/>
              </a:buClr>
              <a:buSzPct val="25000"/>
              <a:buNone/>
            </a:pPr>
            <a:r>
              <a:rPr lang="en-IN" b="1" dirty="0">
                <a:solidFill>
                  <a:schemeClr val="bg2">
                    <a:lumMod val="50000"/>
                  </a:schemeClr>
                </a:solidFill>
                <a:latin typeface="Arial"/>
                <a:ea typeface="Arial"/>
                <a:cs typeface="Arial"/>
                <a:sym typeface="Arial"/>
              </a:rPr>
              <a:t>	</a:t>
            </a:r>
            <a:r>
              <a:rPr lang="en-IN" b="1" dirty="0" err="1">
                <a:solidFill>
                  <a:schemeClr val="bg2">
                    <a:lumMod val="50000"/>
                  </a:schemeClr>
                </a:solidFill>
                <a:latin typeface="Arial"/>
                <a:ea typeface="Arial"/>
                <a:cs typeface="Arial"/>
                <a:sym typeface="Arial"/>
              </a:rPr>
              <a:t>int</a:t>
            </a:r>
            <a:r>
              <a:rPr lang="en-IN" b="1" dirty="0">
                <a:solidFill>
                  <a:schemeClr val="bg2">
                    <a:lumMod val="50000"/>
                  </a:schemeClr>
                </a:solidFill>
                <a:latin typeface="Arial"/>
                <a:ea typeface="Arial"/>
                <a:cs typeface="Arial"/>
                <a:sym typeface="Arial"/>
              </a:rPr>
              <a:t> id=77; </a:t>
            </a:r>
            <a:r>
              <a:rPr lang="en-IN" dirty="0">
                <a:solidFill>
                  <a:schemeClr val="bg2">
                    <a:lumMod val="50000"/>
                  </a:schemeClr>
                </a:solidFill>
                <a:latin typeface="Arial"/>
                <a:ea typeface="Arial"/>
                <a:cs typeface="Arial"/>
                <a:sym typeface="Arial"/>
              </a:rPr>
              <a:t>//data member (also instance variable)</a:t>
            </a:r>
            <a:r>
              <a:rPr lang="en-IN" b="1" dirty="0">
                <a:solidFill>
                  <a:schemeClr val="bg2">
                    <a:lumMod val="50000"/>
                  </a:schemeClr>
                </a:solidFill>
                <a:latin typeface="Arial"/>
                <a:ea typeface="Arial"/>
                <a:cs typeface="Arial"/>
                <a:sym typeface="Arial"/>
              </a:rPr>
              <a:t>  </a:t>
            </a:r>
          </a:p>
          <a:p>
            <a:pPr marL="818388" lvl="2" indent="-342900">
              <a:spcBef>
                <a:spcPts val="360"/>
              </a:spcBef>
              <a:buClr>
                <a:srgbClr val="000066"/>
              </a:buClr>
              <a:buSzPct val="25000"/>
              <a:buNone/>
            </a:pPr>
            <a:r>
              <a:rPr lang="en-IN" b="1" dirty="0">
                <a:solidFill>
                  <a:schemeClr val="bg2">
                    <a:lumMod val="50000"/>
                  </a:schemeClr>
                </a:solidFill>
                <a:latin typeface="Arial"/>
                <a:ea typeface="Arial"/>
                <a:cs typeface="Arial"/>
                <a:sym typeface="Arial"/>
              </a:rPr>
              <a:t>	String name</a:t>
            </a:r>
            <a:r>
              <a:rPr lang="en-IN" b="1" dirty="0" smtClean="0">
                <a:solidFill>
                  <a:schemeClr val="bg2">
                    <a:lumMod val="50000"/>
                  </a:schemeClr>
                </a:solidFill>
                <a:latin typeface="Arial"/>
                <a:ea typeface="Arial"/>
                <a:cs typeface="Arial"/>
                <a:sym typeface="Arial"/>
              </a:rPr>
              <a:t>=“XXXXXX”;//</a:t>
            </a:r>
            <a:r>
              <a:rPr lang="en-IN" dirty="0">
                <a:solidFill>
                  <a:schemeClr val="bg2">
                    <a:lumMod val="50000"/>
                  </a:schemeClr>
                </a:solidFill>
                <a:latin typeface="Arial"/>
                <a:ea typeface="Arial"/>
                <a:cs typeface="Arial"/>
                <a:sym typeface="Arial"/>
              </a:rPr>
              <a:t>data member(also instance variable)</a:t>
            </a:r>
            <a:r>
              <a:rPr lang="en-IN" b="1" dirty="0">
                <a:solidFill>
                  <a:schemeClr val="bg2">
                    <a:lumMod val="50000"/>
                  </a:schemeClr>
                </a:solidFill>
                <a:latin typeface="Arial"/>
                <a:ea typeface="Arial"/>
                <a:cs typeface="Arial"/>
                <a:sym typeface="Arial"/>
              </a:rPr>
              <a:t>  </a:t>
            </a:r>
          </a:p>
          <a:p>
            <a:pPr marL="818388" lvl="2" indent="-342900">
              <a:spcBef>
                <a:spcPts val="360"/>
              </a:spcBef>
              <a:buClr>
                <a:srgbClr val="000066"/>
              </a:buClr>
              <a:buSzPct val="25000"/>
              <a:buNone/>
            </a:pPr>
            <a:r>
              <a:rPr lang="en-IN" b="1" dirty="0">
                <a:solidFill>
                  <a:schemeClr val="bg2">
                    <a:lumMod val="50000"/>
                  </a:schemeClr>
                </a:solidFill>
                <a:latin typeface="Arial"/>
                <a:ea typeface="Arial"/>
                <a:cs typeface="Arial"/>
                <a:sym typeface="Arial"/>
              </a:rPr>
              <a:t>  </a:t>
            </a:r>
          </a:p>
          <a:p>
            <a:pPr marL="818388" lvl="2" indent="-342900">
              <a:spcBef>
                <a:spcPts val="360"/>
              </a:spcBef>
              <a:buClr>
                <a:srgbClr val="000066"/>
              </a:buClr>
              <a:buSzPct val="25000"/>
              <a:buNone/>
            </a:pPr>
            <a:r>
              <a:rPr lang="en-IN" b="1" dirty="0">
                <a:solidFill>
                  <a:schemeClr val="bg2">
                    <a:lumMod val="50000"/>
                  </a:schemeClr>
                </a:solidFill>
                <a:latin typeface="Arial"/>
                <a:ea typeface="Arial"/>
                <a:cs typeface="Arial"/>
                <a:sym typeface="Arial"/>
              </a:rPr>
              <a:t>	public static void main(String </a:t>
            </a:r>
            <a:r>
              <a:rPr lang="en-IN" b="1" dirty="0" err="1">
                <a:solidFill>
                  <a:schemeClr val="bg2">
                    <a:lumMod val="50000"/>
                  </a:schemeClr>
                </a:solidFill>
                <a:latin typeface="Arial"/>
                <a:ea typeface="Arial"/>
                <a:cs typeface="Arial"/>
                <a:sym typeface="Arial"/>
              </a:rPr>
              <a:t>args</a:t>
            </a:r>
            <a:r>
              <a:rPr lang="en-IN" b="1" dirty="0">
                <a:solidFill>
                  <a:schemeClr val="bg2">
                    <a:lumMod val="50000"/>
                  </a:schemeClr>
                </a:solidFill>
                <a:latin typeface="Arial"/>
                <a:ea typeface="Arial"/>
                <a:cs typeface="Arial"/>
                <a:sym typeface="Arial"/>
              </a:rPr>
              <a:t>[]){  </a:t>
            </a:r>
          </a:p>
          <a:p>
            <a:pPr marL="818388" lvl="2" indent="-342900">
              <a:spcBef>
                <a:spcPts val="360"/>
              </a:spcBef>
              <a:buClr>
                <a:srgbClr val="000066"/>
              </a:buClr>
              <a:buSzPct val="25000"/>
              <a:buNone/>
            </a:pPr>
            <a:r>
              <a:rPr lang="en-IN" b="1" dirty="0">
                <a:solidFill>
                  <a:schemeClr val="bg2">
                    <a:lumMod val="50000"/>
                  </a:schemeClr>
                </a:solidFill>
                <a:latin typeface="Arial"/>
                <a:ea typeface="Arial"/>
                <a:cs typeface="Arial"/>
                <a:sym typeface="Arial"/>
              </a:rPr>
              <a:t>		Student </a:t>
            </a:r>
            <a:r>
              <a:rPr lang="en-IN" b="1" dirty="0" smtClean="0">
                <a:solidFill>
                  <a:schemeClr val="bg2">
                    <a:lumMod val="50000"/>
                  </a:schemeClr>
                </a:solidFill>
                <a:latin typeface="Arial"/>
                <a:ea typeface="Arial"/>
                <a:cs typeface="Arial"/>
                <a:sym typeface="Arial"/>
              </a:rPr>
              <a:t>s=new</a:t>
            </a:r>
            <a:r>
              <a:rPr lang="en-IN" b="1" dirty="0">
                <a:solidFill>
                  <a:schemeClr val="bg2">
                    <a:lumMod val="50000"/>
                  </a:schemeClr>
                </a:solidFill>
                <a:latin typeface="Arial"/>
                <a:ea typeface="Arial"/>
                <a:cs typeface="Arial"/>
                <a:sym typeface="Arial"/>
              </a:rPr>
              <a:t> Student();//</a:t>
            </a:r>
            <a:r>
              <a:rPr lang="en-IN" dirty="0">
                <a:solidFill>
                  <a:schemeClr val="bg2">
                    <a:lumMod val="50000"/>
                  </a:schemeClr>
                </a:solidFill>
                <a:latin typeface="Arial"/>
                <a:ea typeface="Arial"/>
                <a:cs typeface="Arial"/>
                <a:sym typeface="Arial"/>
              </a:rPr>
              <a:t>creating an object of Student </a:t>
            </a:r>
            <a:r>
              <a:rPr lang="en-IN" b="1" dirty="0">
                <a:solidFill>
                  <a:schemeClr val="bg2">
                    <a:lumMod val="50000"/>
                  </a:schemeClr>
                </a:solidFill>
                <a:latin typeface="Arial"/>
                <a:ea typeface="Arial"/>
                <a:cs typeface="Arial"/>
                <a:sym typeface="Arial"/>
              </a:rPr>
              <a:t> </a:t>
            </a:r>
          </a:p>
          <a:p>
            <a:pPr marL="818388" lvl="2" indent="-342900">
              <a:spcBef>
                <a:spcPts val="360"/>
              </a:spcBef>
              <a:buClr>
                <a:srgbClr val="000066"/>
              </a:buClr>
              <a:buSzPct val="25000"/>
              <a:buNone/>
            </a:pPr>
            <a:r>
              <a:rPr lang="en-IN" b="1" dirty="0">
                <a:solidFill>
                  <a:schemeClr val="bg2">
                    <a:lumMod val="50000"/>
                  </a:schemeClr>
                </a:solidFill>
                <a:latin typeface="Arial"/>
                <a:ea typeface="Arial"/>
                <a:cs typeface="Arial"/>
                <a:sym typeface="Arial"/>
              </a:rPr>
              <a:t>		</a:t>
            </a:r>
            <a:r>
              <a:rPr lang="en-IN" b="1" dirty="0" err="1" smtClean="0">
                <a:solidFill>
                  <a:schemeClr val="bg2">
                    <a:lumMod val="50000"/>
                  </a:schemeClr>
                </a:solidFill>
                <a:latin typeface="Arial"/>
                <a:ea typeface="Arial"/>
                <a:cs typeface="Arial"/>
                <a:sym typeface="Arial"/>
              </a:rPr>
              <a:t>System.out.println</a:t>
            </a:r>
            <a:r>
              <a:rPr lang="en-IN" b="1" dirty="0" smtClean="0">
                <a:solidFill>
                  <a:schemeClr val="bg2">
                    <a:lumMod val="50000"/>
                  </a:schemeClr>
                </a:solidFill>
                <a:latin typeface="Arial"/>
                <a:ea typeface="Arial"/>
                <a:cs typeface="Arial"/>
                <a:sym typeface="Arial"/>
              </a:rPr>
              <a:t>(s.id</a:t>
            </a:r>
            <a:r>
              <a:rPr lang="en-IN" b="1" dirty="0">
                <a:solidFill>
                  <a:schemeClr val="bg2">
                    <a:lumMod val="50000"/>
                  </a:schemeClr>
                </a:solidFill>
                <a:latin typeface="Arial"/>
                <a:ea typeface="Arial"/>
                <a:cs typeface="Arial"/>
                <a:sym typeface="Arial"/>
              </a:rPr>
              <a:t>+" "+</a:t>
            </a:r>
            <a:r>
              <a:rPr lang="en-IN" b="1" dirty="0" smtClean="0">
                <a:solidFill>
                  <a:schemeClr val="bg2">
                    <a:lumMod val="50000"/>
                  </a:schemeClr>
                </a:solidFill>
                <a:latin typeface="Arial"/>
                <a:ea typeface="Arial"/>
                <a:cs typeface="Arial"/>
                <a:sym typeface="Arial"/>
              </a:rPr>
              <a:t>s.name</a:t>
            </a:r>
            <a:r>
              <a:rPr lang="en-IN" b="1" dirty="0">
                <a:solidFill>
                  <a:schemeClr val="bg2">
                    <a:lumMod val="50000"/>
                  </a:schemeClr>
                </a:solidFill>
                <a:latin typeface="Arial"/>
                <a:ea typeface="Arial"/>
                <a:cs typeface="Arial"/>
                <a:sym typeface="Arial"/>
              </a:rPr>
              <a:t>);  </a:t>
            </a:r>
          </a:p>
          <a:p>
            <a:pPr marL="818388" lvl="2" indent="-342900">
              <a:spcBef>
                <a:spcPts val="360"/>
              </a:spcBef>
              <a:buClr>
                <a:srgbClr val="000066"/>
              </a:buClr>
              <a:buSzPct val="25000"/>
              <a:buNone/>
            </a:pPr>
            <a:r>
              <a:rPr lang="en-IN" b="1" dirty="0">
                <a:solidFill>
                  <a:schemeClr val="bg2">
                    <a:lumMod val="50000"/>
                  </a:schemeClr>
                </a:solidFill>
                <a:latin typeface="Arial"/>
                <a:ea typeface="Arial"/>
                <a:cs typeface="Arial"/>
                <a:sym typeface="Arial"/>
              </a:rPr>
              <a:t>		}</a:t>
            </a:r>
          </a:p>
          <a:p>
            <a:pPr marL="818388" lvl="2" indent="-342900">
              <a:spcBef>
                <a:spcPts val="360"/>
              </a:spcBef>
              <a:buClr>
                <a:srgbClr val="000066"/>
              </a:buClr>
              <a:buSzPct val="25000"/>
              <a:buNone/>
            </a:pPr>
            <a:r>
              <a:rPr lang="en-IN" b="1" dirty="0">
                <a:solidFill>
                  <a:schemeClr val="bg2">
                    <a:lumMod val="50000"/>
                  </a:schemeClr>
                </a:solidFill>
                <a:latin typeface="Arial"/>
                <a:ea typeface="Arial"/>
                <a:cs typeface="Arial"/>
                <a:sym typeface="Arial"/>
              </a:rPr>
              <a:t>}</a:t>
            </a:r>
          </a:p>
          <a:p>
            <a:pPr marL="818388" lvl="2" indent="-342900">
              <a:spcBef>
                <a:spcPts val="360"/>
              </a:spcBef>
              <a:buClr>
                <a:srgbClr val="000066"/>
              </a:buClr>
              <a:buSzPct val="25000"/>
              <a:buNone/>
            </a:pPr>
            <a:r>
              <a:rPr lang="en-IN" b="1" dirty="0">
                <a:solidFill>
                  <a:schemeClr val="accent1"/>
                </a:solidFill>
                <a:latin typeface="Arial"/>
                <a:ea typeface="Arial"/>
                <a:cs typeface="Arial"/>
                <a:sym typeface="Arial"/>
              </a:rPr>
              <a:t>Output: 77 </a:t>
            </a:r>
            <a:r>
              <a:rPr lang="en-IN" b="1" dirty="0" smtClean="0">
                <a:solidFill>
                  <a:schemeClr val="accent1"/>
                </a:solidFill>
                <a:latin typeface="Arial"/>
                <a:ea typeface="Arial"/>
                <a:cs typeface="Arial"/>
                <a:sym typeface="Arial"/>
              </a:rPr>
              <a:t>XXXXXX</a:t>
            </a:r>
            <a:endParaRPr lang="en-IN" b="1" dirty="0">
              <a:solidFill>
                <a:schemeClr val="accent1"/>
              </a:solidFill>
              <a:latin typeface="Arial"/>
              <a:ea typeface="Arial"/>
              <a:cs typeface="Arial"/>
              <a:sym typeface="Arial"/>
            </a:endParaRPr>
          </a:p>
          <a:p>
            <a:endParaRPr lang="en-IN" dirty="0"/>
          </a:p>
        </p:txBody>
      </p:sp>
    </p:spTree>
    <p:extLst>
      <p:ext uri="{BB962C8B-B14F-4D97-AF65-F5344CB8AC3E}">
        <p14:creationId xmlns:p14="http://schemas.microsoft.com/office/powerpoint/2010/main" val="39656238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a:t>
            </a:r>
            <a:endParaRPr lang="en-IN" dirty="0"/>
          </a:p>
        </p:txBody>
      </p:sp>
      <p:sp>
        <p:nvSpPr>
          <p:cNvPr id="3" name="Content Placeholder 2"/>
          <p:cNvSpPr>
            <a:spLocks noGrp="1"/>
          </p:cNvSpPr>
          <p:nvPr>
            <p:ph idx="1"/>
          </p:nvPr>
        </p:nvSpPr>
        <p:spPr/>
        <p:txBody>
          <a:bodyPr/>
          <a:lstStyle/>
          <a:p>
            <a:r>
              <a:rPr lang="en-US" dirty="0" smtClean="0"/>
              <a:t>Object Reference</a:t>
            </a:r>
          </a:p>
          <a:p>
            <a:endParaRPr lang="en-US" dirty="0" smtClean="0"/>
          </a:p>
          <a:p>
            <a:pPr marL="635508" lvl="1" indent="-342900">
              <a:spcBef>
                <a:spcPts val="0"/>
              </a:spcBef>
              <a:buClr>
                <a:srgbClr val="000066"/>
              </a:buClr>
              <a:buSzPct val="25000"/>
              <a:buNone/>
            </a:pPr>
            <a:r>
              <a:rPr lang="en-IN" sz="1600" u="sng" dirty="0">
                <a:solidFill>
                  <a:schemeClr val="tx1"/>
                </a:solidFill>
                <a:latin typeface="Arial"/>
                <a:ea typeface="Arial"/>
                <a:cs typeface="Arial"/>
                <a:sym typeface="Arial"/>
              </a:rPr>
              <a:t>Example :</a:t>
            </a:r>
          </a:p>
          <a:p>
            <a:pPr marL="635508" lvl="1" indent="-342900">
              <a:spcBef>
                <a:spcPts val="360"/>
              </a:spcBef>
              <a:buClr>
                <a:srgbClr val="000066"/>
              </a:buClr>
              <a:buNone/>
            </a:pPr>
            <a:endParaRPr lang="en-IN" sz="1600" u="sng" dirty="0">
              <a:solidFill>
                <a:schemeClr val="tx1"/>
              </a:solidFill>
              <a:latin typeface="Arial"/>
              <a:ea typeface="Arial"/>
              <a:cs typeface="Arial"/>
              <a:sym typeface="Arial"/>
            </a:endParaRPr>
          </a:p>
          <a:p>
            <a:pPr marL="635508" lvl="1" indent="-342900">
              <a:spcBef>
                <a:spcPts val="360"/>
              </a:spcBef>
              <a:buClr>
                <a:srgbClr val="000066"/>
              </a:buClr>
              <a:buSzPct val="25000"/>
              <a:buNone/>
            </a:pPr>
            <a:r>
              <a:rPr lang="en-IN" sz="1600" dirty="0">
                <a:solidFill>
                  <a:schemeClr val="tx1"/>
                </a:solidFill>
                <a:latin typeface="Arial"/>
                <a:ea typeface="Arial"/>
                <a:cs typeface="Arial"/>
                <a:sym typeface="Arial"/>
              </a:rPr>
              <a:t>Class Car {</a:t>
            </a:r>
          </a:p>
          <a:p>
            <a:pPr marL="925830" lvl="2" indent="-285750">
              <a:spcBef>
                <a:spcPts val="360"/>
              </a:spcBef>
              <a:buClr>
                <a:srgbClr val="595959"/>
              </a:buClr>
              <a:buSzPct val="25000"/>
              <a:buNone/>
            </a:pPr>
            <a:r>
              <a:rPr lang="en-IN" sz="800" dirty="0">
                <a:solidFill>
                  <a:schemeClr val="tx1"/>
                </a:solidFill>
                <a:latin typeface="Arial"/>
                <a:ea typeface="Arial"/>
                <a:cs typeface="Arial"/>
                <a:sym typeface="Arial"/>
              </a:rPr>
              <a:t>	</a:t>
            </a:r>
            <a:r>
              <a:rPr lang="en-IN" dirty="0" err="1">
                <a:solidFill>
                  <a:schemeClr val="tx1"/>
                </a:solidFill>
                <a:latin typeface="Arial"/>
                <a:ea typeface="Arial"/>
                <a:cs typeface="Arial"/>
                <a:sym typeface="Arial"/>
              </a:rPr>
              <a:t>int</a:t>
            </a:r>
            <a:r>
              <a:rPr lang="en-IN" dirty="0">
                <a:solidFill>
                  <a:schemeClr val="tx1"/>
                </a:solidFill>
                <a:latin typeface="Arial"/>
                <a:ea typeface="Arial"/>
                <a:cs typeface="Arial"/>
                <a:sym typeface="Arial"/>
              </a:rPr>
              <a:t> speed=100;</a:t>
            </a:r>
          </a:p>
          <a:p>
            <a:pPr marL="635508" lvl="1" indent="-342900">
              <a:spcBef>
                <a:spcPts val="360"/>
              </a:spcBef>
              <a:buClr>
                <a:srgbClr val="000066"/>
              </a:buClr>
              <a:buSzPct val="25000"/>
              <a:buNone/>
            </a:pPr>
            <a:r>
              <a:rPr lang="en-IN" sz="1600" dirty="0">
                <a:solidFill>
                  <a:schemeClr val="tx1"/>
                </a:solidFill>
                <a:latin typeface="Arial"/>
                <a:ea typeface="Arial"/>
                <a:cs typeface="Arial"/>
                <a:sym typeface="Arial"/>
              </a:rPr>
              <a:t>}</a:t>
            </a:r>
          </a:p>
          <a:p>
            <a:pPr marL="635508" lvl="1" indent="-342900">
              <a:spcBef>
                <a:spcPts val="360"/>
              </a:spcBef>
              <a:buClr>
                <a:srgbClr val="000066"/>
              </a:buClr>
              <a:buNone/>
            </a:pPr>
            <a:endParaRPr lang="en-IN" sz="1600" dirty="0">
              <a:solidFill>
                <a:schemeClr val="tx1"/>
              </a:solidFill>
              <a:latin typeface="Arial"/>
              <a:ea typeface="Arial"/>
              <a:cs typeface="Arial"/>
              <a:sym typeface="Arial"/>
            </a:endParaRPr>
          </a:p>
          <a:p>
            <a:pPr marL="635508" lvl="1" indent="-342900">
              <a:spcBef>
                <a:spcPts val="360"/>
              </a:spcBef>
              <a:buClr>
                <a:srgbClr val="000066"/>
              </a:buClr>
              <a:buSzPct val="25000"/>
              <a:buNone/>
            </a:pPr>
            <a:r>
              <a:rPr lang="en-IN" sz="1600" dirty="0">
                <a:solidFill>
                  <a:schemeClr val="tx1"/>
                </a:solidFill>
                <a:latin typeface="Arial"/>
                <a:ea typeface="Arial"/>
                <a:cs typeface="Arial"/>
                <a:sym typeface="Arial"/>
              </a:rPr>
              <a:t>Car c= new Car();</a:t>
            </a:r>
          </a:p>
          <a:p>
            <a:pPr marL="635508" lvl="1" indent="-342900">
              <a:spcBef>
                <a:spcPts val="360"/>
              </a:spcBef>
              <a:buClr>
                <a:srgbClr val="000066"/>
              </a:buClr>
              <a:buNone/>
            </a:pPr>
            <a:endParaRPr lang="en-IN" sz="1600" dirty="0">
              <a:solidFill>
                <a:schemeClr val="tx1"/>
              </a:solidFill>
              <a:latin typeface="Arial"/>
              <a:ea typeface="Arial"/>
              <a:cs typeface="Arial"/>
              <a:sym typeface="Arial"/>
            </a:endParaRPr>
          </a:p>
          <a:p>
            <a:pPr marL="635508" lvl="1" indent="-342900">
              <a:spcBef>
                <a:spcPts val="360"/>
              </a:spcBef>
              <a:buClr>
                <a:srgbClr val="000066"/>
              </a:buClr>
              <a:buSzPct val="25000"/>
              <a:buNone/>
            </a:pPr>
            <a:r>
              <a:rPr lang="en-IN" sz="1600" dirty="0">
                <a:solidFill>
                  <a:schemeClr val="tx1"/>
                </a:solidFill>
                <a:latin typeface="Arial"/>
                <a:ea typeface="Arial"/>
                <a:cs typeface="Arial"/>
                <a:sym typeface="Arial"/>
              </a:rPr>
              <a:t>	</a:t>
            </a:r>
            <a:r>
              <a:rPr lang="en-IN" sz="1600" i="1" dirty="0">
                <a:solidFill>
                  <a:schemeClr val="tx1"/>
                </a:solidFill>
                <a:latin typeface="Arial"/>
                <a:ea typeface="Arial"/>
                <a:cs typeface="Arial"/>
                <a:sym typeface="Arial"/>
              </a:rPr>
              <a:t>Here ‘c’ is a reference variable which is pointing to a Car object. ‘c’ will hold the memory address to reach out the Car object.</a:t>
            </a:r>
          </a:p>
          <a:p>
            <a:endParaRPr lang="en-IN" dirty="0"/>
          </a:p>
        </p:txBody>
      </p:sp>
    </p:spTree>
    <p:extLst>
      <p:ext uri="{BB962C8B-B14F-4D97-AF65-F5344CB8AC3E}">
        <p14:creationId xmlns:p14="http://schemas.microsoft.com/office/powerpoint/2010/main" val="9649965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a:t>
            </a:r>
            <a:endParaRPr lang="en-IN" dirty="0"/>
          </a:p>
        </p:txBody>
      </p:sp>
      <p:sp>
        <p:nvSpPr>
          <p:cNvPr id="6" name="Shape 424"/>
          <p:cNvSpPr txBox="1">
            <a:spLocks noGrp="1"/>
          </p:cNvSpPr>
          <p:nvPr>
            <p:ph sz="half" idx="1"/>
          </p:nvPr>
        </p:nvSpPr>
        <p:spPr>
          <a:xfrm>
            <a:off x="1307206" y="1960696"/>
            <a:ext cx="4038599" cy="4161099"/>
          </a:xfrm>
          <a:prstGeom prst="rect">
            <a:avLst/>
          </a:prstGeom>
          <a:noFill/>
          <a:ln>
            <a:noFill/>
          </a:ln>
        </p:spPr>
        <p:txBody>
          <a:bodyPr lIns="91425" tIns="45700" rIns="91425" bIns="45700" anchor="t" anchorCtr="0">
            <a:spAutoFit/>
          </a:bodyPr>
          <a:lstStyle/>
          <a:p>
            <a:pPr marL="635508" lvl="1" indent="-342900">
              <a:spcBef>
                <a:spcPts val="0"/>
              </a:spcBef>
              <a:buClr>
                <a:srgbClr val="595959"/>
              </a:buClr>
              <a:buSzPct val="25000"/>
              <a:buFont typeface="Arial"/>
              <a:buNone/>
            </a:pPr>
            <a:r>
              <a:rPr lang="en-GB" sz="1800" b="0" i="0" u="none" strike="noStrike" cap="none" baseline="0" dirty="0">
                <a:solidFill>
                  <a:srgbClr val="595959"/>
                </a:solidFill>
                <a:latin typeface="Arial"/>
                <a:ea typeface="Arial"/>
                <a:cs typeface="Arial"/>
                <a:sym typeface="Arial"/>
              </a:rPr>
              <a:t>Car a= new Car();</a:t>
            </a:r>
          </a:p>
          <a:p>
            <a:pPr marL="635508" lvl="1" indent="-342900">
              <a:spcBef>
                <a:spcPts val="400"/>
              </a:spcBef>
              <a:buClr>
                <a:srgbClr val="595959"/>
              </a:buClr>
              <a:buSzPct val="25000"/>
              <a:buFont typeface="Arial"/>
              <a:buNone/>
            </a:pPr>
            <a:r>
              <a:rPr lang="en-GB" sz="1800" b="0" i="0" u="none" strike="noStrike" cap="none" baseline="0" dirty="0">
                <a:solidFill>
                  <a:srgbClr val="595959"/>
                </a:solidFill>
                <a:latin typeface="Arial"/>
                <a:ea typeface="Arial"/>
                <a:cs typeface="Arial"/>
                <a:sym typeface="Arial"/>
              </a:rPr>
              <a:t>Car b= new Car();</a:t>
            </a:r>
          </a:p>
          <a:p>
            <a:pPr marL="635508" lvl="1" indent="-342900">
              <a:spcBef>
                <a:spcPts val="400"/>
              </a:spcBef>
              <a:buClr>
                <a:srgbClr val="595959"/>
              </a:buClr>
              <a:buSzPct val="25000"/>
              <a:buFont typeface="Arial"/>
              <a:buNone/>
            </a:pPr>
            <a:r>
              <a:rPr lang="en-GB" sz="1800" b="0" i="0" u="none" strike="noStrike" cap="none" baseline="0" dirty="0">
                <a:solidFill>
                  <a:srgbClr val="595959"/>
                </a:solidFill>
                <a:latin typeface="Arial"/>
                <a:ea typeface="Arial"/>
                <a:cs typeface="Arial"/>
                <a:sym typeface="Arial"/>
              </a:rPr>
              <a:t>Car c= new Car();</a:t>
            </a:r>
          </a:p>
          <a:p>
            <a:pPr marL="635508" lvl="1" indent="-342900">
              <a:spcBef>
                <a:spcPts val="400"/>
              </a:spcBef>
              <a:buClr>
                <a:srgbClr val="595959"/>
              </a:buClr>
              <a:buSzPct val="25000"/>
              <a:buFont typeface="Arial"/>
              <a:buNone/>
            </a:pPr>
            <a:r>
              <a:rPr lang="en-GB" sz="1800" b="0" i="0" u="none" strike="noStrike" cap="none" baseline="0" dirty="0">
                <a:solidFill>
                  <a:srgbClr val="595959"/>
                </a:solidFill>
                <a:latin typeface="Arial"/>
                <a:ea typeface="Arial"/>
                <a:cs typeface="Arial"/>
                <a:sym typeface="Arial"/>
              </a:rPr>
              <a:t>Car d= new Car();</a:t>
            </a:r>
          </a:p>
          <a:p>
            <a:pPr marL="635508" lvl="1" indent="-342900">
              <a:spcBef>
                <a:spcPts val="400"/>
              </a:spcBef>
              <a:buClr>
                <a:srgbClr val="595959"/>
              </a:buClr>
              <a:buSzPct val="25000"/>
              <a:buFont typeface="Arial"/>
              <a:buNone/>
            </a:pPr>
            <a:r>
              <a:rPr lang="en-GB" sz="1800" b="0" i="0" u="none" strike="noStrike" cap="none" baseline="0" dirty="0">
                <a:solidFill>
                  <a:srgbClr val="595959"/>
                </a:solidFill>
                <a:latin typeface="Arial"/>
                <a:ea typeface="Arial"/>
                <a:cs typeface="Arial"/>
                <a:sym typeface="Arial"/>
              </a:rPr>
              <a:t>Car e= d;</a:t>
            </a:r>
          </a:p>
          <a:p>
            <a:pPr marL="635508" lvl="1" indent="-165100">
              <a:spcBef>
                <a:spcPts val="560"/>
              </a:spcBef>
              <a:buClr>
                <a:srgbClr val="595959"/>
              </a:buClr>
              <a:buFont typeface="Arial"/>
              <a:buNone/>
            </a:pPr>
            <a:endParaRPr sz="2600" b="0" i="0" u="none" strike="noStrike" cap="none" baseline="0" dirty="0">
              <a:solidFill>
                <a:srgbClr val="595959"/>
              </a:solidFill>
              <a:latin typeface="Arial"/>
              <a:ea typeface="Arial"/>
              <a:cs typeface="Arial"/>
              <a:sym typeface="Arial"/>
            </a:endParaRPr>
          </a:p>
          <a:p>
            <a:pPr marL="635508" lvl="1" indent="-342900">
              <a:spcBef>
                <a:spcPts val="400"/>
              </a:spcBef>
              <a:buClr>
                <a:srgbClr val="595959"/>
              </a:buClr>
              <a:buSzPct val="25000"/>
              <a:buFont typeface="Arial"/>
              <a:buNone/>
            </a:pPr>
            <a:r>
              <a:rPr lang="en-GB" sz="1800" b="1" i="0" u="none" strike="noStrike" cap="none" baseline="0" dirty="0" err="1">
                <a:solidFill>
                  <a:srgbClr val="595959"/>
                </a:solidFill>
                <a:latin typeface="Arial"/>
                <a:ea typeface="Arial"/>
                <a:cs typeface="Arial"/>
                <a:sym typeface="Arial"/>
              </a:rPr>
              <a:t>d.speed</a:t>
            </a:r>
            <a:r>
              <a:rPr lang="en-GB" sz="1800" b="1" i="0" u="none" strike="noStrike" cap="none" baseline="0" dirty="0">
                <a:solidFill>
                  <a:srgbClr val="595959"/>
                </a:solidFill>
                <a:latin typeface="Arial"/>
                <a:ea typeface="Arial"/>
                <a:cs typeface="Arial"/>
                <a:sym typeface="Arial"/>
              </a:rPr>
              <a:t>=60;</a:t>
            </a:r>
          </a:p>
          <a:p>
            <a:pPr marL="635508" lvl="1" indent="-342900">
              <a:spcBef>
                <a:spcPts val="400"/>
              </a:spcBef>
              <a:buClr>
                <a:srgbClr val="595959"/>
              </a:buClr>
              <a:buSzPct val="25000"/>
              <a:buFont typeface="Arial"/>
              <a:buNone/>
            </a:pPr>
            <a:r>
              <a:rPr lang="en-GB" sz="1800" b="1" i="0" u="none" strike="noStrike" cap="none" baseline="0" dirty="0" err="1" smtClean="0">
                <a:solidFill>
                  <a:srgbClr val="595959"/>
                </a:solidFill>
                <a:latin typeface="Arial"/>
                <a:ea typeface="Arial"/>
                <a:cs typeface="Arial"/>
                <a:sym typeface="Arial"/>
              </a:rPr>
              <a:t>System.out.println</a:t>
            </a:r>
            <a:r>
              <a:rPr lang="en-GB" sz="1800" b="1" i="0" u="none" strike="noStrike" cap="none" baseline="0" dirty="0" smtClean="0">
                <a:solidFill>
                  <a:srgbClr val="595959"/>
                </a:solidFill>
                <a:latin typeface="Arial"/>
                <a:ea typeface="Arial"/>
                <a:cs typeface="Arial"/>
                <a:sym typeface="Arial"/>
              </a:rPr>
              <a:t>(</a:t>
            </a:r>
            <a:r>
              <a:rPr lang="en-GB" sz="1800" b="1" i="0" u="none" strike="noStrike" cap="none" baseline="0" dirty="0" err="1" smtClean="0">
                <a:solidFill>
                  <a:srgbClr val="595959"/>
                </a:solidFill>
                <a:latin typeface="Arial"/>
                <a:ea typeface="Arial"/>
                <a:cs typeface="Arial"/>
                <a:sym typeface="Arial"/>
              </a:rPr>
              <a:t>e.speed</a:t>
            </a:r>
            <a:r>
              <a:rPr lang="en-GB" sz="1800" b="1" i="0" u="none" strike="noStrike" cap="none" baseline="0" dirty="0">
                <a:solidFill>
                  <a:srgbClr val="595959"/>
                </a:solidFill>
                <a:latin typeface="Arial"/>
                <a:ea typeface="Arial"/>
                <a:cs typeface="Arial"/>
                <a:sym typeface="Arial"/>
              </a:rPr>
              <a:t>);</a:t>
            </a:r>
          </a:p>
          <a:p>
            <a:pPr marL="635508" lvl="1" indent="-342900">
              <a:spcBef>
                <a:spcPts val="400"/>
              </a:spcBef>
              <a:buClr>
                <a:srgbClr val="595959"/>
              </a:buClr>
              <a:buSzPct val="25000"/>
              <a:buFont typeface="Arial"/>
              <a:buNone/>
            </a:pPr>
            <a:endParaRPr lang="en-GB" sz="1800" b="1" i="0" u="none" strike="noStrike" cap="none" baseline="0" dirty="0" smtClean="0">
              <a:solidFill>
                <a:srgbClr val="595959"/>
              </a:solidFill>
              <a:latin typeface="Arial"/>
              <a:ea typeface="Arial"/>
              <a:cs typeface="Arial"/>
              <a:sym typeface="Arial"/>
            </a:endParaRPr>
          </a:p>
          <a:p>
            <a:pPr marL="635508" lvl="1" indent="-342900">
              <a:spcBef>
                <a:spcPts val="400"/>
              </a:spcBef>
              <a:buClr>
                <a:srgbClr val="595959"/>
              </a:buClr>
              <a:buSzPct val="25000"/>
              <a:buFont typeface="Arial"/>
              <a:buNone/>
            </a:pPr>
            <a:r>
              <a:rPr lang="en-GB" sz="1800" b="1" i="0" u="none" strike="noStrike" cap="none" baseline="0" dirty="0" smtClean="0">
                <a:solidFill>
                  <a:schemeClr val="accent1"/>
                </a:solidFill>
                <a:latin typeface="Arial"/>
                <a:ea typeface="Arial"/>
                <a:cs typeface="Arial"/>
                <a:sym typeface="Arial"/>
              </a:rPr>
              <a:t>Output </a:t>
            </a:r>
            <a:r>
              <a:rPr lang="en-GB" sz="1800" b="1" i="0" u="none" strike="noStrike" cap="none" baseline="0" dirty="0">
                <a:solidFill>
                  <a:schemeClr val="accent1"/>
                </a:solidFill>
                <a:latin typeface="Arial"/>
                <a:ea typeface="Arial"/>
                <a:cs typeface="Arial"/>
                <a:sym typeface="Arial"/>
              </a:rPr>
              <a:t>: 60</a:t>
            </a:r>
          </a:p>
          <a:p>
            <a:pPr marL="342900" marR="0" lvl="0" indent="-342900" algn="l" rtl="0">
              <a:spcBef>
                <a:spcPts val="560"/>
              </a:spcBef>
              <a:buClr>
                <a:srgbClr val="595959"/>
              </a:buClr>
              <a:buFont typeface="Arial"/>
              <a:buNone/>
            </a:pPr>
            <a:endParaRPr sz="2800" b="0" i="0" u="none" strike="noStrike" cap="none" baseline="0" dirty="0">
              <a:solidFill>
                <a:srgbClr val="595959"/>
              </a:solidFill>
              <a:latin typeface="Arial"/>
              <a:ea typeface="Arial"/>
              <a:cs typeface="Arial"/>
              <a:sym typeface="Arial"/>
            </a:endParaRPr>
          </a:p>
        </p:txBody>
      </p:sp>
      <p:pic>
        <p:nvPicPr>
          <p:cNvPr id="8" name="Picture 7"/>
          <p:cNvPicPr>
            <a:picLocks noChangeAspect="1"/>
          </p:cNvPicPr>
          <p:nvPr/>
        </p:nvPicPr>
        <p:blipFill>
          <a:blip r:embed="rId2"/>
          <a:stretch>
            <a:fillRect/>
          </a:stretch>
        </p:blipFill>
        <p:spPr>
          <a:xfrm>
            <a:off x="6378262" y="2088456"/>
            <a:ext cx="1676400" cy="2809875"/>
          </a:xfrm>
          <a:prstGeom prst="rect">
            <a:avLst/>
          </a:prstGeom>
        </p:spPr>
      </p:pic>
    </p:spTree>
    <p:extLst>
      <p:ext uri="{BB962C8B-B14F-4D97-AF65-F5344CB8AC3E}">
        <p14:creationId xmlns:p14="http://schemas.microsoft.com/office/powerpoint/2010/main" val="40625116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a:t>
            </a:r>
            <a:endParaRPr lang="en-IN" dirty="0"/>
          </a:p>
        </p:txBody>
      </p:sp>
      <p:sp>
        <p:nvSpPr>
          <p:cNvPr id="3" name="Content Placeholder 2"/>
          <p:cNvSpPr>
            <a:spLocks noGrp="1"/>
          </p:cNvSpPr>
          <p:nvPr>
            <p:ph idx="1"/>
          </p:nvPr>
        </p:nvSpPr>
        <p:spPr>
          <a:xfrm>
            <a:off x="1097280" y="1845733"/>
            <a:ext cx="10058400" cy="4864159"/>
          </a:xfrm>
        </p:spPr>
        <p:txBody>
          <a:bodyPr>
            <a:normAutofit fontScale="92500" lnSpcReduction="20000"/>
          </a:bodyPr>
          <a:lstStyle/>
          <a:p>
            <a:r>
              <a:rPr lang="en-US" dirty="0" smtClean="0"/>
              <a:t>Object Instantiation and Initialization</a:t>
            </a:r>
          </a:p>
          <a:p>
            <a:endParaRPr lang="en-US" dirty="0"/>
          </a:p>
          <a:p>
            <a:pPr lvl="0"/>
            <a:r>
              <a:rPr lang="en-US" dirty="0" smtClean="0"/>
              <a:t>Person p;		</a:t>
            </a:r>
            <a:r>
              <a:rPr lang="en-US" dirty="0" smtClean="0">
                <a:solidFill>
                  <a:schemeClr val="accent1"/>
                </a:solidFill>
              </a:rPr>
              <a:t>// Instantiation: </a:t>
            </a:r>
            <a:r>
              <a:rPr lang="en-GB" dirty="0">
                <a:solidFill>
                  <a:schemeClr val="accent1"/>
                </a:solidFill>
                <a:ea typeface="Calibri"/>
                <a:cs typeface="Calibri"/>
                <a:sym typeface="Calibri"/>
              </a:rPr>
              <a:t>only created the reference, not an object. It points to </a:t>
            </a:r>
            <a:r>
              <a:rPr lang="en-GB" dirty="0" smtClean="0">
                <a:solidFill>
                  <a:schemeClr val="accent1"/>
                </a:solidFill>
                <a:ea typeface="Calibri"/>
                <a:cs typeface="Calibri"/>
                <a:sym typeface="Calibri"/>
              </a:rPr>
              <a:t>				     nothing now </a:t>
            </a:r>
            <a:r>
              <a:rPr lang="en-GB" dirty="0">
                <a:solidFill>
                  <a:schemeClr val="accent1"/>
                </a:solidFill>
                <a:ea typeface="Calibri"/>
                <a:cs typeface="Calibri"/>
                <a:sym typeface="Calibri"/>
              </a:rPr>
              <a:t>(null</a:t>
            </a:r>
            <a:r>
              <a:rPr lang="en-GB" dirty="0" smtClean="0">
                <a:solidFill>
                  <a:schemeClr val="accent1"/>
                </a:solidFill>
                <a:ea typeface="Calibri"/>
                <a:cs typeface="Calibri"/>
                <a:sym typeface="Calibri"/>
              </a:rPr>
              <a:t>).</a:t>
            </a:r>
          </a:p>
          <a:p>
            <a:pPr lvl="0"/>
            <a:endParaRPr lang="en-GB" dirty="0">
              <a:solidFill>
                <a:schemeClr val="hlink"/>
              </a:solidFill>
              <a:ea typeface="Calibri"/>
              <a:cs typeface="Calibri"/>
              <a:sym typeface="Calibri"/>
            </a:endParaRPr>
          </a:p>
          <a:p>
            <a:r>
              <a:rPr lang="en-GB" dirty="0" smtClean="0">
                <a:sym typeface="Calibri"/>
              </a:rPr>
              <a:t>p </a:t>
            </a:r>
            <a:r>
              <a:rPr lang="en-GB" dirty="0">
                <a:sym typeface="Calibri"/>
              </a:rPr>
              <a:t>= new Person();</a:t>
            </a:r>
            <a:r>
              <a:rPr lang="en-GB" dirty="0" smtClean="0">
                <a:solidFill>
                  <a:schemeClr val="hlink"/>
                </a:solidFill>
                <a:ea typeface="Calibri"/>
                <a:cs typeface="Calibri"/>
                <a:sym typeface="Calibri"/>
              </a:rPr>
              <a:t>		</a:t>
            </a:r>
            <a:r>
              <a:rPr lang="en-GB" dirty="0" smtClean="0">
                <a:solidFill>
                  <a:schemeClr val="accent1"/>
                </a:solidFill>
                <a:ea typeface="Calibri"/>
                <a:cs typeface="Calibri"/>
                <a:sym typeface="Calibri"/>
              </a:rPr>
              <a:t>//Initialization: </a:t>
            </a:r>
            <a:r>
              <a:rPr lang="en-GB" dirty="0">
                <a:solidFill>
                  <a:schemeClr val="accent1"/>
                </a:solidFill>
                <a:ea typeface="Calibri"/>
                <a:cs typeface="Calibri"/>
                <a:sym typeface="Calibri"/>
              </a:rPr>
              <a:t>create the object (allocate storage in memory), and </a:t>
            </a:r>
            <a:r>
              <a:rPr lang="en-GB" dirty="0" smtClean="0">
                <a:solidFill>
                  <a:schemeClr val="accent1"/>
                </a:solidFill>
                <a:ea typeface="Calibri"/>
                <a:cs typeface="Calibri"/>
                <a:sym typeface="Calibri"/>
              </a:rPr>
              <a:t>p				    is </a:t>
            </a:r>
            <a:r>
              <a:rPr lang="en-GB" dirty="0">
                <a:solidFill>
                  <a:schemeClr val="accent1"/>
                </a:solidFill>
                <a:ea typeface="Calibri"/>
                <a:cs typeface="Calibri"/>
                <a:sym typeface="Calibri"/>
              </a:rPr>
              <a:t>initialized</a:t>
            </a:r>
            <a:r>
              <a:rPr lang="en-GB" dirty="0" smtClean="0">
                <a:solidFill>
                  <a:schemeClr val="accent1"/>
                </a:solidFill>
                <a:ea typeface="Calibri"/>
                <a:cs typeface="Calibri"/>
                <a:sym typeface="Calibri"/>
              </a:rPr>
              <a:t>.</a:t>
            </a:r>
          </a:p>
          <a:p>
            <a:endParaRPr lang="en-GB" dirty="0">
              <a:solidFill>
                <a:schemeClr val="hlink"/>
              </a:solidFill>
              <a:ea typeface="Calibri"/>
              <a:cs typeface="Calibri"/>
              <a:sym typeface="Calibri"/>
            </a:endParaRPr>
          </a:p>
          <a:p>
            <a:r>
              <a:rPr lang="en-GB" dirty="0">
                <a:sym typeface="Calibri"/>
              </a:rPr>
              <a:t>Person p = new Person(); </a:t>
            </a:r>
            <a:r>
              <a:rPr lang="en-GB" dirty="0" smtClean="0">
                <a:sym typeface="Calibri"/>
              </a:rPr>
              <a:t>	</a:t>
            </a:r>
            <a:r>
              <a:rPr lang="en-GB" dirty="0" smtClean="0">
                <a:solidFill>
                  <a:schemeClr val="accent1"/>
                </a:solidFill>
                <a:ea typeface="Calibri"/>
                <a:cs typeface="Calibri"/>
                <a:sym typeface="Calibri"/>
              </a:rPr>
              <a:t>// </a:t>
            </a:r>
            <a:r>
              <a:rPr lang="en-GB" dirty="0">
                <a:solidFill>
                  <a:schemeClr val="accent1"/>
                </a:solidFill>
                <a:ea typeface="Calibri"/>
                <a:cs typeface="Calibri"/>
                <a:sym typeface="Calibri"/>
              </a:rPr>
              <a:t>Instantiation and Initialization </a:t>
            </a:r>
            <a:r>
              <a:rPr lang="en-GB" dirty="0" smtClean="0">
                <a:solidFill>
                  <a:schemeClr val="accent1"/>
                </a:solidFill>
                <a:ea typeface="Calibri"/>
                <a:cs typeface="Calibri"/>
                <a:sym typeface="Calibri"/>
              </a:rPr>
              <a:t>together</a:t>
            </a:r>
          </a:p>
          <a:p>
            <a:endParaRPr lang="en-GB" dirty="0">
              <a:solidFill>
                <a:schemeClr val="accent1"/>
              </a:solidFill>
              <a:ea typeface="Calibri"/>
              <a:cs typeface="Calibri"/>
              <a:sym typeface="Calibri"/>
            </a:endParaRPr>
          </a:p>
          <a:p>
            <a:pPr lvl="0"/>
            <a:r>
              <a:rPr lang="en-GB" sz="2100" dirty="0">
                <a:sym typeface="Calibri"/>
              </a:rPr>
              <a:t>p.name = “Simon”;</a:t>
            </a:r>
            <a:r>
              <a:rPr lang="en-GB" dirty="0" smtClean="0">
                <a:solidFill>
                  <a:schemeClr val="accent1"/>
                </a:solidFill>
                <a:ea typeface="Calibri"/>
                <a:cs typeface="Calibri"/>
                <a:sym typeface="Calibri"/>
              </a:rPr>
              <a:t>	//</a:t>
            </a:r>
            <a:r>
              <a:rPr lang="en-GB" dirty="0">
                <a:solidFill>
                  <a:schemeClr val="accent1"/>
                </a:solidFill>
                <a:ea typeface="Calibri"/>
                <a:cs typeface="Calibri"/>
                <a:sym typeface="Calibri"/>
              </a:rPr>
              <a:t>access the object through the reference</a:t>
            </a:r>
          </a:p>
          <a:p>
            <a:endParaRPr lang="en-GB" dirty="0">
              <a:solidFill>
                <a:schemeClr val="accent1"/>
              </a:solidFill>
              <a:ea typeface="Calibri"/>
              <a:cs typeface="Calibri"/>
              <a:sym typeface="Calibri"/>
            </a:endParaRPr>
          </a:p>
          <a:p>
            <a:pPr lvl="0"/>
            <a:r>
              <a:rPr lang="en-GB" dirty="0" smtClean="0">
                <a:solidFill>
                  <a:schemeClr val="hlink"/>
                </a:solidFill>
                <a:ea typeface="Calibri"/>
                <a:cs typeface="Calibri"/>
                <a:sym typeface="Calibri"/>
              </a:rPr>
              <a:t>	</a:t>
            </a:r>
            <a:endParaRPr lang="en-GB" dirty="0">
              <a:solidFill>
                <a:schemeClr val="hlink"/>
              </a:solidFill>
              <a:ea typeface="Calibri"/>
              <a:cs typeface="Calibri"/>
              <a:sym typeface="Calibri"/>
            </a:endParaRPr>
          </a:p>
          <a:p>
            <a:endParaRPr lang="en-IN" dirty="0"/>
          </a:p>
        </p:txBody>
      </p:sp>
    </p:spTree>
    <p:extLst>
      <p:ext uri="{BB962C8B-B14F-4D97-AF65-F5344CB8AC3E}">
        <p14:creationId xmlns:p14="http://schemas.microsoft.com/office/powerpoint/2010/main" val="1810575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a:t>
            </a:r>
          </a:p>
        </p:txBody>
      </p:sp>
      <p:sp>
        <p:nvSpPr>
          <p:cNvPr id="3" name="Content Placeholder 2"/>
          <p:cNvSpPr>
            <a:spLocks noGrp="1"/>
          </p:cNvSpPr>
          <p:nvPr>
            <p:ph idx="1"/>
          </p:nvPr>
        </p:nvSpPr>
        <p:spPr/>
        <p:txBody>
          <a:bodyPr>
            <a:normAutofit/>
          </a:bodyPr>
          <a:lstStyle/>
          <a:p>
            <a:pPr lvl="1">
              <a:lnSpc>
                <a:spcPct val="150000"/>
              </a:lnSpc>
            </a:pPr>
            <a:r>
              <a:rPr lang="en-GB" dirty="0" smtClean="0">
                <a:sym typeface="Arial"/>
              </a:rPr>
              <a:t>Java </a:t>
            </a:r>
            <a:r>
              <a:rPr lang="en-GB" dirty="0">
                <a:sym typeface="Arial"/>
              </a:rPr>
              <a:t>is an </a:t>
            </a:r>
            <a:r>
              <a:rPr lang="en-GB" i="1" dirty="0">
                <a:solidFill>
                  <a:schemeClr val="accent2"/>
                </a:solidFill>
                <a:sym typeface="Arial"/>
              </a:rPr>
              <a:t>object-oriented</a:t>
            </a:r>
            <a:r>
              <a:rPr lang="en-GB" dirty="0">
                <a:sym typeface="Arial"/>
              </a:rPr>
              <a:t> </a:t>
            </a:r>
            <a:r>
              <a:rPr lang="en-GB" dirty="0" smtClean="0">
                <a:sym typeface="Arial"/>
              </a:rPr>
              <a:t>language.</a:t>
            </a:r>
          </a:p>
          <a:p>
            <a:pPr lvl="1">
              <a:lnSpc>
                <a:spcPct val="150000"/>
              </a:lnSpc>
            </a:pPr>
            <a:r>
              <a:rPr lang="en-GB" dirty="0">
                <a:sym typeface="Arial"/>
              </a:rPr>
              <a:t>Originally developed by James Gosling at Sun Microsystems (which is now a subsidiary of Oracle Corporation) and released in 1995</a:t>
            </a:r>
            <a:r>
              <a:rPr lang="en-GB" dirty="0" smtClean="0">
                <a:sym typeface="Arial"/>
              </a:rPr>
              <a:t>.</a:t>
            </a:r>
          </a:p>
          <a:p>
            <a:pPr lvl="1">
              <a:lnSpc>
                <a:spcPct val="150000"/>
              </a:lnSpc>
            </a:pPr>
            <a:r>
              <a:rPr lang="en-GB" dirty="0">
                <a:sym typeface="Arial"/>
              </a:rPr>
              <a:t>Platform Independent</a:t>
            </a:r>
          </a:p>
          <a:p>
            <a:pPr lvl="1">
              <a:lnSpc>
                <a:spcPct val="150000"/>
              </a:lnSpc>
            </a:pPr>
            <a:r>
              <a:rPr lang="en-GB" dirty="0" smtClean="0">
                <a:sym typeface="Arial"/>
              </a:rPr>
              <a:t>Portable</a:t>
            </a:r>
          </a:p>
          <a:p>
            <a:pPr lvl="1">
              <a:lnSpc>
                <a:spcPct val="150000"/>
              </a:lnSpc>
            </a:pPr>
            <a:r>
              <a:rPr lang="en-GB" dirty="0" smtClean="0">
                <a:sym typeface="Arial"/>
              </a:rPr>
              <a:t>Robust and Safe</a:t>
            </a:r>
            <a:endParaRPr lang="en-GB" dirty="0">
              <a:sym typeface="Arial"/>
            </a:endParaRPr>
          </a:p>
          <a:p>
            <a:pPr marL="0" lvl="0" indent="0">
              <a:buNone/>
            </a:pPr>
            <a:endParaRPr lang="en-GB" dirty="0">
              <a:sym typeface="Arial"/>
            </a:endParaRPr>
          </a:p>
          <a:p>
            <a:pPr marL="0" indent="0">
              <a:buNone/>
            </a:pPr>
            <a:endParaRPr lang="en-IN" dirty="0"/>
          </a:p>
        </p:txBody>
      </p:sp>
    </p:spTree>
    <p:extLst>
      <p:ext uri="{BB962C8B-B14F-4D97-AF65-F5344CB8AC3E}">
        <p14:creationId xmlns:p14="http://schemas.microsoft.com/office/powerpoint/2010/main" val="28958788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a:t>
            </a:r>
            <a:endParaRPr lang="en-IN" dirty="0"/>
          </a:p>
        </p:txBody>
      </p:sp>
      <p:sp>
        <p:nvSpPr>
          <p:cNvPr id="3" name="Content Placeholder 2"/>
          <p:cNvSpPr>
            <a:spLocks noGrp="1"/>
          </p:cNvSpPr>
          <p:nvPr>
            <p:ph idx="1"/>
          </p:nvPr>
        </p:nvSpPr>
        <p:spPr/>
        <p:txBody>
          <a:bodyPr/>
          <a:lstStyle/>
          <a:p>
            <a:r>
              <a:rPr lang="en-US" dirty="0" smtClean="0"/>
              <a:t>Method in detail:</a:t>
            </a:r>
          </a:p>
          <a:p>
            <a:endParaRPr lang="en-US" dirty="0" smtClean="0"/>
          </a:p>
          <a:p>
            <a:pPr marL="578358" lvl="1" indent="-285750">
              <a:spcBef>
                <a:spcPts val="0"/>
              </a:spcBef>
              <a:buClr>
                <a:srgbClr val="000066"/>
              </a:buClr>
              <a:buFont typeface="Arial" panose="020B0604020202020204" pitchFamily="34" charset="0"/>
              <a:buChar char="•"/>
            </a:pPr>
            <a:r>
              <a:rPr lang="en-IN" dirty="0">
                <a:solidFill>
                  <a:schemeClr val="tx1"/>
                </a:solidFill>
                <a:latin typeface="Arial"/>
                <a:ea typeface="Arial"/>
                <a:cs typeface="Arial"/>
                <a:sym typeface="Arial"/>
              </a:rPr>
              <a:t>Methods are members of a class.</a:t>
            </a:r>
          </a:p>
          <a:p>
            <a:pPr marL="578358" lvl="1" indent="-285750">
              <a:spcBef>
                <a:spcPts val="360"/>
              </a:spcBef>
              <a:buClr>
                <a:srgbClr val="000066"/>
              </a:buClr>
              <a:buFont typeface="Arial" panose="020B0604020202020204" pitchFamily="34" charset="0"/>
              <a:buChar char="•"/>
            </a:pPr>
            <a:r>
              <a:rPr lang="en-IN" dirty="0" smtClean="0">
                <a:solidFill>
                  <a:schemeClr val="tx1"/>
                </a:solidFill>
                <a:latin typeface="Arial"/>
                <a:ea typeface="Arial"/>
                <a:cs typeface="Arial"/>
                <a:sym typeface="Arial"/>
              </a:rPr>
              <a:t>Methods </a:t>
            </a:r>
            <a:r>
              <a:rPr lang="en-IN" dirty="0">
                <a:solidFill>
                  <a:schemeClr val="tx1"/>
                </a:solidFill>
                <a:latin typeface="Arial"/>
                <a:ea typeface="Arial"/>
                <a:cs typeface="Arial"/>
                <a:sym typeface="Arial"/>
              </a:rPr>
              <a:t>have the </a:t>
            </a:r>
            <a:r>
              <a:rPr lang="en-IN" dirty="0" smtClean="0">
                <a:solidFill>
                  <a:schemeClr val="tx1"/>
                </a:solidFill>
                <a:latin typeface="Arial"/>
                <a:ea typeface="Arial"/>
                <a:cs typeface="Arial"/>
                <a:sym typeface="Arial"/>
              </a:rPr>
              <a:t>behaviour </a:t>
            </a:r>
            <a:r>
              <a:rPr lang="en-IN" dirty="0">
                <a:solidFill>
                  <a:schemeClr val="tx1"/>
                </a:solidFill>
                <a:latin typeface="Arial"/>
                <a:ea typeface="Arial"/>
                <a:cs typeface="Arial"/>
                <a:sym typeface="Arial"/>
              </a:rPr>
              <a:t>of class object</a:t>
            </a:r>
            <a:r>
              <a:rPr lang="en-IN" dirty="0" smtClean="0">
                <a:solidFill>
                  <a:schemeClr val="tx1"/>
                </a:solidFill>
                <a:latin typeface="Arial"/>
                <a:ea typeface="Arial"/>
                <a:cs typeface="Arial"/>
                <a:sym typeface="Arial"/>
              </a:rPr>
              <a:t>.</a:t>
            </a:r>
          </a:p>
          <a:p>
            <a:pPr marL="578358" lvl="1" indent="-285750">
              <a:spcBef>
                <a:spcPts val="360"/>
              </a:spcBef>
              <a:buClr>
                <a:srgbClr val="000066"/>
              </a:buClr>
              <a:buFont typeface="Arial" panose="020B0604020202020204" pitchFamily="34" charset="0"/>
              <a:buChar char="•"/>
            </a:pPr>
            <a:r>
              <a:rPr lang="en-IN" dirty="0" smtClean="0">
                <a:solidFill>
                  <a:schemeClr val="tx1"/>
                </a:solidFill>
                <a:latin typeface="Arial"/>
                <a:ea typeface="Arial"/>
                <a:cs typeface="Arial"/>
                <a:sym typeface="Arial"/>
              </a:rPr>
              <a:t>Variants for </a:t>
            </a:r>
            <a:r>
              <a:rPr lang="en-IN" dirty="0">
                <a:solidFill>
                  <a:schemeClr val="tx1"/>
                </a:solidFill>
                <a:latin typeface="Arial"/>
                <a:ea typeface="Arial"/>
                <a:cs typeface="Arial"/>
                <a:sym typeface="Arial"/>
              </a:rPr>
              <a:t>a method :</a:t>
            </a:r>
          </a:p>
          <a:p>
            <a:pPr marL="1126998" lvl="4" indent="-285750">
              <a:spcBef>
                <a:spcPts val="360"/>
              </a:spcBef>
              <a:buClr>
                <a:srgbClr val="000066"/>
              </a:buClr>
              <a:buSzPct val="25000"/>
              <a:buFont typeface="Wingdings" panose="05000000000000000000" pitchFamily="2" charset="2"/>
              <a:buChar char="§"/>
            </a:pPr>
            <a:r>
              <a:rPr lang="en-US" dirty="0">
                <a:solidFill>
                  <a:schemeClr val="tx1"/>
                </a:solidFill>
                <a:latin typeface="Arial"/>
                <a:ea typeface="Arial"/>
                <a:cs typeface="Arial"/>
                <a:sym typeface="Arial"/>
              </a:rPr>
              <a:t>Methods without parameter</a:t>
            </a:r>
            <a:endParaRPr lang="en-IN" dirty="0">
              <a:solidFill>
                <a:schemeClr val="tx1"/>
              </a:solidFill>
              <a:latin typeface="Arial"/>
              <a:ea typeface="Arial"/>
              <a:cs typeface="Arial"/>
              <a:sym typeface="Arial"/>
            </a:endParaRPr>
          </a:p>
          <a:p>
            <a:pPr marL="1126998" lvl="4" indent="-285750">
              <a:spcBef>
                <a:spcPts val="360"/>
              </a:spcBef>
              <a:buClr>
                <a:srgbClr val="000066"/>
              </a:buClr>
              <a:buSzPct val="25000"/>
              <a:buFont typeface="Wingdings" panose="05000000000000000000" pitchFamily="2" charset="2"/>
              <a:buChar char="§"/>
            </a:pPr>
            <a:r>
              <a:rPr lang="en-US" dirty="0">
                <a:solidFill>
                  <a:schemeClr val="tx1"/>
                </a:solidFill>
                <a:latin typeface="Arial"/>
                <a:ea typeface="Arial"/>
                <a:cs typeface="Arial"/>
                <a:sym typeface="Arial"/>
              </a:rPr>
              <a:t>Methods </a:t>
            </a:r>
            <a:r>
              <a:rPr lang="en-US" dirty="0" smtClean="0">
                <a:solidFill>
                  <a:schemeClr val="tx1"/>
                </a:solidFill>
                <a:latin typeface="Arial"/>
                <a:ea typeface="Arial"/>
                <a:cs typeface="Arial"/>
                <a:sym typeface="Arial"/>
              </a:rPr>
              <a:t>with parameter</a:t>
            </a:r>
            <a:endParaRPr lang="en-IN" dirty="0" smtClean="0">
              <a:solidFill>
                <a:schemeClr val="tx1"/>
              </a:solidFill>
              <a:latin typeface="Arial"/>
              <a:ea typeface="Arial"/>
              <a:cs typeface="Arial"/>
              <a:sym typeface="Arial"/>
            </a:endParaRPr>
          </a:p>
          <a:p>
            <a:pPr marL="1126998" lvl="4" indent="-285750">
              <a:spcBef>
                <a:spcPts val="360"/>
              </a:spcBef>
              <a:buClr>
                <a:srgbClr val="000066"/>
              </a:buClr>
              <a:buSzPct val="25000"/>
              <a:buFont typeface="Wingdings" panose="05000000000000000000" pitchFamily="2" charset="2"/>
              <a:buChar char="§"/>
            </a:pPr>
            <a:r>
              <a:rPr lang="en-IN" dirty="0" smtClean="0">
                <a:solidFill>
                  <a:schemeClr val="tx1"/>
                </a:solidFill>
                <a:latin typeface="Arial"/>
                <a:ea typeface="Arial"/>
                <a:cs typeface="Arial"/>
                <a:sym typeface="Arial"/>
              </a:rPr>
              <a:t>Methods  </a:t>
            </a:r>
            <a:r>
              <a:rPr lang="en-IN" dirty="0">
                <a:solidFill>
                  <a:schemeClr val="tx1"/>
                </a:solidFill>
                <a:latin typeface="Arial"/>
                <a:ea typeface="Arial"/>
                <a:cs typeface="Arial"/>
                <a:sym typeface="Arial"/>
              </a:rPr>
              <a:t>that return something</a:t>
            </a:r>
          </a:p>
          <a:p>
            <a:pPr marL="1126998" lvl="4" indent="-285750">
              <a:spcBef>
                <a:spcPts val="360"/>
              </a:spcBef>
              <a:buClr>
                <a:srgbClr val="000066"/>
              </a:buClr>
              <a:buSzPct val="25000"/>
              <a:buFont typeface="Wingdings" panose="05000000000000000000" pitchFamily="2" charset="2"/>
              <a:buChar char="§"/>
            </a:pPr>
            <a:r>
              <a:rPr lang="en-IN" dirty="0" smtClean="0">
                <a:solidFill>
                  <a:schemeClr val="tx1"/>
                </a:solidFill>
                <a:latin typeface="Arial"/>
                <a:ea typeface="Arial"/>
                <a:cs typeface="Arial"/>
                <a:sym typeface="Arial"/>
              </a:rPr>
              <a:t>Methods </a:t>
            </a:r>
            <a:r>
              <a:rPr lang="en-IN" dirty="0">
                <a:solidFill>
                  <a:schemeClr val="tx1"/>
                </a:solidFill>
                <a:latin typeface="Arial"/>
                <a:ea typeface="Arial"/>
                <a:cs typeface="Arial"/>
                <a:sym typeface="Arial"/>
              </a:rPr>
              <a:t>that don’t return anything (void)</a:t>
            </a:r>
          </a:p>
          <a:p>
            <a:endParaRPr lang="en-IN" dirty="0"/>
          </a:p>
        </p:txBody>
      </p:sp>
    </p:spTree>
    <p:extLst>
      <p:ext uri="{BB962C8B-B14F-4D97-AF65-F5344CB8AC3E}">
        <p14:creationId xmlns:p14="http://schemas.microsoft.com/office/powerpoint/2010/main" val="4792440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a:t>
            </a:r>
            <a:endParaRPr lang="en-IN" dirty="0"/>
          </a:p>
        </p:txBody>
      </p:sp>
      <p:sp>
        <p:nvSpPr>
          <p:cNvPr id="3" name="Content Placeholder 2"/>
          <p:cNvSpPr>
            <a:spLocks noGrp="1"/>
          </p:cNvSpPr>
          <p:nvPr>
            <p:ph idx="1"/>
          </p:nvPr>
        </p:nvSpPr>
        <p:spPr/>
        <p:txBody>
          <a:bodyPr/>
          <a:lstStyle/>
          <a:p>
            <a:r>
              <a:rPr lang="en-US" dirty="0" smtClean="0"/>
              <a:t>1. Method without parameter</a:t>
            </a:r>
          </a:p>
          <a:p>
            <a:endParaRPr lang="en-US" dirty="0" smtClean="0"/>
          </a:p>
          <a:p>
            <a:pPr marL="201168" lvl="1" indent="0">
              <a:buNone/>
            </a:pPr>
            <a:r>
              <a:rPr lang="en-US" dirty="0">
                <a:solidFill>
                  <a:schemeClr val="accent1"/>
                </a:solidFill>
              </a:rPr>
              <a:t>v</a:t>
            </a:r>
            <a:r>
              <a:rPr lang="en-US" dirty="0" smtClean="0">
                <a:solidFill>
                  <a:schemeClr val="accent1"/>
                </a:solidFill>
              </a:rPr>
              <a:t>oid </a:t>
            </a:r>
            <a:r>
              <a:rPr lang="en-US" dirty="0" err="1" smtClean="0">
                <a:solidFill>
                  <a:schemeClr val="accent1"/>
                </a:solidFill>
              </a:rPr>
              <a:t>printName</a:t>
            </a:r>
            <a:r>
              <a:rPr lang="en-US" dirty="0" smtClean="0">
                <a:solidFill>
                  <a:schemeClr val="accent1"/>
                </a:solidFill>
              </a:rPr>
              <a:t>(){</a:t>
            </a:r>
          </a:p>
          <a:p>
            <a:pPr marL="201168" lvl="1" indent="0">
              <a:buNone/>
            </a:pPr>
            <a:r>
              <a:rPr lang="en-US" dirty="0">
                <a:solidFill>
                  <a:schemeClr val="accent1"/>
                </a:solidFill>
              </a:rPr>
              <a:t>	</a:t>
            </a:r>
            <a:r>
              <a:rPr lang="en-US" dirty="0" err="1" smtClean="0">
                <a:solidFill>
                  <a:schemeClr val="accent1"/>
                </a:solidFill>
              </a:rPr>
              <a:t>system.out.println</a:t>
            </a:r>
            <a:r>
              <a:rPr lang="en-US" dirty="0" smtClean="0">
                <a:solidFill>
                  <a:schemeClr val="accent1"/>
                </a:solidFill>
              </a:rPr>
              <a:t>(“I am XXXXXXXXXX”);</a:t>
            </a:r>
          </a:p>
          <a:p>
            <a:pPr marL="201168" lvl="1" indent="0">
              <a:buNone/>
            </a:pPr>
            <a:r>
              <a:rPr lang="en-US" dirty="0">
                <a:solidFill>
                  <a:schemeClr val="accent1"/>
                </a:solidFill>
              </a:rPr>
              <a:t>	</a:t>
            </a:r>
            <a:r>
              <a:rPr lang="en-US" dirty="0" smtClean="0">
                <a:solidFill>
                  <a:schemeClr val="accent1"/>
                </a:solidFill>
              </a:rPr>
              <a:t>}</a:t>
            </a:r>
            <a:endParaRPr lang="en-US" dirty="0">
              <a:solidFill>
                <a:schemeClr val="accent1"/>
              </a:solidFill>
            </a:endParaRPr>
          </a:p>
          <a:p>
            <a:pPr marL="91440" lvl="1" indent="-91440">
              <a:spcBef>
                <a:spcPts val="1200"/>
              </a:spcBef>
              <a:spcAft>
                <a:spcPts val="200"/>
              </a:spcAft>
              <a:buSzPct val="100000"/>
              <a:buFont typeface="Calibri" panose="020F0502020204030204" pitchFamily="34" charset="0"/>
              <a:buChar char=" "/>
            </a:pPr>
            <a:r>
              <a:rPr lang="en-US" sz="2000" dirty="0" smtClean="0"/>
              <a:t>2. Method </a:t>
            </a:r>
            <a:r>
              <a:rPr lang="en-US" sz="2000" dirty="0"/>
              <a:t>with </a:t>
            </a:r>
            <a:r>
              <a:rPr lang="en-US" sz="2000" dirty="0" smtClean="0"/>
              <a:t>parameter</a:t>
            </a:r>
          </a:p>
          <a:p>
            <a:pPr marL="91440" lvl="1" indent="-91440">
              <a:spcBef>
                <a:spcPts val="1200"/>
              </a:spcBef>
              <a:spcAft>
                <a:spcPts val="200"/>
              </a:spcAft>
              <a:buSzPct val="100000"/>
              <a:buFont typeface="Calibri" panose="020F0502020204030204" pitchFamily="34" charset="0"/>
              <a:buChar char=" "/>
            </a:pPr>
            <a:endParaRPr lang="en-US" sz="2000" dirty="0" smtClean="0"/>
          </a:p>
          <a:p>
            <a:pPr marL="201168" lvl="1" indent="0">
              <a:buSzPct val="100000"/>
              <a:buNone/>
            </a:pPr>
            <a:r>
              <a:rPr lang="en-US" dirty="0">
                <a:solidFill>
                  <a:schemeClr val="accent1"/>
                </a:solidFill>
              </a:rPr>
              <a:t>void </a:t>
            </a:r>
            <a:r>
              <a:rPr lang="en-US" dirty="0" err="1" smtClean="0">
                <a:solidFill>
                  <a:schemeClr val="accent1"/>
                </a:solidFill>
              </a:rPr>
              <a:t>getArea</a:t>
            </a:r>
            <a:r>
              <a:rPr lang="en-US" dirty="0" smtClean="0">
                <a:solidFill>
                  <a:schemeClr val="accent1"/>
                </a:solidFill>
              </a:rPr>
              <a:t>(</a:t>
            </a:r>
            <a:r>
              <a:rPr lang="en-US" dirty="0" err="1" smtClean="0">
                <a:solidFill>
                  <a:schemeClr val="accent1"/>
                </a:solidFill>
              </a:rPr>
              <a:t>int</a:t>
            </a:r>
            <a:r>
              <a:rPr lang="en-US" smtClean="0">
                <a:solidFill>
                  <a:schemeClr val="accent1"/>
                </a:solidFill>
              </a:rPr>
              <a:t> side){</a:t>
            </a:r>
            <a:endParaRPr lang="en-US" dirty="0">
              <a:solidFill>
                <a:schemeClr val="accent1"/>
              </a:solidFill>
            </a:endParaRPr>
          </a:p>
          <a:p>
            <a:pPr marL="201168" lvl="1" indent="0">
              <a:buSzPct val="100000"/>
              <a:buNone/>
            </a:pPr>
            <a:r>
              <a:rPr lang="en-US" dirty="0">
                <a:solidFill>
                  <a:schemeClr val="accent1"/>
                </a:solidFill>
              </a:rPr>
              <a:t>Area = side*side;</a:t>
            </a:r>
          </a:p>
          <a:p>
            <a:pPr marL="201168" lvl="1" indent="0">
              <a:buSzPct val="100000"/>
              <a:buNone/>
            </a:pPr>
            <a:r>
              <a:rPr lang="en-US" dirty="0">
                <a:solidFill>
                  <a:schemeClr val="accent1"/>
                </a:solidFill>
              </a:rPr>
              <a:t>}</a:t>
            </a:r>
            <a:endParaRPr lang="en-IN" dirty="0">
              <a:solidFill>
                <a:schemeClr val="accent1"/>
              </a:solidFill>
            </a:endParaRPr>
          </a:p>
        </p:txBody>
      </p:sp>
    </p:spTree>
    <p:extLst>
      <p:ext uri="{BB962C8B-B14F-4D97-AF65-F5344CB8AC3E}">
        <p14:creationId xmlns:p14="http://schemas.microsoft.com/office/powerpoint/2010/main" val="7060500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a:t>
            </a:r>
            <a:endParaRPr lang="en-IN" dirty="0"/>
          </a:p>
        </p:txBody>
      </p:sp>
      <p:sp>
        <p:nvSpPr>
          <p:cNvPr id="3" name="Content Placeholder 2"/>
          <p:cNvSpPr>
            <a:spLocks noGrp="1"/>
          </p:cNvSpPr>
          <p:nvPr>
            <p:ph idx="1"/>
          </p:nvPr>
        </p:nvSpPr>
        <p:spPr/>
        <p:txBody>
          <a:bodyPr>
            <a:normAutofit/>
          </a:bodyPr>
          <a:lstStyle/>
          <a:p>
            <a:r>
              <a:rPr lang="en-US" dirty="0" smtClean="0"/>
              <a:t>3. Method that return something</a:t>
            </a:r>
          </a:p>
          <a:p>
            <a:pPr marL="201168" lvl="1" indent="0">
              <a:buSzPct val="25000"/>
              <a:buNone/>
            </a:pPr>
            <a:r>
              <a:rPr lang="en-GB" dirty="0">
                <a:solidFill>
                  <a:schemeClr val="accent1"/>
                </a:solidFill>
                <a:sym typeface="Arial"/>
              </a:rPr>
              <a:t>Date </a:t>
            </a:r>
            <a:r>
              <a:rPr lang="en-GB" dirty="0" err="1">
                <a:solidFill>
                  <a:schemeClr val="accent1"/>
                </a:solidFill>
                <a:sym typeface="Arial"/>
              </a:rPr>
              <a:t>getCurrentDate</a:t>
            </a:r>
            <a:r>
              <a:rPr lang="en-GB" dirty="0">
                <a:solidFill>
                  <a:schemeClr val="accent1"/>
                </a:solidFill>
                <a:sym typeface="Arial"/>
              </a:rPr>
              <a:t>(){</a:t>
            </a:r>
          </a:p>
          <a:p>
            <a:pPr marL="201168" lvl="1" indent="0">
              <a:buSzPct val="25000"/>
              <a:buNone/>
            </a:pPr>
            <a:r>
              <a:rPr lang="en-GB" dirty="0">
                <a:solidFill>
                  <a:schemeClr val="accent1"/>
                </a:solidFill>
                <a:sym typeface="Arial"/>
              </a:rPr>
              <a:t>	return </a:t>
            </a:r>
            <a:r>
              <a:rPr lang="en-GB" dirty="0" err="1">
                <a:solidFill>
                  <a:schemeClr val="accent1"/>
                </a:solidFill>
                <a:sym typeface="Arial"/>
              </a:rPr>
              <a:t>Calender.get</a:t>
            </a:r>
            <a:r>
              <a:rPr lang="en-GB" dirty="0">
                <a:solidFill>
                  <a:schemeClr val="accent1"/>
                </a:solidFill>
                <a:sym typeface="Arial"/>
              </a:rPr>
              <a:t>(</a:t>
            </a:r>
            <a:r>
              <a:rPr lang="en-GB" dirty="0" err="1">
                <a:solidFill>
                  <a:schemeClr val="accent1"/>
                </a:solidFill>
                <a:sym typeface="Arial"/>
              </a:rPr>
              <a:t>Calender.DAY_OF_MONTH</a:t>
            </a:r>
            <a:r>
              <a:rPr lang="en-GB" dirty="0">
                <a:solidFill>
                  <a:schemeClr val="accent1"/>
                </a:solidFill>
                <a:sym typeface="Arial"/>
              </a:rPr>
              <a:t>);</a:t>
            </a:r>
          </a:p>
          <a:p>
            <a:pPr marL="201168" lvl="1" indent="0">
              <a:buSzPct val="25000"/>
              <a:buNone/>
            </a:pPr>
            <a:r>
              <a:rPr lang="en-GB" dirty="0" smtClean="0">
                <a:solidFill>
                  <a:schemeClr val="accent1"/>
                </a:solidFill>
                <a:sym typeface="Arial"/>
              </a:rPr>
              <a:t>}</a:t>
            </a:r>
            <a:endParaRPr lang="en-GB" dirty="0">
              <a:solidFill>
                <a:schemeClr val="accent1"/>
              </a:solidFill>
              <a:sym typeface="Arial"/>
            </a:endParaRPr>
          </a:p>
          <a:p>
            <a:pPr marL="201168" lvl="1" indent="0">
              <a:buSzPct val="25000"/>
              <a:buNone/>
            </a:pPr>
            <a:endParaRPr lang="en-GB" dirty="0">
              <a:solidFill>
                <a:schemeClr val="accent1"/>
              </a:solidFill>
              <a:sym typeface="Arial"/>
            </a:endParaRPr>
          </a:p>
          <a:p>
            <a:r>
              <a:rPr lang="en-US" dirty="0" smtClean="0"/>
              <a:t>4. </a:t>
            </a:r>
            <a:r>
              <a:rPr lang="en-US" dirty="0"/>
              <a:t>Method that </a:t>
            </a:r>
            <a:r>
              <a:rPr lang="en-US" dirty="0" smtClean="0"/>
              <a:t>doesn’t return anything</a:t>
            </a:r>
          </a:p>
          <a:p>
            <a:pPr marL="201168" lvl="1" indent="0">
              <a:buSzPct val="25000"/>
              <a:buNone/>
            </a:pPr>
            <a:r>
              <a:rPr lang="en-GB" dirty="0">
                <a:solidFill>
                  <a:schemeClr val="accent1"/>
                </a:solidFill>
                <a:sym typeface="Arial"/>
              </a:rPr>
              <a:t>void </a:t>
            </a:r>
            <a:r>
              <a:rPr lang="en-GB" dirty="0" err="1">
                <a:solidFill>
                  <a:schemeClr val="accent1"/>
                </a:solidFill>
                <a:sym typeface="Arial"/>
              </a:rPr>
              <a:t>printDate</a:t>
            </a:r>
            <a:r>
              <a:rPr lang="en-GB" dirty="0">
                <a:solidFill>
                  <a:schemeClr val="accent1"/>
                </a:solidFill>
                <a:sym typeface="Arial"/>
              </a:rPr>
              <a:t>() {</a:t>
            </a:r>
          </a:p>
          <a:p>
            <a:pPr marL="201168" lvl="1" indent="0">
              <a:buSzPct val="25000"/>
              <a:buNone/>
            </a:pPr>
            <a:r>
              <a:rPr lang="en-GB" dirty="0">
                <a:solidFill>
                  <a:schemeClr val="accent1"/>
                </a:solidFill>
                <a:sym typeface="Arial"/>
              </a:rPr>
              <a:t>	</a:t>
            </a:r>
            <a:r>
              <a:rPr lang="en-GB" dirty="0" err="1">
                <a:solidFill>
                  <a:schemeClr val="accent1"/>
                </a:solidFill>
                <a:sym typeface="Arial"/>
              </a:rPr>
              <a:t>System.out.println</a:t>
            </a:r>
            <a:r>
              <a:rPr lang="en-GB" dirty="0">
                <a:solidFill>
                  <a:schemeClr val="accent1"/>
                </a:solidFill>
                <a:sym typeface="Arial"/>
              </a:rPr>
              <a:t>(</a:t>
            </a:r>
            <a:r>
              <a:rPr lang="en-GB" dirty="0" err="1">
                <a:solidFill>
                  <a:schemeClr val="accent1"/>
                </a:solidFill>
                <a:sym typeface="Arial"/>
              </a:rPr>
              <a:t>Calender.get</a:t>
            </a:r>
            <a:r>
              <a:rPr lang="en-GB" dirty="0">
                <a:solidFill>
                  <a:schemeClr val="accent1"/>
                </a:solidFill>
                <a:sym typeface="Arial"/>
              </a:rPr>
              <a:t>(</a:t>
            </a:r>
            <a:r>
              <a:rPr lang="en-GB" dirty="0" err="1">
                <a:solidFill>
                  <a:schemeClr val="accent1"/>
                </a:solidFill>
                <a:sym typeface="Arial"/>
              </a:rPr>
              <a:t>Calender.DAY_OF_MONTH</a:t>
            </a:r>
            <a:r>
              <a:rPr lang="en-GB" dirty="0" smtClean="0">
                <a:solidFill>
                  <a:schemeClr val="accent1"/>
                </a:solidFill>
                <a:sym typeface="Arial"/>
              </a:rPr>
              <a:t>));</a:t>
            </a:r>
            <a:endParaRPr lang="en-GB" dirty="0">
              <a:solidFill>
                <a:schemeClr val="accent1"/>
              </a:solidFill>
              <a:sym typeface="Arial"/>
            </a:endParaRPr>
          </a:p>
          <a:p>
            <a:pPr marL="201168" lvl="1" indent="0">
              <a:buSzPct val="25000"/>
              <a:buNone/>
            </a:pPr>
            <a:r>
              <a:rPr lang="en-GB" dirty="0" smtClean="0">
                <a:solidFill>
                  <a:schemeClr val="accent1"/>
                </a:solidFill>
                <a:sym typeface="Arial"/>
              </a:rPr>
              <a:t>}</a:t>
            </a:r>
            <a:endParaRPr lang="en-US" dirty="0"/>
          </a:p>
          <a:p>
            <a:pPr marL="201168" lvl="1" indent="0">
              <a:buNone/>
            </a:pPr>
            <a:r>
              <a:rPr lang="en-US" dirty="0" smtClean="0"/>
              <a:t> </a:t>
            </a:r>
            <a:endParaRPr lang="en-IN" dirty="0"/>
          </a:p>
        </p:txBody>
      </p:sp>
    </p:spTree>
    <p:extLst>
      <p:ext uri="{BB962C8B-B14F-4D97-AF65-F5344CB8AC3E}">
        <p14:creationId xmlns:p14="http://schemas.microsoft.com/office/powerpoint/2010/main" val="40675650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a:t>
            </a:r>
            <a:endParaRPr lang="en-IN" dirty="0"/>
          </a:p>
        </p:txBody>
      </p:sp>
      <p:sp>
        <p:nvSpPr>
          <p:cNvPr id="3" name="Content Placeholder 2"/>
          <p:cNvSpPr>
            <a:spLocks noGrp="1"/>
          </p:cNvSpPr>
          <p:nvPr>
            <p:ph idx="1"/>
          </p:nvPr>
        </p:nvSpPr>
        <p:spPr/>
        <p:txBody>
          <a:bodyPr/>
          <a:lstStyle/>
          <a:p>
            <a:r>
              <a:rPr lang="en-US" dirty="0" smtClean="0"/>
              <a:t>Method creation concept:</a:t>
            </a:r>
          </a:p>
          <a:p>
            <a:pPr marL="201168" lvl="1" indent="0">
              <a:buNone/>
            </a:pPr>
            <a:endParaRPr lang="en-US" dirty="0"/>
          </a:p>
          <a:p>
            <a:pPr marL="201168" lvl="1" indent="0">
              <a:buNone/>
            </a:pPr>
            <a:r>
              <a:rPr lang="en-US" dirty="0" err="1" smtClean="0">
                <a:solidFill>
                  <a:schemeClr val="accent1"/>
                </a:solidFill>
              </a:rPr>
              <a:t>accessModifier</a:t>
            </a:r>
            <a:r>
              <a:rPr lang="en-US" dirty="0" smtClean="0">
                <a:solidFill>
                  <a:schemeClr val="accent1"/>
                </a:solidFill>
              </a:rPr>
              <a:t> </a:t>
            </a:r>
            <a:r>
              <a:rPr lang="en-US" dirty="0" err="1" smtClean="0">
                <a:solidFill>
                  <a:srgbClr val="0070C0"/>
                </a:solidFill>
              </a:rPr>
              <a:t>returnType</a:t>
            </a:r>
            <a:r>
              <a:rPr lang="en-US" dirty="0" smtClean="0">
                <a:solidFill>
                  <a:srgbClr val="0070C0"/>
                </a:solidFill>
              </a:rPr>
              <a:t> </a:t>
            </a:r>
            <a:r>
              <a:rPr lang="en-US" dirty="0" err="1" smtClean="0">
                <a:solidFill>
                  <a:srgbClr val="00B050"/>
                </a:solidFill>
              </a:rPr>
              <a:t>methodName</a:t>
            </a:r>
            <a:r>
              <a:rPr lang="en-US" dirty="0" smtClean="0"/>
              <a:t>(</a:t>
            </a:r>
            <a:r>
              <a:rPr lang="en-US" dirty="0" err="1">
                <a:solidFill>
                  <a:srgbClr val="C00000"/>
                </a:solidFill>
              </a:rPr>
              <a:t>argumentType</a:t>
            </a:r>
            <a:r>
              <a:rPr lang="en-US" dirty="0">
                <a:solidFill>
                  <a:schemeClr val="accent1">
                    <a:lumMod val="50000"/>
                  </a:schemeClr>
                </a:solidFill>
              </a:rPr>
              <a:t> </a:t>
            </a:r>
            <a:r>
              <a:rPr lang="en-US" dirty="0" err="1">
                <a:solidFill>
                  <a:schemeClr val="accent1">
                    <a:lumMod val="50000"/>
                  </a:schemeClr>
                </a:solidFill>
              </a:rPr>
              <a:t>argumentValue</a:t>
            </a:r>
            <a:r>
              <a:rPr lang="en-US" dirty="0"/>
              <a:t>, </a:t>
            </a:r>
            <a:r>
              <a:rPr lang="en-US" dirty="0" smtClean="0"/>
              <a:t>….){</a:t>
            </a:r>
          </a:p>
          <a:p>
            <a:pPr marL="201168" lvl="1" indent="0">
              <a:buNone/>
            </a:pPr>
            <a:r>
              <a:rPr lang="en-US" dirty="0"/>
              <a:t>	</a:t>
            </a:r>
            <a:r>
              <a:rPr lang="en-US" dirty="0" smtClean="0"/>
              <a:t>//</a:t>
            </a:r>
            <a:r>
              <a:rPr lang="en-US" dirty="0" err="1" smtClean="0">
                <a:solidFill>
                  <a:schemeClr val="accent6">
                    <a:lumMod val="50000"/>
                  </a:schemeClr>
                </a:solidFill>
              </a:rPr>
              <a:t>methodBody</a:t>
            </a:r>
            <a:endParaRPr lang="en-US" dirty="0" smtClean="0">
              <a:solidFill>
                <a:schemeClr val="accent6">
                  <a:lumMod val="50000"/>
                </a:schemeClr>
              </a:solidFill>
            </a:endParaRPr>
          </a:p>
          <a:p>
            <a:pPr marL="201168" lvl="1" indent="0">
              <a:buNone/>
            </a:pPr>
            <a:r>
              <a:rPr lang="en-US" dirty="0" smtClean="0"/>
              <a:t>}</a:t>
            </a:r>
          </a:p>
          <a:p>
            <a:pPr marL="201168" lvl="1" indent="0">
              <a:buNone/>
            </a:pPr>
            <a:endParaRPr lang="en-US" dirty="0" smtClean="0"/>
          </a:p>
          <a:p>
            <a:pPr marL="201168" lvl="1" indent="0">
              <a:buNone/>
            </a:pPr>
            <a:r>
              <a:rPr lang="en-US" dirty="0" err="1" smtClean="0"/>
              <a:t>Eg</a:t>
            </a:r>
            <a:r>
              <a:rPr lang="en-US" dirty="0" smtClean="0"/>
              <a:t>.</a:t>
            </a:r>
            <a:endParaRPr lang="en-US" dirty="0"/>
          </a:p>
          <a:p>
            <a:pPr marL="201168" lvl="1" indent="0">
              <a:buNone/>
            </a:pPr>
            <a:r>
              <a:rPr lang="en-US" dirty="0" smtClean="0"/>
              <a:t>public </a:t>
            </a:r>
            <a:r>
              <a:rPr lang="en-US" dirty="0" err="1" smtClean="0"/>
              <a:t>int</a:t>
            </a:r>
            <a:r>
              <a:rPr lang="en-US" dirty="0" smtClean="0"/>
              <a:t> </a:t>
            </a:r>
            <a:r>
              <a:rPr lang="en-US" dirty="0" err="1" smtClean="0"/>
              <a:t>getSquare</a:t>
            </a:r>
            <a:r>
              <a:rPr lang="en-US" dirty="0" smtClean="0"/>
              <a:t>(</a:t>
            </a:r>
            <a:r>
              <a:rPr lang="en-US" dirty="0" err="1" smtClean="0"/>
              <a:t>int</a:t>
            </a:r>
            <a:r>
              <a:rPr lang="en-US" dirty="0" smtClean="0"/>
              <a:t> side){</a:t>
            </a:r>
          </a:p>
          <a:p>
            <a:pPr marL="201168" lvl="1" indent="0">
              <a:buNone/>
            </a:pPr>
            <a:r>
              <a:rPr lang="en-US" dirty="0"/>
              <a:t>	</a:t>
            </a:r>
            <a:r>
              <a:rPr lang="en-US" dirty="0" smtClean="0"/>
              <a:t>return side*side;</a:t>
            </a:r>
          </a:p>
          <a:p>
            <a:pPr marL="201168" lvl="1" indent="0">
              <a:buNone/>
            </a:pPr>
            <a:r>
              <a:rPr lang="en-US" dirty="0"/>
              <a:t>}</a:t>
            </a:r>
            <a:endParaRPr lang="en-IN" dirty="0"/>
          </a:p>
        </p:txBody>
      </p:sp>
    </p:spTree>
    <p:extLst>
      <p:ext uri="{BB962C8B-B14F-4D97-AF65-F5344CB8AC3E}">
        <p14:creationId xmlns:p14="http://schemas.microsoft.com/office/powerpoint/2010/main" val="23886560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a:t>
            </a:r>
            <a:endParaRPr lang="en-IN" dirty="0"/>
          </a:p>
        </p:txBody>
      </p:sp>
      <p:sp>
        <p:nvSpPr>
          <p:cNvPr id="3" name="Content Placeholder 2"/>
          <p:cNvSpPr>
            <a:spLocks noGrp="1"/>
          </p:cNvSpPr>
          <p:nvPr>
            <p:ph idx="1"/>
          </p:nvPr>
        </p:nvSpPr>
        <p:spPr/>
        <p:txBody>
          <a:bodyPr/>
          <a:lstStyle/>
          <a:p>
            <a:r>
              <a:rPr lang="en-US" dirty="0" smtClean="0"/>
              <a:t>Feature</a:t>
            </a:r>
          </a:p>
          <a:p>
            <a:endParaRPr lang="en-IN" dirty="0"/>
          </a:p>
        </p:txBody>
      </p:sp>
      <p:pic>
        <p:nvPicPr>
          <p:cNvPr id="4" name="Picture 3"/>
          <p:cNvPicPr>
            <a:picLocks noChangeAspect="1"/>
          </p:cNvPicPr>
          <p:nvPr/>
        </p:nvPicPr>
        <p:blipFill>
          <a:blip r:embed="rId2"/>
          <a:stretch>
            <a:fillRect/>
          </a:stretch>
        </p:blipFill>
        <p:spPr>
          <a:xfrm>
            <a:off x="2090334" y="2295314"/>
            <a:ext cx="5667375" cy="3124200"/>
          </a:xfrm>
          <a:prstGeom prst="rect">
            <a:avLst/>
          </a:prstGeom>
        </p:spPr>
      </p:pic>
    </p:spTree>
    <p:extLst>
      <p:ext uri="{BB962C8B-B14F-4D97-AF65-F5344CB8AC3E}">
        <p14:creationId xmlns:p14="http://schemas.microsoft.com/office/powerpoint/2010/main" val="22394745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a:t>
            </a:r>
            <a:endParaRPr lang="en-IN" dirty="0"/>
          </a:p>
        </p:txBody>
      </p:sp>
      <p:sp>
        <p:nvSpPr>
          <p:cNvPr id="3" name="Content Placeholder 2"/>
          <p:cNvSpPr>
            <a:spLocks noGrp="1"/>
          </p:cNvSpPr>
          <p:nvPr>
            <p:ph idx="1"/>
          </p:nvPr>
        </p:nvSpPr>
        <p:spPr/>
        <p:txBody>
          <a:bodyPr/>
          <a:lstStyle/>
          <a:p>
            <a:r>
              <a:rPr lang="en-US" dirty="0" smtClean="0"/>
              <a:t>Inheritance</a:t>
            </a:r>
          </a:p>
          <a:p>
            <a:pPr lvl="1"/>
            <a:r>
              <a:rPr lang="en-IN" b="1" dirty="0"/>
              <a:t>When one object acquires all the properties and behaviours of parent object</a:t>
            </a:r>
            <a:r>
              <a:rPr lang="en-IN" dirty="0"/>
              <a:t> i.e. known as inheritance. It provides code </a:t>
            </a:r>
            <a:r>
              <a:rPr lang="en-IN" dirty="0" smtClean="0"/>
              <a:t>reusability.</a:t>
            </a:r>
          </a:p>
          <a:p>
            <a:pPr lvl="1"/>
            <a:r>
              <a:rPr lang="en-US" dirty="0" smtClean="0"/>
              <a:t>In Java it is achieved by “extends” keyword</a:t>
            </a:r>
          </a:p>
          <a:p>
            <a:pPr lvl="1"/>
            <a:endParaRPr lang="en-US" dirty="0"/>
          </a:p>
          <a:p>
            <a:pPr marL="201168" lvl="1" indent="0">
              <a:buNone/>
            </a:pPr>
            <a:endParaRPr lang="en-US" dirty="0"/>
          </a:p>
        </p:txBody>
      </p:sp>
      <p:pic>
        <p:nvPicPr>
          <p:cNvPr id="5" name="Picture 4"/>
          <p:cNvPicPr>
            <a:picLocks noChangeAspect="1"/>
          </p:cNvPicPr>
          <p:nvPr/>
        </p:nvPicPr>
        <p:blipFill>
          <a:blip r:embed="rId2"/>
          <a:stretch>
            <a:fillRect/>
          </a:stretch>
        </p:blipFill>
        <p:spPr>
          <a:xfrm>
            <a:off x="2050693" y="3247153"/>
            <a:ext cx="4381500" cy="2295525"/>
          </a:xfrm>
          <a:prstGeom prst="rect">
            <a:avLst/>
          </a:prstGeom>
        </p:spPr>
      </p:pic>
    </p:spTree>
    <p:extLst>
      <p:ext uri="{BB962C8B-B14F-4D97-AF65-F5344CB8AC3E}">
        <p14:creationId xmlns:p14="http://schemas.microsoft.com/office/powerpoint/2010/main" val="11331019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a:t>
            </a:r>
            <a:endParaRPr lang="en-IN" dirty="0"/>
          </a:p>
        </p:txBody>
      </p:sp>
      <p:sp>
        <p:nvSpPr>
          <p:cNvPr id="3" name="Content Placeholder 2"/>
          <p:cNvSpPr>
            <a:spLocks noGrp="1"/>
          </p:cNvSpPr>
          <p:nvPr>
            <p:ph idx="1"/>
          </p:nvPr>
        </p:nvSpPr>
        <p:spPr/>
        <p:txBody>
          <a:bodyPr>
            <a:normAutofit lnSpcReduction="10000"/>
          </a:bodyPr>
          <a:lstStyle/>
          <a:p>
            <a:r>
              <a:rPr lang="en-US" dirty="0" smtClean="0"/>
              <a:t>Polymorphism</a:t>
            </a:r>
          </a:p>
          <a:p>
            <a:endParaRPr lang="en-US" dirty="0" smtClean="0"/>
          </a:p>
          <a:p>
            <a:pPr marL="635508" lvl="1" indent="-342900">
              <a:spcBef>
                <a:spcPts val="0"/>
              </a:spcBef>
              <a:buClr>
                <a:srgbClr val="000066"/>
              </a:buClr>
              <a:buFont typeface="Arial"/>
              <a:buChar char="•"/>
            </a:pPr>
            <a:r>
              <a:rPr lang="en-IN" sz="1600" dirty="0">
                <a:solidFill>
                  <a:schemeClr val="tx1"/>
                </a:solidFill>
                <a:latin typeface="Arial"/>
                <a:ea typeface="Arial"/>
                <a:cs typeface="Arial"/>
                <a:sym typeface="Arial"/>
              </a:rPr>
              <a:t>Polymorphism word comes from ancient Greek where poly means many so polymorphic are something which can take many form</a:t>
            </a:r>
            <a:r>
              <a:rPr lang="en-IN" sz="1600" dirty="0" smtClean="0">
                <a:solidFill>
                  <a:schemeClr val="tx1"/>
                </a:solidFill>
                <a:latin typeface="Arial"/>
                <a:ea typeface="Arial"/>
                <a:cs typeface="Arial"/>
                <a:sym typeface="Arial"/>
              </a:rPr>
              <a:t>. i.e. something which can depicts different meaning depending on the context it is put in. Like the English word run means differently in these two context :</a:t>
            </a:r>
          </a:p>
          <a:p>
            <a:pPr marL="292608" lvl="1" indent="0">
              <a:spcBef>
                <a:spcPts val="0"/>
              </a:spcBef>
              <a:buClr>
                <a:srgbClr val="000066"/>
              </a:buClr>
              <a:buNone/>
            </a:pPr>
            <a:r>
              <a:rPr lang="en-IN" sz="1600" b="1" dirty="0">
                <a:solidFill>
                  <a:schemeClr val="tx1"/>
                </a:solidFill>
                <a:latin typeface="Arial"/>
                <a:cs typeface="Arial"/>
                <a:sym typeface="Arial"/>
              </a:rPr>
              <a:t>	</a:t>
            </a:r>
            <a:r>
              <a:rPr lang="en-IN" sz="2000" b="1" dirty="0" smtClean="0"/>
              <a:t>run </a:t>
            </a:r>
            <a:r>
              <a:rPr lang="en-IN" sz="2000" b="1" dirty="0"/>
              <a:t>computer, run business</a:t>
            </a:r>
            <a:endParaRPr lang="en-IN" sz="2000" b="1" dirty="0" smtClean="0">
              <a:solidFill>
                <a:schemeClr val="tx1"/>
              </a:solidFill>
              <a:latin typeface="Arial"/>
              <a:ea typeface="Arial"/>
              <a:cs typeface="Arial"/>
              <a:sym typeface="Arial"/>
            </a:endParaRPr>
          </a:p>
          <a:p>
            <a:pPr marL="292608" lvl="1" indent="0">
              <a:spcBef>
                <a:spcPts val="0"/>
              </a:spcBef>
              <a:buClr>
                <a:srgbClr val="000066"/>
              </a:buClr>
              <a:buNone/>
            </a:pPr>
            <a:endParaRPr lang="en-IN" sz="1600" dirty="0">
              <a:solidFill>
                <a:schemeClr val="tx1"/>
              </a:solidFill>
              <a:latin typeface="Arial"/>
              <a:ea typeface="Arial"/>
              <a:cs typeface="Arial"/>
              <a:sym typeface="Arial"/>
            </a:endParaRPr>
          </a:p>
          <a:p>
            <a:pPr marL="635508" lvl="1" indent="-342900">
              <a:spcBef>
                <a:spcPts val="360"/>
              </a:spcBef>
              <a:buClr>
                <a:srgbClr val="000066"/>
              </a:buClr>
              <a:buFont typeface="Arial"/>
              <a:buChar char="•"/>
            </a:pPr>
            <a:r>
              <a:rPr lang="en-IN" sz="1600" dirty="0">
                <a:solidFill>
                  <a:schemeClr val="tx1"/>
                </a:solidFill>
                <a:latin typeface="Arial"/>
                <a:ea typeface="Arial"/>
                <a:cs typeface="Arial"/>
                <a:sym typeface="Arial"/>
              </a:rPr>
              <a:t>Polymorphism is the ability to create a function has more than one form</a:t>
            </a:r>
            <a:r>
              <a:rPr lang="en-IN" sz="1600" dirty="0" smtClean="0">
                <a:solidFill>
                  <a:schemeClr val="tx1"/>
                </a:solidFill>
                <a:latin typeface="Arial"/>
                <a:ea typeface="Arial"/>
                <a:cs typeface="Arial"/>
                <a:sym typeface="Arial"/>
              </a:rPr>
              <a:t>.</a:t>
            </a:r>
          </a:p>
          <a:p>
            <a:pPr marL="292608" lvl="1" indent="0">
              <a:spcBef>
                <a:spcPts val="360"/>
              </a:spcBef>
              <a:buClr>
                <a:srgbClr val="000066"/>
              </a:buClr>
              <a:buNone/>
            </a:pPr>
            <a:endParaRPr lang="en-IN" sz="1600" dirty="0">
              <a:solidFill>
                <a:schemeClr val="tx1"/>
              </a:solidFill>
              <a:latin typeface="Arial"/>
              <a:ea typeface="Arial"/>
              <a:cs typeface="Arial"/>
              <a:sym typeface="Arial"/>
            </a:endParaRPr>
          </a:p>
          <a:p>
            <a:pPr marL="635508" lvl="1" indent="-342900">
              <a:spcBef>
                <a:spcPts val="360"/>
              </a:spcBef>
              <a:buClr>
                <a:srgbClr val="000066"/>
              </a:buClr>
              <a:buFont typeface="Arial"/>
              <a:buChar char="•"/>
            </a:pPr>
            <a:r>
              <a:rPr lang="en-IN" sz="1600" dirty="0">
                <a:solidFill>
                  <a:schemeClr val="tx1"/>
                </a:solidFill>
                <a:latin typeface="Arial"/>
                <a:ea typeface="Arial"/>
                <a:cs typeface="Arial"/>
                <a:sym typeface="Arial"/>
              </a:rPr>
              <a:t>In java, polymorphism is divided into two parts : </a:t>
            </a:r>
            <a:r>
              <a:rPr lang="en-IN" sz="1600" b="1" dirty="0">
                <a:solidFill>
                  <a:schemeClr val="accent1"/>
                </a:solidFill>
                <a:latin typeface="Arial"/>
                <a:ea typeface="Arial"/>
                <a:cs typeface="Arial"/>
                <a:sym typeface="Arial"/>
              </a:rPr>
              <a:t>method overloading and method overriding</a:t>
            </a:r>
            <a:r>
              <a:rPr lang="en-IN" sz="1600" dirty="0" smtClean="0">
                <a:solidFill>
                  <a:schemeClr val="tx1"/>
                </a:solidFill>
                <a:latin typeface="Arial"/>
                <a:ea typeface="Arial"/>
                <a:cs typeface="Arial"/>
                <a:sym typeface="Arial"/>
              </a:rPr>
              <a:t>.</a:t>
            </a:r>
          </a:p>
          <a:p>
            <a:pPr marL="292608" lvl="1" indent="0">
              <a:spcBef>
                <a:spcPts val="360"/>
              </a:spcBef>
              <a:buClr>
                <a:srgbClr val="000066"/>
              </a:buClr>
              <a:buNone/>
            </a:pPr>
            <a:endParaRPr lang="en-IN" sz="1600" dirty="0">
              <a:solidFill>
                <a:schemeClr val="tx1"/>
              </a:solidFill>
              <a:latin typeface="Arial"/>
              <a:ea typeface="Arial"/>
              <a:cs typeface="Arial"/>
              <a:sym typeface="Arial"/>
            </a:endParaRPr>
          </a:p>
          <a:p>
            <a:pPr marL="635508" lvl="1" indent="-342900">
              <a:spcBef>
                <a:spcPts val="360"/>
              </a:spcBef>
              <a:buClr>
                <a:srgbClr val="000066"/>
              </a:buClr>
              <a:buFont typeface="Arial"/>
              <a:buChar char="•"/>
            </a:pPr>
            <a:r>
              <a:rPr lang="en-IN" sz="1600" dirty="0">
                <a:solidFill>
                  <a:schemeClr val="tx1"/>
                </a:solidFill>
                <a:latin typeface="Arial"/>
                <a:ea typeface="Arial"/>
                <a:cs typeface="Arial"/>
                <a:sym typeface="Arial"/>
              </a:rPr>
              <a:t>Another term operator overloading is also there, e.g. “+” operator can be used to add two integers as well as </a:t>
            </a:r>
            <a:r>
              <a:rPr lang="en-IN" sz="1600" dirty="0" err="1">
                <a:solidFill>
                  <a:schemeClr val="tx1"/>
                </a:solidFill>
                <a:latin typeface="Arial"/>
                <a:ea typeface="Arial"/>
                <a:cs typeface="Arial"/>
                <a:sym typeface="Arial"/>
              </a:rPr>
              <a:t>concat</a:t>
            </a:r>
            <a:r>
              <a:rPr lang="en-IN" sz="1600" dirty="0">
                <a:solidFill>
                  <a:schemeClr val="tx1"/>
                </a:solidFill>
                <a:latin typeface="Arial"/>
                <a:ea typeface="Arial"/>
                <a:cs typeface="Arial"/>
                <a:sym typeface="Arial"/>
              </a:rPr>
              <a:t> two sub-strings. Well, this is the only available support for operator overloading in java, and you can not have your own custom defined operator overloading in java.</a:t>
            </a:r>
          </a:p>
          <a:p>
            <a:endParaRPr lang="en-IN" dirty="0"/>
          </a:p>
        </p:txBody>
      </p:sp>
    </p:spTree>
    <p:extLst>
      <p:ext uri="{BB962C8B-B14F-4D97-AF65-F5344CB8AC3E}">
        <p14:creationId xmlns:p14="http://schemas.microsoft.com/office/powerpoint/2010/main" val="41616819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a:t>
            </a:r>
            <a:endParaRPr lang="en-IN" dirty="0"/>
          </a:p>
        </p:txBody>
      </p:sp>
      <p:sp>
        <p:nvSpPr>
          <p:cNvPr id="3" name="Content Placeholder 2"/>
          <p:cNvSpPr>
            <a:spLocks noGrp="1"/>
          </p:cNvSpPr>
          <p:nvPr>
            <p:ph idx="1"/>
          </p:nvPr>
        </p:nvSpPr>
        <p:spPr/>
        <p:txBody>
          <a:bodyPr/>
          <a:lstStyle/>
          <a:p>
            <a:r>
              <a:rPr lang="en-US" dirty="0" smtClean="0"/>
              <a:t>Polymorphism</a:t>
            </a:r>
            <a:r>
              <a:rPr lang="en-IN" dirty="0" smtClean="0"/>
              <a:t>: method overloading</a:t>
            </a:r>
          </a:p>
          <a:p>
            <a:endParaRPr lang="en-IN" dirty="0" smtClean="0"/>
          </a:p>
          <a:p>
            <a:pPr marL="578358" lvl="1" indent="-285750">
              <a:spcBef>
                <a:spcPts val="0"/>
              </a:spcBef>
              <a:buClr>
                <a:srgbClr val="000066"/>
              </a:buClr>
              <a:buFont typeface="Arial" panose="020B0604020202020204" pitchFamily="34" charset="0"/>
              <a:buChar char="•"/>
            </a:pPr>
            <a:r>
              <a:rPr lang="en-IN" dirty="0">
                <a:solidFill>
                  <a:schemeClr val="tx1"/>
                </a:solidFill>
                <a:latin typeface="Arial"/>
                <a:ea typeface="Arial"/>
                <a:cs typeface="Arial"/>
                <a:sym typeface="Arial"/>
              </a:rPr>
              <a:t>If a class have multiple methods by same name but different parameters, it is known as Method Overloading</a:t>
            </a:r>
            <a:r>
              <a:rPr lang="en-IN" dirty="0" smtClean="0">
                <a:solidFill>
                  <a:schemeClr val="tx1"/>
                </a:solidFill>
                <a:latin typeface="Arial"/>
                <a:ea typeface="Arial"/>
                <a:cs typeface="Arial"/>
                <a:sym typeface="Arial"/>
              </a:rPr>
              <a:t>.</a:t>
            </a:r>
            <a:endParaRPr lang="en-IN" dirty="0">
              <a:solidFill>
                <a:schemeClr val="tx1"/>
              </a:solidFill>
              <a:latin typeface="Arial"/>
              <a:ea typeface="Arial"/>
              <a:cs typeface="Arial"/>
              <a:sym typeface="Arial"/>
            </a:endParaRPr>
          </a:p>
          <a:p>
            <a:pPr marL="578358" lvl="1" indent="-285750">
              <a:spcBef>
                <a:spcPts val="360"/>
              </a:spcBef>
              <a:buClr>
                <a:srgbClr val="000066"/>
              </a:buClr>
              <a:buFont typeface="Arial" panose="020B0604020202020204" pitchFamily="34" charset="0"/>
              <a:buChar char="•"/>
            </a:pPr>
            <a:r>
              <a:rPr lang="en-IN" dirty="0">
                <a:solidFill>
                  <a:schemeClr val="tx1"/>
                </a:solidFill>
                <a:latin typeface="Arial"/>
                <a:ea typeface="Arial"/>
                <a:cs typeface="Arial"/>
                <a:sym typeface="Arial"/>
              </a:rPr>
              <a:t>If we have to perform only one operation, having same name of the methods increases the readability of the program.</a:t>
            </a:r>
          </a:p>
          <a:p>
            <a:pPr marL="635508" lvl="1" indent="-228600">
              <a:spcBef>
                <a:spcPts val="360"/>
              </a:spcBef>
              <a:buClr>
                <a:srgbClr val="000066"/>
              </a:buClr>
              <a:buNone/>
            </a:pPr>
            <a:endParaRPr lang="en-IN" b="1" dirty="0">
              <a:solidFill>
                <a:schemeClr val="tx1"/>
              </a:solidFill>
              <a:latin typeface="Arial"/>
              <a:ea typeface="Arial"/>
              <a:cs typeface="Arial"/>
              <a:sym typeface="Arial"/>
            </a:endParaRPr>
          </a:p>
          <a:p>
            <a:pPr marL="635508" lvl="1" indent="-342900">
              <a:spcBef>
                <a:spcPts val="360"/>
              </a:spcBef>
              <a:buClr>
                <a:srgbClr val="000066"/>
              </a:buClr>
              <a:buSzPct val="25000"/>
              <a:buNone/>
            </a:pPr>
            <a:r>
              <a:rPr lang="en-IN" dirty="0" smtClean="0">
                <a:solidFill>
                  <a:schemeClr val="tx1"/>
                </a:solidFill>
                <a:latin typeface="Arial"/>
                <a:ea typeface="Arial"/>
                <a:cs typeface="Arial"/>
                <a:sym typeface="Arial"/>
              </a:rPr>
              <a:t>There are two ways </a:t>
            </a:r>
            <a:r>
              <a:rPr lang="en-IN" dirty="0">
                <a:solidFill>
                  <a:schemeClr val="tx1"/>
                </a:solidFill>
                <a:latin typeface="Arial"/>
                <a:ea typeface="Arial"/>
                <a:cs typeface="Arial"/>
                <a:sym typeface="Arial"/>
              </a:rPr>
              <a:t>to overload the method in java :</a:t>
            </a:r>
          </a:p>
          <a:p>
            <a:pPr marL="761238" lvl="2" indent="-285750">
              <a:spcBef>
                <a:spcPts val="360"/>
              </a:spcBef>
              <a:buClr>
                <a:srgbClr val="000066"/>
              </a:buClr>
            </a:pPr>
            <a:r>
              <a:rPr lang="en-IN" sz="1600" dirty="0">
                <a:solidFill>
                  <a:schemeClr val="tx1"/>
                </a:solidFill>
                <a:latin typeface="Arial"/>
                <a:ea typeface="Arial"/>
                <a:cs typeface="Arial"/>
                <a:sym typeface="Arial"/>
              </a:rPr>
              <a:t>By changing number of arguments</a:t>
            </a:r>
          </a:p>
          <a:p>
            <a:pPr marL="761238" lvl="2" indent="-285750">
              <a:spcBef>
                <a:spcPts val="360"/>
              </a:spcBef>
              <a:buClr>
                <a:srgbClr val="000066"/>
              </a:buClr>
            </a:pPr>
            <a:r>
              <a:rPr lang="en-IN" sz="1600" dirty="0">
                <a:solidFill>
                  <a:schemeClr val="tx1"/>
                </a:solidFill>
                <a:latin typeface="Arial"/>
                <a:ea typeface="Arial"/>
                <a:cs typeface="Arial"/>
                <a:sym typeface="Arial"/>
              </a:rPr>
              <a:t>By changing the data type</a:t>
            </a:r>
          </a:p>
          <a:p>
            <a:endParaRPr lang="en-US" dirty="0"/>
          </a:p>
        </p:txBody>
      </p:sp>
      <p:pic>
        <p:nvPicPr>
          <p:cNvPr id="5" name="Picture 4"/>
          <p:cNvPicPr>
            <a:picLocks noChangeAspect="1"/>
          </p:cNvPicPr>
          <p:nvPr/>
        </p:nvPicPr>
        <p:blipFill>
          <a:blip r:embed="rId2"/>
          <a:stretch>
            <a:fillRect/>
          </a:stretch>
        </p:blipFill>
        <p:spPr>
          <a:xfrm>
            <a:off x="6734175" y="3605743"/>
            <a:ext cx="5457825" cy="2371725"/>
          </a:xfrm>
          <a:prstGeom prst="rect">
            <a:avLst/>
          </a:prstGeom>
        </p:spPr>
      </p:pic>
    </p:spTree>
    <p:extLst>
      <p:ext uri="{BB962C8B-B14F-4D97-AF65-F5344CB8AC3E}">
        <p14:creationId xmlns:p14="http://schemas.microsoft.com/office/powerpoint/2010/main" val="37244525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a:t>
            </a:r>
            <a:endParaRPr lang="en-IN" dirty="0"/>
          </a:p>
        </p:txBody>
      </p:sp>
      <p:sp>
        <p:nvSpPr>
          <p:cNvPr id="5" name="Content Placeholder 4"/>
          <p:cNvSpPr>
            <a:spLocks noGrp="1"/>
          </p:cNvSpPr>
          <p:nvPr>
            <p:ph idx="1"/>
          </p:nvPr>
        </p:nvSpPr>
        <p:spPr/>
        <p:txBody>
          <a:bodyPr/>
          <a:lstStyle/>
          <a:p>
            <a:r>
              <a:rPr lang="en-US" dirty="0"/>
              <a:t>Polymorphism</a:t>
            </a:r>
            <a:r>
              <a:rPr lang="en-IN" dirty="0"/>
              <a:t>: method </a:t>
            </a:r>
            <a:r>
              <a:rPr lang="en-IN" dirty="0" smtClean="0"/>
              <a:t>overriding</a:t>
            </a:r>
          </a:p>
          <a:p>
            <a:endParaRPr lang="en-IN" dirty="0" smtClean="0"/>
          </a:p>
          <a:p>
            <a:pPr>
              <a:spcBef>
                <a:spcPts val="0"/>
              </a:spcBef>
              <a:buClr>
                <a:srgbClr val="000066"/>
              </a:buClr>
              <a:buFont typeface="Arial" panose="020B0604020202020204" pitchFamily="34" charset="0"/>
              <a:buChar char="•"/>
            </a:pPr>
            <a:r>
              <a:rPr lang="en-IN" sz="1600" dirty="0" smtClean="0">
                <a:solidFill>
                  <a:schemeClr val="tx1"/>
                </a:solidFill>
                <a:latin typeface="Arial"/>
                <a:ea typeface="Arial"/>
                <a:cs typeface="Arial"/>
                <a:sym typeface="Arial"/>
              </a:rPr>
              <a:t>If </a:t>
            </a:r>
            <a:r>
              <a:rPr lang="en-IN" sz="1600" dirty="0">
                <a:solidFill>
                  <a:schemeClr val="tx1"/>
                </a:solidFill>
                <a:latin typeface="Arial"/>
                <a:ea typeface="Arial"/>
                <a:cs typeface="Arial"/>
                <a:sym typeface="Arial"/>
              </a:rPr>
              <a:t>subclass </a:t>
            </a:r>
            <a:r>
              <a:rPr lang="en-IN" sz="1600" dirty="0" smtClean="0">
                <a:solidFill>
                  <a:schemeClr val="tx1"/>
                </a:solidFill>
                <a:latin typeface="Arial"/>
                <a:ea typeface="Arial"/>
                <a:cs typeface="Arial"/>
                <a:sym typeface="Arial"/>
              </a:rPr>
              <a:t>has </a:t>
            </a:r>
            <a:r>
              <a:rPr lang="en-IN" sz="1600" dirty="0">
                <a:solidFill>
                  <a:schemeClr val="tx1"/>
                </a:solidFill>
                <a:latin typeface="Arial"/>
                <a:ea typeface="Arial"/>
                <a:cs typeface="Arial"/>
                <a:sym typeface="Arial"/>
              </a:rPr>
              <a:t>the same method as declared in the parent class, it is known as method </a:t>
            </a:r>
            <a:r>
              <a:rPr lang="en-IN" sz="1600" dirty="0" smtClean="0">
                <a:solidFill>
                  <a:schemeClr val="tx1"/>
                </a:solidFill>
                <a:latin typeface="Arial"/>
                <a:ea typeface="Arial"/>
                <a:cs typeface="Arial"/>
                <a:sym typeface="Arial"/>
              </a:rPr>
              <a:t>overriding</a:t>
            </a:r>
            <a:r>
              <a:rPr lang="en-IN" sz="1600" dirty="0">
                <a:solidFill>
                  <a:schemeClr val="tx1"/>
                </a:solidFill>
                <a:latin typeface="Arial"/>
                <a:ea typeface="Arial"/>
                <a:cs typeface="Arial"/>
                <a:sym typeface="Arial"/>
              </a:rPr>
              <a:t>.</a:t>
            </a:r>
          </a:p>
          <a:p>
            <a:pPr marL="342900" lvl="0" indent="-228600">
              <a:spcBef>
                <a:spcPts val="360"/>
              </a:spcBef>
              <a:buClr>
                <a:srgbClr val="000066"/>
              </a:buClr>
              <a:buNone/>
            </a:pPr>
            <a:endParaRPr lang="en-IN" sz="1600" dirty="0">
              <a:solidFill>
                <a:schemeClr val="tx1"/>
              </a:solidFill>
              <a:latin typeface="Arial"/>
              <a:ea typeface="Arial"/>
              <a:cs typeface="Arial"/>
              <a:sym typeface="Arial"/>
            </a:endParaRPr>
          </a:p>
          <a:p>
            <a:pPr marL="342900" lvl="0" indent="-228600">
              <a:spcBef>
                <a:spcPts val="360"/>
              </a:spcBef>
              <a:buClr>
                <a:srgbClr val="000066"/>
              </a:buClr>
              <a:buNone/>
            </a:pPr>
            <a:endParaRPr lang="en-IN" sz="1600" dirty="0">
              <a:solidFill>
                <a:schemeClr val="tx1"/>
              </a:solidFill>
              <a:latin typeface="Arial"/>
              <a:ea typeface="Arial"/>
              <a:cs typeface="Arial"/>
              <a:sym typeface="Arial"/>
            </a:endParaRPr>
          </a:p>
          <a:p>
            <a:pPr marL="342900" lvl="0" indent="-342900">
              <a:spcBef>
                <a:spcPts val="360"/>
              </a:spcBef>
              <a:buClr>
                <a:srgbClr val="000066"/>
              </a:buClr>
              <a:buSzPct val="25000"/>
              <a:buNone/>
            </a:pPr>
            <a:r>
              <a:rPr lang="en-IN" sz="1600" dirty="0" smtClean="0">
                <a:solidFill>
                  <a:schemeClr val="accent1"/>
                </a:solidFill>
                <a:latin typeface="Arial"/>
                <a:ea typeface="Arial"/>
                <a:cs typeface="Arial"/>
                <a:sym typeface="Arial"/>
              </a:rPr>
              <a:t>Rules </a:t>
            </a:r>
            <a:r>
              <a:rPr lang="en-IN" sz="1600" dirty="0">
                <a:solidFill>
                  <a:schemeClr val="accent1"/>
                </a:solidFill>
                <a:latin typeface="Arial"/>
                <a:ea typeface="Arial"/>
                <a:cs typeface="Arial"/>
                <a:sym typeface="Arial"/>
              </a:rPr>
              <a:t>for Method Overriding </a:t>
            </a:r>
            <a:r>
              <a:rPr lang="en-IN" sz="1600" dirty="0" smtClean="0">
                <a:solidFill>
                  <a:schemeClr val="accent1"/>
                </a:solidFill>
                <a:latin typeface="Arial"/>
                <a:ea typeface="Arial"/>
                <a:cs typeface="Arial"/>
                <a:sym typeface="Arial"/>
              </a:rPr>
              <a:t>:</a:t>
            </a:r>
          </a:p>
          <a:p>
            <a:pPr marL="342900" lvl="0" indent="-342900">
              <a:spcBef>
                <a:spcPts val="360"/>
              </a:spcBef>
              <a:buClr>
                <a:srgbClr val="000066"/>
              </a:buClr>
              <a:buSzPct val="25000"/>
              <a:buNone/>
            </a:pPr>
            <a:endParaRPr lang="en-IN" sz="1600" dirty="0">
              <a:solidFill>
                <a:schemeClr val="tx1"/>
              </a:solidFill>
              <a:latin typeface="Arial"/>
              <a:ea typeface="Arial"/>
              <a:cs typeface="Arial"/>
              <a:sym typeface="Arial"/>
            </a:endParaRPr>
          </a:p>
          <a:p>
            <a:pPr lvl="0">
              <a:spcBef>
                <a:spcPts val="360"/>
              </a:spcBef>
              <a:buClr>
                <a:srgbClr val="000066"/>
              </a:buClr>
              <a:buFont typeface="Arial" panose="020B0604020202020204" pitchFamily="34" charset="0"/>
              <a:buChar char="•"/>
            </a:pPr>
            <a:r>
              <a:rPr lang="en-IN" sz="1600" dirty="0">
                <a:solidFill>
                  <a:schemeClr val="tx1"/>
                </a:solidFill>
                <a:latin typeface="Arial"/>
                <a:ea typeface="Arial"/>
                <a:cs typeface="Arial"/>
                <a:sym typeface="Arial"/>
              </a:rPr>
              <a:t>method must have same name as in the parent class</a:t>
            </a:r>
          </a:p>
          <a:p>
            <a:pPr lvl="0">
              <a:spcBef>
                <a:spcPts val="360"/>
              </a:spcBef>
              <a:buClr>
                <a:srgbClr val="000066"/>
              </a:buClr>
              <a:buFont typeface="Arial" panose="020B0604020202020204" pitchFamily="34" charset="0"/>
              <a:buChar char="•"/>
            </a:pPr>
            <a:r>
              <a:rPr lang="en-IN" sz="1600" dirty="0">
                <a:solidFill>
                  <a:schemeClr val="tx1"/>
                </a:solidFill>
                <a:latin typeface="Arial"/>
                <a:ea typeface="Arial"/>
                <a:cs typeface="Arial"/>
                <a:sym typeface="Arial"/>
              </a:rPr>
              <a:t>method must have same parameter as in the parent class.</a:t>
            </a:r>
          </a:p>
          <a:p>
            <a:pPr lvl="0">
              <a:spcBef>
                <a:spcPts val="360"/>
              </a:spcBef>
              <a:buClr>
                <a:srgbClr val="000066"/>
              </a:buClr>
              <a:buFont typeface="Arial" panose="020B0604020202020204" pitchFamily="34" charset="0"/>
              <a:buChar char="•"/>
            </a:pPr>
            <a:r>
              <a:rPr lang="en-IN" sz="1600" dirty="0">
                <a:solidFill>
                  <a:schemeClr val="tx1"/>
                </a:solidFill>
                <a:latin typeface="Arial"/>
                <a:ea typeface="Arial"/>
                <a:cs typeface="Arial"/>
                <a:sym typeface="Arial"/>
              </a:rPr>
              <a:t>must be IS-A relationship (inheritance).</a:t>
            </a:r>
          </a:p>
          <a:p>
            <a:endParaRPr lang="en-IN" dirty="0"/>
          </a:p>
          <a:p>
            <a:endParaRPr lang="en-IN" dirty="0"/>
          </a:p>
        </p:txBody>
      </p:sp>
    </p:spTree>
    <p:extLst>
      <p:ext uri="{BB962C8B-B14F-4D97-AF65-F5344CB8AC3E}">
        <p14:creationId xmlns:p14="http://schemas.microsoft.com/office/powerpoint/2010/main" val="41843172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a:t>
            </a:r>
            <a:endParaRPr lang="en-IN" dirty="0"/>
          </a:p>
        </p:txBody>
      </p:sp>
      <p:sp>
        <p:nvSpPr>
          <p:cNvPr id="3" name="Content Placeholder 2"/>
          <p:cNvSpPr>
            <a:spLocks noGrp="1"/>
          </p:cNvSpPr>
          <p:nvPr>
            <p:ph idx="1"/>
          </p:nvPr>
        </p:nvSpPr>
        <p:spPr/>
        <p:txBody>
          <a:bodyPr/>
          <a:lstStyle/>
          <a:p>
            <a:r>
              <a:rPr lang="en-US" dirty="0" smtClean="0"/>
              <a:t>Overriding Example</a:t>
            </a:r>
          </a:p>
          <a:p>
            <a:endParaRPr lang="en-IN" dirty="0"/>
          </a:p>
        </p:txBody>
      </p:sp>
      <p:pic>
        <p:nvPicPr>
          <p:cNvPr id="4" name="Picture 3"/>
          <p:cNvPicPr>
            <a:picLocks noChangeAspect="1"/>
          </p:cNvPicPr>
          <p:nvPr/>
        </p:nvPicPr>
        <p:blipFill>
          <a:blip r:embed="rId2"/>
          <a:stretch>
            <a:fillRect/>
          </a:stretch>
        </p:blipFill>
        <p:spPr>
          <a:xfrm>
            <a:off x="1459230" y="2427668"/>
            <a:ext cx="4667250" cy="2286000"/>
          </a:xfrm>
          <a:prstGeom prst="rect">
            <a:avLst/>
          </a:prstGeom>
        </p:spPr>
      </p:pic>
    </p:spTree>
    <p:extLst>
      <p:ext uri="{BB962C8B-B14F-4D97-AF65-F5344CB8AC3E}">
        <p14:creationId xmlns:p14="http://schemas.microsoft.com/office/powerpoint/2010/main" val="2879067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881" y="1142968"/>
            <a:ext cx="10515600" cy="624881"/>
          </a:xfrm>
        </p:spPr>
        <p:txBody>
          <a:bodyPr>
            <a:normAutofit fontScale="90000"/>
          </a:bodyPr>
          <a:lstStyle/>
          <a:p>
            <a:r>
              <a:rPr lang="en-US" dirty="0"/>
              <a:t>Portability</a:t>
            </a:r>
          </a:p>
        </p:txBody>
      </p:sp>
      <p:sp>
        <p:nvSpPr>
          <p:cNvPr id="3" name="Content Placeholder 2"/>
          <p:cNvSpPr>
            <a:spLocks noGrp="1"/>
          </p:cNvSpPr>
          <p:nvPr>
            <p:ph idx="1"/>
          </p:nvPr>
        </p:nvSpPr>
        <p:spPr>
          <a:xfrm>
            <a:off x="838200" y="1258955"/>
            <a:ext cx="10515600" cy="4351338"/>
          </a:xfrm>
        </p:spPr>
        <p:txBody>
          <a:bodyPr/>
          <a:lstStyle/>
          <a:p>
            <a:pPr lvl="1"/>
            <a:endParaRPr lang="en-GB" i="1" u="none" strike="noStrike" cap="none" baseline="0" dirty="0" smtClean="0">
              <a:solidFill>
                <a:schemeClr val="accent2"/>
              </a:solidFill>
              <a:latin typeface="Arial"/>
              <a:ea typeface="Arial"/>
              <a:cs typeface="Arial"/>
              <a:sym typeface="Arial"/>
            </a:endParaRPr>
          </a:p>
          <a:p>
            <a:pPr marL="457200" lvl="1" indent="0">
              <a:buNone/>
            </a:pPr>
            <a:endParaRPr lang="en-GB" sz="1800" i="1" u="none" strike="noStrike" cap="none" baseline="0" dirty="0" smtClean="0">
              <a:solidFill>
                <a:schemeClr val="accent2"/>
              </a:solidFill>
              <a:latin typeface="Arial"/>
              <a:ea typeface="Arial"/>
              <a:cs typeface="Arial"/>
              <a:sym typeface="Arial"/>
            </a:endParaRPr>
          </a:p>
          <a:p>
            <a:pPr marL="457200" lvl="1" indent="0">
              <a:buNone/>
            </a:pPr>
            <a:r>
              <a:rPr lang="en-GB" sz="1800" i="1" u="none" strike="noStrike" cap="none" baseline="0" dirty="0" smtClean="0">
                <a:solidFill>
                  <a:schemeClr val="accent2"/>
                </a:solidFill>
                <a:latin typeface="Arial"/>
                <a:ea typeface="Arial"/>
                <a:cs typeface="Arial"/>
                <a:sym typeface="Arial"/>
              </a:rPr>
              <a:t>As long as</a:t>
            </a:r>
            <a:r>
              <a:rPr lang="en-GB" sz="1800" i="0" u="none" strike="noStrike" cap="none" baseline="0" dirty="0" smtClean="0">
                <a:solidFill>
                  <a:schemeClr val="accent2"/>
                </a:solidFill>
                <a:latin typeface="Arial"/>
                <a:ea typeface="Arial"/>
                <a:cs typeface="Arial"/>
                <a:sym typeface="Arial"/>
              </a:rPr>
              <a:t> </a:t>
            </a:r>
            <a:r>
              <a:rPr lang="en-GB" sz="1800" i="0" u="none" strike="noStrike" cap="none" baseline="0" dirty="0" smtClean="0">
                <a:latin typeface="Arial"/>
                <a:ea typeface="Arial"/>
                <a:cs typeface="Arial"/>
                <a:sym typeface="Arial"/>
              </a:rPr>
              <a:t>there is a JVM compiled for that particular processor and OS.</a:t>
            </a:r>
          </a:p>
          <a:p>
            <a:pPr marL="0" indent="0">
              <a:buNone/>
            </a:pPr>
            <a:endParaRPr lang="en-IN" dirty="0"/>
          </a:p>
        </p:txBody>
      </p:sp>
      <p:pic>
        <p:nvPicPr>
          <p:cNvPr id="4" name="Picture 3"/>
          <p:cNvPicPr>
            <a:picLocks noChangeAspect="1"/>
          </p:cNvPicPr>
          <p:nvPr/>
        </p:nvPicPr>
        <p:blipFill>
          <a:blip r:embed="rId2"/>
          <a:stretch>
            <a:fillRect/>
          </a:stretch>
        </p:blipFill>
        <p:spPr>
          <a:xfrm>
            <a:off x="1937127" y="2690979"/>
            <a:ext cx="6772275" cy="2019300"/>
          </a:xfrm>
          <a:prstGeom prst="rect">
            <a:avLst/>
          </a:prstGeom>
        </p:spPr>
      </p:pic>
      <p:pic>
        <p:nvPicPr>
          <p:cNvPr id="5" name="Picture 4"/>
          <p:cNvPicPr>
            <a:picLocks noChangeAspect="1"/>
          </p:cNvPicPr>
          <p:nvPr/>
        </p:nvPicPr>
        <p:blipFill>
          <a:blip r:embed="rId3"/>
          <a:stretch>
            <a:fillRect/>
          </a:stretch>
        </p:blipFill>
        <p:spPr>
          <a:xfrm>
            <a:off x="3237289" y="4637353"/>
            <a:ext cx="4171950" cy="1504950"/>
          </a:xfrm>
          <a:prstGeom prst="rect">
            <a:avLst/>
          </a:prstGeom>
        </p:spPr>
      </p:pic>
      <p:pic>
        <p:nvPicPr>
          <p:cNvPr id="6" name="Picture 5"/>
          <p:cNvPicPr>
            <a:picLocks noChangeAspect="1"/>
          </p:cNvPicPr>
          <p:nvPr/>
        </p:nvPicPr>
        <p:blipFill>
          <a:blip r:embed="rId4"/>
          <a:stretch>
            <a:fillRect/>
          </a:stretch>
        </p:blipFill>
        <p:spPr>
          <a:xfrm>
            <a:off x="3452810" y="2355423"/>
            <a:ext cx="3457575" cy="323850"/>
          </a:xfrm>
          <a:prstGeom prst="rect">
            <a:avLst/>
          </a:prstGeom>
        </p:spPr>
      </p:pic>
    </p:spTree>
    <p:extLst>
      <p:ext uri="{BB962C8B-B14F-4D97-AF65-F5344CB8AC3E}">
        <p14:creationId xmlns:p14="http://schemas.microsoft.com/office/powerpoint/2010/main" val="7293797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OOPS</a:t>
            </a:r>
            <a:endParaRPr lang="en-IN" dirty="0"/>
          </a:p>
        </p:txBody>
      </p:sp>
      <p:sp>
        <p:nvSpPr>
          <p:cNvPr id="3" name="Content Placeholder 2"/>
          <p:cNvSpPr>
            <a:spLocks noGrp="1"/>
          </p:cNvSpPr>
          <p:nvPr>
            <p:ph idx="1"/>
          </p:nvPr>
        </p:nvSpPr>
        <p:spPr/>
        <p:txBody>
          <a:bodyPr/>
          <a:lstStyle/>
          <a:p>
            <a:pPr marL="0" indent="0">
              <a:buNone/>
            </a:pPr>
            <a:r>
              <a:rPr lang="en-US" dirty="0" smtClean="0"/>
              <a:t>Overloading against Overriding</a:t>
            </a:r>
            <a:endParaRPr lang="en-US" dirty="0"/>
          </a:p>
          <a:p>
            <a:endParaRPr lang="en-IN" dirty="0"/>
          </a:p>
        </p:txBody>
      </p:sp>
      <p:sp>
        <p:nvSpPr>
          <p:cNvPr id="4" name="Shape 589"/>
          <p:cNvSpPr txBox="1">
            <a:spLocks/>
          </p:cNvSpPr>
          <p:nvPr/>
        </p:nvSpPr>
        <p:spPr>
          <a:xfrm>
            <a:off x="1229933" y="2399525"/>
            <a:ext cx="4038599" cy="3315739"/>
          </a:xfrm>
          <a:prstGeom prst="rect">
            <a:avLst/>
          </a:prstGeom>
          <a:noFill/>
          <a:ln>
            <a:noFill/>
          </a:ln>
        </p:spPr>
        <p:txBody>
          <a:bodyPr vert="horz" lIns="91425" tIns="45700" rIns="91425" bIns="45700" rtlCol="0" anchor="t" anchorCtr="0">
            <a:sp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42900" indent="-342900">
              <a:spcBef>
                <a:spcPts val="0"/>
              </a:spcBef>
              <a:buClr>
                <a:srgbClr val="595959"/>
              </a:buClr>
              <a:buSzPct val="25000"/>
              <a:buFont typeface="Arial"/>
              <a:buNone/>
            </a:pPr>
            <a:r>
              <a:rPr lang="en-IN" sz="1600" b="1" u="sng" dirty="0" smtClean="0">
                <a:solidFill>
                  <a:srgbClr val="595959"/>
                </a:solidFill>
                <a:latin typeface="Arial"/>
                <a:ea typeface="Arial"/>
                <a:cs typeface="Arial"/>
                <a:sym typeface="Arial"/>
              </a:rPr>
              <a:t>Method Overloading</a:t>
            </a:r>
          </a:p>
          <a:p>
            <a:pPr marL="342900" indent="-342900">
              <a:spcBef>
                <a:spcPts val="480"/>
              </a:spcBef>
              <a:buClr>
                <a:srgbClr val="595959"/>
              </a:buClr>
              <a:buFont typeface="Arial"/>
              <a:buNone/>
            </a:pPr>
            <a:endParaRPr lang="en-IN" sz="1600" b="1" dirty="0" smtClean="0">
              <a:solidFill>
                <a:srgbClr val="595959"/>
              </a:solidFill>
              <a:latin typeface="Arial"/>
              <a:ea typeface="Arial"/>
              <a:cs typeface="Arial"/>
              <a:sym typeface="Arial"/>
            </a:endParaRPr>
          </a:p>
          <a:p>
            <a:pPr marL="457200" indent="-457200">
              <a:spcBef>
                <a:spcPts val="400"/>
              </a:spcBef>
              <a:buClr>
                <a:srgbClr val="595959"/>
              </a:buClr>
              <a:buFont typeface="Arial"/>
              <a:buAutoNum type="arabicParenR"/>
            </a:pPr>
            <a:r>
              <a:rPr lang="en-IN" sz="1600" dirty="0" smtClean="0">
                <a:solidFill>
                  <a:srgbClr val="595959"/>
                </a:solidFill>
                <a:latin typeface="Arial"/>
                <a:ea typeface="Arial"/>
                <a:cs typeface="Arial"/>
                <a:sym typeface="Arial"/>
              </a:rPr>
              <a:t>Method overloading is used to increase the readability of the program.</a:t>
            </a:r>
          </a:p>
          <a:p>
            <a:pPr marL="457200" indent="-330200">
              <a:spcBef>
                <a:spcPts val="400"/>
              </a:spcBef>
              <a:buClr>
                <a:srgbClr val="595959"/>
              </a:buClr>
              <a:buFont typeface="Arial"/>
              <a:buNone/>
            </a:pPr>
            <a:endParaRPr lang="en-IN" sz="1600" dirty="0" smtClean="0">
              <a:solidFill>
                <a:srgbClr val="595959"/>
              </a:solidFill>
              <a:latin typeface="Arial"/>
              <a:ea typeface="Arial"/>
              <a:cs typeface="Arial"/>
              <a:sym typeface="Arial"/>
            </a:endParaRPr>
          </a:p>
          <a:p>
            <a:pPr marL="457200" indent="-457200">
              <a:spcBef>
                <a:spcPts val="400"/>
              </a:spcBef>
              <a:buClr>
                <a:srgbClr val="595959"/>
              </a:buClr>
              <a:buFont typeface="Arial"/>
              <a:buAutoNum type="arabicParenR"/>
            </a:pPr>
            <a:r>
              <a:rPr lang="en-IN" sz="1600" dirty="0" smtClean="0">
                <a:solidFill>
                  <a:srgbClr val="595959"/>
                </a:solidFill>
                <a:latin typeface="Arial"/>
                <a:ea typeface="Arial"/>
                <a:cs typeface="Arial"/>
                <a:sym typeface="Arial"/>
              </a:rPr>
              <a:t>method overloading is performed within a class.</a:t>
            </a:r>
          </a:p>
          <a:p>
            <a:pPr marL="457200" indent="-330200">
              <a:spcBef>
                <a:spcPts val="400"/>
              </a:spcBef>
              <a:buClr>
                <a:srgbClr val="595959"/>
              </a:buClr>
              <a:buFont typeface="Arial"/>
              <a:buNone/>
            </a:pPr>
            <a:endParaRPr lang="en-IN" sz="1600" dirty="0" smtClean="0">
              <a:solidFill>
                <a:srgbClr val="595959"/>
              </a:solidFill>
              <a:latin typeface="Arial"/>
              <a:ea typeface="Arial"/>
              <a:cs typeface="Arial"/>
              <a:sym typeface="Arial"/>
            </a:endParaRPr>
          </a:p>
          <a:p>
            <a:pPr marL="457200" indent="-457200">
              <a:spcBef>
                <a:spcPts val="400"/>
              </a:spcBef>
              <a:buClr>
                <a:srgbClr val="595959"/>
              </a:buClr>
              <a:buFont typeface="Arial"/>
              <a:buAutoNum type="arabicParenR"/>
            </a:pPr>
            <a:r>
              <a:rPr lang="en-IN" sz="1600" dirty="0" smtClean="0">
                <a:solidFill>
                  <a:srgbClr val="595959"/>
                </a:solidFill>
                <a:latin typeface="Arial"/>
                <a:ea typeface="Arial"/>
                <a:cs typeface="Arial"/>
                <a:sym typeface="Arial"/>
              </a:rPr>
              <a:t>In case of method overloading parameter must be different.</a:t>
            </a:r>
          </a:p>
          <a:p>
            <a:pPr marL="457200" indent="-304800">
              <a:spcBef>
                <a:spcPts val="480"/>
              </a:spcBef>
              <a:buClr>
                <a:srgbClr val="595959"/>
              </a:buClr>
              <a:buFont typeface="Arial"/>
              <a:buNone/>
            </a:pPr>
            <a:endParaRPr lang="en-IN" sz="1600" dirty="0">
              <a:solidFill>
                <a:srgbClr val="595959"/>
              </a:solidFill>
              <a:latin typeface="Arial"/>
              <a:ea typeface="Arial"/>
              <a:cs typeface="Arial"/>
              <a:sym typeface="Arial"/>
            </a:endParaRPr>
          </a:p>
        </p:txBody>
      </p:sp>
      <p:sp>
        <p:nvSpPr>
          <p:cNvPr id="5" name="Shape 590"/>
          <p:cNvSpPr txBox="1">
            <a:spLocks/>
          </p:cNvSpPr>
          <p:nvPr/>
        </p:nvSpPr>
        <p:spPr>
          <a:xfrm>
            <a:off x="5401185" y="2399525"/>
            <a:ext cx="4038599" cy="3225971"/>
          </a:xfrm>
          <a:prstGeom prst="rect">
            <a:avLst/>
          </a:prstGeom>
          <a:noFill/>
          <a:ln>
            <a:noFill/>
          </a:ln>
        </p:spPr>
        <p:txBody>
          <a:bodyPr lIns="91425" tIns="45700" rIns="91425" bIns="45700" anchor="t" anchorCtr="0">
            <a:sp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42900" indent="-342900">
              <a:spcBef>
                <a:spcPts val="0"/>
              </a:spcBef>
              <a:buClr>
                <a:srgbClr val="595959"/>
              </a:buClr>
              <a:buSzPct val="25000"/>
              <a:buFont typeface="Arial"/>
              <a:buNone/>
            </a:pPr>
            <a:r>
              <a:rPr lang="en-IN" sz="1600" b="1" u="sng" dirty="0">
                <a:solidFill>
                  <a:srgbClr val="595959"/>
                </a:solidFill>
                <a:latin typeface="Arial"/>
                <a:ea typeface="Arial"/>
                <a:cs typeface="Arial"/>
                <a:sym typeface="Arial"/>
              </a:rPr>
              <a:t>Method Overriding</a:t>
            </a:r>
          </a:p>
          <a:p>
            <a:pPr marL="342900" indent="-342900">
              <a:spcBef>
                <a:spcPts val="480"/>
              </a:spcBef>
              <a:buClr>
                <a:srgbClr val="595959"/>
              </a:buClr>
              <a:buFont typeface="Arial"/>
              <a:buNone/>
            </a:pPr>
            <a:endParaRPr lang="en-IN" sz="1600" b="1" u="sng" dirty="0">
              <a:solidFill>
                <a:srgbClr val="595959"/>
              </a:solidFill>
              <a:latin typeface="Arial"/>
              <a:ea typeface="Arial"/>
              <a:cs typeface="Arial"/>
              <a:sym typeface="Arial"/>
            </a:endParaRPr>
          </a:p>
          <a:p>
            <a:pPr marL="457200" indent="-457200">
              <a:spcBef>
                <a:spcPts val="400"/>
              </a:spcBef>
              <a:buClr>
                <a:srgbClr val="595959"/>
              </a:buClr>
              <a:buFont typeface="Arial"/>
              <a:buAutoNum type="arabicParenR"/>
            </a:pPr>
            <a:r>
              <a:rPr lang="en-IN" sz="1600" dirty="0">
                <a:solidFill>
                  <a:srgbClr val="595959"/>
                </a:solidFill>
                <a:latin typeface="Arial"/>
                <a:ea typeface="Arial"/>
                <a:cs typeface="Arial"/>
                <a:sym typeface="Arial"/>
              </a:rPr>
              <a:t>Method overriding is used to provide the specific implementation of the method that is already provided by its super class.</a:t>
            </a:r>
          </a:p>
          <a:p>
            <a:pPr marL="457200" indent="-330200">
              <a:spcBef>
                <a:spcPts val="400"/>
              </a:spcBef>
              <a:buClr>
                <a:srgbClr val="595959"/>
              </a:buClr>
              <a:buFont typeface="Arial"/>
              <a:buNone/>
            </a:pPr>
            <a:endParaRPr lang="en-IN" sz="1600" dirty="0">
              <a:solidFill>
                <a:srgbClr val="595959"/>
              </a:solidFill>
              <a:latin typeface="Arial"/>
              <a:ea typeface="Arial"/>
              <a:cs typeface="Arial"/>
              <a:sym typeface="Arial"/>
            </a:endParaRPr>
          </a:p>
          <a:p>
            <a:pPr marL="457200" indent="-457200">
              <a:spcBef>
                <a:spcPts val="400"/>
              </a:spcBef>
              <a:buClr>
                <a:srgbClr val="595959"/>
              </a:buClr>
              <a:buFont typeface="Arial"/>
              <a:buAutoNum type="arabicParenR"/>
            </a:pPr>
            <a:r>
              <a:rPr lang="en-IN" sz="1600" dirty="0">
                <a:solidFill>
                  <a:srgbClr val="595959"/>
                </a:solidFill>
                <a:latin typeface="Arial"/>
                <a:ea typeface="Arial"/>
                <a:cs typeface="Arial"/>
                <a:sym typeface="Arial"/>
              </a:rPr>
              <a:t>Method overriding occurs in two classes that have IS-A relationship.</a:t>
            </a:r>
          </a:p>
          <a:p>
            <a:pPr marL="457200" indent="-330200">
              <a:spcBef>
                <a:spcPts val="400"/>
              </a:spcBef>
              <a:buClr>
                <a:srgbClr val="595959"/>
              </a:buClr>
              <a:buFont typeface="Arial"/>
              <a:buNone/>
            </a:pPr>
            <a:endParaRPr lang="en-IN" sz="1600" dirty="0">
              <a:solidFill>
                <a:srgbClr val="595959"/>
              </a:solidFill>
              <a:latin typeface="Arial"/>
              <a:ea typeface="Arial"/>
              <a:cs typeface="Arial"/>
              <a:sym typeface="Arial"/>
            </a:endParaRPr>
          </a:p>
          <a:p>
            <a:pPr marL="457200" indent="-457200">
              <a:spcBef>
                <a:spcPts val="400"/>
              </a:spcBef>
              <a:buClr>
                <a:srgbClr val="595959"/>
              </a:buClr>
              <a:buFont typeface="Arial"/>
              <a:buAutoNum type="arabicParenR"/>
            </a:pPr>
            <a:r>
              <a:rPr lang="en-IN" sz="1600" dirty="0">
                <a:solidFill>
                  <a:srgbClr val="595959"/>
                </a:solidFill>
                <a:latin typeface="Arial"/>
                <a:ea typeface="Arial"/>
                <a:cs typeface="Arial"/>
                <a:sym typeface="Arial"/>
              </a:rPr>
              <a:t>In case of method overriding parameter must be same.</a:t>
            </a:r>
          </a:p>
        </p:txBody>
      </p:sp>
    </p:spTree>
    <p:extLst>
      <p:ext uri="{BB962C8B-B14F-4D97-AF65-F5344CB8AC3E}">
        <p14:creationId xmlns:p14="http://schemas.microsoft.com/office/powerpoint/2010/main" val="25410019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OOPS</a:t>
            </a:r>
            <a:endParaRPr lang="en-IN" dirty="0"/>
          </a:p>
        </p:txBody>
      </p:sp>
      <p:sp>
        <p:nvSpPr>
          <p:cNvPr id="3" name="Content Placeholder 2"/>
          <p:cNvSpPr>
            <a:spLocks noGrp="1"/>
          </p:cNvSpPr>
          <p:nvPr>
            <p:ph idx="1"/>
          </p:nvPr>
        </p:nvSpPr>
        <p:spPr/>
        <p:txBody>
          <a:bodyPr>
            <a:normAutofit lnSpcReduction="10000"/>
          </a:bodyPr>
          <a:lstStyle/>
          <a:p>
            <a:r>
              <a:rPr lang="en-US" dirty="0" smtClean="0"/>
              <a:t>Abstraction</a:t>
            </a:r>
          </a:p>
          <a:p>
            <a:pPr lvl="1">
              <a:buFont typeface="Arial" panose="020B0604020202020204" pitchFamily="34" charset="0"/>
              <a:buChar char="•"/>
            </a:pPr>
            <a:r>
              <a:rPr lang="en-US" dirty="0"/>
              <a:t>In Object Oriented Approach, Abstraction means showing the what is implemented without showing how it is </a:t>
            </a:r>
            <a:r>
              <a:rPr lang="en-US" dirty="0" smtClean="0"/>
              <a:t>implemented</a:t>
            </a:r>
          </a:p>
          <a:p>
            <a:r>
              <a:rPr lang="en-US" dirty="0" err="1" smtClean="0"/>
              <a:t>Eg</a:t>
            </a:r>
            <a:r>
              <a:rPr lang="en-US" dirty="0" smtClean="0"/>
              <a:t>:</a:t>
            </a:r>
          </a:p>
          <a:p>
            <a:r>
              <a:rPr lang="en-US" sz="1800" dirty="0" smtClean="0"/>
              <a:t>When you start or stop a server you just give the command of starting and stopping. Here you only know that server has implementation of Start and Stop functionalities but you don’t know about how these two functionalities are implemented.</a:t>
            </a:r>
          </a:p>
          <a:p>
            <a:endParaRPr lang="en-US" sz="1800" dirty="0"/>
          </a:p>
          <a:p>
            <a:r>
              <a:rPr lang="en-US" dirty="0"/>
              <a:t>Java </a:t>
            </a:r>
            <a:r>
              <a:rPr lang="en-US" dirty="0" smtClean="0"/>
              <a:t>provides abstraction with below two mechanism:</a:t>
            </a:r>
          </a:p>
          <a:p>
            <a:r>
              <a:rPr lang="en-US" dirty="0" smtClean="0"/>
              <a:t>1. Abstract Class</a:t>
            </a:r>
          </a:p>
          <a:p>
            <a:r>
              <a:rPr lang="en-US" dirty="0" smtClean="0"/>
              <a:t>2. Interface</a:t>
            </a:r>
            <a:endParaRPr lang="en-IN" dirty="0"/>
          </a:p>
        </p:txBody>
      </p:sp>
    </p:spTree>
    <p:extLst>
      <p:ext uri="{BB962C8B-B14F-4D97-AF65-F5344CB8AC3E}">
        <p14:creationId xmlns:p14="http://schemas.microsoft.com/office/powerpoint/2010/main" val="20078673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a:t>
            </a:r>
            <a:endParaRPr lang="en-IN" dirty="0"/>
          </a:p>
        </p:txBody>
      </p:sp>
      <p:sp>
        <p:nvSpPr>
          <p:cNvPr id="3" name="Content Placeholder 2"/>
          <p:cNvSpPr>
            <a:spLocks noGrp="1"/>
          </p:cNvSpPr>
          <p:nvPr>
            <p:ph idx="1"/>
          </p:nvPr>
        </p:nvSpPr>
        <p:spPr/>
        <p:txBody>
          <a:bodyPr>
            <a:normAutofit/>
          </a:bodyPr>
          <a:lstStyle/>
          <a:p>
            <a:pPr marL="0" indent="0">
              <a:buNone/>
            </a:pPr>
            <a:r>
              <a:rPr lang="en-IN" sz="1600" dirty="0">
                <a:cs typeface="Arial" panose="020B0604020202020204" pitchFamily="34" charset="0"/>
              </a:rPr>
              <a:t>Strings are a sequence of characters</a:t>
            </a:r>
            <a:r>
              <a:rPr lang="en-IN" sz="1600" dirty="0" smtClean="0">
                <a:cs typeface="Arial" panose="020B0604020202020204" pitchFamily="34" charset="0"/>
              </a:rPr>
              <a:t>.</a:t>
            </a:r>
            <a:endParaRPr lang="en-IN" sz="1600" dirty="0">
              <a:cs typeface="Arial" panose="020B0604020202020204" pitchFamily="34" charset="0"/>
            </a:endParaRPr>
          </a:p>
          <a:p>
            <a:pPr marL="0" indent="0">
              <a:buNone/>
            </a:pPr>
            <a:r>
              <a:rPr lang="en-IN" sz="1600" dirty="0">
                <a:cs typeface="Arial" panose="020B0604020202020204" pitchFamily="34" charset="0"/>
              </a:rPr>
              <a:t>In the Java programming language, strings are </a:t>
            </a:r>
            <a:r>
              <a:rPr lang="en-IN" sz="1600" dirty="0" smtClean="0">
                <a:cs typeface="Arial" panose="020B0604020202020204" pitchFamily="34" charset="0"/>
              </a:rPr>
              <a:t>objects.</a:t>
            </a:r>
          </a:p>
          <a:p>
            <a:pPr marL="0" indent="0">
              <a:buNone/>
            </a:pPr>
            <a:r>
              <a:rPr lang="en-IN" sz="1600" dirty="0" smtClean="0">
                <a:cs typeface="Arial" panose="020B0604020202020204" pitchFamily="34" charset="0"/>
              </a:rPr>
              <a:t>Java </a:t>
            </a:r>
            <a:r>
              <a:rPr lang="en-IN" sz="1600" dirty="0">
                <a:cs typeface="Arial" panose="020B0604020202020204" pitchFamily="34" charset="0"/>
              </a:rPr>
              <a:t>platform provides the String class to create and manipulate </a:t>
            </a:r>
            <a:r>
              <a:rPr lang="en-IN" sz="1600" dirty="0" smtClean="0">
                <a:cs typeface="Arial" panose="020B0604020202020204" pitchFamily="34" charset="0"/>
              </a:rPr>
              <a:t>strings.</a:t>
            </a:r>
          </a:p>
          <a:p>
            <a:pPr marL="0" indent="0">
              <a:buNone/>
            </a:pPr>
            <a:r>
              <a:rPr lang="en-US" sz="1600" dirty="0" smtClean="0">
                <a:cs typeface="Arial" panose="020B0604020202020204" pitchFamily="34" charset="0"/>
              </a:rPr>
              <a:t>String is immutable.</a:t>
            </a:r>
            <a:endParaRPr lang="en-IN" sz="1600" dirty="0">
              <a:cs typeface="Arial" panose="020B0604020202020204" pitchFamily="34" charset="0"/>
            </a:endParaRPr>
          </a:p>
          <a:p>
            <a:pPr marL="0" indent="0">
              <a:buNone/>
            </a:pPr>
            <a:r>
              <a:rPr lang="en-IN" sz="1600" dirty="0" smtClean="0">
                <a:cs typeface="Arial" panose="020B0604020202020204" pitchFamily="34" charset="0"/>
              </a:rPr>
              <a:t>	Creating </a:t>
            </a:r>
            <a:r>
              <a:rPr lang="en-IN" sz="1600" dirty="0">
                <a:cs typeface="Arial" panose="020B0604020202020204" pitchFamily="34" charset="0"/>
              </a:rPr>
              <a:t>String in java. :</a:t>
            </a:r>
          </a:p>
          <a:p>
            <a:pPr marL="0" indent="0">
              <a:buNone/>
            </a:pPr>
            <a:r>
              <a:rPr lang="en-IN" sz="1600" dirty="0">
                <a:cs typeface="Arial" panose="020B0604020202020204" pitchFamily="34" charset="0"/>
              </a:rPr>
              <a:t>	</a:t>
            </a:r>
            <a:r>
              <a:rPr lang="en-IN" sz="1600" dirty="0" smtClean="0">
                <a:cs typeface="Arial" panose="020B0604020202020204" pitchFamily="34" charset="0"/>
              </a:rPr>
              <a:t>       String </a:t>
            </a:r>
            <a:r>
              <a:rPr lang="en-IN" sz="1600" dirty="0">
                <a:cs typeface="Arial" panose="020B0604020202020204" pitchFamily="34" charset="0"/>
              </a:rPr>
              <a:t>greeting ="Hello world</a:t>
            </a:r>
            <a:r>
              <a:rPr lang="en-IN" sz="1600" dirty="0" smtClean="0">
                <a:cs typeface="Arial" panose="020B0604020202020204" pitchFamily="34" charset="0"/>
              </a:rPr>
              <a:t>!";</a:t>
            </a:r>
          </a:p>
          <a:p>
            <a:pPr marL="0" indent="0">
              <a:buNone/>
            </a:pPr>
            <a:r>
              <a:rPr lang="en-US" sz="1600" dirty="0">
                <a:cs typeface="Arial" panose="020B0604020202020204" pitchFamily="34" charset="0"/>
              </a:rPr>
              <a:t>	</a:t>
            </a:r>
            <a:r>
              <a:rPr lang="en-US" sz="1600" dirty="0" smtClean="0">
                <a:cs typeface="Arial" panose="020B0604020202020204" pitchFamily="34" charset="0"/>
              </a:rPr>
              <a:t>       String say = new String(“Hello World”);</a:t>
            </a:r>
            <a:endParaRPr lang="en-IN" sz="1600" dirty="0">
              <a:cs typeface="Arial" panose="020B0604020202020204" pitchFamily="34" charset="0"/>
            </a:endParaRPr>
          </a:p>
        </p:txBody>
      </p:sp>
    </p:spTree>
    <p:extLst>
      <p:ext uri="{BB962C8B-B14F-4D97-AF65-F5344CB8AC3E}">
        <p14:creationId xmlns:p14="http://schemas.microsoft.com/office/powerpoint/2010/main" val="8937968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a:t>
            </a:r>
            <a:endParaRPr lang="en-IN" dirty="0"/>
          </a:p>
        </p:txBody>
      </p:sp>
      <p:sp>
        <p:nvSpPr>
          <p:cNvPr id="3" name="Content Placeholder 2"/>
          <p:cNvSpPr>
            <a:spLocks noGrp="1"/>
          </p:cNvSpPr>
          <p:nvPr>
            <p:ph idx="1"/>
          </p:nvPr>
        </p:nvSpPr>
        <p:spPr/>
        <p:txBody>
          <a:bodyPr/>
          <a:lstStyle/>
          <a:p>
            <a:r>
              <a:rPr lang="en-US" dirty="0" smtClean="0"/>
              <a:t>Functions of String:</a:t>
            </a:r>
          </a:p>
          <a:p>
            <a:pPr>
              <a:buFont typeface="Arial" panose="020B0604020202020204" pitchFamily="34" charset="0"/>
              <a:buChar char="•"/>
            </a:pPr>
            <a:r>
              <a:rPr lang="en-IN" dirty="0" err="1">
                <a:solidFill>
                  <a:schemeClr val="accent2"/>
                </a:solidFill>
              </a:rPr>
              <a:t>int</a:t>
            </a:r>
            <a:r>
              <a:rPr lang="en-IN" dirty="0">
                <a:solidFill>
                  <a:schemeClr val="accent2"/>
                </a:solidFill>
              </a:rPr>
              <a:t> length() </a:t>
            </a:r>
            <a:r>
              <a:rPr lang="en-IN" dirty="0"/>
              <a:t/>
            </a:r>
            <a:br>
              <a:rPr lang="en-IN" dirty="0"/>
            </a:br>
            <a:r>
              <a:rPr lang="en-IN" dirty="0" smtClean="0"/>
              <a:t>Returns the length of this string.</a:t>
            </a:r>
            <a:endParaRPr lang="en-IN" dirty="0"/>
          </a:p>
          <a:p>
            <a:pPr>
              <a:buFont typeface="Arial" panose="020B0604020202020204" pitchFamily="34" charset="0"/>
              <a:buChar char="•"/>
            </a:pPr>
            <a:r>
              <a:rPr lang="en-IN" dirty="0">
                <a:solidFill>
                  <a:schemeClr val="accent2"/>
                </a:solidFill>
              </a:rPr>
              <a:t>String[] split(String regex) </a:t>
            </a:r>
            <a:r>
              <a:rPr lang="en-IN" dirty="0"/>
              <a:t/>
            </a:r>
            <a:br>
              <a:rPr lang="en-IN" dirty="0"/>
            </a:br>
            <a:r>
              <a:rPr lang="en-IN" dirty="0"/>
              <a:t>Splits this string around matches of the given regular expression.</a:t>
            </a:r>
          </a:p>
          <a:p>
            <a:pPr>
              <a:buFont typeface="Arial" panose="020B0604020202020204" pitchFamily="34" charset="0"/>
              <a:buChar char="•"/>
            </a:pPr>
            <a:r>
              <a:rPr lang="en-IN" dirty="0">
                <a:solidFill>
                  <a:schemeClr val="accent2"/>
                </a:solidFill>
              </a:rPr>
              <a:t>String </a:t>
            </a:r>
            <a:r>
              <a:rPr lang="en-IN" dirty="0" err="1">
                <a:solidFill>
                  <a:schemeClr val="accent2"/>
                </a:solidFill>
              </a:rPr>
              <a:t>toLowerCase</a:t>
            </a:r>
            <a:r>
              <a:rPr lang="en-IN" dirty="0">
                <a:solidFill>
                  <a:schemeClr val="accent2"/>
                </a:solidFill>
              </a:rPr>
              <a:t>()</a:t>
            </a:r>
            <a:r>
              <a:rPr lang="en-IN" dirty="0"/>
              <a:t/>
            </a:r>
            <a:br>
              <a:rPr lang="en-IN" dirty="0"/>
            </a:br>
            <a:r>
              <a:rPr lang="en-IN" dirty="0"/>
              <a:t>Converts all of the characters in this String to lower case using the rules of the default locale.</a:t>
            </a:r>
          </a:p>
          <a:p>
            <a:pPr>
              <a:buFont typeface="Arial" panose="020B0604020202020204" pitchFamily="34" charset="0"/>
              <a:buChar char="•"/>
            </a:pPr>
            <a:r>
              <a:rPr lang="en-IN" dirty="0">
                <a:solidFill>
                  <a:schemeClr val="accent2"/>
                </a:solidFill>
              </a:rPr>
              <a:t>String </a:t>
            </a:r>
            <a:r>
              <a:rPr lang="en-IN" dirty="0" err="1" smtClean="0">
                <a:solidFill>
                  <a:schemeClr val="accent2"/>
                </a:solidFill>
              </a:rPr>
              <a:t>toUpperCase</a:t>
            </a:r>
            <a:r>
              <a:rPr lang="en-IN" dirty="0">
                <a:solidFill>
                  <a:schemeClr val="accent2"/>
                </a:solidFill>
              </a:rPr>
              <a:t>()</a:t>
            </a:r>
            <a:r>
              <a:rPr lang="en-IN" dirty="0"/>
              <a:t/>
            </a:r>
            <a:br>
              <a:rPr lang="en-IN" dirty="0"/>
            </a:br>
            <a:r>
              <a:rPr lang="en-IN" dirty="0"/>
              <a:t>Converts all of the characters in this String to </a:t>
            </a:r>
            <a:r>
              <a:rPr lang="en-IN" dirty="0" smtClean="0"/>
              <a:t>upper </a:t>
            </a:r>
            <a:r>
              <a:rPr lang="en-IN" dirty="0"/>
              <a:t>case using the rules of the default locale.</a:t>
            </a:r>
          </a:p>
          <a:p>
            <a:pPr>
              <a:buFont typeface="Arial" panose="020B0604020202020204" pitchFamily="34" charset="0"/>
              <a:buChar char="•"/>
            </a:pPr>
            <a:r>
              <a:rPr lang="en-IN" dirty="0">
                <a:solidFill>
                  <a:schemeClr val="accent2"/>
                </a:solidFill>
              </a:rPr>
              <a:t>String trim() </a:t>
            </a:r>
            <a:r>
              <a:rPr lang="en-IN" dirty="0"/>
              <a:t/>
            </a:r>
            <a:br>
              <a:rPr lang="en-IN" dirty="0"/>
            </a:br>
            <a:r>
              <a:rPr lang="en-IN" dirty="0"/>
              <a:t>Returns a copy of the string, with leading and trailing whitespace omitted.</a:t>
            </a:r>
          </a:p>
        </p:txBody>
      </p:sp>
    </p:spTree>
    <p:extLst>
      <p:ext uri="{BB962C8B-B14F-4D97-AF65-F5344CB8AC3E}">
        <p14:creationId xmlns:p14="http://schemas.microsoft.com/office/powerpoint/2010/main" val="34482234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367"/>
            <a:ext cx="10515600" cy="1325563"/>
          </a:xfrm>
        </p:spPr>
        <p:txBody>
          <a:bodyPr/>
          <a:lstStyle/>
          <a:p>
            <a:r>
              <a:rPr lang="en-IN" dirty="0" smtClean="0"/>
              <a:t>Access Modifiers in JAVA</a:t>
            </a:r>
            <a:endParaRPr lang="en-IN" dirty="0"/>
          </a:p>
        </p:txBody>
      </p:sp>
      <p:sp>
        <p:nvSpPr>
          <p:cNvPr id="3" name="Content Placeholder 2"/>
          <p:cNvSpPr>
            <a:spLocks noGrp="1"/>
          </p:cNvSpPr>
          <p:nvPr>
            <p:ph idx="1"/>
          </p:nvPr>
        </p:nvSpPr>
        <p:spPr>
          <a:xfrm>
            <a:off x="1288961" y="1664930"/>
            <a:ext cx="10515600" cy="4351338"/>
          </a:xfrm>
        </p:spPr>
        <p:txBody>
          <a:bodyPr/>
          <a:lstStyle/>
          <a:p>
            <a:endParaRPr lang="en-IN" dirty="0" smtClean="0"/>
          </a:p>
          <a:p>
            <a:r>
              <a:rPr lang="en-IN" dirty="0"/>
              <a:t>Access Modifiers helps to implement the concept of encapsulation in OOPs (data hiding</a:t>
            </a:r>
            <a:r>
              <a:rPr lang="en-IN" dirty="0" smtClean="0"/>
              <a:t>).</a:t>
            </a:r>
          </a:p>
          <a:p>
            <a:r>
              <a:rPr lang="en-IN" dirty="0"/>
              <a:t>Access Modifiers affect the accessibility at 2 levels :</a:t>
            </a:r>
          </a:p>
          <a:p>
            <a:pPr lvl="1">
              <a:buFont typeface="Arial" panose="020B0604020202020204" pitchFamily="34" charset="0"/>
              <a:buChar char="•"/>
            </a:pPr>
            <a:r>
              <a:rPr lang="en-IN" dirty="0"/>
              <a:t>Class level </a:t>
            </a:r>
          </a:p>
          <a:p>
            <a:pPr lvl="1">
              <a:buFont typeface="Arial" panose="020B0604020202020204" pitchFamily="34" charset="0"/>
              <a:buChar char="•"/>
            </a:pPr>
            <a:r>
              <a:rPr lang="en-IN" dirty="0"/>
              <a:t>Members level (methods and </a:t>
            </a:r>
            <a:r>
              <a:rPr lang="en-IN" dirty="0" smtClean="0"/>
              <a:t>instance </a:t>
            </a:r>
            <a:r>
              <a:rPr lang="en-IN" dirty="0"/>
              <a:t>variables</a:t>
            </a:r>
            <a:r>
              <a:rPr lang="en-IN" dirty="0" smtClean="0"/>
              <a:t>)</a:t>
            </a:r>
            <a:endParaRPr lang="en-US" dirty="0" smtClean="0"/>
          </a:p>
          <a:p>
            <a:pPr marL="201168" lvl="1" indent="0">
              <a:buNone/>
            </a:pPr>
            <a:endParaRPr lang="en-US" dirty="0"/>
          </a:p>
          <a:p>
            <a:pPr marL="201168" lvl="1" indent="0">
              <a:buNone/>
            </a:pPr>
            <a:r>
              <a:rPr lang="en-IN" sz="2000" dirty="0">
                <a:solidFill>
                  <a:schemeClr val="accent2"/>
                </a:solidFill>
              </a:rPr>
              <a:t>Member Level Access Modifiers </a:t>
            </a:r>
          </a:p>
          <a:p>
            <a:pPr lvl="2">
              <a:buFont typeface="Arial" panose="020B0604020202020204" pitchFamily="34" charset="0"/>
              <a:buChar char="•"/>
            </a:pPr>
            <a:r>
              <a:rPr lang="en-IN" sz="1800" dirty="0"/>
              <a:t>public, private, default and protected</a:t>
            </a:r>
          </a:p>
          <a:p>
            <a:pPr marL="201168" lvl="1" indent="0">
              <a:buNone/>
            </a:pPr>
            <a:r>
              <a:rPr lang="en-IN" sz="2000" dirty="0">
                <a:solidFill>
                  <a:schemeClr val="accent2"/>
                </a:solidFill>
              </a:rPr>
              <a:t>Class Level  Access Modifiers</a:t>
            </a:r>
          </a:p>
          <a:p>
            <a:pPr lvl="2">
              <a:buFont typeface="Arial" panose="020B0604020202020204" pitchFamily="34" charset="0"/>
              <a:buChar char="•"/>
            </a:pPr>
            <a:r>
              <a:rPr lang="en-IN" sz="1800" dirty="0"/>
              <a:t>public and default</a:t>
            </a:r>
            <a:endParaRPr lang="en-US" sz="1800" dirty="0"/>
          </a:p>
        </p:txBody>
      </p:sp>
    </p:spTree>
    <p:extLst>
      <p:ext uri="{BB962C8B-B14F-4D97-AF65-F5344CB8AC3E}">
        <p14:creationId xmlns:p14="http://schemas.microsoft.com/office/powerpoint/2010/main" val="25539987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Access Modifiers in JAVA</a:t>
            </a:r>
          </a:p>
        </p:txBody>
      </p:sp>
      <p:sp>
        <p:nvSpPr>
          <p:cNvPr id="3" name="Content Placeholder 2"/>
          <p:cNvSpPr>
            <a:spLocks noGrp="1"/>
          </p:cNvSpPr>
          <p:nvPr>
            <p:ph idx="1"/>
          </p:nvPr>
        </p:nvSpPr>
        <p:spPr/>
        <p:txBody>
          <a:bodyPr/>
          <a:lstStyle/>
          <a:p>
            <a:pPr marL="0" indent="0">
              <a:buNone/>
            </a:pPr>
            <a:r>
              <a:rPr lang="en-US" sz="2800" dirty="0" smtClean="0">
                <a:solidFill>
                  <a:schemeClr val="accent2"/>
                </a:solidFill>
              </a:rPr>
              <a:t>Access Modifier at Class level: public</a:t>
            </a:r>
          </a:p>
          <a:p>
            <a:endParaRPr lang="en-US" sz="2800" dirty="0" smtClean="0">
              <a:solidFill>
                <a:schemeClr val="accent2"/>
              </a:solidFill>
            </a:endParaRPr>
          </a:p>
          <a:p>
            <a:pPr>
              <a:buFont typeface="Arial" panose="020B0604020202020204" pitchFamily="34" charset="0"/>
              <a:buChar char="•"/>
            </a:pPr>
            <a:r>
              <a:rPr lang="en-IN" dirty="0">
                <a:solidFill>
                  <a:schemeClr val="tx1"/>
                </a:solidFill>
              </a:rPr>
              <a:t>When a class is marked as public , its visible to </a:t>
            </a:r>
            <a:r>
              <a:rPr lang="en-IN" dirty="0" smtClean="0">
                <a:solidFill>
                  <a:schemeClr val="tx1"/>
                </a:solidFill>
              </a:rPr>
              <a:t>world (all </a:t>
            </a:r>
            <a:r>
              <a:rPr lang="en-IN" dirty="0">
                <a:solidFill>
                  <a:schemeClr val="tx1"/>
                </a:solidFill>
              </a:rPr>
              <a:t>classes inside and outside </a:t>
            </a:r>
            <a:r>
              <a:rPr lang="en-IN" dirty="0" smtClean="0">
                <a:solidFill>
                  <a:schemeClr val="tx1"/>
                </a:solidFill>
              </a:rPr>
              <a:t>packages).</a:t>
            </a:r>
            <a:endParaRPr lang="en-IN" dirty="0">
              <a:solidFill>
                <a:schemeClr val="tx1"/>
              </a:solidFill>
            </a:endParaRPr>
          </a:p>
          <a:p>
            <a:pPr>
              <a:buFont typeface="Arial" panose="020B0604020202020204" pitchFamily="34" charset="0"/>
              <a:buChar char="•"/>
            </a:pPr>
            <a:r>
              <a:rPr lang="en-IN" dirty="0" smtClean="0">
                <a:solidFill>
                  <a:schemeClr val="tx1"/>
                </a:solidFill>
              </a:rPr>
              <a:t>Import statement is needed to access public class of another package.</a:t>
            </a:r>
            <a:endParaRPr lang="en-IN" dirty="0">
              <a:solidFill>
                <a:schemeClr val="tx1"/>
              </a:solidFill>
            </a:endParaRPr>
          </a:p>
          <a:p>
            <a:pPr>
              <a:buFont typeface="Arial" panose="020B0604020202020204" pitchFamily="34" charset="0"/>
              <a:buChar char="•"/>
            </a:pPr>
            <a:r>
              <a:rPr lang="en-IN" dirty="0">
                <a:solidFill>
                  <a:schemeClr val="tx1"/>
                </a:solidFill>
              </a:rPr>
              <a:t>No need of import statement when class is accessed in the same package.</a:t>
            </a:r>
          </a:p>
        </p:txBody>
      </p:sp>
    </p:spTree>
    <p:extLst>
      <p:ext uri="{BB962C8B-B14F-4D97-AF65-F5344CB8AC3E}">
        <p14:creationId xmlns:p14="http://schemas.microsoft.com/office/powerpoint/2010/main" val="7123106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Access Modifiers in JAVA</a:t>
            </a:r>
          </a:p>
        </p:txBody>
      </p:sp>
      <p:sp>
        <p:nvSpPr>
          <p:cNvPr id="3" name="Content Placeholder 2"/>
          <p:cNvSpPr>
            <a:spLocks noGrp="1"/>
          </p:cNvSpPr>
          <p:nvPr>
            <p:ph idx="1"/>
          </p:nvPr>
        </p:nvSpPr>
        <p:spPr/>
        <p:txBody>
          <a:bodyPr/>
          <a:lstStyle/>
          <a:p>
            <a:r>
              <a:rPr lang="en-US" sz="2800" dirty="0">
                <a:solidFill>
                  <a:schemeClr val="accent2"/>
                </a:solidFill>
              </a:rPr>
              <a:t>Access Modifier at Class level: </a:t>
            </a:r>
            <a:r>
              <a:rPr lang="en-US" sz="2800" dirty="0" smtClean="0">
                <a:solidFill>
                  <a:schemeClr val="accent2"/>
                </a:solidFill>
              </a:rPr>
              <a:t>default</a:t>
            </a:r>
          </a:p>
          <a:p>
            <a:endParaRPr lang="en-US" sz="2800" dirty="0">
              <a:solidFill>
                <a:schemeClr val="accent2"/>
              </a:solidFill>
            </a:endParaRPr>
          </a:p>
          <a:p>
            <a:pPr>
              <a:buFont typeface="Arial" panose="020B0604020202020204" pitchFamily="34" charset="0"/>
              <a:buChar char="•"/>
            </a:pPr>
            <a:r>
              <a:rPr lang="en-IN" dirty="0"/>
              <a:t>Default access has no keyword.</a:t>
            </a:r>
          </a:p>
          <a:p>
            <a:pPr>
              <a:buFont typeface="Arial" panose="020B0604020202020204" pitchFamily="34" charset="0"/>
              <a:buChar char="•"/>
            </a:pPr>
            <a:r>
              <a:rPr lang="en-IN" dirty="0"/>
              <a:t>When there are no Access Modifiers declared , the access is default level access.</a:t>
            </a:r>
          </a:p>
          <a:p>
            <a:pPr>
              <a:buFont typeface="Arial" panose="020B0604020202020204" pitchFamily="34" charset="0"/>
              <a:buChar char="•"/>
            </a:pPr>
            <a:r>
              <a:rPr lang="en-IN" dirty="0"/>
              <a:t>When a class is marked with default access, its visible to all classes inside the same package only.</a:t>
            </a:r>
          </a:p>
        </p:txBody>
      </p:sp>
    </p:spTree>
    <p:extLst>
      <p:ext uri="{BB962C8B-B14F-4D97-AF65-F5344CB8AC3E}">
        <p14:creationId xmlns:p14="http://schemas.microsoft.com/office/powerpoint/2010/main" val="37881961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Access Modifiers in JAVA</a:t>
            </a:r>
          </a:p>
        </p:txBody>
      </p:sp>
      <p:sp>
        <p:nvSpPr>
          <p:cNvPr id="3" name="Content Placeholder 2"/>
          <p:cNvSpPr>
            <a:spLocks noGrp="1"/>
          </p:cNvSpPr>
          <p:nvPr>
            <p:ph idx="1"/>
          </p:nvPr>
        </p:nvSpPr>
        <p:spPr/>
        <p:txBody>
          <a:bodyPr/>
          <a:lstStyle/>
          <a:p>
            <a:r>
              <a:rPr lang="en-US" sz="2800" dirty="0">
                <a:solidFill>
                  <a:schemeClr val="accent2"/>
                </a:solidFill>
              </a:rPr>
              <a:t>Access Modifier at </a:t>
            </a:r>
            <a:r>
              <a:rPr lang="en-US" sz="2800" dirty="0" smtClean="0">
                <a:solidFill>
                  <a:schemeClr val="accent2"/>
                </a:solidFill>
              </a:rPr>
              <a:t>Member level</a:t>
            </a:r>
            <a:r>
              <a:rPr lang="en-US" sz="2800" dirty="0">
                <a:solidFill>
                  <a:schemeClr val="accent2"/>
                </a:solidFill>
              </a:rPr>
              <a:t>: </a:t>
            </a:r>
            <a:r>
              <a:rPr lang="en-US" sz="2800" dirty="0" smtClean="0">
                <a:solidFill>
                  <a:schemeClr val="accent2"/>
                </a:solidFill>
              </a:rPr>
              <a:t>public</a:t>
            </a:r>
            <a:endParaRPr lang="en-US" sz="2800" dirty="0">
              <a:solidFill>
                <a:schemeClr val="accent2"/>
              </a:solidFill>
            </a:endParaRPr>
          </a:p>
          <a:p>
            <a:pPr>
              <a:buFont typeface="Arial" panose="020B0604020202020204" pitchFamily="34" charset="0"/>
              <a:buChar char="•"/>
            </a:pPr>
            <a:r>
              <a:rPr lang="en-IN" dirty="0"/>
              <a:t>A member with public access is visible to all the classes inside and outside the package.</a:t>
            </a:r>
          </a:p>
          <a:p>
            <a:pPr>
              <a:buFont typeface="Arial" panose="020B0604020202020204" pitchFamily="34" charset="0"/>
              <a:buChar char="•"/>
            </a:pPr>
            <a:r>
              <a:rPr lang="en-IN" dirty="0" smtClean="0"/>
              <a:t>  The </a:t>
            </a:r>
            <a:r>
              <a:rPr lang="en-IN" dirty="0"/>
              <a:t>class in which the member exists should be visible to the accessing class.</a:t>
            </a:r>
          </a:p>
          <a:p>
            <a:pPr marL="201168" lvl="1" indent="0">
              <a:buNone/>
            </a:pPr>
            <a:r>
              <a:rPr lang="en-IN" dirty="0" smtClean="0"/>
              <a:t>	 </a:t>
            </a:r>
            <a:r>
              <a:rPr lang="en-IN" dirty="0"/>
              <a:t>-  </a:t>
            </a:r>
            <a:r>
              <a:rPr lang="en-IN" dirty="0" smtClean="0"/>
              <a:t>Check </a:t>
            </a:r>
            <a:r>
              <a:rPr lang="en-IN" dirty="0"/>
              <a:t>if the class itself is visible</a:t>
            </a:r>
          </a:p>
        </p:txBody>
      </p:sp>
    </p:spTree>
    <p:extLst>
      <p:ext uri="{BB962C8B-B14F-4D97-AF65-F5344CB8AC3E}">
        <p14:creationId xmlns:p14="http://schemas.microsoft.com/office/powerpoint/2010/main" val="27987815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Access Modifiers in JAVA</a:t>
            </a:r>
          </a:p>
        </p:txBody>
      </p:sp>
      <p:sp>
        <p:nvSpPr>
          <p:cNvPr id="3" name="Content Placeholder 2"/>
          <p:cNvSpPr>
            <a:spLocks noGrp="1"/>
          </p:cNvSpPr>
          <p:nvPr>
            <p:ph idx="1"/>
          </p:nvPr>
        </p:nvSpPr>
        <p:spPr/>
        <p:txBody>
          <a:bodyPr/>
          <a:lstStyle/>
          <a:p>
            <a:r>
              <a:rPr lang="en-US" sz="2800" dirty="0">
                <a:solidFill>
                  <a:schemeClr val="accent2"/>
                </a:solidFill>
              </a:rPr>
              <a:t>Access Modifier at Member level: </a:t>
            </a:r>
            <a:r>
              <a:rPr lang="en-US" sz="2800" dirty="0" smtClean="0">
                <a:solidFill>
                  <a:schemeClr val="accent2"/>
                </a:solidFill>
              </a:rPr>
              <a:t>protected</a:t>
            </a:r>
            <a:endParaRPr lang="en-US" sz="2800" dirty="0">
              <a:solidFill>
                <a:schemeClr val="accent2"/>
              </a:solidFill>
            </a:endParaRPr>
          </a:p>
          <a:p>
            <a:pPr>
              <a:buFont typeface="Arial" panose="020B0604020202020204" pitchFamily="34" charset="0"/>
              <a:buChar char="•"/>
            </a:pPr>
            <a:r>
              <a:rPr lang="en-IN" dirty="0"/>
              <a:t>A member marked as protected is visible to all the classes inside the same package</a:t>
            </a:r>
            <a:r>
              <a:rPr lang="en-IN" dirty="0" smtClean="0"/>
              <a:t>.</a:t>
            </a:r>
            <a:endParaRPr lang="en-IN" dirty="0"/>
          </a:p>
          <a:p>
            <a:pPr>
              <a:buFont typeface="Arial" panose="020B0604020202020204" pitchFamily="34" charset="0"/>
              <a:buChar char="•"/>
            </a:pPr>
            <a:r>
              <a:rPr lang="en-IN" dirty="0"/>
              <a:t>Protected members are also accessible to classes outside the package , but the accessing class should be a sub-class of the member class</a:t>
            </a:r>
            <a:r>
              <a:rPr lang="en-IN" dirty="0" smtClean="0"/>
              <a:t>.</a:t>
            </a:r>
          </a:p>
          <a:p>
            <a:pPr>
              <a:buFont typeface="Arial" panose="020B0604020202020204" pitchFamily="34" charset="0"/>
              <a:buChar char="•"/>
            </a:pPr>
            <a:r>
              <a:rPr lang="en-US" dirty="0" smtClean="0"/>
              <a:t>It should be accessed in inheritance way</a:t>
            </a:r>
            <a:r>
              <a:rPr lang="en-US" dirty="0" smtClean="0">
                <a:solidFill>
                  <a:schemeClr val="accent1"/>
                </a:solidFill>
              </a:rPr>
              <a:t>*</a:t>
            </a:r>
            <a:r>
              <a:rPr lang="en-US" dirty="0" smtClean="0"/>
              <a:t>.</a:t>
            </a:r>
            <a:endParaRPr lang="en-IN" dirty="0"/>
          </a:p>
        </p:txBody>
      </p:sp>
    </p:spTree>
    <p:extLst>
      <p:ext uri="{BB962C8B-B14F-4D97-AF65-F5344CB8AC3E}">
        <p14:creationId xmlns:p14="http://schemas.microsoft.com/office/powerpoint/2010/main" val="27260575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Access Modifiers in JAVA</a:t>
            </a:r>
          </a:p>
        </p:txBody>
      </p:sp>
      <p:sp>
        <p:nvSpPr>
          <p:cNvPr id="3" name="Content Placeholder 2"/>
          <p:cNvSpPr>
            <a:spLocks noGrp="1"/>
          </p:cNvSpPr>
          <p:nvPr>
            <p:ph idx="1"/>
          </p:nvPr>
        </p:nvSpPr>
        <p:spPr/>
        <p:txBody>
          <a:bodyPr/>
          <a:lstStyle/>
          <a:p>
            <a:r>
              <a:rPr lang="en-US" sz="2800" dirty="0">
                <a:solidFill>
                  <a:schemeClr val="accent2"/>
                </a:solidFill>
              </a:rPr>
              <a:t>Access Modifier at Member level: </a:t>
            </a:r>
            <a:r>
              <a:rPr lang="en-US" sz="2800" dirty="0" smtClean="0">
                <a:solidFill>
                  <a:schemeClr val="accent2"/>
                </a:solidFill>
              </a:rPr>
              <a:t>private</a:t>
            </a:r>
            <a:endParaRPr lang="en-US" sz="2800" dirty="0">
              <a:solidFill>
                <a:schemeClr val="accent2"/>
              </a:solidFill>
            </a:endParaRPr>
          </a:p>
          <a:p>
            <a:pPr>
              <a:buFont typeface="Arial" panose="020B0604020202020204" pitchFamily="34" charset="0"/>
              <a:buChar char="•"/>
            </a:pPr>
            <a:r>
              <a:rPr lang="en-IN" dirty="0" smtClean="0"/>
              <a:t>When a member is marked as private, it is only visible inside the same class.</a:t>
            </a:r>
          </a:p>
          <a:p>
            <a:pPr>
              <a:buFont typeface="Arial" panose="020B0604020202020204" pitchFamily="34" charset="0"/>
              <a:buChar char="•"/>
            </a:pPr>
            <a:r>
              <a:rPr lang="en-IN" dirty="0" smtClean="0"/>
              <a:t>Other classes inside and outside the package will not be able to access the private members of the class.</a:t>
            </a:r>
            <a:endParaRPr lang="en-IN" dirty="0"/>
          </a:p>
        </p:txBody>
      </p:sp>
    </p:spTree>
    <p:extLst>
      <p:ext uri="{BB962C8B-B14F-4D97-AF65-F5344CB8AC3E}">
        <p14:creationId xmlns:p14="http://schemas.microsoft.com/office/powerpoint/2010/main" val="4258434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567" y="622704"/>
            <a:ext cx="10515600" cy="742458"/>
          </a:xfrm>
        </p:spPr>
        <p:txBody>
          <a:bodyPr/>
          <a:lstStyle/>
          <a:p>
            <a:r>
              <a:rPr lang="en-US" dirty="0"/>
              <a:t>Safe</a:t>
            </a:r>
          </a:p>
        </p:txBody>
      </p:sp>
      <p:sp>
        <p:nvSpPr>
          <p:cNvPr id="3" name="Content Placeholder 2"/>
          <p:cNvSpPr>
            <a:spLocks noGrp="1"/>
          </p:cNvSpPr>
          <p:nvPr>
            <p:ph idx="1"/>
          </p:nvPr>
        </p:nvSpPr>
        <p:spPr>
          <a:xfrm>
            <a:off x="838200" y="1107584"/>
            <a:ext cx="10515600" cy="4351338"/>
          </a:xfrm>
        </p:spPr>
        <p:txBody>
          <a:bodyPr/>
          <a:lstStyle/>
          <a:p>
            <a:pPr lvl="1">
              <a:buClr>
                <a:srgbClr val="595959"/>
              </a:buClr>
              <a:buSzPct val="25000"/>
            </a:pPr>
            <a:endParaRPr lang="en-GB" dirty="0" smtClean="0">
              <a:latin typeface="Arial"/>
              <a:ea typeface="Arial"/>
              <a:cs typeface="Arial"/>
              <a:sym typeface="Arial"/>
            </a:endParaRPr>
          </a:p>
          <a:p>
            <a:pPr lvl="1">
              <a:buClr>
                <a:srgbClr val="595959"/>
              </a:buClr>
              <a:buSzPct val="25000"/>
            </a:pPr>
            <a:endParaRPr lang="en-GB" dirty="0" smtClean="0">
              <a:latin typeface="Arial"/>
              <a:ea typeface="Arial"/>
              <a:cs typeface="Arial"/>
              <a:sym typeface="Arial"/>
            </a:endParaRPr>
          </a:p>
          <a:p>
            <a:pPr lvl="1">
              <a:buClr>
                <a:srgbClr val="595959"/>
              </a:buClr>
              <a:buSzPct val="25000"/>
            </a:pPr>
            <a:endParaRPr lang="en-GB" dirty="0">
              <a:latin typeface="Arial"/>
              <a:ea typeface="Arial"/>
              <a:cs typeface="Arial"/>
              <a:sym typeface="Arial"/>
            </a:endParaRPr>
          </a:p>
          <a:p>
            <a:pPr lvl="1">
              <a:buClr>
                <a:srgbClr val="595959"/>
              </a:buClr>
              <a:buSzPct val="25000"/>
            </a:pPr>
            <a:r>
              <a:rPr lang="en-GB" dirty="0" smtClean="0">
                <a:latin typeface="Arial"/>
                <a:ea typeface="Arial"/>
                <a:cs typeface="Arial"/>
                <a:sym typeface="Arial"/>
              </a:rPr>
              <a:t>No pointer (no direct access to memory)</a:t>
            </a:r>
            <a:endParaRPr lang="en-GB" dirty="0">
              <a:latin typeface="Arial"/>
              <a:ea typeface="Arial"/>
              <a:cs typeface="Arial"/>
              <a:sym typeface="Arial"/>
            </a:endParaRPr>
          </a:p>
          <a:p>
            <a:pPr lvl="1">
              <a:buClr>
                <a:srgbClr val="595959"/>
              </a:buClr>
              <a:buSzPct val="25000"/>
            </a:pPr>
            <a:r>
              <a:rPr lang="en-GB" dirty="0" smtClean="0">
                <a:latin typeface="Arial"/>
                <a:ea typeface="Arial"/>
                <a:cs typeface="Arial"/>
                <a:sym typeface="Arial"/>
              </a:rPr>
              <a:t>Automatic garbage collection</a:t>
            </a:r>
          </a:p>
          <a:p>
            <a:pPr lvl="1">
              <a:buClr>
                <a:srgbClr val="595959"/>
              </a:buClr>
              <a:buSzPct val="25000"/>
            </a:pPr>
            <a:r>
              <a:rPr lang="en-GB" dirty="0" smtClean="0">
                <a:latin typeface="Arial"/>
                <a:ea typeface="Arial"/>
                <a:cs typeface="Arial"/>
                <a:sym typeface="Arial"/>
              </a:rPr>
              <a:t>Check array access bound</a:t>
            </a:r>
          </a:p>
          <a:p>
            <a:pPr marL="0" indent="0">
              <a:buNone/>
            </a:pPr>
            <a:endParaRPr lang="en-IN" dirty="0"/>
          </a:p>
        </p:txBody>
      </p:sp>
    </p:spTree>
    <p:extLst>
      <p:ext uri="{BB962C8B-B14F-4D97-AF65-F5344CB8AC3E}">
        <p14:creationId xmlns:p14="http://schemas.microsoft.com/office/powerpoint/2010/main" val="346052465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Access Modifiers in JAVA</a:t>
            </a:r>
          </a:p>
        </p:txBody>
      </p:sp>
      <p:sp>
        <p:nvSpPr>
          <p:cNvPr id="3" name="Content Placeholder 2"/>
          <p:cNvSpPr>
            <a:spLocks noGrp="1"/>
          </p:cNvSpPr>
          <p:nvPr>
            <p:ph idx="1"/>
          </p:nvPr>
        </p:nvSpPr>
        <p:spPr/>
        <p:txBody>
          <a:bodyPr/>
          <a:lstStyle/>
          <a:p>
            <a:r>
              <a:rPr lang="en-US" sz="2800" dirty="0">
                <a:solidFill>
                  <a:schemeClr val="accent2"/>
                </a:solidFill>
              </a:rPr>
              <a:t>Access Modifier at Member level: </a:t>
            </a:r>
            <a:r>
              <a:rPr lang="en-US" sz="2800" dirty="0" smtClean="0">
                <a:solidFill>
                  <a:schemeClr val="accent2"/>
                </a:solidFill>
              </a:rPr>
              <a:t>default</a:t>
            </a:r>
            <a:endParaRPr lang="en-US" sz="2800" dirty="0">
              <a:solidFill>
                <a:schemeClr val="accent2"/>
              </a:solidFill>
            </a:endParaRPr>
          </a:p>
          <a:p>
            <a:pPr>
              <a:buFont typeface="Arial" panose="020B0604020202020204" pitchFamily="34" charset="0"/>
              <a:buChar char="•"/>
            </a:pPr>
            <a:r>
              <a:rPr lang="en-IN" dirty="0"/>
              <a:t>Default access has no keyword.</a:t>
            </a:r>
          </a:p>
          <a:p>
            <a:pPr>
              <a:buFont typeface="Arial" panose="020B0604020202020204" pitchFamily="34" charset="0"/>
              <a:buChar char="•"/>
            </a:pPr>
            <a:r>
              <a:rPr lang="en-IN" dirty="0"/>
              <a:t>When there are no Access Modifiers declared , the access is default level access.</a:t>
            </a:r>
          </a:p>
          <a:p>
            <a:pPr>
              <a:buFont typeface="Arial" panose="020B0604020202020204" pitchFamily="34" charset="0"/>
              <a:buChar char="•"/>
            </a:pPr>
            <a:r>
              <a:rPr lang="en-IN" dirty="0"/>
              <a:t>When a </a:t>
            </a:r>
            <a:r>
              <a:rPr lang="en-IN" dirty="0" smtClean="0"/>
              <a:t>member is </a:t>
            </a:r>
            <a:r>
              <a:rPr lang="en-IN" dirty="0"/>
              <a:t>marked with default access, its visible to all classes inside the same package only.</a:t>
            </a:r>
          </a:p>
          <a:p>
            <a:endParaRPr lang="en-IN" dirty="0"/>
          </a:p>
        </p:txBody>
      </p:sp>
    </p:spTree>
    <p:extLst>
      <p:ext uri="{BB962C8B-B14F-4D97-AF65-F5344CB8AC3E}">
        <p14:creationId xmlns:p14="http://schemas.microsoft.com/office/powerpoint/2010/main" val="11227040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Access Modifiers in JAVA</a:t>
            </a:r>
          </a:p>
        </p:txBody>
      </p:sp>
      <p:sp>
        <p:nvSpPr>
          <p:cNvPr id="3" name="Content Placeholder 2"/>
          <p:cNvSpPr>
            <a:spLocks noGrp="1"/>
          </p:cNvSpPr>
          <p:nvPr>
            <p:ph idx="1"/>
          </p:nvPr>
        </p:nvSpPr>
        <p:spPr/>
        <p:txBody>
          <a:bodyPr/>
          <a:lstStyle/>
          <a:p>
            <a:r>
              <a:rPr lang="en-US" dirty="0" smtClean="0">
                <a:solidFill>
                  <a:schemeClr val="accent1"/>
                </a:solidFill>
              </a:rPr>
              <a:t>Cheat Sheet</a:t>
            </a:r>
          </a:p>
          <a:p>
            <a:endParaRPr lang="en-IN" dirty="0">
              <a:solidFill>
                <a:schemeClr val="accent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3498" y="2334094"/>
            <a:ext cx="5715000" cy="3400425"/>
          </a:xfrm>
          <a:prstGeom prst="rect">
            <a:avLst/>
          </a:prstGeom>
        </p:spPr>
      </p:pic>
    </p:spTree>
    <p:extLst>
      <p:ext uri="{BB962C8B-B14F-4D97-AF65-F5344CB8AC3E}">
        <p14:creationId xmlns:p14="http://schemas.microsoft.com/office/powerpoint/2010/main" val="3580159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Constructors</a:t>
            </a:r>
            <a:endParaRPr lang="en-IN" dirty="0"/>
          </a:p>
        </p:txBody>
      </p:sp>
      <p:sp>
        <p:nvSpPr>
          <p:cNvPr id="3" name="Content Placeholder 2"/>
          <p:cNvSpPr>
            <a:spLocks noGrp="1"/>
          </p:cNvSpPr>
          <p:nvPr>
            <p:ph idx="1"/>
          </p:nvPr>
        </p:nvSpPr>
        <p:spPr/>
        <p:txBody>
          <a:bodyPr/>
          <a:lstStyle/>
          <a:p>
            <a:r>
              <a:rPr lang="en-IN" b="1" dirty="0"/>
              <a:t>Constructor in java</a:t>
            </a:r>
            <a:r>
              <a:rPr lang="en-IN" dirty="0"/>
              <a:t> is a </a:t>
            </a:r>
            <a:r>
              <a:rPr lang="en-IN" i="1" dirty="0"/>
              <a:t>special type of method</a:t>
            </a:r>
            <a:r>
              <a:rPr lang="en-IN" dirty="0"/>
              <a:t> that is used to initialize the object</a:t>
            </a:r>
            <a:r>
              <a:rPr lang="en-IN" dirty="0" smtClean="0"/>
              <a:t>.</a:t>
            </a:r>
          </a:p>
          <a:p>
            <a:r>
              <a:rPr lang="en-IN" dirty="0" smtClean="0"/>
              <a:t>Two rules for </a:t>
            </a:r>
            <a:r>
              <a:rPr lang="en-IN" dirty="0"/>
              <a:t>the constructor.</a:t>
            </a:r>
          </a:p>
          <a:p>
            <a:pPr lvl="1">
              <a:buFont typeface="Arial" panose="020B0604020202020204" pitchFamily="34" charset="0"/>
              <a:buChar char="•"/>
            </a:pPr>
            <a:r>
              <a:rPr lang="en-IN" dirty="0"/>
              <a:t>Constructor name must be same as its class name</a:t>
            </a:r>
          </a:p>
          <a:p>
            <a:pPr lvl="1">
              <a:buFont typeface="Arial" panose="020B0604020202020204" pitchFamily="34" charset="0"/>
              <a:buChar char="•"/>
            </a:pPr>
            <a:r>
              <a:rPr lang="en-IN" dirty="0"/>
              <a:t>Constructor must have no explicit return </a:t>
            </a:r>
            <a:r>
              <a:rPr lang="en-IN" dirty="0" smtClean="0"/>
              <a:t>type</a:t>
            </a:r>
          </a:p>
          <a:p>
            <a:pPr marL="201168" lvl="1" indent="0">
              <a:buNone/>
            </a:pPr>
            <a:endParaRPr lang="en-US" dirty="0" smtClean="0"/>
          </a:p>
          <a:p>
            <a:pPr marL="201168" lvl="1" indent="0">
              <a:buNone/>
            </a:pPr>
            <a:r>
              <a:rPr lang="en-US" dirty="0" smtClean="0"/>
              <a:t>Two types of Constructor</a:t>
            </a:r>
          </a:p>
          <a:p>
            <a:pPr lvl="1">
              <a:buFont typeface="Arial" panose="020B0604020202020204" pitchFamily="34" charset="0"/>
              <a:buChar char="•"/>
            </a:pPr>
            <a:r>
              <a:rPr lang="en-IN" dirty="0"/>
              <a:t>Default constructor (no-</a:t>
            </a:r>
            <a:r>
              <a:rPr lang="en-IN" dirty="0" err="1"/>
              <a:t>arg</a:t>
            </a:r>
            <a:r>
              <a:rPr lang="en-IN" dirty="0"/>
              <a:t> constructor)</a:t>
            </a:r>
          </a:p>
          <a:p>
            <a:pPr lvl="1">
              <a:buFont typeface="Arial" panose="020B0604020202020204" pitchFamily="34" charset="0"/>
              <a:buChar char="•"/>
            </a:pPr>
            <a:r>
              <a:rPr lang="en-IN" dirty="0"/>
              <a:t>Parameterized constructor</a:t>
            </a:r>
          </a:p>
          <a:p>
            <a:pPr marL="201168" lvl="1" indent="0">
              <a:buNone/>
            </a:pPr>
            <a:endParaRPr lang="en-IN" dirty="0"/>
          </a:p>
          <a:p>
            <a:endParaRPr lang="en-IN" dirty="0"/>
          </a:p>
        </p:txBody>
      </p:sp>
      <p:pic>
        <p:nvPicPr>
          <p:cNvPr id="4" name="Picture 3"/>
          <p:cNvPicPr>
            <a:picLocks noChangeAspect="1"/>
          </p:cNvPicPr>
          <p:nvPr/>
        </p:nvPicPr>
        <p:blipFill>
          <a:blip r:embed="rId2"/>
          <a:stretch>
            <a:fillRect/>
          </a:stretch>
        </p:blipFill>
        <p:spPr>
          <a:xfrm>
            <a:off x="6497055" y="3075904"/>
            <a:ext cx="4143375" cy="1066800"/>
          </a:xfrm>
          <a:prstGeom prst="rect">
            <a:avLst/>
          </a:prstGeom>
        </p:spPr>
      </p:pic>
    </p:spTree>
    <p:extLst>
      <p:ext uri="{BB962C8B-B14F-4D97-AF65-F5344CB8AC3E}">
        <p14:creationId xmlns:p14="http://schemas.microsoft.com/office/powerpoint/2010/main" val="2391897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a:t>
            </a:r>
            <a:endParaRPr lang="en-IN" dirty="0"/>
          </a:p>
        </p:txBody>
      </p:sp>
      <p:sp>
        <p:nvSpPr>
          <p:cNvPr id="3" name="Content Placeholder 2"/>
          <p:cNvSpPr>
            <a:spLocks noGrp="1"/>
          </p:cNvSpPr>
          <p:nvPr>
            <p:ph idx="1"/>
          </p:nvPr>
        </p:nvSpPr>
        <p:spPr/>
        <p:txBody>
          <a:bodyPr/>
          <a:lstStyle/>
          <a:p>
            <a:r>
              <a:rPr lang="en-US" dirty="0" smtClean="0"/>
              <a:t>This and Super keyword</a:t>
            </a:r>
          </a:p>
          <a:p>
            <a:r>
              <a:rPr lang="en-US" dirty="0" smtClean="0">
                <a:solidFill>
                  <a:schemeClr val="accent2"/>
                </a:solidFill>
              </a:rPr>
              <a:t>this:</a:t>
            </a:r>
          </a:p>
          <a:p>
            <a:r>
              <a:rPr lang="en-US" dirty="0" smtClean="0"/>
              <a:t>this keyword refers to current class.</a:t>
            </a:r>
          </a:p>
          <a:p>
            <a:endParaRPr lang="en-US" dirty="0"/>
          </a:p>
          <a:p>
            <a:r>
              <a:rPr lang="en-US" dirty="0">
                <a:solidFill>
                  <a:schemeClr val="accent2"/>
                </a:solidFill>
              </a:rPr>
              <a:t>s</a:t>
            </a:r>
            <a:r>
              <a:rPr lang="en-US" dirty="0" smtClean="0">
                <a:solidFill>
                  <a:schemeClr val="accent2"/>
                </a:solidFill>
              </a:rPr>
              <a:t>uper:</a:t>
            </a:r>
          </a:p>
          <a:p>
            <a:r>
              <a:rPr lang="en-US" dirty="0"/>
              <a:t>s</a:t>
            </a:r>
            <a:r>
              <a:rPr lang="en-US" dirty="0" smtClean="0"/>
              <a:t>uper refers to immediate base(parent) class.</a:t>
            </a:r>
            <a:endParaRPr lang="en-IN" dirty="0"/>
          </a:p>
        </p:txBody>
      </p:sp>
    </p:spTree>
    <p:extLst>
      <p:ext uri="{BB962C8B-B14F-4D97-AF65-F5344CB8AC3E}">
        <p14:creationId xmlns:p14="http://schemas.microsoft.com/office/powerpoint/2010/main" val="21702945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Exception Handling</a:t>
            </a:r>
            <a:endParaRPr lang="en-IN" dirty="0"/>
          </a:p>
        </p:txBody>
      </p:sp>
      <p:sp>
        <p:nvSpPr>
          <p:cNvPr id="3" name="Content Placeholder 2"/>
          <p:cNvSpPr>
            <a:spLocks noGrp="1"/>
          </p:cNvSpPr>
          <p:nvPr>
            <p:ph idx="1"/>
          </p:nvPr>
        </p:nvSpPr>
        <p:spPr/>
        <p:txBody>
          <a:bodyPr/>
          <a:lstStyle/>
          <a:p>
            <a:r>
              <a:rPr lang="en-US" dirty="0" smtClean="0">
                <a:solidFill>
                  <a:schemeClr val="accent1"/>
                </a:solidFill>
              </a:rPr>
              <a:t>Exception</a:t>
            </a:r>
            <a:r>
              <a:rPr lang="en-US" dirty="0" smtClean="0"/>
              <a:t>: </a:t>
            </a:r>
            <a:r>
              <a:rPr lang="en-US" dirty="0"/>
              <a:t>Any unwanted/undesired event that cause termination of execution of program, is called </a:t>
            </a:r>
            <a:r>
              <a:rPr lang="en-US" dirty="0" smtClean="0"/>
              <a:t>Exception.</a:t>
            </a:r>
          </a:p>
          <a:p>
            <a:r>
              <a:rPr lang="en-US" sz="1800" i="1" dirty="0">
                <a:solidFill>
                  <a:srgbClr val="0070C0"/>
                </a:solidFill>
              </a:rPr>
              <a:t>Exception handling is not meant as repairing the exception, instead it is the approach of providing alternative way to continue the execution of program normally</a:t>
            </a:r>
            <a:r>
              <a:rPr lang="en-US" sz="1800" i="1" dirty="0" smtClean="0">
                <a:solidFill>
                  <a:srgbClr val="0070C0"/>
                </a:solidFill>
              </a:rPr>
              <a:t>.*</a:t>
            </a:r>
          </a:p>
          <a:p>
            <a:r>
              <a:rPr lang="en-US" sz="1800" i="1" dirty="0" smtClean="0">
                <a:solidFill>
                  <a:srgbClr val="0070C0"/>
                </a:solidFill>
              </a:rPr>
              <a:t> </a:t>
            </a:r>
          </a:p>
          <a:p>
            <a:r>
              <a:rPr lang="en-US" dirty="0"/>
              <a:t>Exception is handled with below approach:</a:t>
            </a:r>
          </a:p>
          <a:p>
            <a:pPr lvl="1">
              <a:buFont typeface="Arial" panose="020B0604020202020204" pitchFamily="34" charset="0"/>
              <a:buChar char="•"/>
            </a:pPr>
            <a:r>
              <a:rPr lang="en-US" sz="1600" dirty="0" smtClean="0">
                <a:solidFill>
                  <a:schemeClr val="tx1"/>
                </a:solidFill>
              </a:rPr>
              <a:t>Try-catch block</a:t>
            </a:r>
          </a:p>
          <a:p>
            <a:pPr lvl="1">
              <a:buFont typeface="Arial" panose="020B0604020202020204" pitchFamily="34" charset="0"/>
              <a:buChar char="•"/>
            </a:pPr>
            <a:r>
              <a:rPr lang="en-US" sz="1600" dirty="0" smtClean="0">
                <a:solidFill>
                  <a:schemeClr val="tx1"/>
                </a:solidFill>
              </a:rPr>
              <a:t>Throws keyword</a:t>
            </a:r>
            <a:endParaRPr lang="en-IN" sz="1600" dirty="0">
              <a:solidFill>
                <a:srgbClr val="0070C0"/>
              </a:solidFill>
            </a:endParaRPr>
          </a:p>
        </p:txBody>
      </p:sp>
    </p:spTree>
    <p:extLst>
      <p:ext uri="{BB962C8B-B14F-4D97-AF65-F5344CB8AC3E}">
        <p14:creationId xmlns:p14="http://schemas.microsoft.com/office/powerpoint/2010/main" val="138829680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Exception Handling</a:t>
            </a:r>
          </a:p>
        </p:txBody>
      </p:sp>
      <p:sp>
        <p:nvSpPr>
          <p:cNvPr id="5" name="Content Placeholder 4"/>
          <p:cNvSpPr>
            <a:spLocks noGrp="1"/>
          </p:cNvSpPr>
          <p:nvPr>
            <p:ph idx="1"/>
          </p:nvPr>
        </p:nvSpPr>
        <p:spPr/>
        <p:txBody>
          <a:bodyPr/>
          <a:lstStyle/>
          <a:p>
            <a:r>
              <a:rPr lang="en-US" dirty="0" smtClean="0"/>
              <a:t>Exception Hierarchy</a:t>
            </a:r>
            <a:endParaRPr lang="en-US" dirty="0"/>
          </a:p>
          <a:p>
            <a:endParaRPr lang="en-IN" dirty="0"/>
          </a:p>
        </p:txBody>
      </p:sp>
      <p:pic>
        <p:nvPicPr>
          <p:cNvPr id="8" name="Picture 7"/>
          <p:cNvPicPr>
            <a:picLocks noChangeAspect="1"/>
          </p:cNvPicPr>
          <p:nvPr/>
        </p:nvPicPr>
        <p:blipFill>
          <a:blip r:embed="rId2"/>
          <a:stretch>
            <a:fillRect/>
          </a:stretch>
        </p:blipFill>
        <p:spPr>
          <a:xfrm>
            <a:off x="1518945" y="1785486"/>
            <a:ext cx="8915668" cy="3889584"/>
          </a:xfrm>
          <a:prstGeom prst="rect">
            <a:avLst/>
          </a:prstGeom>
        </p:spPr>
      </p:pic>
    </p:spTree>
    <p:extLst>
      <p:ext uri="{BB962C8B-B14F-4D97-AF65-F5344CB8AC3E}">
        <p14:creationId xmlns:p14="http://schemas.microsoft.com/office/powerpoint/2010/main" val="203234887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Exception Handling</a:t>
            </a:r>
          </a:p>
        </p:txBody>
      </p:sp>
      <p:sp>
        <p:nvSpPr>
          <p:cNvPr id="3" name="Content Placeholder 2"/>
          <p:cNvSpPr>
            <a:spLocks noGrp="1"/>
          </p:cNvSpPr>
          <p:nvPr>
            <p:ph idx="1"/>
          </p:nvPr>
        </p:nvSpPr>
        <p:spPr/>
        <p:txBody>
          <a:bodyPr/>
          <a:lstStyle/>
          <a:p>
            <a:r>
              <a:rPr lang="en-US" sz="2400" b="1" dirty="0">
                <a:solidFill>
                  <a:schemeClr val="accent1"/>
                </a:solidFill>
              </a:rPr>
              <a:t>Checked Exception vs Unchecked Exception</a:t>
            </a:r>
            <a:endParaRPr lang="en-IN" sz="2400" dirty="0">
              <a:solidFill>
                <a:schemeClr val="accent1"/>
              </a:solidFill>
            </a:endParaRPr>
          </a:p>
          <a:p>
            <a:r>
              <a:rPr lang="en-US" sz="1800" b="1" dirty="0">
                <a:solidFill>
                  <a:schemeClr val="accent1"/>
                </a:solidFill>
              </a:rPr>
              <a:t>Checked Exception: </a:t>
            </a:r>
            <a:r>
              <a:rPr lang="en-US" sz="1800" dirty="0"/>
              <a:t>The exception which are checked by compiler for smooth execution of program are called Checked Exception. </a:t>
            </a:r>
            <a:r>
              <a:rPr lang="en-US" sz="1800" dirty="0" err="1"/>
              <a:t>Eg</a:t>
            </a:r>
            <a:r>
              <a:rPr lang="en-US" sz="1800" dirty="0" smtClean="0"/>
              <a:t>. </a:t>
            </a:r>
            <a:r>
              <a:rPr lang="en-US" sz="1800" dirty="0" err="1" smtClean="0"/>
              <a:t>fileNotFoundException</a:t>
            </a:r>
            <a:r>
              <a:rPr lang="en-US" sz="1800" dirty="0" smtClean="0"/>
              <a:t> </a:t>
            </a:r>
            <a:r>
              <a:rPr lang="en-US" sz="1800" dirty="0"/>
              <a:t>etc.</a:t>
            </a:r>
            <a:endParaRPr lang="en-IN" sz="1800" dirty="0"/>
          </a:p>
          <a:p>
            <a:r>
              <a:rPr lang="en-US" sz="1800" dirty="0"/>
              <a:t>In our program if there is a chance of rising checked exception then compulsory we should handle the checked exception (Either by try catch or by throws keyword) otherwise we will get compile time error.</a:t>
            </a:r>
            <a:endParaRPr lang="en-IN" sz="1800" dirty="0"/>
          </a:p>
          <a:p>
            <a:r>
              <a:rPr lang="en-US" sz="1800" dirty="0"/>
              <a:t> </a:t>
            </a:r>
            <a:endParaRPr lang="en-IN" sz="1800" dirty="0"/>
          </a:p>
          <a:p>
            <a:r>
              <a:rPr lang="en-US" sz="1800" b="1" dirty="0">
                <a:solidFill>
                  <a:schemeClr val="accent1"/>
                </a:solidFill>
              </a:rPr>
              <a:t>Unchecked Exception: </a:t>
            </a:r>
            <a:r>
              <a:rPr lang="en-US" sz="1800" dirty="0"/>
              <a:t>The exceptions which are not checked by compiler whether programmer handling or not such type of exception are called unchecked exception. </a:t>
            </a:r>
            <a:r>
              <a:rPr lang="en-US" sz="1800" dirty="0" err="1"/>
              <a:t>Eg</a:t>
            </a:r>
            <a:r>
              <a:rPr lang="en-US" sz="1800" dirty="0"/>
              <a:t>. </a:t>
            </a:r>
            <a:r>
              <a:rPr lang="en-US" sz="1800" dirty="0" err="1" smtClean="0"/>
              <a:t>ArithmeticException</a:t>
            </a:r>
            <a:r>
              <a:rPr lang="en-US" sz="1800" dirty="0"/>
              <a:t> </a:t>
            </a:r>
            <a:r>
              <a:rPr lang="en-US" sz="1800" dirty="0" smtClean="0"/>
              <a:t>etc.</a:t>
            </a:r>
          </a:p>
          <a:p>
            <a:endParaRPr lang="en-US" sz="1800" dirty="0"/>
          </a:p>
          <a:p>
            <a:pPr lvl="0"/>
            <a:r>
              <a:rPr lang="en-US" sz="1800" b="1" u="sng" dirty="0" smtClean="0">
                <a:solidFill>
                  <a:srgbClr val="002060"/>
                </a:solidFill>
              </a:rPr>
              <a:t>Note</a:t>
            </a:r>
            <a:r>
              <a:rPr lang="en-US" sz="1800" dirty="0" smtClean="0"/>
              <a:t>: </a:t>
            </a:r>
            <a:r>
              <a:rPr lang="en-US" sz="1800" i="1" dirty="0"/>
              <a:t>Whether it is checked or unchecked, every exception occurs at runtime only. There is no chance of occurring any exception at compile time.</a:t>
            </a:r>
            <a:endParaRPr lang="en-IN" sz="1800" i="1" dirty="0"/>
          </a:p>
          <a:p>
            <a:endParaRPr lang="en-IN" sz="1800" dirty="0"/>
          </a:p>
          <a:p>
            <a:endParaRPr lang="en-IN" dirty="0"/>
          </a:p>
        </p:txBody>
      </p:sp>
    </p:spTree>
    <p:extLst>
      <p:ext uri="{BB962C8B-B14F-4D97-AF65-F5344CB8AC3E}">
        <p14:creationId xmlns:p14="http://schemas.microsoft.com/office/powerpoint/2010/main" val="46355215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Exception Handling</a:t>
            </a:r>
          </a:p>
        </p:txBody>
      </p:sp>
      <p:sp>
        <p:nvSpPr>
          <p:cNvPr id="3" name="Content Placeholder 2"/>
          <p:cNvSpPr>
            <a:spLocks noGrp="1"/>
          </p:cNvSpPr>
          <p:nvPr>
            <p:ph idx="1"/>
          </p:nvPr>
        </p:nvSpPr>
        <p:spPr/>
        <p:txBody>
          <a:bodyPr/>
          <a:lstStyle/>
          <a:p>
            <a:r>
              <a:rPr lang="en-US" sz="2800" dirty="0" smtClean="0">
                <a:solidFill>
                  <a:schemeClr val="accent1"/>
                </a:solidFill>
              </a:rPr>
              <a:t>Exception and Error</a:t>
            </a:r>
          </a:p>
          <a:p>
            <a:r>
              <a:rPr lang="en-US" b="1" dirty="0">
                <a:solidFill>
                  <a:schemeClr val="accent1"/>
                </a:solidFill>
              </a:rPr>
              <a:t>Exception</a:t>
            </a:r>
            <a:r>
              <a:rPr lang="en-US" b="1" dirty="0"/>
              <a:t>:  </a:t>
            </a:r>
            <a:r>
              <a:rPr lang="en-US" dirty="0"/>
              <a:t> </a:t>
            </a:r>
            <a:r>
              <a:rPr lang="en-US" sz="1800" dirty="0"/>
              <a:t>Most of the time exceptions are caused by our program and these are recoverable (by writing try catch block). For example, if our programing </a:t>
            </a:r>
            <a:r>
              <a:rPr lang="en-US" sz="1800" dirty="0" err="1"/>
              <a:t>req</a:t>
            </a:r>
            <a:r>
              <a:rPr lang="en-US" sz="1800" dirty="0"/>
              <a:t> is reading data from remote file locating at London, if at runtime remote file is not available then we </a:t>
            </a:r>
            <a:r>
              <a:rPr lang="en-US" sz="1800" dirty="0" err="1"/>
              <a:t>ll</a:t>
            </a:r>
            <a:r>
              <a:rPr lang="en-US" sz="1800" dirty="0"/>
              <a:t> get runtime exception saying file not found exception. If file not found exception occurs we can provide local file and continue rest of the program normally.</a:t>
            </a:r>
            <a:endParaRPr lang="en-IN" sz="1800" dirty="0"/>
          </a:p>
          <a:p>
            <a:endParaRPr lang="en-IN" dirty="0"/>
          </a:p>
          <a:p>
            <a:r>
              <a:rPr lang="en-US" b="1" dirty="0">
                <a:solidFill>
                  <a:schemeClr val="accent1"/>
                </a:solidFill>
              </a:rPr>
              <a:t>Error</a:t>
            </a:r>
            <a:r>
              <a:rPr lang="en-US" b="1" dirty="0"/>
              <a:t>: </a:t>
            </a:r>
            <a:r>
              <a:rPr lang="en-US" sz="1800" dirty="0"/>
              <a:t>Most of times error are not caused by our program and these are due to lack of system resources. Errors are non-recoverable. For </a:t>
            </a:r>
            <a:r>
              <a:rPr lang="en-US" sz="1800" dirty="0" err="1"/>
              <a:t>eg</a:t>
            </a:r>
            <a:r>
              <a:rPr lang="en-US" sz="1800" dirty="0"/>
              <a:t>. If </a:t>
            </a:r>
            <a:r>
              <a:rPr lang="en-US" sz="1800" dirty="0" err="1"/>
              <a:t>outOfMemory</a:t>
            </a:r>
            <a:r>
              <a:rPr lang="en-US" sz="1800" dirty="0"/>
              <a:t> error occurs, being a programmer we can’t do anything and program will be terminated abnormally. System admin or server admin is responsible to increase heap memory.</a:t>
            </a:r>
            <a:endParaRPr lang="en-IN" sz="1800" dirty="0"/>
          </a:p>
          <a:p>
            <a:endParaRPr lang="en-IN" dirty="0"/>
          </a:p>
        </p:txBody>
      </p:sp>
    </p:spTree>
    <p:extLst>
      <p:ext uri="{BB962C8B-B14F-4D97-AF65-F5344CB8AC3E}">
        <p14:creationId xmlns:p14="http://schemas.microsoft.com/office/powerpoint/2010/main" val="398179652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Exception Handling</a:t>
            </a:r>
          </a:p>
        </p:txBody>
      </p:sp>
      <p:sp>
        <p:nvSpPr>
          <p:cNvPr id="3" name="Content Placeholder 2"/>
          <p:cNvSpPr>
            <a:spLocks noGrp="1"/>
          </p:cNvSpPr>
          <p:nvPr>
            <p:ph idx="1"/>
          </p:nvPr>
        </p:nvSpPr>
        <p:spPr/>
        <p:txBody>
          <a:bodyPr/>
          <a:lstStyle/>
          <a:p>
            <a:r>
              <a:rPr lang="en-US" sz="2800" dirty="0" smtClean="0">
                <a:solidFill>
                  <a:schemeClr val="accent1"/>
                </a:solidFill>
              </a:rPr>
              <a:t>Try, Catch, Finally block</a:t>
            </a:r>
          </a:p>
          <a:p>
            <a:pPr>
              <a:buFont typeface="Arial" panose="020B0604020202020204" pitchFamily="34" charset="0"/>
              <a:buChar char="•"/>
            </a:pPr>
            <a:r>
              <a:rPr lang="en-IN" dirty="0"/>
              <a:t>The code which might throw some exceptions should be kept in try and catch block.</a:t>
            </a:r>
          </a:p>
          <a:p>
            <a:pPr>
              <a:buFont typeface="Arial" panose="020B0604020202020204" pitchFamily="34" charset="0"/>
              <a:buChar char="•"/>
            </a:pPr>
            <a:r>
              <a:rPr lang="en-IN" dirty="0"/>
              <a:t>The catch block can have the code to handle the exception or log the same.</a:t>
            </a:r>
          </a:p>
          <a:p>
            <a:pPr>
              <a:buFont typeface="Arial" panose="020B0604020202020204" pitchFamily="34" charset="0"/>
              <a:buChar char="•"/>
            </a:pPr>
            <a:r>
              <a:rPr lang="en-IN" dirty="0"/>
              <a:t>finally block can be used to clean up code or release some resources that are utilized in the program</a:t>
            </a:r>
            <a:r>
              <a:rPr lang="en-IN" dirty="0" smtClean="0"/>
              <a:t>.</a:t>
            </a:r>
          </a:p>
          <a:p>
            <a:pPr>
              <a:buFont typeface="Arial" panose="020B0604020202020204" pitchFamily="34" charset="0"/>
              <a:buChar char="•"/>
            </a:pPr>
            <a:r>
              <a:rPr lang="en-US" dirty="0" smtClean="0"/>
              <a:t>It is recommended to use finally block however it is not mandatory. We can handle the exception using only try and catch block.</a:t>
            </a:r>
            <a:r>
              <a:rPr lang="en-US" dirty="0" smtClean="0">
                <a:solidFill>
                  <a:schemeClr val="accent1"/>
                </a:solidFill>
              </a:rPr>
              <a:t>*</a:t>
            </a:r>
            <a:endParaRPr lang="en-IN" dirty="0">
              <a:solidFill>
                <a:schemeClr val="accent1"/>
              </a:solidFill>
            </a:endParaRPr>
          </a:p>
        </p:txBody>
      </p:sp>
    </p:spTree>
    <p:extLst>
      <p:ext uri="{BB962C8B-B14F-4D97-AF65-F5344CB8AC3E}">
        <p14:creationId xmlns:p14="http://schemas.microsoft.com/office/powerpoint/2010/main" val="208028589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Exception Handling</a:t>
            </a:r>
          </a:p>
        </p:txBody>
      </p:sp>
      <p:sp>
        <p:nvSpPr>
          <p:cNvPr id="3" name="Content Placeholder 2"/>
          <p:cNvSpPr>
            <a:spLocks noGrp="1"/>
          </p:cNvSpPr>
          <p:nvPr>
            <p:ph idx="1"/>
          </p:nvPr>
        </p:nvSpPr>
        <p:spPr/>
        <p:txBody>
          <a:bodyPr>
            <a:normAutofit fontScale="85000" lnSpcReduction="20000"/>
          </a:bodyPr>
          <a:lstStyle/>
          <a:p>
            <a:r>
              <a:rPr lang="en-US" sz="3300" dirty="0" smtClean="0">
                <a:solidFill>
                  <a:schemeClr val="accent1"/>
                </a:solidFill>
              </a:rPr>
              <a:t>Syntax</a:t>
            </a:r>
          </a:p>
          <a:p>
            <a:endParaRPr lang="en-US" dirty="0"/>
          </a:p>
          <a:p>
            <a:r>
              <a:rPr lang="en-IN" dirty="0"/>
              <a:t>try {</a:t>
            </a:r>
          </a:p>
          <a:p>
            <a:r>
              <a:rPr lang="en-IN" dirty="0"/>
              <a:t>	// code that might cause problem</a:t>
            </a:r>
          </a:p>
          <a:p>
            <a:r>
              <a:rPr lang="en-IN" dirty="0"/>
              <a:t>}catch( Exception e) {</a:t>
            </a:r>
          </a:p>
          <a:p>
            <a:r>
              <a:rPr lang="en-IN" dirty="0"/>
              <a:t>	//when Exception occurs control comes here</a:t>
            </a:r>
          </a:p>
          <a:p>
            <a:r>
              <a:rPr lang="en-IN" dirty="0"/>
              <a:t>} finally {</a:t>
            </a:r>
          </a:p>
          <a:p>
            <a:r>
              <a:rPr lang="en-IN" dirty="0"/>
              <a:t>	// Release some resources here</a:t>
            </a:r>
          </a:p>
          <a:p>
            <a:r>
              <a:rPr lang="en-IN" dirty="0"/>
              <a:t>	//this block is optional</a:t>
            </a:r>
          </a:p>
          <a:p>
            <a:r>
              <a:rPr lang="en-IN" dirty="0"/>
              <a:t>	</a:t>
            </a:r>
            <a:r>
              <a:rPr lang="en-IN" dirty="0" smtClean="0"/>
              <a:t>//</a:t>
            </a:r>
            <a:r>
              <a:rPr lang="en-IN" dirty="0"/>
              <a:t> will </a:t>
            </a:r>
            <a:r>
              <a:rPr lang="en-IN" dirty="0" smtClean="0"/>
              <a:t>always be </a:t>
            </a:r>
            <a:r>
              <a:rPr lang="en-IN" dirty="0"/>
              <a:t>executed </a:t>
            </a:r>
          </a:p>
          <a:p>
            <a:r>
              <a:rPr lang="en-IN" dirty="0"/>
              <a:t>}</a:t>
            </a:r>
          </a:p>
        </p:txBody>
      </p:sp>
    </p:spTree>
    <p:extLst>
      <p:ext uri="{BB962C8B-B14F-4D97-AF65-F5344CB8AC3E}">
        <p14:creationId xmlns:p14="http://schemas.microsoft.com/office/powerpoint/2010/main" val="444495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Datatypes</a:t>
            </a:r>
            <a:endParaRPr lang="en-IN" dirty="0"/>
          </a:p>
        </p:txBody>
      </p:sp>
      <p:pic>
        <p:nvPicPr>
          <p:cNvPr id="5" name="Picture 4"/>
          <p:cNvPicPr>
            <a:picLocks noChangeAspect="1"/>
          </p:cNvPicPr>
          <p:nvPr/>
        </p:nvPicPr>
        <p:blipFill>
          <a:blip r:embed="rId2"/>
          <a:stretch>
            <a:fillRect/>
          </a:stretch>
        </p:blipFill>
        <p:spPr>
          <a:xfrm>
            <a:off x="1665646" y="1999043"/>
            <a:ext cx="8029575" cy="3143250"/>
          </a:xfrm>
          <a:prstGeom prst="rect">
            <a:avLst/>
          </a:prstGeom>
        </p:spPr>
      </p:pic>
    </p:spTree>
    <p:extLst>
      <p:ext uri="{BB962C8B-B14F-4D97-AF65-F5344CB8AC3E}">
        <p14:creationId xmlns:p14="http://schemas.microsoft.com/office/powerpoint/2010/main" val="365813390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Exception Handling</a:t>
            </a:r>
          </a:p>
        </p:txBody>
      </p:sp>
      <p:sp>
        <p:nvSpPr>
          <p:cNvPr id="3" name="Content Placeholder 2"/>
          <p:cNvSpPr>
            <a:spLocks noGrp="1"/>
          </p:cNvSpPr>
          <p:nvPr>
            <p:ph idx="1"/>
          </p:nvPr>
        </p:nvSpPr>
        <p:spPr/>
        <p:txBody>
          <a:bodyPr>
            <a:normAutofit/>
          </a:bodyPr>
          <a:lstStyle/>
          <a:p>
            <a:r>
              <a:rPr lang="en-US" sz="2800" dirty="0" smtClean="0">
                <a:solidFill>
                  <a:schemeClr val="accent1"/>
                </a:solidFill>
              </a:rPr>
              <a:t>Points to keep in mind:</a:t>
            </a:r>
            <a:endParaRPr lang="en-IN" dirty="0"/>
          </a:p>
          <a:p>
            <a:pPr>
              <a:buFont typeface="Arial" panose="020B0604020202020204" pitchFamily="34" charset="0"/>
              <a:buChar char="•"/>
            </a:pPr>
            <a:r>
              <a:rPr lang="en-IN" dirty="0" smtClean="0"/>
              <a:t>When </a:t>
            </a:r>
            <a:r>
              <a:rPr lang="en-IN" dirty="0"/>
              <a:t>there is a try block , catch or finally block should be there</a:t>
            </a:r>
            <a:r>
              <a:rPr lang="en-IN" dirty="0" smtClean="0"/>
              <a:t>.</a:t>
            </a:r>
            <a:endParaRPr lang="en-IN" dirty="0"/>
          </a:p>
          <a:p>
            <a:pPr>
              <a:buFont typeface="Arial" panose="020B0604020202020204" pitchFamily="34" charset="0"/>
              <a:buChar char="•"/>
            </a:pPr>
            <a:r>
              <a:rPr lang="en-IN" dirty="0"/>
              <a:t>There should not be any statements between try, catch and finally</a:t>
            </a:r>
            <a:r>
              <a:rPr lang="en-IN" dirty="0" smtClean="0"/>
              <a:t>.</a:t>
            </a:r>
            <a:endParaRPr lang="en-IN" dirty="0"/>
          </a:p>
          <a:p>
            <a:pPr>
              <a:buFont typeface="Arial" panose="020B0604020202020204" pitchFamily="34" charset="0"/>
              <a:buChar char="•"/>
            </a:pPr>
            <a:r>
              <a:rPr lang="en-IN" dirty="0"/>
              <a:t>There can be multiple catch() </a:t>
            </a:r>
            <a:r>
              <a:rPr lang="en-IN" dirty="0" smtClean="0"/>
              <a:t>blocks</a:t>
            </a:r>
            <a:endParaRPr lang="en-IN" dirty="0"/>
          </a:p>
          <a:p>
            <a:pPr>
              <a:buFont typeface="Arial" panose="020B0604020202020204" pitchFamily="34" charset="0"/>
              <a:buChar char="•"/>
            </a:pPr>
            <a:r>
              <a:rPr lang="en-IN" dirty="0"/>
              <a:t>There should be only 1 finally block for any try block</a:t>
            </a:r>
            <a:r>
              <a:rPr lang="en-IN" dirty="0" smtClean="0"/>
              <a:t>.</a:t>
            </a:r>
            <a:endParaRPr lang="en-IN" dirty="0"/>
          </a:p>
          <a:p>
            <a:pPr>
              <a:buFont typeface="Arial" panose="020B0604020202020204" pitchFamily="34" charset="0"/>
              <a:buChar char="•"/>
            </a:pPr>
            <a:r>
              <a:rPr lang="en-IN" dirty="0"/>
              <a:t>Catch() is executed only when an Exception is thrown</a:t>
            </a:r>
            <a:r>
              <a:rPr lang="en-IN" dirty="0" smtClean="0"/>
              <a:t>.</a:t>
            </a:r>
            <a:endParaRPr lang="en-IN" dirty="0"/>
          </a:p>
          <a:p>
            <a:pPr>
              <a:buFont typeface="Arial" panose="020B0604020202020204" pitchFamily="34" charset="0"/>
              <a:buChar char="•"/>
            </a:pPr>
            <a:r>
              <a:rPr lang="en-IN" dirty="0"/>
              <a:t>When an Exception is thrown the rest of the lines of code in try block will not get executed and control directly goes to catch() of finally</a:t>
            </a:r>
            <a:r>
              <a:rPr lang="en-IN" dirty="0" smtClean="0"/>
              <a:t>.</a:t>
            </a:r>
          </a:p>
          <a:p>
            <a:pPr>
              <a:buFont typeface="Arial" panose="020B0604020202020204" pitchFamily="34" charset="0"/>
              <a:buChar char="•"/>
            </a:pPr>
            <a:r>
              <a:rPr lang="en-US" dirty="0"/>
              <a:t>Exceptions occurs only at runtime, during the program execution</a:t>
            </a:r>
            <a:r>
              <a:rPr lang="en-US" dirty="0" smtClean="0"/>
              <a:t>.</a:t>
            </a:r>
            <a:endParaRPr lang="en-IN" dirty="0"/>
          </a:p>
        </p:txBody>
      </p:sp>
    </p:spTree>
    <p:extLst>
      <p:ext uri="{BB962C8B-B14F-4D97-AF65-F5344CB8AC3E}">
        <p14:creationId xmlns:p14="http://schemas.microsoft.com/office/powerpoint/2010/main" val="260188696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Exception Handling</a:t>
            </a:r>
          </a:p>
        </p:txBody>
      </p:sp>
      <p:sp>
        <p:nvSpPr>
          <p:cNvPr id="3" name="Content Placeholder 2"/>
          <p:cNvSpPr>
            <a:spLocks noGrp="1"/>
          </p:cNvSpPr>
          <p:nvPr>
            <p:ph idx="1"/>
          </p:nvPr>
        </p:nvSpPr>
        <p:spPr/>
        <p:txBody>
          <a:bodyPr>
            <a:normAutofit/>
          </a:bodyPr>
          <a:lstStyle/>
          <a:p>
            <a:r>
              <a:rPr lang="en-US" sz="2800" dirty="0" smtClean="0">
                <a:solidFill>
                  <a:schemeClr val="accent1"/>
                </a:solidFill>
              </a:rPr>
              <a:t>Execution propagation</a:t>
            </a:r>
          </a:p>
          <a:p>
            <a:endParaRPr lang="en-IN" sz="2800" dirty="0">
              <a:solidFill>
                <a:schemeClr val="accent1"/>
              </a:solidFill>
            </a:endParaRPr>
          </a:p>
        </p:txBody>
      </p:sp>
      <p:pic>
        <p:nvPicPr>
          <p:cNvPr id="5" name="Picture 4"/>
          <p:cNvPicPr>
            <a:picLocks noChangeAspect="1"/>
          </p:cNvPicPr>
          <p:nvPr/>
        </p:nvPicPr>
        <p:blipFill>
          <a:blip r:embed="rId2"/>
          <a:stretch>
            <a:fillRect/>
          </a:stretch>
        </p:blipFill>
        <p:spPr>
          <a:xfrm>
            <a:off x="2298275" y="2318198"/>
            <a:ext cx="6848475" cy="3767070"/>
          </a:xfrm>
          <a:prstGeom prst="rect">
            <a:avLst/>
          </a:prstGeom>
        </p:spPr>
      </p:pic>
    </p:spTree>
    <p:extLst>
      <p:ext uri="{BB962C8B-B14F-4D97-AF65-F5344CB8AC3E}">
        <p14:creationId xmlns:p14="http://schemas.microsoft.com/office/powerpoint/2010/main" val="104107077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Exception Handling</a:t>
            </a:r>
          </a:p>
        </p:txBody>
      </p:sp>
      <p:sp>
        <p:nvSpPr>
          <p:cNvPr id="3" name="Content Placeholder 2"/>
          <p:cNvSpPr>
            <a:spLocks noGrp="1"/>
          </p:cNvSpPr>
          <p:nvPr>
            <p:ph idx="1"/>
          </p:nvPr>
        </p:nvSpPr>
        <p:spPr/>
        <p:txBody>
          <a:bodyPr>
            <a:normAutofit/>
          </a:bodyPr>
          <a:lstStyle/>
          <a:p>
            <a:r>
              <a:rPr lang="en-US" sz="2800" b="1" dirty="0">
                <a:solidFill>
                  <a:schemeClr val="accent1"/>
                </a:solidFill>
              </a:rPr>
              <a:t>t</a:t>
            </a:r>
            <a:r>
              <a:rPr lang="en-US" sz="2800" b="1" dirty="0" smtClean="0">
                <a:solidFill>
                  <a:schemeClr val="accent1"/>
                </a:solidFill>
              </a:rPr>
              <a:t>hrows keyword:</a:t>
            </a:r>
            <a:endParaRPr lang="en-US" sz="2800" b="1" dirty="0">
              <a:solidFill>
                <a:schemeClr val="accent1"/>
              </a:solidFill>
            </a:endParaRPr>
          </a:p>
          <a:p>
            <a:r>
              <a:rPr lang="en-IN" dirty="0">
                <a:solidFill>
                  <a:schemeClr val="bg1">
                    <a:lumMod val="50000"/>
                  </a:schemeClr>
                </a:solidFill>
              </a:rPr>
              <a:t>We can use throws keyword to delegate responsibility of exception handling to the caller (caller may </a:t>
            </a:r>
            <a:r>
              <a:rPr lang="en-IN" dirty="0" smtClean="0">
                <a:solidFill>
                  <a:schemeClr val="bg1">
                    <a:lumMod val="50000"/>
                  </a:schemeClr>
                </a:solidFill>
              </a:rPr>
              <a:t>be </a:t>
            </a:r>
            <a:r>
              <a:rPr lang="en-IN" dirty="0">
                <a:solidFill>
                  <a:schemeClr val="bg1">
                    <a:lumMod val="50000"/>
                  </a:schemeClr>
                </a:solidFill>
              </a:rPr>
              <a:t>another method or </a:t>
            </a:r>
            <a:r>
              <a:rPr lang="en-IN" dirty="0" err="1">
                <a:solidFill>
                  <a:schemeClr val="bg1">
                    <a:lumMod val="50000"/>
                  </a:schemeClr>
                </a:solidFill>
              </a:rPr>
              <a:t>jvm</a:t>
            </a:r>
            <a:r>
              <a:rPr lang="en-IN" dirty="0">
                <a:solidFill>
                  <a:schemeClr val="bg1">
                    <a:lumMod val="50000"/>
                  </a:schemeClr>
                </a:solidFill>
              </a:rPr>
              <a:t>) then caller method is responsible to handle that </a:t>
            </a:r>
            <a:r>
              <a:rPr lang="en-IN" dirty="0" smtClean="0">
                <a:solidFill>
                  <a:schemeClr val="bg1">
                    <a:lumMod val="50000"/>
                  </a:schemeClr>
                </a:solidFill>
              </a:rPr>
              <a:t>exception.</a:t>
            </a:r>
            <a:endParaRPr lang="en-IN" dirty="0">
              <a:solidFill>
                <a:schemeClr val="bg1">
                  <a:lumMod val="50000"/>
                </a:schemeClr>
              </a:solidFill>
            </a:endParaRPr>
          </a:p>
          <a:p>
            <a:r>
              <a:rPr lang="en-IN" dirty="0">
                <a:solidFill>
                  <a:srgbClr val="002060"/>
                </a:solidFill>
              </a:rPr>
              <a:t>Example</a:t>
            </a:r>
            <a:r>
              <a:rPr lang="en-IN" dirty="0">
                <a:solidFill>
                  <a:schemeClr val="bg1">
                    <a:lumMod val="50000"/>
                  </a:schemeClr>
                </a:solidFill>
              </a:rPr>
              <a:t> </a:t>
            </a:r>
            <a:r>
              <a:rPr lang="en-IN" dirty="0" smtClean="0">
                <a:solidFill>
                  <a:schemeClr val="bg1">
                    <a:lumMod val="50000"/>
                  </a:schemeClr>
                </a:solidFill>
              </a:rPr>
              <a:t>:</a:t>
            </a:r>
            <a:endParaRPr lang="en-IN" dirty="0">
              <a:solidFill>
                <a:schemeClr val="bg1">
                  <a:lumMod val="50000"/>
                </a:schemeClr>
              </a:solidFill>
            </a:endParaRPr>
          </a:p>
          <a:p>
            <a:r>
              <a:rPr lang="en-IN" dirty="0">
                <a:solidFill>
                  <a:schemeClr val="bg1">
                    <a:lumMod val="50000"/>
                  </a:schemeClr>
                </a:solidFill>
              </a:rPr>
              <a:t>	</a:t>
            </a:r>
            <a:r>
              <a:rPr lang="en-IN" dirty="0">
                <a:solidFill>
                  <a:srgbClr val="002060"/>
                </a:solidFill>
              </a:rPr>
              <a:t>public void </a:t>
            </a:r>
            <a:r>
              <a:rPr lang="en-IN" dirty="0" err="1">
                <a:solidFill>
                  <a:srgbClr val="002060"/>
                </a:solidFill>
              </a:rPr>
              <a:t>readFile</a:t>
            </a:r>
            <a:r>
              <a:rPr lang="en-IN" dirty="0">
                <a:solidFill>
                  <a:srgbClr val="002060"/>
                </a:solidFill>
              </a:rPr>
              <a:t> () throws </a:t>
            </a:r>
            <a:r>
              <a:rPr lang="en-IN" dirty="0" err="1">
                <a:solidFill>
                  <a:srgbClr val="002060"/>
                </a:solidFill>
              </a:rPr>
              <a:t>FileNotFoundException</a:t>
            </a:r>
            <a:r>
              <a:rPr lang="en-IN" dirty="0">
                <a:solidFill>
                  <a:srgbClr val="002060"/>
                </a:solidFill>
              </a:rPr>
              <a:t> </a:t>
            </a:r>
            <a:r>
              <a:rPr lang="en-IN" dirty="0" smtClean="0">
                <a:solidFill>
                  <a:srgbClr val="002060"/>
                </a:solidFill>
              </a:rPr>
              <a:t>{</a:t>
            </a:r>
          </a:p>
          <a:p>
            <a:r>
              <a:rPr lang="en-IN" dirty="0">
                <a:solidFill>
                  <a:srgbClr val="002060"/>
                </a:solidFill>
              </a:rPr>
              <a:t>		………………….</a:t>
            </a:r>
          </a:p>
          <a:p>
            <a:r>
              <a:rPr lang="en-IN" dirty="0">
                <a:solidFill>
                  <a:srgbClr val="002060"/>
                </a:solidFill>
              </a:rPr>
              <a:t>	}</a:t>
            </a:r>
          </a:p>
        </p:txBody>
      </p:sp>
    </p:spTree>
    <p:extLst>
      <p:ext uri="{BB962C8B-B14F-4D97-AF65-F5344CB8AC3E}">
        <p14:creationId xmlns:p14="http://schemas.microsoft.com/office/powerpoint/2010/main" val="417295535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Collection APIs</a:t>
            </a:r>
            <a:endParaRPr lang="en-IN" dirty="0"/>
          </a:p>
        </p:txBody>
      </p:sp>
      <p:sp>
        <p:nvSpPr>
          <p:cNvPr id="5" name="Content Placeholder 4"/>
          <p:cNvSpPr>
            <a:spLocks noGrp="1"/>
          </p:cNvSpPr>
          <p:nvPr>
            <p:ph idx="1"/>
          </p:nvPr>
        </p:nvSpPr>
        <p:spPr/>
        <p:txBody>
          <a:bodyPr/>
          <a:lstStyle/>
          <a:p>
            <a:pPr>
              <a:buFont typeface="Arial" panose="020B0604020202020204" pitchFamily="34" charset="0"/>
              <a:buChar char="•"/>
            </a:pPr>
            <a:r>
              <a:rPr lang="en-US" dirty="0" smtClean="0"/>
              <a:t>Collection represents a series of objects in a single unit.</a:t>
            </a:r>
          </a:p>
          <a:p>
            <a:pPr>
              <a:buFont typeface="Arial" panose="020B0604020202020204" pitchFamily="34" charset="0"/>
              <a:buChar char="•"/>
            </a:pPr>
            <a:r>
              <a:rPr lang="en-IN" dirty="0"/>
              <a:t>Collections are just like arrays, but they are dynamic unlike arrays</a:t>
            </a:r>
            <a:r>
              <a:rPr lang="en-IN" dirty="0" smtClean="0"/>
              <a:t>.</a:t>
            </a:r>
          </a:p>
          <a:p>
            <a:pPr>
              <a:buFont typeface="Arial" panose="020B0604020202020204" pitchFamily="34" charset="0"/>
              <a:buChar char="•"/>
            </a:pPr>
            <a:r>
              <a:rPr lang="en-IN" dirty="0"/>
              <a:t>Collection framework provides many interfaces (Set, List etc.) and classes (</a:t>
            </a:r>
            <a:r>
              <a:rPr lang="en-IN" dirty="0" err="1"/>
              <a:t>ArrayList</a:t>
            </a:r>
            <a:r>
              <a:rPr lang="en-IN" dirty="0"/>
              <a:t>, </a:t>
            </a:r>
            <a:r>
              <a:rPr lang="en-IN" dirty="0" err="1"/>
              <a:t>HashSet</a:t>
            </a:r>
            <a:r>
              <a:rPr lang="en-IN" dirty="0"/>
              <a:t> </a:t>
            </a:r>
            <a:r>
              <a:rPr lang="en-IN" dirty="0" err="1"/>
              <a:t>etc</a:t>
            </a:r>
            <a:r>
              <a:rPr lang="en-IN" dirty="0"/>
              <a:t>).</a:t>
            </a:r>
          </a:p>
        </p:txBody>
      </p:sp>
      <p:pic>
        <p:nvPicPr>
          <p:cNvPr id="6" name="Picture 5"/>
          <p:cNvPicPr>
            <a:picLocks noChangeAspect="1"/>
          </p:cNvPicPr>
          <p:nvPr/>
        </p:nvPicPr>
        <p:blipFill>
          <a:blip r:embed="rId2"/>
          <a:stretch>
            <a:fillRect/>
          </a:stretch>
        </p:blipFill>
        <p:spPr>
          <a:xfrm>
            <a:off x="3579253" y="3026536"/>
            <a:ext cx="5461716" cy="3232596"/>
          </a:xfrm>
          <a:prstGeom prst="rect">
            <a:avLst/>
          </a:prstGeom>
        </p:spPr>
      </p:pic>
    </p:spTree>
    <p:extLst>
      <p:ext uri="{BB962C8B-B14F-4D97-AF65-F5344CB8AC3E}">
        <p14:creationId xmlns:p14="http://schemas.microsoft.com/office/powerpoint/2010/main" val="5684150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Collection APIs</a:t>
            </a:r>
          </a:p>
        </p:txBody>
      </p:sp>
      <p:sp>
        <p:nvSpPr>
          <p:cNvPr id="3" name="Content Placeholder 2"/>
          <p:cNvSpPr>
            <a:spLocks noGrp="1"/>
          </p:cNvSpPr>
          <p:nvPr>
            <p:ph idx="1"/>
          </p:nvPr>
        </p:nvSpPr>
        <p:spPr/>
        <p:txBody>
          <a:bodyPr>
            <a:normAutofit fontScale="85000" lnSpcReduction="20000"/>
          </a:bodyPr>
          <a:lstStyle/>
          <a:p>
            <a:r>
              <a:rPr lang="en-US" sz="3300" dirty="0" smtClean="0">
                <a:solidFill>
                  <a:schemeClr val="accent1"/>
                </a:solidFill>
              </a:rPr>
              <a:t>Important methods of Collection Interface</a:t>
            </a:r>
          </a:p>
          <a:p>
            <a:endParaRPr lang="en-US" dirty="0" smtClean="0"/>
          </a:p>
          <a:p>
            <a:pPr marL="342900" lvl="0" indent="-342900">
              <a:spcBef>
                <a:spcPts val="0"/>
              </a:spcBef>
              <a:buClr>
                <a:srgbClr val="000066"/>
              </a:buClr>
              <a:buFont typeface="Arial"/>
              <a:buChar char="•"/>
            </a:pPr>
            <a:r>
              <a:rPr lang="en-GB" sz="1800" b="1" dirty="0">
                <a:solidFill>
                  <a:srgbClr val="000066"/>
                </a:solidFill>
                <a:latin typeface="Arial"/>
                <a:ea typeface="Arial"/>
                <a:cs typeface="Arial"/>
                <a:sym typeface="Arial"/>
              </a:rPr>
              <a:t>public </a:t>
            </a:r>
            <a:r>
              <a:rPr lang="en-GB" sz="1800" b="1" dirty="0" err="1">
                <a:solidFill>
                  <a:srgbClr val="000066"/>
                </a:solidFill>
                <a:latin typeface="Arial"/>
                <a:ea typeface="Arial"/>
                <a:cs typeface="Arial"/>
                <a:sym typeface="Arial"/>
              </a:rPr>
              <a:t>boolean</a:t>
            </a:r>
            <a:r>
              <a:rPr lang="en-GB" sz="1800" b="1" dirty="0">
                <a:solidFill>
                  <a:srgbClr val="000066"/>
                </a:solidFill>
                <a:latin typeface="Arial"/>
                <a:ea typeface="Arial"/>
                <a:cs typeface="Arial"/>
                <a:sym typeface="Arial"/>
              </a:rPr>
              <a:t> add(Object element)</a:t>
            </a:r>
          </a:p>
          <a:p>
            <a:pPr marL="342900" lvl="0" indent="-342900">
              <a:spcBef>
                <a:spcPts val="320"/>
              </a:spcBef>
              <a:buClr>
                <a:srgbClr val="000066"/>
              </a:buClr>
              <a:buSzPct val="25000"/>
              <a:buNone/>
            </a:pPr>
            <a:r>
              <a:rPr lang="en-GB" sz="1600" b="1" dirty="0">
                <a:solidFill>
                  <a:srgbClr val="000066"/>
                </a:solidFill>
                <a:latin typeface="Arial"/>
                <a:ea typeface="Arial"/>
                <a:cs typeface="Arial"/>
                <a:sym typeface="Arial"/>
              </a:rPr>
              <a:t>	</a:t>
            </a:r>
            <a:r>
              <a:rPr lang="en-GB" sz="1600" dirty="0">
                <a:solidFill>
                  <a:srgbClr val="595959"/>
                </a:solidFill>
                <a:latin typeface="Arial"/>
                <a:ea typeface="Arial"/>
                <a:cs typeface="Arial"/>
                <a:sym typeface="Arial"/>
              </a:rPr>
              <a:t>is used to insert an element in this collection</a:t>
            </a:r>
            <a:r>
              <a:rPr lang="en-GB" sz="1600" b="1" dirty="0">
                <a:solidFill>
                  <a:srgbClr val="595959"/>
                </a:solidFill>
                <a:latin typeface="Arial"/>
                <a:ea typeface="Arial"/>
                <a:cs typeface="Arial"/>
                <a:sym typeface="Arial"/>
              </a:rPr>
              <a:t>.</a:t>
            </a:r>
          </a:p>
          <a:p>
            <a:pPr marL="342900" lvl="0" indent="-342900">
              <a:spcBef>
                <a:spcPts val="360"/>
              </a:spcBef>
              <a:buClr>
                <a:srgbClr val="000066"/>
              </a:buClr>
              <a:buFont typeface="Arial"/>
              <a:buChar char="•"/>
            </a:pPr>
            <a:r>
              <a:rPr lang="en-GB" sz="1800" b="1" dirty="0">
                <a:solidFill>
                  <a:srgbClr val="000066"/>
                </a:solidFill>
                <a:latin typeface="Arial"/>
                <a:ea typeface="Arial"/>
                <a:cs typeface="Arial"/>
                <a:sym typeface="Arial"/>
              </a:rPr>
              <a:t>public </a:t>
            </a:r>
            <a:r>
              <a:rPr lang="en-GB" sz="1800" b="1" dirty="0" err="1">
                <a:solidFill>
                  <a:srgbClr val="000066"/>
                </a:solidFill>
                <a:latin typeface="Arial"/>
                <a:ea typeface="Arial"/>
                <a:cs typeface="Arial"/>
                <a:sym typeface="Arial"/>
              </a:rPr>
              <a:t>int</a:t>
            </a:r>
            <a:r>
              <a:rPr lang="en-GB" sz="1800" b="1" dirty="0">
                <a:solidFill>
                  <a:srgbClr val="000066"/>
                </a:solidFill>
                <a:latin typeface="Arial"/>
                <a:ea typeface="Arial"/>
                <a:cs typeface="Arial"/>
                <a:sym typeface="Arial"/>
              </a:rPr>
              <a:t> size()</a:t>
            </a:r>
          </a:p>
          <a:p>
            <a:pPr marL="342900" lvl="0" indent="-342900">
              <a:spcBef>
                <a:spcPts val="360"/>
              </a:spcBef>
              <a:buClr>
                <a:srgbClr val="000066"/>
              </a:buClr>
              <a:buSzPct val="25000"/>
              <a:buNone/>
            </a:pPr>
            <a:r>
              <a:rPr lang="en-GB" sz="1800" b="1" dirty="0">
                <a:solidFill>
                  <a:srgbClr val="000066"/>
                </a:solidFill>
                <a:latin typeface="Arial"/>
                <a:ea typeface="Arial"/>
                <a:cs typeface="Arial"/>
                <a:sym typeface="Arial"/>
              </a:rPr>
              <a:t>	</a:t>
            </a:r>
            <a:r>
              <a:rPr lang="en-GB" sz="1600" dirty="0">
                <a:solidFill>
                  <a:srgbClr val="595959"/>
                </a:solidFill>
                <a:latin typeface="Arial"/>
                <a:ea typeface="Arial"/>
                <a:cs typeface="Arial"/>
                <a:sym typeface="Arial"/>
              </a:rPr>
              <a:t>return the total number of elements in the collection.	</a:t>
            </a:r>
          </a:p>
          <a:p>
            <a:pPr marL="342900" lvl="0" indent="-342900">
              <a:spcBef>
                <a:spcPts val="360"/>
              </a:spcBef>
              <a:buClr>
                <a:srgbClr val="000066"/>
              </a:buClr>
              <a:buFont typeface="Arial"/>
              <a:buChar char="•"/>
            </a:pPr>
            <a:r>
              <a:rPr lang="en-GB" sz="1800" b="1" dirty="0">
                <a:solidFill>
                  <a:srgbClr val="000066"/>
                </a:solidFill>
                <a:latin typeface="Arial"/>
                <a:ea typeface="Arial"/>
                <a:cs typeface="Arial"/>
                <a:sym typeface="Arial"/>
              </a:rPr>
              <a:t>public </a:t>
            </a:r>
            <a:r>
              <a:rPr lang="en-GB" sz="1800" b="1" dirty="0" err="1">
                <a:solidFill>
                  <a:srgbClr val="000066"/>
                </a:solidFill>
                <a:latin typeface="Arial"/>
                <a:ea typeface="Arial"/>
                <a:cs typeface="Arial"/>
                <a:sym typeface="Arial"/>
              </a:rPr>
              <a:t>boolean</a:t>
            </a:r>
            <a:r>
              <a:rPr lang="en-GB" sz="1800" b="1" dirty="0">
                <a:solidFill>
                  <a:srgbClr val="000066"/>
                </a:solidFill>
                <a:latin typeface="Arial"/>
                <a:ea typeface="Arial"/>
                <a:cs typeface="Arial"/>
                <a:sym typeface="Arial"/>
              </a:rPr>
              <a:t> remove(Object element)</a:t>
            </a:r>
          </a:p>
          <a:p>
            <a:pPr marL="342900" lvl="1" indent="-342900">
              <a:spcBef>
                <a:spcPts val="320"/>
              </a:spcBef>
              <a:buClr>
                <a:srgbClr val="595959"/>
              </a:buClr>
              <a:buSzPct val="25000"/>
              <a:buNone/>
            </a:pPr>
            <a:r>
              <a:rPr lang="en-GB" sz="1600" dirty="0">
                <a:solidFill>
                  <a:srgbClr val="595959"/>
                </a:solidFill>
                <a:latin typeface="Arial"/>
                <a:ea typeface="Arial"/>
                <a:cs typeface="Arial"/>
                <a:sym typeface="Arial"/>
              </a:rPr>
              <a:t>	is used to delete an element from this collection.</a:t>
            </a:r>
          </a:p>
          <a:p>
            <a:pPr marL="342900" lvl="0" indent="-342900">
              <a:spcBef>
                <a:spcPts val="360"/>
              </a:spcBef>
              <a:buClr>
                <a:srgbClr val="000066"/>
              </a:buClr>
              <a:buFont typeface="Arial"/>
              <a:buChar char="•"/>
            </a:pPr>
            <a:r>
              <a:rPr lang="en-GB" sz="1800" b="1" dirty="0">
                <a:solidFill>
                  <a:srgbClr val="000066"/>
                </a:solidFill>
                <a:latin typeface="Arial"/>
                <a:ea typeface="Arial"/>
                <a:cs typeface="Arial"/>
                <a:sym typeface="Arial"/>
              </a:rPr>
              <a:t>public </a:t>
            </a:r>
            <a:r>
              <a:rPr lang="en-GB" sz="1800" b="1" dirty="0" err="1">
                <a:solidFill>
                  <a:srgbClr val="000066"/>
                </a:solidFill>
                <a:latin typeface="Arial"/>
                <a:ea typeface="Arial"/>
                <a:cs typeface="Arial"/>
                <a:sym typeface="Arial"/>
              </a:rPr>
              <a:t>boolean</a:t>
            </a:r>
            <a:r>
              <a:rPr lang="en-GB" sz="1800" b="1" dirty="0">
                <a:solidFill>
                  <a:srgbClr val="000066"/>
                </a:solidFill>
                <a:latin typeface="Arial"/>
                <a:ea typeface="Arial"/>
                <a:cs typeface="Arial"/>
                <a:sym typeface="Arial"/>
              </a:rPr>
              <a:t> contains(object element)</a:t>
            </a:r>
          </a:p>
          <a:p>
            <a:pPr marL="342900" lvl="1" indent="-342900">
              <a:spcBef>
                <a:spcPts val="320"/>
              </a:spcBef>
              <a:buClr>
                <a:srgbClr val="595959"/>
              </a:buClr>
              <a:buSzPct val="25000"/>
              <a:buNone/>
            </a:pPr>
            <a:r>
              <a:rPr lang="en-GB" sz="1200" dirty="0">
                <a:solidFill>
                  <a:srgbClr val="595959"/>
                </a:solidFill>
                <a:latin typeface="Arial"/>
                <a:ea typeface="Arial"/>
                <a:cs typeface="Arial"/>
                <a:sym typeface="Arial"/>
              </a:rPr>
              <a:t>	</a:t>
            </a:r>
            <a:r>
              <a:rPr lang="en-GB" sz="1600" dirty="0">
                <a:solidFill>
                  <a:srgbClr val="595959"/>
                </a:solidFill>
                <a:latin typeface="Arial"/>
                <a:ea typeface="Arial"/>
                <a:cs typeface="Arial"/>
                <a:sym typeface="Arial"/>
              </a:rPr>
              <a:t>is used to search an element.</a:t>
            </a:r>
          </a:p>
          <a:p>
            <a:pPr marL="342900" lvl="0" indent="-342900">
              <a:spcBef>
                <a:spcPts val="360"/>
              </a:spcBef>
              <a:buClr>
                <a:srgbClr val="000066"/>
              </a:buClr>
              <a:buFont typeface="Arial"/>
              <a:buChar char="•"/>
            </a:pPr>
            <a:r>
              <a:rPr lang="en-GB" sz="1800" b="1" dirty="0">
                <a:solidFill>
                  <a:srgbClr val="000066"/>
                </a:solidFill>
                <a:latin typeface="Arial"/>
                <a:ea typeface="Arial"/>
                <a:cs typeface="Arial"/>
                <a:sym typeface="Arial"/>
              </a:rPr>
              <a:t>public Iterator iterator()</a:t>
            </a:r>
          </a:p>
          <a:p>
            <a:pPr marL="342900" lvl="0" indent="-342900">
              <a:spcBef>
                <a:spcPts val="360"/>
              </a:spcBef>
              <a:buClr>
                <a:srgbClr val="595959"/>
              </a:buClr>
              <a:buSzPct val="25000"/>
              <a:buNone/>
            </a:pPr>
            <a:r>
              <a:rPr lang="en-GB" sz="1800" b="1" dirty="0">
                <a:solidFill>
                  <a:srgbClr val="595959"/>
                </a:solidFill>
                <a:latin typeface="Arial"/>
                <a:ea typeface="Arial"/>
                <a:cs typeface="Arial"/>
                <a:sym typeface="Arial"/>
              </a:rPr>
              <a:t>	</a:t>
            </a:r>
            <a:r>
              <a:rPr lang="en-GB" sz="1600" dirty="0">
                <a:solidFill>
                  <a:srgbClr val="595959"/>
                </a:solidFill>
                <a:latin typeface="Arial"/>
                <a:ea typeface="Arial"/>
                <a:cs typeface="Arial"/>
                <a:sym typeface="Arial"/>
              </a:rPr>
              <a:t>returns an iterator.</a:t>
            </a:r>
          </a:p>
          <a:p>
            <a:pPr marL="342900" lvl="0" indent="-342900">
              <a:spcBef>
                <a:spcPts val="360"/>
              </a:spcBef>
              <a:buClr>
                <a:srgbClr val="000066"/>
              </a:buClr>
              <a:buFont typeface="Arial"/>
              <a:buChar char="•"/>
            </a:pPr>
            <a:r>
              <a:rPr lang="en-GB" sz="1800" b="1" dirty="0">
                <a:solidFill>
                  <a:srgbClr val="000066"/>
                </a:solidFill>
                <a:latin typeface="Arial"/>
                <a:ea typeface="Arial"/>
                <a:cs typeface="Arial"/>
                <a:sym typeface="Arial"/>
              </a:rPr>
              <a:t>public Object[] </a:t>
            </a:r>
            <a:r>
              <a:rPr lang="en-GB" sz="1800" b="1" dirty="0" err="1">
                <a:solidFill>
                  <a:srgbClr val="000066"/>
                </a:solidFill>
                <a:latin typeface="Arial"/>
                <a:ea typeface="Arial"/>
                <a:cs typeface="Arial"/>
                <a:sym typeface="Arial"/>
              </a:rPr>
              <a:t>toArray</a:t>
            </a:r>
            <a:r>
              <a:rPr lang="en-GB" sz="1800" b="1" dirty="0">
                <a:solidFill>
                  <a:srgbClr val="000066"/>
                </a:solidFill>
                <a:latin typeface="Arial"/>
                <a:ea typeface="Arial"/>
                <a:cs typeface="Arial"/>
                <a:sym typeface="Arial"/>
              </a:rPr>
              <a:t>()</a:t>
            </a:r>
          </a:p>
          <a:p>
            <a:pPr marL="342900" lvl="0" indent="-342900">
              <a:spcBef>
                <a:spcPts val="360"/>
              </a:spcBef>
              <a:buClr>
                <a:srgbClr val="000066"/>
              </a:buClr>
              <a:buSzPct val="25000"/>
              <a:buNone/>
            </a:pPr>
            <a:r>
              <a:rPr lang="en-GB" sz="1800" b="1" dirty="0">
                <a:solidFill>
                  <a:srgbClr val="000066"/>
                </a:solidFill>
                <a:latin typeface="Arial"/>
                <a:ea typeface="Arial"/>
                <a:cs typeface="Arial"/>
                <a:sym typeface="Arial"/>
              </a:rPr>
              <a:t>	</a:t>
            </a:r>
            <a:r>
              <a:rPr lang="en-GB" sz="1600" dirty="0">
                <a:solidFill>
                  <a:srgbClr val="595959"/>
                </a:solidFill>
                <a:latin typeface="Arial"/>
                <a:ea typeface="Arial"/>
                <a:cs typeface="Arial"/>
                <a:sym typeface="Arial"/>
              </a:rPr>
              <a:t>converts collection into array.</a:t>
            </a:r>
          </a:p>
          <a:p>
            <a:pPr marL="342900" lvl="0" indent="-342900">
              <a:spcBef>
                <a:spcPts val="320"/>
              </a:spcBef>
              <a:buClr>
                <a:srgbClr val="000066"/>
              </a:buClr>
              <a:buFont typeface="Arial"/>
              <a:buChar char="•"/>
            </a:pPr>
            <a:r>
              <a:rPr lang="en-GB" sz="1600" b="1" dirty="0">
                <a:solidFill>
                  <a:srgbClr val="000066"/>
                </a:solidFill>
                <a:latin typeface="Arial"/>
                <a:ea typeface="Arial"/>
                <a:cs typeface="Arial"/>
                <a:sym typeface="Arial"/>
              </a:rPr>
              <a:t>public </a:t>
            </a:r>
            <a:r>
              <a:rPr lang="en-GB" sz="1600" b="1" dirty="0" err="1">
                <a:solidFill>
                  <a:srgbClr val="000066"/>
                </a:solidFill>
                <a:latin typeface="Arial"/>
                <a:ea typeface="Arial"/>
                <a:cs typeface="Arial"/>
                <a:sym typeface="Arial"/>
              </a:rPr>
              <a:t>boolean</a:t>
            </a:r>
            <a:r>
              <a:rPr lang="en-GB" sz="1600" b="1" dirty="0">
                <a:solidFill>
                  <a:srgbClr val="000066"/>
                </a:solidFill>
                <a:latin typeface="Arial"/>
                <a:ea typeface="Arial"/>
                <a:cs typeface="Arial"/>
                <a:sym typeface="Arial"/>
              </a:rPr>
              <a:t> </a:t>
            </a:r>
            <a:r>
              <a:rPr lang="en-GB" sz="1600" b="1" dirty="0" err="1">
                <a:solidFill>
                  <a:srgbClr val="000066"/>
                </a:solidFill>
                <a:latin typeface="Arial"/>
                <a:ea typeface="Arial"/>
                <a:cs typeface="Arial"/>
                <a:sym typeface="Arial"/>
              </a:rPr>
              <a:t>isEmpty</a:t>
            </a:r>
            <a:r>
              <a:rPr lang="en-GB" sz="1600" b="1" dirty="0">
                <a:solidFill>
                  <a:srgbClr val="000066"/>
                </a:solidFill>
                <a:latin typeface="Arial"/>
                <a:ea typeface="Arial"/>
                <a:cs typeface="Arial"/>
                <a:sym typeface="Arial"/>
              </a:rPr>
              <a:t>()</a:t>
            </a:r>
          </a:p>
          <a:p>
            <a:pPr marL="342900" lvl="0" indent="-342900">
              <a:spcBef>
                <a:spcPts val="320"/>
              </a:spcBef>
              <a:buClr>
                <a:srgbClr val="595959"/>
              </a:buClr>
              <a:buSzPct val="25000"/>
              <a:buNone/>
            </a:pPr>
            <a:r>
              <a:rPr lang="en-GB" sz="1600" dirty="0">
                <a:solidFill>
                  <a:srgbClr val="595959"/>
                </a:solidFill>
                <a:latin typeface="Arial"/>
                <a:ea typeface="Arial"/>
                <a:cs typeface="Arial"/>
                <a:sym typeface="Arial"/>
              </a:rPr>
              <a:t>	checks if collection is empty.</a:t>
            </a:r>
          </a:p>
          <a:p>
            <a:endParaRPr lang="en-IN" dirty="0"/>
          </a:p>
        </p:txBody>
      </p:sp>
    </p:spTree>
    <p:extLst>
      <p:ext uri="{BB962C8B-B14F-4D97-AF65-F5344CB8AC3E}">
        <p14:creationId xmlns:p14="http://schemas.microsoft.com/office/powerpoint/2010/main" val="11016090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Collection APIs</a:t>
            </a:r>
          </a:p>
        </p:txBody>
      </p:sp>
      <p:sp>
        <p:nvSpPr>
          <p:cNvPr id="3" name="Content Placeholder 2"/>
          <p:cNvSpPr>
            <a:spLocks noGrp="1"/>
          </p:cNvSpPr>
          <p:nvPr>
            <p:ph idx="1"/>
          </p:nvPr>
        </p:nvSpPr>
        <p:spPr/>
        <p:txBody>
          <a:bodyPr/>
          <a:lstStyle/>
          <a:p>
            <a:r>
              <a:rPr lang="en-US" dirty="0" smtClean="0"/>
              <a:t>Important Classes of Collections framework</a:t>
            </a:r>
          </a:p>
          <a:p>
            <a:endParaRPr lang="en-US" dirty="0"/>
          </a:p>
          <a:p>
            <a:r>
              <a:rPr lang="en-US" dirty="0" err="1" smtClean="0"/>
              <a:t>ArrayList</a:t>
            </a:r>
            <a:endParaRPr lang="en-US" dirty="0" smtClean="0"/>
          </a:p>
          <a:p>
            <a:pPr marL="201168" lvl="1" indent="0">
              <a:buNone/>
            </a:pPr>
            <a:r>
              <a:rPr lang="en-IN" dirty="0" err="1">
                <a:solidFill>
                  <a:srgbClr val="0070C0"/>
                </a:solidFill>
              </a:rPr>
              <a:t>ArrayList</a:t>
            </a:r>
            <a:r>
              <a:rPr lang="en-IN" dirty="0">
                <a:solidFill>
                  <a:srgbClr val="0070C0"/>
                </a:solidFill>
              </a:rPr>
              <a:t>&lt;String&gt; list = new </a:t>
            </a:r>
            <a:r>
              <a:rPr lang="en-IN" dirty="0" err="1">
                <a:solidFill>
                  <a:srgbClr val="0070C0"/>
                </a:solidFill>
              </a:rPr>
              <a:t>ArrayList</a:t>
            </a:r>
            <a:r>
              <a:rPr lang="en-IN" dirty="0">
                <a:solidFill>
                  <a:srgbClr val="0070C0"/>
                </a:solidFill>
              </a:rPr>
              <a:t>&lt;String&gt;();</a:t>
            </a:r>
            <a:endParaRPr lang="en-US" dirty="0">
              <a:solidFill>
                <a:srgbClr val="0070C0"/>
              </a:solidFill>
            </a:endParaRPr>
          </a:p>
          <a:p>
            <a:r>
              <a:rPr lang="en-US" dirty="0" err="1" smtClean="0"/>
              <a:t>HashSet</a:t>
            </a:r>
            <a:endParaRPr lang="en-US" dirty="0" smtClean="0"/>
          </a:p>
          <a:p>
            <a:pPr marL="201168" lvl="1" indent="0">
              <a:buNone/>
            </a:pPr>
            <a:r>
              <a:rPr lang="en-IN" dirty="0" err="1">
                <a:solidFill>
                  <a:srgbClr val="0070C0"/>
                </a:solidFill>
              </a:rPr>
              <a:t>HashSet</a:t>
            </a:r>
            <a:r>
              <a:rPr lang="en-IN" dirty="0">
                <a:solidFill>
                  <a:srgbClr val="0070C0"/>
                </a:solidFill>
              </a:rPr>
              <a:t>&lt;String&gt; set = new </a:t>
            </a:r>
            <a:r>
              <a:rPr lang="en-IN" dirty="0" err="1">
                <a:solidFill>
                  <a:srgbClr val="0070C0"/>
                </a:solidFill>
              </a:rPr>
              <a:t>HashSet</a:t>
            </a:r>
            <a:r>
              <a:rPr lang="en-IN" dirty="0">
                <a:solidFill>
                  <a:srgbClr val="0070C0"/>
                </a:solidFill>
              </a:rPr>
              <a:t>&lt;String&gt;();</a:t>
            </a:r>
          </a:p>
        </p:txBody>
      </p:sp>
    </p:spTree>
    <p:extLst>
      <p:ext uri="{BB962C8B-B14F-4D97-AF65-F5344CB8AC3E}">
        <p14:creationId xmlns:p14="http://schemas.microsoft.com/office/powerpoint/2010/main" val="31423403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Collection APIs</a:t>
            </a:r>
          </a:p>
        </p:txBody>
      </p:sp>
      <p:sp>
        <p:nvSpPr>
          <p:cNvPr id="3" name="Content Placeholder 2"/>
          <p:cNvSpPr>
            <a:spLocks noGrp="1"/>
          </p:cNvSpPr>
          <p:nvPr>
            <p:ph idx="1"/>
          </p:nvPr>
        </p:nvSpPr>
        <p:spPr/>
        <p:txBody>
          <a:bodyPr>
            <a:normAutofit/>
          </a:bodyPr>
          <a:lstStyle/>
          <a:p>
            <a:r>
              <a:rPr lang="en-US" sz="2800" dirty="0" err="1" smtClean="0">
                <a:solidFill>
                  <a:schemeClr val="accent1"/>
                </a:solidFill>
              </a:rPr>
              <a:t>ArrayList</a:t>
            </a:r>
            <a:r>
              <a:rPr lang="en-US" sz="2800" dirty="0" smtClean="0">
                <a:solidFill>
                  <a:schemeClr val="accent1"/>
                </a:solidFill>
              </a:rPr>
              <a:t> Class</a:t>
            </a:r>
          </a:p>
          <a:p>
            <a:pPr>
              <a:buFont typeface="Arial" panose="020B0604020202020204" pitchFamily="34" charset="0"/>
              <a:buChar char="•"/>
            </a:pPr>
            <a:r>
              <a:rPr lang="en-IN" dirty="0">
                <a:solidFill>
                  <a:schemeClr val="bg1">
                    <a:lumMod val="50000"/>
                  </a:schemeClr>
                </a:solidFill>
              </a:rPr>
              <a:t>It implements List interface.</a:t>
            </a:r>
          </a:p>
          <a:p>
            <a:pPr>
              <a:buFont typeface="Arial" panose="020B0604020202020204" pitchFamily="34" charset="0"/>
              <a:buChar char="•"/>
            </a:pPr>
            <a:r>
              <a:rPr lang="en-IN" dirty="0" smtClean="0">
                <a:solidFill>
                  <a:schemeClr val="bg1">
                    <a:lumMod val="50000"/>
                  </a:schemeClr>
                </a:solidFill>
              </a:rPr>
              <a:t>Uses </a:t>
            </a:r>
            <a:r>
              <a:rPr lang="en-IN" dirty="0">
                <a:solidFill>
                  <a:schemeClr val="bg1">
                    <a:lumMod val="50000"/>
                  </a:schemeClr>
                </a:solidFill>
              </a:rPr>
              <a:t>a dynamic array for storing the elements . </a:t>
            </a:r>
            <a:endParaRPr lang="en-IN" dirty="0" smtClean="0">
              <a:solidFill>
                <a:schemeClr val="bg1">
                  <a:lumMod val="50000"/>
                </a:schemeClr>
              </a:solidFill>
            </a:endParaRPr>
          </a:p>
          <a:p>
            <a:pPr>
              <a:buFont typeface="Arial" panose="020B0604020202020204" pitchFamily="34" charset="0"/>
              <a:buChar char="•"/>
            </a:pPr>
            <a:r>
              <a:rPr lang="en-IN" dirty="0" smtClean="0">
                <a:solidFill>
                  <a:schemeClr val="bg1">
                    <a:lumMod val="50000"/>
                  </a:schemeClr>
                </a:solidFill>
              </a:rPr>
              <a:t>Can </a:t>
            </a:r>
            <a:r>
              <a:rPr lang="en-IN" dirty="0">
                <a:solidFill>
                  <a:schemeClr val="bg1">
                    <a:lumMod val="50000"/>
                  </a:schemeClr>
                </a:solidFill>
              </a:rPr>
              <a:t>contain duplicate elements.</a:t>
            </a:r>
          </a:p>
          <a:p>
            <a:pPr>
              <a:buFont typeface="Arial" panose="020B0604020202020204" pitchFamily="34" charset="0"/>
              <a:buChar char="•"/>
            </a:pPr>
            <a:r>
              <a:rPr lang="en-IN" dirty="0">
                <a:solidFill>
                  <a:schemeClr val="bg1">
                    <a:lumMod val="50000"/>
                  </a:schemeClr>
                </a:solidFill>
              </a:rPr>
              <a:t>Maintains insertion order.</a:t>
            </a:r>
          </a:p>
          <a:p>
            <a:pPr>
              <a:buFont typeface="Arial" panose="020B0604020202020204" pitchFamily="34" charset="0"/>
              <a:buChar char="•"/>
            </a:pPr>
            <a:r>
              <a:rPr lang="en-IN" dirty="0">
                <a:solidFill>
                  <a:schemeClr val="bg1">
                    <a:lumMod val="50000"/>
                  </a:schemeClr>
                </a:solidFill>
              </a:rPr>
              <a:t>Random access because array works at the index basis.</a:t>
            </a:r>
          </a:p>
        </p:txBody>
      </p:sp>
    </p:spTree>
    <p:extLst>
      <p:ext uri="{BB962C8B-B14F-4D97-AF65-F5344CB8AC3E}">
        <p14:creationId xmlns:p14="http://schemas.microsoft.com/office/powerpoint/2010/main" val="18607516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Collection APIs</a:t>
            </a:r>
          </a:p>
        </p:txBody>
      </p:sp>
      <p:sp>
        <p:nvSpPr>
          <p:cNvPr id="3" name="Content Placeholder 2"/>
          <p:cNvSpPr>
            <a:spLocks noGrp="1"/>
          </p:cNvSpPr>
          <p:nvPr>
            <p:ph idx="1"/>
          </p:nvPr>
        </p:nvSpPr>
        <p:spPr/>
        <p:txBody>
          <a:bodyPr/>
          <a:lstStyle/>
          <a:p>
            <a:r>
              <a:rPr lang="en-US" sz="2800" dirty="0" err="1" smtClean="0">
                <a:solidFill>
                  <a:schemeClr val="accent1"/>
                </a:solidFill>
              </a:rPr>
              <a:t>HashSet</a:t>
            </a:r>
            <a:r>
              <a:rPr lang="en-US" sz="2800" dirty="0" smtClean="0">
                <a:solidFill>
                  <a:schemeClr val="accent1"/>
                </a:solidFill>
              </a:rPr>
              <a:t> Class</a:t>
            </a:r>
          </a:p>
          <a:p>
            <a:pPr>
              <a:buFont typeface="Arial" panose="020B0604020202020204" pitchFamily="34" charset="0"/>
              <a:buChar char="•"/>
            </a:pPr>
            <a:r>
              <a:rPr lang="en-IN" dirty="0"/>
              <a:t>It implements Set interface.</a:t>
            </a:r>
          </a:p>
          <a:p>
            <a:pPr>
              <a:buFont typeface="Arial" panose="020B0604020202020204" pitchFamily="34" charset="0"/>
              <a:buChar char="•"/>
            </a:pPr>
            <a:r>
              <a:rPr lang="en-IN" dirty="0"/>
              <a:t>Contains unique elements.</a:t>
            </a:r>
          </a:p>
          <a:p>
            <a:pPr>
              <a:buFont typeface="Arial" panose="020B0604020202020204" pitchFamily="34" charset="0"/>
              <a:buChar char="•"/>
            </a:pPr>
            <a:r>
              <a:rPr lang="en-IN" dirty="0"/>
              <a:t>Does not maintains insertion order.</a:t>
            </a:r>
          </a:p>
        </p:txBody>
      </p:sp>
    </p:spTree>
    <p:extLst>
      <p:ext uri="{BB962C8B-B14F-4D97-AF65-F5344CB8AC3E}">
        <p14:creationId xmlns:p14="http://schemas.microsoft.com/office/powerpoint/2010/main" val="22502938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Collection APIs</a:t>
            </a:r>
          </a:p>
        </p:txBody>
      </p:sp>
      <p:sp>
        <p:nvSpPr>
          <p:cNvPr id="3" name="Content Placeholder 2"/>
          <p:cNvSpPr>
            <a:spLocks noGrp="1"/>
          </p:cNvSpPr>
          <p:nvPr>
            <p:ph idx="1"/>
          </p:nvPr>
        </p:nvSpPr>
        <p:spPr/>
        <p:txBody>
          <a:bodyPr>
            <a:normAutofit/>
          </a:bodyPr>
          <a:lstStyle/>
          <a:p>
            <a:r>
              <a:rPr lang="en-US" sz="2800" dirty="0" smtClean="0">
                <a:solidFill>
                  <a:schemeClr val="accent1"/>
                </a:solidFill>
              </a:rPr>
              <a:t>Iterator Interface</a:t>
            </a:r>
          </a:p>
          <a:p>
            <a:r>
              <a:rPr lang="en-IN" dirty="0"/>
              <a:t>Iterator interface provides the facility of iterating the elements in forward direction only</a:t>
            </a:r>
            <a:r>
              <a:rPr lang="en-IN" dirty="0" smtClean="0"/>
              <a:t>.</a:t>
            </a:r>
            <a:endParaRPr lang="en-IN" dirty="0"/>
          </a:p>
          <a:p>
            <a:endParaRPr lang="en-IN" u="sng" dirty="0" smtClean="0">
              <a:solidFill>
                <a:schemeClr val="accent1"/>
              </a:solidFill>
            </a:endParaRPr>
          </a:p>
          <a:p>
            <a:r>
              <a:rPr lang="en-IN" u="sng" dirty="0" smtClean="0">
                <a:solidFill>
                  <a:schemeClr val="accent1"/>
                </a:solidFill>
              </a:rPr>
              <a:t>Methods </a:t>
            </a:r>
            <a:r>
              <a:rPr lang="en-IN" u="sng" dirty="0">
                <a:solidFill>
                  <a:schemeClr val="accent1"/>
                </a:solidFill>
              </a:rPr>
              <a:t>of Iterator </a:t>
            </a:r>
            <a:r>
              <a:rPr lang="en-IN" u="sng" dirty="0" smtClean="0">
                <a:solidFill>
                  <a:schemeClr val="accent1"/>
                </a:solidFill>
              </a:rPr>
              <a:t>interface</a:t>
            </a:r>
            <a:endParaRPr lang="en-IN" u="sng" dirty="0">
              <a:solidFill>
                <a:schemeClr val="accent1"/>
              </a:solidFill>
            </a:endParaRPr>
          </a:p>
          <a:p>
            <a:r>
              <a:rPr lang="en-IN" dirty="0"/>
              <a:t>There are only three methods in the Iterator interface. </a:t>
            </a:r>
          </a:p>
          <a:p>
            <a:pPr lvl="1">
              <a:buFont typeface="Arial" panose="020B0604020202020204" pitchFamily="34" charset="0"/>
              <a:buChar char="•"/>
            </a:pPr>
            <a:r>
              <a:rPr lang="en-IN" dirty="0"/>
              <a:t>public </a:t>
            </a:r>
            <a:r>
              <a:rPr lang="en-IN" dirty="0" err="1"/>
              <a:t>boolean</a:t>
            </a:r>
            <a:r>
              <a:rPr lang="en-IN" dirty="0"/>
              <a:t> </a:t>
            </a:r>
            <a:r>
              <a:rPr lang="en-IN" dirty="0" err="1"/>
              <a:t>hasNext</a:t>
            </a:r>
            <a:r>
              <a:rPr lang="en-IN" dirty="0"/>
              <a:t>() it returns true if iterator has more elements</a:t>
            </a:r>
            <a:r>
              <a:rPr lang="en-IN" dirty="0" smtClean="0"/>
              <a:t>.</a:t>
            </a:r>
            <a:endParaRPr lang="en-IN" dirty="0"/>
          </a:p>
          <a:p>
            <a:pPr lvl="1">
              <a:buFont typeface="Arial" panose="020B0604020202020204" pitchFamily="34" charset="0"/>
              <a:buChar char="•"/>
            </a:pPr>
            <a:r>
              <a:rPr lang="en-IN" dirty="0"/>
              <a:t>public object next() it returns the element and moves the cursor pointer to the next element</a:t>
            </a:r>
            <a:r>
              <a:rPr lang="en-IN" dirty="0" smtClean="0"/>
              <a:t>.</a:t>
            </a:r>
            <a:endParaRPr lang="en-IN" dirty="0"/>
          </a:p>
          <a:p>
            <a:pPr lvl="1">
              <a:buFont typeface="Arial" panose="020B0604020202020204" pitchFamily="34" charset="0"/>
              <a:buChar char="•"/>
            </a:pPr>
            <a:r>
              <a:rPr lang="en-IN" dirty="0"/>
              <a:t>public void remove() it removes the last elements returned by the iterator. It is rarely used</a:t>
            </a:r>
            <a:r>
              <a:rPr lang="en-IN" dirty="0" smtClean="0"/>
              <a:t>.</a:t>
            </a:r>
          </a:p>
          <a:p>
            <a:pPr marL="201168" lvl="1" indent="0">
              <a:buNone/>
            </a:pPr>
            <a:endParaRPr lang="en-US" dirty="0"/>
          </a:p>
        </p:txBody>
      </p:sp>
    </p:spTree>
    <p:extLst>
      <p:ext uri="{BB962C8B-B14F-4D97-AF65-F5344CB8AC3E}">
        <p14:creationId xmlns:p14="http://schemas.microsoft.com/office/powerpoint/2010/main" val="181311039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Collection APIs</a:t>
            </a:r>
          </a:p>
        </p:txBody>
      </p:sp>
      <p:sp>
        <p:nvSpPr>
          <p:cNvPr id="3" name="Content Placeholder 2"/>
          <p:cNvSpPr>
            <a:spLocks noGrp="1"/>
          </p:cNvSpPr>
          <p:nvPr>
            <p:ph idx="1"/>
          </p:nvPr>
        </p:nvSpPr>
        <p:spPr/>
        <p:txBody>
          <a:bodyPr>
            <a:normAutofit/>
          </a:bodyPr>
          <a:lstStyle/>
          <a:p>
            <a:r>
              <a:rPr lang="en-IN" sz="2800" dirty="0" smtClean="0">
                <a:solidFill>
                  <a:schemeClr val="accent1"/>
                </a:solidFill>
              </a:rPr>
              <a:t>How </a:t>
            </a:r>
            <a:r>
              <a:rPr lang="en-IN" sz="2800" dirty="0">
                <a:solidFill>
                  <a:schemeClr val="accent1"/>
                </a:solidFill>
              </a:rPr>
              <a:t>to </a:t>
            </a:r>
            <a:r>
              <a:rPr lang="en-IN" sz="2800" dirty="0" smtClean="0">
                <a:solidFill>
                  <a:schemeClr val="accent1"/>
                </a:solidFill>
              </a:rPr>
              <a:t>create </a:t>
            </a:r>
            <a:r>
              <a:rPr lang="en-IN" sz="2800" dirty="0">
                <a:solidFill>
                  <a:schemeClr val="accent1"/>
                </a:solidFill>
              </a:rPr>
              <a:t>Iterator in </a:t>
            </a:r>
            <a:r>
              <a:rPr lang="en-IN" sz="2800" dirty="0" smtClean="0">
                <a:solidFill>
                  <a:schemeClr val="accent1"/>
                </a:solidFill>
              </a:rPr>
              <a:t>Java</a:t>
            </a:r>
          </a:p>
          <a:p>
            <a:r>
              <a:rPr lang="en-IN" dirty="0">
                <a:solidFill>
                  <a:schemeClr val="bg1">
                    <a:lumMod val="50000"/>
                  </a:schemeClr>
                </a:solidFill>
              </a:rPr>
              <a:t>Every collection classes provides an iterator() method that returns an iterator to the beginning of the collection. By using this iterator object, we can access each element in the collection, one element at a time. </a:t>
            </a:r>
            <a:endParaRPr lang="en-IN" dirty="0" smtClean="0">
              <a:solidFill>
                <a:schemeClr val="bg1">
                  <a:lumMod val="50000"/>
                </a:schemeClr>
              </a:solidFill>
            </a:endParaRPr>
          </a:p>
          <a:p>
            <a:r>
              <a:rPr lang="en-IN" dirty="0" smtClean="0">
                <a:solidFill>
                  <a:schemeClr val="bg1">
                    <a:lumMod val="50000"/>
                  </a:schemeClr>
                </a:solidFill>
              </a:rPr>
              <a:t>In </a:t>
            </a:r>
            <a:r>
              <a:rPr lang="en-IN" dirty="0">
                <a:solidFill>
                  <a:schemeClr val="bg1">
                    <a:lumMod val="50000"/>
                  </a:schemeClr>
                </a:solidFill>
              </a:rPr>
              <a:t>general, to use an iterator to traverse through the contents of a collection follow these steps</a:t>
            </a:r>
            <a:r>
              <a:rPr lang="en-IN" dirty="0" smtClean="0">
                <a:solidFill>
                  <a:schemeClr val="bg1">
                    <a:lumMod val="50000"/>
                  </a:schemeClr>
                </a:solidFill>
              </a:rPr>
              <a:t>:</a:t>
            </a:r>
            <a:endParaRPr lang="en-US" dirty="0">
              <a:solidFill>
                <a:schemeClr val="bg1">
                  <a:lumMod val="50000"/>
                </a:schemeClr>
              </a:solidFill>
            </a:endParaRPr>
          </a:p>
          <a:p>
            <a:r>
              <a:rPr lang="en-IN" dirty="0">
                <a:solidFill>
                  <a:schemeClr val="bg1">
                    <a:lumMod val="50000"/>
                  </a:schemeClr>
                </a:solidFill>
              </a:rPr>
              <a:t>1.  First obtain an iterator to the beginning  of the collection by calling the collection's iterator( ) </a:t>
            </a:r>
          </a:p>
          <a:p>
            <a:r>
              <a:rPr lang="en-IN" dirty="0">
                <a:solidFill>
                  <a:schemeClr val="bg1">
                    <a:lumMod val="50000"/>
                  </a:schemeClr>
                </a:solidFill>
              </a:rPr>
              <a:t>2.  Set up a loop that makes a call to </a:t>
            </a:r>
            <a:r>
              <a:rPr lang="en-IN" dirty="0" err="1">
                <a:solidFill>
                  <a:schemeClr val="bg1">
                    <a:lumMod val="50000"/>
                  </a:schemeClr>
                </a:solidFill>
              </a:rPr>
              <a:t>hasNext</a:t>
            </a:r>
            <a:r>
              <a:rPr lang="en-IN" dirty="0">
                <a:solidFill>
                  <a:schemeClr val="bg1">
                    <a:lumMod val="50000"/>
                  </a:schemeClr>
                </a:solidFill>
              </a:rPr>
              <a:t>( ). Have the loop iterate as long as </a:t>
            </a:r>
            <a:r>
              <a:rPr lang="en-IN" dirty="0" err="1">
                <a:solidFill>
                  <a:schemeClr val="bg1">
                    <a:lumMod val="50000"/>
                  </a:schemeClr>
                </a:solidFill>
              </a:rPr>
              <a:t>hasNext</a:t>
            </a:r>
            <a:r>
              <a:rPr lang="en-IN" dirty="0">
                <a:solidFill>
                  <a:schemeClr val="bg1">
                    <a:lumMod val="50000"/>
                  </a:schemeClr>
                </a:solidFill>
              </a:rPr>
              <a:t>( ) returns true.</a:t>
            </a:r>
          </a:p>
          <a:p>
            <a:r>
              <a:rPr lang="en-IN" dirty="0">
                <a:solidFill>
                  <a:schemeClr val="bg1">
                    <a:lumMod val="50000"/>
                  </a:schemeClr>
                </a:solidFill>
              </a:rPr>
              <a:t>3.  Within the loop, obtain each element by calling next( ).</a:t>
            </a:r>
          </a:p>
        </p:txBody>
      </p:sp>
    </p:spTree>
    <p:extLst>
      <p:ext uri="{BB962C8B-B14F-4D97-AF65-F5344CB8AC3E}">
        <p14:creationId xmlns:p14="http://schemas.microsoft.com/office/powerpoint/2010/main" val="2221398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Datatypes</a:t>
            </a:r>
            <a:endParaRPr lang="en-IN" dirty="0"/>
          </a:p>
        </p:txBody>
      </p:sp>
      <p:sp>
        <p:nvSpPr>
          <p:cNvPr id="3" name="Content Placeholder 2"/>
          <p:cNvSpPr>
            <a:spLocks noGrp="1"/>
          </p:cNvSpPr>
          <p:nvPr>
            <p:ph idx="1"/>
          </p:nvPr>
        </p:nvSpPr>
        <p:spPr/>
        <p:txBody>
          <a:bodyPr/>
          <a:lstStyle/>
          <a:p>
            <a:r>
              <a:rPr lang="en-US" dirty="0" smtClean="0"/>
              <a:t>Java defines eight primitive datatypes</a:t>
            </a:r>
            <a:endParaRPr lang="en-IN" dirty="0"/>
          </a:p>
        </p:txBody>
      </p:sp>
      <p:pic>
        <p:nvPicPr>
          <p:cNvPr id="4" name="Picture 3"/>
          <p:cNvPicPr>
            <a:picLocks noChangeAspect="1"/>
          </p:cNvPicPr>
          <p:nvPr/>
        </p:nvPicPr>
        <p:blipFill>
          <a:blip r:embed="rId2"/>
          <a:stretch>
            <a:fillRect/>
          </a:stretch>
        </p:blipFill>
        <p:spPr>
          <a:xfrm>
            <a:off x="1799554" y="2275871"/>
            <a:ext cx="5295900" cy="3362325"/>
          </a:xfrm>
          <a:prstGeom prst="rect">
            <a:avLst/>
          </a:prstGeom>
        </p:spPr>
      </p:pic>
    </p:spTree>
    <p:extLst>
      <p:ext uri="{BB962C8B-B14F-4D97-AF65-F5344CB8AC3E}">
        <p14:creationId xmlns:p14="http://schemas.microsoft.com/office/powerpoint/2010/main" val="300870153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Collection APIs</a:t>
            </a:r>
          </a:p>
        </p:txBody>
      </p:sp>
      <p:sp>
        <p:nvSpPr>
          <p:cNvPr id="3" name="Content Placeholder 2"/>
          <p:cNvSpPr>
            <a:spLocks noGrp="1"/>
          </p:cNvSpPr>
          <p:nvPr>
            <p:ph idx="1"/>
          </p:nvPr>
        </p:nvSpPr>
        <p:spPr/>
        <p:txBody>
          <a:bodyPr/>
          <a:lstStyle/>
          <a:p>
            <a:r>
              <a:rPr lang="en-US" dirty="0" smtClean="0"/>
              <a:t>Example:</a:t>
            </a:r>
          </a:p>
          <a:p>
            <a:endParaRPr lang="en-IN" dirty="0"/>
          </a:p>
        </p:txBody>
      </p:sp>
      <p:pic>
        <p:nvPicPr>
          <p:cNvPr id="4" name="Picture 3"/>
          <p:cNvPicPr>
            <a:picLocks noChangeAspect="1"/>
          </p:cNvPicPr>
          <p:nvPr/>
        </p:nvPicPr>
        <p:blipFill>
          <a:blip r:embed="rId2"/>
          <a:stretch>
            <a:fillRect/>
          </a:stretch>
        </p:blipFill>
        <p:spPr>
          <a:xfrm>
            <a:off x="1912847" y="2438189"/>
            <a:ext cx="3781425" cy="2838450"/>
          </a:xfrm>
          <a:prstGeom prst="rect">
            <a:avLst/>
          </a:prstGeom>
        </p:spPr>
      </p:pic>
    </p:spTree>
    <p:extLst>
      <p:ext uri="{BB962C8B-B14F-4D97-AF65-F5344CB8AC3E}">
        <p14:creationId xmlns:p14="http://schemas.microsoft.com/office/powerpoint/2010/main" val="3996217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Datatypes</a:t>
            </a:r>
            <a:endParaRPr lang="en-IN" dirty="0"/>
          </a:p>
        </p:txBody>
      </p:sp>
      <p:sp>
        <p:nvSpPr>
          <p:cNvPr id="3" name="Content Placeholder 2"/>
          <p:cNvSpPr>
            <a:spLocks noGrp="1"/>
          </p:cNvSpPr>
          <p:nvPr>
            <p:ph idx="1"/>
          </p:nvPr>
        </p:nvSpPr>
        <p:spPr/>
        <p:txBody>
          <a:bodyPr/>
          <a:lstStyle/>
          <a:p>
            <a:r>
              <a:rPr lang="en-US" dirty="0" smtClean="0"/>
              <a:t>Declaration</a:t>
            </a:r>
          </a:p>
          <a:p>
            <a:endParaRPr lang="en-US" dirty="0" smtClean="0"/>
          </a:p>
          <a:p>
            <a:pPr lvl="3"/>
            <a:r>
              <a:rPr lang="en-IN" sz="2000" dirty="0"/>
              <a:t>byte a = 20;</a:t>
            </a:r>
          </a:p>
          <a:p>
            <a:pPr lvl="3"/>
            <a:r>
              <a:rPr lang="en-IN" sz="2000" dirty="0"/>
              <a:t>short b = 22;</a:t>
            </a:r>
          </a:p>
          <a:p>
            <a:pPr lvl="3"/>
            <a:r>
              <a:rPr lang="en-IN" sz="2000" dirty="0" err="1"/>
              <a:t>int</a:t>
            </a:r>
            <a:r>
              <a:rPr lang="en-IN" sz="2000" dirty="0"/>
              <a:t> c = 34567;</a:t>
            </a:r>
          </a:p>
          <a:p>
            <a:pPr lvl="3"/>
            <a:r>
              <a:rPr lang="en-IN" sz="2000" dirty="0"/>
              <a:t>long l = 34905857;</a:t>
            </a:r>
          </a:p>
          <a:p>
            <a:pPr lvl="3"/>
            <a:r>
              <a:rPr lang="en-IN" sz="2000" dirty="0"/>
              <a:t>float e = 324.5f; / 324.5F;</a:t>
            </a:r>
          </a:p>
          <a:p>
            <a:pPr lvl="3"/>
            <a:r>
              <a:rPr lang="en-IN" sz="2000" dirty="0"/>
              <a:t>double g = 2234.5; / 2234.5d; / 2234.5D;</a:t>
            </a:r>
          </a:p>
          <a:p>
            <a:pPr lvl="3"/>
            <a:r>
              <a:rPr lang="en-IN" sz="2000" dirty="0"/>
              <a:t>char h = ‘a’;</a:t>
            </a:r>
          </a:p>
          <a:p>
            <a:pPr lvl="3"/>
            <a:r>
              <a:rPr lang="en-IN" sz="2000" dirty="0" err="1"/>
              <a:t>boolean</a:t>
            </a:r>
            <a:r>
              <a:rPr lang="en-IN" sz="2000" dirty="0"/>
              <a:t> = true;  / false;</a:t>
            </a:r>
          </a:p>
        </p:txBody>
      </p:sp>
    </p:spTree>
    <p:extLst>
      <p:ext uri="{BB962C8B-B14F-4D97-AF65-F5344CB8AC3E}">
        <p14:creationId xmlns:p14="http://schemas.microsoft.com/office/powerpoint/2010/main" val="204251506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19451</TotalTime>
  <Words>2380</Words>
  <Application>Microsoft Office PowerPoint</Application>
  <PresentationFormat>Widescreen</PresentationFormat>
  <Paragraphs>620</Paragraphs>
  <Slides>80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80</vt:i4>
      </vt:variant>
    </vt:vector>
  </HeadingPairs>
  <TitlesOfParts>
    <vt:vector size="87" baseType="lpstr">
      <vt:lpstr>Arial</vt:lpstr>
      <vt:lpstr>Bradley Hand ITC</vt:lpstr>
      <vt:lpstr>Calibri</vt:lpstr>
      <vt:lpstr>Calibri Light</vt:lpstr>
      <vt:lpstr>Gill Sans MT Condensed</vt:lpstr>
      <vt:lpstr>Wingdings</vt:lpstr>
      <vt:lpstr>Retrospect</vt:lpstr>
      <vt:lpstr>Java Essentials</vt:lpstr>
      <vt:lpstr>Contents</vt:lpstr>
      <vt:lpstr>Java Basics</vt:lpstr>
      <vt:lpstr>Feature</vt:lpstr>
      <vt:lpstr>Portability</vt:lpstr>
      <vt:lpstr>Safe</vt:lpstr>
      <vt:lpstr>Datatypes</vt:lpstr>
      <vt:lpstr>Primitive Datatypes</vt:lpstr>
      <vt:lpstr>Primitive Datatypes</vt:lpstr>
      <vt:lpstr>Primitive Datatypes</vt:lpstr>
      <vt:lpstr>Primitive Datatypes</vt:lpstr>
      <vt:lpstr>Primitive Datatypes</vt:lpstr>
      <vt:lpstr>Operators</vt:lpstr>
      <vt:lpstr>Operators</vt:lpstr>
      <vt:lpstr>Operators</vt:lpstr>
      <vt:lpstr>Java Control Statement</vt:lpstr>
      <vt:lpstr>Java Control Statement</vt:lpstr>
      <vt:lpstr>Java Control Statement</vt:lpstr>
      <vt:lpstr>Java Control Statement</vt:lpstr>
      <vt:lpstr>Java Control Statement</vt:lpstr>
      <vt:lpstr>Java Control Statement</vt:lpstr>
      <vt:lpstr>Java Control Statement</vt:lpstr>
      <vt:lpstr>Java Control Statement</vt:lpstr>
      <vt:lpstr>Arrays</vt:lpstr>
      <vt:lpstr>Arrays</vt:lpstr>
      <vt:lpstr>Arrays</vt:lpstr>
      <vt:lpstr>Arrays</vt:lpstr>
      <vt:lpstr>Arrays</vt:lpstr>
      <vt:lpstr>Arrays</vt:lpstr>
      <vt:lpstr>OOPS Concepts</vt:lpstr>
      <vt:lpstr>OOPS</vt:lpstr>
      <vt:lpstr>OOPS</vt:lpstr>
      <vt:lpstr>OOPS</vt:lpstr>
      <vt:lpstr>OOPS</vt:lpstr>
      <vt:lpstr>OOPS</vt:lpstr>
      <vt:lpstr>OOPS</vt:lpstr>
      <vt:lpstr>OOPS</vt:lpstr>
      <vt:lpstr>OOPS</vt:lpstr>
      <vt:lpstr>OOPS</vt:lpstr>
      <vt:lpstr>OOPS</vt:lpstr>
      <vt:lpstr>OOPS</vt:lpstr>
      <vt:lpstr>OOPS</vt:lpstr>
      <vt:lpstr>OOPS</vt:lpstr>
      <vt:lpstr>OOPS</vt:lpstr>
      <vt:lpstr>OOPS</vt:lpstr>
      <vt:lpstr>OOPS</vt:lpstr>
      <vt:lpstr>OOPS</vt:lpstr>
      <vt:lpstr>OOPS</vt:lpstr>
      <vt:lpstr>OOPS</vt:lpstr>
      <vt:lpstr>OOPS</vt:lpstr>
      <vt:lpstr>OOPS</vt:lpstr>
      <vt:lpstr>String</vt:lpstr>
      <vt:lpstr>String</vt:lpstr>
      <vt:lpstr>Access Modifiers in JAVA</vt:lpstr>
      <vt:lpstr>Access Modifiers in JAVA</vt:lpstr>
      <vt:lpstr>Access Modifiers in JAVA</vt:lpstr>
      <vt:lpstr>Access Modifiers in JAVA</vt:lpstr>
      <vt:lpstr>Access Modifiers in JAVA</vt:lpstr>
      <vt:lpstr>Access Modifiers in JAVA</vt:lpstr>
      <vt:lpstr>Access Modifiers in JAVA</vt:lpstr>
      <vt:lpstr>Access Modifiers in JAVA</vt:lpstr>
      <vt:lpstr>Constructors</vt:lpstr>
      <vt:lpstr>Constructor</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Collection APIs</vt:lpstr>
      <vt:lpstr>Collection APIs</vt:lpstr>
      <vt:lpstr>Collection APIs</vt:lpstr>
      <vt:lpstr>Collection APIs</vt:lpstr>
      <vt:lpstr>Collection APIs</vt:lpstr>
      <vt:lpstr>Collection APIs</vt:lpstr>
      <vt:lpstr>Collection APIs</vt:lpstr>
      <vt:lpstr>Collection APIs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Essentials</dc:title>
  <dc:creator>Santosh Kumar</dc:creator>
  <cp:lastModifiedBy>Santosh Kumar</cp:lastModifiedBy>
  <cp:revision>161</cp:revision>
  <dcterms:created xsi:type="dcterms:W3CDTF">2016-08-07T07:57:23Z</dcterms:created>
  <dcterms:modified xsi:type="dcterms:W3CDTF">2016-10-23T11:51:05Z</dcterms:modified>
</cp:coreProperties>
</file>