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7E6"/>
    <a:srgbClr val="E9E9E9"/>
    <a:srgbClr val="F2F2F2"/>
    <a:srgbClr val="16966D"/>
    <a:srgbClr val="1CC9F7"/>
    <a:srgbClr val="36C2B3"/>
    <a:srgbClr val="232F3E"/>
    <a:srgbClr val="D5DBDB"/>
    <a:srgbClr val="2D75E7"/>
    <a:srgbClr val="4E2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84970" autoAdjust="0"/>
  </p:normalViewPr>
  <p:slideViewPr>
    <p:cSldViewPr snapToGrid="0" snapToObjects="1" showGuides="1">
      <p:cViewPr>
        <p:scale>
          <a:sx n="100" d="100"/>
          <a:sy n="100" d="100"/>
        </p:scale>
        <p:origin x="294"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4" d="100"/>
          <a:sy n="94" d="100"/>
        </p:scale>
        <p:origin x="247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9/30/2020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aws.amazon.com/IAM/latest/UserGuide/id_user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docs.aws.amazon.com/IAM/latest/UserGuide/reference_policies_evaluation-logic.html" TargetMode="External"/><Relationship Id="rId5" Type="http://schemas.openxmlformats.org/officeDocument/2006/relationships/hyperlink" Target="http://docs.aws.amazon.com/IAM/latest/UserGuide/reference_policies_elements.html" TargetMode="External"/><Relationship Id="rId4" Type="http://schemas.openxmlformats.org/officeDocument/2006/relationships/hyperlink" Target="http://docs.aws.amazon.com/IAM/latest/UserGuide/access_policies.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ocs.aws.amazon.com/IAM/latest/UserGuide/id_group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docs.aws.amazon.com/IAM/latest/UserGuide/id_roles.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aws.amazon.com/IAM/latest/UserGuide/id_role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ocs.aws.amazon.com/STS/latest/APIReference/Welcome.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ocs.aws.amazon.com/IAM/latest/UserGuide/id_roles_providers.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aws.amazon.com/cognito/latest/developerguide/cognito-user-pools-oidc-idp.html" TargetMode="External"/><Relationship Id="rId4" Type="http://schemas.openxmlformats.org/officeDocument/2006/relationships/hyperlink" Target="https://aws.amazon.com/code/identity-federation-sample-application-for-an-active-directory-use-cas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aws.amazon.com/AmazonS3/latest/dev/serv-side-encryption.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aws.amazon.com/AmazonS3/latest/dev/UsingServerSideEncryp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227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a:t>
            </a:r>
          </a:p>
          <a:p>
            <a:pPr marL="171450" indent="-171450">
              <a:buFont typeface="Arial" panose="020B0604020202020204" pitchFamily="34" charset="0"/>
              <a:buChar char="•"/>
            </a:pPr>
            <a:r>
              <a:rPr lang="en-US" dirty="0" smtClean="0"/>
              <a:t>IAM user</a:t>
            </a:r>
          </a:p>
          <a:p>
            <a:pPr marL="0" indent="0">
              <a:buFont typeface="Arial" panose="020B0604020202020204" pitchFamily="34" charset="0"/>
              <a:buNone/>
            </a:pPr>
            <a:r>
              <a:rPr lang="en-US" u="none" dirty="0" smtClean="0">
                <a:hlinkClick r:id="rId3"/>
              </a:rPr>
              <a:t>    </a:t>
            </a:r>
            <a:r>
              <a:rPr lang="en-US" dirty="0" smtClean="0">
                <a:hlinkClick r:id="rId3"/>
              </a:rPr>
              <a:t>http://docs.aws.amazon.com/IAM/latest/UserGuide/id_users.html</a:t>
            </a:r>
            <a:endParaRPr lang="en-US" dirty="0" smtClean="0"/>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IAM policy </a:t>
            </a:r>
            <a:r>
              <a:rPr lang="en-US" dirty="0" smtClean="0">
                <a:hlinkClick r:id="rId4"/>
              </a:rPr>
              <a:t>http://docs.aws.amazon.com/IAM/latest/UserGuide/access_policies.html</a:t>
            </a:r>
            <a:endParaRPr lang="en-US" dirty="0" smtClean="0"/>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IAM policy elements </a:t>
            </a:r>
            <a:r>
              <a:rPr lang="en-US" dirty="0" smtClean="0">
                <a:hlinkClick r:id="rId5"/>
              </a:rPr>
              <a:t>http://docs.aws.amazon.com/IAM/latest/UserGuide/reference_policies_elements.html</a:t>
            </a:r>
            <a:endParaRPr lang="en-US" dirty="0" smtClean="0"/>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IAM policy evaluation logic </a:t>
            </a:r>
            <a:r>
              <a:rPr lang="en-US" dirty="0" smtClean="0">
                <a:hlinkClick r:id="rId6"/>
              </a:rPr>
              <a:t>http://docs.aws.amazon.com/IAM/latest/UserGuide/reference_policies_evaluation-logic.html</a:t>
            </a:r>
            <a:endParaRPr lang="en-US" dirty="0" smtClean="0"/>
          </a:p>
          <a:p>
            <a:endParaRPr lang="en-US" dirty="0"/>
          </a:p>
        </p:txBody>
      </p:sp>
    </p:spTree>
    <p:extLst>
      <p:ext uri="{BB962C8B-B14F-4D97-AF65-F5344CB8AC3E}">
        <p14:creationId xmlns:p14="http://schemas.microsoft.com/office/powerpoint/2010/main" val="392994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a:t>
            </a:r>
          </a:p>
          <a:p>
            <a:endParaRPr lang="en-US" dirty="0" smtClean="0"/>
          </a:p>
          <a:p>
            <a:pPr marL="171450" indent="-171450">
              <a:buFont typeface="Arial" panose="020B0604020202020204" pitchFamily="34" charset="0"/>
              <a:buChar char="•"/>
            </a:pPr>
            <a:r>
              <a:rPr lang="en-US" dirty="0" smtClean="0"/>
              <a:t>IAM group</a:t>
            </a:r>
          </a:p>
          <a:p>
            <a:r>
              <a:rPr lang="en-US" dirty="0" smtClean="0">
                <a:hlinkClick r:id="rId3"/>
              </a:rPr>
              <a:t>http://docs.aws.amazon.com/IAM/latest/UserGuide/id_groups.html</a:t>
            </a:r>
            <a:r>
              <a:rPr lang="en-US" dirty="0" smtClean="0"/>
              <a:t>.</a:t>
            </a:r>
          </a:p>
          <a:p>
            <a:endParaRPr lang="en-US" dirty="0" smtClean="0"/>
          </a:p>
          <a:p>
            <a:pPr marL="171450" indent="-171450">
              <a:buFont typeface="Arial" panose="020B0604020202020204" pitchFamily="34" charset="0"/>
              <a:buChar char="•"/>
            </a:pPr>
            <a:r>
              <a:rPr lang="en-US" dirty="0" smtClean="0"/>
              <a:t>IAM role</a:t>
            </a:r>
          </a:p>
          <a:p>
            <a:pPr marL="0" indent="0">
              <a:buFont typeface="Arial" panose="020B0604020202020204" pitchFamily="34" charset="0"/>
              <a:buNone/>
            </a:pPr>
            <a:r>
              <a:rPr lang="en-US" dirty="0" smtClean="0">
                <a:hlinkClick r:id="rId4"/>
              </a:rPr>
              <a:t>http://docs.aws.amazon.com/IAM/latest/UserGuide/id_roles.html</a:t>
            </a:r>
            <a:r>
              <a:rPr lang="en-US" dirty="0" smtClean="0"/>
              <a:t>.</a:t>
            </a:r>
          </a:p>
          <a:p>
            <a:endParaRPr lang="en-US" dirty="0"/>
          </a:p>
        </p:txBody>
      </p:sp>
    </p:spTree>
    <p:extLst>
      <p:ext uri="{BB962C8B-B14F-4D97-AF65-F5344CB8AC3E}">
        <p14:creationId xmlns:p14="http://schemas.microsoft.com/office/powerpoint/2010/main" val="319776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IAM policies are assigned to IAM users and groups. The users are bound by the permissions defined in the IAM policy.</a:t>
            </a:r>
          </a:p>
          <a:p>
            <a:endParaRPr lang="en-US" sz="1200" b="1" dirty="0" smtClean="0">
              <a:latin typeface="Amazon Ember" panose="020B0603020204020204" pitchFamily="34" charset="0"/>
              <a:ea typeface="Amazon Ember" panose="020B0603020204020204" pitchFamily="34" charset="0"/>
              <a:cs typeface="Amazon Ember" panose="020B0603020204020204" pitchFamily="34" charset="0"/>
            </a:endParaRPr>
          </a:p>
          <a:p>
            <a:r>
              <a:rPr lang="en-US" sz="1200" b="1" dirty="0" smtClean="0">
                <a:latin typeface="Amazon Ember" panose="020B0603020204020204" pitchFamily="34" charset="0"/>
                <a:ea typeface="Amazon Ember" panose="020B0603020204020204" pitchFamily="34" charset="0"/>
                <a:cs typeface="Amazon Ember" panose="020B0603020204020204" pitchFamily="34" charset="0"/>
              </a:rPr>
              <a:t>Using IAM User Groups from Another AWS Account</a:t>
            </a:r>
          </a:p>
          <a:p>
            <a:r>
              <a:rPr lang="en-US" sz="1200" dirty="0" smtClean="0">
                <a:latin typeface="Amazon Ember" panose="020B0603020204020204" pitchFamily="34" charset="0"/>
                <a:ea typeface="Amazon Ember" panose="020B0603020204020204" pitchFamily="34" charset="0"/>
                <a:cs typeface="Amazon Ember" panose="020B0603020204020204" pitchFamily="34" charset="0"/>
              </a:rPr>
              <a:t>You can establish cross-account access by using IAM roles. By using roles for cross-account access, you may grant access to any resources that the trusting account (Account A) has access to if the resource is in a service that supports roles.</a:t>
            </a:r>
          </a:p>
          <a:p>
            <a:endParaRPr lang="en-US" dirty="0"/>
          </a:p>
        </p:txBody>
      </p:sp>
    </p:spTree>
    <p:extLst>
      <p:ext uri="{BB962C8B-B14F-4D97-AF65-F5344CB8AC3E}">
        <p14:creationId xmlns:p14="http://schemas.microsoft.com/office/powerpoint/2010/main" val="405583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IAM policies may be assigned to an IAM role. An IAM role is similar to a </a:t>
            </a:r>
            <a:r>
              <a:rPr lang="en-US" dirty="0" smtClean="0">
                <a:latin typeface="Amazon Ember" panose="020B0603020204020204" pitchFamily="34" charset="0"/>
                <a:ea typeface="Amazon Ember" panose="020B0603020204020204" pitchFamily="34" charset="0"/>
                <a:cs typeface="Amazon Ember" panose="020B0603020204020204" pitchFamily="34" charset="0"/>
              </a:rPr>
              <a:t>user.</a:t>
            </a:r>
            <a:r>
              <a:rPr lang="en-US" baseline="0" dirty="0" smtClean="0">
                <a:latin typeface="Amazon Ember" panose="020B0603020204020204" pitchFamily="34" charset="0"/>
                <a:ea typeface="Amazon Ember" panose="020B0603020204020204" pitchFamily="34" charset="0"/>
                <a:cs typeface="Amazon Ember" panose="020B0603020204020204" pitchFamily="34" charset="0"/>
              </a:rPr>
              <a:t> It’s an AWS </a:t>
            </a:r>
            <a:r>
              <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identity with permission policies that determine what the identity can and can’t do in AWS. </a:t>
            </a:r>
          </a:p>
          <a:p>
            <a:endPar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r>
              <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Instead of being uniquely associated with one person, a role is intended to be assumed by anyone who needs it. Also, a role does not have any credentials (password or access keys) associated with it. Instead, if a user is assigned to a role, access keys are created dynamically and provided to the user.</a:t>
            </a:r>
          </a:p>
          <a:p>
            <a:endPar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a:spcAft>
                <a:spcPts val="600"/>
              </a:spcAft>
            </a:pPr>
            <a:r>
              <a:rPr lang="en-US" baseline="0" dirty="0" smtClean="0">
                <a:latin typeface="Amazon Ember" panose="020B0603020204020204" pitchFamily="34" charset="0"/>
                <a:ea typeface="Amazon Ember" panose="020B0603020204020204" pitchFamily="34" charset="0"/>
                <a:cs typeface="Amazon Ember" panose="020B0603020204020204" pitchFamily="34" charset="0"/>
              </a:rPr>
              <a:t>For more information </a:t>
            </a:r>
            <a:r>
              <a:rPr lang="en-US" dirty="0" smtClean="0">
                <a:latin typeface="Amazon Ember" panose="020B0603020204020204" pitchFamily="34" charset="0"/>
                <a:ea typeface="Amazon Ember" panose="020B0603020204020204" pitchFamily="34" charset="0"/>
                <a:cs typeface="Amazon Ember" panose="020B0603020204020204" pitchFamily="34" charset="0"/>
                <a:hlinkClick r:id="rId3"/>
              </a:rPr>
              <a:t>http://docs.aws.amazon.com/IAM/latest/UserGuide/id_roles.html</a:t>
            </a:r>
            <a:r>
              <a:rPr lang="en-US" dirty="0" smtClean="0">
                <a:latin typeface="Amazon Ember" panose="020B0603020204020204" pitchFamily="34" charset="0"/>
                <a:ea typeface="Amazon Ember" panose="020B0603020204020204" pitchFamily="34" charset="0"/>
                <a:cs typeface="Amazon Ember" panose="020B0603020204020204" pitchFamily="34" charset="0"/>
              </a:rPr>
              <a:t>.</a:t>
            </a:r>
          </a:p>
          <a:p>
            <a:endParaRPr lang="en-US" dirty="0"/>
          </a:p>
        </p:txBody>
      </p:sp>
    </p:spTree>
    <p:extLst>
      <p:ext uri="{BB962C8B-B14F-4D97-AF65-F5344CB8AC3E}">
        <p14:creationId xmlns:p14="http://schemas.microsoft.com/office/powerpoint/2010/main" val="169076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b="0" i="0" kern="1200" dirty="0" smtClean="0">
                <a:solidFill>
                  <a:schemeClr val="tx1"/>
                </a:solidFill>
                <a:effectLst/>
                <a:latin typeface="+mn-lt"/>
                <a:ea typeface="+mn-ea"/>
                <a:cs typeface="+mn-cs"/>
              </a:rPr>
              <a:t>You can use roles to delegate access to users, applications, or services that normally lack access to your AWS resources. </a:t>
            </a:r>
          </a:p>
          <a:p>
            <a:endParaRPr lang="en-US" sz="1400" b="1" dirty="0" smtClean="0"/>
          </a:p>
          <a:p>
            <a:r>
              <a:rPr lang="en-US" sz="1400" b="1" dirty="0" smtClean="0"/>
              <a:t>Using IAM Roles with Third-Party</a:t>
            </a:r>
            <a:r>
              <a:rPr lang="en-US" sz="1400" b="1" baseline="0" dirty="0" smtClean="0"/>
              <a:t> AWS Accounts</a:t>
            </a:r>
            <a:endParaRPr lang="en-US" sz="1400" b="1" dirty="0" smtClean="0"/>
          </a:p>
          <a:p>
            <a:r>
              <a:rPr lang="en-US" dirty="0" smtClean="0"/>
              <a:t>If third parties require access to your organization's AWS resources, you can use roles to delegate API access to them. For example, a third party might provide a service for managing your AWS resources. With IAM roles, you can grant these third parties access to your AWS resources without sharing your AWS security credentials. Instead, they assume a role that you created to access your AWS resources.</a:t>
            </a:r>
          </a:p>
          <a:p>
            <a:endParaRPr lang="en-US" dirty="0"/>
          </a:p>
        </p:txBody>
      </p:sp>
    </p:spTree>
    <p:extLst>
      <p:ext uri="{BB962C8B-B14F-4D97-AF65-F5344CB8AC3E}">
        <p14:creationId xmlns:p14="http://schemas.microsoft.com/office/powerpoint/2010/main" val="265218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400"/>
              </a:spcAft>
            </a:pP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Security Token Service</a:t>
            </a:r>
            <a:r>
              <a:rPr lang="en-US" sz="2000" baseline="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(STS) p</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rovides trusted (federated) users and IAM users with temporary security credentials</a:t>
            </a:r>
          </a:p>
          <a:p>
            <a:pPr marL="342900" lvl="1" indent="-342900" defTabSz="342900">
              <a:lnSpc>
                <a:spcPct val="110000"/>
              </a:lnSpc>
              <a:spcBef>
                <a:spcPts val="600"/>
              </a:spcBef>
              <a:spcAft>
                <a:spcPts val="200"/>
              </a:spcAft>
              <a:buClr>
                <a:schemeClr val="accent1"/>
              </a:buClr>
              <a:buSzPct val="110000"/>
              <a:buFont typeface="Arial" panose="020B0604020202020204" pitchFamily="34" charset="0"/>
              <a:buChar char="•"/>
              <a:tabLst>
                <a:tab pos="8461375" algn="r"/>
              </a:tabLst>
            </a:pP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Assume role</a:t>
            </a:r>
          </a:p>
          <a:p>
            <a:pPr marL="342900" lvl="1" indent="-342900" defTabSz="342900">
              <a:lnSpc>
                <a:spcPct val="110000"/>
              </a:lnSpc>
              <a:spcAft>
                <a:spcPts val="200"/>
              </a:spcAft>
              <a:buClr>
                <a:schemeClr val="accent1"/>
              </a:buClr>
              <a:buSzPct val="110000"/>
              <a:buFont typeface="Arial" panose="020B0604020202020204" pitchFamily="34" charset="0"/>
              <a:buChar char="•"/>
              <a:tabLst>
                <a:tab pos="8461375" algn="r"/>
              </a:tabLst>
            </a:pP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Temporary credentials include access key ID, secret access key, session token, and expiration time</a:t>
            </a:r>
          </a:p>
          <a:p>
            <a:pPr marL="342900" lvl="1" indent="-342900" defTabSz="342900">
              <a:lnSpc>
                <a:spcPct val="110000"/>
              </a:lnSpc>
              <a:spcAft>
                <a:spcPts val="200"/>
              </a:spcAft>
              <a:buClr>
                <a:schemeClr val="accent1"/>
              </a:buClr>
              <a:buSzPct val="110000"/>
              <a:buFont typeface="Arial" panose="020B0604020202020204" pitchFamily="34" charset="0"/>
              <a:buChar char="•"/>
              <a:tabLst>
                <a:tab pos="8461375" algn="r"/>
              </a:tabLst>
            </a:pP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Configurable credential lifetime</a:t>
            </a:r>
          </a:p>
          <a:p>
            <a:endParaRPr lang="en-US" dirty="0" smtClean="0"/>
          </a:p>
          <a:p>
            <a:r>
              <a:rPr lang="en-US" dirty="0" smtClean="0"/>
              <a:t>For more information </a:t>
            </a:r>
            <a:r>
              <a:rPr lang="en-US" dirty="0" smtClean="0">
                <a:hlinkClick r:id="rId3"/>
              </a:rPr>
              <a:t>http://docs.aws.amazon.com/STS/latest/APIReference/Welcome.html</a:t>
            </a:r>
            <a:r>
              <a:rPr lang="en-US" dirty="0" smtClean="0"/>
              <a:t>.</a:t>
            </a:r>
          </a:p>
          <a:p>
            <a:endParaRPr lang="en-US" dirty="0"/>
          </a:p>
        </p:txBody>
      </p:sp>
    </p:spTree>
    <p:extLst>
      <p:ext uri="{BB962C8B-B14F-4D97-AF65-F5344CB8AC3E}">
        <p14:creationId xmlns:p14="http://schemas.microsoft.com/office/powerpoint/2010/main" val="16064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mazon Ember" panose="020B0603020204020204" pitchFamily="34" charset="0"/>
                <a:ea typeface="Amazon Ember" panose="020B0603020204020204" pitchFamily="34" charset="0"/>
                <a:cs typeface="Amazon Ember" panose="020B0603020204020204" pitchFamily="34" charset="0"/>
              </a:rPr>
              <a:t>For more information about identity providers and federation </a:t>
            </a:r>
            <a:r>
              <a:rPr lang="en-US" dirty="0" smtClean="0">
                <a:latin typeface="Amazon Ember" panose="020B0603020204020204" pitchFamily="34" charset="0"/>
                <a:ea typeface="Amazon Ember" panose="020B0603020204020204" pitchFamily="34" charset="0"/>
                <a:cs typeface="Amazon Ember" panose="020B0603020204020204" pitchFamily="34" charset="0"/>
                <a:hlinkClick r:id="rId3"/>
              </a:rPr>
              <a:t>http://docs.aws.amazon.com/IAM/latest/UserGuide/id_roles_providers.html</a:t>
            </a:r>
            <a:r>
              <a:rPr lang="en-US" dirty="0" smtClean="0">
                <a:latin typeface="Amazon Ember" panose="020B0603020204020204" pitchFamily="34" charset="0"/>
                <a:ea typeface="Amazon Ember" panose="020B0603020204020204" pitchFamily="34" charset="0"/>
                <a:cs typeface="Amazon Ember" panose="020B0603020204020204" pitchFamily="34" charset="0"/>
              </a:rPr>
              <a:t>.</a:t>
            </a:r>
          </a:p>
          <a:p>
            <a:endParaRPr lang="en-US" sz="1400" b="1" dirty="0" smtClean="0">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smtClean="0">
                <a:latin typeface="Amazon Ember" panose="020B0603020204020204" pitchFamily="34" charset="0"/>
                <a:ea typeface="Amazon Ember" panose="020B0603020204020204" pitchFamily="34" charset="0"/>
                <a:cs typeface="Amazon Ember" panose="020B0603020204020204" pitchFamily="34" charset="0"/>
              </a:rPr>
              <a:t>Federating AWS Account Access Using an Identity Broker</a:t>
            </a:r>
          </a:p>
          <a:p>
            <a:r>
              <a:rPr lang="en-GB" sz="1400" dirty="0" smtClean="0">
                <a:latin typeface="Amazon Ember" panose="020B0603020204020204" pitchFamily="34" charset="0"/>
                <a:ea typeface="Amazon Ember" panose="020B0603020204020204" pitchFamily="34" charset="0"/>
                <a:cs typeface="Amazon Ember" panose="020B0603020204020204" pitchFamily="34" charset="0"/>
              </a:rPr>
              <a:t>An identity</a:t>
            </a:r>
            <a:r>
              <a:rPr lang="en-GB" sz="1400" baseline="0" dirty="0" smtClean="0">
                <a:latin typeface="Amazon Ember" panose="020B0603020204020204" pitchFamily="34" charset="0"/>
                <a:ea typeface="Amazon Ember" panose="020B0603020204020204" pitchFamily="34" charset="0"/>
                <a:cs typeface="Amazon Ember" panose="020B0603020204020204" pitchFamily="34" charset="0"/>
              </a:rPr>
              <a:t> broker:</a:t>
            </a:r>
          </a:p>
          <a:p>
            <a:pPr marL="171450" lvl="0" indent="-171450">
              <a:buFont typeface="Arial"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Is used to query STS</a:t>
            </a:r>
          </a:p>
          <a:p>
            <a:pPr marL="171450" lvl="0" indent="-171450">
              <a:buFont typeface="Arial"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Distinguishes a user from a web request</a:t>
            </a:r>
          </a:p>
          <a:p>
            <a:pPr marL="171450" lvl="0" indent="-171450">
              <a:buFont typeface="Arial"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Uses AWS credentials (service account) to authenticate to AWS</a:t>
            </a:r>
          </a:p>
          <a:p>
            <a:pPr marL="171450" lvl="0" indent="-171450">
              <a:buFont typeface="Arial" charset="0"/>
              <a:buChar char="•"/>
            </a:pPr>
            <a:r>
              <a:rPr lang="en-US" dirty="0" smtClean="0">
                <a:latin typeface="Amazon Ember" panose="020B0603020204020204" pitchFamily="34" charset="0"/>
                <a:ea typeface="Amazon Ember" panose="020B0603020204020204" pitchFamily="34" charset="0"/>
                <a:cs typeface="Amazon Ember" panose="020B0603020204020204" pitchFamily="34" charset="0"/>
              </a:rPr>
              <a:t>Issues temporary security credentials to access AWS APIs (through STS)</a:t>
            </a:r>
          </a:p>
          <a:p>
            <a:pPr marL="171450" lvl="0" indent="-171450">
              <a:buFont typeface="Arial" charset="0"/>
              <a:buChar char="•"/>
            </a:pPr>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pPr lvl="0"/>
            <a:r>
              <a:rPr lang="en-US" dirty="0" smtClean="0">
                <a:latin typeface="Amazon Ember" panose="020B0603020204020204" pitchFamily="34" charset="0"/>
                <a:ea typeface="Amazon Ember" panose="020B0603020204020204" pitchFamily="34" charset="0"/>
                <a:cs typeface="Amazon Ember" panose="020B0603020204020204" pitchFamily="34" charset="0"/>
              </a:rPr>
              <a:t>The administrator of the identity broker configures the AWS permissions, which include timeout hours 1-36.</a:t>
            </a:r>
          </a:p>
          <a:p>
            <a:pPr lvl="0"/>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pPr lvl="0"/>
            <a:r>
              <a:rPr lang="en-US" dirty="0" smtClean="0">
                <a:latin typeface="Amazon Ember" panose="020B0603020204020204" pitchFamily="34" charset="0"/>
                <a:ea typeface="Amazon Ember" panose="020B0603020204020204" pitchFamily="34" charset="0"/>
                <a:cs typeface="Amazon Ember" panose="020B0603020204020204" pitchFamily="34" charset="0"/>
              </a:rPr>
              <a:t>To review a sample IIS authentication proxy code for an Active Directory use case, see: </a:t>
            </a:r>
            <a:r>
              <a:rPr lang="en-US" sz="1200" u="sng" dirty="0" smtClean="0">
                <a:solidFill>
                  <a:srgbClr val="0000FF"/>
                </a:solidFill>
                <a:effectLst/>
                <a:latin typeface="Amazon Ember" panose="020B0603020204020204" pitchFamily="34" charset="0"/>
                <a:ea typeface="Amazon Ember" panose="020B0603020204020204" pitchFamily="34" charset="0"/>
                <a:cs typeface="Amazon Ember" panose="020B0603020204020204" pitchFamily="34" charset="0"/>
                <a:hlinkClick r:id="rId4"/>
              </a:rPr>
              <a:t>https://aws.amazon.com/code/identity-federation-sample-application-for-an-active-directory-use-case/</a:t>
            </a:r>
            <a:r>
              <a:rPr lang="en-US" sz="1200" u="none" dirty="0" smtClean="0">
                <a:solidFill>
                  <a:srgbClr val="0000FF"/>
                </a:solidFill>
                <a:effectLst/>
                <a:latin typeface="Amazon Ember" panose="020B0603020204020204" pitchFamily="34" charset="0"/>
                <a:ea typeface="Amazon Ember" panose="020B0603020204020204" pitchFamily="34" charset="0"/>
                <a:cs typeface="Amazon Ember" panose="020B0603020204020204" pitchFamily="34" charset="0"/>
              </a:rPr>
              <a:t>. </a:t>
            </a:r>
            <a:r>
              <a:rPr lang="en-GB" dirty="0" smtClean="0">
                <a:latin typeface="Amazon Ember" panose="020B0603020204020204" pitchFamily="34" charset="0"/>
                <a:ea typeface="Amazon Ember" panose="020B0603020204020204" pitchFamily="34" charset="0"/>
                <a:cs typeface="Amazon Ember" panose="020B0603020204020204" pitchFamily="34" charset="0"/>
              </a:rPr>
              <a:t>More information on this is also available in the module’s appendix</a:t>
            </a:r>
            <a:r>
              <a:rPr lang="en-GB" baseline="0" dirty="0" smtClean="0">
                <a:latin typeface="Amazon Ember" panose="020B0603020204020204" pitchFamily="34" charset="0"/>
                <a:ea typeface="Amazon Ember" panose="020B0603020204020204" pitchFamily="34" charset="0"/>
                <a:cs typeface="Amazon Ember" panose="020B0603020204020204" pitchFamily="34" charset="0"/>
              </a:rPr>
              <a:t>.</a:t>
            </a:r>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r>
              <a:rPr lang="en-US" dirty="0" smtClean="0">
                <a:latin typeface="Amazon Ember" panose="020B0603020204020204" pitchFamily="34" charset="0"/>
                <a:ea typeface="Amazon Ember" panose="020B0603020204020204" pitchFamily="34" charset="0"/>
                <a:cs typeface="Amazon Ember" panose="020B0603020204020204" pitchFamily="34" charset="0"/>
              </a:rPr>
              <a:t>To learn more about</a:t>
            </a:r>
            <a:r>
              <a:rPr lang="en-US" baseline="0" dirty="0" smtClean="0">
                <a:latin typeface="Amazon Ember" panose="020B0603020204020204" pitchFamily="34" charset="0"/>
                <a:ea typeface="Amazon Ember" panose="020B0603020204020204" pitchFamily="34" charset="0"/>
                <a:cs typeface="Amazon Ember" panose="020B0603020204020204" pitchFamily="34" charset="0"/>
              </a:rPr>
              <a:t> Amazon </a:t>
            </a:r>
            <a:r>
              <a:rPr lang="en-US" baseline="0" dirty="0" err="1" smtClean="0">
                <a:latin typeface="Amazon Ember" panose="020B0603020204020204" pitchFamily="34" charset="0"/>
                <a:ea typeface="Amazon Ember" panose="020B0603020204020204" pitchFamily="34" charset="0"/>
                <a:cs typeface="Amazon Ember" panose="020B0603020204020204" pitchFamily="34" charset="0"/>
              </a:rPr>
              <a:t>Cognito</a:t>
            </a:r>
            <a:endParaRPr lang="en-US" baseline="0" dirty="0" smtClean="0">
              <a:latin typeface="Amazon Ember" panose="020B0603020204020204" pitchFamily="34" charset="0"/>
              <a:ea typeface="Amazon Ember" panose="020B0603020204020204" pitchFamily="34" charset="0"/>
              <a:cs typeface="Amazon Ember" panose="020B0603020204020204" pitchFamily="34" charset="0"/>
            </a:endParaRPr>
          </a:p>
          <a:p>
            <a:r>
              <a:rPr lang="en-US" sz="1200" b="0" i="0" u="none" strike="noStrike"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hlinkClick r:id="rId5"/>
              </a:rPr>
              <a:t>https://docs.aws.amazon.com/cognito/latest/developerguide/cognito-user-pools-oidc-idp.html</a:t>
            </a:r>
            <a:r>
              <a:rPr lang="en-US" sz="1200" b="0" i="0" u="none" strike="noStrike"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endParaRPr lang="en-US" dirty="0"/>
          </a:p>
        </p:txBody>
      </p:sp>
    </p:spTree>
    <p:extLst>
      <p:ext uri="{BB962C8B-B14F-4D97-AF65-F5344CB8AC3E}">
        <p14:creationId xmlns:p14="http://schemas.microsoft.com/office/powerpoint/2010/main" val="404552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400" b="1" dirty="0" smtClean="0"/>
              <a:t>SSO Federation Using SAML</a:t>
            </a:r>
          </a:p>
          <a:p>
            <a:pPr marL="0" indent="0">
              <a:buFont typeface="+mj-lt"/>
              <a:buNone/>
            </a:pPr>
            <a:endParaRPr lang="en-US" sz="1400" b="1" dirty="0" smtClean="0"/>
          </a:p>
          <a:p>
            <a:pPr marL="0" indent="0">
              <a:buFont typeface="+mj-lt"/>
              <a:buNone/>
            </a:pPr>
            <a:r>
              <a:rPr lang="en-US" dirty="0" smtClean="0"/>
              <a:t>The diagram illustrates the following steps:</a:t>
            </a:r>
          </a:p>
          <a:p>
            <a:pPr marL="228600" indent="-228600">
              <a:buFont typeface="+mj-lt"/>
              <a:buAutoNum type="arabicPeriod"/>
            </a:pPr>
            <a:r>
              <a:rPr lang="en-US" b="0" dirty="0" smtClean="0"/>
              <a:t>User navigates to a URL.</a:t>
            </a:r>
            <a:endParaRPr lang="en-US" dirty="0" smtClean="0"/>
          </a:p>
          <a:p>
            <a:pPr marL="228600" lvl="1"/>
            <a:r>
              <a:rPr lang="en-US" b="0" dirty="0" smtClean="0"/>
              <a:t>A</a:t>
            </a:r>
            <a:r>
              <a:rPr lang="en-US" b="0" baseline="0" dirty="0" smtClean="0"/>
              <a:t> user in your organization navigates to an internal portal in your network. The portal also functions as the </a:t>
            </a:r>
            <a:r>
              <a:rPr lang="en-US" dirty="0" smtClean="0"/>
              <a:t>identity provider (</a:t>
            </a:r>
            <a:r>
              <a:rPr lang="en-US" b="0" baseline="0" dirty="0" err="1" smtClean="0"/>
              <a:t>IdP</a:t>
            </a:r>
            <a:r>
              <a:rPr lang="en-US" b="0" baseline="0" dirty="0" smtClean="0"/>
              <a:t>) </a:t>
            </a:r>
            <a:r>
              <a:rPr lang="en-US" dirty="0" smtClean="0"/>
              <a:t>that </a:t>
            </a:r>
            <a:r>
              <a:rPr lang="en-US" b="0" baseline="0" dirty="0" smtClean="0"/>
              <a:t>handles the SAML trust between your organization and AWS.</a:t>
            </a:r>
          </a:p>
          <a:p>
            <a:pPr marL="228600" lvl="1"/>
            <a:endParaRPr lang="en-US" b="0" dirty="0" smtClean="0"/>
          </a:p>
          <a:p>
            <a:pPr marL="228600" indent="-228600">
              <a:buFont typeface="+mj-lt"/>
              <a:buAutoNum type="arabicPeriod"/>
            </a:pPr>
            <a:r>
              <a:rPr lang="en-US" b="0" dirty="0" smtClean="0"/>
              <a:t>The user is authenticated. </a:t>
            </a:r>
          </a:p>
          <a:p>
            <a:pPr marL="228600" lvl="1"/>
            <a:r>
              <a:rPr lang="en-US" b="0" dirty="0" err="1" smtClean="0"/>
              <a:t>IdP</a:t>
            </a:r>
            <a:r>
              <a:rPr lang="en-US" b="0" dirty="0" smtClean="0"/>
              <a:t> authenticates the user’s identity against AD.</a:t>
            </a:r>
          </a:p>
          <a:p>
            <a:pPr marL="228600" lvl="1"/>
            <a:endParaRPr lang="en-US" b="0" dirty="0" smtClean="0"/>
          </a:p>
          <a:p>
            <a:pPr marL="228600" indent="-228600">
              <a:buFont typeface="+mj-lt"/>
              <a:buAutoNum type="arabicPeriod"/>
            </a:pPr>
            <a:r>
              <a:rPr lang="en-US" b="0" dirty="0" smtClean="0"/>
              <a:t>The client receives an authentication response.</a:t>
            </a:r>
          </a:p>
          <a:p>
            <a:pPr marL="228600" lvl="1"/>
            <a:r>
              <a:rPr lang="en-US" b="0" dirty="0" smtClean="0"/>
              <a:t>The client receives a SAML assertion (in the form of authentication response) from the </a:t>
            </a:r>
            <a:r>
              <a:rPr lang="en-US" b="0" dirty="0" err="1" smtClean="0"/>
              <a:t>IdP</a:t>
            </a:r>
            <a:r>
              <a:rPr lang="en-US" dirty="0" smtClean="0"/>
              <a:t>.</a:t>
            </a:r>
          </a:p>
          <a:p>
            <a:pPr marL="228600" lvl="1"/>
            <a:endParaRPr lang="en-US" b="0" dirty="0" smtClean="0"/>
          </a:p>
          <a:p>
            <a:pPr marL="228600" indent="-228600">
              <a:buFont typeface="+mj-lt"/>
              <a:buAutoNum type="arabicPeriod"/>
            </a:pPr>
            <a:r>
              <a:rPr lang="en-US" b="0" dirty="0" smtClean="0"/>
              <a:t>Post to sign-in passing </a:t>
            </a:r>
            <a:r>
              <a:rPr lang="en-US" b="0" dirty="0" err="1" smtClean="0"/>
              <a:t>AuthN</a:t>
            </a:r>
            <a:r>
              <a:rPr lang="en-US" b="0" dirty="0" smtClean="0"/>
              <a:t>.</a:t>
            </a:r>
          </a:p>
          <a:p>
            <a:pPr marL="228600" lvl="1"/>
            <a:r>
              <a:rPr lang="en-US" b="0" dirty="0" smtClean="0"/>
              <a:t>The client posts the SAML assertion to the new AWS sign-in endpoint. Behind the scenes, sign-in uses the </a:t>
            </a:r>
            <a:r>
              <a:rPr lang="en-US" b="0" dirty="0" err="1" smtClean="0">
                <a:latin typeface="Courier New" panose="02070309020205020404" pitchFamily="49" charset="0"/>
                <a:cs typeface="Courier New" panose="02070309020205020404" pitchFamily="49" charset="0"/>
              </a:rPr>
              <a:t>AssumeRoleWithSAML</a:t>
            </a:r>
            <a:r>
              <a:rPr lang="en-US" b="0" dirty="0" smtClean="0"/>
              <a:t> API</a:t>
            </a:r>
            <a:r>
              <a:rPr lang="en-US" b="0" baseline="0" dirty="0" smtClean="0"/>
              <a:t> to request temporary security credentials and construct a sign-in URL.</a:t>
            </a:r>
          </a:p>
          <a:p>
            <a:pPr marL="228600" lvl="1"/>
            <a:endParaRPr lang="en-US" b="0" dirty="0" smtClean="0"/>
          </a:p>
          <a:p>
            <a:pPr marL="228600" indent="-228600">
              <a:buFont typeface="+mj-lt"/>
              <a:buAutoNum type="arabicPeriod"/>
            </a:pPr>
            <a:r>
              <a:rPr lang="en-US" b="0" dirty="0" smtClean="0"/>
              <a:t>Redirect client </a:t>
            </a:r>
            <a:r>
              <a:rPr lang="en-US" dirty="0" smtClean="0"/>
              <a:t>to </a:t>
            </a:r>
            <a:r>
              <a:rPr lang="en-US" b="0" dirty="0" smtClean="0"/>
              <a:t>AWS Management</a:t>
            </a:r>
            <a:r>
              <a:rPr lang="en-US" b="0" baseline="0" dirty="0" smtClean="0"/>
              <a:t> Console.</a:t>
            </a:r>
          </a:p>
          <a:p>
            <a:pPr marL="228600" lvl="1"/>
            <a:r>
              <a:rPr lang="en-US" b="0" baseline="0" dirty="0" smtClean="0"/>
              <a:t>The client’s browser receives the sign-in URL and is redirected to the AWS Management Console. </a:t>
            </a:r>
          </a:p>
          <a:p>
            <a:pPr marL="0" indent="0">
              <a:buFont typeface="+mj-lt"/>
              <a:buNone/>
            </a:pPr>
            <a:endParaRPr lang="en-US" b="0" baseline="0" dirty="0" smtClean="0"/>
          </a:p>
          <a:p>
            <a:pPr marL="0" indent="0">
              <a:buFont typeface="+mj-lt"/>
              <a:buNone/>
            </a:pPr>
            <a:r>
              <a:rPr lang="en-US" b="0" baseline="0" dirty="0" smtClean="0"/>
              <a:t>From the user’s perspective, the process is transparent. The user starts at your organization’s internal portal and ends at the AWS Management Console, without ever having to supply any AWS credentials. </a:t>
            </a:r>
          </a:p>
          <a:p>
            <a:endParaRPr lang="en-US" sz="1400" b="1" dirty="0" smtClean="0"/>
          </a:p>
          <a:p>
            <a:r>
              <a:rPr lang="en-US" sz="1400" b="1" dirty="0" smtClean="0"/>
              <a:t>Configuring Your Organization’s </a:t>
            </a:r>
            <a:r>
              <a:rPr lang="en-US" sz="1400" b="1" dirty="0" err="1" smtClean="0"/>
              <a:t>IdP</a:t>
            </a:r>
            <a:r>
              <a:rPr lang="en-US" sz="1400" b="1" dirty="0" smtClean="0"/>
              <a:t> and AWS to Trust Each Other</a:t>
            </a:r>
          </a:p>
          <a:p>
            <a:r>
              <a:rPr lang="en-US" dirty="0" smtClean="0"/>
              <a:t>Before you can use SAML 2.0-based federation as illustrated in the diagram, you must establish</a:t>
            </a:r>
            <a:r>
              <a:rPr lang="en-US" baseline="0" dirty="0" smtClean="0"/>
              <a:t> a trust relationship between</a:t>
            </a:r>
            <a:r>
              <a:rPr lang="en-US" dirty="0" smtClean="0"/>
              <a:t> your organization's </a:t>
            </a:r>
            <a:r>
              <a:rPr lang="en-US" dirty="0" err="1" smtClean="0"/>
              <a:t>IdP</a:t>
            </a:r>
            <a:r>
              <a:rPr lang="en-US" dirty="0" smtClean="0"/>
              <a:t> and your AWS account. </a:t>
            </a:r>
          </a:p>
          <a:p>
            <a:endParaRPr lang="en-US" dirty="0" smtClean="0"/>
          </a:p>
          <a:p>
            <a:r>
              <a:rPr lang="en-US" dirty="0" smtClean="0"/>
              <a:t>The process follows this general outline:</a:t>
            </a:r>
          </a:p>
          <a:p>
            <a:pPr marL="228600" indent="-228600">
              <a:buFont typeface="+mj-lt"/>
              <a:buAutoNum type="arabicPeriod"/>
            </a:pPr>
            <a:r>
              <a:rPr lang="en-US" dirty="0" smtClean="0"/>
              <a:t>Using your </a:t>
            </a:r>
            <a:r>
              <a:rPr lang="en-US" dirty="0" err="1" smtClean="0"/>
              <a:t>IdP</a:t>
            </a:r>
            <a:r>
              <a:rPr lang="en-US" dirty="0" smtClean="0"/>
              <a:t> software, generate </a:t>
            </a:r>
            <a:r>
              <a:rPr lang="en-US" b="0" dirty="0" smtClean="0"/>
              <a:t>a metadata document</a:t>
            </a:r>
            <a:r>
              <a:rPr lang="en-US" dirty="0" smtClean="0"/>
              <a:t>.</a:t>
            </a:r>
            <a:endParaRPr lang="en-US" b="0" dirty="0" smtClean="0"/>
          </a:p>
          <a:p>
            <a:pPr marL="228600" indent="-228600">
              <a:buFont typeface="+mj-lt"/>
              <a:buAutoNum type="arabicPeriod"/>
            </a:pPr>
            <a:r>
              <a:rPr lang="en-US" b="0" dirty="0" smtClean="0"/>
              <a:t>Create a SAML provider using that</a:t>
            </a:r>
            <a:r>
              <a:rPr lang="en-US" b="0" baseline="0" dirty="0" smtClean="0"/>
              <a:t> metadata document</a:t>
            </a:r>
            <a:r>
              <a:rPr lang="en-US" dirty="0" smtClean="0"/>
              <a:t>.</a:t>
            </a:r>
            <a:endParaRPr lang="en-US" b="0" baseline="0" dirty="0" smtClean="0"/>
          </a:p>
          <a:p>
            <a:pPr marL="228600" indent="-228600">
              <a:buFont typeface="+mj-lt"/>
              <a:buAutoNum type="arabicPeriod"/>
            </a:pPr>
            <a:r>
              <a:rPr lang="en-US" b="0" baseline="0" dirty="0" smtClean="0"/>
              <a:t>Create one or more IAM roles that establish trust with the SAML provider and define permissions for the federated user</a:t>
            </a:r>
            <a:r>
              <a:rPr lang="en-US" dirty="0" smtClean="0"/>
              <a:t>.</a:t>
            </a:r>
            <a:endParaRPr lang="en-US" b="0" baseline="0" dirty="0" smtClean="0"/>
          </a:p>
          <a:p>
            <a:pPr marL="228600" indent="-228600">
              <a:buFont typeface="+mj-lt"/>
              <a:buAutoNum type="arabicPeriod"/>
            </a:pPr>
            <a:r>
              <a:rPr lang="en-US" b="0" baseline="0" dirty="0" smtClean="0"/>
              <a:t>Configure your </a:t>
            </a:r>
            <a:r>
              <a:rPr lang="en-US" b="0" baseline="0" dirty="0" err="1" smtClean="0"/>
              <a:t>IdP</a:t>
            </a:r>
            <a:r>
              <a:rPr lang="en-US" b="0" baseline="0" dirty="0" smtClean="0"/>
              <a:t> software to map attributes (such as AD groups) to the IAM roles</a:t>
            </a:r>
            <a:r>
              <a:rPr lang="en-US" dirty="0" smtClean="0"/>
              <a:t>.</a:t>
            </a:r>
            <a:endParaRPr lang="en-US" b="0" baseline="0" dirty="0" smtClean="0"/>
          </a:p>
          <a:p>
            <a:pPr marL="228600" indent="-228600">
              <a:buFont typeface="+mj-lt"/>
              <a:buAutoNum type="arabicPeriod"/>
            </a:pPr>
            <a:endParaRPr lang="en-US" b="0" dirty="0" smtClean="0"/>
          </a:p>
          <a:p>
            <a:endParaRPr lang="en-US" dirty="0" smtClean="0"/>
          </a:p>
          <a:p>
            <a:endParaRPr lang="en-US" dirty="0"/>
          </a:p>
        </p:txBody>
      </p:sp>
    </p:spTree>
    <p:extLst>
      <p:ext uri="{BB962C8B-B14F-4D97-AF65-F5344CB8AC3E}">
        <p14:creationId xmlns:p14="http://schemas.microsoft.com/office/powerpoint/2010/main" val="1067594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If you are writing an application targeted at a large numbers of users, you can alternatively use web identity federation for authentication and authorization. </a:t>
            </a:r>
          </a:p>
          <a:p>
            <a:pPr>
              <a:spcBef>
                <a:spcPts val="600"/>
              </a:spcBef>
            </a:pPr>
            <a:endParaRPr lang="en-US" dirty="0" smtClean="0"/>
          </a:p>
          <a:p>
            <a:pPr>
              <a:spcBef>
                <a:spcPts val="600"/>
              </a:spcBef>
            </a:pPr>
            <a:r>
              <a:rPr lang="en-US" dirty="0" smtClean="0"/>
              <a:t>Web identity federation removes the need for creating individual IAM users.</a:t>
            </a:r>
            <a:r>
              <a:rPr lang="en-US" baseline="0" dirty="0" smtClean="0"/>
              <a:t> </a:t>
            </a:r>
            <a:r>
              <a:rPr lang="en-US" dirty="0" smtClean="0"/>
              <a:t> Instead, users sign in to an identity provider and then obtain temporary security credentials from AWS STS. The application then uses these credentials to access AWS.</a:t>
            </a:r>
          </a:p>
          <a:p>
            <a:pPr>
              <a:spcBef>
                <a:spcPts val="600"/>
              </a:spcBef>
            </a:pPr>
            <a:endParaRPr lang="en-US" dirty="0" smtClean="0"/>
          </a:p>
          <a:p>
            <a:pPr>
              <a:spcBef>
                <a:spcPts val="600"/>
              </a:spcBef>
            </a:pPr>
            <a:r>
              <a:rPr lang="en-US" dirty="0" smtClean="0"/>
              <a:t>Web identity federation supports the following identity providers:</a:t>
            </a:r>
          </a:p>
          <a:p>
            <a:pPr marL="628650" lvl="1" indent="-171450">
              <a:buFont typeface="Arial" panose="020B0604020202020204" pitchFamily="34" charset="0"/>
              <a:buChar char="•"/>
            </a:pPr>
            <a:r>
              <a:rPr lang="en-US" dirty="0" smtClean="0"/>
              <a:t>Login with Amazon</a:t>
            </a:r>
          </a:p>
          <a:p>
            <a:pPr marL="628650" lvl="1" indent="-171450">
              <a:buFont typeface="Arial" panose="020B0604020202020204" pitchFamily="34" charset="0"/>
              <a:buChar char="•"/>
            </a:pPr>
            <a:r>
              <a:rPr lang="en-US" dirty="0" smtClean="0"/>
              <a:t>Facebook</a:t>
            </a:r>
          </a:p>
          <a:p>
            <a:pPr marL="628650" lvl="1" indent="-171450">
              <a:buFont typeface="Arial" panose="020B0604020202020204" pitchFamily="34" charset="0"/>
              <a:buChar char="•"/>
            </a:pPr>
            <a:r>
              <a:rPr lang="en-US" dirty="0" smtClean="0"/>
              <a:t>Google</a:t>
            </a:r>
          </a:p>
          <a:p>
            <a:pPr marL="628650" lvl="1" indent="-171450">
              <a:buFont typeface="Arial" panose="020B0604020202020204" pitchFamily="34" charset="0"/>
              <a:buChar char="•"/>
            </a:pPr>
            <a:endParaRPr lang="en-US" dirty="0" smtClean="0"/>
          </a:p>
          <a:p>
            <a:pPr>
              <a:spcBef>
                <a:spcPts val="600"/>
              </a:spcBef>
            </a:pPr>
            <a:r>
              <a:rPr lang="en-US" dirty="0" smtClean="0"/>
              <a:t>The diagram on the slide illustrates how web identity federation works. It follows this general process:</a:t>
            </a:r>
          </a:p>
          <a:p>
            <a:pPr marL="685800" lvl="1" indent="-228600">
              <a:spcBef>
                <a:spcPts val="600"/>
              </a:spcBef>
              <a:buFont typeface="+mj-lt"/>
              <a:buAutoNum type="arabicPeriod"/>
            </a:pPr>
            <a:r>
              <a:rPr lang="en-US" dirty="0" smtClean="0"/>
              <a:t>The app calls a third-party identity provider to authenticate the user and the app. The identity provider returns a web identity token to the app.</a:t>
            </a:r>
          </a:p>
          <a:p>
            <a:pPr marL="685800" lvl="1" indent="-228600">
              <a:spcBef>
                <a:spcPts val="600"/>
              </a:spcBef>
              <a:buFont typeface="+mj-lt"/>
              <a:buAutoNum type="arabicPeriod"/>
            </a:pPr>
            <a:r>
              <a:rPr lang="en-US" dirty="0" smtClean="0"/>
              <a:t>The application calls AWS STS and passes the web identity token as input. AWS STS authorizes the app and assigns it temporary AWS access credentials. </a:t>
            </a:r>
          </a:p>
          <a:p>
            <a:pPr marL="685800" lvl="2">
              <a:spcBef>
                <a:spcPts val="600"/>
              </a:spcBef>
            </a:pPr>
            <a:r>
              <a:rPr lang="en-US" dirty="0" smtClean="0"/>
              <a:t>The app assumes an IAM role and accesses AWS resources in accordance with the role's security policy.</a:t>
            </a:r>
          </a:p>
          <a:p>
            <a:pPr marL="685800" lvl="1" indent="-228600">
              <a:spcBef>
                <a:spcPts val="600"/>
              </a:spcBef>
              <a:buFont typeface="+mj-lt"/>
              <a:buAutoNum type="arabicPeriod"/>
            </a:pPr>
            <a:r>
              <a:rPr lang="en-US" dirty="0" smtClean="0"/>
              <a:t>The app calls Amazon </a:t>
            </a:r>
            <a:r>
              <a:rPr lang="en-US" dirty="0" err="1" smtClean="0"/>
              <a:t>DynamoDB</a:t>
            </a:r>
            <a:r>
              <a:rPr lang="en-US" dirty="0" smtClean="0"/>
              <a:t> to access a table (for example). Because it has assumed a role, the app is subject to the security policy associated with that role. The policy document prevents the app from accessing data that does not belong to the user.</a:t>
            </a:r>
          </a:p>
          <a:p>
            <a:endParaRPr lang="en-US" dirty="0" smtClean="0"/>
          </a:p>
          <a:p>
            <a:endParaRPr lang="en-US" dirty="0"/>
          </a:p>
        </p:txBody>
      </p:sp>
    </p:spTree>
    <p:extLst>
      <p:ext uri="{BB962C8B-B14F-4D97-AF65-F5344CB8AC3E}">
        <p14:creationId xmlns:p14="http://schemas.microsoft.com/office/powerpoint/2010/main" val="66788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79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233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Security and compliance is a shared responsibility between AWS and our customers. This shared model can help relieve our customers’ operational burdens as we operate, manage, and control the components from the host operating system and virtualization layer -- to the physical security of the facilities in which the service operates.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a:t>
            </a:r>
            <a:r>
              <a:rPr lang="en-US" sz="1200" b="0" i="0" kern="1200" baseline="0" dirty="0" smtClean="0">
                <a:solidFill>
                  <a:schemeClr val="tx1"/>
                </a:solidFill>
                <a:effectLst/>
                <a:latin typeface="+mn-lt"/>
                <a:ea typeface="+mn-ea"/>
                <a:cs typeface="+mn-cs"/>
              </a:rPr>
              <a:t> customers assume </a:t>
            </a:r>
            <a:r>
              <a:rPr lang="en-US" sz="1200" b="0" i="0" kern="1200" dirty="0" smtClean="0">
                <a:solidFill>
                  <a:schemeClr val="tx1"/>
                </a:solidFill>
                <a:effectLst/>
                <a:latin typeface="+mn-lt"/>
                <a:ea typeface="+mn-ea"/>
                <a:cs typeface="+mn-cs"/>
              </a:rPr>
              <a:t>responsibility and management of the guest operating systems (including updates and security patches), other associated application software, as well as the configuration of the security group firewall provided by AWS.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Customers should carefully consider the services they choose as their responsibilities vary depending on the services used, the integration of those services into their IT environment, and applicable laws and regulations.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nature of this shared responsibility also provides flexibility and customer control that permits the deployment. As shown in this slide, this differentiation of responsibility is commonly referred to as security </a:t>
            </a:r>
            <a:r>
              <a:rPr lang="en-US" sz="1200" b="0" i="1" kern="1200" dirty="0" smtClean="0">
                <a:solidFill>
                  <a:schemeClr val="tx1"/>
                </a:solidFill>
                <a:effectLst/>
                <a:latin typeface="+mn-lt"/>
                <a:ea typeface="+mn-ea"/>
                <a:cs typeface="+mn-cs"/>
              </a:rPr>
              <a:t>of </a:t>
            </a:r>
            <a:r>
              <a:rPr lang="en-US" sz="1200" b="0" i="0" kern="1200" dirty="0" smtClean="0">
                <a:solidFill>
                  <a:schemeClr val="tx1"/>
                </a:solidFill>
                <a:effectLst/>
                <a:latin typeface="+mn-lt"/>
                <a:ea typeface="+mn-ea"/>
                <a:cs typeface="+mn-cs"/>
              </a:rPr>
              <a:t>the cloud versus security </a:t>
            </a:r>
            <a:r>
              <a:rPr lang="en-US" sz="1200" b="0" i="1"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the cloud.</a:t>
            </a:r>
            <a:endParaRPr lang="en-US" sz="1200" kern="1200" dirty="0" smtClean="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endParaRPr lang="en-US" dirty="0"/>
          </a:p>
        </p:txBody>
      </p:sp>
    </p:spTree>
    <p:extLst>
      <p:ext uri="{BB962C8B-B14F-4D97-AF65-F5344CB8AC3E}">
        <p14:creationId xmlns:p14="http://schemas.microsoft.com/office/powerpoint/2010/main" val="168402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492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605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AWS Key Management Service:</a:t>
            </a:r>
          </a:p>
          <a:p>
            <a:pPr marL="342900" indent="-342900">
              <a:buFont typeface="Arial" panose="020B0604020202020204" pitchFamily="34" charset="0"/>
              <a:buChar char="•"/>
            </a:pPr>
            <a:r>
              <a:rPr lang="en-US" sz="1200" dirty="0" smtClean="0"/>
              <a:t>Manages service that simplifies creation, control, rotation, deletion, and use of encryption keys in your applications</a:t>
            </a:r>
          </a:p>
          <a:p>
            <a:pPr marL="342900" indent="-342900">
              <a:buFont typeface="Arial" panose="020B0604020202020204" pitchFamily="34" charset="0"/>
              <a:buChar char="•"/>
            </a:pPr>
            <a:r>
              <a:rPr lang="en-US" sz="1200" dirty="0" smtClean="0"/>
              <a:t>Integrates with many</a:t>
            </a:r>
            <a:r>
              <a:rPr lang="en-US" sz="1200" baseline="0" dirty="0" smtClean="0"/>
              <a:t> services </a:t>
            </a:r>
            <a:r>
              <a:rPr lang="en-US" sz="1200" dirty="0" smtClean="0"/>
              <a:t>for server-side encryption</a:t>
            </a:r>
          </a:p>
          <a:p>
            <a:pPr marL="342900" indent="-342900">
              <a:buFont typeface="Arial" panose="020B0604020202020204" pitchFamily="34" charset="0"/>
              <a:buChar char="•"/>
            </a:pPr>
            <a:r>
              <a:rPr lang="en-US" sz="1200" dirty="0" smtClean="0"/>
              <a:t>Integrates with AWS clients/SDKs</a:t>
            </a:r>
          </a:p>
          <a:p>
            <a:pPr marL="342900" indent="-342900">
              <a:buFont typeface="Arial" panose="020B0604020202020204" pitchFamily="34" charset="0"/>
              <a:buChar char="•"/>
            </a:pPr>
            <a:r>
              <a:rPr lang="en-US" sz="1200" dirty="0" smtClean="0"/>
              <a:t>Integrates with AWS </a:t>
            </a:r>
            <a:r>
              <a:rPr lang="en-US" sz="1200" dirty="0" err="1" smtClean="0"/>
              <a:t>CloudTrail</a:t>
            </a:r>
            <a:r>
              <a:rPr lang="en-US" sz="1200" dirty="0" smtClean="0"/>
              <a:t> to provide auditable logs of key usage for regulatory and compliance activities</a:t>
            </a:r>
          </a:p>
          <a:p>
            <a:endParaRPr lang="en-US" dirty="0"/>
          </a:p>
        </p:txBody>
      </p:sp>
    </p:spTree>
    <p:extLst>
      <p:ext uri="{BB962C8B-B14F-4D97-AF65-F5344CB8AC3E}">
        <p14:creationId xmlns:p14="http://schemas.microsoft.com/office/powerpoint/2010/main" val="114237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have three mutually exclusive options depending on how you choose to manage the encryption keys:</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Use Server-Side Encryption with Amazon S3</a:t>
            </a:r>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Managed Keys (SSE-S3)</a:t>
            </a:r>
            <a:r>
              <a:rPr lang="en-US" sz="1200" b="0" i="0" kern="1200" dirty="0" smtClean="0">
                <a:solidFill>
                  <a:schemeClr val="tx1"/>
                </a:solidFill>
                <a:effectLst/>
                <a:latin typeface="+mn-lt"/>
                <a:ea typeface="+mn-ea"/>
                <a:cs typeface="+mn-cs"/>
              </a:rPr>
              <a:t> – Each object is encrypted with a unique key employing strong multi-factor encryption.</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Use Server-Side Encryption with AWS KMS</a:t>
            </a:r>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Managed Keys (SSE-KMS)</a:t>
            </a:r>
            <a:r>
              <a:rPr lang="en-US" sz="1200" b="0" i="0" kern="1200" dirty="0" smtClean="0">
                <a:solidFill>
                  <a:schemeClr val="tx1"/>
                </a:solidFill>
                <a:effectLst/>
                <a:latin typeface="+mn-lt"/>
                <a:ea typeface="+mn-ea"/>
                <a:cs typeface="+mn-cs"/>
              </a:rPr>
              <a:t> – Similar to SSE-S3, but with some additional benefits along with some additional charges for using this service. </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Use Server-Side Encryption with Customer-Provided Keys (SSE-C)</a:t>
            </a:r>
            <a:r>
              <a:rPr lang="en-US" sz="1200" b="0" i="0" kern="1200" dirty="0" smtClean="0">
                <a:solidFill>
                  <a:schemeClr val="tx1"/>
                </a:solidFill>
                <a:effectLst/>
                <a:latin typeface="+mn-lt"/>
                <a:ea typeface="+mn-ea"/>
                <a:cs typeface="+mn-cs"/>
              </a:rPr>
              <a:t> – You manage the encryption keys and Amazon S3 manages the encryption (as it writes to disks) and decryption when you access your objects.</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more information, see: </a:t>
            </a:r>
            <a:r>
              <a:rPr lang="en-US" dirty="0" smtClean="0">
                <a:hlinkClick r:id="rId3"/>
              </a:rPr>
              <a:t>https://docs.aws.amazon.com/AmazonS3/latest/dev/serv-side-encryption.html</a:t>
            </a:r>
            <a:r>
              <a:rPr lang="en-US" dirty="0" smtClean="0"/>
              <a:t>.</a:t>
            </a:r>
          </a:p>
          <a:p>
            <a:endParaRPr lang="en-US" sz="12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68663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smtClean="0"/>
          </a:p>
          <a:p>
            <a:r>
              <a:rPr lang="en-US" dirty="0" smtClean="0"/>
              <a:t>Your source data comes either from systems in your data center or an Amazon EC2 instance. You can upload data over a secure HTTPS connection to any of five services that support automatic server-side encryption. The service endpoint will handle the encryption and key management processes for you.</a:t>
            </a:r>
          </a:p>
          <a:p>
            <a:endParaRPr lang="en-US" dirty="0" smtClean="0"/>
          </a:p>
          <a:p>
            <a:r>
              <a:rPr lang="en-US" dirty="0" smtClean="0"/>
              <a:t>With Amazon S3, encryption is an optional step that you determine at the time you upload your data to the service. With Amazon Glacier, all data is encrypted by default.</a:t>
            </a:r>
          </a:p>
          <a:p>
            <a:endParaRPr lang="en-US" dirty="0" smtClean="0"/>
          </a:p>
          <a:p>
            <a:r>
              <a:rPr lang="en-US" dirty="0" smtClean="0"/>
              <a:t>Amazon RDS for Oracle and Microsoft SQL use a feature specific to those database packages called Transparent Data Encryption (TDE). TDE uses keys created in the database application with keys created by AWS to protect your data</a:t>
            </a:r>
            <a:endParaRPr lang="en-US" dirty="0"/>
          </a:p>
        </p:txBody>
      </p:sp>
    </p:spTree>
    <p:extLst>
      <p:ext uri="{BB962C8B-B14F-4D97-AF65-F5344CB8AC3E}">
        <p14:creationId xmlns:p14="http://schemas.microsoft.com/office/powerpoint/2010/main" val="383854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sample Amazon S3 question. </a:t>
            </a:r>
          </a:p>
          <a:p>
            <a:endParaRPr lang="en-US" dirty="0" smtClean="0"/>
          </a:p>
          <a:p>
            <a:pPr marL="0" marR="0">
              <a:lnSpc>
                <a:spcPct val="107000"/>
              </a:lnSpc>
              <a:spcBef>
                <a:spcPts val="0"/>
              </a:spcBef>
              <a:spcAft>
                <a:spcPts val="800"/>
              </a:spcAft>
            </a:pPr>
            <a:r>
              <a:rPr lang="en-US" baseline="0" dirty="0" smtClean="0"/>
              <a:t>For more details about concepts related to this question, see </a:t>
            </a:r>
            <a:r>
              <a:rPr lang="en-US" i="1" dirty="0" smtClean="0"/>
              <a:t>Protecting Data Using Server-Side Encryption with Amazon S3-Managed Encryption Keys (SSE-S3)”</a:t>
            </a:r>
            <a:r>
              <a:rPr lang="en-US" i="1" baseline="0" dirty="0" smtClean="0"/>
              <a:t> </a:t>
            </a:r>
            <a:r>
              <a:rPr lang="en-US" dirty="0" smtClean="0"/>
              <a:t>of the</a:t>
            </a:r>
            <a:r>
              <a:rPr lang="en-US" b="1" dirty="0" smtClean="0"/>
              <a:t> </a:t>
            </a:r>
            <a:r>
              <a:rPr lang="en-US" dirty="0" smtClean="0"/>
              <a:t>AWS Developer Guide at </a:t>
            </a:r>
            <a:r>
              <a:rPr lang="en-US" sz="1200" u="sng" kern="12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http://docs.aws.amazon.com/AmazonS3/latest/dev/UsingServerSideEncryption.html</a:t>
            </a:r>
            <a:r>
              <a:rPr lang="en-US" sz="1200" u="sng" kern="12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d-ID" dirty="0" smtClean="0"/>
          </a:p>
          <a:p>
            <a:endParaRPr lang="en-US" dirty="0"/>
          </a:p>
        </p:txBody>
      </p:sp>
    </p:spTree>
    <p:extLst>
      <p:ext uri="{BB962C8B-B14F-4D97-AF65-F5344CB8AC3E}">
        <p14:creationId xmlns:p14="http://schemas.microsoft.com/office/powerpoint/2010/main" val="1833464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smtClean="0">
                <a:effectLst/>
                <a:latin typeface="Amazon Ember Light" panose="020B0403020204020204" pitchFamily="34" charset="0"/>
              </a:rPr>
              <a:t>Edit Master table layout</a:t>
            </a:r>
            <a:endParaRPr lang="en-US" sz="1800" b="0" i="0" u="none" strike="noStrike" dirty="0" smtClean="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a:t>
            </a:r>
            <a:r>
              <a:rPr lang="en-US" sz="900" baseline="0" dirty="0" smtClean="0">
                <a:solidFill>
                  <a:schemeClr val="bg1"/>
                </a:solidFill>
                <a:latin typeface="Amazon Ember Light" charset="0"/>
                <a:ea typeface="Amazon Ember Light" charset="0"/>
                <a:cs typeface="Amazon Ember Light" charset="0"/>
              </a:rPr>
              <a:t> </a:t>
            </a:r>
            <a:r>
              <a:rPr lang="en-US" sz="900" dirty="0" smtClean="0">
                <a:solidFill>
                  <a:schemeClr val="bg1"/>
                </a:solidFill>
                <a:latin typeface="Amazon Ember Light" charset="0"/>
                <a:ea typeface="Amazon Ember Light" charset="0"/>
                <a:cs typeface="Amazon Ember Light" charset="0"/>
              </a:rPr>
              <a:t>or other questions? Contact us at https://support.aws.amazon.com/#/contacts/aws-training.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a:t>
            </a:r>
            <a:r>
              <a:rPr lang="en-US" dirty="0" smtClean="0"/>
              <a:t>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23"/>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18.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docs.aws.amazon.com/AmazonVPC/latest/UserGuide/VPC_Security.html"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hyperlink" Target="http://docs.aws.amazon.com/AmazonS3/latest/dev/serv-side-encryption.html" TargetMode="External"/><Relationship Id="rId4" Type="http://schemas.openxmlformats.org/officeDocument/2006/relationships/hyperlink" Target="http://docs.aws.amazon.com/IAM/latest/UserGuide/id.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emf"/><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Domain 2 - Security</a:t>
            </a:r>
            <a:endParaRPr lang="en-US" dirty="0"/>
          </a:p>
        </p:txBody>
      </p:sp>
      <p:sp>
        <p:nvSpPr>
          <p:cNvPr id="6" name="Text Placeholder 5"/>
          <p:cNvSpPr>
            <a:spLocks noGrp="1"/>
          </p:cNvSpPr>
          <p:nvPr>
            <p:ph type="body" sz="quarter" idx="10"/>
          </p:nvPr>
        </p:nvSpPr>
        <p:spPr/>
        <p:txBody>
          <a:bodyPr/>
          <a:lstStyle/>
          <a:p>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B6A95138-A96E-2F42-A959-2EFD44FE4AB7}" type="slidenum">
              <a:rPr lang="en-US" smtClean="0"/>
              <a:t>1</a:t>
            </a:fld>
            <a:endParaRPr lang="en-US"/>
          </a:p>
        </p:txBody>
      </p:sp>
    </p:spTree>
    <p:extLst>
      <p:ext uri="{BB962C8B-B14F-4D97-AF65-F5344CB8AC3E}">
        <p14:creationId xmlns:p14="http://schemas.microsoft.com/office/powerpoint/2010/main" val="307702789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5" name="Rectangle 4"/>
          <p:cNvSpPr/>
          <p:nvPr/>
        </p:nvSpPr>
        <p:spPr>
          <a:xfrm>
            <a:off x="6515099" y="1778644"/>
            <a:ext cx="4838701" cy="9233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Which of the following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request headers</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 when specified in an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 will cause an object to be encrypted by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SSE</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p:txBody>
      </p:sp>
      <p:sp>
        <p:nvSpPr>
          <p:cNvPr id="6" name="Round Diagonal Corner Rectangle 5"/>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Oval 6"/>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0E52E8C4-C93F-463E-9CD4-BF820E1C1F00}"/>
              </a:ext>
            </a:extLst>
          </p:cNvPr>
          <p:cNvSpPr/>
          <p:nvPr/>
        </p:nvSpPr>
        <p:spPr>
          <a:xfrm>
            <a:off x="6515099" y="298979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server-side-encryption</a:t>
            </a:r>
          </a:p>
        </p:txBody>
      </p:sp>
      <p:sp>
        <p:nvSpPr>
          <p:cNvPr id="9" name="Rectangle 8">
            <a:extLst>
              <a:ext uri="{FF2B5EF4-FFF2-40B4-BE49-F238E27FC236}">
                <a16:creationId xmlns:a16="http://schemas.microsoft.com/office/drawing/2014/main" id="{96148D8C-5A86-412B-8D2E-4899DDD2AB40}"/>
              </a:ext>
            </a:extLst>
          </p:cNvPr>
          <p:cNvSpPr/>
          <p:nvPr/>
        </p:nvSpPr>
        <p:spPr>
          <a:xfrm>
            <a:off x="6515099" y="338258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AES256</a:t>
            </a:r>
          </a:p>
        </p:txBody>
      </p:sp>
      <p:sp>
        <p:nvSpPr>
          <p:cNvPr id="10" name="Rectangle 9">
            <a:extLst>
              <a:ext uri="{FF2B5EF4-FFF2-40B4-BE49-F238E27FC236}">
                <a16:creationId xmlns:a16="http://schemas.microsoft.com/office/drawing/2014/main" id="{07169DBE-4B08-495A-B1AA-79045E9D5581}"/>
              </a:ext>
            </a:extLst>
          </p:cNvPr>
          <p:cNvSpPr/>
          <p:nvPr/>
        </p:nvSpPr>
        <p:spPr>
          <a:xfrm>
            <a:off x="6515099" y="3783087"/>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amz-server-side-encryption</a:t>
            </a:r>
          </a:p>
        </p:txBody>
      </p:sp>
      <p:sp>
        <p:nvSpPr>
          <p:cNvPr id="11" name="Rectangle 10">
            <a:extLst>
              <a:ext uri="{FF2B5EF4-FFF2-40B4-BE49-F238E27FC236}">
                <a16:creationId xmlns:a16="http://schemas.microsoft.com/office/drawing/2014/main" id="{D5DDD4A0-1A98-436B-90E2-6ACB18984F56}"/>
              </a:ext>
            </a:extLst>
          </p:cNvPr>
          <p:cNvSpPr/>
          <p:nvPr/>
        </p:nvSpPr>
        <p:spPr>
          <a:xfrm>
            <a:off x="6515099" y="417973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x-amz-server-side-encryption</a:t>
            </a:r>
          </a:p>
        </p:txBody>
      </p:sp>
      <p:cxnSp>
        <p:nvCxnSpPr>
          <p:cNvPr id="12" name="Straight Connector 11">
            <a:extLst>
              <a:ext uri="{FF2B5EF4-FFF2-40B4-BE49-F238E27FC236}">
                <a16:creationId xmlns:a16="http://schemas.microsoft.com/office/drawing/2014/main" id="{D8007E3A-78FC-4DE1-8BDF-40C58D759138}"/>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686020" y="3269501"/>
            <a:ext cx="1143059" cy="1122916"/>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8" name="Rectangle 17">
            <a:extLst>
              <a:ext uri="{FF2B5EF4-FFF2-40B4-BE49-F238E27FC236}">
                <a16:creationId xmlns:a16="http://schemas.microsoft.com/office/drawing/2014/main" id="{9598D4C7-DB16-3F4B-84F5-6EE8B181AA41}"/>
              </a:ext>
            </a:extLst>
          </p:cNvPr>
          <p:cNvSpPr/>
          <p:nvPr/>
        </p:nvSpPr>
        <p:spPr>
          <a:xfrm>
            <a:off x="6515098" y="418026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x-amz-server-side-encryption</a:t>
            </a:r>
          </a:p>
        </p:txBody>
      </p:sp>
      <p:sp>
        <p:nvSpPr>
          <p:cNvPr id="19" name="Rectangle 18">
            <a:extLst>
              <a:ext uri="{FF2B5EF4-FFF2-40B4-BE49-F238E27FC236}">
                <a16:creationId xmlns:a16="http://schemas.microsoft.com/office/drawing/2014/main" id="{F2727E7D-8CBC-5E42-AFD1-AC1A861261B5}"/>
              </a:ext>
            </a:extLst>
          </p:cNvPr>
          <p:cNvSpPr/>
          <p:nvPr/>
        </p:nvSpPr>
        <p:spPr>
          <a:xfrm>
            <a:off x="6515098" y="298844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server-side-encryption</a:t>
            </a:r>
          </a:p>
        </p:txBody>
      </p:sp>
      <p:sp>
        <p:nvSpPr>
          <p:cNvPr id="20" name="Rectangle 19">
            <a:extLst>
              <a:ext uri="{FF2B5EF4-FFF2-40B4-BE49-F238E27FC236}">
                <a16:creationId xmlns:a16="http://schemas.microsoft.com/office/drawing/2014/main" id="{553C5AF3-87C3-5940-82A5-5E1B7331B7E4}"/>
              </a:ext>
            </a:extLst>
          </p:cNvPr>
          <p:cNvSpPr/>
          <p:nvPr/>
        </p:nvSpPr>
        <p:spPr>
          <a:xfrm>
            <a:off x="6515098" y="338396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AES256</a:t>
            </a:r>
          </a:p>
        </p:txBody>
      </p:sp>
      <p:sp>
        <p:nvSpPr>
          <p:cNvPr id="21" name="Rectangle 20">
            <a:extLst>
              <a:ext uri="{FF2B5EF4-FFF2-40B4-BE49-F238E27FC236}">
                <a16:creationId xmlns:a16="http://schemas.microsoft.com/office/drawing/2014/main" id="{F2E9430F-5407-8040-A1C1-B3A8CDEA2823}"/>
              </a:ext>
            </a:extLst>
          </p:cNvPr>
          <p:cNvSpPr/>
          <p:nvPr/>
        </p:nvSpPr>
        <p:spPr>
          <a:xfrm>
            <a:off x="6515097" y="378508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amz-server-side-encryption</a:t>
            </a:r>
          </a:p>
        </p:txBody>
      </p:sp>
      <p:sp>
        <p:nvSpPr>
          <p:cNvPr id="22" name="Rectangle 21">
            <a:extLst>
              <a:ext uri="{FF2B5EF4-FFF2-40B4-BE49-F238E27FC236}">
                <a16:creationId xmlns:a16="http://schemas.microsoft.com/office/drawing/2014/main" id="{27E4C99D-89EE-0742-BC02-541ACBF15C36}"/>
              </a:ext>
            </a:extLst>
          </p:cNvPr>
          <p:cNvSpPr/>
          <p:nvPr/>
        </p:nvSpPr>
        <p:spPr>
          <a:xfrm>
            <a:off x="6512455" y="1778530"/>
            <a:ext cx="4838701" cy="9233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Which of the following request headers, when specified in an API call, will cause an object to be encrypted by SSE?</a:t>
            </a:r>
          </a:p>
        </p:txBody>
      </p:sp>
    </p:spTree>
    <p:extLst>
      <p:ext uri="{BB962C8B-B14F-4D97-AF65-F5344CB8AC3E}">
        <p14:creationId xmlns:p14="http://schemas.microsoft.com/office/powerpoint/2010/main" val="489372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Identity and Access Management</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a:p>
        </p:txBody>
      </p:sp>
      <p:cxnSp>
        <p:nvCxnSpPr>
          <p:cNvPr id="5" name="Straight Connector 4">
            <a:extLst>
              <a:ext uri="{FF2B5EF4-FFF2-40B4-BE49-F238E27FC236}">
                <a16:creationId xmlns:a16="http://schemas.microsoft.com/office/drawing/2014/main" id="{AFFE413E-5C09-44E8-8B90-2DEC4721B81F}"/>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E9C09194-A68A-49D4-B7C5-C7B12D77E527}"/>
              </a:ext>
            </a:extLst>
          </p:cNvPr>
          <p:cNvSpPr/>
          <p:nvPr/>
        </p:nvSpPr>
        <p:spPr>
          <a:xfrm>
            <a:off x="2123768" y="2092577"/>
            <a:ext cx="3553132" cy="369332"/>
          </a:xfrm>
          <a:prstGeom prst="rect">
            <a:avLst/>
          </a:prstGeom>
        </p:spPr>
        <p:txBody>
          <a:bodyPr wrap="square" lIns="0" tIns="0" rIns="0" bIns="0" anchor="b" anchorCtr="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8" name="Round Diagonal Corner Rectangle 26">
            <a:extLst>
              <a:ext uri="{FF2B5EF4-FFF2-40B4-BE49-F238E27FC236}">
                <a16:creationId xmlns:a16="http://schemas.microsoft.com/office/drawing/2014/main" id="{DE53DC2E-6593-45C3-9623-5FC481F6E083}"/>
              </a:ext>
            </a:extLst>
          </p:cNvPr>
          <p:cNvSpPr/>
          <p:nvPr/>
        </p:nvSpPr>
        <p:spPr>
          <a:xfrm>
            <a:off x="65150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E9C09194-A68A-49D4-B7C5-C7B12D77E527}"/>
              </a:ext>
            </a:extLst>
          </p:cNvPr>
          <p:cNvSpPr/>
          <p:nvPr/>
        </p:nvSpPr>
        <p:spPr>
          <a:xfrm>
            <a:off x="7800668" y="2719728"/>
            <a:ext cx="3553132" cy="1631216"/>
          </a:xfrm>
          <a:prstGeom prst="rect">
            <a:avLst/>
          </a:prstGeom>
        </p:spPr>
        <p:txBody>
          <a:bodyPr wrap="square" lIns="0" tIns="0" rIns="0" bIns="0">
            <a:spAutoFit/>
          </a:bodyPr>
          <a:lstStyle/>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ollection </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of IAM </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users</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Can specify permission for multiple </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users</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asier </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to </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manage</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E9C09194-A68A-49D4-B7C5-C7B12D77E527}"/>
              </a:ext>
            </a:extLst>
          </p:cNvPr>
          <p:cNvSpPr/>
          <p:nvPr/>
        </p:nvSpPr>
        <p:spPr>
          <a:xfrm>
            <a:off x="2123768" y="2719728"/>
            <a:ext cx="3553132" cy="3185487"/>
          </a:xfrm>
          <a:prstGeom prst="rect">
            <a:avLst/>
          </a:prstGeom>
        </p:spPr>
        <p:txBody>
          <a:bodyPr wrap="square" lIns="0" tIns="0" rIns="0" bIns="0">
            <a:spAutoFit/>
          </a:bodyPr>
          <a:lstStyle/>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Represents a person or a </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service</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uthenticated </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(through credentials</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639762" lvl="1" indent="-28575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User name and </a:t>
            </a:r>
            <a:r>
              <a:rPr lang="en-US" sz="2400" dirty="0" smtClean="0">
                <a:solidFill>
                  <a:schemeClr val="tx1">
                    <a:lumMod val="50000"/>
                  </a:schemeClr>
                </a:solidFill>
                <a:ea typeface="Amazon Ember" panose="020B0603020204020204" pitchFamily="34" charset="0"/>
                <a:cs typeface="Amazon Ember" panose="020B0603020204020204" pitchFamily="34" charset="0"/>
              </a:rPr>
              <a:t>password</a:t>
            </a:r>
            <a:endParaRPr lang="en-US" sz="2400" dirty="0">
              <a:solidFill>
                <a:schemeClr val="tx1">
                  <a:lumMod val="50000"/>
                </a:schemeClr>
              </a:solidFill>
              <a:ea typeface="Amazon Ember" panose="020B0603020204020204" pitchFamily="34" charset="0"/>
              <a:cs typeface="Amazon Ember" panose="020B0603020204020204" pitchFamily="34" charset="0"/>
            </a:endParaRPr>
          </a:p>
          <a:p>
            <a:pPr marL="639762" lvl="1" indent="-28575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Access key and secret </a:t>
            </a:r>
            <a:r>
              <a:rPr lang="en-US" sz="2400" dirty="0" smtClean="0">
                <a:solidFill>
                  <a:schemeClr val="tx1">
                    <a:lumMod val="50000"/>
                  </a:schemeClr>
                </a:solidFill>
                <a:ea typeface="Amazon Ember" panose="020B0603020204020204" pitchFamily="34" charset="0"/>
                <a:cs typeface="Amazon Ember" panose="020B0603020204020204" pitchFamily="34" charset="0"/>
              </a:rPr>
              <a:t>key</a:t>
            </a:r>
            <a:endParaRPr lang="en-US" sz="2400" dirty="0">
              <a:solidFill>
                <a:schemeClr val="tx1">
                  <a:lumMod val="50000"/>
                </a:schemeClr>
              </a:solidFill>
              <a:ea typeface="Amazon Ember" panose="020B0603020204020204" pitchFamily="34" charset="0"/>
              <a:cs typeface="Amazon Ember" panose="020B0603020204020204" pitchFamily="34" charset="0"/>
            </a:endParaRPr>
          </a:p>
        </p:txBody>
      </p:sp>
      <p:grpSp>
        <p:nvGrpSpPr>
          <p:cNvPr id="11" name="Group 10"/>
          <p:cNvGrpSpPr/>
          <p:nvPr/>
        </p:nvGrpSpPr>
        <p:grpSpPr>
          <a:xfrm>
            <a:off x="925260" y="1947720"/>
            <a:ext cx="829175" cy="730101"/>
            <a:chOff x="925261" y="2060985"/>
            <a:chExt cx="829175" cy="730101"/>
          </a:xfrm>
        </p:grpSpPr>
        <p:sp>
          <p:nvSpPr>
            <p:cNvPr id="12" name="Rectangle 11">
              <a:extLst>
                <a:ext uri="{FF2B5EF4-FFF2-40B4-BE49-F238E27FC236}">
                  <a16:creationId xmlns:a16="http://schemas.microsoft.com/office/drawing/2014/main" id="{E9C09194-A68A-49D4-B7C5-C7B12D77E527}"/>
                </a:ext>
              </a:extLst>
            </p:cNvPr>
            <p:cNvSpPr/>
            <p:nvPr/>
          </p:nvSpPr>
          <p:spPr>
            <a:xfrm>
              <a:off x="925261" y="2544865"/>
              <a:ext cx="829175" cy="246221"/>
            </a:xfrm>
            <a:prstGeom prst="rect">
              <a:avLst/>
            </a:prstGeom>
          </p:spPr>
          <p:txBody>
            <a:bodyPr wrap="square" lIns="0" tIns="0" rIns="0" bIns="0" anchor="b" anchorCtr="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13" name="Freeform 151"/>
            <p:cNvSpPr>
              <a:spLocks/>
            </p:cNvSpPr>
            <p:nvPr/>
          </p:nvSpPr>
          <p:spPr bwMode="auto">
            <a:xfrm>
              <a:off x="1154676" y="2060985"/>
              <a:ext cx="370345" cy="417425"/>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4" name="Rectangle 13">
            <a:extLst>
              <a:ext uri="{FF2B5EF4-FFF2-40B4-BE49-F238E27FC236}">
                <a16:creationId xmlns:a16="http://schemas.microsoft.com/office/drawing/2014/main" id="{E9C09194-A68A-49D4-B7C5-C7B12D77E527}"/>
              </a:ext>
            </a:extLst>
          </p:cNvPr>
          <p:cNvSpPr/>
          <p:nvPr/>
        </p:nvSpPr>
        <p:spPr>
          <a:xfrm>
            <a:off x="7818056" y="2069642"/>
            <a:ext cx="3553132" cy="369332"/>
          </a:xfrm>
          <a:prstGeom prst="rect">
            <a:avLst/>
          </a:prstGeom>
        </p:spPr>
        <p:txBody>
          <a:bodyPr wrap="square" lIns="0" tIns="0" rIns="0" bIns="0" anchor="b" anchorCtr="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IAM Group</a:t>
            </a:r>
          </a:p>
        </p:txBody>
      </p:sp>
      <p:grpSp>
        <p:nvGrpSpPr>
          <p:cNvPr id="15" name="Group 14"/>
          <p:cNvGrpSpPr/>
          <p:nvPr/>
        </p:nvGrpSpPr>
        <p:grpSpPr>
          <a:xfrm>
            <a:off x="6602160" y="1909561"/>
            <a:ext cx="829175" cy="927545"/>
            <a:chOff x="925261" y="1958542"/>
            <a:chExt cx="829175" cy="927545"/>
          </a:xfrm>
        </p:grpSpPr>
        <p:grpSp>
          <p:nvGrpSpPr>
            <p:cNvPr id="16" name="Group 15"/>
            <p:cNvGrpSpPr/>
            <p:nvPr/>
          </p:nvGrpSpPr>
          <p:grpSpPr>
            <a:xfrm>
              <a:off x="1086504" y="1958542"/>
              <a:ext cx="506689" cy="478718"/>
              <a:chOff x="4119563" y="2876603"/>
              <a:chExt cx="346075" cy="326973"/>
            </a:xfrm>
            <a:solidFill>
              <a:schemeClr val="accent3"/>
            </a:solidFill>
          </p:grpSpPr>
          <p:sp>
            <p:nvSpPr>
              <p:cNvPr id="18" name="Freeform 146"/>
              <p:cNvSpPr>
                <a:spLocks/>
              </p:cNvSpPr>
              <p:nvPr/>
            </p:nvSpPr>
            <p:spPr bwMode="auto">
              <a:xfrm>
                <a:off x="4360863" y="3052763"/>
                <a:ext cx="104775" cy="150813"/>
              </a:xfrm>
              <a:custGeom>
                <a:avLst/>
                <a:gdLst>
                  <a:gd name="T0" fmla="*/ 17 w 28"/>
                  <a:gd name="T1" fmla="*/ 22 h 40"/>
                  <a:gd name="T2" fmla="*/ 22 w 28"/>
                  <a:gd name="T3" fmla="*/ 12 h 40"/>
                  <a:gd name="T4" fmla="*/ 10 w 28"/>
                  <a:gd name="T5" fmla="*/ 0 h 40"/>
                  <a:gd name="T6" fmla="*/ 2 w 28"/>
                  <a:gd name="T7" fmla="*/ 3 h 40"/>
                  <a:gd name="T8" fmla="*/ 2 w 28"/>
                  <a:gd name="T9" fmla="*/ 8 h 40"/>
                  <a:gd name="T10" fmla="*/ 0 w 28"/>
                  <a:gd name="T11" fmla="*/ 18 h 40"/>
                  <a:gd name="T12" fmla="*/ 3 w 28"/>
                  <a:gd name="T13" fmla="*/ 22 h 40"/>
                  <a:gd name="T14" fmla="*/ 0 w 28"/>
                  <a:gd name="T15" fmla="*/ 23 h 40"/>
                  <a:gd name="T16" fmla="*/ 10 w 28"/>
                  <a:gd name="T17" fmla="*/ 40 h 40"/>
                  <a:gd name="T18" fmla="*/ 26 w 28"/>
                  <a:gd name="T19" fmla="*/ 40 h 40"/>
                  <a:gd name="T20" fmla="*/ 28 w 28"/>
                  <a:gd name="T21" fmla="*/ 38 h 40"/>
                  <a:gd name="T22" fmla="*/ 17 w 28"/>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17" y="22"/>
                    </a:moveTo>
                    <a:cubicBezTo>
                      <a:pt x="20" y="19"/>
                      <a:pt x="22" y="16"/>
                      <a:pt x="22" y="12"/>
                    </a:cubicBezTo>
                    <a:cubicBezTo>
                      <a:pt x="22" y="5"/>
                      <a:pt x="17" y="0"/>
                      <a:pt x="10" y="0"/>
                    </a:cubicBezTo>
                    <a:cubicBezTo>
                      <a:pt x="7" y="0"/>
                      <a:pt x="4" y="1"/>
                      <a:pt x="2" y="3"/>
                    </a:cubicBezTo>
                    <a:cubicBezTo>
                      <a:pt x="2" y="5"/>
                      <a:pt x="2" y="7"/>
                      <a:pt x="2" y="8"/>
                    </a:cubicBezTo>
                    <a:cubicBezTo>
                      <a:pt x="2" y="12"/>
                      <a:pt x="1" y="15"/>
                      <a:pt x="0" y="18"/>
                    </a:cubicBezTo>
                    <a:cubicBezTo>
                      <a:pt x="1" y="19"/>
                      <a:pt x="2" y="21"/>
                      <a:pt x="3" y="22"/>
                    </a:cubicBezTo>
                    <a:cubicBezTo>
                      <a:pt x="2" y="22"/>
                      <a:pt x="1" y="23"/>
                      <a:pt x="0" y="23"/>
                    </a:cubicBezTo>
                    <a:cubicBezTo>
                      <a:pt x="5" y="27"/>
                      <a:pt x="9" y="33"/>
                      <a:pt x="10" y="40"/>
                    </a:cubicBezTo>
                    <a:cubicBezTo>
                      <a:pt x="26" y="40"/>
                      <a:pt x="26" y="40"/>
                      <a:pt x="26" y="40"/>
                    </a:cubicBezTo>
                    <a:cubicBezTo>
                      <a:pt x="27" y="40"/>
                      <a:pt x="28" y="39"/>
                      <a:pt x="28" y="38"/>
                    </a:cubicBezTo>
                    <a:cubicBezTo>
                      <a:pt x="28" y="31"/>
                      <a:pt x="24" y="24"/>
                      <a:pt x="17" y="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Freeform 147"/>
              <p:cNvSpPr>
                <a:spLocks/>
              </p:cNvSpPr>
              <p:nvPr/>
            </p:nvSpPr>
            <p:spPr bwMode="auto">
              <a:xfrm>
                <a:off x="4119563" y="3052763"/>
                <a:ext cx="106363" cy="150813"/>
              </a:xfrm>
              <a:custGeom>
                <a:avLst/>
                <a:gdLst>
                  <a:gd name="T0" fmla="*/ 28 w 28"/>
                  <a:gd name="T1" fmla="*/ 23 h 40"/>
                  <a:gd name="T2" fmla="*/ 25 w 28"/>
                  <a:gd name="T3" fmla="*/ 22 h 40"/>
                  <a:gd name="T4" fmla="*/ 28 w 28"/>
                  <a:gd name="T5" fmla="*/ 18 h 40"/>
                  <a:gd name="T6" fmla="*/ 26 w 28"/>
                  <a:gd name="T7" fmla="*/ 8 h 40"/>
                  <a:gd name="T8" fmla="*/ 26 w 28"/>
                  <a:gd name="T9" fmla="*/ 3 h 40"/>
                  <a:gd name="T10" fmla="*/ 18 w 28"/>
                  <a:gd name="T11" fmla="*/ 0 h 40"/>
                  <a:gd name="T12" fmla="*/ 6 w 28"/>
                  <a:gd name="T13" fmla="*/ 12 h 40"/>
                  <a:gd name="T14" fmla="*/ 11 w 28"/>
                  <a:gd name="T15" fmla="*/ 22 h 40"/>
                  <a:gd name="T16" fmla="*/ 0 w 28"/>
                  <a:gd name="T17" fmla="*/ 38 h 40"/>
                  <a:gd name="T18" fmla="*/ 2 w 28"/>
                  <a:gd name="T19" fmla="*/ 40 h 40"/>
                  <a:gd name="T20" fmla="*/ 18 w 28"/>
                  <a:gd name="T21" fmla="*/ 40 h 40"/>
                  <a:gd name="T22" fmla="*/ 28 w 28"/>
                  <a:gd name="T23"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28" y="23"/>
                    </a:moveTo>
                    <a:cubicBezTo>
                      <a:pt x="27" y="23"/>
                      <a:pt x="26" y="22"/>
                      <a:pt x="25" y="22"/>
                    </a:cubicBezTo>
                    <a:cubicBezTo>
                      <a:pt x="26" y="21"/>
                      <a:pt x="27" y="19"/>
                      <a:pt x="28" y="18"/>
                    </a:cubicBezTo>
                    <a:cubicBezTo>
                      <a:pt x="27" y="15"/>
                      <a:pt x="26" y="12"/>
                      <a:pt x="26" y="8"/>
                    </a:cubicBezTo>
                    <a:cubicBezTo>
                      <a:pt x="26" y="7"/>
                      <a:pt x="26" y="5"/>
                      <a:pt x="26" y="3"/>
                    </a:cubicBezTo>
                    <a:cubicBezTo>
                      <a:pt x="24" y="1"/>
                      <a:pt x="21" y="0"/>
                      <a:pt x="18" y="0"/>
                    </a:cubicBezTo>
                    <a:cubicBezTo>
                      <a:pt x="11" y="0"/>
                      <a:pt x="6" y="5"/>
                      <a:pt x="6" y="12"/>
                    </a:cubicBezTo>
                    <a:cubicBezTo>
                      <a:pt x="6" y="16"/>
                      <a:pt x="8" y="19"/>
                      <a:pt x="11" y="22"/>
                    </a:cubicBezTo>
                    <a:cubicBezTo>
                      <a:pt x="4" y="24"/>
                      <a:pt x="0" y="31"/>
                      <a:pt x="0" y="38"/>
                    </a:cubicBezTo>
                    <a:cubicBezTo>
                      <a:pt x="0" y="39"/>
                      <a:pt x="1" y="40"/>
                      <a:pt x="2" y="40"/>
                    </a:cubicBezTo>
                    <a:cubicBezTo>
                      <a:pt x="18" y="40"/>
                      <a:pt x="18" y="40"/>
                      <a:pt x="18" y="40"/>
                    </a:cubicBezTo>
                    <a:cubicBezTo>
                      <a:pt x="19" y="33"/>
                      <a:pt x="23" y="27"/>
                      <a:pt x="28" y="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Freeform 151"/>
              <p:cNvSpPr>
                <a:spLocks/>
              </p:cNvSpPr>
              <p:nvPr/>
            </p:nvSpPr>
            <p:spPr bwMode="auto">
              <a:xfrm>
                <a:off x="4198938" y="2876603"/>
                <a:ext cx="187325" cy="211138"/>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7" name="Rectangle 16">
              <a:extLst>
                <a:ext uri="{FF2B5EF4-FFF2-40B4-BE49-F238E27FC236}">
                  <a16:creationId xmlns:a16="http://schemas.microsoft.com/office/drawing/2014/main" id="{E9C09194-A68A-49D4-B7C5-C7B12D77E527}"/>
                </a:ext>
              </a:extLst>
            </p:cNvPr>
            <p:cNvSpPr/>
            <p:nvPr/>
          </p:nvSpPr>
          <p:spPr>
            <a:xfrm>
              <a:off x="925261" y="2393644"/>
              <a:ext cx="829175" cy="492443"/>
            </a:xfrm>
            <a:prstGeom prst="rect">
              <a:avLst/>
            </a:prstGeom>
          </p:spPr>
          <p:txBody>
            <a:bodyPr wrap="square" lIns="0" tIns="0" rIns="0" bIns="0" anchor="b" anchorCtr="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IAM Group</a:t>
              </a:r>
            </a:p>
          </p:txBody>
        </p:sp>
      </p:grpSp>
    </p:spTree>
    <p:extLst>
      <p:ext uri="{BB962C8B-B14F-4D97-AF65-F5344CB8AC3E}">
        <p14:creationId xmlns:p14="http://schemas.microsoft.com/office/powerpoint/2010/main" val="382696397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Identity and Access Management</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a:p>
        </p:txBody>
      </p:sp>
      <p:cxnSp>
        <p:nvCxnSpPr>
          <p:cNvPr id="5" name="Straight Connector 4">
            <a:extLst>
              <a:ext uri="{FF2B5EF4-FFF2-40B4-BE49-F238E27FC236}">
                <a16:creationId xmlns:a16="http://schemas.microsoft.com/office/drawing/2014/main" id="{AFFE413E-5C09-44E8-8B90-2DEC4721B81F}"/>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E9C09194-A68A-49D4-B7C5-C7B12D77E527}"/>
              </a:ext>
            </a:extLst>
          </p:cNvPr>
          <p:cNvSpPr/>
          <p:nvPr/>
        </p:nvSpPr>
        <p:spPr>
          <a:xfrm>
            <a:off x="2123768" y="2092577"/>
            <a:ext cx="3553132" cy="369332"/>
          </a:xfrm>
          <a:prstGeom prst="rect">
            <a:avLst/>
          </a:prstGeom>
        </p:spPr>
        <p:txBody>
          <a:bodyPr wrap="square" lIns="0" tIns="0" rIns="0" bIns="0" anchor="b" anchorCtr="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IAM Role</a:t>
            </a:r>
          </a:p>
        </p:txBody>
      </p:sp>
      <p:sp>
        <p:nvSpPr>
          <p:cNvPr id="8" name="Round Diagonal Corner Rectangle 26">
            <a:extLst>
              <a:ext uri="{FF2B5EF4-FFF2-40B4-BE49-F238E27FC236}">
                <a16:creationId xmlns:a16="http://schemas.microsoft.com/office/drawing/2014/main" id="{DE53DC2E-6593-45C3-9623-5FC481F6E083}"/>
              </a:ext>
            </a:extLst>
          </p:cNvPr>
          <p:cNvSpPr/>
          <p:nvPr/>
        </p:nvSpPr>
        <p:spPr>
          <a:xfrm>
            <a:off x="65150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E9C09194-A68A-49D4-B7C5-C7B12D77E527}"/>
              </a:ext>
            </a:extLst>
          </p:cNvPr>
          <p:cNvSpPr/>
          <p:nvPr/>
        </p:nvSpPr>
        <p:spPr>
          <a:xfrm>
            <a:off x="7800668" y="2092577"/>
            <a:ext cx="3553132" cy="369332"/>
          </a:xfrm>
          <a:prstGeom prst="rect">
            <a:avLst/>
          </a:prstGeom>
        </p:spPr>
        <p:txBody>
          <a:bodyPr wrap="square" lIns="0" tIns="0" rIns="0" bIns="0" anchor="b" anchorCtr="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IAM Policy</a:t>
            </a:r>
          </a:p>
        </p:txBody>
      </p:sp>
      <p:sp>
        <p:nvSpPr>
          <p:cNvPr id="10" name="Rectangle 9">
            <a:extLst>
              <a:ext uri="{FF2B5EF4-FFF2-40B4-BE49-F238E27FC236}">
                <a16:creationId xmlns:a16="http://schemas.microsoft.com/office/drawing/2014/main" id="{E9C09194-A68A-49D4-B7C5-C7B12D77E527}"/>
              </a:ext>
            </a:extLst>
          </p:cNvPr>
          <p:cNvSpPr/>
          <p:nvPr/>
        </p:nvSpPr>
        <p:spPr>
          <a:xfrm>
            <a:off x="7800668" y="2719728"/>
            <a:ext cx="3553132" cy="3154710"/>
          </a:xfrm>
          <a:prstGeom prst="rect">
            <a:avLst/>
          </a:prstGeom>
        </p:spPr>
        <p:txBody>
          <a:bodyPr wrap="square" lIns="0" tIns="0" rIns="0" bIns="0">
            <a:spAutoFit/>
          </a:bodyPr>
          <a:lstStyle/>
          <a:p>
            <a:pPr marL="342900" lvl="1" indent="-34290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Defines authorization (granting permissions</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Policy concepts:</a:t>
            </a:r>
          </a:p>
          <a:p>
            <a:pPr marL="639762" lvl="1" indent="-28575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Elements such as </a:t>
            </a:r>
          </a:p>
          <a:p>
            <a:pPr marL="687388" lvl="1" defTabSz="342900">
              <a:spcBef>
                <a:spcPts val="600"/>
              </a:spcBef>
              <a:buClr>
                <a:schemeClr val="accent1"/>
              </a:buClr>
              <a:buSzPct val="110000"/>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Effect, Action, Resource, Condition,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Principal</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639762" lvl="1" indent="-28575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Evaluation logic such as </a:t>
            </a:r>
          </a:p>
          <a:p>
            <a:pPr marL="687388" lvl="1" defTabSz="342900">
              <a:spcBef>
                <a:spcPts val="600"/>
              </a:spcBef>
              <a:buClr>
                <a:schemeClr val="accent1"/>
              </a:buClr>
              <a:buSzPct val="110000"/>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Explicit Deny, Explicit Allow, Implicit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Deny</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E9C09194-A68A-49D4-B7C5-C7B12D77E527}"/>
              </a:ext>
            </a:extLst>
          </p:cNvPr>
          <p:cNvSpPr/>
          <p:nvPr/>
        </p:nvSpPr>
        <p:spPr>
          <a:xfrm>
            <a:off x="2123768" y="2719728"/>
            <a:ext cx="3553132" cy="2616101"/>
          </a:xfrm>
          <a:prstGeom prst="rect">
            <a:avLst/>
          </a:prstGeom>
        </p:spPr>
        <p:txBody>
          <a:bodyPr wrap="square" lIns="0" tIns="0" rIns="0" bIns="0">
            <a:spAutoFit/>
          </a:bodyPr>
          <a:lstStyle/>
          <a:p>
            <a:pPr marL="342900" lvl="1" indent="-34290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et </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of permissions that grant access to actions and resources in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Can delegate access to IAM users,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applications, </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and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services </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spcBef>
                <a:spcPts val="600"/>
              </a:spcBef>
              <a:buClr>
                <a:schemeClr val="accent1"/>
              </a:buClr>
              <a:buSzPct val="110000"/>
              <a:buBlip>
                <a:blip r:embed="rId3"/>
              </a:buBlip>
              <a:tabLst>
                <a:tab pos="8461375" algn="r"/>
              </a:tabLst>
            </a:pP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Does not have static </a:t>
            </a:r>
            <a:r>
              <a:rPr lang="en-US" sz="20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credential</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 name="Group 11"/>
          <p:cNvGrpSpPr/>
          <p:nvPr/>
        </p:nvGrpSpPr>
        <p:grpSpPr>
          <a:xfrm>
            <a:off x="6521278" y="2030346"/>
            <a:ext cx="1003301" cy="725115"/>
            <a:chOff x="6521278" y="2102916"/>
            <a:chExt cx="1003301" cy="725115"/>
          </a:xfrm>
        </p:grpSpPr>
        <p:grpSp>
          <p:nvGrpSpPr>
            <p:cNvPr id="13" name="Group 12"/>
            <p:cNvGrpSpPr/>
            <p:nvPr/>
          </p:nvGrpSpPr>
          <p:grpSpPr>
            <a:xfrm>
              <a:off x="6776926" y="2102916"/>
              <a:ext cx="479643" cy="481756"/>
              <a:chOff x="6776926" y="2132181"/>
              <a:chExt cx="479643" cy="481756"/>
            </a:xfrm>
          </p:grpSpPr>
          <p:grpSp>
            <p:nvGrpSpPr>
              <p:cNvPr id="15" name="Group 14"/>
              <p:cNvGrpSpPr/>
              <p:nvPr/>
            </p:nvGrpSpPr>
            <p:grpSpPr>
              <a:xfrm>
                <a:off x="6776926" y="2132181"/>
                <a:ext cx="479643" cy="481756"/>
                <a:chOff x="6776926" y="2132181"/>
                <a:chExt cx="479643" cy="481756"/>
              </a:xfrm>
            </p:grpSpPr>
            <p:sp>
              <p:nvSpPr>
                <p:cNvPr id="26" name="Freeform 25"/>
                <p:cNvSpPr>
                  <a:spLocks noEditPoints="1"/>
                </p:cNvSpPr>
                <p:nvPr/>
              </p:nvSpPr>
              <p:spPr bwMode="auto">
                <a:xfrm>
                  <a:off x="6776926" y="2132181"/>
                  <a:ext cx="479643" cy="481756"/>
                </a:xfrm>
                <a:custGeom>
                  <a:avLst/>
                  <a:gdLst>
                    <a:gd name="T0" fmla="*/ 2 w 96"/>
                    <a:gd name="T1" fmla="*/ 0 h 96"/>
                    <a:gd name="T2" fmla="*/ 0 w 96"/>
                    <a:gd name="T3" fmla="*/ 94 h 96"/>
                    <a:gd name="T4" fmla="*/ 94 w 96"/>
                    <a:gd name="T5" fmla="*/ 96 h 96"/>
                    <a:gd name="T6" fmla="*/ 96 w 96"/>
                    <a:gd name="T7" fmla="*/ 2 h 96"/>
                    <a:gd name="T8" fmla="*/ 32 w 96"/>
                    <a:gd name="T9" fmla="*/ 82 h 96"/>
                    <a:gd name="T10" fmla="*/ 14 w 96"/>
                    <a:gd name="T11" fmla="*/ 84 h 96"/>
                    <a:gd name="T12" fmla="*/ 12 w 96"/>
                    <a:gd name="T13" fmla="*/ 66 h 96"/>
                    <a:gd name="T14" fmla="*/ 30 w 96"/>
                    <a:gd name="T15" fmla="*/ 64 h 96"/>
                    <a:gd name="T16" fmla="*/ 32 w 96"/>
                    <a:gd name="T17" fmla="*/ 82 h 96"/>
                    <a:gd name="T18" fmla="*/ 30 w 96"/>
                    <a:gd name="T19" fmla="*/ 58 h 96"/>
                    <a:gd name="T20" fmla="*/ 12 w 96"/>
                    <a:gd name="T21" fmla="*/ 56 h 96"/>
                    <a:gd name="T22" fmla="*/ 14 w 96"/>
                    <a:gd name="T23" fmla="*/ 38 h 96"/>
                    <a:gd name="T24" fmla="*/ 32 w 96"/>
                    <a:gd name="T25" fmla="*/ 40 h 96"/>
                    <a:gd name="T26" fmla="*/ 32 w 96"/>
                    <a:gd name="T27" fmla="*/ 30 h 96"/>
                    <a:gd name="T28" fmla="*/ 14 w 96"/>
                    <a:gd name="T29" fmla="*/ 32 h 96"/>
                    <a:gd name="T30" fmla="*/ 12 w 96"/>
                    <a:gd name="T31" fmla="*/ 14 h 96"/>
                    <a:gd name="T32" fmla="*/ 30 w 96"/>
                    <a:gd name="T33" fmla="*/ 12 h 96"/>
                    <a:gd name="T34" fmla="*/ 32 w 96"/>
                    <a:gd name="T35" fmla="*/ 30 h 96"/>
                    <a:gd name="T36" fmla="*/ 42 w 96"/>
                    <a:gd name="T37" fmla="*/ 76 h 96"/>
                    <a:gd name="T38" fmla="*/ 42 w 96"/>
                    <a:gd name="T39" fmla="*/ 72 h 96"/>
                    <a:gd name="T40" fmla="*/ 72 w 96"/>
                    <a:gd name="T41" fmla="*/ 74 h 96"/>
                    <a:gd name="T42" fmla="*/ 82 w 96"/>
                    <a:gd name="T43" fmla="*/ 64 h 96"/>
                    <a:gd name="T44" fmla="*/ 40 w 96"/>
                    <a:gd name="T45" fmla="*/ 62 h 96"/>
                    <a:gd name="T46" fmla="*/ 82 w 96"/>
                    <a:gd name="T47" fmla="*/ 60 h 96"/>
                    <a:gd name="T48" fmla="*/ 82 w 96"/>
                    <a:gd name="T49" fmla="*/ 64 h 96"/>
                    <a:gd name="T50" fmla="*/ 42 w 96"/>
                    <a:gd name="T51" fmla="*/ 52 h 96"/>
                    <a:gd name="T52" fmla="*/ 42 w 96"/>
                    <a:gd name="T53" fmla="*/ 48 h 96"/>
                    <a:gd name="T54" fmla="*/ 84 w 96"/>
                    <a:gd name="T55" fmla="*/ 50 h 96"/>
                    <a:gd name="T56" fmla="*/ 82 w 96"/>
                    <a:gd name="T57" fmla="*/ 40 h 96"/>
                    <a:gd name="T58" fmla="*/ 40 w 96"/>
                    <a:gd name="T59" fmla="*/ 38 h 96"/>
                    <a:gd name="T60" fmla="*/ 82 w 96"/>
                    <a:gd name="T61" fmla="*/ 36 h 96"/>
                    <a:gd name="T62" fmla="*/ 82 w 96"/>
                    <a:gd name="T63" fmla="*/ 40 h 96"/>
                    <a:gd name="T64" fmla="*/ 54 w 96"/>
                    <a:gd name="T65" fmla="*/ 28 h 96"/>
                    <a:gd name="T66" fmla="*/ 54 w 96"/>
                    <a:gd name="T67" fmla="*/ 24 h 96"/>
                    <a:gd name="T68" fmla="*/ 84 w 96"/>
                    <a:gd name="T69"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32" y="82"/>
                      </a:moveTo>
                      <a:cubicBezTo>
                        <a:pt x="32" y="83"/>
                        <a:pt x="31" y="84"/>
                        <a:pt x="30" y="84"/>
                      </a:cubicBezTo>
                      <a:cubicBezTo>
                        <a:pt x="14" y="84"/>
                        <a:pt x="14" y="84"/>
                        <a:pt x="14" y="84"/>
                      </a:cubicBezTo>
                      <a:cubicBezTo>
                        <a:pt x="13" y="84"/>
                        <a:pt x="12" y="83"/>
                        <a:pt x="12" y="82"/>
                      </a:cubicBezTo>
                      <a:cubicBezTo>
                        <a:pt x="12" y="66"/>
                        <a:pt x="12" y="66"/>
                        <a:pt x="12" y="66"/>
                      </a:cubicBezTo>
                      <a:cubicBezTo>
                        <a:pt x="12" y="65"/>
                        <a:pt x="13" y="64"/>
                        <a:pt x="14" y="64"/>
                      </a:cubicBezTo>
                      <a:cubicBezTo>
                        <a:pt x="30" y="64"/>
                        <a:pt x="30" y="64"/>
                        <a:pt x="30" y="64"/>
                      </a:cubicBezTo>
                      <a:cubicBezTo>
                        <a:pt x="31" y="64"/>
                        <a:pt x="32" y="65"/>
                        <a:pt x="32" y="66"/>
                      </a:cubicBezTo>
                      <a:lnTo>
                        <a:pt x="32" y="82"/>
                      </a:lnTo>
                      <a:close/>
                      <a:moveTo>
                        <a:pt x="32" y="56"/>
                      </a:moveTo>
                      <a:cubicBezTo>
                        <a:pt x="32" y="57"/>
                        <a:pt x="31" y="58"/>
                        <a:pt x="30" y="58"/>
                      </a:cubicBezTo>
                      <a:cubicBezTo>
                        <a:pt x="14" y="58"/>
                        <a:pt x="14" y="58"/>
                        <a:pt x="14" y="58"/>
                      </a:cubicBezTo>
                      <a:cubicBezTo>
                        <a:pt x="13" y="58"/>
                        <a:pt x="12" y="57"/>
                        <a:pt x="12" y="56"/>
                      </a:cubicBezTo>
                      <a:cubicBezTo>
                        <a:pt x="12" y="40"/>
                        <a:pt x="12" y="40"/>
                        <a:pt x="12" y="40"/>
                      </a:cubicBezTo>
                      <a:cubicBezTo>
                        <a:pt x="12" y="39"/>
                        <a:pt x="13" y="38"/>
                        <a:pt x="14" y="38"/>
                      </a:cubicBezTo>
                      <a:cubicBezTo>
                        <a:pt x="30" y="38"/>
                        <a:pt x="30" y="38"/>
                        <a:pt x="30" y="38"/>
                      </a:cubicBezTo>
                      <a:cubicBezTo>
                        <a:pt x="31" y="38"/>
                        <a:pt x="32" y="39"/>
                        <a:pt x="32" y="40"/>
                      </a:cubicBezTo>
                      <a:lnTo>
                        <a:pt x="32" y="56"/>
                      </a:lnTo>
                      <a:close/>
                      <a:moveTo>
                        <a:pt x="32" y="30"/>
                      </a:moveTo>
                      <a:cubicBezTo>
                        <a:pt x="32" y="31"/>
                        <a:pt x="31" y="32"/>
                        <a:pt x="30" y="32"/>
                      </a:cubicBezTo>
                      <a:cubicBezTo>
                        <a:pt x="14" y="32"/>
                        <a:pt x="14" y="32"/>
                        <a:pt x="14" y="32"/>
                      </a:cubicBezTo>
                      <a:cubicBezTo>
                        <a:pt x="13" y="32"/>
                        <a:pt x="12" y="31"/>
                        <a:pt x="12" y="30"/>
                      </a:cubicBezTo>
                      <a:cubicBezTo>
                        <a:pt x="12" y="14"/>
                        <a:pt x="12" y="14"/>
                        <a:pt x="12" y="14"/>
                      </a:cubicBezTo>
                      <a:cubicBezTo>
                        <a:pt x="12" y="13"/>
                        <a:pt x="13" y="12"/>
                        <a:pt x="14" y="12"/>
                      </a:cubicBezTo>
                      <a:cubicBezTo>
                        <a:pt x="30" y="12"/>
                        <a:pt x="30" y="12"/>
                        <a:pt x="30" y="12"/>
                      </a:cubicBezTo>
                      <a:cubicBezTo>
                        <a:pt x="31" y="12"/>
                        <a:pt x="32" y="13"/>
                        <a:pt x="32" y="14"/>
                      </a:cubicBezTo>
                      <a:lnTo>
                        <a:pt x="32" y="30"/>
                      </a:lnTo>
                      <a:close/>
                      <a:moveTo>
                        <a:pt x="70" y="76"/>
                      </a:moveTo>
                      <a:cubicBezTo>
                        <a:pt x="42" y="76"/>
                        <a:pt x="42" y="76"/>
                        <a:pt x="42" y="76"/>
                      </a:cubicBezTo>
                      <a:cubicBezTo>
                        <a:pt x="41" y="76"/>
                        <a:pt x="40" y="75"/>
                        <a:pt x="40" y="74"/>
                      </a:cubicBezTo>
                      <a:cubicBezTo>
                        <a:pt x="40" y="73"/>
                        <a:pt x="41" y="72"/>
                        <a:pt x="42" y="72"/>
                      </a:cubicBezTo>
                      <a:cubicBezTo>
                        <a:pt x="70" y="72"/>
                        <a:pt x="70" y="72"/>
                        <a:pt x="70" y="72"/>
                      </a:cubicBezTo>
                      <a:cubicBezTo>
                        <a:pt x="71" y="72"/>
                        <a:pt x="72" y="73"/>
                        <a:pt x="72" y="74"/>
                      </a:cubicBezTo>
                      <a:cubicBezTo>
                        <a:pt x="72" y="75"/>
                        <a:pt x="71" y="76"/>
                        <a:pt x="70" y="76"/>
                      </a:cubicBezTo>
                      <a:close/>
                      <a:moveTo>
                        <a:pt x="82" y="64"/>
                      </a:moveTo>
                      <a:cubicBezTo>
                        <a:pt x="42" y="64"/>
                        <a:pt x="42" y="64"/>
                        <a:pt x="42" y="64"/>
                      </a:cubicBezTo>
                      <a:cubicBezTo>
                        <a:pt x="41" y="64"/>
                        <a:pt x="40" y="63"/>
                        <a:pt x="40" y="62"/>
                      </a:cubicBezTo>
                      <a:cubicBezTo>
                        <a:pt x="40" y="61"/>
                        <a:pt x="41" y="60"/>
                        <a:pt x="42" y="60"/>
                      </a:cubicBezTo>
                      <a:cubicBezTo>
                        <a:pt x="82" y="60"/>
                        <a:pt x="82" y="60"/>
                        <a:pt x="82" y="60"/>
                      </a:cubicBezTo>
                      <a:cubicBezTo>
                        <a:pt x="83" y="60"/>
                        <a:pt x="84" y="61"/>
                        <a:pt x="84" y="62"/>
                      </a:cubicBezTo>
                      <a:cubicBezTo>
                        <a:pt x="84" y="63"/>
                        <a:pt x="83" y="64"/>
                        <a:pt x="82" y="64"/>
                      </a:cubicBezTo>
                      <a:close/>
                      <a:moveTo>
                        <a:pt x="82" y="52"/>
                      </a:moveTo>
                      <a:cubicBezTo>
                        <a:pt x="42" y="52"/>
                        <a:pt x="42" y="52"/>
                        <a:pt x="42" y="52"/>
                      </a:cubicBezTo>
                      <a:cubicBezTo>
                        <a:pt x="41" y="52"/>
                        <a:pt x="40" y="51"/>
                        <a:pt x="40" y="50"/>
                      </a:cubicBezTo>
                      <a:cubicBezTo>
                        <a:pt x="40" y="49"/>
                        <a:pt x="41" y="48"/>
                        <a:pt x="42" y="48"/>
                      </a:cubicBezTo>
                      <a:cubicBezTo>
                        <a:pt x="82" y="48"/>
                        <a:pt x="82" y="48"/>
                        <a:pt x="82" y="48"/>
                      </a:cubicBezTo>
                      <a:cubicBezTo>
                        <a:pt x="83" y="48"/>
                        <a:pt x="84" y="49"/>
                        <a:pt x="84" y="50"/>
                      </a:cubicBezTo>
                      <a:cubicBezTo>
                        <a:pt x="84" y="51"/>
                        <a:pt x="83" y="52"/>
                        <a:pt x="82" y="52"/>
                      </a:cubicBezTo>
                      <a:close/>
                      <a:moveTo>
                        <a:pt x="82" y="40"/>
                      </a:moveTo>
                      <a:cubicBezTo>
                        <a:pt x="42" y="40"/>
                        <a:pt x="42" y="40"/>
                        <a:pt x="42" y="40"/>
                      </a:cubicBezTo>
                      <a:cubicBezTo>
                        <a:pt x="41" y="40"/>
                        <a:pt x="40" y="39"/>
                        <a:pt x="40" y="38"/>
                      </a:cubicBezTo>
                      <a:cubicBezTo>
                        <a:pt x="40" y="37"/>
                        <a:pt x="41" y="36"/>
                        <a:pt x="42" y="36"/>
                      </a:cubicBezTo>
                      <a:cubicBezTo>
                        <a:pt x="82" y="36"/>
                        <a:pt x="82" y="36"/>
                        <a:pt x="82" y="36"/>
                      </a:cubicBezTo>
                      <a:cubicBezTo>
                        <a:pt x="83" y="36"/>
                        <a:pt x="84" y="37"/>
                        <a:pt x="84" y="38"/>
                      </a:cubicBezTo>
                      <a:cubicBezTo>
                        <a:pt x="84" y="39"/>
                        <a:pt x="83" y="40"/>
                        <a:pt x="82" y="40"/>
                      </a:cubicBezTo>
                      <a:close/>
                      <a:moveTo>
                        <a:pt x="82" y="28"/>
                      </a:moveTo>
                      <a:cubicBezTo>
                        <a:pt x="54" y="28"/>
                        <a:pt x="54" y="28"/>
                        <a:pt x="54" y="28"/>
                      </a:cubicBezTo>
                      <a:cubicBezTo>
                        <a:pt x="53" y="28"/>
                        <a:pt x="52" y="27"/>
                        <a:pt x="52" y="26"/>
                      </a:cubicBezTo>
                      <a:cubicBezTo>
                        <a:pt x="52" y="25"/>
                        <a:pt x="53" y="24"/>
                        <a:pt x="54" y="24"/>
                      </a:cubicBezTo>
                      <a:cubicBezTo>
                        <a:pt x="82" y="24"/>
                        <a:pt x="82" y="24"/>
                        <a:pt x="82" y="24"/>
                      </a:cubicBezTo>
                      <a:cubicBezTo>
                        <a:pt x="83" y="24"/>
                        <a:pt x="84" y="25"/>
                        <a:pt x="84" y="26"/>
                      </a:cubicBezTo>
                      <a:cubicBezTo>
                        <a:pt x="84" y="27"/>
                        <a:pt x="83" y="28"/>
                        <a:pt x="82" y="2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Rectangle 26"/>
                <p:cNvSpPr/>
                <p:nvPr/>
              </p:nvSpPr>
              <p:spPr>
                <a:xfrm>
                  <a:off x="6829425" y="2177512"/>
                  <a:ext cx="126448" cy="4020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6" name="Group 15"/>
              <p:cNvGrpSpPr/>
              <p:nvPr/>
            </p:nvGrpSpPr>
            <p:grpSpPr>
              <a:xfrm>
                <a:off x="6843569" y="2193875"/>
                <a:ext cx="98160" cy="358369"/>
                <a:chOff x="6843569" y="2192377"/>
                <a:chExt cx="98160" cy="358369"/>
              </a:xfrm>
            </p:grpSpPr>
            <p:grpSp>
              <p:nvGrpSpPr>
                <p:cNvPr id="17" name="Group 16"/>
                <p:cNvGrpSpPr/>
                <p:nvPr/>
              </p:nvGrpSpPr>
              <p:grpSpPr>
                <a:xfrm>
                  <a:off x="6843569" y="2192377"/>
                  <a:ext cx="98160" cy="98160"/>
                  <a:chOff x="6843569" y="2192377"/>
                  <a:chExt cx="98160" cy="98160"/>
                </a:xfrm>
              </p:grpSpPr>
              <p:sp>
                <p:nvSpPr>
                  <p:cNvPr id="24" name="Oval 23"/>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 name="Group 17"/>
                <p:cNvGrpSpPr/>
                <p:nvPr/>
              </p:nvGrpSpPr>
              <p:grpSpPr>
                <a:xfrm>
                  <a:off x="6843569" y="2322482"/>
                  <a:ext cx="98160" cy="98160"/>
                  <a:chOff x="6843569" y="2192377"/>
                  <a:chExt cx="98160" cy="98160"/>
                </a:xfrm>
              </p:grpSpPr>
              <p:sp>
                <p:nvSpPr>
                  <p:cNvPr id="22" name="Oval 21"/>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9" name="Group 18"/>
                <p:cNvGrpSpPr/>
                <p:nvPr/>
              </p:nvGrpSpPr>
              <p:grpSpPr>
                <a:xfrm>
                  <a:off x="6843569" y="2452586"/>
                  <a:ext cx="98160" cy="98160"/>
                  <a:chOff x="6843569" y="2504149"/>
                  <a:chExt cx="98160" cy="98160"/>
                </a:xfrm>
              </p:grpSpPr>
              <p:sp>
                <p:nvSpPr>
                  <p:cNvPr id="20" name="Oval 19"/>
                  <p:cNvSpPr/>
                  <p:nvPr/>
                </p:nvSpPr>
                <p:spPr>
                  <a:xfrm>
                    <a:off x="6843569" y="2504149"/>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Freeform 45"/>
                  <p:cNvSpPr>
                    <a:spLocks noEditPoints="1"/>
                  </p:cNvSpPr>
                  <p:nvPr/>
                </p:nvSpPr>
                <p:spPr bwMode="auto">
                  <a:xfrm>
                    <a:off x="6851243" y="2511487"/>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8 w 52"/>
                      <a:gd name="T11" fmla="*/ 35 h 52"/>
                      <a:gd name="T12" fmla="*/ 38 w 52"/>
                      <a:gd name="T13" fmla="*/ 38 h 52"/>
                      <a:gd name="T14" fmla="*/ 37 w 52"/>
                      <a:gd name="T15" fmla="*/ 39 h 52"/>
                      <a:gd name="T16" fmla="*/ 35 w 52"/>
                      <a:gd name="T17" fmla="*/ 38 h 52"/>
                      <a:gd name="T18" fmla="*/ 26 w 52"/>
                      <a:gd name="T19" fmla="*/ 29 h 52"/>
                      <a:gd name="T20" fmla="*/ 17 w 52"/>
                      <a:gd name="T21" fmla="*/ 38 h 52"/>
                      <a:gd name="T22" fmla="*/ 15 w 52"/>
                      <a:gd name="T23" fmla="*/ 39 h 52"/>
                      <a:gd name="T24" fmla="*/ 14 w 52"/>
                      <a:gd name="T25" fmla="*/ 38 h 52"/>
                      <a:gd name="T26" fmla="*/ 14 w 52"/>
                      <a:gd name="T27" fmla="*/ 35 h 52"/>
                      <a:gd name="T28" fmla="*/ 23 w 52"/>
                      <a:gd name="T29" fmla="*/ 26 h 52"/>
                      <a:gd name="T30" fmla="*/ 14 w 52"/>
                      <a:gd name="T31" fmla="*/ 17 h 52"/>
                      <a:gd name="T32" fmla="*/ 14 w 52"/>
                      <a:gd name="T33" fmla="*/ 14 h 52"/>
                      <a:gd name="T34" fmla="*/ 17 w 52"/>
                      <a:gd name="T35" fmla="*/ 14 h 52"/>
                      <a:gd name="T36" fmla="*/ 26 w 52"/>
                      <a:gd name="T37" fmla="*/ 23 h 52"/>
                      <a:gd name="T38" fmla="*/ 35 w 52"/>
                      <a:gd name="T39" fmla="*/ 14 h 52"/>
                      <a:gd name="T40" fmla="*/ 38 w 52"/>
                      <a:gd name="T41" fmla="*/ 14 h 52"/>
                      <a:gd name="T42" fmla="*/ 38 w 52"/>
                      <a:gd name="T43" fmla="*/ 17 h 52"/>
                      <a:gd name="T44" fmla="*/ 29 w 52"/>
                      <a:gd name="T45" fmla="*/ 26 h 52"/>
                      <a:gd name="T46" fmla="*/ 38 w 52"/>
                      <a:gd name="T4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8" y="35"/>
                        </a:moveTo>
                        <a:cubicBezTo>
                          <a:pt x="39" y="36"/>
                          <a:pt x="39" y="37"/>
                          <a:pt x="38" y="38"/>
                        </a:cubicBezTo>
                        <a:cubicBezTo>
                          <a:pt x="38" y="39"/>
                          <a:pt x="37" y="39"/>
                          <a:pt x="37" y="39"/>
                        </a:cubicBezTo>
                        <a:cubicBezTo>
                          <a:pt x="36" y="39"/>
                          <a:pt x="36" y="39"/>
                          <a:pt x="35" y="38"/>
                        </a:cubicBezTo>
                        <a:cubicBezTo>
                          <a:pt x="26" y="29"/>
                          <a:pt x="26" y="29"/>
                          <a:pt x="26" y="29"/>
                        </a:cubicBezTo>
                        <a:cubicBezTo>
                          <a:pt x="17" y="38"/>
                          <a:pt x="17" y="38"/>
                          <a:pt x="17" y="38"/>
                        </a:cubicBezTo>
                        <a:cubicBezTo>
                          <a:pt x="16" y="39"/>
                          <a:pt x="16" y="39"/>
                          <a:pt x="15" y="39"/>
                        </a:cubicBezTo>
                        <a:cubicBezTo>
                          <a:pt x="15" y="39"/>
                          <a:pt x="14" y="39"/>
                          <a:pt x="14" y="38"/>
                        </a:cubicBezTo>
                        <a:cubicBezTo>
                          <a:pt x="13" y="37"/>
                          <a:pt x="13" y="36"/>
                          <a:pt x="14" y="35"/>
                        </a:cubicBezTo>
                        <a:cubicBezTo>
                          <a:pt x="23" y="26"/>
                          <a:pt x="23" y="26"/>
                          <a:pt x="23" y="26"/>
                        </a:cubicBezTo>
                        <a:cubicBezTo>
                          <a:pt x="14" y="17"/>
                          <a:pt x="14" y="17"/>
                          <a:pt x="14" y="17"/>
                        </a:cubicBezTo>
                        <a:cubicBezTo>
                          <a:pt x="13" y="16"/>
                          <a:pt x="13" y="15"/>
                          <a:pt x="14" y="14"/>
                        </a:cubicBezTo>
                        <a:cubicBezTo>
                          <a:pt x="15" y="13"/>
                          <a:pt x="16" y="13"/>
                          <a:pt x="17" y="14"/>
                        </a:cubicBezTo>
                        <a:cubicBezTo>
                          <a:pt x="26" y="23"/>
                          <a:pt x="26" y="23"/>
                          <a:pt x="26" y="23"/>
                        </a:cubicBezTo>
                        <a:cubicBezTo>
                          <a:pt x="35" y="14"/>
                          <a:pt x="35" y="14"/>
                          <a:pt x="35" y="14"/>
                        </a:cubicBezTo>
                        <a:cubicBezTo>
                          <a:pt x="36" y="13"/>
                          <a:pt x="37" y="13"/>
                          <a:pt x="38" y="14"/>
                        </a:cubicBezTo>
                        <a:cubicBezTo>
                          <a:pt x="39" y="15"/>
                          <a:pt x="39" y="16"/>
                          <a:pt x="38" y="17"/>
                        </a:cubicBezTo>
                        <a:cubicBezTo>
                          <a:pt x="29" y="26"/>
                          <a:pt x="29" y="26"/>
                          <a:pt x="29" y="26"/>
                        </a:cubicBezTo>
                        <a:lnTo>
                          <a:pt x="38" y="35"/>
                        </a:lnTo>
                        <a:close/>
                      </a:path>
                    </a:pathLst>
                  </a:custGeom>
                  <a:solidFill>
                    <a:srgbClr val="E85A5B"/>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grpSp>
        <p:sp>
          <p:nvSpPr>
            <p:cNvPr id="14" name="Rectangle 13">
              <a:extLst>
                <a:ext uri="{FF2B5EF4-FFF2-40B4-BE49-F238E27FC236}">
                  <a16:creationId xmlns:a16="http://schemas.microsoft.com/office/drawing/2014/main" id="{E9C09194-A68A-49D4-B7C5-C7B12D77E527}"/>
                </a:ext>
              </a:extLst>
            </p:cNvPr>
            <p:cNvSpPr/>
            <p:nvPr/>
          </p:nvSpPr>
          <p:spPr>
            <a:xfrm>
              <a:off x="6521278" y="2581810"/>
              <a:ext cx="1003301" cy="246221"/>
            </a:xfrm>
            <a:prstGeom prst="rect">
              <a:avLst/>
            </a:prstGeom>
          </p:spPr>
          <p:txBody>
            <a:bodyPr wrap="square" lIns="0" tIns="0" rIns="0" bIns="0" anchor="b" anchorCtr="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IAM Policy</a:t>
              </a:r>
            </a:p>
          </p:txBody>
        </p:sp>
      </p:grpSp>
      <p:grpSp>
        <p:nvGrpSpPr>
          <p:cNvPr id="28" name="Group 27"/>
          <p:cNvGrpSpPr/>
          <p:nvPr/>
        </p:nvGrpSpPr>
        <p:grpSpPr>
          <a:xfrm>
            <a:off x="906801" y="2030345"/>
            <a:ext cx="862859" cy="684895"/>
            <a:chOff x="6636028" y="2113806"/>
            <a:chExt cx="829175" cy="722436"/>
          </a:xfrm>
        </p:grpSpPr>
        <p:grpSp>
          <p:nvGrpSpPr>
            <p:cNvPr id="29" name="Group 28"/>
            <p:cNvGrpSpPr/>
            <p:nvPr/>
          </p:nvGrpSpPr>
          <p:grpSpPr>
            <a:xfrm>
              <a:off x="6770146" y="2113806"/>
              <a:ext cx="488659" cy="398296"/>
              <a:chOff x="5851286" y="2375395"/>
              <a:chExt cx="1909924" cy="1556739"/>
            </a:xfrm>
          </p:grpSpPr>
          <p:sp>
            <p:nvSpPr>
              <p:cNvPr id="31" name="Freeform 30"/>
              <p:cNvSpPr>
                <a:spLocks noEditPoints="1"/>
              </p:cNvSpPr>
              <p:nvPr/>
            </p:nvSpPr>
            <p:spPr bwMode="auto">
              <a:xfrm>
                <a:off x="5869065" y="2375395"/>
                <a:ext cx="1892145" cy="1550390"/>
              </a:xfrm>
              <a:custGeom>
                <a:avLst/>
                <a:gdLst>
                  <a:gd name="T0" fmla="*/ 90 w 96"/>
                  <a:gd name="T1" fmla="*/ 46 h 78"/>
                  <a:gd name="T2" fmla="*/ 84 w 96"/>
                  <a:gd name="T3" fmla="*/ 46 h 78"/>
                  <a:gd name="T4" fmla="*/ 84 w 96"/>
                  <a:gd name="T5" fmla="*/ 44 h 78"/>
                  <a:gd name="T6" fmla="*/ 46 w 96"/>
                  <a:gd name="T7" fmla="*/ 0 h 78"/>
                  <a:gd name="T8" fmla="*/ 35 w 96"/>
                  <a:gd name="T9" fmla="*/ 4 h 78"/>
                  <a:gd name="T10" fmla="*/ 34 w 96"/>
                  <a:gd name="T11" fmla="*/ 5 h 78"/>
                  <a:gd name="T12" fmla="*/ 40 w 96"/>
                  <a:gd name="T13" fmla="*/ 4 h 78"/>
                  <a:gd name="T14" fmla="*/ 76 w 96"/>
                  <a:gd name="T15" fmla="*/ 27 h 78"/>
                  <a:gd name="T16" fmla="*/ 75 w 96"/>
                  <a:gd name="T17" fmla="*/ 30 h 78"/>
                  <a:gd name="T18" fmla="*/ 74 w 96"/>
                  <a:gd name="T19" fmla="*/ 30 h 78"/>
                  <a:gd name="T20" fmla="*/ 72 w 96"/>
                  <a:gd name="T21" fmla="*/ 29 h 78"/>
                  <a:gd name="T22" fmla="*/ 40 w 96"/>
                  <a:gd name="T23" fmla="*/ 8 h 78"/>
                  <a:gd name="T24" fmla="*/ 4 w 96"/>
                  <a:gd name="T25" fmla="*/ 42 h 78"/>
                  <a:gd name="T26" fmla="*/ 0 w 96"/>
                  <a:gd name="T27" fmla="*/ 48 h 78"/>
                  <a:gd name="T28" fmla="*/ 0 w 96"/>
                  <a:gd name="T29" fmla="*/ 52 h 78"/>
                  <a:gd name="T30" fmla="*/ 6 w 96"/>
                  <a:gd name="T31" fmla="*/ 58 h 78"/>
                  <a:gd name="T32" fmla="*/ 8 w 96"/>
                  <a:gd name="T33" fmla="*/ 58 h 78"/>
                  <a:gd name="T34" fmla="*/ 8 w 96"/>
                  <a:gd name="T35" fmla="*/ 70 h 78"/>
                  <a:gd name="T36" fmla="*/ 16 w 96"/>
                  <a:gd name="T37" fmla="*/ 78 h 78"/>
                  <a:gd name="T38" fmla="*/ 24 w 96"/>
                  <a:gd name="T39" fmla="*/ 70 h 78"/>
                  <a:gd name="T40" fmla="*/ 28 w 96"/>
                  <a:gd name="T41" fmla="*/ 66 h 78"/>
                  <a:gd name="T42" fmla="*/ 70 w 96"/>
                  <a:gd name="T43" fmla="*/ 66 h 78"/>
                  <a:gd name="T44" fmla="*/ 80 w 96"/>
                  <a:gd name="T45" fmla="*/ 58 h 78"/>
                  <a:gd name="T46" fmla="*/ 90 w 96"/>
                  <a:gd name="T47" fmla="*/ 58 h 78"/>
                  <a:gd name="T48" fmla="*/ 96 w 96"/>
                  <a:gd name="T49" fmla="*/ 52 h 78"/>
                  <a:gd name="T50" fmla="*/ 90 w 96"/>
                  <a:gd name="T51" fmla="*/ 46 h 78"/>
                  <a:gd name="T52" fmla="*/ 90 w 96"/>
                  <a:gd name="T53" fmla="*/ 54 h 78"/>
                  <a:gd name="T54" fmla="*/ 80 w 96"/>
                  <a:gd name="T55" fmla="*/ 54 h 78"/>
                  <a:gd name="T56" fmla="*/ 8 w 96"/>
                  <a:gd name="T57" fmla="*/ 54 h 78"/>
                  <a:gd name="T58" fmla="*/ 6 w 96"/>
                  <a:gd name="T59" fmla="*/ 54 h 78"/>
                  <a:gd name="T60" fmla="*/ 4 w 96"/>
                  <a:gd name="T61" fmla="*/ 52 h 78"/>
                  <a:gd name="T62" fmla="*/ 4 w 96"/>
                  <a:gd name="T63" fmla="*/ 48 h 78"/>
                  <a:gd name="T64" fmla="*/ 6 w 96"/>
                  <a:gd name="T65" fmla="*/ 46 h 78"/>
                  <a:gd name="T66" fmla="*/ 44 w 96"/>
                  <a:gd name="T67" fmla="*/ 46 h 78"/>
                  <a:gd name="T68" fmla="*/ 44 w 96"/>
                  <a:gd name="T69" fmla="*/ 48 h 78"/>
                  <a:gd name="T70" fmla="*/ 46 w 96"/>
                  <a:gd name="T71" fmla="*/ 50 h 78"/>
                  <a:gd name="T72" fmla="*/ 90 w 96"/>
                  <a:gd name="T73" fmla="*/ 50 h 78"/>
                  <a:gd name="T74" fmla="*/ 92 w 96"/>
                  <a:gd name="T75" fmla="*/ 52 h 78"/>
                  <a:gd name="T76" fmla="*/ 90 w 96"/>
                  <a:gd name="T77"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78">
                    <a:moveTo>
                      <a:pt x="90" y="46"/>
                    </a:moveTo>
                    <a:cubicBezTo>
                      <a:pt x="84" y="46"/>
                      <a:pt x="84" y="46"/>
                      <a:pt x="84" y="46"/>
                    </a:cubicBezTo>
                    <a:cubicBezTo>
                      <a:pt x="84" y="44"/>
                      <a:pt x="84" y="44"/>
                      <a:pt x="84" y="44"/>
                    </a:cubicBezTo>
                    <a:cubicBezTo>
                      <a:pt x="84" y="22"/>
                      <a:pt x="68" y="3"/>
                      <a:pt x="46" y="0"/>
                    </a:cubicBezTo>
                    <a:cubicBezTo>
                      <a:pt x="42" y="0"/>
                      <a:pt x="38" y="1"/>
                      <a:pt x="35" y="4"/>
                    </a:cubicBezTo>
                    <a:cubicBezTo>
                      <a:pt x="34" y="5"/>
                      <a:pt x="34" y="5"/>
                      <a:pt x="34" y="5"/>
                    </a:cubicBezTo>
                    <a:cubicBezTo>
                      <a:pt x="36" y="4"/>
                      <a:pt x="38" y="4"/>
                      <a:pt x="40" y="4"/>
                    </a:cubicBezTo>
                    <a:cubicBezTo>
                      <a:pt x="55" y="4"/>
                      <a:pt x="68" y="12"/>
                      <a:pt x="76" y="27"/>
                    </a:cubicBezTo>
                    <a:cubicBezTo>
                      <a:pt x="76" y="28"/>
                      <a:pt x="76" y="29"/>
                      <a:pt x="75" y="30"/>
                    </a:cubicBezTo>
                    <a:cubicBezTo>
                      <a:pt x="75" y="30"/>
                      <a:pt x="74" y="30"/>
                      <a:pt x="74" y="30"/>
                    </a:cubicBezTo>
                    <a:cubicBezTo>
                      <a:pt x="73" y="30"/>
                      <a:pt x="73" y="30"/>
                      <a:pt x="72" y="29"/>
                    </a:cubicBezTo>
                    <a:cubicBezTo>
                      <a:pt x="65" y="15"/>
                      <a:pt x="53" y="8"/>
                      <a:pt x="40" y="8"/>
                    </a:cubicBezTo>
                    <a:cubicBezTo>
                      <a:pt x="21" y="8"/>
                      <a:pt x="5" y="23"/>
                      <a:pt x="4" y="42"/>
                    </a:cubicBezTo>
                    <a:cubicBezTo>
                      <a:pt x="2" y="43"/>
                      <a:pt x="0" y="45"/>
                      <a:pt x="0" y="48"/>
                    </a:cubicBezTo>
                    <a:cubicBezTo>
                      <a:pt x="0" y="52"/>
                      <a:pt x="0" y="52"/>
                      <a:pt x="0" y="52"/>
                    </a:cubicBezTo>
                    <a:cubicBezTo>
                      <a:pt x="0" y="55"/>
                      <a:pt x="3" y="58"/>
                      <a:pt x="6" y="58"/>
                    </a:cubicBezTo>
                    <a:cubicBezTo>
                      <a:pt x="8" y="58"/>
                      <a:pt x="8" y="58"/>
                      <a:pt x="8" y="58"/>
                    </a:cubicBezTo>
                    <a:cubicBezTo>
                      <a:pt x="8" y="70"/>
                      <a:pt x="8" y="70"/>
                      <a:pt x="8" y="70"/>
                    </a:cubicBezTo>
                    <a:cubicBezTo>
                      <a:pt x="8" y="74"/>
                      <a:pt x="12" y="78"/>
                      <a:pt x="16" y="78"/>
                    </a:cubicBezTo>
                    <a:cubicBezTo>
                      <a:pt x="20" y="78"/>
                      <a:pt x="24" y="74"/>
                      <a:pt x="24" y="70"/>
                    </a:cubicBezTo>
                    <a:cubicBezTo>
                      <a:pt x="24" y="68"/>
                      <a:pt x="26" y="66"/>
                      <a:pt x="28" y="66"/>
                    </a:cubicBezTo>
                    <a:cubicBezTo>
                      <a:pt x="70" y="66"/>
                      <a:pt x="70" y="66"/>
                      <a:pt x="70" y="66"/>
                    </a:cubicBezTo>
                    <a:cubicBezTo>
                      <a:pt x="75" y="66"/>
                      <a:pt x="79" y="63"/>
                      <a:pt x="80" y="58"/>
                    </a:cubicBezTo>
                    <a:cubicBezTo>
                      <a:pt x="90" y="58"/>
                      <a:pt x="90" y="58"/>
                      <a:pt x="90" y="58"/>
                    </a:cubicBezTo>
                    <a:cubicBezTo>
                      <a:pt x="93" y="58"/>
                      <a:pt x="96" y="55"/>
                      <a:pt x="96" y="52"/>
                    </a:cubicBezTo>
                    <a:cubicBezTo>
                      <a:pt x="96" y="49"/>
                      <a:pt x="93" y="46"/>
                      <a:pt x="90" y="46"/>
                    </a:cubicBezTo>
                    <a:close/>
                    <a:moveTo>
                      <a:pt x="90" y="54"/>
                    </a:moveTo>
                    <a:cubicBezTo>
                      <a:pt x="80" y="54"/>
                      <a:pt x="80" y="54"/>
                      <a:pt x="80" y="54"/>
                    </a:cubicBezTo>
                    <a:cubicBezTo>
                      <a:pt x="8" y="54"/>
                      <a:pt x="8" y="54"/>
                      <a:pt x="8" y="54"/>
                    </a:cubicBezTo>
                    <a:cubicBezTo>
                      <a:pt x="6" y="54"/>
                      <a:pt x="6" y="54"/>
                      <a:pt x="6" y="54"/>
                    </a:cubicBezTo>
                    <a:cubicBezTo>
                      <a:pt x="5" y="54"/>
                      <a:pt x="4" y="53"/>
                      <a:pt x="4" y="52"/>
                    </a:cubicBezTo>
                    <a:cubicBezTo>
                      <a:pt x="4" y="48"/>
                      <a:pt x="4" y="48"/>
                      <a:pt x="4" y="48"/>
                    </a:cubicBezTo>
                    <a:cubicBezTo>
                      <a:pt x="4" y="47"/>
                      <a:pt x="5" y="46"/>
                      <a:pt x="6" y="46"/>
                    </a:cubicBezTo>
                    <a:cubicBezTo>
                      <a:pt x="44" y="46"/>
                      <a:pt x="44" y="46"/>
                      <a:pt x="44" y="46"/>
                    </a:cubicBezTo>
                    <a:cubicBezTo>
                      <a:pt x="44" y="48"/>
                      <a:pt x="44" y="48"/>
                      <a:pt x="44" y="48"/>
                    </a:cubicBezTo>
                    <a:cubicBezTo>
                      <a:pt x="44" y="49"/>
                      <a:pt x="45" y="50"/>
                      <a:pt x="46" y="50"/>
                    </a:cubicBezTo>
                    <a:cubicBezTo>
                      <a:pt x="90" y="50"/>
                      <a:pt x="90" y="50"/>
                      <a:pt x="90" y="50"/>
                    </a:cubicBezTo>
                    <a:cubicBezTo>
                      <a:pt x="91" y="50"/>
                      <a:pt x="92" y="51"/>
                      <a:pt x="92" y="52"/>
                    </a:cubicBezTo>
                    <a:cubicBezTo>
                      <a:pt x="92" y="53"/>
                      <a:pt x="91" y="54"/>
                      <a:pt x="90" y="5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2" name="Group 31"/>
              <p:cNvGrpSpPr/>
              <p:nvPr/>
            </p:nvGrpSpPr>
            <p:grpSpPr>
              <a:xfrm>
                <a:off x="5851286" y="3522392"/>
                <a:ext cx="1886669" cy="409742"/>
                <a:chOff x="5851286" y="3516042"/>
                <a:chExt cx="1886669" cy="409742"/>
              </a:xfrm>
            </p:grpSpPr>
            <p:sp>
              <p:nvSpPr>
                <p:cNvPr id="33" name="Freeform 32"/>
                <p:cNvSpPr/>
                <p:nvPr/>
              </p:nvSpPr>
              <p:spPr>
                <a:xfrm flipV="1">
                  <a:off x="6025642" y="3525349"/>
                  <a:ext cx="1418145" cy="400435"/>
                </a:xfrm>
                <a:custGeom>
                  <a:avLst/>
                  <a:gdLst>
                    <a:gd name="connsiteX0" fmla="*/ 0 w 1418145"/>
                    <a:gd name="connsiteY0" fmla="*/ 400435 h 400435"/>
                    <a:gd name="connsiteX1" fmla="*/ 318008 w 1418145"/>
                    <a:gd name="connsiteY1" fmla="*/ 400435 h 400435"/>
                    <a:gd name="connsiteX2" fmla="*/ 318008 w 1418145"/>
                    <a:gd name="connsiteY2" fmla="*/ 400434 h 400435"/>
                    <a:gd name="connsiteX3" fmla="*/ 1418145 w 1418145"/>
                    <a:gd name="connsiteY3" fmla="*/ 400434 h 400435"/>
                    <a:gd name="connsiteX4" fmla="*/ 1202000 w 1418145"/>
                    <a:gd name="connsiteY4" fmla="*/ 234845 h 400435"/>
                    <a:gd name="connsiteX5" fmla="*/ 432308 w 1418145"/>
                    <a:gd name="connsiteY5" fmla="*/ 239606 h 400435"/>
                    <a:gd name="connsiteX6" fmla="*/ 320120 w 1418145"/>
                    <a:gd name="connsiteY6" fmla="*/ 183545 h 400435"/>
                    <a:gd name="connsiteX7" fmla="*/ 318008 w 1418145"/>
                    <a:gd name="connsiteY7" fmla="*/ 174431 h 400435"/>
                    <a:gd name="connsiteX8" fmla="*/ 318008 w 1418145"/>
                    <a:gd name="connsiteY8" fmla="*/ 159004 h 400435"/>
                    <a:gd name="connsiteX9" fmla="*/ 159004 w 1418145"/>
                    <a:gd name="connsiteY9" fmla="*/ 0 h 400435"/>
                    <a:gd name="connsiteX10" fmla="*/ 0 w 1418145"/>
                    <a:gd name="connsiteY10" fmla="*/ 159004 h 400435"/>
                    <a:gd name="connsiteX11" fmla="*/ 0 w 1418145"/>
                    <a:gd name="connsiteY11" fmla="*/ 400434 h 40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145" h="400435">
                      <a:moveTo>
                        <a:pt x="0" y="400435"/>
                      </a:moveTo>
                      <a:lnTo>
                        <a:pt x="318008" y="400435"/>
                      </a:lnTo>
                      <a:lnTo>
                        <a:pt x="318008" y="400434"/>
                      </a:lnTo>
                      <a:lnTo>
                        <a:pt x="1418145" y="400434"/>
                      </a:lnTo>
                      <a:cubicBezTo>
                        <a:pt x="1413077" y="364105"/>
                        <a:pt x="1395983" y="233868"/>
                        <a:pt x="1202000" y="234845"/>
                      </a:cubicBezTo>
                      <a:lnTo>
                        <a:pt x="432308" y="239606"/>
                      </a:lnTo>
                      <a:cubicBezTo>
                        <a:pt x="401750" y="239607"/>
                        <a:pt x="342019" y="243253"/>
                        <a:pt x="320120" y="183545"/>
                      </a:cubicBezTo>
                      <a:lnTo>
                        <a:pt x="318008" y="174431"/>
                      </a:lnTo>
                      <a:lnTo>
                        <a:pt x="318008" y="159004"/>
                      </a:lnTo>
                      <a:cubicBezTo>
                        <a:pt x="318008" y="71189"/>
                        <a:pt x="246819" y="0"/>
                        <a:pt x="159004" y="0"/>
                      </a:cubicBezTo>
                      <a:cubicBezTo>
                        <a:pt x="71189" y="0"/>
                        <a:pt x="0" y="71189"/>
                        <a:pt x="0" y="159004"/>
                      </a:cubicBezTo>
                      <a:lnTo>
                        <a:pt x="0" y="40043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p:cNvSpPr/>
                <p:nvPr/>
              </p:nvSpPr>
              <p:spPr>
                <a:xfrm>
                  <a:off x="5851286" y="3516042"/>
                  <a:ext cx="1886669" cy="47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30" name="Rectangle 29">
              <a:extLst>
                <a:ext uri="{FF2B5EF4-FFF2-40B4-BE49-F238E27FC236}">
                  <a16:creationId xmlns:a16="http://schemas.microsoft.com/office/drawing/2014/main" id="{E9C09194-A68A-49D4-B7C5-C7B12D77E527}"/>
                </a:ext>
              </a:extLst>
            </p:cNvPr>
            <p:cNvSpPr/>
            <p:nvPr/>
          </p:nvSpPr>
          <p:spPr>
            <a:xfrm>
              <a:off x="6636028" y="2590021"/>
              <a:ext cx="829175" cy="246221"/>
            </a:xfrm>
            <a:prstGeom prst="rect">
              <a:avLst/>
            </a:prstGeom>
          </p:spPr>
          <p:txBody>
            <a:bodyPr wrap="square" lIns="0" tIns="0" rIns="0" bIns="0" anchor="b" anchorCtr="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IAM Role</a:t>
              </a:r>
            </a:p>
          </p:txBody>
        </p:sp>
      </p:grpSp>
    </p:spTree>
    <p:extLst>
      <p:ext uri="{BB962C8B-B14F-4D97-AF65-F5344CB8AC3E}">
        <p14:creationId xmlns:p14="http://schemas.microsoft.com/office/powerpoint/2010/main" val="17731797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IAM Policy Assignment</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13</a:t>
            </a:fld>
            <a:endParaRPr lang="en-US"/>
          </a:p>
        </p:txBody>
      </p:sp>
      <p:sp>
        <p:nvSpPr>
          <p:cNvPr id="5" name="Round Diagonal Corner Rectangle 26">
            <a:extLst>
              <a:ext uri="{FF2B5EF4-FFF2-40B4-BE49-F238E27FC236}">
                <a16:creationId xmlns:a16="http://schemas.microsoft.com/office/drawing/2014/main" id="{DE53DC2E-6593-45C3-9623-5FC481F6E083}"/>
              </a:ext>
            </a:extLst>
          </p:cNvPr>
          <p:cNvSpPr/>
          <p:nvPr/>
        </p:nvSpPr>
        <p:spPr>
          <a:xfrm>
            <a:off x="889864" y="2898298"/>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Freeform 151"/>
          <p:cNvSpPr>
            <a:spLocks/>
          </p:cNvSpPr>
          <p:nvPr/>
        </p:nvSpPr>
        <p:spPr bwMode="auto">
          <a:xfrm>
            <a:off x="1304425" y="3246743"/>
            <a:ext cx="441703" cy="497855"/>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E9C09194-A68A-49D4-B7C5-C7B12D77E527}"/>
              </a:ext>
            </a:extLst>
          </p:cNvPr>
          <p:cNvSpPr/>
          <p:nvPr/>
        </p:nvSpPr>
        <p:spPr>
          <a:xfrm>
            <a:off x="918279" y="4185848"/>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8" name="Round Diagonal Corner Rectangle 26">
            <a:extLst>
              <a:ext uri="{FF2B5EF4-FFF2-40B4-BE49-F238E27FC236}">
                <a16:creationId xmlns:a16="http://schemas.microsoft.com/office/drawing/2014/main" id="{DE53DC2E-6593-45C3-9623-5FC481F6E083}"/>
              </a:ext>
            </a:extLst>
          </p:cNvPr>
          <p:cNvSpPr/>
          <p:nvPr/>
        </p:nvSpPr>
        <p:spPr>
          <a:xfrm>
            <a:off x="10007559" y="2898298"/>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E9C09194-A68A-49D4-B7C5-C7B12D77E527}"/>
              </a:ext>
            </a:extLst>
          </p:cNvPr>
          <p:cNvSpPr/>
          <p:nvPr/>
        </p:nvSpPr>
        <p:spPr>
          <a:xfrm>
            <a:off x="10035973" y="4185848"/>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group</a:t>
            </a:r>
          </a:p>
        </p:txBody>
      </p:sp>
      <p:grpSp>
        <p:nvGrpSpPr>
          <p:cNvPr id="10" name="Group 9"/>
          <p:cNvGrpSpPr/>
          <p:nvPr/>
        </p:nvGrpSpPr>
        <p:grpSpPr>
          <a:xfrm>
            <a:off x="10272050" y="3269373"/>
            <a:ext cx="741843" cy="452595"/>
            <a:chOff x="4119563" y="3022601"/>
            <a:chExt cx="346075" cy="211138"/>
          </a:xfrm>
          <a:solidFill>
            <a:schemeClr val="accent3"/>
          </a:solidFill>
        </p:grpSpPr>
        <p:sp>
          <p:nvSpPr>
            <p:cNvPr id="11" name="Freeform 146"/>
            <p:cNvSpPr>
              <a:spLocks/>
            </p:cNvSpPr>
            <p:nvPr/>
          </p:nvSpPr>
          <p:spPr bwMode="auto">
            <a:xfrm>
              <a:off x="4360863" y="3052763"/>
              <a:ext cx="104775" cy="150813"/>
            </a:xfrm>
            <a:custGeom>
              <a:avLst/>
              <a:gdLst>
                <a:gd name="T0" fmla="*/ 17 w 28"/>
                <a:gd name="T1" fmla="*/ 22 h 40"/>
                <a:gd name="T2" fmla="*/ 22 w 28"/>
                <a:gd name="T3" fmla="*/ 12 h 40"/>
                <a:gd name="T4" fmla="*/ 10 w 28"/>
                <a:gd name="T5" fmla="*/ 0 h 40"/>
                <a:gd name="T6" fmla="*/ 2 w 28"/>
                <a:gd name="T7" fmla="*/ 3 h 40"/>
                <a:gd name="T8" fmla="*/ 2 w 28"/>
                <a:gd name="T9" fmla="*/ 8 h 40"/>
                <a:gd name="T10" fmla="*/ 0 w 28"/>
                <a:gd name="T11" fmla="*/ 18 h 40"/>
                <a:gd name="T12" fmla="*/ 3 w 28"/>
                <a:gd name="T13" fmla="*/ 22 h 40"/>
                <a:gd name="T14" fmla="*/ 0 w 28"/>
                <a:gd name="T15" fmla="*/ 23 h 40"/>
                <a:gd name="T16" fmla="*/ 10 w 28"/>
                <a:gd name="T17" fmla="*/ 40 h 40"/>
                <a:gd name="T18" fmla="*/ 26 w 28"/>
                <a:gd name="T19" fmla="*/ 40 h 40"/>
                <a:gd name="T20" fmla="*/ 28 w 28"/>
                <a:gd name="T21" fmla="*/ 38 h 40"/>
                <a:gd name="T22" fmla="*/ 17 w 28"/>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17" y="22"/>
                  </a:moveTo>
                  <a:cubicBezTo>
                    <a:pt x="20" y="19"/>
                    <a:pt x="22" y="16"/>
                    <a:pt x="22" y="12"/>
                  </a:cubicBezTo>
                  <a:cubicBezTo>
                    <a:pt x="22" y="5"/>
                    <a:pt x="17" y="0"/>
                    <a:pt x="10" y="0"/>
                  </a:cubicBezTo>
                  <a:cubicBezTo>
                    <a:pt x="7" y="0"/>
                    <a:pt x="4" y="1"/>
                    <a:pt x="2" y="3"/>
                  </a:cubicBezTo>
                  <a:cubicBezTo>
                    <a:pt x="2" y="5"/>
                    <a:pt x="2" y="7"/>
                    <a:pt x="2" y="8"/>
                  </a:cubicBezTo>
                  <a:cubicBezTo>
                    <a:pt x="2" y="12"/>
                    <a:pt x="1" y="15"/>
                    <a:pt x="0" y="18"/>
                  </a:cubicBezTo>
                  <a:cubicBezTo>
                    <a:pt x="1" y="19"/>
                    <a:pt x="2" y="21"/>
                    <a:pt x="3" y="22"/>
                  </a:cubicBezTo>
                  <a:cubicBezTo>
                    <a:pt x="2" y="22"/>
                    <a:pt x="1" y="23"/>
                    <a:pt x="0" y="23"/>
                  </a:cubicBezTo>
                  <a:cubicBezTo>
                    <a:pt x="5" y="27"/>
                    <a:pt x="9" y="33"/>
                    <a:pt x="10" y="40"/>
                  </a:cubicBezTo>
                  <a:cubicBezTo>
                    <a:pt x="26" y="40"/>
                    <a:pt x="26" y="40"/>
                    <a:pt x="26" y="40"/>
                  </a:cubicBezTo>
                  <a:cubicBezTo>
                    <a:pt x="27" y="40"/>
                    <a:pt x="28" y="39"/>
                    <a:pt x="28" y="38"/>
                  </a:cubicBezTo>
                  <a:cubicBezTo>
                    <a:pt x="28" y="31"/>
                    <a:pt x="24" y="24"/>
                    <a:pt x="17" y="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Freeform 147"/>
            <p:cNvSpPr>
              <a:spLocks/>
            </p:cNvSpPr>
            <p:nvPr/>
          </p:nvSpPr>
          <p:spPr bwMode="auto">
            <a:xfrm>
              <a:off x="4119563" y="3052763"/>
              <a:ext cx="106363" cy="150813"/>
            </a:xfrm>
            <a:custGeom>
              <a:avLst/>
              <a:gdLst>
                <a:gd name="T0" fmla="*/ 28 w 28"/>
                <a:gd name="T1" fmla="*/ 23 h 40"/>
                <a:gd name="T2" fmla="*/ 25 w 28"/>
                <a:gd name="T3" fmla="*/ 22 h 40"/>
                <a:gd name="T4" fmla="*/ 28 w 28"/>
                <a:gd name="T5" fmla="*/ 18 h 40"/>
                <a:gd name="T6" fmla="*/ 26 w 28"/>
                <a:gd name="T7" fmla="*/ 8 h 40"/>
                <a:gd name="T8" fmla="*/ 26 w 28"/>
                <a:gd name="T9" fmla="*/ 3 h 40"/>
                <a:gd name="T10" fmla="*/ 18 w 28"/>
                <a:gd name="T11" fmla="*/ 0 h 40"/>
                <a:gd name="T12" fmla="*/ 6 w 28"/>
                <a:gd name="T13" fmla="*/ 12 h 40"/>
                <a:gd name="T14" fmla="*/ 11 w 28"/>
                <a:gd name="T15" fmla="*/ 22 h 40"/>
                <a:gd name="T16" fmla="*/ 0 w 28"/>
                <a:gd name="T17" fmla="*/ 38 h 40"/>
                <a:gd name="T18" fmla="*/ 2 w 28"/>
                <a:gd name="T19" fmla="*/ 40 h 40"/>
                <a:gd name="T20" fmla="*/ 18 w 28"/>
                <a:gd name="T21" fmla="*/ 40 h 40"/>
                <a:gd name="T22" fmla="*/ 28 w 28"/>
                <a:gd name="T23"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28" y="23"/>
                  </a:moveTo>
                  <a:cubicBezTo>
                    <a:pt x="27" y="23"/>
                    <a:pt x="26" y="22"/>
                    <a:pt x="25" y="22"/>
                  </a:cubicBezTo>
                  <a:cubicBezTo>
                    <a:pt x="26" y="21"/>
                    <a:pt x="27" y="19"/>
                    <a:pt x="28" y="18"/>
                  </a:cubicBezTo>
                  <a:cubicBezTo>
                    <a:pt x="27" y="15"/>
                    <a:pt x="26" y="12"/>
                    <a:pt x="26" y="8"/>
                  </a:cubicBezTo>
                  <a:cubicBezTo>
                    <a:pt x="26" y="7"/>
                    <a:pt x="26" y="5"/>
                    <a:pt x="26" y="3"/>
                  </a:cubicBezTo>
                  <a:cubicBezTo>
                    <a:pt x="24" y="1"/>
                    <a:pt x="21" y="0"/>
                    <a:pt x="18" y="0"/>
                  </a:cubicBezTo>
                  <a:cubicBezTo>
                    <a:pt x="11" y="0"/>
                    <a:pt x="6" y="5"/>
                    <a:pt x="6" y="12"/>
                  </a:cubicBezTo>
                  <a:cubicBezTo>
                    <a:pt x="6" y="16"/>
                    <a:pt x="8" y="19"/>
                    <a:pt x="11" y="22"/>
                  </a:cubicBezTo>
                  <a:cubicBezTo>
                    <a:pt x="4" y="24"/>
                    <a:pt x="0" y="31"/>
                    <a:pt x="0" y="38"/>
                  </a:cubicBezTo>
                  <a:cubicBezTo>
                    <a:pt x="0" y="39"/>
                    <a:pt x="1" y="40"/>
                    <a:pt x="2" y="40"/>
                  </a:cubicBezTo>
                  <a:cubicBezTo>
                    <a:pt x="18" y="40"/>
                    <a:pt x="18" y="40"/>
                    <a:pt x="18" y="40"/>
                  </a:cubicBezTo>
                  <a:cubicBezTo>
                    <a:pt x="19" y="33"/>
                    <a:pt x="23" y="27"/>
                    <a:pt x="28" y="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Freeform 151"/>
            <p:cNvSpPr>
              <a:spLocks/>
            </p:cNvSpPr>
            <p:nvPr/>
          </p:nvSpPr>
          <p:spPr bwMode="auto">
            <a:xfrm>
              <a:off x="4198938" y="3022601"/>
              <a:ext cx="187325" cy="211138"/>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4" name="Straight Connector 13"/>
          <p:cNvCxnSpPr/>
          <p:nvPr/>
        </p:nvCxnSpPr>
        <p:spPr>
          <a:xfrm flipH="1">
            <a:off x="6991966" y="3548708"/>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9C09194-A68A-49D4-B7C5-C7B12D77E527}"/>
              </a:ext>
            </a:extLst>
          </p:cNvPr>
          <p:cNvSpPr/>
          <p:nvPr/>
        </p:nvSpPr>
        <p:spPr>
          <a:xfrm>
            <a:off x="7333870" y="3190886"/>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cxnSp>
        <p:nvCxnSpPr>
          <p:cNvPr id="16" name="Straight Connector 15"/>
          <p:cNvCxnSpPr/>
          <p:nvPr/>
        </p:nvCxnSpPr>
        <p:spPr>
          <a:xfrm>
            <a:off x="2537320" y="3548708"/>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C09194-A68A-49D4-B7C5-C7B12D77E527}"/>
              </a:ext>
            </a:extLst>
          </p:cNvPr>
          <p:cNvSpPr/>
          <p:nvPr/>
        </p:nvSpPr>
        <p:spPr>
          <a:xfrm>
            <a:off x="2879224" y="3190886"/>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grpSp>
        <p:nvGrpSpPr>
          <p:cNvPr id="18" name="Group 17"/>
          <p:cNvGrpSpPr/>
          <p:nvPr/>
        </p:nvGrpSpPr>
        <p:grpSpPr>
          <a:xfrm>
            <a:off x="5592594" y="3001974"/>
            <a:ext cx="983062" cy="987393"/>
            <a:chOff x="6776926" y="2132181"/>
            <a:chExt cx="479643" cy="481756"/>
          </a:xfrm>
        </p:grpSpPr>
        <p:grpSp>
          <p:nvGrpSpPr>
            <p:cNvPr id="19" name="Group 18"/>
            <p:cNvGrpSpPr/>
            <p:nvPr/>
          </p:nvGrpSpPr>
          <p:grpSpPr>
            <a:xfrm>
              <a:off x="6776926" y="2132181"/>
              <a:ext cx="479643" cy="481756"/>
              <a:chOff x="6776926" y="2132181"/>
              <a:chExt cx="479643" cy="481756"/>
            </a:xfrm>
          </p:grpSpPr>
          <p:sp>
            <p:nvSpPr>
              <p:cNvPr id="30" name="Freeform 29"/>
              <p:cNvSpPr>
                <a:spLocks noEditPoints="1"/>
              </p:cNvSpPr>
              <p:nvPr/>
            </p:nvSpPr>
            <p:spPr bwMode="auto">
              <a:xfrm>
                <a:off x="6776926" y="2132181"/>
                <a:ext cx="479643" cy="481756"/>
              </a:xfrm>
              <a:custGeom>
                <a:avLst/>
                <a:gdLst>
                  <a:gd name="T0" fmla="*/ 2 w 96"/>
                  <a:gd name="T1" fmla="*/ 0 h 96"/>
                  <a:gd name="T2" fmla="*/ 0 w 96"/>
                  <a:gd name="T3" fmla="*/ 94 h 96"/>
                  <a:gd name="T4" fmla="*/ 94 w 96"/>
                  <a:gd name="T5" fmla="*/ 96 h 96"/>
                  <a:gd name="T6" fmla="*/ 96 w 96"/>
                  <a:gd name="T7" fmla="*/ 2 h 96"/>
                  <a:gd name="T8" fmla="*/ 32 w 96"/>
                  <a:gd name="T9" fmla="*/ 82 h 96"/>
                  <a:gd name="T10" fmla="*/ 14 w 96"/>
                  <a:gd name="T11" fmla="*/ 84 h 96"/>
                  <a:gd name="T12" fmla="*/ 12 w 96"/>
                  <a:gd name="T13" fmla="*/ 66 h 96"/>
                  <a:gd name="T14" fmla="*/ 30 w 96"/>
                  <a:gd name="T15" fmla="*/ 64 h 96"/>
                  <a:gd name="T16" fmla="*/ 32 w 96"/>
                  <a:gd name="T17" fmla="*/ 82 h 96"/>
                  <a:gd name="T18" fmla="*/ 30 w 96"/>
                  <a:gd name="T19" fmla="*/ 58 h 96"/>
                  <a:gd name="T20" fmla="*/ 12 w 96"/>
                  <a:gd name="T21" fmla="*/ 56 h 96"/>
                  <a:gd name="T22" fmla="*/ 14 w 96"/>
                  <a:gd name="T23" fmla="*/ 38 h 96"/>
                  <a:gd name="T24" fmla="*/ 32 w 96"/>
                  <a:gd name="T25" fmla="*/ 40 h 96"/>
                  <a:gd name="T26" fmla="*/ 32 w 96"/>
                  <a:gd name="T27" fmla="*/ 30 h 96"/>
                  <a:gd name="T28" fmla="*/ 14 w 96"/>
                  <a:gd name="T29" fmla="*/ 32 h 96"/>
                  <a:gd name="T30" fmla="*/ 12 w 96"/>
                  <a:gd name="T31" fmla="*/ 14 h 96"/>
                  <a:gd name="T32" fmla="*/ 30 w 96"/>
                  <a:gd name="T33" fmla="*/ 12 h 96"/>
                  <a:gd name="T34" fmla="*/ 32 w 96"/>
                  <a:gd name="T35" fmla="*/ 30 h 96"/>
                  <a:gd name="T36" fmla="*/ 42 w 96"/>
                  <a:gd name="T37" fmla="*/ 76 h 96"/>
                  <a:gd name="T38" fmla="*/ 42 w 96"/>
                  <a:gd name="T39" fmla="*/ 72 h 96"/>
                  <a:gd name="T40" fmla="*/ 72 w 96"/>
                  <a:gd name="T41" fmla="*/ 74 h 96"/>
                  <a:gd name="T42" fmla="*/ 82 w 96"/>
                  <a:gd name="T43" fmla="*/ 64 h 96"/>
                  <a:gd name="T44" fmla="*/ 40 w 96"/>
                  <a:gd name="T45" fmla="*/ 62 h 96"/>
                  <a:gd name="T46" fmla="*/ 82 w 96"/>
                  <a:gd name="T47" fmla="*/ 60 h 96"/>
                  <a:gd name="T48" fmla="*/ 82 w 96"/>
                  <a:gd name="T49" fmla="*/ 64 h 96"/>
                  <a:gd name="T50" fmla="*/ 42 w 96"/>
                  <a:gd name="T51" fmla="*/ 52 h 96"/>
                  <a:gd name="T52" fmla="*/ 42 w 96"/>
                  <a:gd name="T53" fmla="*/ 48 h 96"/>
                  <a:gd name="T54" fmla="*/ 84 w 96"/>
                  <a:gd name="T55" fmla="*/ 50 h 96"/>
                  <a:gd name="T56" fmla="*/ 82 w 96"/>
                  <a:gd name="T57" fmla="*/ 40 h 96"/>
                  <a:gd name="T58" fmla="*/ 40 w 96"/>
                  <a:gd name="T59" fmla="*/ 38 h 96"/>
                  <a:gd name="T60" fmla="*/ 82 w 96"/>
                  <a:gd name="T61" fmla="*/ 36 h 96"/>
                  <a:gd name="T62" fmla="*/ 82 w 96"/>
                  <a:gd name="T63" fmla="*/ 40 h 96"/>
                  <a:gd name="T64" fmla="*/ 54 w 96"/>
                  <a:gd name="T65" fmla="*/ 28 h 96"/>
                  <a:gd name="T66" fmla="*/ 54 w 96"/>
                  <a:gd name="T67" fmla="*/ 24 h 96"/>
                  <a:gd name="T68" fmla="*/ 84 w 96"/>
                  <a:gd name="T69"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32" y="82"/>
                    </a:moveTo>
                    <a:cubicBezTo>
                      <a:pt x="32" y="83"/>
                      <a:pt x="31" y="84"/>
                      <a:pt x="30" y="84"/>
                    </a:cubicBezTo>
                    <a:cubicBezTo>
                      <a:pt x="14" y="84"/>
                      <a:pt x="14" y="84"/>
                      <a:pt x="14" y="84"/>
                    </a:cubicBezTo>
                    <a:cubicBezTo>
                      <a:pt x="13" y="84"/>
                      <a:pt x="12" y="83"/>
                      <a:pt x="12" y="82"/>
                    </a:cubicBezTo>
                    <a:cubicBezTo>
                      <a:pt x="12" y="66"/>
                      <a:pt x="12" y="66"/>
                      <a:pt x="12" y="66"/>
                    </a:cubicBezTo>
                    <a:cubicBezTo>
                      <a:pt x="12" y="65"/>
                      <a:pt x="13" y="64"/>
                      <a:pt x="14" y="64"/>
                    </a:cubicBezTo>
                    <a:cubicBezTo>
                      <a:pt x="30" y="64"/>
                      <a:pt x="30" y="64"/>
                      <a:pt x="30" y="64"/>
                    </a:cubicBezTo>
                    <a:cubicBezTo>
                      <a:pt x="31" y="64"/>
                      <a:pt x="32" y="65"/>
                      <a:pt x="32" y="66"/>
                    </a:cubicBezTo>
                    <a:lnTo>
                      <a:pt x="32" y="82"/>
                    </a:lnTo>
                    <a:close/>
                    <a:moveTo>
                      <a:pt x="32" y="56"/>
                    </a:moveTo>
                    <a:cubicBezTo>
                      <a:pt x="32" y="57"/>
                      <a:pt x="31" y="58"/>
                      <a:pt x="30" y="58"/>
                    </a:cubicBezTo>
                    <a:cubicBezTo>
                      <a:pt x="14" y="58"/>
                      <a:pt x="14" y="58"/>
                      <a:pt x="14" y="58"/>
                    </a:cubicBezTo>
                    <a:cubicBezTo>
                      <a:pt x="13" y="58"/>
                      <a:pt x="12" y="57"/>
                      <a:pt x="12" y="56"/>
                    </a:cubicBezTo>
                    <a:cubicBezTo>
                      <a:pt x="12" y="40"/>
                      <a:pt x="12" y="40"/>
                      <a:pt x="12" y="40"/>
                    </a:cubicBezTo>
                    <a:cubicBezTo>
                      <a:pt x="12" y="39"/>
                      <a:pt x="13" y="38"/>
                      <a:pt x="14" y="38"/>
                    </a:cubicBezTo>
                    <a:cubicBezTo>
                      <a:pt x="30" y="38"/>
                      <a:pt x="30" y="38"/>
                      <a:pt x="30" y="38"/>
                    </a:cubicBezTo>
                    <a:cubicBezTo>
                      <a:pt x="31" y="38"/>
                      <a:pt x="32" y="39"/>
                      <a:pt x="32" y="40"/>
                    </a:cubicBezTo>
                    <a:lnTo>
                      <a:pt x="32" y="56"/>
                    </a:lnTo>
                    <a:close/>
                    <a:moveTo>
                      <a:pt x="32" y="30"/>
                    </a:moveTo>
                    <a:cubicBezTo>
                      <a:pt x="32" y="31"/>
                      <a:pt x="31" y="32"/>
                      <a:pt x="30" y="32"/>
                    </a:cubicBezTo>
                    <a:cubicBezTo>
                      <a:pt x="14" y="32"/>
                      <a:pt x="14" y="32"/>
                      <a:pt x="14" y="32"/>
                    </a:cubicBezTo>
                    <a:cubicBezTo>
                      <a:pt x="13" y="32"/>
                      <a:pt x="12" y="31"/>
                      <a:pt x="12" y="30"/>
                    </a:cubicBezTo>
                    <a:cubicBezTo>
                      <a:pt x="12" y="14"/>
                      <a:pt x="12" y="14"/>
                      <a:pt x="12" y="14"/>
                    </a:cubicBezTo>
                    <a:cubicBezTo>
                      <a:pt x="12" y="13"/>
                      <a:pt x="13" y="12"/>
                      <a:pt x="14" y="12"/>
                    </a:cubicBezTo>
                    <a:cubicBezTo>
                      <a:pt x="30" y="12"/>
                      <a:pt x="30" y="12"/>
                      <a:pt x="30" y="12"/>
                    </a:cubicBezTo>
                    <a:cubicBezTo>
                      <a:pt x="31" y="12"/>
                      <a:pt x="32" y="13"/>
                      <a:pt x="32" y="14"/>
                    </a:cubicBezTo>
                    <a:lnTo>
                      <a:pt x="32" y="30"/>
                    </a:lnTo>
                    <a:close/>
                    <a:moveTo>
                      <a:pt x="70" y="76"/>
                    </a:moveTo>
                    <a:cubicBezTo>
                      <a:pt x="42" y="76"/>
                      <a:pt x="42" y="76"/>
                      <a:pt x="42" y="76"/>
                    </a:cubicBezTo>
                    <a:cubicBezTo>
                      <a:pt x="41" y="76"/>
                      <a:pt x="40" y="75"/>
                      <a:pt x="40" y="74"/>
                    </a:cubicBezTo>
                    <a:cubicBezTo>
                      <a:pt x="40" y="73"/>
                      <a:pt x="41" y="72"/>
                      <a:pt x="42" y="72"/>
                    </a:cubicBezTo>
                    <a:cubicBezTo>
                      <a:pt x="70" y="72"/>
                      <a:pt x="70" y="72"/>
                      <a:pt x="70" y="72"/>
                    </a:cubicBezTo>
                    <a:cubicBezTo>
                      <a:pt x="71" y="72"/>
                      <a:pt x="72" y="73"/>
                      <a:pt x="72" y="74"/>
                    </a:cubicBezTo>
                    <a:cubicBezTo>
                      <a:pt x="72" y="75"/>
                      <a:pt x="71" y="76"/>
                      <a:pt x="70" y="76"/>
                    </a:cubicBezTo>
                    <a:close/>
                    <a:moveTo>
                      <a:pt x="82" y="64"/>
                    </a:moveTo>
                    <a:cubicBezTo>
                      <a:pt x="42" y="64"/>
                      <a:pt x="42" y="64"/>
                      <a:pt x="42" y="64"/>
                    </a:cubicBezTo>
                    <a:cubicBezTo>
                      <a:pt x="41" y="64"/>
                      <a:pt x="40" y="63"/>
                      <a:pt x="40" y="62"/>
                    </a:cubicBezTo>
                    <a:cubicBezTo>
                      <a:pt x="40" y="61"/>
                      <a:pt x="41" y="60"/>
                      <a:pt x="42" y="60"/>
                    </a:cubicBezTo>
                    <a:cubicBezTo>
                      <a:pt x="82" y="60"/>
                      <a:pt x="82" y="60"/>
                      <a:pt x="82" y="60"/>
                    </a:cubicBezTo>
                    <a:cubicBezTo>
                      <a:pt x="83" y="60"/>
                      <a:pt x="84" y="61"/>
                      <a:pt x="84" y="62"/>
                    </a:cubicBezTo>
                    <a:cubicBezTo>
                      <a:pt x="84" y="63"/>
                      <a:pt x="83" y="64"/>
                      <a:pt x="82" y="64"/>
                    </a:cubicBezTo>
                    <a:close/>
                    <a:moveTo>
                      <a:pt x="82" y="52"/>
                    </a:moveTo>
                    <a:cubicBezTo>
                      <a:pt x="42" y="52"/>
                      <a:pt x="42" y="52"/>
                      <a:pt x="42" y="52"/>
                    </a:cubicBezTo>
                    <a:cubicBezTo>
                      <a:pt x="41" y="52"/>
                      <a:pt x="40" y="51"/>
                      <a:pt x="40" y="50"/>
                    </a:cubicBezTo>
                    <a:cubicBezTo>
                      <a:pt x="40" y="49"/>
                      <a:pt x="41" y="48"/>
                      <a:pt x="42" y="48"/>
                    </a:cubicBezTo>
                    <a:cubicBezTo>
                      <a:pt x="82" y="48"/>
                      <a:pt x="82" y="48"/>
                      <a:pt x="82" y="48"/>
                    </a:cubicBezTo>
                    <a:cubicBezTo>
                      <a:pt x="83" y="48"/>
                      <a:pt x="84" y="49"/>
                      <a:pt x="84" y="50"/>
                    </a:cubicBezTo>
                    <a:cubicBezTo>
                      <a:pt x="84" y="51"/>
                      <a:pt x="83" y="52"/>
                      <a:pt x="82" y="52"/>
                    </a:cubicBezTo>
                    <a:close/>
                    <a:moveTo>
                      <a:pt x="82" y="40"/>
                    </a:moveTo>
                    <a:cubicBezTo>
                      <a:pt x="42" y="40"/>
                      <a:pt x="42" y="40"/>
                      <a:pt x="42" y="40"/>
                    </a:cubicBezTo>
                    <a:cubicBezTo>
                      <a:pt x="41" y="40"/>
                      <a:pt x="40" y="39"/>
                      <a:pt x="40" y="38"/>
                    </a:cubicBezTo>
                    <a:cubicBezTo>
                      <a:pt x="40" y="37"/>
                      <a:pt x="41" y="36"/>
                      <a:pt x="42" y="36"/>
                    </a:cubicBezTo>
                    <a:cubicBezTo>
                      <a:pt x="82" y="36"/>
                      <a:pt x="82" y="36"/>
                      <a:pt x="82" y="36"/>
                    </a:cubicBezTo>
                    <a:cubicBezTo>
                      <a:pt x="83" y="36"/>
                      <a:pt x="84" y="37"/>
                      <a:pt x="84" y="38"/>
                    </a:cubicBezTo>
                    <a:cubicBezTo>
                      <a:pt x="84" y="39"/>
                      <a:pt x="83" y="40"/>
                      <a:pt x="82" y="40"/>
                    </a:cubicBezTo>
                    <a:close/>
                    <a:moveTo>
                      <a:pt x="82" y="28"/>
                    </a:moveTo>
                    <a:cubicBezTo>
                      <a:pt x="54" y="28"/>
                      <a:pt x="54" y="28"/>
                      <a:pt x="54" y="28"/>
                    </a:cubicBezTo>
                    <a:cubicBezTo>
                      <a:pt x="53" y="28"/>
                      <a:pt x="52" y="27"/>
                      <a:pt x="52" y="26"/>
                    </a:cubicBezTo>
                    <a:cubicBezTo>
                      <a:pt x="52" y="25"/>
                      <a:pt x="53" y="24"/>
                      <a:pt x="54" y="24"/>
                    </a:cubicBezTo>
                    <a:cubicBezTo>
                      <a:pt x="82" y="24"/>
                      <a:pt x="82" y="24"/>
                      <a:pt x="82" y="24"/>
                    </a:cubicBezTo>
                    <a:cubicBezTo>
                      <a:pt x="83" y="24"/>
                      <a:pt x="84" y="25"/>
                      <a:pt x="84" y="26"/>
                    </a:cubicBezTo>
                    <a:cubicBezTo>
                      <a:pt x="84" y="27"/>
                      <a:pt x="83" y="28"/>
                      <a:pt x="82" y="2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p:cNvSpPr/>
              <p:nvPr/>
            </p:nvSpPr>
            <p:spPr>
              <a:xfrm>
                <a:off x="6829425" y="2177512"/>
                <a:ext cx="126448" cy="4020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0" name="Group 19"/>
            <p:cNvGrpSpPr/>
            <p:nvPr/>
          </p:nvGrpSpPr>
          <p:grpSpPr>
            <a:xfrm>
              <a:off x="6843569" y="2193875"/>
              <a:ext cx="98160" cy="358369"/>
              <a:chOff x="6843569" y="2192377"/>
              <a:chExt cx="98160" cy="358369"/>
            </a:xfrm>
          </p:grpSpPr>
          <p:grpSp>
            <p:nvGrpSpPr>
              <p:cNvPr id="21" name="Group 20"/>
              <p:cNvGrpSpPr/>
              <p:nvPr/>
            </p:nvGrpSpPr>
            <p:grpSpPr>
              <a:xfrm>
                <a:off x="6843569" y="2192377"/>
                <a:ext cx="98160" cy="98160"/>
                <a:chOff x="6843569" y="2192377"/>
                <a:chExt cx="98160" cy="98160"/>
              </a:xfrm>
            </p:grpSpPr>
            <p:sp>
              <p:nvSpPr>
                <p:cNvPr id="28" name="Oval 27"/>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2" name="Group 21"/>
              <p:cNvGrpSpPr/>
              <p:nvPr/>
            </p:nvGrpSpPr>
            <p:grpSpPr>
              <a:xfrm>
                <a:off x="6843569" y="2322482"/>
                <a:ext cx="98160" cy="98160"/>
                <a:chOff x="6843569" y="2192377"/>
                <a:chExt cx="98160" cy="98160"/>
              </a:xfrm>
            </p:grpSpPr>
            <p:sp>
              <p:nvSpPr>
                <p:cNvPr id="26" name="Oval 25"/>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3" name="Group 22"/>
              <p:cNvGrpSpPr/>
              <p:nvPr/>
            </p:nvGrpSpPr>
            <p:grpSpPr>
              <a:xfrm>
                <a:off x="6843569" y="2452586"/>
                <a:ext cx="98160" cy="98160"/>
                <a:chOff x="6843569" y="2504149"/>
                <a:chExt cx="98160" cy="98160"/>
              </a:xfrm>
            </p:grpSpPr>
            <p:sp>
              <p:nvSpPr>
                <p:cNvPr id="24" name="Oval 23"/>
                <p:cNvSpPr/>
                <p:nvPr/>
              </p:nvSpPr>
              <p:spPr>
                <a:xfrm>
                  <a:off x="6843569" y="2504149"/>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Freeform 45"/>
                <p:cNvSpPr>
                  <a:spLocks noEditPoints="1"/>
                </p:cNvSpPr>
                <p:nvPr/>
              </p:nvSpPr>
              <p:spPr bwMode="auto">
                <a:xfrm>
                  <a:off x="6851243" y="2511487"/>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8 w 52"/>
                    <a:gd name="T11" fmla="*/ 35 h 52"/>
                    <a:gd name="T12" fmla="*/ 38 w 52"/>
                    <a:gd name="T13" fmla="*/ 38 h 52"/>
                    <a:gd name="T14" fmla="*/ 37 w 52"/>
                    <a:gd name="T15" fmla="*/ 39 h 52"/>
                    <a:gd name="T16" fmla="*/ 35 w 52"/>
                    <a:gd name="T17" fmla="*/ 38 h 52"/>
                    <a:gd name="T18" fmla="*/ 26 w 52"/>
                    <a:gd name="T19" fmla="*/ 29 h 52"/>
                    <a:gd name="T20" fmla="*/ 17 w 52"/>
                    <a:gd name="T21" fmla="*/ 38 h 52"/>
                    <a:gd name="T22" fmla="*/ 15 w 52"/>
                    <a:gd name="T23" fmla="*/ 39 h 52"/>
                    <a:gd name="T24" fmla="*/ 14 w 52"/>
                    <a:gd name="T25" fmla="*/ 38 h 52"/>
                    <a:gd name="T26" fmla="*/ 14 w 52"/>
                    <a:gd name="T27" fmla="*/ 35 h 52"/>
                    <a:gd name="T28" fmla="*/ 23 w 52"/>
                    <a:gd name="T29" fmla="*/ 26 h 52"/>
                    <a:gd name="T30" fmla="*/ 14 w 52"/>
                    <a:gd name="T31" fmla="*/ 17 h 52"/>
                    <a:gd name="T32" fmla="*/ 14 w 52"/>
                    <a:gd name="T33" fmla="*/ 14 h 52"/>
                    <a:gd name="T34" fmla="*/ 17 w 52"/>
                    <a:gd name="T35" fmla="*/ 14 h 52"/>
                    <a:gd name="T36" fmla="*/ 26 w 52"/>
                    <a:gd name="T37" fmla="*/ 23 h 52"/>
                    <a:gd name="T38" fmla="*/ 35 w 52"/>
                    <a:gd name="T39" fmla="*/ 14 h 52"/>
                    <a:gd name="T40" fmla="*/ 38 w 52"/>
                    <a:gd name="T41" fmla="*/ 14 h 52"/>
                    <a:gd name="T42" fmla="*/ 38 w 52"/>
                    <a:gd name="T43" fmla="*/ 17 h 52"/>
                    <a:gd name="T44" fmla="*/ 29 w 52"/>
                    <a:gd name="T45" fmla="*/ 26 h 52"/>
                    <a:gd name="T46" fmla="*/ 38 w 52"/>
                    <a:gd name="T4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8" y="35"/>
                      </a:moveTo>
                      <a:cubicBezTo>
                        <a:pt x="39" y="36"/>
                        <a:pt x="39" y="37"/>
                        <a:pt x="38" y="38"/>
                      </a:cubicBezTo>
                      <a:cubicBezTo>
                        <a:pt x="38" y="39"/>
                        <a:pt x="37" y="39"/>
                        <a:pt x="37" y="39"/>
                      </a:cubicBezTo>
                      <a:cubicBezTo>
                        <a:pt x="36" y="39"/>
                        <a:pt x="36" y="39"/>
                        <a:pt x="35" y="38"/>
                      </a:cubicBezTo>
                      <a:cubicBezTo>
                        <a:pt x="26" y="29"/>
                        <a:pt x="26" y="29"/>
                        <a:pt x="26" y="29"/>
                      </a:cubicBezTo>
                      <a:cubicBezTo>
                        <a:pt x="17" y="38"/>
                        <a:pt x="17" y="38"/>
                        <a:pt x="17" y="38"/>
                      </a:cubicBezTo>
                      <a:cubicBezTo>
                        <a:pt x="16" y="39"/>
                        <a:pt x="16" y="39"/>
                        <a:pt x="15" y="39"/>
                      </a:cubicBezTo>
                      <a:cubicBezTo>
                        <a:pt x="15" y="39"/>
                        <a:pt x="14" y="39"/>
                        <a:pt x="14" y="38"/>
                      </a:cubicBezTo>
                      <a:cubicBezTo>
                        <a:pt x="13" y="37"/>
                        <a:pt x="13" y="36"/>
                        <a:pt x="14" y="35"/>
                      </a:cubicBezTo>
                      <a:cubicBezTo>
                        <a:pt x="23" y="26"/>
                        <a:pt x="23" y="26"/>
                        <a:pt x="23" y="26"/>
                      </a:cubicBezTo>
                      <a:cubicBezTo>
                        <a:pt x="14" y="17"/>
                        <a:pt x="14" y="17"/>
                        <a:pt x="14" y="17"/>
                      </a:cubicBezTo>
                      <a:cubicBezTo>
                        <a:pt x="13" y="16"/>
                        <a:pt x="13" y="15"/>
                        <a:pt x="14" y="14"/>
                      </a:cubicBezTo>
                      <a:cubicBezTo>
                        <a:pt x="15" y="13"/>
                        <a:pt x="16" y="13"/>
                        <a:pt x="17" y="14"/>
                      </a:cubicBezTo>
                      <a:cubicBezTo>
                        <a:pt x="26" y="23"/>
                        <a:pt x="26" y="23"/>
                        <a:pt x="26" y="23"/>
                      </a:cubicBezTo>
                      <a:cubicBezTo>
                        <a:pt x="35" y="14"/>
                        <a:pt x="35" y="14"/>
                        <a:pt x="35" y="14"/>
                      </a:cubicBezTo>
                      <a:cubicBezTo>
                        <a:pt x="36" y="13"/>
                        <a:pt x="37" y="13"/>
                        <a:pt x="38" y="14"/>
                      </a:cubicBezTo>
                      <a:cubicBezTo>
                        <a:pt x="39" y="15"/>
                        <a:pt x="39" y="16"/>
                        <a:pt x="38" y="17"/>
                      </a:cubicBezTo>
                      <a:cubicBezTo>
                        <a:pt x="29" y="26"/>
                        <a:pt x="29" y="26"/>
                        <a:pt x="29" y="26"/>
                      </a:cubicBezTo>
                      <a:lnTo>
                        <a:pt x="38" y="35"/>
                      </a:lnTo>
                      <a:close/>
                    </a:path>
                  </a:pathLst>
                </a:custGeom>
                <a:solidFill>
                  <a:srgbClr val="E85A5B"/>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grpSp>
      <p:sp>
        <p:nvSpPr>
          <p:cNvPr id="32" name="Rectangle 31">
            <a:extLst>
              <a:ext uri="{FF2B5EF4-FFF2-40B4-BE49-F238E27FC236}">
                <a16:creationId xmlns:a16="http://schemas.microsoft.com/office/drawing/2014/main" id="{E9C09194-A68A-49D4-B7C5-C7B12D77E527}"/>
              </a:ext>
            </a:extLst>
          </p:cNvPr>
          <p:cNvSpPr/>
          <p:nvPr/>
        </p:nvSpPr>
        <p:spPr>
          <a:xfrm>
            <a:off x="5477128" y="4185848"/>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policy</a:t>
            </a:r>
          </a:p>
        </p:txBody>
      </p:sp>
      <p:sp>
        <p:nvSpPr>
          <p:cNvPr id="33" name="Oval 32">
            <a:extLst>
              <a:ext uri="{FF2B5EF4-FFF2-40B4-BE49-F238E27FC236}">
                <a16:creationId xmlns:a16="http://schemas.microsoft.com/office/drawing/2014/main" id="{8854E8A6-8796-6B4B-9209-9491ECE51DED}"/>
              </a:ext>
            </a:extLst>
          </p:cNvPr>
          <p:cNvSpPr/>
          <p:nvPr/>
        </p:nvSpPr>
        <p:spPr>
          <a:xfrm>
            <a:off x="11214996" y="1372236"/>
            <a:ext cx="550416" cy="550416"/>
          </a:xfrm>
          <a:prstGeom prst="ellipse">
            <a:avLst/>
          </a:prstGeom>
          <a:solidFill>
            <a:schemeClr val="bg1"/>
          </a:solidFill>
          <a:ln>
            <a:solidFill>
              <a:srgbClr val="F3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4" name="Picture 33" descr="IAM.png">
            <a:extLst>
              <a:ext uri="{FF2B5EF4-FFF2-40B4-BE49-F238E27FC236}">
                <a16:creationId xmlns:a16="http://schemas.microsoft.com/office/drawing/2014/main" id="{9E3C2C4F-79E4-FD48-A3A1-B3CE4E3FB5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92233" y="1425495"/>
            <a:ext cx="395942" cy="443898"/>
          </a:xfrm>
          <a:prstGeom prst="rect">
            <a:avLst/>
          </a:prstGeom>
        </p:spPr>
      </p:pic>
    </p:spTree>
    <p:extLst>
      <p:ext uri="{BB962C8B-B14F-4D97-AF65-F5344CB8AC3E}">
        <p14:creationId xmlns:p14="http://schemas.microsoft.com/office/powerpoint/2010/main" val="3781157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IAM Policy Assignment</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a:p>
        </p:txBody>
      </p:sp>
      <p:grpSp>
        <p:nvGrpSpPr>
          <p:cNvPr id="5" name="Group 4"/>
          <p:cNvGrpSpPr/>
          <p:nvPr/>
        </p:nvGrpSpPr>
        <p:grpSpPr>
          <a:xfrm>
            <a:off x="901739" y="1865148"/>
            <a:ext cx="10388520" cy="1564549"/>
            <a:chOff x="901739" y="1705494"/>
            <a:chExt cx="10388520" cy="1564549"/>
          </a:xfrm>
        </p:grpSpPr>
        <p:cxnSp>
          <p:nvCxnSpPr>
            <p:cNvPr id="6" name="Straight Connector 5"/>
            <p:cNvCxnSpPr/>
            <p:nvPr/>
          </p:nvCxnSpPr>
          <p:spPr>
            <a:xfrm>
              <a:off x="2549195" y="2355904"/>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7" name="Round Diagonal Corner Rectangle 26">
              <a:extLst>
                <a:ext uri="{FF2B5EF4-FFF2-40B4-BE49-F238E27FC236}">
                  <a16:creationId xmlns:a16="http://schemas.microsoft.com/office/drawing/2014/main" id="{DE53DC2E-6593-45C3-9623-5FC481F6E083}"/>
                </a:ext>
              </a:extLst>
            </p:cNvPr>
            <p:cNvSpPr/>
            <p:nvPr/>
          </p:nvSpPr>
          <p:spPr>
            <a:xfrm>
              <a:off x="901739" y="1705494"/>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Freeform 151"/>
            <p:cNvSpPr>
              <a:spLocks/>
            </p:cNvSpPr>
            <p:nvPr/>
          </p:nvSpPr>
          <p:spPr bwMode="auto">
            <a:xfrm>
              <a:off x="1316300" y="2053939"/>
              <a:ext cx="441703" cy="497855"/>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E9C09194-A68A-49D4-B7C5-C7B12D77E527}"/>
                </a:ext>
              </a:extLst>
            </p:cNvPr>
            <p:cNvSpPr/>
            <p:nvPr/>
          </p:nvSpPr>
          <p:spPr>
            <a:xfrm>
              <a:off x="930154"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10" name="Round Diagonal Corner Rectangle 26">
              <a:extLst>
                <a:ext uri="{FF2B5EF4-FFF2-40B4-BE49-F238E27FC236}">
                  <a16:creationId xmlns:a16="http://schemas.microsoft.com/office/drawing/2014/main" id="{DE53DC2E-6593-45C3-9623-5FC481F6E083}"/>
                </a:ext>
              </a:extLst>
            </p:cNvPr>
            <p:cNvSpPr/>
            <p:nvPr/>
          </p:nvSpPr>
          <p:spPr>
            <a:xfrm>
              <a:off x="10019434" y="1705494"/>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E9C09194-A68A-49D4-B7C5-C7B12D77E527}"/>
                </a:ext>
              </a:extLst>
            </p:cNvPr>
            <p:cNvSpPr/>
            <p:nvPr/>
          </p:nvSpPr>
          <p:spPr>
            <a:xfrm>
              <a:off x="10047848"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group</a:t>
              </a:r>
            </a:p>
          </p:txBody>
        </p:sp>
        <p:grpSp>
          <p:nvGrpSpPr>
            <p:cNvPr id="12" name="Group 11"/>
            <p:cNvGrpSpPr/>
            <p:nvPr/>
          </p:nvGrpSpPr>
          <p:grpSpPr>
            <a:xfrm>
              <a:off x="10283925" y="2076569"/>
              <a:ext cx="741843" cy="452595"/>
              <a:chOff x="4119563" y="3022601"/>
              <a:chExt cx="346075" cy="211138"/>
            </a:xfrm>
            <a:solidFill>
              <a:schemeClr val="accent3"/>
            </a:solidFill>
          </p:grpSpPr>
          <p:sp>
            <p:nvSpPr>
              <p:cNvPr id="31" name="Freeform 146"/>
              <p:cNvSpPr>
                <a:spLocks/>
              </p:cNvSpPr>
              <p:nvPr/>
            </p:nvSpPr>
            <p:spPr bwMode="auto">
              <a:xfrm>
                <a:off x="4360863" y="3052763"/>
                <a:ext cx="104775" cy="150813"/>
              </a:xfrm>
              <a:custGeom>
                <a:avLst/>
                <a:gdLst>
                  <a:gd name="T0" fmla="*/ 17 w 28"/>
                  <a:gd name="T1" fmla="*/ 22 h 40"/>
                  <a:gd name="T2" fmla="*/ 22 w 28"/>
                  <a:gd name="T3" fmla="*/ 12 h 40"/>
                  <a:gd name="T4" fmla="*/ 10 w 28"/>
                  <a:gd name="T5" fmla="*/ 0 h 40"/>
                  <a:gd name="T6" fmla="*/ 2 w 28"/>
                  <a:gd name="T7" fmla="*/ 3 h 40"/>
                  <a:gd name="T8" fmla="*/ 2 w 28"/>
                  <a:gd name="T9" fmla="*/ 8 h 40"/>
                  <a:gd name="T10" fmla="*/ 0 w 28"/>
                  <a:gd name="T11" fmla="*/ 18 h 40"/>
                  <a:gd name="T12" fmla="*/ 3 w 28"/>
                  <a:gd name="T13" fmla="*/ 22 h 40"/>
                  <a:gd name="T14" fmla="*/ 0 w 28"/>
                  <a:gd name="T15" fmla="*/ 23 h 40"/>
                  <a:gd name="T16" fmla="*/ 10 w 28"/>
                  <a:gd name="T17" fmla="*/ 40 h 40"/>
                  <a:gd name="T18" fmla="*/ 26 w 28"/>
                  <a:gd name="T19" fmla="*/ 40 h 40"/>
                  <a:gd name="T20" fmla="*/ 28 w 28"/>
                  <a:gd name="T21" fmla="*/ 38 h 40"/>
                  <a:gd name="T22" fmla="*/ 17 w 28"/>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17" y="22"/>
                    </a:moveTo>
                    <a:cubicBezTo>
                      <a:pt x="20" y="19"/>
                      <a:pt x="22" y="16"/>
                      <a:pt x="22" y="12"/>
                    </a:cubicBezTo>
                    <a:cubicBezTo>
                      <a:pt x="22" y="5"/>
                      <a:pt x="17" y="0"/>
                      <a:pt x="10" y="0"/>
                    </a:cubicBezTo>
                    <a:cubicBezTo>
                      <a:pt x="7" y="0"/>
                      <a:pt x="4" y="1"/>
                      <a:pt x="2" y="3"/>
                    </a:cubicBezTo>
                    <a:cubicBezTo>
                      <a:pt x="2" y="5"/>
                      <a:pt x="2" y="7"/>
                      <a:pt x="2" y="8"/>
                    </a:cubicBezTo>
                    <a:cubicBezTo>
                      <a:pt x="2" y="12"/>
                      <a:pt x="1" y="15"/>
                      <a:pt x="0" y="18"/>
                    </a:cubicBezTo>
                    <a:cubicBezTo>
                      <a:pt x="1" y="19"/>
                      <a:pt x="2" y="21"/>
                      <a:pt x="3" y="22"/>
                    </a:cubicBezTo>
                    <a:cubicBezTo>
                      <a:pt x="2" y="22"/>
                      <a:pt x="1" y="23"/>
                      <a:pt x="0" y="23"/>
                    </a:cubicBezTo>
                    <a:cubicBezTo>
                      <a:pt x="5" y="27"/>
                      <a:pt x="9" y="33"/>
                      <a:pt x="10" y="40"/>
                    </a:cubicBezTo>
                    <a:cubicBezTo>
                      <a:pt x="26" y="40"/>
                      <a:pt x="26" y="40"/>
                      <a:pt x="26" y="40"/>
                    </a:cubicBezTo>
                    <a:cubicBezTo>
                      <a:pt x="27" y="40"/>
                      <a:pt x="28" y="39"/>
                      <a:pt x="28" y="38"/>
                    </a:cubicBezTo>
                    <a:cubicBezTo>
                      <a:pt x="28" y="31"/>
                      <a:pt x="24" y="24"/>
                      <a:pt x="17" y="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Freeform 147"/>
              <p:cNvSpPr>
                <a:spLocks/>
              </p:cNvSpPr>
              <p:nvPr/>
            </p:nvSpPr>
            <p:spPr bwMode="auto">
              <a:xfrm>
                <a:off x="4119563" y="3052763"/>
                <a:ext cx="106363" cy="150813"/>
              </a:xfrm>
              <a:custGeom>
                <a:avLst/>
                <a:gdLst>
                  <a:gd name="T0" fmla="*/ 28 w 28"/>
                  <a:gd name="T1" fmla="*/ 23 h 40"/>
                  <a:gd name="T2" fmla="*/ 25 w 28"/>
                  <a:gd name="T3" fmla="*/ 22 h 40"/>
                  <a:gd name="T4" fmla="*/ 28 w 28"/>
                  <a:gd name="T5" fmla="*/ 18 h 40"/>
                  <a:gd name="T6" fmla="*/ 26 w 28"/>
                  <a:gd name="T7" fmla="*/ 8 h 40"/>
                  <a:gd name="T8" fmla="*/ 26 w 28"/>
                  <a:gd name="T9" fmla="*/ 3 h 40"/>
                  <a:gd name="T10" fmla="*/ 18 w 28"/>
                  <a:gd name="T11" fmla="*/ 0 h 40"/>
                  <a:gd name="T12" fmla="*/ 6 w 28"/>
                  <a:gd name="T13" fmla="*/ 12 h 40"/>
                  <a:gd name="T14" fmla="*/ 11 w 28"/>
                  <a:gd name="T15" fmla="*/ 22 h 40"/>
                  <a:gd name="T16" fmla="*/ 0 w 28"/>
                  <a:gd name="T17" fmla="*/ 38 h 40"/>
                  <a:gd name="T18" fmla="*/ 2 w 28"/>
                  <a:gd name="T19" fmla="*/ 40 h 40"/>
                  <a:gd name="T20" fmla="*/ 18 w 28"/>
                  <a:gd name="T21" fmla="*/ 40 h 40"/>
                  <a:gd name="T22" fmla="*/ 28 w 28"/>
                  <a:gd name="T23"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28" y="23"/>
                    </a:moveTo>
                    <a:cubicBezTo>
                      <a:pt x="27" y="23"/>
                      <a:pt x="26" y="22"/>
                      <a:pt x="25" y="22"/>
                    </a:cubicBezTo>
                    <a:cubicBezTo>
                      <a:pt x="26" y="21"/>
                      <a:pt x="27" y="19"/>
                      <a:pt x="28" y="18"/>
                    </a:cubicBezTo>
                    <a:cubicBezTo>
                      <a:pt x="27" y="15"/>
                      <a:pt x="26" y="12"/>
                      <a:pt x="26" y="8"/>
                    </a:cubicBezTo>
                    <a:cubicBezTo>
                      <a:pt x="26" y="7"/>
                      <a:pt x="26" y="5"/>
                      <a:pt x="26" y="3"/>
                    </a:cubicBezTo>
                    <a:cubicBezTo>
                      <a:pt x="24" y="1"/>
                      <a:pt x="21" y="0"/>
                      <a:pt x="18" y="0"/>
                    </a:cubicBezTo>
                    <a:cubicBezTo>
                      <a:pt x="11" y="0"/>
                      <a:pt x="6" y="5"/>
                      <a:pt x="6" y="12"/>
                    </a:cubicBezTo>
                    <a:cubicBezTo>
                      <a:pt x="6" y="16"/>
                      <a:pt x="8" y="19"/>
                      <a:pt x="11" y="22"/>
                    </a:cubicBezTo>
                    <a:cubicBezTo>
                      <a:pt x="4" y="24"/>
                      <a:pt x="0" y="31"/>
                      <a:pt x="0" y="38"/>
                    </a:cubicBezTo>
                    <a:cubicBezTo>
                      <a:pt x="0" y="39"/>
                      <a:pt x="1" y="40"/>
                      <a:pt x="2" y="40"/>
                    </a:cubicBezTo>
                    <a:cubicBezTo>
                      <a:pt x="18" y="40"/>
                      <a:pt x="18" y="40"/>
                      <a:pt x="18" y="40"/>
                    </a:cubicBezTo>
                    <a:cubicBezTo>
                      <a:pt x="19" y="33"/>
                      <a:pt x="23" y="27"/>
                      <a:pt x="28" y="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Freeform 151"/>
              <p:cNvSpPr>
                <a:spLocks/>
              </p:cNvSpPr>
              <p:nvPr/>
            </p:nvSpPr>
            <p:spPr bwMode="auto">
              <a:xfrm>
                <a:off x="4198938" y="3022601"/>
                <a:ext cx="187325" cy="211138"/>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 name="Straight Connector 12"/>
            <p:cNvCxnSpPr/>
            <p:nvPr/>
          </p:nvCxnSpPr>
          <p:spPr>
            <a:xfrm flipH="1">
              <a:off x="7003841" y="2355904"/>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C09194-A68A-49D4-B7C5-C7B12D77E527}"/>
                </a:ext>
              </a:extLst>
            </p:cNvPr>
            <p:cNvSpPr/>
            <p:nvPr/>
          </p:nvSpPr>
          <p:spPr>
            <a:xfrm>
              <a:off x="7345745" y="1998082"/>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sp>
          <p:nvSpPr>
            <p:cNvPr id="15" name="Rectangle 14">
              <a:extLst>
                <a:ext uri="{FF2B5EF4-FFF2-40B4-BE49-F238E27FC236}">
                  <a16:creationId xmlns:a16="http://schemas.microsoft.com/office/drawing/2014/main" id="{E9C09194-A68A-49D4-B7C5-C7B12D77E527}"/>
                </a:ext>
              </a:extLst>
            </p:cNvPr>
            <p:cNvSpPr/>
            <p:nvPr/>
          </p:nvSpPr>
          <p:spPr>
            <a:xfrm>
              <a:off x="2891099" y="1998082"/>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grpSp>
          <p:nvGrpSpPr>
            <p:cNvPr id="16" name="Group 15"/>
            <p:cNvGrpSpPr/>
            <p:nvPr/>
          </p:nvGrpSpPr>
          <p:grpSpPr>
            <a:xfrm>
              <a:off x="5604469" y="1809170"/>
              <a:ext cx="983062" cy="987393"/>
              <a:chOff x="6776926" y="2132181"/>
              <a:chExt cx="479643" cy="481756"/>
            </a:xfrm>
          </p:grpSpPr>
          <p:grpSp>
            <p:nvGrpSpPr>
              <p:cNvPr id="18" name="Group 17"/>
              <p:cNvGrpSpPr/>
              <p:nvPr/>
            </p:nvGrpSpPr>
            <p:grpSpPr>
              <a:xfrm>
                <a:off x="6776926" y="2132181"/>
                <a:ext cx="479643" cy="481756"/>
                <a:chOff x="6776926" y="2132181"/>
                <a:chExt cx="479643" cy="481756"/>
              </a:xfrm>
            </p:grpSpPr>
            <p:sp>
              <p:nvSpPr>
                <p:cNvPr id="29" name="Freeform 28"/>
                <p:cNvSpPr>
                  <a:spLocks noEditPoints="1"/>
                </p:cNvSpPr>
                <p:nvPr/>
              </p:nvSpPr>
              <p:spPr bwMode="auto">
                <a:xfrm>
                  <a:off x="6776926" y="2132181"/>
                  <a:ext cx="479643" cy="481756"/>
                </a:xfrm>
                <a:custGeom>
                  <a:avLst/>
                  <a:gdLst>
                    <a:gd name="T0" fmla="*/ 2 w 96"/>
                    <a:gd name="T1" fmla="*/ 0 h 96"/>
                    <a:gd name="T2" fmla="*/ 0 w 96"/>
                    <a:gd name="T3" fmla="*/ 94 h 96"/>
                    <a:gd name="T4" fmla="*/ 94 w 96"/>
                    <a:gd name="T5" fmla="*/ 96 h 96"/>
                    <a:gd name="T6" fmla="*/ 96 w 96"/>
                    <a:gd name="T7" fmla="*/ 2 h 96"/>
                    <a:gd name="T8" fmla="*/ 32 w 96"/>
                    <a:gd name="T9" fmla="*/ 82 h 96"/>
                    <a:gd name="T10" fmla="*/ 14 w 96"/>
                    <a:gd name="T11" fmla="*/ 84 h 96"/>
                    <a:gd name="T12" fmla="*/ 12 w 96"/>
                    <a:gd name="T13" fmla="*/ 66 h 96"/>
                    <a:gd name="T14" fmla="*/ 30 w 96"/>
                    <a:gd name="T15" fmla="*/ 64 h 96"/>
                    <a:gd name="T16" fmla="*/ 32 w 96"/>
                    <a:gd name="T17" fmla="*/ 82 h 96"/>
                    <a:gd name="T18" fmla="*/ 30 w 96"/>
                    <a:gd name="T19" fmla="*/ 58 h 96"/>
                    <a:gd name="T20" fmla="*/ 12 w 96"/>
                    <a:gd name="T21" fmla="*/ 56 h 96"/>
                    <a:gd name="T22" fmla="*/ 14 w 96"/>
                    <a:gd name="T23" fmla="*/ 38 h 96"/>
                    <a:gd name="T24" fmla="*/ 32 w 96"/>
                    <a:gd name="T25" fmla="*/ 40 h 96"/>
                    <a:gd name="T26" fmla="*/ 32 w 96"/>
                    <a:gd name="T27" fmla="*/ 30 h 96"/>
                    <a:gd name="T28" fmla="*/ 14 w 96"/>
                    <a:gd name="T29" fmla="*/ 32 h 96"/>
                    <a:gd name="T30" fmla="*/ 12 w 96"/>
                    <a:gd name="T31" fmla="*/ 14 h 96"/>
                    <a:gd name="T32" fmla="*/ 30 w 96"/>
                    <a:gd name="T33" fmla="*/ 12 h 96"/>
                    <a:gd name="T34" fmla="*/ 32 w 96"/>
                    <a:gd name="T35" fmla="*/ 30 h 96"/>
                    <a:gd name="T36" fmla="*/ 42 w 96"/>
                    <a:gd name="T37" fmla="*/ 76 h 96"/>
                    <a:gd name="T38" fmla="*/ 42 w 96"/>
                    <a:gd name="T39" fmla="*/ 72 h 96"/>
                    <a:gd name="T40" fmla="*/ 72 w 96"/>
                    <a:gd name="T41" fmla="*/ 74 h 96"/>
                    <a:gd name="T42" fmla="*/ 82 w 96"/>
                    <a:gd name="T43" fmla="*/ 64 h 96"/>
                    <a:gd name="T44" fmla="*/ 40 w 96"/>
                    <a:gd name="T45" fmla="*/ 62 h 96"/>
                    <a:gd name="T46" fmla="*/ 82 w 96"/>
                    <a:gd name="T47" fmla="*/ 60 h 96"/>
                    <a:gd name="T48" fmla="*/ 82 w 96"/>
                    <a:gd name="T49" fmla="*/ 64 h 96"/>
                    <a:gd name="T50" fmla="*/ 42 w 96"/>
                    <a:gd name="T51" fmla="*/ 52 h 96"/>
                    <a:gd name="T52" fmla="*/ 42 w 96"/>
                    <a:gd name="T53" fmla="*/ 48 h 96"/>
                    <a:gd name="T54" fmla="*/ 84 w 96"/>
                    <a:gd name="T55" fmla="*/ 50 h 96"/>
                    <a:gd name="T56" fmla="*/ 82 w 96"/>
                    <a:gd name="T57" fmla="*/ 40 h 96"/>
                    <a:gd name="T58" fmla="*/ 40 w 96"/>
                    <a:gd name="T59" fmla="*/ 38 h 96"/>
                    <a:gd name="T60" fmla="*/ 82 w 96"/>
                    <a:gd name="T61" fmla="*/ 36 h 96"/>
                    <a:gd name="T62" fmla="*/ 82 w 96"/>
                    <a:gd name="T63" fmla="*/ 40 h 96"/>
                    <a:gd name="T64" fmla="*/ 54 w 96"/>
                    <a:gd name="T65" fmla="*/ 28 h 96"/>
                    <a:gd name="T66" fmla="*/ 54 w 96"/>
                    <a:gd name="T67" fmla="*/ 24 h 96"/>
                    <a:gd name="T68" fmla="*/ 84 w 96"/>
                    <a:gd name="T69"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32" y="82"/>
                      </a:moveTo>
                      <a:cubicBezTo>
                        <a:pt x="32" y="83"/>
                        <a:pt x="31" y="84"/>
                        <a:pt x="30" y="84"/>
                      </a:cubicBezTo>
                      <a:cubicBezTo>
                        <a:pt x="14" y="84"/>
                        <a:pt x="14" y="84"/>
                        <a:pt x="14" y="84"/>
                      </a:cubicBezTo>
                      <a:cubicBezTo>
                        <a:pt x="13" y="84"/>
                        <a:pt x="12" y="83"/>
                        <a:pt x="12" y="82"/>
                      </a:cubicBezTo>
                      <a:cubicBezTo>
                        <a:pt x="12" y="66"/>
                        <a:pt x="12" y="66"/>
                        <a:pt x="12" y="66"/>
                      </a:cubicBezTo>
                      <a:cubicBezTo>
                        <a:pt x="12" y="65"/>
                        <a:pt x="13" y="64"/>
                        <a:pt x="14" y="64"/>
                      </a:cubicBezTo>
                      <a:cubicBezTo>
                        <a:pt x="30" y="64"/>
                        <a:pt x="30" y="64"/>
                        <a:pt x="30" y="64"/>
                      </a:cubicBezTo>
                      <a:cubicBezTo>
                        <a:pt x="31" y="64"/>
                        <a:pt x="32" y="65"/>
                        <a:pt x="32" y="66"/>
                      </a:cubicBezTo>
                      <a:lnTo>
                        <a:pt x="32" y="82"/>
                      </a:lnTo>
                      <a:close/>
                      <a:moveTo>
                        <a:pt x="32" y="56"/>
                      </a:moveTo>
                      <a:cubicBezTo>
                        <a:pt x="32" y="57"/>
                        <a:pt x="31" y="58"/>
                        <a:pt x="30" y="58"/>
                      </a:cubicBezTo>
                      <a:cubicBezTo>
                        <a:pt x="14" y="58"/>
                        <a:pt x="14" y="58"/>
                        <a:pt x="14" y="58"/>
                      </a:cubicBezTo>
                      <a:cubicBezTo>
                        <a:pt x="13" y="58"/>
                        <a:pt x="12" y="57"/>
                        <a:pt x="12" y="56"/>
                      </a:cubicBezTo>
                      <a:cubicBezTo>
                        <a:pt x="12" y="40"/>
                        <a:pt x="12" y="40"/>
                        <a:pt x="12" y="40"/>
                      </a:cubicBezTo>
                      <a:cubicBezTo>
                        <a:pt x="12" y="39"/>
                        <a:pt x="13" y="38"/>
                        <a:pt x="14" y="38"/>
                      </a:cubicBezTo>
                      <a:cubicBezTo>
                        <a:pt x="30" y="38"/>
                        <a:pt x="30" y="38"/>
                        <a:pt x="30" y="38"/>
                      </a:cubicBezTo>
                      <a:cubicBezTo>
                        <a:pt x="31" y="38"/>
                        <a:pt x="32" y="39"/>
                        <a:pt x="32" y="40"/>
                      </a:cubicBezTo>
                      <a:lnTo>
                        <a:pt x="32" y="56"/>
                      </a:lnTo>
                      <a:close/>
                      <a:moveTo>
                        <a:pt x="32" y="30"/>
                      </a:moveTo>
                      <a:cubicBezTo>
                        <a:pt x="32" y="31"/>
                        <a:pt x="31" y="32"/>
                        <a:pt x="30" y="32"/>
                      </a:cubicBezTo>
                      <a:cubicBezTo>
                        <a:pt x="14" y="32"/>
                        <a:pt x="14" y="32"/>
                        <a:pt x="14" y="32"/>
                      </a:cubicBezTo>
                      <a:cubicBezTo>
                        <a:pt x="13" y="32"/>
                        <a:pt x="12" y="31"/>
                        <a:pt x="12" y="30"/>
                      </a:cubicBezTo>
                      <a:cubicBezTo>
                        <a:pt x="12" y="14"/>
                        <a:pt x="12" y="14"/>
                        <a:pt x="12" y="14"/>
                      </a:cubicBezTo>
                      <a:cubicBezTo>
                        <a:pt x="12" y="13"/>
                        <a:pt x="13" y="12"/>
                        <a:pt x="14" y="12"/>
                      </a:cubicBezTo>
                      <a:cubicBezTo>
                        <a:pt x="30" y="12"/>
                        <a:pt x="30" y="12"/>
                        <a:pt x="30" y="12"/>
                      </a:cubicBezTo>
                      <a:cubicBezTo>
                        <a:pt x="31" y="12"/>
                        <a:pt x="32" y="13"/>
                        <a:pt x="32" y="14"/>
                      </a:cubicBezTo>
                      <a:lnTo>
                        <a:pt x="32" y="30"/>
                      </a:lnTo>
                      <a:close/>
                      <a:moveTo>
                        <a:pt x="70" y="76"/>
                      </a:moveTo>
                      <a:cubicBezTo>
                        <a:pt x="42" y="76"/>
                        <a:pt x="42" y="76"/>
                        <a:pt x="42" y="76"/>
                      </a:cubicBezTo>
                      <a:cubicBezTo>
                        <a:pt x="41" y="76"/>
                        <a:pt x="40" y="75"/>
                        <a:pt x="40" y="74"/>
                      </a:cubicBezTo>
                      <a:cubicBezTo>
                        <a:pt x="40" y="73"/>
                        <a:pt x="41" y="72"/>
                        <a:pt x="42" y="72"/>
                      </a:cubicBezTo>
                      <a:cubicBezTo>
                        <a:pt x="70" y="72"/>
                        <a:pt x="70" y="72"/>
                        <a:pt x="70" y="72"/>
                      </a:cubicBezTo>
                      <a:cubicBezTo>
                        <a:pt x="71" y="72"/>
                        <a:pt x="72" y="73"/>
                        <a:pt x="72" y="74"/>
                      </a:cubicBezTo>
                      <a:cubicBezTo>
                        <a:pt x="72" y="75"/>
                        <a:pt x="71" y="76"/>
                        <a:pt x="70" y="76"/>
                      </a:cubicBezTo>
                      <a:close/>
                      <a:moveTo>
                        <a:pt x="82" y="64"/>
                      </a:moveTo>
                      <a:cubicBezTo>
                        <a:pt x="42" y="64"/>
                        <a:pt x="42" y="64"/>
                        <a:pt x="42" y="64"/>
                      </a:cubicBezTo>
                      <a:cubicBezTo>
                        <a:pt x="41" y="64"/>
                        <a:pt x="40" y="63"/>
                        <a:pt x="40" y="62"/>
                      </a:cubicBezTo>
                      <a:cubicBezTo>
                        <a:pt x="40" y="61"/>
                        <a:pt x="41" y="60"/>
                        <a:pt x="42" y="60"/>
                      </a:cubicBezTo>
                      <a:cubicBezTo>
                        <a:pt x="82" y="60"/>
                        <a:pt x="82" y="60"/>
                        <a:pt x="82" y="60"/>
                      </a:cubicBezTo>
                      <a:cubicBezTo>
                        <a:pt x="83" y="60"/>
                        <a:pt x="84" y="61"/>
                        <a:pt x="84" y="62"/>
                      </a:cubicBezTo>
                      <a:cubicBezTo>
                        <a:pt x="84" y="63"/>
                        <a:pt x="83" y="64"/>
                        <a:pt x="82" y="64"/>
                      </a:cubicBezTo>
                      <a:close/>
                      <a:moveTo>
                        <a:pt x="82" y="52"/>
                      </a:moveTo>
                      <a:cubicBezTo>
                        <a:pt x="42" y="52"/>
                        <a:pt x="42" y="52"/>
                        <a:pt x="42" y="52"/>
                      </a:cubicBezTo>
                      <a:cubicBezTo>
                        <a:pt x="41" y="52"/>
                        <a:pt x="40" y="51"/>
                        <a:pt x="40" y="50"/>
                      </a:cubicBezTo>
                      <a:cubicBezTo>
                        <a:pt x="40" y="49"/>
                        <a:pt x="41" y="48"/>
                        <a:pt x="42" y="48"/>
                      </a:cubicBezTo>
                      <a:cubicBezTo>
                        <a:pt x="82" y="48"/>
                        <a:pt x="82" y="48"/>
                        <a:pt x="82" y="48"/>
                      </a:cubicBezTo>
                      <a:cubicBezTo>
                        <a:pt x="83" y="48"/>
                        <a:pt x="84" y="49"/>
                        <a:pt x="84" y="50"/>
                      </a:cubicBezTo>
                      <a:cubicBezTo>
                        <a:pt x="84" y="51"/>
                        <a:pt x="83" y="52"/>
                        <a:pt x="82" y="52"/>
                      </a:cubicBezTo>
                      <a:close/>
                      <a:moveTo>
                        <a:pt x="82" y="40"/>
                      </a:moveTo>
                      <a:cubicBezTo>
                        <a:pt x="42" y="40"/>
                        <a:pt x="42" y="40"/>
                        <a:pt x="42" y="40"/>
                      </a:cubicBezTo>
                      <a:cubicBezTo>
                        <a:pt x="41" y="40"/>
                        <a:pt x="40" y="39"/>
                        <a:pt x="40" y="38"/>
                      </a:cubicBezTo>
                      <a:cubicBezTo>
                        <a:pt x="40" y="37"/>
                        <a:pt x="41" y="36"/>
                        <a:pt x="42" y="36"/>
                      </a:cubicBezTo>
                      <a:cubicBezTo>
                        <a:pt x="82" y="36"/>
                        <a:pt x="82" y="36"/>
                        <a:pt x="82" y="36"/>
                      </a:cubicBezTo>
                      <a:cubicBezTo>
                        <a:pt x="83" y="36"/>
                        <a:pt x="84" y="37"/>
                        <a:pt x="84" y="38"/>
                      </a:cubicBezTo>
                      <a:cubicBezTo>
                        <a:pt x="84" y="39"/>
                        <a:pt x="83" y="40"/>
                        <a:pt x="82" y="40"/>
                      </a:cubicBezTo>
                      <a:close/>
                      <a:moveTo>
                        <a:pt x="82" y="28"/>
                      </a:moveTo>
                      <a:cubicBezTo>
                        <a:pt x="54" y="28"/>
                        <a:pt x="54" y="28"/>
                        <a:pt x="54" y="28"/>
                      </a:cubicBezTo>
                      <a:cubicBezTo>
                        <a:pt x="53" y="28"/>
                        <a:pt x="52" y="27"/>
                        <a:pt x="52" y="26"/>
                      </a:cubicBezTo>
                      <a:cubicBezTo>
                        <a:pt x="52" y="25"/>
                        <a:pt x="53" y="24"/>
                        <a:pt x="54" y="24"/>
                      </a:cubicBezTo>
                      <a:cubicBezTo>
                        <a:pt x="82" y="24"/>
                        <a:pt x="82" y="24"/>
                        <a:pt x="82" y="24"/>
                      </a:cubicBezTo>
                      <a:cubicBezTo>
                        <a:pt x="83" y="24"/>
                        <a:pt x="84" y="25"/>
                        <a:pt x="84" y="26"/>
                      </a:cubicBezTo>
                      <a:cubicBezTo>
                        <a:pt x="84" y="27"/>
                        <a:pt x="83" y="28"/>
                        <a:pt x="82" y="2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p:cNvSpPr/>
                <p:nvPr/>
              </p:nvSpPr>
              <p:spPr>
                <a:xfrm>
                  <a:off x="6829425" y="2177512"/>
                  <a:ext cx="126448" cy="4020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9" name="Group 18"/>
              <p:cNvGrpSpPr/>
              <p:nvPr/>
            </p:nvGrpSpPr>
            <p:grpSpPr>
              <a:xfrm>
                <a:off x="6843569" y="2193875"/>
                <a:ext cx="98160" cy="358369"/>
                <a:chOff x="6843569" y="2192377"/>
                <a:chExt cx="98160" cy="358369"/>
              </a:xfrm>
            </p:grpSpPr>
            <p:grpSp>
              <p:nvGrpSpPr>
                <p:cNvPr id="20" name="Group 19"/>
                <p:cNvGrpSpPr/>
                <p:nvPr/>
              </p:nvGrpSpPr>
              <p:grpSpPr>
                <a:xfrm>
                  <a:off x="6843569" y="2192377"/>
                  <a:ext cx="98160" cy="98160"/>
                  <a:chOff x="6843569" y="2192377"/>
                  <a:chExt cx="98160" cy="98160"/>
                </a:xfrm>
              </p:grpSpPr>
              <p:sp>
                <p:nvSpPr>
                  <p:cNvPr id="27" name="Oval 26"/>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 name="Group 20"/>
                <p:cNvGrpSpPr/>
                <p:nvPr/>
              </p:nvGrpSpPr>
              <p:grpSpPr>
                <a:xfrm>
                  <a:off x="6843569" y="2322482"/>
                  <a:ext cx="98160" cy="98160"/>
                  <a:chOff x="6843569" y="2192377"/>
                  <a:chExt cx="98160" cy="98160"/>
                </a:xfrm>
              </p:grpSpPr>
              <p:sp>
                <p:nvSpPr>
                  <p:cNvPr id="25" name="Oval 24"/>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2" name="Group 21"/>
                <p:cNvGrpSpPr/>
                <p:nvPr/>
              </p:nvGrpSpPr>
              <p:grpSpPr>
                <a:xfrm>
                  <a:off x="6843569" y="2452586"/>
                  <a:ext cx="98160" cy="98160"/>
                  <a:chOff x="6843569" y="2504149"/>
                  <a:chExt cx="98160" cy="98160"/>
                </a:xfrm>
              </p:grpSpPr>
              <p:sp>
                <p:nvSpPr>
                  <p:cNvPr id="23" name="Oval 22"/>
                  <p:cNvSpPr/>
                  <p:nvPr/>
                </p:nvSpPr>
                <p:spPr>
                  <a:xfrm>
                    <a:off x="6843569" y="2504149"/>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Freeform 45"/>
                  <p:cNvSpPr>
                    <a:spLocks noEditPoints="1"/>
                  </p:cNvSpPr>
                  <p:nvPr/>
                </p:nvSpPr>
                <p:spPr bwMode="auto">
                  <a:xfrm>
                    <a:off x="6851243" y="2511487"/>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8 w 52"/>
                      <a:gd name="T11" fmla="*/ 35 h 52"/>
                      <a:gd name="T12" fmla="*/ 38 w 52"/>
                      <a:gd name="T13" fmla="*/ 38 h 52"/>
                      <a:gd name="T14" fmla="*/ 37 w 52"/>
                      <a:gd name="T15" fmla="*/ 39 h 52"/>
                      <a:gd name="T16" fmla="*/ 35 w 52"/>
                      <a:gd name="T17" fmla="*/ 38 h 52"/>
                      <a:gd name="T18" fmla="*/ 26 w 52"/>
                      <a:gd name="T19" fmla="*/ 29 h 52"/>
                      <a:gd name="T20" fmla="*/ 17 w 52"/>
                      <a:gd name="T21" fmla="*/ 38 h 52"/>
                      <a:gd name="T22" fmla="*/ 15 w 52"/>
                      <a:gd name="T23" fmla="*/ 39 h 52"/>
                      <a:gd name="T24" fmla="*/ 14 w 52"/>
                      <a:gd name="T25" fmla="*/ 38 h 52"/>
                      <a:gd name="T26" fmla="*/ 14 w 52"/>
                      <a:gd name="T27" fmla="*/ 35 h 52"/>
                      <a:gd name="T28" fmla="*/ 23 w 52"/>
                      <a:gd name="T29" fmla="*/ 26 h 52"/>
                      <a:gd name="T30" fmla="*/ 14 w 52"/>
                      <a:gd name="T31" fmla="*/ 17 h 52"/>
                      <a:gd name="T32" fmla="*/ 14 w 52"/>
                      <a:gd name="T33" fmla="*/ 14 h 52"/>
                      <a:gd name="T34" fmla="*/ 17 w 52"/>
                      <a:gd name="T35" fmla="*/ 14 h 52"/>
                      <a:gd name="T36" fmla="*/ 26 w 52"/>
                      <a:gd name="T37" fmla="*/ 23 h 52"/>
                      <a:gd name="T38" fmla="*/ 35 w 52"/>
                      <a:gd name="T39" fmla="*/ 14 h 52"/>
                      <a:gd name="T40" fmla="*/ 38 w 52"/>
                      <a:gd name="T41" fmla="*/ 14 h 52"/>
                      <a:gd name="T42" fmla="*/ 38 w 52"/>
                      <a:gd name="T43" fmla="*/ 17 h 52"/>
                      <a:gd name="T44" fmla="*/ 29 w 52"/>
                      <a:gd name="T45" fmla="*/ 26 h 52"/>
                      <a:gd name="T46" fmla="*/ 38 w 52"/>
                      <a:gd name="T4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8" y="35"/>
                        </a:moveTo>
                        <a:cubicBezTo>
                          <a:pt x="39" y="36"/>
                          <a:pt x="39" y="37"/>
                          <a:pt x="38" y="38"/>
                        </a:cubicBezTo>
                        <a:cubicBezTo>
                          <a:pt x="38" y="39"/>
                          <a:pt x="37" y="39"/>
                          <a:pt x="37" y="39"/>
                        </a:cubicBezTo>
                        <a:cubicBezTo>
                          <a:pt x="36" y="39"/>
                          <a:pt x="36" y="39"/>
                          <a:pt x="35" y="38"/>
                        </a:cubicBezTo>
                        <a:cubicBezTo>
                          <a:pt x="26" y="29"/>
                          <a:pt x="26" y="29"/>
                          <a:pt x="26" y="29"/>
                        </a:cubicBezTo>
                        <a:cubicBezTo>
                          <a:pt x="17" y="38"/>
                          <a:pt x="17" y="38"/>
                          <a:pt x="17" y="38"/>
                        </a:cubicBezTo>
                        <a:cubicBezTo>
                          <a:pt x="16" y="39"/>
                          <a:pt x="16" y="39"/>
                          <a:pt x="15" y="39"/>
                        </a:cubicBezTo>
                        <a:cubicBezTo>
                          <a:pt x="15" y="39"/>
                          <a:pt x="14" y="39"/>
                          <a:pt x="14" y="38"/>
                        </a:cubicBezTo>
                        <a:cubicBezTo>
                          <a:pt x="13" y="37"/>
                          <a:pt x="13" y="36"/>
                          <a:pt x="14" y="35"/>
                        </a:cubicBezTo>
                        <a:cubicBezTo>
                          <a:pt x="23" y="26"/>
                          <a:pt x="23" y="26"/>
                          <a:pt x="23" y="26"/>
                        </a:cubicBezTo>
                        <a:cubicBezTo>
                          <a:pt x="14" y="17"/>
                          <a:pt x="14" y="17"/>
                          <a:pt x="14" y="17"/>
                        </a:cubicBezTo>
                        <a:cubicBezTo>
                          <a:pt x="13" y="16"/>
                          <a:pt x="13" y="15"/>
                          <a:pt x="14" y="14"/>
                        </a:cubicBezTo>
                        <a:cubicBezTo>
                          <a:pt x="15" y="13"/>
                          <a:pt x="16" y="13"/>
                          <a:pt x="17" y="14"/>
                        </a:cubicBezTo>
                        <a:cubicBezTo>
                          <a:pt x="26" y="23"/>
                          <a:pt x="26" y="23"/>
                          <a:pt x="26" y="23"/>
                        </a:cubicBezTo>
                        <a:cubicBezTo>
                          <a:pt x="35" y="14"/>
                          <a:pt x="35" y="14"/>
                          <a:pt x="35" y="14"/>
                        </a:cubicBezTo>
                        <a:cubicBezTo>
                          <a:pt x="36" y="13"/>
                          <a:pt x="37" y="13"/>
                          <a:pt x="38" y="14"/>
                        </a:cubicBezTo>
                        <a:cubicBezTo>
                          <a:pt x="39" y="15"/>
                          <a:pt x="39" y="16"/>
                          <a:pt x="38" y="17"/>
                        </a:cubicBezTo>
                        <a:cubicBezTo>
                          <a:pt x="29" y="26"/>
                          <a:pt x="29" y="26"/>
                          <a:pt x="29" y="26"/>
                        </a:cubicBezTo>
                        <a:lnTo>
                          <a:pt x="38" y="35"/>
                        </a:lnTo>
                        <a:close/>
                      </a:path>
                    </a:pathLst>
                  </a:custGeom>
                  <a:solidFill>
                    <a:srgbClr val="E85A5B"/>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grpSp>
        <p:sp>
          <p:nvSpPr>
            <p:cNvPr id="17" name="Rectangle 16">
              <a:extLst>
                <a:ext uri="{FF2B5EF4-FFF2-40B4-BE49-F238E27FC236}">
                  <a16:creationId xmlns:a16="http://schemas.microsoft.com/office/drawing/2014/main" id="{E9C09194-A68A-49D4-B7C5-C7B12D77E527}"/>
                </a:ext>
              </a:extLst>
            </p:cNvPr>
            <p:cNvSpPr/>
            <p:nvPr/>
          </p:nvSpPr>
          <p:spPr>
            <a:xfrm>
              <a:off x="5489003"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policy</a:t>
              </a:r>
            </a:p>
          </p:txBody>
        </p:sp>
      </p:grpSp>
      <p:cxnSp>
        <p:nvCxnSpPr>
          <p:cNvPr id="34" name="Straight Connector 33"/>
          <p:cNvCxnSpPr/>
          <p:nvPr/>
        </p:nvCxnSpPr>
        <p:spPr>
          <a:xfrm flipV="1">
            <a:off x="6095997" y="3601054"/>
            <a:ext cx="0" cy="531792"/>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9C09194-A68A-49D4-B7C5-C7B12D77E527}"/>
              </a:ext>
            </a:extLst>
          </p:cNvPr>
          <p:cNvSpPr/>
          <p:nvPr/>
        </p:nvSpPr>
        <p:spPr>
          <a:xfrm>
            <a:off x="6288202" y="3713062"/>
            <a:ext cx="1213995" cy="276999"/>
          </a:xfrm>
          <a:prstGeom prst="rect">
            <a:avLst/>
          </a:prstGeom>
        </p:spPr>
        <p:txBody>
          <a:bodyPr wrap="square" lIns="0" tIns="0" rIns="0" bIns="0" anchor="b" anchorCtr="0">
            <a:spAutoFit/>
          </a:bodyPr>
          <a:lstStyle/>
          <a:p>
            <a:r>
              <a:rPr lang="en-US" dirty="0">
                <a:ea typeface="Amazon Ember" panose="020B0603020204020204" pitchFamily="34" charset="0"/>
                <a:cs typeface="Amazon Ember" panose="020B0603020204020204" pitchFamily="34" charset="0"/>
              </a:rPr>
              <a:t>Assigned</a:t>
            </a:r>
          </a:p>
        </p:txBody>
      </p:sp>
      <p:sp>
        <p:nvSpPr>
          <p:cNvPr id="36" name="Rectangle 35">
            <a:extLst>
              <a:ext uri="{FF2B5EF4-FFF2-40B4-BE49-F238E27FC236}">
                <a16:creationId xmlns:a16="http://schemas.microsoft.com/office/drawing/2014/main" id="{E9C09194-A68A-49D4-B7C5-C7B12D77E527}"/>
              </a:ext>
            </a:extLst>
          </p:cNvPr>
          <p:cNvSpPr/>
          <p:nvPr/>
        </p:nvSpPr>
        <p:spPr>
          <a:xfrm>
            <a:off x="5489003" y="5352596"/>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roles</a:t>
            </a:r>
          </a:p>
        </p:txBody>
      </p:sp>
      <p:grpSp>
        <p:nvGrpSpPr>
          <p:cNvPr id="37" name="Group 36"/>
          <p:cNvGrpSpPr/>
          <p:nvPr/>
        </p:nvGrpSpPr>
        <p:grpSpPr>
          <a:xfrm>
            <a:off x="5630360" y="4430794"/>
            <a:ext cx="931280" cy="759066"/>
            <a:chOff x="5851286" y="2375395"/>
            <a:chExt cx="1909924" cy="1556739"/>
          </a:xfrm>
        </p:grpSpPr>
        <p:sp>
          <p:nvSpPr>
            <p:cNvPr id="38" name="Freeform 37"/>
            <p:cNvSpPr>
              <a:spLocks noEditPoints="1"/>
            </p:cNvSpPr>
            <p:nvPr/>
          </p:nvSpPr>
          <p:spPr bwMode="auto">
            <a:xfrm>
              <a:off x="5869065" y="2375395"/>
              <a:ext cx="1892145" cy="1550390"/>
            </a:xfrm>
            <a:custGeom>
              <a:avLst/>
              <a:gdLst>
                <a:gd name="T0" fmla="*/ 90 w 96"/>
                <a:gd name="T1" fmla="*/ 46 h 78"/>
                <a:gd name="T2" fmla="*/ 84 w 96"/>
                <a:gd name="T3" fmla="*/ 46 h 78"/>
                <a:gd name="T4" fmla="*/ 84 w 96"/>
                <a:gd name="T5" fmla="*/ 44 h 78"/>
                <a:gd name="T6" fmla="*/ 46 w 96"/>
                <a:gd name="T7" fmla="*/ 0 h 78"/>
                <a:gd name="T8" fmla="*/ 35 w 96"/>
                <a:gd name="T9" fmla="*/ 4 h 78"/>
                <a:gd name="T10" fmla="*/ 34 w 96"/>
                <a:gd name="T11" fmla="*/ 5 h 78"/>
                <a:gd name="T12" fmla="*/ 40 w 96"/>
                <a:gd name="T13" fmla="*/ 4 h 78"/>
                <a:gd name="T14" fmla="*/ 76 w 96"/>
                <a:gd name="T15" fmla="*/ 27 h 78"/>
                <a:gd name="T16" fmla="*/ 75 w 96"/>
                <a:gd name="T17" fmla="*/ 30 h 78"/>
                <a:gd name="T18" fmla="*/ 74 w 96"/>
                <a:gd name="T19" fmla="*/ 30 h 78"/>
                <a:gd name="T20" fmla="*/ 72 w 96"/>
                <a:gd name="T21" fmla="*/ 29 h 78"/>
                <a:gd name="T22" fmla="*/ 40 w 96"/>
                <a:gd name="T23" fmla="*/ 8 h 78"/>
                <a:gd name="T24" fmla="*/ 4 w 96"/>
                <a:gd name="T25" fmla="*/ 42 h 78"/>
                <a:gd name="T26" fmla="*/ 0 w 96"/>
                <a:gd name="T27" fmla="*/ 48 h 78"/>
                <a:gd name="T28" fmla="*/ 0 w 96"/>
                <a:gd name="T29" fmla="*/ 52 h 78"/>
                <a:gd name="T30" fmla="*/ 6 w 96"/>
                <a:gd name="T31" fmla="*/ 58 h 78"/>
                <a:gd name="T32" fmla="*/ 8 w 96"/>
                <a:gd name="T33" fmla="*/ 58 h 78"/>
                <a:gd name="T34" fmla="*/ 8 w 96"/>
                <a:gd name="T35" fmla="*/ 70 h 78"/>
                <a:gd name="T36" fmla="*/ 16 w 96"/>
                <a:gd name="T37" fmla="*/ 78 h 78"/>
                <a:gd name="T38" fmla="*/ 24 w 96"/>
                <a:gd name="T39" fmla="*/ 70 h 78"/>
                <a:gd name="T40" fmla="*/ 28 w 96"/>
                <a:gd name="T41" fmla="*/ 66 h 78"/>
                <a:gd name="T42" fmla="*/ 70 w 96"/>
                <a:gd name="T43" fmla="*/ 66 h 78"/>
                <a:gd name="T44" fmla="*/ 80 w 96"/>
                <a:gd name="T45" fmla="*/ 58 h 78"/>
                <a:gd name="T46" fmla="*/ 90 w 96"/>
                <a:gd name="T47" fmla="*/ 58 h 78"/>
                <a:gd name="T48" fmla="*/ 96 w 96"/>
                <a:gd name="T49" fmla="*/ 52 h 78"/>
                <a:gd name="T50" fmla="*/ 90 w 96"/>
                <a:gd name="T51" fmla="*/ 46 h 78"/>
                <a:gd name="T52" fmla="*/ 90 w 96"/>
                <a:gd name="T53" fmla="*/ 54 h 78"/>
                <a:gd name="T54" fmla="*/ 80 w 96"/>
                <a:gd name="T55" fmla="*/ 54 h 78"/>
                <a:gd name="T56" fmla="*/ 8 w 96"/>
                <a:gd name="T57" fmla="*/ 54 h 78"/>
                <a:gd name="T58" fmla="*/ 6 w 96"/>
                <a:gd name="T59" fmla="*/ 54 h 78"/>
                <a:gd name="T60" fmla="*/ 4 w 96"/>
                <a:gd name="T61" fmla="*/ 52 h 78"/>
                <a:gd name="T62" fmla="*/ 4 w 96"/>
                <a:gd name="T63" fmla="*/ 48 h 78"/>
                <a:gd name="T64" fmla="*/ 6 w 96"/>
                <a:gd name="T65" fmla="*/ 46 h 78"/>
                <a:gd name="T66" fmla="*/ 44 w 96"/>
                <a:gd name="T67" fmla="*/ 46 h 78"/>
                <a:gd name="T68" fmla="*/ 44 w 96"/>
                <a:gd name="T69" fmla="*/ 48 h 78"/>
                <a:gd name="T70" fmla="*/ 46 w 96"/>
                <a:gd name="T71" fmla="*/ 50 h 78"/>
                <a:gd name="T72" fmla="*/ 90 w 96"/>
                <a:gd name="T73" fmla="*/ 50 h 78"/>
                <a:gd name="T74" fmla="*/ 92 w 96"/>
                <a:gd name="T75" fmla="*/ 52 h 78"/>
                <a:gd name="T76" fmla="*/ 90 w 96"/>
                <a:gd name="T77"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78">
                  <a:moveTo>
                    <a:pt x="90" y="46"/>
                  </a:moveTo>
                  <a:cubicBezTo>
                    <a:pt x="84" y="46"/>
                    <a:pt x="84" y="46"/>
                    <a:pt x="84" y="46"/>
                  </a:cubicBezTo>
                  <a:cubicBezTo>
                    <a:pt x="84" y="44"/>
                    <a:pt x="84" y="44"/>
                    <a:pt x="84" y="44"/>
                  </a:cubicBezTo>
                  <a:cubicBezTo>
                    <a:pt x="84" y="22"/>
                    <a:pt x="68" y="3"/>
                    <a:pt x="46" y="0"/>
                  </a:cubicBezTo>
                  <a:cubicBezTo>
                    <a:pt x="42" y="0"/>
                    <a:pt x="38" y="1"/>
                    <a:pt x="35" y="4"/>
                  </a:cubicBezTo>
                  <a:cubicBezTo>
                    <a:pt x="34" y="5"/>
                    <a:pt x="34" y="5"/>
                    <a:pt x="34" y="5"/>
                  </a:cubicBezTo>
                  <a:cubicBezTo>
                    <a:pt x="36" y="4"/>
                    <a:pt x="38" y="4"/>
                    <a:pt x="40" y="4"/>
                  </a:cubicBezTo>
                  <a:cubicBezTo>
                    <a:pt x="55" y="4"/>
                    <a:pt x="68" y="12"/>
                    <a:pt x="76" y="27"/>
                  </a:cubicBezTo>
                  <a:cubicBezTo>
                    <a:pt x="76" y="28"/>
                    <a:pt x="76" y="29"/>
                    <a:pt x="75" y="30"/>
                  </a:cubicBezTo>
                  <a:cubicBezTo>
                    <a:pt x="75" y="30"/>
                    <a:pt x="74" y="30"/>
                    <a:pt x="74" y="30"/>
                  </a:cubicBezTo>
                  <a:cubicBezTo>
                    <a:pt x="73" y="30"/>
                    <a:pt x="73" y="30"/>
                    <a:pt x="72" y="29"/>
                  </a:cubicBezTo>
                  <a:cubicBezTo>
                    <a:pt x="65" y="15"/>
                    <a:pt x="53" y="8"/>
                    <a:pt x="40" y="8"/>
                  </a:cubicBezTo>
                  <a:cubicBezTo>
                    <a:pt x="21" y="8"/>
                    <a:pt x="5" y="23"/>
                    <a:pt x="4" y="42"/>
                  </a:cubicBezTo>
                  <a:cubicBezTo>
                    <a:pt x="2" y="43"/>
                    <a:pt x="0" y="45"/>
                    <a:pt x="0" y="48"/>
                  </a:cubicBezTo>
                  <a:cubicBezTo>
                    <a:pt x="0" y="52"/>
                    <a:pt x="0" y="52"/>
                    <a:pt x="0" y="52"/>
                  </a:cubicBezTo>
                  <a:cubicBezTo>
                    <a:pt x="0" y="55"/>
                    <a:pt x="3" y="58"/>
                    <a:pt x="6" y="58"/>
                  </a:cubicBezTo>
                  <a:cubicBezTo>
                    <a:pt x="8" y="58"/>
                    <a:pt x="8" y="58"/>
                    <a:pt x="8" y="58"/>
                  </a:cubicBezTo>
                  <a:cubicBezTo>
                    <a:pt x="8" y="70"/>
                    <a:pt x="8" y="70"/>
                    <a:pt x="8" y="70"/>
                  </a:cubicBezTo>
                  <a:cubicBezTo>
                    <a:pt x="8" y="74"/>
                    <a:pt x="12" y="78"/>
                    <a:pt x="16" y="78"/>
                  </a:cubicBezTo>
                  <a:cubicBezTo>
                    <a:pt x="20" y="78"/>
                    <a:pt x="24" y="74"/>
                    <a:pt x="24" y="70"/>
                  </a:cubicBezTo>
                  <a:cubicBezTo>
                    <a:pt x="24" y="68"/>
                    <a:pt x="26" y="66"/>
                    <a:pt x="28" y="66"/>
                  </a:cubicBezTo>
                  <a:cubicBezTo>
                    <a:pt x="70" y="66"/>
                    <a:pt x="70" y="66"/>
                    <a:pt x="70" y="66"/>
                  </a:cubicBezTo>
                  <a:cubicBezTo>
                    <a:pt x="75" y="66"/>
                    <a:pt x="79" y="63"/>
                    <a:pt x="80" y="58"/>
                  </a:cubicBezTo>
                  <a:cubicBezTo>
                    <a:pt x="90" y="58"/>
                    <a:pt x="90" y="58"/>
                    <a:pt x="90" y="58"/>
                  </a:cubicBezTo>
                  <a:cubicBezTo>
                    <a:pt x="93" y="58"/>
                    <a:pt x="96" y="55"/>
                    <a:pt x="96" y="52"/>
                  </a:cubicBezTo>
                  <a:cubicBezTo>
                    <a:pt x="96" y="49"/>
                    <a:pt x="93" y="46"/>
                    <a:pt x="90" y="46"/>
                  </a:cubicBezTo>
                  <a:close/>
                  <a:moveTo>
                    <a:pt x="90" y="54"/>
                  </a:moveTo>
                  <a:cubicBezTo>
                    <a:pt x="80" y="54"/>
                    <a:pt x="80" y="54"/>
                    <a:pt x="80" y="54"/>
                  </a:cubicBezTo>
                  <a:cubicBezTo>
                    <a:pt x="8" y="54"/>
                    <a:pt x="8" y="54"/>
                    <a:pt x="8" y="54"/>
                  </a:cubicBezTo>
                  <a:cubicBezTo>
                    <a:pt x="6" y="54"/>
                    <a:pt x="6" y="54"/>
                    <a:pt x="6" y="54"/>
                  </a:cubicBezTo>
                  <a:cubicBezTo>
                    <a:pt x="5" y="54"/>
                    <a:pt x="4" y="53"/>
                    <a:pt x="4" y="52"/>
                  </a:cubicBezTo>
                  <a:cubicBezTo>
                    <a:pt x="4" y="48"/>
                    <a:pt x="4" y="48"/>
                    <a:pt x="4" y="48"/>
                  </a:cubicBezTo>
                  <a:cubicBezTo>
                    <a:pt x="4" y="47"/>
                    <a:pt x="5" y="46"/>
                    <a:pt x="6" y="46"/>
                  </a:cubicBezTo>
                  <a:cubicBezTo>
                    <a:pt x="44" y="46"/>
                    <a:pt x="44" y="46"/>
                    <a:pt x="44" y="46"/>
                  </a:cubicBezTo>
                  <a:cubicBezTo>
                    <a:pt x="44" y="48"/>
                    <a:pt x="44" y="48"/>
                    <a:pt x="44" y="48"/>
                  </a:cubicBezTo>
                  <a:cubicBezTo>
                    <a:pt x="44" y="49"/>
                    <a:pt x="45" y="50"/>
                    <a:pt x="46" y="50"/>
                  </a:cubicBezTo>
                  <a:cubicBezTo>
                    <a:pt x="90" y="50"/>
                    <a:pt x="90" y="50"/>
                    <a:pt x="90" y="50"/>
                  </a:cubicBezTo>
                  <a:cubicBezTo>
                    <a:pt x="91" y="50"/>
                    <a:pt x="92" y="51"/>
                    <a:pt x="92" y="52"/>
                  </a:cubicBezTo>
                  <a:cubicBezTo>
                    <a:pt x="92" y="53"/>
                    <a:pt x="91" y="54"/>
                    <a:pt x="90" y="5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9" name="Group 38"/>
            <p:cNvGrpSpPr/>
            <p:nvPr/>
          </p:nvGrpSpPr>
          <p:grpSpPr>
            <a:xfrm>
              <a:off x="5851286" y="3522392"/>
              <a:ext cx="1886669" cy="409742"/>
              <a:chOff x="5851286" y="3516042"/>
              <a:chExt cx="1886669" cy="409742"/>
            </a:xfrm>
          </p:grpSpPr>
          <p:sp>
            <p:nvSpPr>
              <p:cNvPr id="40" name="Freeform 39"/>
              <p:cNvSpPr/>
              <p:nvPr/>
            </p:nvSpPr>
            <p:spPr>
              <a:xfrm flipV="1">
                <a:off x="6025642" y="3525349"/>
                <a:ext cx="1418145" cy="400435"/>
              </a:xfrm>
              <a:custGeom>
                <a:avLst/>
                <a:gdLst>
                  <a:gd name="connsiteX0" fmla="*/ 0 w 1418145"/>
                  <a:gd name="connsiteY0" fmla="*/ 400435 h 400435"/>
                  <a:gd name="connsiteX1" fmla="*/ 318008 w 1418145"/>
                  <a:gd name="connsiteY1" fmla="*/ 400435 h 400435"/>
                  <a:gd name="connsiteX2" fmla="*/ 318008 w 1418145"/>
                  <a:gd name="connsiteY2" fmla="*/ 400434 h 400435"/>
                  <a:gd name="connsiteX3" fmla="*/ 1418145 w 1418145"/>
                  <a:gd name="connsiteY3" fmla="*/ 400434 h 400435"/>
                  <a:gd name="connsiteX4" fmla="*/ 1202000 w 1418145"/>
                  <a:gd name="connsiteY4" fmla="*/ 234845 h 400435"/>
                  <a:gd name="connsiteX5" fmla="*/ 432308 w 1418145"/>
                  <a:gd name="connsiteY5" fmla="*/ 239606 h 400435"/>
                  <a:gd name="connsiteX6" fmla="*/ 320120 w 1418145"/>
                  <a:gd name="connsiteY6" fmla="*/ 183545 h 400435"/>
                  <a:gd name="connsiteX7" fmla="*/ 318008 w 1418145"/>
                  <a:gd name="connsiteY7" fmla="*/ 174431 h 400435"/>
                  <a:gd name="connsiteX8" fmla="*/ 318008 w 1418145"/>
                  <a:gd name="connsiteY8" fmla="*/ 159004 h 400435"/>
                  <a:gd name="connsiteX9" fmla="*/ 159004 w 1418145"/>
                  <a:gd name="connsiteY9" fmla="*/ 0 h 400435"/>
                  <a:gd name="connsiteX10" fmla="*/ 0 w 1418145"/>
                  <a:gd name="connsiteY10" fmla="*/ 159004 h 400435"/>
                  <a:gd name="connsiteX11" fmla="*/ 0 w 1418145"/>
                  <a:gd name="connsiteY11" fmla="*/ 400434 h 40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145" h="400435">
                    <a:moveTo>
                      <a:pt x="0" y="400435"/>
                    </a:moveTo>
                    <a:lnTo>
                      <a:pt x="318008" y="400435"/>
                    </a:lnTo>
                    <a:lnTo>
                      <a:pt x="318008" y="400434"/>
                    </a:lnTo>
                    <a:lnTo>
                      <a:pt x="1418145" y="400434"/>
                    </a:lnTo>
                    <a:cubicBezTo>
                      <a:pt x="1413077" y="364105"/>
                      <a:pt x="1395983" y="233868"/>
                      <a:pt x="1202000" y="234845"/>
                    </a:cubicBezTo>
                    <a:lnTo>
                      <a:pt x="432308" y="239606"/>
                    </a:lnTo>
                    <a:cubicBezTo>
                      <a:pt x="401750" y="239607"/>
                      <a:pt x="342019" y="243253"/>
                      <a:pt x="320120" y="183545"/>
                    </a:cubicBezTo>
                    <a:lnTo>
                      <a:pt x="318008" y="174431"/>
                    </a:lnTo>
                    <a:lnTo>
                      <a:pt x="318008" y="159004"/>
                    </a:lnTo>
                    <a:cubicBezTo>
                      <a:pt x="318008" y="71189"/>
                      <a:pt x="246819" y="0"/>
                      <a:pt x="159004" y="0"/>
                    </a:cubicBezTo>
                    <a:cubicBezTo>
                      <a:pt x="71189" y="0"/>
                      <a:pt x="0" y="71189"/>
                      <a:pt x="0" y="159004"/>
                    </a:cubicBezTo>
                    <a:lnTo>
                      <a:pt x="0" y="40043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p:cNvSpPr/>
              <p:nvPr/>
            </p:nvSpPr>
            <p:spPr>
              <a:xfrm>
                <a:off x="5851286" y="3516042"/>
                <a:ext cx="1886669" cy="47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42" name="Oval 41">
            <a:extLst>
              <a:ext uri="{FF2B5EF4-FFF2-40B4-BE49-F238E27FC236}">
                <a16:creationId xmlns:a16="http://schemas.microsoft.com/office/drawing/2014/main" id="{469E2C98-E83E-D442-B7AB-3C5EAF3A7185}"/>
              </a:ext>
            </a:extLst>
          </p:cNvPr>
          <p:cNvSpPr/>
          <p:nvPr/>
        </p:nvSpPr>
        <p:spPr>
          <a:xfrm>
            <a:off x="11214996" y="1372236"/>
            <a:ext cx="550416" cy="550416"/>
          </a:xfrm>
          <a:prstGeom prst="ellipse">
            <a:avLst/>
          </a:prstGeom>
          <a:solidFill>
            <a:schemeClr val="bg1"/>
          </a:solidFill>
          <a:ln>
            <a:solidFill>
              <a:srgbClr val="F3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3" name="Picture 42" descr="IAM.png">
            <a:extLst>
              <a:ext uri="{FF2B5EF4-FFF2-40B4-BE49-F238E27FC236}">
                <a16:creationId xmlns:a16="http://schemas.microsoft.com/office/drawing/2014/main" id="{06DB44BB-FD22-7141-A154-45296112619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92233" y="1425495"/>
            <a:ext cx="395942" cy="443898"/>
          </a:xfrm>
          <a:prstGeom prst="rect">
            <a:avLst/>
          </a:prstGeom>
        </p:spPr>
      </p:pic>
    </p:spTree>
    <p:extLst>
      <p:ext uri="{BB962C8B-B14F-4D97-AF65-F5344CB8AC3E}">
        <p14:creationId xmlns:p14="http://schemas.microsoft.com/office/powerpoint/2010/main" val="1542589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53" presetClass="entr" presetSubtype="16" fill="hold" nodeType="withEffect">
                                  <p:stCondLst>
                                    <p:cond delay="60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IAM Policy Assignment</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a:p>
        </p:txBody>
      </p:sp>
      <p:grpSp>
        <p:nvGrpSpPr>
          <p:cNvPr id="5" name="Group 4"/>
          <p:cNvGrpSpPr/>
          <p:nvPr/>
        </p:nvGrpSpPr>
        <p:grpSpPr>
          <a:xfrm>
            <a:off x="901739" y="1865148"/>
            <a:ext cx="10388520" cy="1564549"/>
            <a:chOff x="901739" y="1705494"/>
            <a:chExt cx="10388520" cy="1564549"/>
          </a:xfrm>
        </p:grpSpPr>
        <p:cxnSp>
          <p:nvCxnSpPr>
            <p:cNvPr id="6" name="Straight Connector 5"/>
            <p:cNvCxnSpPr/>
            <p:nvPr/>
          </p:nvCxnSpPr>
          <p:spPr>
            <a:xfrm>
              <a:off x="2549195" y="2355904"/>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7" name="Round Diagonal Corner Rectangle 26">
              <a:extLst>
                <a:ext uri="{FF2B5EF4-FFF2-40B4-BE49-F238E27FC236}">
                  <a16:creationId xmlns:a16="http://schemas.microsoft.com/office/drawing/2014/main" id="{DE53DC2E-6593-45C3-9623-5FC481F6E083}"/>
                </a:ext>
              </a:extLst>
            </p:cNvPr>
            <p:cNvSpPr/>
            <p:nvPr/>
          </p:nvSpPr>
          <p:spPr>
            <a:xfrm>
              <a:off x="901739" y="1705494"/>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Freeform 151"/>
            <p:cNvSpPr>
              <a:spLocks/>
            </p:cNvSpPr>
            <p:nvPr/>
          </p:nvSpPr>
          <p:spPr bwMode="auto">
            <a:xfrm>
              <a:off x="1316300" y="2053939"/>
              <a:ext cx="441703" cy="497855"/>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E9C09194-A68A-49D4-B7C5-C7B12D77E527}"/>
                </a:ext>
              </a:extLst>
            </p:cNvPr>
            <p:cNvSpPr/>
            <p:nvPr/>
          </p:nvSpPr>
          <p:spPr>
            <a:xfrm>
              <a:off x="930154"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10" name="Round Diagonal Corner Rectangle 26">
              <a:extLst>
                <a:ext uri="{FF2B5EF4-FFF2-40B4-BE49-F238E27FC236}">
                  <a16:creationId xmlns:a16="http://schemas.microsoft.com/office/drawing/2014/main" id="{DE53DC2E-6593-45C3-9623-5FC481F6E083}"/>
                </a:ext>
              </a:extLst>
            </p:cNvPr>
            <p:cNvSpPr/>
            <p:nvPr/>
          </p:nvSpPr>
          <p:spPr>
            <a:xfrm>
              <a:off x="10019434" y="1705494"/>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E9C09194-A68A-49D4-B7C5-C7B12D77E527}"/>
                </a:ext>
              </a:extLst>
            </p:cNvPr>
            <p:cNvSpPr/>
            <p:nvPr/>
          </p:nvSpPr>
          <p:spPr>
            <a:xfrm>
              <a:off x="10047848"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group</a:t>
              </a:r>
            </a:p>
          </p:txBody>
        </p:sp>
        <p:grpSp>
          <p:nvGrpSpPr>
            <p:cNvPr id="12" name="Group 11"/>
            <p:cNvGrpSpPr/>
            <p:nvPr/>
          </p:nvGrpSpPr>
          <p:grpSpPr>
            <a:xfrm>
              <a:off x="10283925" y="2076569"/>
              <a:ext cx="741843" cy="452595"/>
              <a:chOff x="4119563" y="3022601"/>
              <a:chExt cx="346075" cy="211138"/>
            </a:xfrm>
            <a:solidFill>
              <a:schemeClr val="accent3"/>
            </a:solidFill>
          </p:grpSpPr>
          <p:sp>
            <p:nvSpPr>
              <p:cNvPr id="31" name="Freeform 146"/>
              <p:cNvSpPr>
                <a:spLocks/>
              </p:cNvSpPr>
              <p:nvPr/>
            </p:nvSpPr>
            <p:spPr bwMode="auto">
              <a:xfrm>
                <a:off x="4360863" y="3052763"/>
                <a:ext cx="104775" cy="150813"/>
              </a:xfrm>
              <a:custGeom>
                <a:avLst/>
                <a:gdLst>
                  <a:gd name="T0" fmla="*/ 17 w 28"/>
                  <a:gd name="T1" fmla="*/ 22 h 40"/>
                  <a:gd name="T2" fmla="*/ 22 w 28"/>
                  <a:gd name="T3" fmla="*/ 12 h 40"/>
                  <a:gd name="T4" fmla="*/ 10 w 28"/>
                  <a:gd name="T5" fmla="*/ 0 h 40"/>
                  <a:gd name="T6" fmla="*/ 2 w 28"/>
                  <a:gd name="T7" fmla="*/ 3 h 40"/>
                  <a:gd name="T8" fmla="*/ 2 w 28"/>
                  <a:gd name="T9" fmla="*/ 8 h 40"/>
                  <a:gd name="T10" fmla="*/ 0 w 28"/>
                  <a:gd name="T11" fmla="*/ 18 h 40"/>
                  <a:gd name="T12" fmla="*/ 3 w 28"/>
                  <a:gd name="T13" fmla="*/ 22 h 40"/>
                  <a:gd name="T14" fmla="*/ 0 w 28"/>
                  <a:gd name="T15" fmla="*/ 23 h 40"/>
                  <a:gd name="T16" fmla="*/ 10 w 28"/>
                  <a:gd name="T17" fmla="*/ 40 h 40"/>
                  <a:gd name="T18" fmla="*/ 26 w 28"/>
                  <a:gd name="T19" fmla="*/ 40 h 40"/>
                  <a:gd name="T20" fmla="*/ 28 w 28"/>
                  <a:gd name="T21" fmla="*/ 38 h 40"/>
                  <a:gd name="T22" fmla="*/ 17 w 28"/>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17" y="22"/>
                    </a:moveTo>
                    <a:cubicBezTo>
                      <a:pt x="20" y="19"/>
                      <a:pt x="22" y="16"/>
                      <a:pt x="22" y="12"/>
                    </a:cubicBezTo>
                    <a:cubicBezTo>
                      <a:pt x="22" y="5"/>
                      <a:pt x="17" y="0"/>
                      <a:pt x="10" y="0"/>
                    </a:cubicBezTo>
                    <a:cubicBezTo>
                      <a:pt x="7" y="0"/>
                      <a:pt x="4" y="1"/>
                      <a:pt x="2" y="3"/>
                    </a:cubicBezTo>
                    <a:cubicBezTo>
                      <a:pt x="2" y="5"/>
                      <a:pt x="2" y="7"/>
                      <a:pt x="2" y="8"/>
                    </a:cubicBezTo>
                    <a:cubicBezTo>
                      <a:pt x="2" y="12"/>
                      <a:pt x="1" y="15"/>
                      <a:pt x="0" y="18"/>
                    </a:cubicBezTo>
                    <a:cubicBezTo>
                      <a:pt x="1" y="19"/>
                      <a:pt x="2" y="21"/>
                      <a:pt x="3" y="22"/>
                    </a:cubicBezTo>
                    <a:cubicBezTo>
                      <a:pt x="2" y="22"/>
                      <a:pt x="1" y="23"/>
                      <a:pt x="0" y="23"/>
                    </a:cubicBezTo>
                    <a:cubicBezTo>
                      <a:pt x="5" y="27"/>
                      <a:pt x="9" y="33"/>
                      <a:pt x="10" y="40"/>
                    </a:cubicBezTo>
                    <a:cubicBezTo>
                      <a:pt x="26" y="40"/>
                      <a:pt x="26" y="40"/>
                      <a:pt x="26" y="40"/>
                    </a:cubicBezTo>
                    <a:cubicBezTo>
                      <a:pt x="27" y="40"/>
                      <a:pt x="28" y="39"/>
                      <a:pt x="28" y="38"/>
                    </a:cubicBezTo>
                    <a:cubicBezTo>
                      <a:pt x="28" y="31"/>
                      <a:pt x="24" y="24"/>
                      <a:pt x="17" y="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Freeform 147"/>
              <p:cNvSpPr>
                <a:spLocks/>
              </p:cNvSpPr>
              <p:nvPr/>
            </p:nvSpPr>
            <p:spPr bwMode="auto">
              <a:xfrm>
                <a:off x="4119563" y="3052763"/>
                <a:ext cx="106363" cy="150813"/>
              </a:xfrm>
              <a:custGeom>
                <a:avLst/>
                <a:gdLst>
                  <a:gd name="T0" fmla="*/ 28 w 28"/>
                  <a:gd name="T1" fmla="*/ 23 h 40"/>
                  <a:gd name="T2" fmla="*/ 25 w 28"/>
                  <a:gd name="T3" fmla="*/ 22 h 40"/>
                  <a:gd name="T4" fmla="*/ 28 w 28"/>
                  <a:gd name="T5" fmla="*/ 18 h 40"/>
                  <a:gd name="T6" fmla="*/ 26 w 28"/>
                  <a:gd name="T7" fmla="*/ 8 h 40"/>
                  <a:gd name="T8" fmla="*/ 26 w 28"/>
                  <a:gd name="T9" fmla="*/ 3 h 40"/>
                  <a:gd name="T10" fmla="*/ 18 w 28"/>
                  <a:gd name="T11" fmla="*/ 0 h 40"/>
                  <a:gd name="T12" fmla="*/ 6 w 28"/>
                  <a:gd name="T13" fmla="*/ 12 h 40"/>
                  <a:gd name="T14" fmla="*/ 11 w 28"/>
                  <a:gd name="T15" fmla="*/ 22 h 40"/>
                  <a:gd name="T16" fmla="*/ 0 w 28"/>
                  <a:gd name="T17" fmla="*/ 38 h 40"/>
                  <a:gd name="T18" fmla="*/ 2 w 28"/>
                  <a:gd name="T19" fmla="*/ 40 h 40"/>
                  <a:gd name="T20" fmla="*/ 18 w 28"/>
                  <a:gd name="T21" fmla="*/ 40 h 40"/>
                  <a:gd name="T22" fmla="*/ 28 w 28"/>
                  <a:gd name="T23"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0">
                    <a:moveTo>
                      <a:pt x="28" y="23"/>
                    </a:moveTo>
                    <a:cubicBezTo>
                      <a:pt x="27" y="23"/>
                      <a:pt x="26" y="22"/>
                      <a:pt x="25" y="22"/>
                    </a:cubicBezTo>
                    <a:cubicBezTo>
                      <a:pt x="26" y="21"/>
                      <a:pt x="27" y="19"/>
                      <a:pt x="28" y="18"/>
                    </a:cubicBezTo>
                    <a:cubicBezTo>
                      <a:pt x="27" y="15"/>
                      <a:pt x="26" y="12"/>
                      <a:pt x="26" y="8"/>
                    </a:cubicBezTo>
                    <a:cubicBezTo>
                      <a:pt x="26" y="7"/>
                      <a:pt x="26" y="5"/>
                      <a:pt x="26" y="3"/>
                    </a:cubicBezTo>
                    <a:cubicBezTo>
                      <a:pt x="24" y="1"/>
                      <a:pt x="21" y="0"/>
                      <a:pt x="18" y="0"/>
                    </a:cubicBezTo>
                    <a:cubicBezTo>
                      <a:pt x="11" y="0"/>
                      <a:pt x="6" y="5"/>
                      <a:pt x="6" y="12"/>
                    </a:cubicBezTo>
                    <a:cubicBezTo>
                      <a:pt x="6" y="16"/>
                      <a:pt x="8" y="19"/>
                      <a:pt x="11" y="22"/>
                    </a:cubicBezTo>
                    <a:cubicBezTo>
                      <a:pt x="4" y="24"/>
                      <a:pt x="0" y="31"/>
                      <a:pt x="0" y="38"/>
                    </a:cubicBezTo>
                    <a:cubicBezTo>
                      <a:pt x="0" y="39"/>
                      <a:pt x="1" y="40"/>
                      <a:pt x="2" y="40"/>
                    </a:cubicBezTo>
                    <a:cubicBezTo>
                      <a:pt x="18" y="40"/>
                      <a:pt x="18" y="40"/>
                      <a:pt x="18" y="40"/>
                    </a:cubicBezTo>
                    <a:cubicBezTo>
                      <a:pt x="19" y="33"/>
                      <a:pt x="23" y="27"/>
                      <a:pt x="28" y="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Freeform 151"/>
              <p:cNvSpPr>
                <a:spLocks/>
              </p:cNvSpPr>
              <p:nvPr/>
            </p:nvSpPr>
            <p:spPr bwMode="auto">
              <a:xfrm>
                <a:off x="4198938" y="3022601"/>
                <a:ext cx="187325" cy="211138"/>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 name="Straight Connector 12"/>
            <p:cNvCxnSpPr/>
            <p:nvPr/>
          </p:nvCxnSpPr>
          <p:spPr>
            <a:xfrm flipH="1">
              <a:off x="7003841" y="2355904"/>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C09194-A68A-49D4-B7C5-C7B12D77E527}"/>
                </a:ext>
              </a:extLst>
            </p:cNvPr>
            <p:cNvSpPr/>
            <p:nvPr/>
          </p:nvSpPr>
          <p:spPr>
            <a:xfrm>
              <a:off x="7345745" y="1998082"/>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sp>
          <p:nvSpPr>
            <p:cNvPr id="15" name="Rectangle 14">
              <a:extLst>
                <a:ext uri="{FF2B5EF4-FFF2-40B4-BE49-F238E27FC236}">
                  <a16:creationId xmlns:a16="http://schemas.microsoft.com/office/drawing/2014/main" id="{E9C09194-A68A-49D4-B7C5-C7B12D77E527}"/>
                </a:ext>
              </a:extLst>
            </p:cNvPr>
            <p:cNvSpPr/>
            <p:nvPr/>
          </p:nvSpPr>
          <p:spPr>
            <a:xfrm>
              <a:off x="2891099" y="1998082"/>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Assigned</a:t>
              </a:r>
            </a:p>
          </p:txBody>
        </p:sp>
        <p:grpSp>
          <p:nvGrpSpPr>
            <p:cNvPr id="16" name="Group 15"/>
            <p:cNvGrpSpPr/>
            <p:nvPr/>
          </p:nvGrpSpPr>
          <p:grpSpPr>
            <a:xfrm>
              <a:off x="5604469" y="1809170"/>
              <a:ext cx="983062" cy="987393"/>
              <a:chOff x="6776926" y="2132181"/>
              <a:chExt cx="479643" cy="481756"/>
            </a:xfrm>
          </p:grpSpPr>
          <p:grpSp>
            <p:nvGrpSpPr>
              <p:cNvPr id="18" name="Group 17"/>
              <p:cNvGrpSpPr/>
              <p:nvPr/>
            </p:nvGrpSpPr>
            <p:grpSpPr>
              <a:xfrm>
                <a:off x="6776926" y="2132181"/>
                <a:ext cx="479643" cy="481756"/>
                <a:chOff x="6776926" y="2132181"/>
                <a:chExt cx="479643" cy="481756"/>
              </a:xfrm>
            </p:grpSpPr>
            <p:sp>
              <p:nvSpPr>
                <p:cNvPr id="29" name="Freeform 28"/>
                <p:cNvSpPr>
                  <a:spLocks noEditPoints="1"/>
                </p:cNvSpPr>
                <p:nvPr/>
              </p:nvSpPr>
              <p:spPr bwMode="auto">
                <a:xfrm>
                  <a:off x="6776926" y="2132181"/>
                  <a:ext cx="479643" cy="481756"/>
                </a:xfrm>
                <a:custGeom>
                  <a:avLst/>
                  <a:gdLst>
                    <a:gd name="T0" fmla="*/ 2 w 96"/>
                    <a:gd name="T1" fmla="*/ 0 h 96"/>
                    <a:gd name="T2" fmla="*/ 0 w 96"/>
                    <a:gd name="T3" fmla="*/ 94 h 96"/>
                    <a:gd name="T4" fmla="*/ 94 w 96"/>
                    <a:gd name="T5" fmla="*/ 96 h 96"/>
                    <a:gd name="T6" fmla="*/ 96 w 96"/>
                    <a:gd name="T7" fmla="*/ 2 h 96"/>
                    <a:gd name="T8" fmla="*/ 32 w 96"/>
                    <a:gd name="T9" fmla="*/ 82 h 96"/>
                    <a:gd name="T10" fmla="*/ 14 w 96"/>
                    <a:gd name="T11" fmla="*/ 84 h 96"/>
                    <a:gd name="T12" fmla="*/ 12 w 96"/>
                    <a:gd name="T13" fmla="*/ 66 h 96"/>
                    <a:gd name="T14" fmla="*/ 30 w 96"/>
                    <a:gd name="T15" fmla="*/ 64 h 96"/>
                    <a:gd name="T16" fmla="*/ 32 w 96"/>
                    <a:gd name="T17" fmla="*/ 82 h 96"/>
                    <a:gd name="T18" fmla="*/ 30 w 96"/>
                    <a:gd name="T19" fmla="*/ 58 h 96"/>
                    <a:gd name="T20" fmla="*/ 12 w 96"/>
                    <a:gd name="T21" fmla="*/ 56 h 96"/>
                    <a:gd name="T22" fmla="*/ 14 w 96"/>
                    <a:gd name="T23" fmla="*/ 38 h 96"/>
                    <a:gd name="T24" fmla="*/ 32 w 96"/>
                    <a:gd name="T25" fmla="*/ 40 h 96"/>
                    <a:gd name="T26" fmla="*/ 32 w 96"/>
                    <a:gd name="T27" fmla="*/ 30 h 96"/>
                    <a:gd name="T28" fmla="*/ 14 w 96"/>
                    <a:gd name="T29" fmla="*/ 32 h 96"/>
                    <a:gd name="T30" fmla="*/ 12 w 96"/>
                    <a:gd name="T31" fmla="*/ 14 h 96"/>
                    <a:gd name="T32" fmla="*/ 30 w 96"/>
                    <a:gd name="T33" fmla="*/ 12 h 96"/>
                    <a:gd name="T34" fmla="*/ 32 w 96"/>
                    <a:gd name="T35" fmla="*/ 30 h 96"/>
                    <a:gd name="T36" fmla="*/ 42 w 96"/>
                    <a:gd name="T37" fmla="*/ 76 h 96"/>
                    <a:gd name="T38" fmla="*/ 42 w 96"/>
                    <a:gd name="T39" fmla="*/ 72 h 96"/>
                    <a:gd name="T40" fmla="*/ 72 w 96"/>
                    <a:gd name="T41" fmla="*/ 74 h 96"/>
                    <a:gd name="T42" fmla="*/ 82 w 96"/>
                    <a:gd name="T43" fmla="*/ 64 h 96"/>
                    <a:gd name="T44" fmla="*/ 40 w 96"/>
                    <a:gd name="T45" fmla="*/ 62 h 96"/>
                    <a:gd name="T46" fmla="*/ 82 w 96"/>
                    <a:gd name="T47" fmla="*/ 60 h 96"/>
                    <a:gd name="T48" fmla="*/ 82 w 96"/>
                    <a:gd name="T49" fmla="*/ 64 h 96"/>
                    <a:gd name="T50" fmla="*/ 42 w 96"/>
                    <a:gd name="T51" fmla="*/ 52 h 96"/>
                    <a:gd name="T52" fmla="*/ 42 w 96"/>
                    <a:gd name="T53" fmla="*/ 48 h 96"/>
                    <a:gd name="T54" fmla="*/ 84 w 96"/>
                    <a:gd name="T55" fmla="*/ 50 h 96"/>
                    <a:gd name="T56" fmla="*/ 82 w 96"/>
                    <a:gd name="T57" fmla="*/ 40 h 96"/>
                    <a:gd name="T58" fmla="*/ 40 w 96"/>
                    <a:gd name="T59" fmla="*/ 38 h 96"/>
                    <a:gd name="T60" fmla="*/ 82 w 96"/>
                    <a:gd name="T61" fmla="*/ 36 h 96"/>
                    <a:gd name="T62" fmla="*/ 82 w 96"/>
                    <a:gd name="T63" fmla="*/ 40 h 96"/>
                    <a:gd name="T64" fmla="*/ 54 w 96"/>
                    <a:gd name="T65" fmla="*/ 28 h 96"/>
                    <a:gd name="T66" fmla="*/ 54 w 96"/>
                    <a:gd name="T67" fmla="*/ 24 h 96"/>
                    <a:gd name="T68" fmla="*/ 84 w 96"/>
                    <a:gd name="T69" fmla="*/ 2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32" y="82"/>
                      </a:moveTo>
                      <a:cubicBezTo>
                        <a:pt x="32" y="83"/>
                        <a:pt x="31" y="84"/>
                        <a:pt x="30" y="84"/>
                      </a:cubicBezTo>
                      <a:cubicBezTo>
                        <a:pt x="14" y="84"/>
                        <a:pt x="14" y="84"/>
                        <a:pt x="14" y="84"/>
                      </a:cubicBezTo>
                      <a:cubicBezTo>
                        <a:pt x="13" y="84"/>
                        <a:pt x="12" y="83"/>
                        <a:pt x="12" y="82"/>
                      </a:cubicBezTo>
                      <a:cubicBezTo>
                        <a:pt x="12" y="66"/>
                        <a:pt x="12" y="66"/>
                        <a:pt x="12" y="66"/>
                      </a:cubicBezTo>
                      <a:cubicBezTo>
                        <a:pt x="12" y="65"/>
                        <a:pt x="13" y="64"/>
                        <a:pt x="14" y="64"/>
                      </a:cubicBezTo>
                      <a:cubicBezTo>
                        <a:pt x="30" y="64"/>
                        <a:pt x="30" y="64"/>
                        <a:pt x="30" y="64"/>
                      </a:cubicBezTo>
                      <a:cubicBezTo>
                        <a:pt x="31" y="64"/>
                        <a:pt x="32" y="65"/>
                        <a:pt x="32" y="66"/>
                      </a:cubicBezTo>
                      <a:lnTo>
                        <a:pt x="32" y="82"/>
                      </a:lnTo>
                      <a:close/>
                      <a:moveTo>
                        <a:pt x="32" y="56"/>
                      </a:moveTo>
                      <a:cubicBezTo>
                        <a:pt x="32" y="57"/>
                        <a:pt x="31" y="58"/>
                        <a:pt x="30" y="58"/>
                      </a:cubicBezTo>
                      <a:cubicBezTo>
                        <a:pt x="14" y="58"/>
                        <a:pt x="14" y="58"/>
                        <a:pt x="14" y="58"/>
                      </a:cubicBezTo>
                      <a:cubicBezTo>
                        <a:pt x="13" y="58"/>
                        <a:pt x="12" y="57"/>
                        <a:pt x="12" y="56"/>
                      </a:cubicBezTo>
                      <a:cubicBezTo>
                        <a:pt x="12" y="40"/>
                        <a:pt x="12" y="40"/>
                        <a:pt x="12" y="40"/>
                      </a:cubicBezTo>
                      <a:cubicBezTo>
                        <a:pt x="12" y="39"/>
                        <a:pt x="13" y="38"/>
                        <a:pt x="14" y="38"/>
                      </a:cubicBezTo>
                      <a:cubicBezTo>
                        <a:pt x="30" y="38"/>
                        <a:pt x="30" y="38"/>
                        <a:pt x="30" y="38"/>
                      </a:cubicBezTo>
                      <a:cubicBezTo>
                        <a:pt x="31" y="38"/>
                        <a:pt x="32" y="39"/>
                        <a:pt x="32" y="40"/>
                      </a:cubicBezTo>
                      <a:lnTo>
                        <a:pt x="32" y="56"/>
                      </a:lnTo>
                      <a:close/>
                      <a:moveTo>
                        <a:pt x="32" y="30"/>
                      </a:moveTo>
                      <a:cubicBezTo>
                        <a:pt x="32" y="31"/>
                        <a:pt x="31" y="32"/>
                        <a:pt x="30" y="32"/>
                      </a:cubicBezTo>
                      <a:cubicBezTo>
                        <a:pt x="14" y="32"/>
                        <a:pt x="14" y="32"/>
                        <a:pt x="14" y="32"/>
                      </a:cubicBezTo>
                      <a:cubicBezTo>
                        <a:pt x="13" y="32"/>
                        <a:pt x="12" y="31"/>
                        <a:pt x="12" y="30"/>
                      </a:cubicBezTo>
                      <a:cubicBezTo>
                        <a:pt x="12" y="14"/>
                        <a:pt x="12" y="14"/>
                        <a:pt x="12" y="14"/>
                      </a:cubicBezTo>
                      <a:cubicBezTo>
                        <a:pt x="12" y="13"/>
                        <a:pt x="13" y="12"/>
                        <a:pt x="14" y="12"/>
                      </a:cubicBezTo>
                      <a:cubicBezTo>
                        <a:pt x="30" y="12"/>
                        <a:pt x="30" y="12"/>
                        <a:pt x="30" y="12"/>
                      </a:cubicBezTo>
                      <a:cubicBezTo>
                        <a:pt x="31" y="12"/>
                        <a:pt x="32" y="13"/>
                        <a:pt x="32" y="14"/>
                      </a:cubicBezTo>
                      <a:lnTo>
                        <a:pt x="32" y="30"/>
                      </a:lnTo>
                      <a:close/>
                      <a:moveTo>
                        <a:pt x="70" y="76"/>
                      </a:moveTo>
                      <a:cubicBezTo>
                        <a:pt x="42" y="76"/>
                        <a:pt x="42" y="76"/>
                        <a:pt x="42" y="76"/>
                      </a:cubicBezTo>
                      <a:cubicBezTo>
                        <a:pt x="41" y="76"/>
                        <a:pt x="40" y="75"/>
                        <a:pt x="40" y="74"/>
                      </a:cubicBezTo>
                      <a:cubicBezTo>
                        <a:pt x="40" y="73"/>
                        <a:pt x="41" y="72"/>
                        <a:pt x="42" y="72"/>
                      </a:cubicBezTo>
                      <a:cubicBezTo>
                        <a:pt x="70" y="72"/>
                        <a:pt x="70" y="72"/>
                        <a:pt x="70" y="72"/>
                      </a:cubicBezTo>
                      <a:cubicBezTo>
                        <a:pt x="71" y="72"/>
                        <a:pt x="72" y="73"/>
                        <a:pt x="72" y="74"/>
                      </a:cubicBezTo>
                      <a:cubicBezTo>
                        <a:pt x="72" y="75"/>
                        <a:pt x="71" y="76"/>
                        <a:pt x="70" y="76"/>
                      </a:cubicBezTo>
                      <a:close/>
                      <a:moveTo>
                        <a:pt x="82" y="64"/>
                      </a:moveTo>
                      <a:cubicBezTo>
                        <a:pt x="42" y="64"/>
                        <a:pt x="42" y="64"/>
                        <a:pt x="42" y="64"/>
                      </a:cubicBezTo>
                      <a:cubicBezTo>
                        <a:pt x="41" y="64"/>
                        <a:pt x="40" y="63"/>
                        <a:pt x="40" y="62"/>
                      </a:cubicBezTo>
                      <a:cubicBezTo>
                        <a:pt x="40" y="61"/>
                        <a:pt x="41" y="60"/>
                        <a:pt x="42" y="60"/>
                      </a:cubicBezTo>
                      <a:cubicBezTo>
                        <a:pt x="82" y="60"/>
                        <a:pt x="82" y="60"/>
                        <a:pt x="82" y="60"/>
                      </a:cubicBezTo>
                      <a:cubicBezTo>
                        <a:pt x="83" y="60"/>
                        <a:pt x="84" y="61"/>
                        <a:pt x="84" y="62"/>
                      </a:cubicBezTo>
                      <a:cubicBezTo>
                        <a:pt x="84" y="63"/>
                        <a:pt x="83" y="64"/>
                        <a:pt x="82" y="64"/>
                      </a:cubicBezTo>
                      <a:close/>
                      <a:moveTo>
                        <a:pt x="82" y="52"/>
                      </a:moveTo>
                      <a:cubicBezTo>
                        <a:pt x="42" y="52"/>
                        <a:pt x="42" y="52"/>
                        <a:pt x="42" y="52"/>
                      </a:cubicBezTo>
                      <a:cubicBezTo>
                        <a:pt x="41" y="52"/>
                        <a:pt x="40" y="51"/>
                        <a:pt x="40" y="50"/>
                      </a:cubicBezTo>
                      <a:cubicBezTo>
                        <a:pt x="40" y="49"/>
                        <a:pt x="41" y="48"/>
                        <a:pt x="42" y="48"/>
                      </a:cubicBezTo>
                      <a:cubicBezTo>
                        <a:pt x="82" y="48"/>
                        <a:pt x="82" y="48"/>
                        <a:pt x="82" y="48"/>
                      </a:cubicBezTo>
                      <a:cubicBezTo>
                        <a:pt x="83" y="48"/>
                        <a:pt x="84" y="49"/>
                        <a:pt x="84" y="50"/>
                      </a:cubicBezTo>
                      <a:cubicBezTo>
                        <a:pt x="84" y="51"/>
                        <a:pt x="83" y="52"/>
                        <a:pt x="82" y="52"/>
                      </a:cubicBezTo>
                      <a:close/>
                      <a:moveTo>
                        <a:pt x="82" y="40"/>
                      </a:moveTo>
                      <a:cubicBezTo>
                        <a:pt x="42" y="40"/>
                        <a:pt x="42" y="40"/>
                        <a:pt x="42" y="40"/>
                      </a:cubicBezTo>
                      <a:cubicBezTo>
                        <a:pt x="41" y="40"/>
                        <a:pt x="40" y="39"/>
                        <a:pt x="40" y="38"/>
                      </a:cubicBezTo>
                      <a:cubicBezTo>
                        <a:pt x="40" y="37"/>
                        <a:pt x="41" y="36"/>
                        <a:pt x="42" y="36"/>
                      </a:cubicBezTo>
                      <a:cubicBezTo>
                        <a:pt x="82" y="36"/>
                        <a:pt x="82" y="36"/>
                        <a:pt x="82" y="36"/>
                      </a:cubicBezTo>
                      <a:cubicBezTo>
                        <a:pt x="83" y="36"/>
                        <a:pt x="84" y="37"/>
                        <a:pt x="84" y="38"/>
                      </a:cubicBezTo>
                      <a:cubicBezTo>
                        <a:pt x="84" y="39"/>
                        <a:pt x="83" y="40"/>
                        <a:pt x="82" y="40"/>
                      </a:cubicBezTo>
                      <a:close/>
                      <a:moveTo>
                        <a:pt x="82" y="28"/>
                      </a:moveTo>
                      <a:cubicBezTo>
                        <a:pt x="54" y="28"/>
                        <a:pt x="54" y="28"/>
                        <a:pt x="54" y="28"/>
                      </a:cubicBezTo>
                      <a:cubicBezTo>
                        <a:pt x="53" y="28"/>
                        <a:pt x="52" y="27"/>
                        <a:pt x="52" y="26"/>
                      </a:cubicBezTo>
                      <a:cubicBezTo>
                        <a:pt x="52" y="25"/>
                        <a:pt x="53" y="24"/>
                        <a:pt x="54" y="24"/>
                      </a:cubicBezTo>
                      <a:cubicBezTo>
                        <a:pt x="82" y="24"/>
                        <a:pt x="82" y="24"/>
                        <a:pt x="82" y="24"/>
                      </a:cubicBezTo>
                      <a:cubicBezTo>
                        <a:pt x="83" y="24"/>
                        <a:pt x="84" y="25"/>
                        <a:pt x="84" y="26"/>
                      </a:cubicBezTo>
                      <a:cubicBezTo>
                        <a:pt x="84" y="27"/>
                        <a:pt x="83" y="28"/>
                        <a:pt x="82" y="2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p:cNvSpPr/>
                <p:nvPr/>
              </p:nvSpPr>
              <p:spPr>
                <a:xfrm>
                  <a:off x="6829425" y="2177512"/>
                  <a:ext cx="126448" cy="4020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9" name="Group 18"/>
              <p:cNvGrpSpPr/>
              <p:nvPr/>
            </p:nvGrpSpPr>
            <p:grpSpPr>
              <a:xfrm>
                <a:off x="6843569" y="2193875"/>
                <a:ext cx="98160" cy="358369"/>
                <a:chOff x="6843569" y="2192377"/>
                <a:chExt cx="98160" cy="358369"/>
              </a:xfrm>
            </p:grpSpPr>
            <p:grpSp>
              <p:nvGrpSpPr>
                <p:cNvPr id="20" name="Group 19"/>
                <p:cNvGrpSpPr/>
                <p:nvPr/>
              </p:nvGrpSpPr>
              <p:grpSpPr>
                <a:xfrm>
                  <a:off x="6843569" y="2192377"/>
                  <a:ext cx="98160" cy="98160"/>
                  <a:chOff x="6843569" y="2192377"/>
                  <a:chExt cx="98160" cy="98160"/>
                </a:xfrm>
              </p:grpSpPr>
              <p:sp>
                <p:nvSpPr>
                  <p:cNvPr id="27" name="Oval 26"/>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 name="Group 20"/>
                <p:cNvGrpSpPr/>
                <p:nvPr/>
              </p:nvGrpSpPr>
              <p:grpSpPr>
                <a:xfrm>
                  <a:off x="6843569" y="2322482"/>
                  <a:ext cx="98160" cy="98160"/>
                  <a:chOff x="6843569" y="2192377"/>
                  <a:chExt cx="98160" cy="98160"/>
                </a:xfrm>
              </p:grpSpPr>
              <p:sp>
                <p:nvSpPr>
                  <p:cNvPr id="25" name="Oval 24"/>
                  <p:cNvSpPr/>
                  <p:nvPr/>
                </p:nvSpPr>
                <p:spPr>
                  <a:xfrm>
                    <a:off x="6843569" y="2192377"/>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Freeform 90"/>
                  <p:cNvSpPr>
                    <a:spLocks noEditPoints="1"/>
                  </p:cNvSpPr>
                  <p:nvPr/>
                </p:nvSpPr>
                <p:spPr bwMode="auto">
                  <a:xfrm>
                    <a:off x="6851243" y="2199715"/>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2" name="Group 21"/>
                <p:cNvGrpSpPr/>
                <p:nvPr/>
              </p:nvGrpSpPr>
              <p:grpSpPr>
                <a:xfrm>
                  <a:off x="6843569" y="2452586"/>
                  <a:ext cx="98160" cy="98160"/>
                  <a:chOff x="6843569" y="2504149"/>
                  <a:chExt cx="98160" cy="98160"/>
                </a:xfrm>
              </p:grpSpPr>
              <p:sp>
                <p:nvSpPr>
                  <p:cNvPr id="23" name="Oval 22"/>
                  <p:cNvSpPr/>
                  <p:nvPr/>
                </p:nvSpPr>
                <p:spPr>
                  <a:xfrm>
                    <a:off x="6843569" y="2504149"/>
                    <a:ext cx="98160" cy="98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Freeform 45"/>
                  <p:cNvSpPr>
                    <a:spLocks noEditPoints="1"/>
                  </p:cNvSpPr>
                  <p:nvPr/>
                </p:nvSpPr>
                <p:spPr bwMode="auto">
                  <a:xfrm>
                    <a:off x="6851243" y="2511487"/>
                    <a:ext cx="82812" cy="83484"/>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8 w 52"/>
                      <a:gd name="T11" fmla="*/ 35 h 52"/>
                      <a:gd name="T12" fmla="*/ 38 w 52"/>
                      <a:gd name="T13" fmla="*/ 38 h 52"/>
                      <a:gd name="T14" fmla="*/ 37 w 52"/>
                      <a:gd name="T15" fmla="*/ 39 h 52"/>
                      <a:gd name="T16" fmla="*/ 35 w 52"/>
                      <a:gd name="T17" fmla="*/ 38 h 52"/>
                      <a:gd name="T18" fmla="*/ 26 w 52"/>
                      <a:gd name="T19" fmla="*/ 29 h 52"/>
                      <a:gd name="T20" fmla="*/ 17 w 52"/>
                      <a:gd name="T21" fmla="*/ 38 h 52"/>
                      <a:gd name="T22" fmla="*/ 15 w 52"/>
                      <a:gd name="T23" fmla="*/ 39 h 52"/>
                      <a:gd name="T24" fmla="*/ 14 w 52"/>
                      <a:gd name="T25" fmla="*/ 38 h 52"/>
                      <a:gd name="T26" fmla="*/ 14 w 52"/>
                      <a:gd name="T27" fmla="*/ 35 h 52"/>
                      <a:gd name="T28" fmla="*/ 23 w 52"/>
                      <a:gd name="T29" fmla="*/ 26 h 52"/>
                      <a:gd name="T30" fmla="*/ 14 w 52"/>
                      <a:gd name="T31" fmla="*/ 17 h 52"/>
                      <a:gd name="T32" fmla="*/ 14 w 52"/>
                      <a:gd name="T33" fmla="*/ 14 h 52"/>
                      <a:gd name="T34" fmla="*/ 17 w 52"/>
                      <a:gd name="T35" fmla="*/ 14 h 52"/>
                      <a:gd name="T36" fmla="*/ 26 w 52"/>
                      <a:gd name="T37" fmla="*/ 23 h 52"/>
                      <a:gd name="T38" fmla="*/ 35 w 52"/>
                      <a:gd name="T39" fmla="*/ 14 h 52"/>
                      <a:gd name="T40" fmla="*/ 38 w 52"/>
                      <a:gd name="T41" fmla="*/ 14 h 52"/>
                      <a:gd name="T42" fmla="*/ 38 w 52"/>
                      <a:gd name="T43" fmla="*/ 17 h 52"/>
                      <a:gd name="T44" fmla="*/ 29 w 52"/>
                      <a:gd name="T45" fmla="*/ 26 h 52"/>
                      <a:gd name="T46" fmla="*/ 38 w 52"/>
                      <a:gd name="T4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8" y="35"/>
                        </a:moveTo>
                        <a:cubicBezTo>
                          <a:pt x="39" y="36"/>
                          <a:pt x="39" y="37"/>
                          <a:pt x="38" y="38"/>
                        </a:cubicBezTo>
                        <a:cubicBezTo>
                          <a:pt x="38" y="39"/>
                          <a:pt x="37" y="39"/>
                          <a:pt x="37" y="39"/>
                        </a:cubicBezTo>
                        <a:cubicBezTo>
                          <a:pt x="36" y="39"/>
                          <a:pt x="36" y="39"/>
                          <a:pt x="35" y="38"/>
                        </a:cubicBezTo>
                        <a:cubicBezTo>
                          <a:pt x="26" y="29"/>
                          <a:pt x="26" y="29"/>
                          <a:pt x="26" y="29"/>
                        </a:cubicBezTo>
                        <a:cubicBezTo>
                          <a:pt x="17" y="38"/>
                          <a:pt x="17" y="38"/>
                          <a:pt x="17" y="38"/>
                        </a:cubicBezTo>
                        <a:cubicBezTo>
                          <a:pt x="16" y="39"/>
                          <a:pt x="16" y="39"/>
                          <a:pt x="15" y="39"/>
                        </a:cubicBezTo>
                        <a:cubicBezTo>
                          <a:pt x="15" y="39"/>
                          <a:pt x="14" y="39"/>
                          <a:pt x="14" y="38"/>
                        </a:cubicBezTo>
                        <a:cubicBezTo>
                          <a:pt x="13" y="37"/>
                          <a:pt x="13" y="36"/>
                          <a:pt x="14" y="35"/>
                        </a:cubicBezTo>
                        <a:cubicBezTo>
                          <a:pt x="23" y="26"/>
                          <a:pt x="23" y="26"/>
                          <a:pt x="23" y="26"/>
                        </a:cubicBezTo>
                        <a:cubicBezTo>
                          <a:pt x="14" y="17"/>
                          <a:pt x="14" y="17"/>
                          <a:pt x="14" y="17"/>
                        </a:cubicBezTo>
                        <a:cubicBezTo>
                          <a:pt x="13" y="16"/>
                          <a:pt x="13" y="15"/>
                          <a:pt x="14" y="14"/>
                        </a:cubicBezTo>
                        <a:cubicBezTo>
                          <a:pt x="15" y="13"/>
                          <a:pt x="16" y="13"/>
                          <a:pt x="17" y="14"/>
                        </a:cubicBezTo>
                        <a:cubicBezTo>
                          <a:pt x="26" y="23"/>
                          <a:pt x="26" y="23"/>
                          <a:pt x="26" y="23"/>
                        </a:cubicBezTo>
                        <a:cubicBezTo>
                          <a:pt x="35" y="14"/>
                          <a:pt x="35" y="14"/>
                          <a:pt x="35" y="14"/>
                        </a:cubicBezTo>
                        <a:cubicBezTo>
                          <a:pt x="36" y="13"/>
                          <a:pt x="37" y="13"/>
                          <a:pt x="38" y="14"/>
                        </a:cubicBezTo>
                        <a:cubicBezTo>
                          <a:pt x="39" y="15"/>
                          <a:pt x="39" y="16"/>
                          <a:pt x="38" y="17"/>
                        </a:cubicBezTo>
                        <a:cubicBezTo>
                          <a:pt x="29" y="26"/>
                          <a:pt x="29" y="26"/>
                          <a:pt x="29" y="26"/>
                        </a:cubicBezTo>
                        <a:lnTo>
                          <a:pt x="38" y="35"/>
                        </a:lnTo>
                        <a:close/>
                      </a:path>
                    </a:pathLst>
                  </a:custGeom>
                  <a:solidFill>
                    <a:srgbClr val="E85A5B"/>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grpSp>
        <p:sp>
          <p:nvSpPr>
            <p:cNvPr id="17" name="Rectangle 16">
              <a:extLst>
                <a:ext uri="{FF2B5EF4-FFF2-40B4-BE49-F238E27FC236}">
                  <a16:creationId xmlns:a16="http://schemas.microsoft.com/office/drawing/2014/main" id="{E9C09194-A68A-49D4-B7C5-C7B12D77E527}"/>
                </a:ext>
              </a:extLst>
            </p:cNvPr>
            <p:cNvSpPr/>
            <p:nvPr/>
          </p:nvSpPr>
          <p:spPr>
            <a:xfrm>
              <a:off x="5489003" y="2993044"/>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policy</a:t>
              </a:r>
            </a:p>
          </p:txBody>
        </p:sp>
      </p:grpSp>
      <p:grpSp>
        <p:nvGrpSpPr>
          <p:cNvPr id="34" name="Group 33"/>
          <p:cNvGrpSpPr/>
          <p:nvPr/>
        </p:nvGrpSpPr>
        <p:grpSpPr>
          <a:xfrm>
            <a:off x="6095997" y="3601054"/>
            <a:ext cx="1406200" cy="531792"/>
            <a:chOff x="6095997" y="3438259"/>
            <a:chExt cx="1406200" cy="531792"/>
          </a:xfrm>
        </p:grpSpPr>
        <p:cxnSp>
          <p:nvCxnSpPr>
            <p:cNvPr id="35" name="Straight Connector 34"/>
            <p:cNvCxnSpPr/>
            <p:nvPr/>
          </p:nvCxnSpPr>
          <p:spPr>
            <a:xfrm flipV="1">
              <a:off x="6095997" y="3438259"/>
              <a:ext cx="0" cy="531792"/>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9C09194-A68A-49D4-B7C5-C7B12D77E527}"/>
                </a:ext>
              </a:extLst>
            </p:cNvPr>
            <p:cNvSpPr/>
            <p:nvPr/>
          </p:nvSpPr>
          <p:spPr>
            <a:xfrm>
              <a:off x="6288202" y="3550267"/>
              <a:ext cx="1213995" cy="276999"/>
            </a:xfrm>
            <a:prstGeom prst="rect">
              <a:avLst/>
            </a:prstGeom>
          </p:spPr>
          <p:txBody>
            <a:bodyPr wrap="square" lIns="0" tIns="0" rIns="0" bIns="0" anchor="b" anchorCtr="0">
              <a:spAutoFit/>
            </a:bodyPr>
            <a:lstStyle/>
            <a:p>
              <a:r>
                <a:rPr lang="en-US" dirty="0">
                  <a:latin typeface="+mj-lt"/>
                  <a:ea typeface="Amazon Ember" panose="020B0603020204020204" pitchFamily="34" charset="0"/>
                  <a:cs typeface="Amazon Ember" panose="020B0603020204020204" pitchFamily="34" charset="0"/>
                </a:rPr>
                <a:t>Assigned</a:t>
              </a:r>
            </a:p>
          </p:txBody>
        </p:sp>
      </p:grpSp>
      <p:cxnSp>
        <p:nvCxnSpPr>
          <p:cNvPr id="37" name="Straight Connector 36"/>
          <p:cNvCxnSpPr/>
          <p:nvPr/>
        </p:nvCxnSpPr>
        <p:spPr>
          <a:xfrm>
            <a:off x="2549195" y="4700942"/>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38" name="Round Diagonal Corner Rectangle 26">
            <a:extLst>
              <a:ext uri="{FF2B5EF4-FFF2-40B4-BE49-F238E27FC236}">
                <a16:creationId xmlns:a16="http://schemas.microsoft.com/office/drawing/2014/main" id="{DE53DC2E-6593-45C3-9623-5FC481F6E083}"/>
              </a:ext>
            </a:extLst>
          </p:cNvPr>
          <p:cNvSpPr/>
          <p:nvPr/>
        </p:nvSpPr>
        <p:spPr>
          <a:xfrm>
            <a:off x="901739" y="4050532"/>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Freeform 151"/>
          <p:cNvSpPr>
            <a:spLocks/>
          </p:cNvSpPr>
          <p:nvPr/>
        </p:nvSpPr>
        <p:spPr bwMode="auto">
          <a:xfrm>
            <a:off x="1316300" y="4398977"/>
            <a:ext cx="441703" cy="497855"/>
          </a:xfrm>
          <a:custGeom>
            <a:avLst/>
            <a:gdLst>
              <a:gd name="T0" fmla="*/ 50 w 50"/>
              <a:gd name="T1" fmla="*/ 53 h 56"/>
              <a:gd name="T2" fmla="*/ 34 w 50"/>
              <a:gd name="T3" fmla="*/ 30 h 56"/>
              <a:gd name="T4" fmla="*/ 41 w 50"/>
              <a:gd name="T5" fmla="*/ 16 h 56"/>
              <a:gd name="T6" fmla="*/ 25 w 50"/>
              <a:gd name="T7" fmla="*/ 0 h 56"/>
              <a:gd name="T8" fmla="*/ 9 w 50"/>
              <a:gd name="T9" fmla="*/ 16 h 56"/>
              <a:gd name="T10" fmla="*/ 16 w 50"/>
              <a:gd name="T11" fmla="*/ 30 h 56"/>
              <a:gd name="T12" fmla="*/ 0 w 50"/>
              <a:gd name="T13" fmla="*/ 54 h 56"/>
              <a:gd name="T14" fmla="*/ 2 w 50"/>
              <a:gd name="T15" fmla="*/ 56 h 56"/>
              <a:gd name="T16" fmla="*/ 48 w 50"/>
              <a:gd name="T17" fmla="*/ 56 h 56"/>
              <a:gd name="T18" fmla="*/ 48 w 50"/>
              <a:gd name="T19" fmla="*/ 56 h 56"/>
              <a:gd name="T20" fmla="*/ 50 w 50"/>
              <a:gd name="T21" fmla="*/ 54 h 56"/>
              <a:gd name="T22" fmla="*/ 50 w 50"/>
              <a:gd name="T2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6">
                <a:moveTo>
                  <a:pt x="50" y="53"/>
                </a:moveTo>
                <a:cubicBezTo>
                  <a:pt x="50" y="43"/>
                  <a:pt x="43" y="34"/>
                  <a:pt x="34" y="30"/>
                </a:cubicBezTo>
                <a:cubicBezTo>
                  <a:pt x="38" y="28"/>
                  <a:pt x="41" y="22"/>
                  <a:pt x="41" y="16"/>
                </a:cubicBezTo>
                <a:cubicBezTo>
                  <a:pt x="41" y="7"/>
                  <a:pt x="34" y="0"/>
                  <a:pt x="25" y="0"/>
                </a:cubicBezTo>
                <a:cubicBezTo>
                  <a:pt x="16" y="0"/>
                  <a:pt x="9" y="7"/>
                  <a:pt x="9" y="16"/>
                </a:cubicBezTo>
                <a:cubicBezTo>
                  <a:pt x="9" y="22"/>
                  <a:pt x="12" y="28"/>
                  <a:pt x="16" y="30"/>
                </a:cubicBezTo>
                <a:cubicBezTo>
                  <a:pt x="7" y="34"/>
                  <a:pt x="0" y="43"/>
                  <a:pt x="0" y="54"/>
                </a:cubicBezTo>
                <a:cubicBezTo>
                  <a:pt x="0" y="55"/>
                  <a:pt x="1" y="56"/>
                  <a:pt x="2" y="56"/>
                </a:cubicBezTo>
                <a:cubicBezTo>
                  <a:pt x="48" y="56"/>
                  <a:pt x="48" y="56"/>
                  <a:pt x="48" y="56"/>
                </a:cubicBezTo>
                <a:cubicBezTo>
                  <a:pt x="48" y="56"/>
                  <a:pt x="48" y="56"/>
                  <a:pt x="48" y="56"/>
                </a:cubicBezTo>
                <a:cubicBezTo>
                  <a:pt x="49" y="56"/>
                  <a:pt x="50" y="55"/>
                  <a:pt x="50" y="54"/>
                </a:cubicBezTo>
                <a:cubicBezTo>
                  <a:pt x="50" y="54"/>
                  <a:pt x="50" y="54"/>
                  <a:pt x="50"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Rectangle 39">
            <a:extLst>
              <a:ext uri="{FF2B5EF4-FFF2-40B4-BE49-F238E27FC236}">
                <a16:creationId xmlns:a16="http://schemas.microsoft.com/office/drawing/2014/main" id="{E9C09194-A68A-49D4-B7C5-C7B12D77E527}"/>
              </a:ext>
            </a:extLst>
          </p:cNvPr>
          <p:cNvSpPr/>
          <p:nvPr/>
        </p:nvSpPr>
        <p:spPr>
          <a:xfrm>
            <a:off x="930154" y="5352596"/>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user</a:t>
            </a:r>
          </a:p>
        </p:txBody>
      </p:sp>
      <p:sp>
        <p:nvSpPr>
          <p:cNvPr id="41" name="Round Diagonal Corner Rectangle 26">
            <a:extLst>
              <a:ext uri="{FF2B5EF4-FFF2-40B4-BE49-F238E27FC236}">
                <a16:creationId xmlns:a16="http://schemas.microsoft.com/office/drawing/2014/main" id="{DE53DC2E-6593-45C3-9623-5FC481F6E083}"/>
              </a:ext>
            </a:extLst>
          </p:cNvPr>
          <p:cNvSpPr/>
          <p:nvPr/>
        </p:nvSpPr>
        <p:spPr>
          <a:xfrm>
            <a:off x="10019434" y="4050532"/>
            <a:ext cx="1270825" cy="1194745"/>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ectangle 41">
            <a:extLst>
              <a:ext uri="{FF2B5EF4-FFF2-40B4-BE49-F238E27FC236}">
                <a16:creationId xmlns:a16="http://schemas.microsoft.com/office/drawing/2014/main" id="{E9C09194-A68A-49D4-B7C5-C7B12D77E527}"/>
              </a:ext>
            </a:extLst>
          </p:cNvPr>
          <p:cNvSpPr/>
          <p:nvPr/>
        </p:nvSpPr>
        <p:spPr>
          <a:xfrm>
            <a:off x="10047848" y="5291040"/>
            <a:ext cx="1213995" cy="553998"/>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resources</a:t>
            </a:r>
          </a:p>
        </p:txBody>
      </p:sp>
      <p:cxnSp>
        <p:nvCxnSpPr>
          <p:cNvPr id="43" name="Straight Connector 42"/>
          <p:cNvCxnSpPr/>
          <p:nvPr/>
        </p:nvCxnSpPr>
        <p:spPr>
          <a:xfrm flipH="1">
            <a:off x="7003841" y="4700942"/>
            <a:ext cx="2638961"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C09194-A68A-49D4-B7C5-C7B12D77E527}"/>
              </a:ext>
            </a:extLst>
          </p:cNvPr>
          <p:cNvSpPr/>
          <p:nvPr/>
        </p:nvSpPr>
        <p:spPr>
          <a:xfrm>
            <a:off x="7345745" y="4343120"/>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Assumed</a:t>
            </a:r>
          </a:p>
        </p:txBody>
      </p:sp>
      <p:sp>
        <p:nvSpPr>
          <p:cNvPr id="45" name="Rectangle 44">
            <a:extLst>
              <a:ext uri="{FF2B5EF4-FFF2-40B4-BE49-F238E27FC236}">
                <a16:creationId xmlns:a16="http://schemas.microsoft.com/office/drawing/2014/main" id="{E9C09194-A68A-49D4-B7C5-C7B12D77E527}"/>
              </a:ext>
            </a:extLst>
          </p:cNvPr>
          <p:cNvSpPr/>
          <p:nvPr/>
        </p:nvSpPr>
        <p:spPr>
          <a:xfrm>
            <a:off x="2891099" y="4343120"/>
            <a:ext cx="1955153" cy="276999"/>
          </a:xfrm>
          <a:prstGeom prst="rect">
            <a:avLst/>
          </a:prstGeom>
        </p:spPr>
        <p:txBody>
          <a:bodyPr wrap="square" lIns="0" tIns="0" rIns="0" bIns="0" anchor="b" anchorCtr="0">
            <a:spAutoFit/>
          </a:bodyPr>
          <a:lstStyle/>
          <a:p>
            <a:pPr algn="ctr"/>
            <a:r>
              <a:rPr lang="en-US" dirty="0">
                <a:ea typeface="Amazon Ember" panose="020B0603020204020204" pitchFamily="34" charset="0"/>
                <a:cs typeface="Amazon Ember" panose="020B0603020204020204" pitchFamily="34" charset="0"/>
              </a:rPr>
              <a:t>Assumed</a:t>
            </a:r>
          </a:p>
        </p:txBody>
      </p:sp>
      <p:sp>
        <p:nvSpPr>
          <p:cNvPr id="46" name="Rectangle 45">
            <a:extLst>
              <a:ext uri="{FF2B5EF4-FFF2-40B4-BE49-F238E27FC236}">
                <a16:creationId xmlns:a16="http://schemas.microsoft.com/office/drawing/2014/main" id="{E9C09194-A68A-49D4-B7C5-C7B12D77E527}"/>
              </a:ext>
            </a:extLst>
          </p:cNvPr>
          <p:cNvSpPr/>
          <p:nvPr/>
        </p:nvSpPr>
        <p:spPr>
          <a:xfrm>
            <a:off x="5489003" y="5352596"/>
            <a:ext cx="1213995" cy="276999"/>
          </a:xfrm>
          <a:prstGeom prst="rect">
            <a:avLst/>
          </a:prstGeom>
        </p:spPr>
        <p:txBody>
          <a:bodyPr wrap="square" lIns="0" tIns="0" rIns="0" bIns="0" anchor="b" anchorCtr="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IAM roles</a:t>
            </a:r>
          </a:p>
        </p:txBody>
      </p:sp>
      <p:pic>
        <p:nvPicPr>
          <p:cNvPr id="47" name="Picture 46"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1002" y="4254060"/>
            <a:ext cx="787688" cy="787688"/>
          </a:xfrm>
          <a:prstGeom prst="rect">
            <a:avLst/>
          </a:prstGeom>
        </p:spPr>
      </p:pic>
      <p:grpSp>
        <p:nvGrpSpPr>
          <p:cNvPr id="48" name="Group 47"/>
          <p:cNvGrpSpPr/>
          <p:nvPr/>
        </p:nvGrpSpPr>
        <p:grpSpPr>
          <a:xfrm>
            <a:off x="5630360" y="4430794"/>
            <a:ext cx="931280" cy="759066"/>
            <a:chOff x="5851286" y="2375395"/>
            <a:chExt cx="1909924" cy="1556739"/>
          </a:xfrm>
        </p:grpSpPr>
        <p:sp>
          <p:nvSpPr>
            <p:cNvPr id="49" name="Freeform 48"/>
            <p:cNvSpPr>
              <a:spLocks noEditPoints="1"/>
            </p:cNvSpPr>
            <p:nvPr/>
          </p:nvSpPr>
          <p:spPr bwMode="auto">
            <a:xfrm>
              <a:off x="5869065" y="2375395"/>
              <a:ext cx="1892145" cy="1550390"/>
            </a:xfrm>
            <a:custGeom>
              <a:avLst/>
              <a:gdLst>
                <a:gd name="T0" fmla="*/ 90 w 96"/>
                <a:gd name="T1" fmla="*/ 46 h 78"/>
                <a:gd name="T2" fmla="*/ 84 w 96"/>
                <a:gd name="T3" fmla="*/ 46 h 78"/>
                <a:gd name="T4" fmla="*/ 84 w 96"/>
                <a:gd name="T5" fmla="*/ 44 h 78"/>
                <a:gd name="T6" fmla="*/ 46 w 96"/>
                <a:gd name="T7" fmla="*/ 0 h 78"/>
                <a:gd name="T8" fmla="*/ 35 w 96"/>
                <a:gd name="T9" fmla="*/ 4 h 78"/>
                <a:gd name="T10" fmla="*/ 34 w 96"/>
                <a:gd name="T11" fmla="*/ 5 h 78"/>
                <a:gd name="T12" fmla="*/ 40 w 96"/>
                <a:gd name="T13" fmla="*/ 4 h 78"/>
                <a:gd name="T14" fmla="*/ 76 w 96"/>
                <a:gd name="T15" fmla="*/ 27 h 78"/>
                <a:gd name="T16" fmla="*/ 75 w 96"/>
                <a:gd name="T17" fmla="*/ 30 h 78"/>
                <a:gd name="T18" fmla="*/ 74 w 96"/>
                <a:gd name="T19" fmla="*/ 30 h 78"/>
                <a:gd name="T20" fmla="*/ 72 w 96"/>
                <a:gd name="T21" fmla="*/ 29 h 78"/>
                <a:gd name="T22" fmla="*/ 40 w 96"/>
                <a:gd name="T23" fmla="*/ 8 h 78"/>
                <a:gd name="T24" fmla="*/ 4 w 96"/>
                <a:gd name="T25" fmla="*/ 42 h 78"/>
                <a:gd name="T26" fmla="*/ 0 w 96"/>
                <a:gd name="T27" fmla="*/ 48 h 78"/>
                <a:gd name="T28" fmla="*/ 0 w 96"/>
                <a:gd name="T29" fmla="*/ 52 h 78"/>
                <a:gd name="T30" fmla="*/ 6 w 96"/>
                <a:gd name="T31" fmla="*/ 58 h 78"/>
                <a:gd name="T32" fmla="*/ 8 w 96"/>
                <a:gd name="T33" fmla="*/ 58 h 78"/>
                <a:gd name="T34" fmla="*/ 8 w 96"/>
                <a:gd name="T35" fmla="*/ 70 h 78"/>
                <a:gd name="T36" fmla="*/ 16 w 96"/>
                <a:gd name="T37" fmla="*/ 78 h 78"/>
                <a:gd name="T38" fmla="*/ 24 w 96"/>
                <a:gd name="T39" fmla="*/ 70 h 78"/>
                <a:gd name="T40" fmla="*/ 28 w 96"/>
                <a:gd name="T41" fmla="*/ 66 h 78"/>
                <a:gd name="T42" fmla="*/ 70 w 96"/>
                <a:gd name="T43" fmla="*/ 66 h 78"/>
                <a:gd name="T44" fmla="*/ 80 w 96"/>
                <a:gd name="T45" fmla="*/ 58 h 78"/>
                <a:gd name="T46" fmla="*/ 90 w 96"/>
                <a:gd name="T47" fmla="*/ 58 h 78"/>
                <a:gd name="T48" fmla="*/ 96 w 96"/>
                <a:gd name="T49" fmla="*/ 52 h 78"/>
                <a:gd name="T50" fmla="*/ 90 w 96"/>
                <a:gd name="T51" fmla="*/ 46 h 78"/>
                <a:gd name="T52" fmla="*/ 90 w 96"/>
                <a:gd name="T53" fmla="*/ 54 h 78"/>
                <a:gd name="T54" fmla="*/ 80 w 96"/>
                <a:gd name="T55" fmla="*/ 54 h 78"/>
                <a:gd name="T56" fmla="*/ 8 w 96"/>
                <a:gd name="T57" fmla="*/ 54 h 78"/>
                <a:gd name="T58" fmla="*/ 6 w 96"/>
                <a:gd name="T59" fmla="*/ 54 h 78"/>
                <a:gd name="T60" fmla="*/ 4 w 96"/>
                <a:gd name="T61" fmla="*/ 52 h 78"/>
                <a:gd name="T62" fmla="*/ 4 w 96"/>
                <a:gd name="T63" fmla="*/ 48 h 78"/>
                <a:gd name="T64" fmla="*/ 6 w 96"/>
                <a:gd name="T65" fmla="*/ 46 h 78"/>
                <a:gd name="T66" fmla="*/ 44 w 96"/>
                <a:gd name="T67" fmla="*/ 46 h 78"/>
                <a:gd name="T68" fmla="*/ 44 w 96"/>
                <a:gd name="T69" fmla="*/ 48 h 78"/>
                <a:gd name="T70" fmla="*/ 46 w 96"/>
                <a:gd name="T71" fmla="*/ 50 h 78"/>
                <a:gd name="T72" fmla="*/ 90 w 96"/>
                <a:gd name="T73" fmla="*/ 50 h 78"/>
                <a:gd name="T74" fmla="*/ 92 w 96"/>
                <a:gd name="T75" fmla="*/ 52 h 78"/>
                <a:gd name="T76" fmla="*/ 90 w 96"/>
                <a:gd name="T77"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78">
                  <a:moveTo>
                    <a:pt x="90" y="46"/>
                  </a:moveTo>
                  <a:cubicBezTo>
                    <a:pt x="84" y="46"/>
                    <a:pt x="84" y="46"/>
                    <a:pt x="84" y="46"/>
                  </a:cubicBezTo>
                  <a:cubicBezTo>
                    <a:pt x="84" y="44"/>
                    <a:pt x="84" y="44"/>
                    <a:pt x="84" y="44"/>
                  </a:cubicBezTo>
                  <a:cubicBezTo>
                    <a:pt x="84" y="22"/>
                    <a:pt x="68" y="3"/>
                    <a:pt x="46" y="0"/>
                  </a:cubicBezTo>
                  <a:cubicBezTo>
                    <a:pt x="42" y="0"/>
                    <a:pt x="38" y="1"/>
                    <a:pt x="35" y="4"/>
                  </a:cubicBezTo>
                  <a:cubicBezTo>
                    <a:pt x="34" y="5"/>
                    <a:pt x="34" y="5"/>
                    <a:pt x="34" y="5"/>
                  </a:cubicBezTo>
                  <a:cubicBezTo>
                    <a:pt x="36" y="4"/>
                    <a:pt x="38" y="4"/>
                    <a:pt x="40" y="4"/>
                  </a:cubicBezTo>
                  <a:cubicBezTo>
                    <a:pt x="55" y="4"/>
                    <a:pt x="68" y="12"/>
                    <a:pt x="76" y="27"/>
                  </a:cubicBezTo>
                  <a:cubicBezTo>
                    <a:pt x="76" y="28"/>
                    <a:pt x="76" y="29"/>
                    <a:pt x="75" y="30"/>
                  </a:cubicBezTo>
                  <a:cubicBezTo>
                    <a:pt x="75" y="30"/>
                    <a:pt x="74" y="30"/>
                    <a:pt x="74" y="30"/>
                  </a:cubicBezTo>
                  <a:cubicBezTo>
                    <a:pt x="73" y="30"/>
                    <a:pt x="73" y="30"/>
                    <a:pt x="72" y="29"/>
                  </a:cubicBezTo>
                  <a:cubicBezTo>
                    <a:pt x="65" y="15"/>
                    <a:pt x="53" y="8"/>
                    <a:pt x="40" y="8"/>
                  </a:cubicBezTo>
                  <a:cubicBezTo>
                    <a:pt x="21" y="8"/>
                    <a:pt x="5" y="23"/>
                    <a:pt x="4" y="42"/>
                  </a:cubicBezTo>
                  <a:cubicBezTo>
                    <a:pt x="2" y="43"/>
                    <a:pt x="0" y="45"/>
                    <a:pt x="0" y="48"/>
                  </a:cubicBezTo>
                  <a:cubicBezTo>
                    <a:pt x="0" y="52"/>
                    <a:pt x="0" y="52"/>
                    <a:pt x="0" y="52"/>
                  </a:cubicBezTo>
                  <a:cubicBezTo>
                    <a:pt x="0" y="55"/>
                    <a:pt x="3" y="58"/>
                    <a:pt x="6" y="58"/>
                  </a:cubicBezTo>
                  <a:cubicBezTo>
                    <a:pt x="8" y="58"/>
                    <a:pt x="8" y="58"/>
                    <a:pt x="8" y="58"/>
                  </a:cubicBezTo>
                  <a:cubicBezTo>
                    <a:pt x="8" y="70"/>
                    <a:pt x="8" y="70"/>
                    <a:pt x="8" y="70"/>
                  </a:cubicBezTo>
                  <a:cubicBezTo>
                    <a:pt x="8" y="74"/>
                    <a:pt x="12" y="78"/>
                    <a:pt x="16" y="78"/>
                  </a:cubicBezTo>
                  <a:cubicBezTo>
                    <a:pt x="20" y="78"/>
                    <a:pt x="24" y="74"/>
                    <a:pt x="24" y="70"/>
                  </a:cubicBezTo>
                  <a:cubicBezTo>
                    <a:pt x="24" y="68"/>
                    <a:pt x="26" y="66"/>
                    <a:pt x="28" y="66"/>
                  </a:cubicBezTo>
                  <a:cubicBezTo>
                    <a:pt x="70" y="66"/>
                    <a:pt x="70" y="66"/>
                    <a:pt x="70" y="66"/>
                  </a:cubicBezTo>
                  <a:cubicBezTo>
                    <a:pt x="75" y="66"/>
                    <a:pt x="79" y="63"/>
                    <a:pt x="80" y="58"/>
                  </a:cubicBezTo>
                  <a:cubicBezTo>
                    <a:pt x="90" y="58"/>
                    <a:pt x="90" y="58"/>
                    <a:pt x="90" y="58"/>
                  </a:cubicBezTo>
                  <a:cubicBezTo>
                    <a:pt x="93" y="58"/>
                    <a:pt x="96" y="55"/>
                    <a:pt x="96" y="52"/>
                  </a:cubicBezTo>
                  <a:cubicBezTo>
                    <a:pt x="96" y="49"/>
                    <a:pt x="93" y="46"/>
                    <a:pt x="90" y="46"/>
                  </a:cubicBezTo>
                  <a:close/>
                  <a:moveTo>
                    <a:pt x="90" y="54"/>
                  </a:moveTo>
                  <a:cubicBezTo>
                    <a:pt x="80" y="54"/>
                    <a:pt x="80" y="54"/>
                    <a:pt x="80" y="54"/>
                  </a:cubicBezTo>
                  <a:cubicBezTo>
                    <a:pt x="8" y="54"/>
                    <a:pt x="8" y="54"/>
                    <a:pt x="8" y="54"/>
                  </a:cubicBezTo>
                  <a:cubicBezTo>
                    <a:pt x="6" y="54"/>
                    <a:pt x="6" y="54"/>
                    <a:pt x="6" y="54"/>
                  </a:cubicBezTo>
                  <a:cubicBezTo>
                    <a:pt x="5" y="54"/>
                    <a:pt x="4" y="53"/>
                    <a:pt x="4" y="52"/>
                  </a:cubicBezTo>
                  <a:cubicBezTo>
                    <a:pt x="4" y="48"/>
                    <a:pt x="4" y="48"/>
                    <a:pt x="4" y="48"/>
                  </a:cubicBezTo>
                  <a:cubicBezTo>
                    <a:pt x="4" y="47"/>
                    <a:pt x="5" y="46"/>
                    <a:pt x="6" y="46"/>
                  </a:cubicBezTo>
                  <a:cubicBezTo>
                    <a:pt x="44" y="46"/>
                    <a:pt x="44" y="46"/>
                    <a:pt x="44" y="46"/>
                  </a:cubicBezTo>
                  <a:cubicBezTo>
                    <a:pt x="44" y="48"/>
                    <a:pt x="44" y="48"/>
                    <a:pt x="44" y="48"/>
                  </a:cubicBezTo>
                  <a:cubicBezTo>
                    <a:pt x="44" y="49"/>
                    <a:pt x="45" y="50"/>
                    <a:pt x="46" y="50"/>
                  </a:cubicBezTo>
                  <a:cubicBezTo>
                    <a:pt x="90" y="50"/>
                    <a:pt x="90" y="50"/>
                    <a:pt x="90" y="50"/>
                  </a:cubicBezTo>
                  <a:cubicBezTo>
                    <a:pt x="91" y="50"/>
                    <a:pt x="92" y="51"/>
                    <a:pt x="92" y="52"/>
                  </a:cubicBezTo>
                  <a:cubicBezTo>
                    <a:pt x="92" y="53"/>
                    <a:pt x="91" y="54"/>
                    <a:pt x="90" y="5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0" name="Group 49"/>
            <p:cNvGrpSpPr/>
            <p:nvPr/>
          </p:nvGrpSpPr>
          <p:grpSpPr>
            <a:xfrm>
              <a:off x="5851286" y="3522392"/>
              <a:ext cx="1886669" cy="409742"/>
              <a:chOff x="5851286" y="3516042"/>
              <a:chExt cx="1886669" cy="409742"/>
            </a:xfrm>
          </p:grpSpPr>
          <p:sp>
            <p:nvSpPr>
              <p:cNvPr id="51" name="Freeform 50"/>
              <p:cNvSpPr/>
              <p:nvPr/>
            </p:nvSpPr>
            <p:spPr>
              <a:xfrm flipV="1">
                <a:off x="6025642" y="3525349"/>
                <a:ext cx="1418145" cy="400435"/>
              </a:xfrm>
              <a:custGeom>
                <a:avLst/>
                <a:gdLst>
                  <a:gd name="connsiteX0" fmla="*/ 0 w 1418145"/>
                  <a:gd name="connsiteY0" fmla="*/ 400435 h 400435"/>
                  <a:gd name="connsiteX1" fmla="*/ 318008 w 1418145"/>
                  <a:gd name="connsiteY1" fmla="*/ 400435 h 400435"/>
                  <a:gd name="connsiteX2" fmla="*/ 318008 w 1418145"/>
                  <a:gd name="connsiteY2" fmla="*/ 400434 h 400435"/>
                  <a:gd name="connsiteX3" fmla="*/ 1418145 w 1418145"/>
                  <a:gd name="connsiteY3" fmla="*/ 400434 h 400435"/>
                  <a:gd name="connsiteX4" fmla="*/ 1202000 w 1418145"/>
                  <a:gd name="connsiteY4" fmla="*/ 234845 h 400435"/>
                  <a:gd name="connsiteX5" fmla="*/ 432308 w 1418145"/>
                  <a:gd name="connsiteY5" fmla="*/ 239606 h 400435"/>
                  <a:gd name="connsiteX6" fmla="*/ 320120 w 1418145"/>
                  <a:gd name="connsiteY6" fmla="*/ 183545 h 400435"/>
                  <a:gd name="connsiteX7" fmla="*/ 318008 w 1418145"/>
                  <a:gd name="connsiteY7" fmla="*/ 174431 h 400435"/>
                  <a:gd name="connsiteX8" fmla="*/ 318008 w 1418145"/>
                  <a:gd name="connsiteY8" fmla="*/ 159004 h 400435"/>
                  <a:gd name="connsiteX9" fmla="*/ 159004 w 1418145"/>
                  <a:gd name="connsiteY9" fmla="*/ 0 h 400435"/>
                  <a:gd name="connsiteX10" fmla="*/ 0 w 1418145"/>
                  <a:gd name="connsiteY10" fmla="*/ 159004 h 400435"/>
                  <a:gd name="connsiteX11" fmla="*/ 0 w 1418145"/>
                  <a:gd name="connsiteY11" fmla="*/ 400434 h 40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145" h="400435">
                    <a:moveTo>
                      <a:pt x="0" y="400435"/>
                    </a:moveTo>
                    <a:lnTo>
                      <a:pt x="318008" y="400435"/>
                    </a:lnTo>
                    <a:lnTo>
                      <a:pt x="318008" y="400434"/>
                    </a:lnTo>
                    <a:lnTo>
                      <a:pt x="1418145" y="400434"/>
                    </a:lnTo>
                    <a:cubicBezTo>
                      <a:pt x="1413077" y="364105"/>
                      <a:pt x="1395983" y="233868"/>
                      <a:pt x="1202000" y="234845"/>
                    </a:cubicBezTo>
                    <a:lnTo>
                      <a:pt x="432308" y="239606"/>
                    </a:lnTo>
                    <a:cubicBezTo>
                      <a:pt x="401750" y="239607"/>
                      <a:pt x="342019" y="243253"/>
                      <a:pt x="320120" y="183545"/>
                    </a:cubicBezTo>
                    <a:lnTo>
                      <a:pt x="318008" y="174431"/>
                    </a:lnTo>
                    <a:lnTo>
                      <a:pt x="318008" y="159004"/>
                    </a:lnTo>
                    <a:cubicBezTo>
                      <a:pt x="318008" y="71189"/>
                      <a:pt x="246819" y="0"/>
                      <a:pt x="159004" y="0"/>
                    </a:cubicBezTo>
                    <a:cubicBezTo>
                      <a:pt x="71189" y="0"/>
                      <a:pt x="0" y="71189"/>
                      <a:pt x="0" y="159004"/>
                    </a:cubicBezTo>
                    <a:lnTo>
                      <a:pt x="0" y="40043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Rectangle 51"/>
              <p:cNvSpPr/>
              <p:nvPr/>
            </p:nvSpPr>
            <p:spPr>
              <a:xfrm>
                <a:off x="5851286" y="3516042"/>
                <a:ext cx="1886669" cy="47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53" name="Oval 52">
            <a:extLst>
              <a:ext uri="{FF2B5EF4-FFF2-40B4-BE49-F238E27FC236}">
                <a16:creationId xmlns:a16="http://schemas.microsoft.com/office/drawing/2014/main" id="{2097382D-423A-6740-936D-0A6E74822583}"/>
              </a:ext>
            </a:extLst>
          </p:cNvPr>
          <p:cNvSpPr/>
          <p:nvPr/>
        </p:nvSpPr>
        <p:spPr>
          <a:xfrm>
            <a:off x="11214996" y="1372236"/>
            <a:ext cx="550416" cy="550416"/>
          </a:xfrm>
          <a:prstGeom prst="ellipse">
            <a:avLst/>
          </a:prstGeom>
          <a:solidFill>
            <a:schemeClr val="bg1"/>
          </a:solidFill>
          <a:ln>
            <a:solidFill>
              <a:srgbClr val="F3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4" name="Picture 53" descr="IAM.png">
            <a:extLst>
              <a:ext uri="{FF2B5EF4-FFF2-40B4-BE49-F238E27FC236}">
                <a16:creationId xmlns:a16="http://schemas.microsoft.com/office/drawing/2014/main" id="{7CEFFCBC-EE36-A741-90F2-875E0F24E4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92233" y="1425495"/>
            <a:ext cx="395942" cy="443898"/>
          </a:xfrm>
          <a:prstGeom prst="rect">
            <a:avLst/>
          </a:prstGeom>
        </p:spPr>
      </p:pic>
    </p:spTree>
    <p:extLst>
      <p:ext uri="{BB962C8B-B14F-4D97-AF65-F5344CB8AC3E}">
        <p14:creationId xmlns:p14="http://schemas.microsoft.com/office/powerpoint/2010/main" val="3186596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right)">
                                      <p:cBhvr>
                                        <p:cTn id="7" dur="500"/>
                                        <p:tgtEl>
                                          <p:spTgt spid="37"/>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22" presetClass="entr" presetSubtype="8"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Amazon Ember" panose="020B0603020204020204" pitchFamily="34" charset="0"/>
                <a:cs typeface="Amazon Ember" panose="020B0603020204020204" pitchFamily="34" charset="0"/>
              </a:rPr>
              <a:t>AWS Security Token Service</a:t>
            </a:r>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16</a:t>
            </a:fld>
            <a:endParaRPr lang="en-US"/>
          </a:p>
        </p:txBody>
      </p:sp>
      <p:grpSp>
        <p:nvGrpSpPr>
          <p:cNvPr id="5" name="Group 4"/>
          <p:cNvGrpSpPr/>
          <p:nvPr/>
        </p:nvGrpSpPr>
        <p:grpSpPr>
          <a:xfrm>
            <a:off x="712218" y="4485281"/>
            <a:ext cx="5609113" cy="3521488"/>
            <a:chOff x="5744687" y="1873254"/>
            <a:chExt cx="5609113" cy="3521488"/>
          </a:xfrm>
        </p:grpSpPr>
        <p:sp>
          <p:nvSpPr>
            <p:cNvPr id="6" name="TextBox 5">
              <a:extLst>
                <a:ext uri="{FF2B5EF4-FFF2-40B4-BE49-F238E27FC236}">
                  <a16:creationId xmlns:a16="http://schemas.microsoft.com/office/drawing/2014/main" id="{641F1A6D-2FB7-4E4D-8BF0-F2306BFA748B}"/>
                </a:ext>
              </a:extLst>
            </p:cNvPr>
            <p:cNvSpPr txBox="1"/>
            <p:nvPr/>
          </p:nvSpPr>
          <p:spPr>
            <a:xfrm>
              <a:off x="5744687" y="1873254"/>
              <a:ext cx="4942691" cy="2057999"/>
            </a:xfrm>
            <a:prstGeom prst="rect">
              <a:avLst/>
            </a:prstGeom>
            <a:noFill/>
          </p:spPr>
          <p:txBody>
            <a:bodyPr wrap="square" lIns="0" tIns="0" rIns="0" bIns="0" rtlCol="0" anchor="t" anchorCtr="0">
              <a:spAutoFit/>
            </a:bodyPr>
            <a:lstStyle/>
            <a:p>
              <a:pPr marL="342900" lvl="1" indent="-342900" defTabSz="342900">
                <a:lnSpc>
                  <a:spcPct val="110000"/>
                </a:lnSpc>
                <a:spcAft>
                  <a:spcPts val="200"/>
                </a:spcAft>
                <a:buSzPct val="110000"/>
                <a:buFont typeface="Wingdings" panose="05000000000000000000" pitchFamily="2" charset="2"/>
                <a:buChar char="ü"/>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lnSpc>
                  <a:spcPct val="110000"/>
                </a:lnSpc>
                <a:spcAft>
                  <a:spcPts val="200"/>
                </a:spcAft>
                <a:buSzPct val="110000"/>
                <a:buFont typeface="Wingdings" panose="05000000000000000000" pitchFamily="2" charset="2"/>
                <a:buChar char="ü"/>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Configurable credential lifetime</a:t>
              </a:r>
            </a:p>
            <a:p>
              <a:pPr marL="342900" lvl="1" indent="-342900" defTabSz="342900">
                <a:lnSpc>
                  <a:spcPct val="110000"/>
                </a:lnSpc>
                <a:spcAft>
                  <a:spcPts val="200"/>
                </a:spcAft>
                <a:buSzPct val="110000"/>
                <a:buFont typeface="Wingdings" panose="05000000000000000000" pitchFamily="2" charset="2"/>
                <a:buChar char="ü"/>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Uses IAM policies to control permissions</a:t>
              </a:r>
            </a:p>
            <a:p>
              <a:pPr marL="342900" lvl="1" indent="-342900" defTabSz="342900">
                <a:lnSpc>
                  <a:spcPct val="110000"/>
                </a:lnSpc>
                <a:spcAft>
                  <a:spcPts val="200"/>
                </a:spcAft>
                <a:buSzPct val="110000"/>
                <a:buFont typeface="Wingdings" panose="05000000000000000000" pitchFamily="2" charset="2"/>
                <a:buChar char="ü"/>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Supports SAML 2.0</a:t>
              </a:r>
            </a:p>
            <a:p>
              <a:pPr marL="342900" lvl="1" indent="-342900" defTabSz="342900">
                <a:lnSpc>
                  <a:spcPct val="110000"/>
                </a:lnSpc>
                <a:spcAft>
                  <a:spcPts val="200"/>
                </a:spcAft>
                <a:buSzPct val="110000"/>
                <a:buFont typeface="Wingdings" panose="05000000000000000000" pitchFamily="2" charset="2"/>
                <a:buChar char="ü"/>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lnSpc>
                  <a:spcPct val="110000"/>
                </a:lnSpc>
                <a:spcAft>
                  <a:spcPts val="200"/>
                </a:spcAft>
                <a:buSzPct val="110000"/>
                <a:buFont typeface="Wingdings" panose="05000000000000000000" pitchFamily="2" charset="2"/>
                <a:buChar char="ü"/>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6">
              <a:extLst>
                <a:ext uri="{FF2B5EF4-FFF2-40B4-BE49-F238E27FC236}">
                  <a16:creationId xmlns:a16="http://schemas.microsoft.com/office/drawing/2014/main" id="{641F1A6D-2FB7-4E4D-8BF0-F2306BFA748B}"/>
                </a:ext>
              </a:extLst>
            </p:cNvPr>
            <p:cNvSpPr txBox="1"/>
            <p:nvPr/>
          </p:nvSpPr>
          <p:spPr>
            <a:xfrm>
              <a:off x="6411109" y="4241079"/>
              <a:ext cx="4942691" cy="321627"/>
            </a:xfrm>
            <a:prstGeom prst="rect">
              <a:avLst/>
            </a:prstGeom>
            <a:noFill/>
          </p:spPr>
          <p:txBody>
            <a:bodyPr wrap="square" lIns="0" tIns="0" rIns="0" bIns="0" rtlCol="0" anchor="t" anchorCtr="0">
              <a:spAutoFit/>
            </a:bodyPr>
            <a:lstStyle/>
            <a:p>
              <a:pPr>
                <a:lnSpc>
                  <a:spcPct val="110000"/>
                </a:lnSpc>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a:extLst>
                <a:ext uri="{FF2B5EF4-FFF2-40B4-BE49-F238E27FC236}">
                  <a16:creationId xmlns:a16="http://schemas.microsoft.com/office/drawing/2014/main" id="{641F1A6D-2FB7-4E4D-8BF0-F2306BFA748B}"/>
                </a:ext>
              </a:extLst>
            </p:cNvPr>
            <p:cNvSpPr txBox="1"/>
            <p:nvPr/>
          </p:nvSpPr>
          <p:spPr>
            <a:xfrm>
              <a:off x="6411109" y="5073115"/>
              <a:ext cx="4942691" cy="321627"/>
            </a:xfrm>
            <a:prstGeom prst="rect">
              <a:avLst/>
            </a:prstGeom>
            <a:noFill/>
          </p:spPr>
          <p:txBody>
            <a:bodyPr wrap="square" lIns="0" tIns="0" rIns="0" bIns="0" rtlCol="0" anchor="t" anchorCtr="0">
              <a:spAutoFit/>
            </a:bodyPr>
            <a:lstStyle/>
            <a:p>
              <a:pPr>
                <a:lnSpc>
                  <a:spcPct val="110000"/>
                </a:lnSpc>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9" name="Group 8"/>
          <p:cNvGrpSpPr/>
          <p:nvPr/>
        </p:nvGrpSpPr>
        <p:grpSpPr>
          <a:xfrm>
            <a:off x="411427" y="1007986"/>
            <a:ext cx="11354569" cy="2399495"/>
            <a:chOff x="148925" y="1305254"/>
            <a:chExt cx="11354569" cy="2399495"/>
          </a:xfrm>
        </p:grpSpPr>
        <p:pic>
          <p:nvPicPr>
            <p:cNvPr id="10" name="Picture 9" descr="Us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01" y="1847876"/>
              <a:ext cx="880776" cy="880776"/>
            </a:xfrm>
            <a:prstGeom prst="rect">
              <a:avLst/>
            </a:prstGeom>
          </p:spPr>
        </p:pic>
        <p:grpSp>
          <p:nvGrpSpPr>
            <p:cNvPr id="11" name="Group 23"/>
            <p:cNvGrpSpPr/>
            <p:nvPr/>
          </p:nvGrpSpPr>
          <p:grpSpPr>
            <a:xfrm>
              <a:off x="411236" y="1723736"/>
              <a:ext cx="1472275" cy="1981013"/>
              <a:chOff x="4676775" y="4879368"/>
              <a:chExt cx="1752600" cy="2144491"/>
            </a:xfrm>
          </p:grpSpPr>
          <p:sp>
            <p:nvSpPr>
              <p:cNvPr id="28" name="Rounded Rectangle 24"/>
              <p:cNvSpPr/>
              <p:nvPr/>
            </p:nvSpPr>
            <p:spPr>
              <a:xfrm>
                <a:off x="4676775" y="4879368"/>
                <a:ext cx="1752600" cy="109967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TextBox 37"/>
              <p:cNvSpPr txBox="1">
                <a:spLocks noChangeArrowheads="1"/>
              </p:cNvSpPr>
              <p:nvPr/>
            </p:nvSpPr>
            <p:spPr bwMode="auto">
              <a:xfrm>
                <a:off x="4736423" y="5990808"/>
                <a:ext cx="1555750" cy="1033051"/>
              </a:xfrm>
              <a:prstGeom prst="rect">
                <a:avLst/>
              </a:prstGeom>
              <a:noFill/>
              <a:ln w="9525">
                <a:noFill/>
                <a:miter lim="800000"/>
                <a:headEnd/>
                <a:tailEnd/>
              </a:ln>
            </p:spPr>
            <p:txBody>
              <a:bodyPr>
                <a:spAutoFit/>
              </a:bodyPr>
              <a:lstStyle/>
              <a:p>
                <a:pPr algn="ctr"/>
                <a:r>
                  <a:rPr lang="en-US" sz="1867" dirty="0">
                    <a:latin typeface="Amazon Ember" panose="02000000000000000000" pitchFamily="2" charset="0"/>
                    <a:ea typeface="Amazon Ember" panose="02000000000000000000" pitchFamily="2" charset="0"/>
                    <a:cs typeface="Amazon Ember Light" panose="020B0403020204020204" pitchFamily="34" charset="0"/>
                  </a:rPr>
                  <a:t>Corporate Data Center</a:t>
                </a:r>
              </a:p>
            </p:txBody>
          </p:sp>
        </p:grpSp>
        <p:sp>
          <p:nvSpPr>
            <p:cNvPr id="12" name="Rounded Rectangle 11"/>
            <p:cNvSpPr/>
            <p:nvPr/>
          </p:nvSpPr>
          <p:spPr>
            <a:xfrm>
              <a:off x="7276595" y="1723736"/>
              <a:ext cx="4098252" cy="149332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3" name="Picture 12" descr="AWS-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706" y="1305254"/>
              <a:ext cx="684204" cy="684204"/>
            </a:xfrm>
            <a:prstGeom prst="rect">
              <a:avLst/>
            </a:prstGeom>
          </p:spPr>
        </p:pic>
        <p:sp>
          <p:nvSpPr>
            <p:cNvPr id="14" name="TextBox 13"/>
            <p:cNvSpPr txBox="1"/>
            <p:nvPr/>
          </p:nvSpPr>
          <p:spPr>
            <a:xfrm>
              <a:off x="8150805" y="1354403"/>
              <a:ext cx="3352689" cy="338554"/>
            </a:xfrm>
            <a:prstGeom prst="rect">
              <a:avLst/>
            </a:prstGeom>
            <a:noFill/>
          </p:spPr>
          <p:txBody>
            <a:bodyPr wrap="square" rtlCol="0">
              <a:spAutoFit/>
            </a:bodyPr>
            <a:lstStyle/>
            <a:p>
              <a:r>
                <a:rPr lang="en-US" sz="1600" dirty="0">
                  <a:ea typeface="Amazon Ember Light" panose="020B0403020204020204" pitchFamily="34" charset="0"/>
                  <a:cs typeface="Amazon Ember Light" panose="020B0403020204020204" pitchFamily="34" charset="0"/>
                </a:rPr>
                <a:t>AWS (Service Provider)</a:t>
              </a:r>
            </a:p>
          </p:txBody>
        </p:sp>
        <p:grpSp>
          <p:nvGrpSpPr>
            <p:cNvPr id="15" name="Group 14"/>
            <p:cNvGrpSpPr/>
            <p:nvPr/>
          </p:nvGrpSpPr>
          <p:grpSpPr>
            <a:xfrm>
              <a:off x="9655694" y="2044767"/>
              <a:ext cx="1543631" cy="547599"/>
              <a:chOff x="6127602" y="1360612"/>
              <a:chExt cx="1157723" cy="410699"/>
            </a:xfrm>
          </p:grpSpPr>
          <p:pic>
            <p:nvPicPr>
              <p:cNvPr id="25" name="Picture 24" descr="S3-Bucket-with-object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451" y="1374805"/>
                <a:ext cx="382312" cy="382312"/>
              </a:xfrm>
              <a:prstGeom prst="rect">
                <a:avLst/>
              </a:prstGeom>
            </p:spPr>
          </p:pic>
          <p:pic>
            <p:nvPicPr>
              <p:cNvPr id="26" name="Picture 25" descr="DynamoD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7602" y="1386468"/>
                <a:ext cx="358986" cy="358986"/>
              </a:xfrm>
              <a:prstGeom prst="rect">
                <a:avLst/>
              </a:prstGeom>
            </p:spPr>
          </p:pic>
          <p:pic>
            <p:nvPicPr>
              <p:cNvPr id="27" name="Picture 26" descr="EC2-Instanc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4626" y="1360612"/>
                <a:ext cx="410699" cy="410699"/>
              </a:xfrm>
              <a:prstGeom prst="rect">
                <a:avLst/>
              </a:prstGeom>
            </p:spPr>
          </p:pic>
        </p:grpSp>
        <p:sp>
          <p:nvSpPr>
            <p:cNvPr id="16" name="TextBox 37"/>
            <p:cNvSpPr txBox="1">
              <a:spLocks noChangeArrowheads="1"/>
            </p:cNvSpPr>
            <p:nvPr/>
          </p:nvSpPr>
          <p:spPr bwMode="auto">
            <a:xfrm>
              <a:off x="9606186" y="2604217"/>
              <a:ext cx="1642647" cy="379656"/>
            </a:xfrm>
            <a:prstGeom prst="rect">
              <a:avLst/>
            </a:prstGeom>
            <a:noFill/>
            <a:ln w="9525">
              <a:noFill/>
              <a:miter lim="800000"/>
              <a:headEnd/>
              <a:tailEnd/>
            </a:ln>
          </p:spPr>
          <p:txBody>
            <a:bodyPr wrap="square">
              <a:spAutoFit/>
            </a:bodyPr>
            <a:lstStyle/>
            <a:p>
              <a:pPr algn="ctr"/>
              <a:r>
                <a:rPr lang="en-US" sz="1867" dirty="0">
                  <a:latin typeface="Amazon Ember" panose="02000000000000000000" pitchFamily="2" charset="0"/>
                  <a:ea typeface="Amazon Ember" panose="02000000000000000000" pitchFamily="2" charset="0"/>
                  <a:cs typeface="Amazon Ember Light" panose="020B0403020204020204" pitchFamily="34" charset="0"/>
                </a:rPr>
                <a:t>AWS Services</a:t>
              </a:r>
            </a:p>
          </p:txBody>
        </p:sp>
        <p:pic>
          <p:nvPicPr>
            <p:cNvPr id="17" name="Picture 16" descr="Corporate-Data-Cen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925" y="1408174"/>
              <a:ext cx="601583" cy="601583"/>
            </a:xfrm>
            <a:prstGeom prst="rect">
              <a:avLst/>
            </a:prstGeom>
          </p:spPr>
        </p:pic>
        <p:cxnSp>
          <p:nvCxnSpPr>
            <p:cNvPr id="18" name="Straight Arrow Connector 17"/>
            <p:cNvCxnSpPr>
              <a:stCxn id="28" idx="3"/>
            </p:cNvCxnSpPr>
            <p:nvPr/>
          </p:nvCxnSpPr>
          <p:spPr>
            <a:xfrm>
              <a:off x="1883511" y="2231656"/>
              <a:ext cx="7503331" cy="5660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7066585" y="1932371"/>
              <a:ext cx="2163097" cy="949107"/>
              <a:chOff x="171028" y="907770"/>
              <a:chExt cx="1622323" cy="711830"/>
            </a:xfrm>
          </p:grpSpPr>
          <p:pic>
            <p:nvPicPr>
              <p:cNvPr id="23" name="Picture 22" descr="IAM-Security-Token-Service.png"/>
              <p:cNvPicPr>
                <a:picLocks noChangeAspect="1"/>
              </p:cNvPicPr>
              <p:nvPr/>
            </p:nvPicPr>
            <p:blipFill rotWithShape="1">
              <a:blip r:embed="rId9">
                <a:extLst>
                  <a:ext uri="{28A0092B-C50C-407E-A947-70E740481C1C}">
                    <a14:useLocalDpi xmlns:a14="http://schemas.microsoft.com/office/drawing/2010/main" val="0"/>
                  </a:ext>
                </a:extLst>
              </a:blip>
              <a:srcRect l="9609" t="17625" b="19555"/>
              <a:stretch/>
            </p:blipFill>
            <p:spPr>
              <a:xfrm>
                <a:off x="678427" y="907770"/>
                <a:ext cx="709311" cy="492963"/>
              </a:xfrm>
              <a:prstGeom prst="rect">
                <a:avLst/>
              </a:prstGeom>
            </p:spPr>
          </p:pic>
          <p:sp>
            <p:nvSpPr>
              <p:cNvPr id="24" name="TextBox 23"/>
              <p:cNvSpPr txBox="1"/>
              <p:nvPr/>
            </p:nvSpPr>
            <p:spPr>
              <a:xfrm>
                <a:off x="171028" y="1334858"/>
                <a:ext cx="1622323" cy="284742"/>
              </a:xfrm>
              <a:prstGeom prst="rect">
                <a:avLst/>
              </a:prstGeom>
              <a:noFill/>
            </p:spPr>
            <p:txBody>
              <a:bodyPr wrap="square" rtlCol="0">
                <a:spAutoFit/>
              </a:bodyPr>
              <a:lstStyle/>
              <a:p>
                <a:pPr algn="ctr"/>
                <a:r>
                  <a:rPr lang="en-US" sz="1867" dirty="0">
                    <a:latin typeface="Amazon Ember" panose="02000000000000000000" pitchFamily="2" charset="0"/>
                    <a:ea typeface="Amazon Ember" panose="02000000000000000000" pitchFamily="2" charset="0"/>
                    <a:cs typeface="Amazon Ember Light" panose="020B0403020204020204" pitchFamily="34" charset="0"/>
                  </a:rPr>
                  <a:t>AWS STS</a:t>
                </a:r>
              </a:p>
            </p:txBody>
          </p:sp>
        </p:grpSp>
        <p:pic>
          <p:nvPicPr>
            <p:cNvPr id="20" name="Picture 19" descr="AWS-Management-Consol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21519" y="1373305"/>
              <a:ext cx="975360" cy="975360"/>
            </a:xfrm>
            <a:prstGeom prst="rect">
              <a:avLst/>
            </a:prstGeom>
          </p:spPr>
        </p:pic>
        <p:sp>
          <p:nvSpPr>
            <p:cNvPr id="21" name="TextBox 20"/>
            <p:cNvSpPr txBox="1"/>
            <p:nvPr/>
          </p:nvSpPr>
          <p:spPr>
            <a:xfrm>
              <a:off x="5688956" y="2445449"/>
              <a:ext cx="1268937" cy="379656"/>
            </a:xfrm>
            <a:prstGeom prst="rect">
              <a:avLst/>
            </a:prstGeom>
            <a:noFill/>
          </p:spPr>
          <p:txBody>
            <a:bodyPr wrap="square" rtlCol="0">
              <a:spAutoFit/>
            </a:bodyPr>
            <a:lstStyle/>
            <a:p>
              <a:pPr algn="ctr"/>
              <a:r>
                <a:rPr lang="en-US" sz="1867" dirty="0">
                  <a:latin typeface="Amazon Ember" panose="02000000000000000000" pitchFamily="2" charset="0"/>
                  <a:ea typeface="Amazon Ember" panose="02000000000000000000" pitchFamily="2" charset="0"/>
                  <a:cs typeface="Amazon Ember Light" panose="020B0403020204020204" pitchFamily="34" charset="0"/>
                </a:rPr>
                <a:t>AWS API</a:t>
              </a:r>
            </a:p>
          </p:txBody>
        </p:sp>
        <p:sp>
          <p:nvSpPr>
            <p:cNvPr id="22" name="Rounded Rectangle 21"/>
            <p:cNvSpPr/>
            <p:nvPr/>
          </p:nvSpPr>
          <p:spPr>
            <a:xfrm>
              <a:off x="9501331" y="1874095"/>
              <a:ext cx="1747501" cy="1116752"/>
            </a:xfrm>
            <a:prstGeom prst="roundRect">
              <a:avLst/>
            </a:prstGeom>
            <a:noFill/>
            <a:ln>
              <a:solidFill>
                <a:schemeClr val="accent1">
                  <a:shade val="95000"/>
                  <a:satMod val="10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aphicFrame>
        <p:nvGraphicFramePr>
          <p:cNvPr id="30" name="Table 29"/>
          <p:cNvGraphicFramePr>
            <a:graphicFrameLocks noGrp="1"/>
          </p:cNvGraphicFramePr>
          <p:nvPr>
            <p:extLst>
              <p:ext uri="{D42A27DB-BD31-4B8C-83A1-F6EECF244321}">
                <p14:modId xmlns:p14="http://schemas.microsoft.com/office/powerpoint/2010/main" val="892294011"/>
              </p:ext>
            </p:extLst>
          </p:nvPr>
        </p:nvGraphicFramePr>
        <p:xfrm>
          <a:off x="3090441" y="2059950"/>
          <a:ext cx="2301587" cy="2506132"/>
        </p:xfrm>
        <a:graphic>
          <a:graphicData uri="http://schemas.openxmlformats.org/drawingml/2006/table">
            <a:tbl>
              <a:tblPr firstRow="1" bandRow="1">
                <a:tableStyleId>{5C22544A-7EE6-4342-B048-85BDC9FD1C3A}</a:tableStyleId>
              </a:tblPr>
              <a:tblGrid>
                <a:gridCol w="2301587">
                  <a:extLst>
                    <a:ext uri="{9D8B030D-6E8A-4147-A177-3AD203B41FA5}">
                      <a16:colId xmlns:a16="http://schemas.microsoft.com/office/drawing/2014/main" val="20000"/>
                    </a:ext>
                  </a:extLst>
                </a:gridCol>
              </a:tblGrid>
              <a:tr h="528320">
                <a:tc>
                  <a:txBody>
                    <a:bodyPr/>
                    <a:lstStyle/>
                    <a:p>
                      <a:pPr algn="ctr"/>
                      <a:r>
                        <a:rPr lang="en-US" sz="2000" b="0" dirty="0">
                          <a:solidFill>
                            <a:schemeClr val="tx1">
                              <a:lumMod val="50000"/>
                            </a:schemeClr>
                          </a:solidFill>
                          <a:latin typeface="Amazon Ember" panose="02000000000000000000" pitchFamily="2" charset="0"/>
                          <a:ea typeface="Amazon Ember" panose="02000000000000000000" pitchFamily="2" charset="0"/>
                        </a:rPr>
                        <a:t>Session</a:t>
                      </a:r>
                      <a:endParaRPr lang="en-US" sz="2400" b="0" dirty="0">
                        <a:solidFill>
                          <a:schemeClr val="tx1">
                            <a:lumMod val="50000"/>
                          </a:schemeClr>
                        </a:solidFill>
                        <a:latin typeface="Amazon Ember" panose="02000000000000000000" pitchFamily="2" charset="0"/>
                        <a:ea typeface="Amazon Ember" panose="02000000000000000000" pitchFamily="2"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94453">
                <a:tc>
                  <a:txBody>
                    <a:bodyPr/>
                    <a:lstStyle/>
                    <a:p>
                      <a:r>
                        <a:rPr lang="en-US" sz="1800" dirty="0">
                          <a:latin typeface="+mn-lt"/>
                          <a:ea typeface="Amazon Ember Light" panose="020B0403020204020204" pitchFamily="34" charset="0"/>
                          <a:cs typeface="Amazon Ember Light" panose="020B0403020204020204" pitchFamily="34" charset="0"/>
                        </a:rPr>
                        <a:t>Access Key ID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4453">
                <a:tc>
                  <a:txBody>
                    <a:bodyPr/>
                    <a:lstStyle/>
                    <a:p>
                      <a:r>
                        <a:rPr lang="en-US" sz="1800" dirty="0">
                          <a:latin typeface="+mn-lt"/>
                          <a:ea typeface="Amazon Ember Light" panose="020B0403020204020204" pitchFamily="34" charset="0"/>
                          <a:cs typeface="Amazon Ember Light" panose="020B0403020204020204" pitchFamily="34" charset="0"/>
                        </a:rPr>
                        <a:t>Secret Access Key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94453">
                <a:tc>
                  <a:txBody>
                    <a:bodyPr/>
                    <a:lstStyle/>
                    <a:p>
                      <a:r>
                        <a:rPr lang="en-US" sz="1800" dirty="0">
                          <a:latin typeface="+mn-lt"/>
                          <a:ea typeface="Amazon Ember Light" panose="020B0403020204020204" pitchFamily="34" charset="0"/>
                          <a:cs typeface="Amazon Ember Light" panose="020B0403020204020204" pitchFamily="34" charset="0"/>
                        </a:rPr>
                        <a:t>Session Token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4453">
                <a:tc>
                  <a:txBody>
                    <a:bodyPr/>
                    <a:lstStyle/>
                    <a:p>
                      <a:r>
                        <a:rPr lang="en-US" sz="1800" dirty="0">
                          <a:latin typeface="+mn-lt"/>
                          <a:ea typeface="Amazon Ember Light" panose="020B0403020204020204" pitchFamily="34" charset="0"/>
                          <a:cs typeface="Amazon Ember Light" panose="020B0403020204020204" pitchFamily="34" charset="0"/>
                        </a:rPr>
                        <a:t>Expiration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1" name="Right Brace 30"/>
          <p:cNvSpPr/>
          <p:nvPr/>
        </p:nvSpPr>
        <p:spPr>
          <a:xfrm>
            <a:off x="5392030" y="2606903"/>
            <a:ext cx="554181" cy="1425120"/>
          </a:xfrm>
          <a:prstGeom prst="rightBrace">
            <a:avLst/>
          </a:prstGeom>
          <a:ln>
            <a:solidFill>
              <a:schemeClr val="tx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sp>
        <p:nvSpPr>
          <p:cNvPr id="32" name="TextBox 31"/>
          <p:cNvSpPr txBox="1"/>
          <p:nvPr/>
        </p:nvSpPr>
        <p:spPr>
          <a:xfrm>
            <a:off x="5873691" y="3077928"/>
            <a:ext cx="4499987" cy="369332"/>
          </a:xfrm>
          <a:prstGeom prst="rect">
            <a:avLst/>
          </a:prstGeom>
          <a:noFill/>
        </p:spPr>
        <p:txBody>
          <a:bodyPr wrap="square" rtlCol="0">
            <a:spAutoFit/>
          </a:bodyPr>
          <a:lstStyle/>
          <a:p>
            <a:r>
              <a:rPr lang="en-US" dirty="0">
                <a:latin typeface="Amazon Ember" panose="02000000000000000000" pitchFamily="2" charset="0"/>
                <a:ea typeface="Amazon Ember" panose="02000000000000000000" pitchFamily="2" charset="0"/>
                <a:cs typeface="Helvetica Neue" charset="0"/>
              </a:rPr>
              <a:t>Temporary </a:t>
            </a:r>
            <a:r>
              <a:rPr lang="en-US" dirty="0" smtClean="0">
                <a:latin typeface="Amazon Ember" panose="02000000000000000000" pitchFamily="2" charset="0"/>
                <a:ea typeface="Amazon Ember" panose="02000000000000000000" pitchFamily="2" charset="0"/>
                <a:cs typeface="Helvetica Neue" charset="0"/>
              </a:rPr>
              <a:t>Security </a:t>
            </a:r>
            <a:r>
              <a:rPr lang="en-US" dirty="0">
                <a:latin typeface="Amazon Ember" panose="02000000000000000000" pitchFamily="2" charset="0"/>
                <a:ea typeface="Amazon Ember" panose="02000000000000000000" pitchFamily="2" charset="0"/>
                <a:cs typeface="Helvetica Neue" charset="0"/>
              </a:rPr>
              <a:t>Credentials</a:t>
            </a:r>
          </a:p>
        </p:txBody>
      </p:sp>
      <p:sp>
        <p:nvSpPr>
          <p:cNvPr id="33" name="Right Brace 32"/>
          <p:cNvSpPr/>
          <p:nvPr/>
        </p:nvSpPr>
        <p:spPr>
          <a:xfrm>
            <a:off x="5392030" y="4050496"/>
            <a:ext cx="554180" cy="515587"/>
          </a:xfrm>
          <a:prstGeom prst="rightBrace">
            <a:avLst/>
          </a:prstGeom>
          <a:ln>
            <a:solidFill>
              <a:schemeClr val="tx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sp>
        <p:nvSpPr>
          <p:cNvPr id="34" name="TextBox 33"/>
          <p:cNvSpPr txBox="1"/>
          <p:nvPr/>
        </p:nvSpPr>
        <p:spPr>
          <a:xfrm>
            <a:off x="5852039" y="4054138"/>
            <a:ext cx="3162445" cy="369332"/>
          </a:xfrm>
          <a:prstGeom prst="rect">
            <a:avLst/>
          </a:prstGeom>
          <a:noFill/>
        </p:spPr>
        <p:txBody>
          <a:bodyPr wrap="square" rtlCol="0">
            <a:spAutoFit/>
          </a:bodyPr>
          <a:lstStyle/>
          <a:p>
            <a:r>
              <a:rPr lang="en-US" dirty="0">
                <a:latin typeface="Amazon Ember" panose="02000000000000000000" pitchFamily="2" charset="0"/>
                <a:ea typeface="Amazon Ember" panose="02000000000000000000" pitchFamily="2" charset="0"/>
              </a:rPr>
              <a:t>15 minutes to 36 hours</a:t>
            </a:r>
            <a:endParaRPr lang="en-US" dirty="0">
              <a:latin typeface="Amazon Ember" panose="02000000000000000000" pitchFamily="2" charset="0"/>
              <a:ea typeface="Amazon Ember" panose="02000000000000000000" pitchFamily="2" charset="0"/>
              <a:cs typeface="Helvetica Neue" charset="0"/>
            </a:endParaRPr>
          </a:p>
        </p:txBody>
      </p:sp>
    </p:spTree>
    <p:extLst>
      <p:ext uri="{BB962C8B-B14F-4D97-AF65-F5344CB8AC3E}">
        <p14:creationId xmlns:p14="http://schemas.microsoft.com/office/powerpoint/2010/main" val="98212853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Identity Federation</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17</a:t>
            </a:fld>
            <a:endParaRPr lang="en-US"/>
          </a:p>
        </p:txBody>
      </p:sp>
      <p:grpSp>
        <p:nvGrpSpPr>
          <p:cNvPr id="5" name="Group 4"/>
          <p:cNvGrpSpPr/>
          <p:nvPr/>
        </p:nvGrpSpPr>
        <p:grpSpPr>
          <a:xfrm>
            <a:off x="625498" y="1630539"/>
            <a:ext cx="10461897" cy="4277490"/>
            <a:chOff x="6350000" y="1796311"/>
            <a:chExt cx="5130800" cy="4277490"/>
          </a:xfrm>
        </p:grpSpPr>
        <p:sp>
          <p:nvSpPr>
            <p:cNvPr id="6" name="Rectangle 5">
              <a:extLst>
                <a:ext uri="{FF2B5EF4-FFF2-40B4-BE49-F238E27FC236}">
                  <a16:creationId xmlns:a16="http://schemas.microsoft.com/office/drawing/2014/main" id="{E9C09194-A68A-49D4-B7C5-C7B12D77E527}"/>
                </a:ext>
              </a:extLst>
            </p:cNvPr>
            <p:cNvSpPr/>
            <p:nvPr/>
          </p:nvSpPr>
          <p:spPr>
            <a:xfrm>
              <a:off x="6350000" y="1796311"/>
              <a:ext cx="5003800" cy="892552"/>
            </a:xfrm>
            <a:prstGeom prst="rect">
              <a:avLst/>
            </a:prstGeom>
          </p:spPr>
          <p:txBody>
            <a:bodyPr wrap="square" lIns="0" tIns="0" rIns="0" bIns="0">
              <a:spAutoFit/>
            </a:bodyPr>
            <a:lstStyle/>
            <a:p>
              <a:pPr marL="0" lvl="1" defTabSz="342900">
                <a:buClr>
                  <a:schemeClr val="accent1"/>
                </a:buClr>
                <a:buSzPct val="110000"/>
                <a:tabLst>
                  <a:tab pos="8461375" algn="r"/>
                </a:tabLst>
              </a:pPr>
              <a:r>
                <a:rPr lang="en-US" sz="2400" dirty="0">
                  <a:solidFill>
                    <a:schemeClr val="tx1">
                      <a:lumMod val="50000"/>
                    </a:schemeClr>
                  </a:solidFill>
                  <a:ea typeface="Amazon Ember" panose="02000000000000000000" pitchFamily="2" charset="0"/>
                  <a:cs typeface="Amazon Ember" panose="020B0603020204020204" pitchFamily="34" charset="0"/>
                </a:rPr>
                <a:t>Authenticate using </a:t>
              </a: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external identities </a:t>
              </a:r>
              <a:r>
                <a:rPr lang="en-US" sz="2400" dirty="0" smtClean="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 </a:t>
              </a:r>
              <a:r>
                <a:rPr lang="en-US" sz="2400" dirty="0" smtClean="0">
                  <a:solidFill>
                    <a:schemeClr val="tx1">
                      <a:lumMod val="50000"/>
                    </a:schemeClr>
                  </a:solidFill>
                  <a:ea typeface="Amazon Ember" panose="02000000000000000000" pitchFamily="2" charset="0"/>
                  <a:cs typeface="Amazon Ember" panose="020B0603020204020204" pitchFamily="34" charset="0"/>
                </a:rPr>
                <a:t>(</a:t>
              </a:r>
              <a:r>
                <a:rPr lang="en-US" sz="2400" dirty="0">
                  <a:solidFill>
                    <a:schemeClr val="tx1">
                      <a:lumMod val="50000"/>
                    </a:schemeClr>
                  </a:solidFill>
                  <a:ea typeface="Amazon Ember" panose="02000000000000000000" pitchFamily="2" charset="0"/>
                  <a:cs typeface="Amazon Ember" panose="020B0603020204020204" pitchFamily="34" charset="0"/>
                </a:rPr>
                <a:t>federated users</a:t>
              </a: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a:t>
              </a:r>
            </a:p>
            <a:p>
              <a:pPr marL="342900" lvl="1" indent="-342900" defTabSz="342900">
                <a:spcBef>
                  <a:spcPts val="1200"/>
                </a:spcBef>
                <a:spcAft>
                  <a:spcPts val="600"/>
                </a:spcAft>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00000000000000000" pitchFamily="2" charset="0"/>
                  <a:cs typeface="Amazon Ember" panose="020B0603020204020204" pitchFamily="34" charset="0"/>
                </a:rPr>
                <a:t>Grant access to AWS resources without having to create IAM </a:t>
              </a:r>
              <a:r>
                <a:rPr lang="en-US" sz="2400" dirty="0" smtClean="0">
                  <a:solidFill>
                    <a:schemeClr val="tx1">
                      <a:lumMod val="50000"/>
                    </a:schemeClr>
                  </a:solidFill>
                  <a:latin typeface="+mj-lt"/>
                  <a:ea typeface="Amazon Ember" panose="02000000000000000000" pitchFamily="2" charset="0"/>
                  <a:cs typeface="Amazon Ember" panose="020B0603020204020204" pitchFamily="34" charset="0"/>
                </a:rPr>
                <a:t>users</a:t>
              </a:r>
              <a:endParaRPr lang="en-US" sz="2400" dirty="0">
                <a:solidFill>
                  <a:schemeClr val="tx1">
                    <a:lumMod val="50000"/>
                  </a:schemeClr>
                </a:solidFill>
                <a:latin typeface="+mj-lt"/>
                <a:ea typeface="Amazon Ember" panose="02000000000000000000" pitchFamily="2" charset="0"/>
                <a:cs typeface="Amazon Ember" panose="020B0603020204020204" pitchFamily="34" charset="0"/>
              </a:endParaRPr>
            </a:p>
          </p:txBody>
        </p:sp>
        <p:sp>
          <p:nvSpPr>
            <p:cNvPr id="7" name="Rectangle 6">
              <a:extLst>
                <a:ext uri="{FF2B5EF4-FFF2-40B4-BE49-F238E27FC236}">
                  <a16:creationId xmlns:a16="http://schemas.microsoft.com/office/drawing/2014/main" id="{E9C09194-A68A-49D4-B7C5-C7B12D77E527}"/>
                </a:ext>
              </a:extLst>
            </p:cNvPr>
            <p:cNvSpPr/>
            <p:nvPr/>
          </p:nvSpPr>
          <p:spPr>
            <a:xfrm>
              <a:off x="6350000" y="3319201"/>
              <a:ext cx="5003800" cy="2754600"/>
            </a:xfrm>
            <a:prstGeom prst="rect">
              <a:avLst/>
            </a:prstGeom>
          </p:spPr>
          <p:txBody>
            <a:bodyPr wrap="square" lIns="0" tIns="0" rIns="0" bIns="0">
              <a:spAutoFit/>
            </a:bodyPr>
            <a:lstStyle/>
            <a:p>
              <a:pPr marL="0" lvl="1" defTabSz="342900">
                <a:spcBef>
                  <a:spcPts val="1200"/>
                </a:spcBef>
                <a:buClr>
                  <a:schemeClr val="accent1"/>
                </a:buClr>
                <a:buSzPct val="110000"/>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May include:</a:t>
              </a:r>
            </a:p>
            <a:p>
              <a:pPr marL="342900" lvl="1" indent="-342900" defTabSz="342900">
                <a:spcBef>
                  <a:spcPts val="1200"/>
                </a:spcBef>
                <a:spcAft>
                  <a:spcPts val="600"/>
                </a:spcAft>
                <a:buClr>
                  <a:schemeClr val="accent1"/>
                </a:buClr>
                <a:buSzPct val="110000"/>
                <a:buBlip>
                  <a:blip r:embed="rId3"/>
                </a:buBlip>
                <a:tabLst>
                  <a:tab pos="8461375" algn="r"/>
                </a:tabLst>
              </a:pP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Web identity federation</a:t>
              </a:r>
            </a:p>
            <a:p>
              <a:pPr marL="838200" lvl="1" indent="-457200" defTabSz="342900">
                <a:spcAft>
                  <a:spcPts val="600"/>
                </a:spcAft>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Amazon Cognito, Log in with Amazon, Facebook, Google, OpenID Connect (OIDC)</a:t>
              </a:r>
            </a:p>
            <a:p>
              <a:pPr marL="342900" lvl="1" indent="-342900" defTabSz="342900">
                <a:spcBef>
                  <a:spcPts val="1200"/>
                </a:spcBef>
                <a:spcAft>
                  <a:spcPts val="600"/>
                </a:spcAft>
                <a:buClr>
                  <a:schemeClr val="accent1"/>
                </a:buClr>
                <a:buSzPct val="110000"/>
                <a:buBlip>
                  <a:blip r:embed="rId3"/>
                </a:buBlip>
                <a:tabLst>
                  <a:tab pos="8461375" algn="r"/>
                </a:tabLst>
              </a:pP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Security </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Assertion Markup Language </a:t>
              </a:r>
              <a:r>
                <a:rPr lang="en-US" sz="24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(SAML) 2.0-based </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federation</a:t>
              </a:r>
            </a:p>
            <a:p>
              <a:pPr marL="723900" lvl="1" indent="-342900" defTabSz="342900">
                <a:spcAft>
                  <a:spcPts val="600"/>
                </a:spcAft>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Microsoft Active Directory, LDAPS, Open LDAP</a:t>
              </a:r>
            </a:p>
          </p:txBody>
        </p:sp>
        <p:cxnSp>
          <p:nvCxnSpPr>
            <p:cNvPr id="8" name="Straight Connector 7"/>
            <p:cNvCxnSpPr/>
            <p:nvPr/>
          </p:nvCxnSpPr>
          <p:spPr>
            <a:xfrm>
              <a:off x="6350000" y="3124096"/>
              <a:ext cx="5130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21990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SSO Federation Using SAML</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18</a:t>
            </a:fld>
            <a:endParaRPr lang="en-US"/>
          </a:p>
        </p:txBody>
      </p:sp>
      <p:sp>
        <p:nvSpPr>
          <p:cNvPr id="5" name="Rounded Rectangle 4"/>
          <p:cNvSpPr/>
          <p:nvPr/>
        </p:nvSpPr>
        <p:spPr>
          <a:xfrm>
            <a:off x="838200" y="1958508"/>
            <a:ext cx="4196557" cy="3929856"/>
          </a:xfrm>
          <a:prstGeom prst="roundRect">
            <a:avLst>
              <a:gd name="adj" fmla="val 500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 Same Side Corner Rectangle 5"/>
          <p:cNvSpPr/>
          <p:nvPr/>
        </p:nvSpPr>
        <p:spPr>
          <a:xfrm>
            <a:off x="838200" y="1642820"/>
            <a:ext cx="4362448" cy="652763"/>
          </a:xfrm>
          <a:prstGeom prst="round2Same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p:cNvSpPr/>
          <p:nvPr/>
        </p:nvSpPr>
        <p:spPr>
          <a:xfrm>
            <a:off x="1071318" y="2443997"/>
            <a:ext cx="3730321" cy="62640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p:cNvSpPr/>
          <p:nvPr/>
        </p:nvSpPr>
        <p:spPr>
          <a:xfrm>
            <a:off x="1299918" y="2510978"/>
            <a:ext cx="1101408" cy="553998"/>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latin typeface="Amazon Ember" panose="02000000000000000000" pitchFamily="2" charset="0"/>
                <a:ea typeface="Amazon Ember" panose="02000000000000000000" pitchFamily="2" charset="0"/>
                <a:cs typeface="Amazon Ember" panose="020B0603020204020204" pitchFamily="34" charset="0"/>
              </a:rPr>
              <a:t>Browser interface</a:t>
            </a:r>
          </a:p>
        </p:txBody>
      </p:sp>
      <p:cxnSp>
        <p:nvCxnSpPr>
          <p:cNvPr id="9" name="Straight Connector 8"/>
          <p:cNvCxnSpPr/>
          <p:nvPr/>
        </p:nvCxnSpPr>
        <p:spPr>
          <a:xfrm>
            <a:off x="2513202" y="5089251"/>
            <a:ext cx="111955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2954483" y="4970757"/>
            <a:ext cx="236988" cy="236988"/>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a:t>
            </a:r>
          </a:p>
        </p:txBody>
      </p:sp>
      <p:grpSp>
        <p:nvGrpSpPr>
          <p:cNvPr id="11" name="Group 10"/>
          <p:cNvGrpSpPr/>
          <p:nvPr/>
        </p:nvGrpSpPr>
        <p:grpSpPr>
          <a:xfrm>
            <a:off x="1182942" y="4351694"/>
            <a:ext cx="1218384" cy="1536670"/>
            <a:chOff x="1182942" y="4351694"/>
            <a:chExt cx="1218384" cy="1536670"/>
          </a:xfrm>
        </p:grpSpPr>
        <p:sp>
          <p:nvSpPr>
            <p:cNvPr id="12" name="Rectangle 11"/>
            <p:cNvSpPr/>
            <p:nvPr/>
          </p:nvSpPr>
          <p:spPr>
            <a:xfrm>
              <a:off x="1182942" y="5395921"/>
              <a:ext cx="1218384" cy="492443"/>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Identity </a:t>
              </a:r>
            </a:p>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store</a:t>
              </a:r>
            </a:p>
          </p:txBody>
        </p:sp>
        <p:grpSp>
          <p:nvGrpSpPr>
            <p:cNvPr id="13" name="Group 12"/>
            <p:cNvGrpSpPr/>
            <p:nvPr/>
          </p:nvGrpSpPr>
          <p:grpSpPr>
            <a:xfrm>
              <a:off x="1335985" y="4351694"/>
              <a:ext cx="912299" cy="902329"/>
              <a:chOff x="1335985" y="4351694"/>
              <a:chExt cx="912299" cy="902329"/>
            </a:xfrm>
          </p:grpSpPr>
          <p:sp>
            <p:nvSpPr>
              <p:cNvPr id="14" name="Freeform 4971"/>
              <p:cNvSpPr>
                <a:spLocks/>
              </p:cNvSpPr>
              <p:nvPr/>
            </p:nvSpPr>
            <p:spPr bwMode="auto">
              <a:xfrm>
                <a:off x="1335985" y="4880128"/>
                <a:ext cx="463630" cy="254249"/>
              </a:xfrm>
              <a:custGeom>
                <a:avLst/>
                <a:gdLst>
                  <a:gd name="T0" fmla="*/ 458 w 468"/>
                  <a:gd name="T1" fmla="*/ 100 h 253"/>
                  <a:gd name="T2" fmla="*/ 437 w 468"/>
                  <a:gd name="T3" fmla="*/ 101 h 253"/>
                  <a:gd name="T4" fmla="*/ 417 w 468"/>
                  <a:gd name="T5" fmla="*/ 102 h 253"/>
                  <a:gd name="T6" fmla="*/ 396 w 468"/>
                  <a:gd name="T7" fmla="*/ 102 h 253"/>
                  <a:gd name="T8" fmla="*/ 376 w 468"/>
                  <a:gd name="T9" fmla="*/ 102 h 253"/>
                  <a:gd name="T10" fmla="*/ 344 w 468"/>
                  <a:gd name="T11" fmla="*/ 102 h 253"/>
                  <a:gd name="T12" fmla="*/ 313 w 468"/>
                  <a:gd name="T13" fmla="*/ 101 h 253"/>
                  <a:gd name="T14" fmla="*/ 282 w 468"/>
                  <a:gd name="T15" fmla="*/ 98 h 253"/>
                  <a:gd name="T16" fmla="*/ 253 w 468"/>
                  <a:gd name="T17" fmla="*/ 95 h 253"/>
                  <a:gd name="T18" fmla="*/ 225 w 468"/>
                  <a:gd name="T19" fmla="*/ 90 h 253"/>
                  <a:gd name="T20" fmla="*/ 197 w 468"/>
                  <a:gd name="T21" fmla="*/ 86 h 253"/>
                  <a:gd name="T22" fmla="*/ 171 w 468"/>
                  <a:gd name="T23" fmla="*/ 80 h 253"/>
                  <a:gd name="T24" fmla="*/ 146 w 468"/>
                  <a:gd name="T25" fmla="*/ 74 h 253"/>
                  <a:gd name="T26" fmla="*/ 122 w 468"/>
                  <a:gd name="T27" fmla="*/ 67 h 253"/>
                  <a:gd name="T28" fmla="*/ 100 w 468"/>
                  <a:gd name="T29" fmla="*/ 59 h 253"/>
                  <a:gd name="T30" fmla="*/ 79 w 468"/>
                  <a:gd name="T31" fmla="*/ 51 h 253"/>
                  <a:gd name="T32" fmla="*/ 59 w 468"/>
                  <a:gd name="T33" fmla="*/ 42 h 253"/>
                  <a:gd name="T34" fmla="*/ 42 w 468"/>
                  <a:gd name="T35" fmla="*/ 32 h 253"/>
                  <a:gd name="T36" fmla="*/ 27 w 468"/>
                  <a:gd name="T37" fmla="*/ 22 h 253"/>
                  <a:gd name="T38" fmla="*/ 12 w 468"/>
                  <a:gd name="T39" fmla="*/ 12 h 253"/>
                  <a:gd name="T40" fmla="*/ 0 w 468"/>
                  <a:gd name="T41" fmla="*/ 0 h 253"/>
                  <a:gd name="T42" fmla="*/ 0 w 468"/>
                  <a:gd name="T43" fmla="*/ 87 h 253"/>
                  <a:gd name="T44" fmla="*/ 0 w 468"/>
                  <a:gd name="T45" fmla="*/ 96 h 253"/>
                  <a:gd name="T46" fmla="*/ 3 w 468"/>
                  <a:gd name="T47" fmla="*/ 104 h 253"/>
                  <a:gd name="T48" fmla="*/ 5 w 468"/>
                  <a:gd name="T49" fmla="*/ 112 h 253"/>
                  <a:gd name="T50" fmla="*/ 7 w 468"/>
                  <a:gd name="T51" fmla="*/ 120 h 253"/>
                  <a:gd name="T52" fmla="*/ 12 w 468"/>
                  <a:gd name="T53" fmla="*/ 129 h 253"/>
                  <a:gd name="T54" fmla="*/ 17 w 468"/>
                  <a:gd name="T55" fmla="*/ 137 h 253"/>
                  <a:gd name="T56" fmla="*/ 22 w 468"/>
                  <a:gd name="T57" fmla="*/ 145 h 253"/>
                  <a:gd name="T58" fmla="*/ 29 w 468"/>
                  <a:gd name="T59" fmla="*/ 152 h 253"/>
                  <a:gd name="T60" fmla="*/ 36 w 468"/>
                  <a:gd name="T61" fmla="*/ 160 h 253"/>
                  <a:gd name="T62" fmla="*/ 44 w 468"/>
                  <a:gd name="T63" fmla="*/ 167 h 253"/>
                  <a:gd name="T64" fmla="*/ 54 w 468"/>
                  <a:gd name="T65" fmla="*/ 174 h 253"/>
                  <a:gd name="T66" fmla="*/ 64 w 468"/>
                  <a:gd name="T67" fmla="*/ 181 h 253"/>
                  <a:gd name="T68" fmla="*/ 85 w 468"/>
                  <a:gd name="T69" fmla="*/ 193 h 253"/>
                  <a:gd name="T70" fmla="*/ 109 w 468"/>
                  <a:gd name="T71" fmla="*/ 205 h 253"/>
                  <a:gd name="T72" fmla="*/ 136 w 468"/>
                  <a:gd name="T73" fmla="*/ 215 h 253"/>
                  <a:gd name="T74" fmla="*/ 165 w 468"/>
                  <a:gd name="T75" fmla="*/ 225 h 253"/>
                  <a:gd name="T76" fmla="*/ 195 w 468"/>
                  <a:gd name="T77" fmla="*/ 233 h 253"/>
                  <a:gd name="T78" fmla="*/ 229 w 468"/>
                  <a:gd name="T79" fmla="*/ 240 h 253"/>
                  <a:gd name="T80" fmla="*/ 263 w 468"/>
                  <a:gd name="T81" fmla="*/ 246 h 253"/>
                  <a:gd name="T82" fmla="*/ 299 w 468"/>
                  <a:gd name="T83" fmla="*/ 249 h 253"/>
                  <a:gd name="T84" fmla="*/ 336 w 468"/>
                  <a:gd name="T85" fmla="*/ 251 h 253"/>
                  <a:gd name="T86" fmla="*/ 376 w 468"/>
                  <a:gd name="T87" fmla="*/ 253 h 253"/>
                  <a:gd name="T88" fmla="*/ 400 w 468"/>
                  <a:gd name="T89" fmla="*/ 253 h 253"/>
                  <a:gd name="T90" fmla="*/ 423 w 468"/>
                  <a:gd name="T91" fmla="*/ 251 h 253"/>
                  <a:gd name="T92" fmla="*/ 446 w 468"/>
                  <a:gd name="T93" fmla="*/ 250 h 253"/>
                  <a:gd name="T94" fmla="*/ 468 w 468"/>
                  <a:gd name="T95" fmla="*/ 248 h 253"/>
                  <a:gd name="T96" fmla="*/ 465 w 468"/>
                  <a:gd name="T97" fmla="*/ 236 h 253"/>
                  <a:gd name="T98" fmla="*/ 461 w 468"/>
                  <a:gd name="T99" fmla="*/ 225 h 253"/>
                  <a:gd name="T100" fmla="*/ 458 w 468"/>
                  <a:gd name="T101" fmla="*/ 213 h 253"/>
                  <a:gd name="T102" fmla="*/ 456 w 468"/>
                  <a:gd name="T103" fmla="*/ 202 h 253"/>
                  <a:gd name="T104" fmla="*/ 453 w 468"/>
                  <a:gd name="T105" fmla="*/ 189 h 253"/>
                  <a:gd name="T106" fmla="*/ 452 w 468"/>
                  <a:gd name="T107" fmla="*/ 177 h 253"/>
                  <a:gd name="T108" fmla="*/ 451 w 468"/>
                  <a:gd name="T109" fmla="*/ 164 h 253"/>
                  <a:gd name="T110" fmla="*/ 451 w 468"/>
                  <a:gd name="T111" fmla="*/ 152 h 253"/>
                  <a:gd name="T112" fmla="*/ 451 w 468"/>
                  <a:gd name="T113" fmla="*/ 138 h 253"/>
                  <a:gd name="T114" fmla="*/ 453 w 468"/>
                  <a:gd name="T115" fmla="*/ 125 h 253"/>
                  <a:gd name="T116" fmla="*/ 454 w 468"/>
                  <a:gd name="T117" fmla="*/ 112 h 253"/>
                  <a:gd name="T118" fmla="*/ 458 w 468"/>
                  <a:gd name="T119" fmla="*/ 10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253">
                    <a:moveTo>
                      <a:pt x="458" y="100"/>
                    </a:moveTo>
                    <a:lnTo>
                      <a:pt x="437" y="101"/>
                    </a:lnTo>
                    <a:lnTo>
                      <a:pt x="417" y="102"/>
                    </a:lnTo>
                    <a:lnTo>
                      <a:pt x="396" y="102"/>
                    </a:lnTo>
                    <a:lnTo>
                      <a:pt x="376" y="102"/>
                    </a:lnTo>
                    <a:lnTo>
                      <a:pt x="344" y="102"/>
                    </a:lnTo>
                    <a:lnTo>
                      <a:pt x="313" y="101"/>
                    </a:lnTo>
                    <a:lnTo>
                      <a:pt x="282" y="98"/>
                    </a:lnTo>
                    <a:lnTo>
                      <a:pt x="253" y="95"/>
                    </a:lnTo>
                    <a:lnTo>
                      <a:pt x="225" y="90"/>
                    </a:lnTo>
                    <a:lnTo>
                      <a:pt x="197" y="86"/>
                    </a:lnTo>
                    <a:lnTo>
                      <a:pt x="171" y="80"/>
                    </a:lnTo>
                    <a:lnTo>
                      <a:pt x="146" y="74"/>
                    </a:lnTo>
                    <a:lnTo>
                      <a:pt x="122" y="67"/>
                    </a:lnTo>
                    <a:lnTo>
                      <a:pt x="100" y="59"/>
                    </a:lnTo>
                    <a:lnTo>
                      <a:pt x="79" y="51"/>
                    </a:lnTo>
                    <a:lnTo>
                      <a:pt x="59" y="42"/>
                    </a:lnTo>
                    <a:lnTo>
                      <a:pt x="42" y="32"/>
                    </a:lnTo>
                    <a:lnTo>
                      <a:pt x="27" y="22"/>
                    </a:lnTo>
                    <a:lnTo>
                      <a:pt x="12" y="12"/>
                    </a:lnTo>
                    <a:lnTo>
                      <a:pt x="0" y="0"/>
                    </a:lnTo>
                    <a:lnTo>
                      <a:pt x="0" y="87"/>
                    </a:lnTo>
                    <a:lnTo>
                      <a:pt x="0" y="96"/>
                    </a:lnTo>
                    <a:lnTo>
                      <a:pt x="3" y="104"/>
                    </a:lnTo>
                    <a:lnTo>
                      <a:pt x="5" y="112"/>
                    </a:lnTo>
                    <a:lnTo>
                      <a:pt x="7" y="120"/>
                    </a:lnTo>
                    <a:lnTo>
                      <a:pt x="12" y="129"/>
                    </a:lnTo>
                    <a:lnTo>
                      <a:pt x="17" y="137"/>
                    </a:lnTo>
                    <a:lnTo>
                      <a:pt x="22" y="145"/>
                    </a:lnTo>
                    <a:lnTo>
                      <a:pt x="29" y="152"/>
                    </a:lnTo>
                    <a:lnTo>
                      <a:pt x="36" y="160"/>
                    </a:lnTo>
                    <a:lnTo>
                      <a:pt x="44" y="167"/>
                    </a:lnTo>
                    <a:lnTo>
                      <a:pt x="54" y="174"/>
                    </a:lnTo>
                    <a:lnTo>
                      <a:pt x="64" y="181"/>
                    </a:lnTo>
                    <a:lnTo>
                      <a:pt x="85" y="193"/>
                    </a:lnTo>
                    <a:lnTo>
                      <a:pt x="109" y="205"/>
                    </a:lnTo>
                    <a:lnTo>
                      <a:pt x="136" y="215"/>
                    </a:lnTo>
                    <a:lnTo>
                      <a:pt x="165" y="225"/>
                    </a:lnTo>
                    <a:lnTo>
                      <a:pt x="195" y="233"/>
                    </a:lnTo>
                    <a:lnTo>
                      <a:pt x="229" y="240"/>
                    </a:lnTo>
                    <a:lnTo>
                      <a:pt x="263" y="246"/>
                    </a:lnTo>
                    <a:lnTo>
                      <a:pt x="299" y="249"/>
                    </a:lnTo>
                    <a:lnTo>
                      <a:pt x="336" y="251"/>
                    </a:lnTo>
                    <a:lnTo>
                      <a:pt x="376" y="253"/>
                    </a:lnTo>
                    <a:lnTo>
                      <a:pt x="400" y="253"/>
                    </a:lnTo>
                    <a:lnTo>
                      <a:pt x="423" y="251"/>
                    </a:lnTo>
                    <a:lnTo>
                      <a:pt x="446" y="250"/>
                    </a:lnTo>
                    <a:lnTo>
                      <a:pt x="468" y="248"/>
                    </a:lnTo>
                    <a:lnTo>
                      <a:pt x="465" y="236"/>
                    </a:lnTo>
                    <a:lnTo>
                      <a:pt x="461" y="225"/>
                    </a:lnTo>
                    <a:lnTo>
                      <a:pt x="458" y="213"/>
                    </a:lnTo>
                    <a:lnTo>
                      <a:pt x="456" y="202"/>
                    </a:lnTo>
                    <a:lnTo>
                      <a:pt x="453" y="189"/>
                    </a:lnTo>
                    <a:lnTo>
                      <a:pt x="452" y="177"/>
                    </a:lnTo>
                    <a:lnTo>
                      <a:pt x="451" y="164"/>
                    </a:lnTo>
                    <a:lnTo>
                      <a:pt x="451" y="152"/>
                    </a:lnTo>
                    <a:lnTo>
                      <a:pt x="451" y="138"/>
                    </a:lnTo>
                    <a:lnTo>
                      <a:pt x="453" y="125"/>
                    </a:lnTo>
                    <a:lnTo>
                      <a:pt x="454" y="112"/>
                    </a:lnTo>
                    <a:lnTo>
                      <a:pt x="458" y="10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4972"/>
              <p:cNvSpPr>
                <a:spLocks/>
              </p:cNvSpPr>
              <p:nvPr/>
            </p:nvSpPr>
            <p:spPr bwMode="auto">
              <a:xfrm>
                <a:off x="1335985" y="4730572"/>
                <a:ext cx="747786" cy="219351"/>
              </a:xfrm>
              <a:custGeom>
                <a:avLst/>
                <a:gdLst>
                  <a:gd name="T0" fmla="*/ 400 w 751"/>
                  <a:gd name="T1" fmla="*/ 221 h 221"/>
                  <a:gd name="T2" fmla="*/ 445 w 751"/>
                  <a:gd name="T3" fmla="*/ 219 h 221"/>
                  <a:gd name="T4" fmla="*/ 474 w 751"/>
                  <a:gd name="T5" fmla="*/ 200 h 221"/>
                  <a:gd name="T6" fmla="*/ 493 w 751"/>
                  <a:gd name="T7" fmla="*/ 168 h 221"/>
                  <a:gd name="T8" fmla="*/ 515 w 751"/>
                  <a:gd name="T9" fmla="*/ 139 h 221"/>
                  <a:gd name="T10" fmla="*/ 541 w 751"/>
                  <a:gd name="T11" fmla="*/ 113 h 221"/>
                  <a:gd name="T12" fmla="*/ 573 w 751"/>
                  <a:gd name="T13" fmla="*/ 91 h 221"/>
                  <a:gd name="T14" fmla="*/ 605 w 751"/>
                  <a:gd name="T15" fmla="*/ 75 h 221"/>
                  <a:gd name="T16" fmla="*/ 641 w 751"/>
                  <a:gd name="T17" fmla="*/ 63 h 221"/>
                  <a:gd name="T18" fmla="*/ 679 w 751"/>
                  <a:gd name="T19" fmla="*/ 56 h 221"/>
                  <a:gd name="T20" fmla="*/ 702 w 751"/>
                  <a:gd name="T21" fmla="*/ 56 h 221"/>
                  <a:gd name="T22" fmla="*/ 727 w 751"/>
                  <a:gd name="T23" fmla="*/ 58 h 221"/>
                  <a:gd name="T24" fmla="*/ 751 w 751"/>
                  <a:gd name="T25" fmla="*/ 62 h 221"/>
                  <a:gd name="T26" fmla="*/ 739 w 751"/>
                  <a:gd name="T27" fmla="*/ 10 h 221"/>
                  <a:gd name="T28" fmla="*/ 709 w 751"/>
                  <a:gd name="T29" fmla="*/ 31 h 221"/>
                  <a:gd name="T30" fmla="*/ 672 w 751"/>
                  <a:gd name="T31" fmla="*/ 49 h 221"/>
                  <a:gd name="T32" fmla="*/ 629 w 751"/>
                  <a:gd name="T33" fmla="*/ 66 h 221"/>
                  <a:gd name="T34" fmla="*/ 581 w 751"/>
                  <a:gd name="T35" fmla="*/ 80 h 221"/>
                  <a:gd name="T36" fmla="*/ 527 w 751"/>
                  <a:gd name="T37" fmla="*/ 90 h 221"/>
                  <a:gd name="T38" fmla="*/ 469 w 751"/>
                  <a:gd name="T39" fmla="*/ 97 h 221"/>
                  <a:gd name="T40" fmla="*/ 408 w 751"/>
                  <a:gd name="T41" fmla="*/ 100 h 221"/>
                  <a:gd name="T42" fmla="*/ 344 w 751"/>
                  <a:gd name="T43" fmla="*/ 100 h 221"/>
                  <a:gd name="T44" fmla="*/ 282 w 751"/>
                  <a:gd name="T45" fmla="*/ 97 h 221"/>
                  <a:gd name="T46" fmla="*/ 225 w 751"/>
                  <a:gd name="T47" fmla="*/ 90 h 221"/>
                  <a:gd name="T48" fmla="*/ 171 w 751"/>
                  <a:gd name="T49" fmla="*/ 80 h 221"/>
                  <a:gd name="T50" fmla="*/ 122 w 751"/>
                  <a:gd name="T51" fmla="*/ 66 h 221"/>
                  <a:gd name="T52" fmla="*/ 79 w 751"/>
                  <a:gd name="T53" fmla="*/ 49 h 221"/>
                  <a:gd name="T54" fmla="*/ 42 w 751"/>
                  <a:gd name="T55" fmla="*/ 31 h 221"/>
                  <a:gd name="T56" fmla="*/ 12 w 751"/>
                  <a:gd name="T57" fmla="*/ 10 h 221"/>
                  <a:gd name="T58" fmla="*/ 0 w 751"/>
                  <a:gd name="T59" fmla="*/ 87 h 221"/>
                  <a:gd name="T60" fmla="*/ 2 w 751"/>
                  <a:gd name="T61" fmla="*/ 98 h 221"/>
                  <a:gd name="T62" fmla="*/ 7 w 751"/>
                  <a:gd name="T63" fmla="*/ 111 h 221"/>
                  <a:gd name="T64" fmla="*/ 15 w 751"/>
                  <a:gd name="T65" fmla="*/ 122 h 221"/>
                  <a:gd name="T66" fmla="*/ 27 w 751"/>
                  <a:gd name="T67" fmla="*/ 135 h 221"/>
                  <a:gd name="T68" fmla="*/ 59 w 751"/>
                  <a:gd name="T69" fmla="*/ 157 h 221"/>
                  <a:gd name="T70" fmla="*/ 103 w 751"/>
                  <a:gd name="T71" fmla="*/ 178 h 221"/>
                  <a:gd name="T72" fmla="*/ 158 w 751"/>
                  <a:gd name="T73" fmla="*/ 195 h 221"/>
                  <a:gd name="T74" fmla="*/ 223 w 751"/>
                  <a:gd name="T75" fmla="*/ 209 h 221"/>
                  <a:gd name="T76" fmla="*/ 295 w 751"/>
                  <a:gd name="T77" fmla="*/ 219 h 221"/>
                  <a:gd name="T78" fmla="*/ 376 w 751"/>
                  <a:gd name="T7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1" h="221">
                    <a:moveTo>
                      <a:pt x="376" y="221"/>
                    </a:moveTo>
                    <a:lnTo>
                      <a:pt x="400" y="221"/>
                    </a:lnTo>
                    <a:lnTo>
                      <a:pt x="422" y="221"/>
                    </a:lnTo>
                    <a:lnTo>
                      <a:pt x="445" y="219"/>
                    </a:lnTo>
                    <a:lnTo>
                      <a:pt x="467" y="217"/>
                    </a:lnTo>
                    <a:lnTo>
                      <a:pt x="474" y="200"/>
                    </a:lnTo>
                    <a:lnTo>
                      <a:pt x="482" y="184"/>
                    </a:lnTo>
                    <a:lnTo>
                      <a:pt x="493" y="168"/>
                    </a:lnTo>
                    <a:lnTo>
                      <a:pt x="503" y="153"/>
                    </a:lnTo>
                    <a:lnTo>
                      <a:pt x="515" y="139"/>
                    </a:lnTo>
                    <a:lnTo>
                      <a:pt x="529" y="125"/>
                    </a:lnTo>
                    <a:lnTo>
                      <a:pt x="541" y="113"/>
                    </a:lnTo>
                    <a:lnTo>
                      <a:pt x="556" y="102"/>
                    </a:lnTo>
                    <a:lnTo>
                      <a:pt x="573" y="91"/>
                    </a:lnTo>
                    <a:lnTo>
                      <a:pt x="589" y="82"/>
                    </a:lnTo>
                    <a:lnTo>
                      <a:pt x="605" y="75"/>
                    </a:lnTo>
                    <a:lnTo>
                      <a:pt x="622" y="68"/>
                    </a:lnTo>
                    <a:lnTo>
                      <a:pt x="641" y="63"/>
                    </a:lnTo>
                    <a:lnTo>
                      <a:pt x="659" y="59"/>
                    </a:lnTo>
                    <a:lnTo>
                      <a:pt x="679" y="56"/>
                    </a:lnTo>
                    <a:lnTo>
                      <a:pt x="699" y="56"/>
                    </a:lnTo>
                    <a:lnTo>
                      <a:pt x="702" y="56"/>
                    </a:lnTo>
                    <a:lnTo>
                      <a:pt x="715" y="56"/>
                    </a:lnTo>
                    <a:lnTo>
                      <a:pt x="727" y="58"/>
                    </a:lnTo>
                    <a:lnTo>
                      <a:pt x="739" y="60"/>
                    </a:lnTo>
                    <a:lnTo>
                      <a:pt x="751" y="62"/>
                    </a:lnTo>
                    <a:lnTo>
                      <a:pt x="751" y="0"/>
                    </a:lnTo>
                    <a:lnTo>
                      <a:pt x="739" y="10"/>
                    </a:lnTo>
                    <a:lnTo>
                      <a:pt x="725" y="20"/>
                    </a:lnTo>
                    <a:lnTo>
                      <a:pt x="709" y="31"/>
                    </a:lnTo>
                    <a:lnTo>
                      <a:pt x="692" y="40"/>
                    </a:lnTo>
                    <a:lnTo>
                      <a:pt x="672" y="49"/>
                    </a:lnTo>
                    <a:lnTo>
                      <a:pt x="651" y="58"/>
                    </a:lnTo>
                    <a:lnTo>
                      <a:pt x="629" y="66"/>
                    </a:lnTo>
                    <a:lnTo>
                      <a:pt x="605" y="73"/>
                    </a:lnTo>
                    <a:lnTo>
                      <a:pt x="581" y="80"/>
                    </a:lnTo>
                    <a:lnTo>
                      <a:pt x="554" y="85"/>
                    </a:lnTo>
                    <a:lnTo>
                      <a:pt x="527" y="90"/>
                    </a:lnTo>
                    <a:lnTo>
                      <a:pt x="498" y="93"/>
                    </a:lnTo>
                    <a:lnTo>
                      <a:pt x="469" y="97"/>
                    </a:lnTo>
                    <a:lnTo>
                      <a:pt x="438" y="99"/>
                    </a:lnTo>
                    <a:lnTo>
                      <a:pt x="408" y="100"/>
                    </a:lnTo>
                    <a:lnTo>
                      <a:pt x="376" y="102"/>
                    </a:lnTo>
                    <a:lnTo>
                      <a:pt x="344" y="100"/>
                    </a:lnTo>
                    <a:lnTo>
                      <a:pt x="313" y="99"/>
                    </a:lnTo>
                    <a:lnTo>
                      <a:pt x="282" y="97"/>
                    </a:lnTo>
                    <a:lnTo>
                      <a:pt x="253" y="93"/>
                    </a:lnTo>
                    <a:lnTo>
                      <a:pt x="225" y="90"/>
                    </a:lnTo>
                    <a:lnTo>
                      <a:pt x="197" y="85"/>
                    </a:lnTo>
                    <a:lnTo>
                      <a:pt x="171" y="80"/>
                    </a:lnTo>
                    <a:lnTo>
                      <a:pt x="146" y="73"/>
                    </a:lnTo>
                    <a:lnTo>
                      <a:pt x="122" y="66"/>
                    </a:lnTo>
                    <a:lnTo>
                      <a:pt x="100" y="59"/>
                    </a:lnTo>
                    <a:lnTo>
                      <a:pt x="79" y="49"/>
                    </a:lnTo>
                    <a:lnTo>
                      <a:pt x="59" y="41"/>
                    </a:lnTo>
                    <a:lnTo>
                      <a:pt x="42" y="31"/>
                    </a:lnTo>
                    <a:lnTo>
                      <a:pt x="27" y="22"/>
                    </a:lnTo>
                    <a:lnTo>
                      <a:pt x="12" y="10"/>
                    </a:lnTo>
                    <a:lnTo>
                      <a:pt x="0" y="0"/>
                    </a:lnTo>
                    <a:lnTo>
                      <a:pt x="0" y="87"/>
                    </a:lnTo>
                    <a:lnTo>
                      <a:pt x="0" y="92"/>
                    </a:lnTo>
                    <a:lnTo>
                      <a:pt x="2" y="98"/>
                    </a:lnTo>
                    <a:lnTo>
                      <a:pt x="4" y="105"/>
                    </a:lnTo>
                    <a:lnTo>
                      <a:pt x="7" y="111"/>
                    </a:lnTo>
                    <a:lnTo>
                      <a:pt x="11" y="117"/>
                    </a:lnTo>
                    <a:lnTo>
                      <a:pt x="15" y="122"/>
                    </a:lnTo>
                    <a:lnTo>
                      <a:pt x="21" y="129"/>
                    </a:lnTo>
                    <a:lnTo>
                      <a:pt x="27" y="135"/>
                    </a:lnTo>
                    <a:lnTo>
                      <a:pt x="42" y="147"/>
                    </a:lnTo>
                    <a:lnTo>
                      <a:pt x="59" y="157"/>
                    </a:lnTo>
                    <a:lnTo>
                      <a:pt x="80" y="169"/>
                    </a:lnTo>
                    <a:lnTo>
                      <a:pt x="103" y="178"/>
                    </a:lnTo>
                    <a:lnTo>
                      <a:pt x="130" y="187"/>
                    </a:lnTo>
                    <a:lnTo>
                      <a:pt x="158" y="195"/>
                    </a:lnTo>
                    <a:lnTo>
                      <a:pt x="189" y="203"/>
                    </a:lnTo>
                    <a:lnTo>
                      <a:pt x="223" y="209"/>
                    </a:lnTo>
                    <a:lnTo>
                      <a:pt x="257" y="214"/>
                    </a:lnTo>
                    <a:lnTo>
                      <a:pt x="295" y="219"/>
                    </a:lnTo>
                    <a:lnTo>
                      <a:pt x="335" y="221"/>
                    </a:lnTo>
                    <a:lnTo>
                      <a:pt x="376" y="22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4973"/>
              <p:cNvSpPr>
                <a:spLocks/>
              </p:cNvSpPr>
              <p:nvPr/>
            </p:nvSpPr>
            <p:spPr bwMode="auto">
              <a:xfrm>
                <a:off x="1335985" y="4581016"/>
                <a:ext cx="747786" cy="219351"/>
              </a:xfrm>
              <a:custGeom>
                <a:avLst/>
                <a:gdLst>
                  <a:gd name="T0" fmla="*/ 417 w 751"/>
                  <a:gd name="T1" fmla="*/ 221 h 222"/>
                  <a:gd name="T2" fmla="*/ 494 w 751"/>
                  <a:gd name="T3" fmla="*/ 215 h 222"/>
                  <a:gd name="T4" fmla="*/ 562 w 751"/>
                  <a:gd name="T5" fmla="*/ 204 h 222"/>
                  <a:gd name="T6" fmla="*/ 621 w 751"/>
                  <a:gd name="T7" fmla="*/ 188 h 222"/>
                  <a:gd name="T8" fmla="*/ 671 w 751"/>
                  <a:gd name="T9" fmla="*/ 169 h 222"/>
                  <a:gd name="T10" fmla="*/ 709 w 751"/>
                  <a:gd name="T11" fmla="*/ 147 h 222"/>
                  <a:gd name="T12" fmla="*/ 730 w 751"/>
                  <a:gd name="T13" fmla="*/ 130 h 222"/>
                  <a:gd name="T14" fmla="*/ 741 w 751"/>
                  <a:gd name="T15" fmla="*/ 117 h 222"/>
                  <a:gd name="T16" fmla="*/ 747 w 751"/>
                  <a:gd name="T17" fmla="*/ 105 h 222"/>
                  <a:gd name="T18" fmla="*/ 751 w 751"/>
                  <a:gd name="T19" fmla="*/ 93 h 222"/>
                  <a:gd name="T20" fmla="*/ 751 w 751"/>
                  <a:gd name="T21" fmla="*/ 0 h 222"/>
                  <a:gd name="T22" fmla="*/ 725 w 751"/>
                  <a:gd name="T23" fmla="*/ 22 h 222"/>
                  <a:gd name="T24" fmla="*/ 692 w 751"/>
                  <a:gd name="T25" fmla="*/ 42 h 222"/>
                  <a:gd name="T26" fmla="*/ 651 w 751"/>
                  <a:gd name="T27" fmla="*/ 59 h 222"/>
                  <a:gd name="T28" fmla="*/ 605 w 751"/>
                  <a:gd name="T29" fmla="*/ 74 h 222"/>
                  <a:gd name="T30" fmla="*/ 554 w 751"/>
                  <a:gd name="T31" fmla="*/ 86 h 222"/>
                  <a:gd name="T32" fmla="*/ 498 w 751"/>
                  <a:gd name="T33" fmla="*/ 95 h 222"/>
                  <a:gd name="T34" fmla="*/ 438 w 751"/>
                  <a:gd name="T35" fmla="*/ 100 h 222"/>
                  <a:gd name="T36" fmla="*/ 376 w 751"/>
                  <a:gd name="T37" fmla="*/ 102 h 222"/>
                  <a:gd name="T38" fmla="*/ 313 w 751"/>
                  <a:gd name="T39" fmla="*/ 100 h 222"/>
                  <a:gd name="T40" fmla="*/ 253 w 751"/>
                  <a:gd name="T41" fmla="*/ 95 h 222"/>
                  <a:gd name="T42" fmla="*/ 197 w 751"/>
                  <a:gd name="T43" fmla="*/ 86 h 222"/>
                  <a:gd name="T44" fmla="*/ 146 w 751"/>
                  <a:gd name="T45" fmla="*/ 74 h 222"/>
                  <a:gd name="T46" fmla="*/ 100 w 751"/>
                  <a:gd name="T47" fmla="*/ 59 h 222"/>
                  <a:gd name="T48" fmla="*/ 59 w 751"/>
                  <a:gd name="T49" fmla="*/ 42 h 222"/>
                  <a:gd name="T50" fmla="*/ 27 w 751"/>
                  <a:gd name="T51" fmla="*/ 22 h 222"/>
                  <a:gd name="T52" fmla="*/ 0 w 751"/>
                  <a:gd name="T53" fmla="*/ 0 h 222"/>
                  <a:gd name="T54" fmla="*/ 0 w 751"/>
                  <a:gd name="T55" fmla="*/ 93 h 222"/>
                  <a:gd name="T56" fmla="*/ 4 w 751"/>
                  <a:gd name="T57" fmla="*/ 105 h 222"/>
                  <a:gd name="T58" fmla="*/ 11 w 751"/>
                  <a:gd name="T59" fmla="*/ 117 h 222"/>
                  <a:gd name="T60" fmla="*/ 21 w 751"/>
                  <a:gd name="T61" fmla="*/ 130 h 222"/>
                  <a:gd name="T62" fmla="*/ 42 w 751"/>
                  <a:gd name="T63" fmla="*/ 147 h 222"/>
                  <a:gd name="T64" fmla="*/ 80 w 751"/>
                  <a:gd name="T65" fmla="*/ 169 h 222"/>
                  <a:gd name="T66" fmla="*/ 130 w 751"/>
                  <a:gd name="T67" fmla="*/ 188 h 222"/>
                  <a:gd name="T68" fmla="*/ 189 w 751"/>
                  <a:gd name="T69" fmla="*/ 204 h 222"/>
                  <a:gd name="T70" fmla="*/ 257 w 751"/>
                  <a:gd name="T71" fmla="*/ 215 h 222"/>
                  <a:gd name="T72" fmla="*/ 335 w 751"/>
                  <a:gd name="T73" fmla="*/ 22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1" h="222">
                    <a:moveTo>
                      <a:pt x="376" y="222"/>
                    </a:moveTo>
                    <a:lnTo>
                      <a:pt x="417" y="221"/>
                    </a:lnTo>
                    <a:lnTo>
                      <a:pt x="457" y="219"/>
                    </a:lnTo>
                    <a:lnTo>
                      <a:pt x="494" y="215"/>
                    </a:lnTo>
                    <a:lnTo>
                      <a:pt x="530" y="210"/>
                    </a:lnTo>
                    <a:lnTo>
                      <a:pt x="562" y="204"/>
                    </a:lnTo>
                    <a:lnTo>
                      <a:pt x="593" y="197"/>
                    </a:lnTo>
                    <a:lnTo>
                      <a:pt x="621" y="188"/>
                    </a:lnTo>
                    <a:lnTo>
                      <a:pt x="648" y="180"/>
                    </a:lnTo>
                    <a:lnTo>
                      <a:pt x="671" y="169"/>
                    </a:lnTo>
                    <a:lnTo>
                      <a:pt x="692" y="159"/>
                    </a:lnTo>
                    <a:lnTo>
                      <a:pt x="709" y="147"/>
                    </a:lnTo>
                    <a:lnTo>
                      <a:pt x="724" y="136"/>
                    </a:lnTo>
                    <a:lnTo>
                      <a:pt x="730" y="130"/>
                    </a:lnTo>
                    <a:lnTo>
                      <a:pt x="736" y="124"/>
                    </a:lnTo>
                    <a:lnTo>
                      <a:pt x="741" y="117"/>
                    </a:lnTo>
                    <a:lnTo>
                      <a:pt x="744" y="111"/>
                    </a:lnTo>
                    <a:lnTo>
                      <a:pt x="747" y="105"/>
                    </a:lnTo>
                    <a:lnTo>
                      <a:pt x="750" y="100"/>
                    </a:lnTo>
                    <a:lnTo>
                      <a:pt x="751" y="93"/>
                    </a:lnTo>
                    <a:lnTo>
                      <a:pt x="751" y="87"/>
                    </a:lnTo>
                    <a:lnTo>
                      <a:pt x="751" y="0"/>
                    </a:lnTo>
                    <a:lnTo>
                      <a:pt x="739" y="12"/>
                    </a:lnTo>
                    <a:lnTo>
                      <a:pt x="725" y="22"/>
                    </a:lnTo>
                    <a:lnTo>
                      <a:pt x="709" y="33"/>
                    </a:lnTo>
                    <a:lnTo>
                      <a:pt x="692" y="42"/>
                    </a:lnTo>
                    <a:lnTo>
                      <a:pt x="672" y="51"/>
                    </a:lnTo>
                    <a:lnTo>
                      <a:pt x="651" y="59"/>
                    </a:lnTo>
                    <a:lnTo>
                      <a:pt x="629" y="66"/>
                    </a:lnTo>
                    <a:lnTo>
                      <a:pt x="605" y="74"/>
                    </a:lnTo>
                    <a:lnTo>
                      <a:pt x="581" y="80"/>
                    </a:lnTo>
                    <a:lnTo>
                      <a:pt x="554" y="86"/>
                    </a:lnTo>
                    <a:lnTo>
                      <a:pt x="527" y="90"/>
                    </a:lnTo>
                    <a:lnTo>
                      <a:pt x="498" y="95"/>
                    </a:lnTo>
                    <a:lnTo>
                      <a:pt x="469" y="97"/>
                    </a:lnTo>
                    <a:lnTo>
                      <a:pt x="438" y="100"/>
                    </a:lnTo>
                    <a:lnTo>
                      <a:pt x="408" y="102"/>
                    </a:lnTo>
                    <a:lnTo>
                      <a:pt x="376" y="102"/>
                    </a:lnTo>
                    <a:lnTo>
                      <a:pt x="344" y="102"/>
                    </a:lnTo>
                    <a:lnTo>
                      <a:pt x="313" y="100"/>
                    </a:lnTo>
                    <a:lnTo>
                      <a:pt x="282" y="97"/>
                    </a:lnTo>
                    <a:lnTo>
                      <a:pt x="253" y="95"/>
                    </a:lnTo>
                    <a:lnTo>
                      <a:pt x="225" y="90"/>
                    </a:lnTo>
                    <a:lnTo>
                      <a:pt x="197" y="86"/>
                    </a:lnTo>
                    <a:lnTo>
                      <a:pt x="171" y="80"/>
                    </a:lnTo>
                    <a:lnTo>
                      <a:pt x="146" y="74"/>
                    </a:lnTo>
                    <a:lnTo>
                      <a:pt x="122" y="66"/>
                    </a:lnTo>
                    <a:lnTo>
                      <a:pt x="100" y="59"/>
                    </a:lnTo>
                    <a:lnTo>
                      <a:pt x="79" y="51"/>
                    </a:lnTo>
                    <a:lnTo>
                      <a:pt x="59" y="42"/>
                    </a:lnTo>
                    <a:lnTo>
                      <a:pt x="42" y="33"/>
                    </a:lnTo>
                    <a:lnTo>
                      <a:pt x="27" y="22"/>
                    </a:lnTo>
                    <a:lnTo>
                      <a:pt x="12" y="12"/>
                    </a:lnTo>
                    <a:lnTo>
                      <a:pt x="0" y="0"/>
                    </a:lnTo>
                    <a:lnTo>
                      <a:pt x="0" y="87"/>
                    </a:lnTo>
                    <a:lnTo>
                      <a:pt x="0" y="93"/>
                    </a:lnTo>
                    <a:lnTo>
                      <a:pt x="2" y="100"/>
                    </a:lnTo>
                    <a:lnTo>
                      <a:pt x="4" y="105"/>
                    </a:lnTo>
                    <a:lnTo>
                      <a:pt x="7" y="111"/>
                    </a:lnTo>
                    <a:lnTo>
                      <a:pt x="11" y="117"/>
                    </a:lnTo>
                    <a:lnTo>
                      <a:pt x="15" y="124"/>
                    </a:lnTo>
                    <a:lnTo>
                      <a:pt x="21" y="130"/>
                    </a:lnTo>
                    <a:lnTo>
                      <a:pt x="27" y="136"/>
                    </a:lnTo>
                    <a:lnTo>
                      <a:pt x="42" y="147"/>
                    </a:lnTo>
                    <a:lnTo>
                      <a:pt x="59" y="159"/>
                    </a:lnTo>
                    <a:lnTo>
                      <a:pt x="80" y="169"/>
                    </a:lnTo>
                    <a:lnTo>
                      <a:pt x="103" y="180"/>
                    </a:lnTo>
                    <a:lnTo>
                      <a:pt x="130" y="188"/>
                    </a:lnTo>
                    <a:lnTo>
                      <a:pt x="158" y="197"/>
                    </a:lnTo>
                    <a:lnTo>
                      <a:pt x="189" y="204"/>
                    </a:lnTo>
                    <a:lnTo>
                      <a:pt x="223" y="210"/>
                    </a:lnTo>
                    <a:lnTo>
                      <a:pt x="257" y="215"/>
                    </a:lnTo>
                    <a:lnTo>
                      <a:pt x="295" y="219"/>
                    </a:lnTo>
                    <a:lnTo>
                      <a:pt x="335" y="221"/>
                    </a:lnTo>
                    <a:lnTo>
                      <a:pt x="376" y="2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4974"/>
              <p:cNvSpPr>
                <a:spLocks/>
              </p:cNvSpPr>
              <p:nvPr/>
            </p:nvSpPr>
            <p:spPr bwMode="auto">
              <a:xfrm>
                <a:off x="1335985" y="4351694"/>
                <a:ext cx="747786" cy="299113"/>
              </a:xfrm>
              <a:custGeom>
                <a:avLst/>
                <a:gdLst>
                  <a:gd name="T0" fmla="*/ 417 w 751"/>
                  <a:gd name="T1" fmla="*/ 299 h 300"/>
                  <a:gd name="T2" fmla="*/ 494 w 751"/>
                  <a:gd name="T3" fmla="*/ 293 h 300"/>
                  <a:gd name="T4" fmla="*/ 562 w 751"/>
                  <a:gd name="T5" fmla="*/ 281 h 300"/>
                  <a:gd name="T6" fmla="*/ 621 w 751"/>
                  <a:gd name="T7" fmla="*/ 266 h 300"/>
                  <a:gd name="T8" fmla="*/ 671 w 751"/>
                  <a:gd name="T9" fmla="*/ 247 h 300"/>
                  <a:gd name="T10" fmla="*/ 709 w 751"/>
                  <a:gd name="T11" fmla="*/ 225 h 300"/>
                  <a:gd name="T12" fmla="*/ 730 w 751"/>
                  <a:gd name="T13" fmla="*/ 207 h 300"/>
                  <a:gd name="T14" fmla="*/ 741 w 751"/>
                  <a:gd name="T15" fmla="*/ 196 h 300"/>
                  <a:gd name="T16" fmla="*/ 747 w 751"/>
                  <a:gd name="T17" fmla="*/ 183 h 300"/>
                  <a:gd name="T18" fmla="*/ 751 w 751"/>
                  <a:gd name="T19" fmla="*/ 171 h 300"/>
                  <a:gd name="T20" fmla="*/ 751 w 751"/>
                  <a:gd name="T21" fmla="*/ 156 h 300"/>
                  <a:gd name="T22" fmla="*/ 747 w 751"/>
                  <a:gd name="T23" fmla="*/ 139 h 300"/>
                  <a:gd name="T24" fmla="*/ 739 w 751"/>
                  <a:gd name="T25" fmla="*/ 123 h 300"/>
                  <a:gd name="T26" fmla="*/ 729 w 751"/>
                  <a:gd name="T27" fmla="*/ 108 h 300"/>
                  <a:gd name="T28" fmla="*/ 715 w 751"/>
                  <a:gd name="T29" fmla="*/ 93 h 300"/>
                  <a:gd name="T30" fmla="*/ 698 w 751"/>
                  <a:gd name="T31" fmla="*/ 79 h 300"/>
                  <a:gd name="T32" fmla="*/ 666 w 751"/>
                  <a:gd name="T33" fmla="*/ 59 h 300"/>
                  <a:gd name="T34" fmla="*/ 615 w 751"/>
                  <a:gd name="T35" fmla="*/ 37 h 300"/>
                  <a:gd name="T36" fmla="*/ 556 w 751"/>
                  <a:gd name="T37" fmla="*/ 20 h 300"/>
                  <a:gd name="T38" fmla="*/ 489 w 751"/>
                  <a:gd name="T39" fmla="*/ 7 h 300"/>
                  <a:gd name="T40" fmla="*/ 415 w 751"/>
                  <a:gd name="T41" fmla="*/ 0 h 300"/>
                  <a:gd name="T42" fmla="*/ 336 w 751"/>
                  <a:gd name="T43" fmla="*/ 0 h 300"/>
                  <a:gd name="T44" fmla="*/ 263 w 751"/>
                  <a:gd name="T45" fmla="*/ 7 h 300"/>
                  <a:gd name="T46" fmla="*/ 195 w 751"/>
                  <a:gd name="T47" fmla="*/ 20 h 300"/>
                  <a:gd name="T48" fmla="*/ 136 w 751"/>
                  <a:gd name="T49" fmla="*/ 37 h 300"/>
                  <a:gd name="T50" fmla="*/ 85 w 751"/>
                  <a:gd name="T51" fmla="*/ 59 h 300"/>
                  <a:gd name="T52" fmla="*/ 54 w 751"/>
                  <a:gd name="T53" fmla="*/ 79 h 300"/>
                  <a:gd name="T54" fmla="*/ 36 w 751"/>
                  <a:gd name="T55" fmla="*/ 93 h 300"/>
                  <a:gd name="T56" fmla="*/ 22 w 751"/>
                  <a:gd name="T57" fmla="*/ 108 h 300"/>
                  <a:gd name="T58" fmla="*/ 12 w 751"/>
                  <a:gd name="T59" fmla="*/ 123 h 300"/>
                  <a:gd name="T60" fmla="*/ 5 w 751"/>
                  <a:gd name="T61" fmla="*/ 139 h 300"/>
                  <a:gd name="T62" fmla="*/ 0 w 751"/>
                  <a:gd name="T63" fmla="*/ 156 h 300"/>
                  <a:gd name="T64" fmla="*/ 0 w 751"/>
                  <a:gd name="T65" fmla="*/ 171 h 300"/>
                  <a:gd name="T66" fmla="*/ 4 w 751"/>
                  <a:gd name="T67" fmla="*/ 183 h 300"/>
                  <a:gd name="T68" fmla="*/ 11 w 751"/>
                  <a:gd name="T69" fmla="*/ 196 h 300"/>
                  <a:gd name="T70" fmla="*/ 21 w 751"/>
                  <a:gd name="T71" fmla="*/ 207 h 300"/>
                  <a:gd name="T72" fmla="*/ 42 w 751"/>
                  <a:gd name="T73" fmla="*/ 225 h 300"/>
                  <a:gd name="T74" fmla="*/ 80 w 751"/>
                  <a:gd name="T75" fmla="*/ 247 h 300"/>
                  <a:gd name="T76" fmla="*/ 130 w 751"/>
                  <a:gd name="T77" fmla="*/ 266 h 300"/>
                  <a:gd name="T78" fmla="*/ 189 w 751"/>
                  <a:gd name="T79" fmla="*/ 281 h 300"/>
                  <a:gd name="T80" fmla="*/ 257 w 751"/>
                  <a:gd name="T81" fmla="*/ 293 h 300"/>
                  <a:gd name="T82" fmla="*/ 335 w 751"/>
                  <a:gd name="T83" fmla="*/ 29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1" h="300">
                    <a:moveTo>
                      <a:pt x="376" y="300"/>
                    </a:moveTo>
                    <a:lnTo>
                      <a:pt x="417" y="299"/>
                    </a:lnTo>
                    <a:lnTo>
                      <a:pt x="457" y="296"/>
                    </a:lnTo>
                    <a:lnTo>
                      <a:pt x="494" y="293"/>
                    </a:lnTo>
                    <a:lnTo>
                      <a:pt x="530" y="288"/>
                    </a:lnTo>
                    <a:lnTo>
                      <a:pt x="562" y="281"/>
                    </a:lnTo>
                    <a:lnTo>
                      <a:pt x="593" y="274"/>
                    </a:lnTo>
                    <a:lnTo>
                      <a:pt x="621" y="266"/>
                    </a:lnTo>
                    <a:lnTo>
                      <a:pt x="648" y="257"/>
                    </a:lnTo>
                    <a:lnTo>
                      <a:pt x="671" y="247"/>
                    </a:lnTo>
                    <a:lnTo>
                      <a:pt x="692" y="236"/>
                    </a:lnTo>
                    <a:lnTo>
                      <a:pt x="709" y="225"/>
                    </a:lnTo>
                    <a:lnTo>
                      <a:pt x="724" y="213"/>
                    </a:lnTo>
                    <a:lnTo>
                      <a:pt x="730" y="207"/>
                    </a:lnTo>
                    <a:lnTo>
                      <a:pt x="736" y="201"/>
                    </a:lnTo>
                    <a:lnTo>
                      <a:pt x="741" y="196"/>
                    </a:lnTo>
                    <a:lnTo>
                      <a:pt x="744" y="190"/>
                    </a:lnTo>
                    <a:lnTo>
                      <a:pt x="747" y="183"/>
                    </a:lnTo>
                    <a:lnTo>
                      <a:pt x="750" y="177"/>
                    </a:lnTo>
                    <a:lnTo>
                      <a:pt x="751" y="171"/>
                    </a:lnTo>
                    <a:lnTo>
                      <a:pt x="751" y="164"/>
                    </a:lnTo>
                    <a:lnTo>
                      <a:pt x="751" y="156"/>
                    </a:lnTo>
                    <a:lnTo>
                      <a:pt x="750" y="148"/>
                    </a:lnTo>
                    <a:lnTo>
                      <a:pt x="747" y="139"/>
                    </a:lnTo>
                    <a:lnTo>
                      <a:pt x="744" y="131"/>
                    </a:lnTo>
                    <a:lnTo>
                      <a:pt x="739" y="123"/>
                    </a:lnTo>
                    <a:lnTo>
                      <a:pt x="735" y="115"/>
                    </a:lnTo>
                    <a:lnTo>
                      <a:pt x="729" y="108"/>
                    </a:lnTo>
                    <a:lnTo>
                      <a:pt x="722" y="100"/>
                    </a:lnTo>
                    <a:lnTo>
                      <a:pt x="715" y="93"/>
                    </a:lnTo>
                    <a:lnTo>
                      <a:pt x="707" y="86"/>
                    </a:lnTo>
                    <a:lnTo>
                      <a:pt x="698" y="79"/>
                    </a:lnTo>
                    <a:lnTo>
                      <a:pt x="688" y="72"/>
                    </a:lnTo>
                    <a:lnTo>
                      <a:pt x="666" y="59"/>
                    </a:lnTo>
                    <a:lnTo>
                      <a:pt x="642" y="47"/>
                    </a:lnTo>
                    <a:lnTo>
                      <a:pt x="615" y="37"/>
                    </a:lnTo>
                    <a:lnTo>
                      <a:pt x="588" y="28"/>
                    </a:lnTo>
                    <a:lnTo>
                      <a:pt x="556" y="20"/>
                    </a:lnTo>
                    <a:lnTo>
                      <a:pt x="523" y="13"/>
                    </a:lnTo>
                    <a:lnTo>
                      <a:pt x="489" y="7"/>
                    </a:lnTo>
                    <a:lnTo>
                      <a:pt x="452" y="3"/>
                    </a:lnTo>
                    <a:lnTo>
                      <a:pt x="415" y="0"/>
                    </a:lnTo>
                    <a:lnTo>
                      <a:pt x="376" y="0"/>
                    </a:lnTo>
                    <a:lnTo>
                      <a:pt x="336" y="0"/>
                    </a:lnTo>
                    <a:lnTo>
                      <a:pt x="299" y="3"/>
                    </a:lnTo>
                    <a:lnTo>
                      <a:pt x="263" y="7"/>
                    </a:lnTo>
                    <a:lnTo>
                      <a:pt x="229" y="13"/>
                    </a:lnTo>
                    <a:lnTo>
                      <a:pt x="195" y="20"/>
                    </a:lnTo>
                    <a:lnTo>
                      <a:pt x="165" y="28"/>
                    </a:lnTo>
                    <a:lnTo>
                      <a:pt x="136" y="37"/>
                    </a:lnTo>
                    <a:lnTo>
                      <a:pt x="109" y="47"/>
                    </a:lnTo>
                    <a:lnTo>
                      <a:pt x="85" y="59"/>
                    </a:lnTo>
                    <a:lnTo>
                      <a:pt x="64" y="72"/>
                    </a:lnTo>
                    <a:lnTo>
                      <a:pt x="54" y="79"/>
                    </a:lnTo>
                    <a:lnTo>
                      <a:pt x="44" y="86"/>
                    </a:lnTo>
                    <a:lnTo>
                      <a:pt x="36" y="93"/>
                    </a:lnTo>
                    <a:lnTo>
                      <a:pt x="29" y="100"/>
                    </a:lnTo>
                    <a:lnTo>
                      <a:pt x="22" y="108"/>
                    </a:lnTo>
                    <a:lnTo>
                      <a:pt x="17" y="115"/>
                    </a:lnTo>
                    <a:lnTo>
                      <a:pt x="12" y="123"/>
                    </a:lnTo>
                    <a:lnTo>
                      <a:pt x="7" y="131"/>
                    </a:lnTo>
                    <a:lnTo>
                      <a:pt x="5" y="139"/>
                    </a:lnTo>
                    <a:lnTo>
                      <a:pt x="3" y="148"/>
                    </a:lnTo>
                    <a:lnTo>
                      <a:pt x="0" y="156"/>
                    </a:lnTo>
                    <a:lnTo>
                      <a:pt x="0" y="164"/>
                    </a:lnTo>
                    <a:lnTo>
                      <a:pt x="0" y="171"/>
                    </a:lnTo>
                    <a:lnTo>
                      <a:pt x="2" y="177"/>
                    </a:lnTo>
                    <a:lnTo>
                      <a:pt x="4" y="183"/>
                    </a:lnTo>
                    <a:lnTo>
                      <a:pt x="7" y="190"/>
                    </a:lnTo>
                    <a:lnTo>
                      <a:pt x="11" y="196"/>
                    </a:lnTo>
                    <a:lnTo>
                      <a:pt x="15" y="201"/>
                    </a:lnTo>
                    <a:lnTo>
                      <a:pt x="21" y="207"/>
                    </a:lnTo>
                    <a:lnTo>
                      <a:pt x="27" y="213"/>
                    </a:lnTo>
                    <a:lnTo>
                      <a:pt x="42" y="225"/>
                    </a:lnTo>
                    <a:lnTo>
                      <a:pt x="59" y="236"/>
                    </a:lnTo>
                    <a:lnTo>
                      <a:pt x="80" y="247"/>
                    </a:lnTo>
                    <a:lnTo>
                      <a:pt x="103" y="257"/>
                    </a:lnTo>
                    <a:lnTo>
                      <a:pt x="130" y="266"/>
                    </a:lnTo>
                    <a:lnTo>
                      <a:pt x="158" y="274"/>
                    </a:lnTo>
                    <a:lnTo>
                      <a:pt x="189" y="281"/>
                    </a:lnTo>
                    <a:lnTo>
                      <a:pt x="223" y="288"/>
                    </a:lnTo>
                    <a:lnTo>
                      <a:pt x="257" y="293"/>
                    </a:lnTo>
                    <a:lnTo>
                      <a:pt x="295" y="296"/>
                    </a:lnTo>
                    <a:lnTo>
                      <a:pt x="335" y="299"/>
                    </a:lnTo>
                    <a:lnTo>
                      <a:pt x="376" y="30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4975"/>
              <p:cNvSpPr>
                <a:spLocks noEditPoints="1"/>
              </p:cNvSpPr>
              <p:nvPr/>
            </p:nvSpPr>
            <p:spPr bwMode="auto">
              <a:xfrm>
                <a:off x="1814568" y="4820307"/>
                <a:ext cx="433716" cy="433716"/>
              </a:xfrm>
              <a:custGeom>
                <a:avLst/>
                <a:gdLst>
                  <a:gd name="T0" fmla="*/ 277 w 436"/>
                  <a:gd name="T1" fmla="*/ 362 h 435"/>
                  <a:gd name="T2" fmla="*/ 217 w 436"/>
                  <a:gd name="T3" fmla="*/ 374 h 435"/>
                  <a:gd name="T4" fmla="*/ 155 w 436"/>
                  <a:gd name="T5" fmla="*/ 361 h 435"/>
                  <a:gd name="T6" fmla="*/ 105 w 436"/>
                  <a:gd name="T7" fmla="*/ 341 h 435"/>
                  <a:gd name="T8" fmla="*/ 89 w 436"/>
                  <a:gd name="T9" fmla="*/ 356 h 435"/>
                  <a:gd name="T10" fmla="*/ 77 w 436"/>
                  <a:gd name="T11" fmla="*/ 347 h 435"/>
                  <a:gd name="T12" fmla="*/ 160 w 436"/>
                  <a:gd name="T13" fmla="*/ 266 h 435"/>
                  <a:gd name="T14" fmla="*/ 165 w 436"/>
                  <a:gd name="T15" fmla="*/ 290 h 435"/>
                  <a:gd name="T16" fmla="*/ 117 w 436"/>
                  <a:gd name="T17" fmla="*/ 294 h 435"/>
                  <a:gd name="T18" fmla="*/ 174 w 436"/>
                  <a:gd name="T19" fmla="*/ 335 h 435"/>
                  <a:gd name="T20" fmla="*/ 241 w 436"/>
                  <a:gd name="T21" fmla="*/ 341 h 435"/>
                  <a:gd name="T22" fmla="*/ 297 w 436"/>
                  <a:gd name="T23" fmla="*/ 316 h 435"/>
                  <a:gd name="T24" fmla="*/ 335 w 436"/>
                  <a:gd name="T25" fmla="*/ 267 h 435"/>
                  <a:gd name="T26" fmla="*/ 374 w 436"/>
                  <a:gd name="T27" fmla="*/ 218 h 435"/>
                  <a:gd name="T28" fmla="*/ 356 w 436"/>
                  <a:gd name="T29" fmla="*/ 293 h 435"/>
                  <a:gd name="T30" fmla="*/ 108 w 436"/>
                  <a:gd name="T31" fmla="*/ 105 h 435"/>
                  <a:gd name="T32" fmla="*/ 173 w 436"/>
                  <a:gd name="T33" fmla="*/ 67 h 435"/>
                  <a:gd name="T34" fmla="*/ 220 w 436"/>
                  <a:gd name="T35" fmla="*/ 60 h 435"/>
                  <a:gd name="T36" fmla="*/ 294 w 436"/>
                  <a:gd name="T37" fmla="*/ 79 h 435"/>
                  <a:gd name="T38" fmla="*/ 331 w 436"/>
                  <a:gd name="T39" fmla="*/ 70 h 435"/>
                  <a:gd name="T40" fmla="*/ 346 w 436"/>
                  <a:gd name="T41" fmla="*/ 62 h 435"/>
                  <a:gd name="T42" fmla="*/ 359 w 436"/>
                  <a:gd name="T43" fmla="*/ 71 h 435"/>
                  <a:gd name="T44" fmla="*/ 255 w 436"/>
                  <a:gd name="T45" fmla="*/ 165 h 435"/>
                  <a:gd name="T46" fmla="*/ 260 w 436"/>
                  <a:gd name="T47" fmla="*/ 141 h 435"/>
                  <a:gd name="T48" fmla="*/ 309 w 436"/>
                  <a:gd name="T49" fmla="*/ 129 h 435"/>
                  <a:gd name="T50" fmla="*/ 248 w 436"/>
                  <a:gd name="T51" fmla="*/ 93 h 435"/>
                  <a:gd name="T52" fmla="*/ 182 w 436"/>
                  <a:gd name="T53" fmla="*/ 94 h 435"/>
                  <a:gd name="T54" fmla="*/ 129 w 436"/>
                  <a:gd name="T55" fmla="*/ 126 h 435"/>
                  <a:gd name="T56" fmla="*/ 96 w 436"/>
                  <a:gd name="T57" fmla="*/ 178 h 435"/>
                  <a:gd name="T58" fmla="*/ 61 w 436"/>
                  <a:gd name="T59" fmla="*/ 199 h 435"/>
                  <a:gd name="T60" fmla="*/ 88 w 436"/>
                  <a:gd name="T61" fmla="*/ 128 h 435"/>
                  <a:gd name="T62" fmla="*/ 432 w 436"/>
                  <a:gd name="T63" fmla="*/ 176 h 435"/>
                  <a:gd name="T64" fmla="*/ 421 w 436"/>
                  <a:gd name="T65" fmla="*/ 137 h 435"/>
                  <a:gd name="T66" fmla="*/ 410 w 436"/>
                  <a:gd name="T67" fmla="*/ 115 h 435"/>
                  <a:gd name="T68" fmla="*/ 383 w 436"/>
                  <a:gd name="T69" fmla="*/ 75 h 435"/>
                  <a:gd name="T70" fmla="*/ 338 w 436"/>
                  <a:gd name="T71" fmla="*/ 37 h 435"/>
                  <a:gd name="T72" fmla="*/ 284 w 436"/>
                  <a:gd name="T73" fmla="*/ 10 h 435"/>
                  <a:gd name="T74" fmla="*/ 220 w 436"/>
                  <a:gd name="T75" fmla="*/ 0 h 435"/>
                  <a:gd name="T76" fmla="*/ 133 w 436"/>
                  <a:gd name="T77" fmla="*/ 16 h 435"/>
                  <a:gd name="T78" fmla="*/ 51 w 436"/>
                  <a:gd name="T79" fmla="*/ 77 h 435"/>
                  <a:gd name="T80" fmla="*/ 5 w 436"/>
                  <a:gd name="T81" fmla="*/ 171 h 435"/>
                  <a:gd name="T82" fmla="*/ 7 w 436"/>
                  <a:gd name="T83" fmla="*/ 272 h 435"/>
                  <a:gd name="T84" fmla="*/ 48 w 436"/>
                  <a:gd name="T85" fmla="*/ 353 h 435"/>
                  <a:gd name="T86" fmla="*/ 118 w 436"/>
                  <a:gd name="T87" fmla="*/ 411 h 435"/>
                  <a:gd name="T88" fmla="*/ 171 w 436"/>
                  <a:gd name="T89" fmla="*/ 429 h 435"/>
                  <a:gd name="T90" fmla="*/ 204 w 436"/>
                  <a:gd name="T91" fmla="*/ 434 h 435"/>
                  <a:gd name="T92" fmla="*/ 235 w 436"/>
                  <a:gd name="T93" fmla="*/ 434 h 435"/>
                  <a:gd name="T94" fmla="*/ 261 w 436"/>
                  <a:gd name="T95" fmla="*/ 430 h 435"/>
                  <a:gd name="T96" fmla="*/ 287 w 436"/>
                  <a:gd name="T97" fmla="*/ 423 h 435"/>
                  <a:gd name="T98" fmla="*/ 314 w 436"/>
                  <a:gd name="T99" fmla="*/ 412 h 435"/>
                  <a:gd name="T100" fmla="*/ 334 w 436"/>
                  <a:gd name="T101" fmla="*/ 400 h 435"/>
                  <a:gd name="T102" fmla="*/ 355 w 436"/>
                  <a:gd name="T103" fmla="*/ 385 h 435"/>
                  <a:gd name="T104" fmla="*/ 372 w 436"/>
                  <a:gd name="T105" fmla="*/ 371 h 435"/>
                  <a:gd name="T106" fmla="*/ 414 w 436"/>
                  <a:gd name="T107" fmla="*/ 312 h 435"/>
                  <a:gd name="T108" fmla="*/ 434 w 436"/>
                  <a:gd name="T109" fmla="*/ 238 h 435"/>
                  <a:gd name="T110" fmla="*/ 434 w 436"/>
                  <a:gd name="T111" fmla="*/ 20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6" h="435">
                    <a:moveTo>
                      <a:pt x="327" y="330"/>
                    </a:moveTo>
                    <a:lnTo>
                      <a:pt x="316" y="340"/>
                    </a:lnTo>
                    <a:lnTo>
                      <a:pt x="304" y="348"/>
                    </a:lnTo>
                    <a:lnTo>
                      <a:pt x="291" y="356"/>
                    </a:lnTo>
                    <a:lnTo>
                      <a:pt x="277" y="362"/>
                    </a:lnTo>
                    <a:lnTo>
                      <a:pt x="263" y="368"/>
                    </a:lnTo>
                    <a:lnTo>
                      <a:pt x="248" y="371"/>
                    </a:lnTo>
                    <a:lnTo>
                      <a:pt x="233" y="374"/>
                    </a:lnTo>
                    <a:lnTo>
                      <a:pt x="218" y="374"/>
                    </a:lnTo>
                    <a:lnTo>
                      <a:pt x="217" y="374"/>
                    </a:lnTo>
                    <a:lnTo>
                      <a:pt x="216" y="374"/>
                    </a:lnTo>
                    <a:lnTo>
                      <a:pt x="199" y="372"/>
                    </a:lnTo>
                    <a:lnTo>
                      <a:pt x="184" y="370"/>
                    </a:lnTo>
                    <a:lnTo>
                      <a:pt x="169" y="367"/>
                    </a:lnTo>
                    <a:lnTo>
                      <a:pt x="155" y="361"/>
                    </a:lnTo>
                    <a:lnTo>
                      <a:pt x="141" y="354"/>
                    </a:lnTo>
                    <a:lnTo>
                      <a:pt x="129" y="346"/>
                    </a:lnTo>
                    <a:lnTo>
                      <a:pt x="116" y="337"/>
                    </a:lnTo>
                    <a:lnTo>
                      <a:pt x="105" y="326"/>
                    </a:lnTo>
                    <a:lnTo>
                      <a:pt x="105" y="341"/>
                    </a:lnTo>
                    <a:lnTo>
                      <a:pt x="103" y="347"/>
                    </a:lnTo>
                    <a:lnTo>
                      <a:pt x="101" y="352"/>
                    </a:lnTo>
                    <a:lnTo>
                      <a:pt x="96" y="355"/>
                    </a:lnTo>
                    <a:lnTo>
                      <a:pt x="90" y="356"/>
                    </a:lnTo>
                    <a:lnTo>
                      <a:pt x="89" y="356"/>
                    </a:lnTo>
                    <a:lnTo>
                      <a:pt x="89" y="356"/>
                    </a:lnTo>
                    <a:lnTo>
                      <a:pt x="83" y="355"/>
                    </a:lnTo>
                    <a:lnTo>
                      <a:pt x="79" y="352"/>
                    </a:lnTo>
                    <a:lnTo>
                      <a:pt x="78" y="349"/>
                    </a:lnTo>
                    <a:lnTo>
                      <a:pt x="77" y="347"/>
                    </a:lnTo>
                    <a:lnTo>
                      <a:pt x="75" y="345"/>
                    </a:lnTo>
                    <a:lnTo>
                      <a:pt x="75" y="341"/>
                    </a:lnTo>
                    <a:lnTo>
                      <a:pt x="75" y="264"/>
                    </a:lnTo>
                    <a:lnTo>
                      <a:pt x="154" y="264"/>
                    </a:lnTo>
                    <a:lnTo>
                      <a:pt x="160" y="266"/>
                    </a:lnTo>
                    <a:lnTo>
                      <a:pt x="165" y="268"/>
                    </a:lnTo>
                    <a:lnTo>
                      <a:pt x="168" y="274"/>
                    </a:lnTo>
                    <a:lnTo>
                      <a:pt x="169" y="280"/>
                    </a:lnTo>
                    <a:lnTo>
                      <a:pt x="168" y="286"/>
                    </a:lnTo>
                    <a:lnTo>
                      <a:pt x="165" y="290"/>
                    </a:lnTo>
                    <a:lnTo>
                      <a:pt x="160" y="293"/>
                    </a:lnTo>
                    <a:lnTo>
                      <a:pt x="154" y="294"/>
                    </a:lnTo>
                    <a:lnTo>
                      <a:pt x="154" y="294"/>
                    </a:lnTo>
                    <a:lnTo>
                      <a:pt x="154" y="294"/>
                    </a:lnTo>
                    <a:lnTo>
                      <a:pt x="117" y="294"/>
                    </a:lnTo>
                    <a:lnTo>
                      <a:pt x="126" y="304"/>
                    </a:lnTo>
                    <a:lnTo>
                      <a:pt x="137" y="315"/>
                    </a:lnTo>
                    <a:lnTo>
                      <a:pt x="148" y="323"/>
                    </a:lnTo>
                    <a:lnTo>
                      <a:pt x="160" y="330"/>
                    </a:lnTo>
                    <a:lnTo>
                      <a:pt x="174" y="335"/>
                    </a:lnTo>
                    <a:lnTo>
                      <a:pt x="187" y="340"/>
                    </a:lnTo>
                    <a:lnTo>
                      <a:pt x="202" y="342"/>
                    </a:lnTo>
                    <a:lnTo>
                      <a:pt x="216" y="343"/>
                    </a:lnTo>
                    <a:lnTo>
                      <a:pt x="228" y="343"/>
                    </a:lnTo>
                    <a:lnTo>
                      <a:pt x="241" y="341"/>
                    </a:lnTo>
                    <a:lnTo>
                      <a:pt x="253" y="339"/>
                    </a:lnTo>
                    <a:lnTo>
                      <a:pt x="265" y="335"/>
                    </a:lnTo>
                    <a:lnTo>
                      <a:pt x="276" y="330"/>
                    </a:lnTo>
                    <a:lnTo>
                      <a:pt x="286" y="324"/>
                    </a:lnTo>
                    <a:lnTo>
                      <a:pt x="297" y="316"/>
                    </a:lnTo>
                    <a:lnTo>
                      <a:pt x="306" y="308"/>
                    </a:lnTo>
                    <a:lnTo>
                      <a:pt x="315" y="298"/>
                    </a:lnTo>
                    <a:lnTo>
                      <a:pt x="322" y="289"/>
                    </a:lnTo>
                    <a:lnTo>
                      <a:pt x="329" y="279"/>
                    </a:lnTo>
                    <a:lnTo>
                      <a:pt x="335" y="267"/>
                    </a:lnTo>
                    <a:lnTo>
                      <a:pt x="338" y="255"/>
                    </a:lnTo>
                    <a:lnTo>
                      <a:pt x="342" y="244"/>
                    </a:lnTo>
                    <a:lnTo>
                      <a:pt x="344" y="231"/>
                    </a:lnTo>
                    <a:lnTo>
                      <a:pt x="344" y="218"/>
                    </a:lnTo>
                    <a:lnTo>
                      <a:pt x="374" y="218"/>
                    </a:lnTo>
                    <a:lnTo>
                      <a:pt x="374" y="235"/>
                    </a:lnTo>
                    <a:lnTo>
                      <a:pt x="371" y="250"/>
                    </a:lnTo>
                    <a:lnTo>
                      <a:pt x="367" y="265"/>
                    </a:lnTo>
                    <a:lnTo>
                      <a:pt x="361" y="279"/>
                    </a:lnTo>
                    <a:lnTo>
                      <a:pt x="356" y="293"/>
                    </a:lnTo>
                    <a:lnTo>
                      <a:pt x="348" y="305"/>
                    </a:lnTo>
                    <a:lnTo>
                      <a:pt x="338" y="318"/>
                    </a:lnTo>
                    <a:lnTo>
                      <a:pt x="327" y="330"/>
                    </a:lnTo>
                    <a:lnTo>
                      <a:pt x="327" y="330"/>
                    </a:lnTo>
                    <a:close/>
                    <a:moveTo>
                      <a:pt x="108" y="105"/>
                    </a:moveTo>
                    <a:lnTo>
                      <a:pt x="119" y="94"/>
                    </a:lnTo>
                    <a:lnTo>
                      <a:pt x="132" y="85"/>
                    </a:lnTo>
                    <a:lnTo>
                      <a:pt x="145" y="78"/>
                    </a:lnTo>
                    <a:lnTo>
                      <a:pt x="159" y="71"/>
                    </a:lnTo>
                    <a:lnTo>
                      <a:pt x="173" y="67"/>
                    </a:lnTo>
                    <a:lnTo>
                      <a:pt x="188" y="63"/>
                    </a:lnTo>
                    <a:lnTo>
                      <a:pt x="203" y="61"/>
                    </a:lnTo>
                    <a:lnTo>
                      <a:pt x="218" y="60"/>
                    </a:lnTo>
                    <a:lnTo>
                      <a:pt x="219" y="60"/>
                    </a:lnTo>
                    <a:lnTo>
                      <a:pt x="220" y="60"/>
                    </a:lnTo>
                    <a:lnTo>
                      <a:pt x="235" y="61"/>
                    </a:lnTo>
                    <a:lnTo>
                      <a:pt x="251" y="63"/>
                    </a:lnTo>
                    <a:lnTo>
                      <a:pt x="266" y="68"/>
                    </a:lnTo>
                    <a:lnTo>
                      <a:pt x="280" y="74"/>
                    </a:lnTo>
                    <a:lnTo>
                      <a:pt x="294" y="79"/>
                    </a:lnTo>
                    <a:lnTo>
                      <a:pt x="307" y="88"/>
                    </a:lnTo>
                    <a:lnTo>
                      <a:pt x="319" y="97"/>
                    </a:lnTo>
                    <a:lnTo>
                      <a:pt x="330" y="108"/>
                    </a:lnTo>
                    <a:lnTo>
                      <a:pt x="330" y="76"/>
                    </a:lnTo>
                    <a:lnTo>
                      <a:pt x="331" y="70"/>
                    </a:lnTo>
                    <a:lnTo>
                      <a:pt x="335" y="66"/>
                    </a:lnTo>
                    <a:lnTo>
                      <a:pt x="339" y="63"/>
                    </a:lnTo>
                    <a:lnTo>
                      <a:pt x="345" y="62"/>
                    </a:lnTo>
                    <a:lnTo>
                      <a:pt x="346" y="62"/>
                    </a:lnTo>
                    <a:lnTo>
                      <a:pt x="346" y="62"/>
                    </a:lnTo>
                    <a:lnTo>
                      <a:pt x="349" y="62"/>
                    </a:lnTo>
                    <a:lnTo>
                      <a:pt x="352" y="63"/>
                    </a:lnTo>
                    <a:lnTo>
                      <a:pt x="355" y="64"/>
                    </a:lnTo>
                    <a:lnTo>
                      <a:pt x="357" y="67"/>
                    </a:lnTo>
                    <a:lnTo>
                      <a:pt x="359" y="71"/>
                    </a:lnTo>
                    <a:lnTo>
                      <a:pt x="360" y="77"/>
                    </a:lnTo>
                    <a:lnTo>
                      <a:pt x="359" y="171"/>
                    </a:lnTo>
                    <a:lnTo>
                      <a:pt x="265" y="170"/>
                    </a:lnTo>
                    <a:lnTo>
                      <a:pt x="260" y="169"/>
                    </a:lnTo>
                    <a:lnTo>
                      <a:pt x="255" y="165"/>
                    </a:lnTo>
                    <a:lnTo>
                      <a:pt x="251" y="160"/>
                    </a:lnTo>
                    <a:lnTo>
                      <a:pt x="250" y="155"/>
                    </a:lnTo>
                    <a:lnTo>
                      <a:pt x="253" y="149"/>
                    </a:lnTo>
                    <a:lnTo>
                      <a:pt x="255" y="144"/>
                    </a:lnTo>
                    <a:lnTo>
                      <a:pt x="260" y="141"/>
                    </a:lnTo>
                    <a:lnTo>
                      <a:pt x="265" y="140"/>
                    </a:lnTo>
                    <a:lnTo>
                      <a:pt x="266" y="140"/>
                    </a:lnTo>
                    <a:lnTo>
                      <a:pt x="266" y="140"/>
                    </a:lnTo>
                    <a:lnTo>
                      <a:pt x="319" y="140"/>
                    </a:lnTo>
                    <a:lnTo>
                      <a:pt x="309" y="129"/>
                    </a:lnTo>
                    <a:lnTo>
                      <a:pt x="299" y="120"/>
                    </a:lnTo>
                    <a:lnTo>
                      <a:pt x="287" y="111"/>
                    </a:lnTo>
                    <a:lnTo>
                      <a:pt x="275" y="104"/>
                    </a:lnTo>
                    <a:lnTo>
                      <a:pt x="262" y="98"/>
                    </a:lnTo>
                    <a:lnTo>
                      <a:pt x="248" y="93"/>
                    </a:lnTo>
                    <a:lnTo>
                      <a:pt x="234" y="91"/>
                    </a:lnTo>
                    <a:lnTo>
                      <a:pt x="219" y="90"/>
                    </a:lnTo>
                    <a:lnTo>
                      <a:pt x="207" y="91"/>
                    </a:lnTo>
                    <a:lnTo>
                      <a:pt x="195" y="92"/>
                    </a:lnTo>
                    <a:lnTo>
                      <a:pt x="182" y="94"/>
                    </a:lnTo>
                    <a:lnTo>
                      <a:pt x="170" y="99"/>
                    </a:lnTo>
                    <a:lnTo>
                      <a:pt x="160" y="104"/>
                    </a:lnTo>
                    <a:lnTo>
                      <a:pt x="148" y="111"/>
                    </a:lnTo>
                    <a:lnTo>
                      <a:pt x="139" y="118"/>
                    </a:lnTo>
                    <a:lnTo>
                      <a:pt x="129" y="126"/>
                    </a:lnTo>
                    <a:lnTo>
                      <a:pt x="121" y="135"/>
                    </a:lnTo>
                    <a:lnTo>
                      <a:pt x="112" y="145"/>
                    </a:lnTo>
                    <a:lnTo>
                      <a:pt x="107" y="156"/>
                    </a:lnTo>
                    <a:lnTo>
                      <a:pt x="101" y="166"/>
                    </a:lnTo>
                    <a:lnTo>
                      <a:pt x="96" y="178"/>
                    </a:lnTo>
                    <a:lnTo>
                      <a:pt x="94" y="191"/>
                    </a:lnTo>
                    <a:lnTo>
                      <a:pt x="92" y="202"/>
                    </a:lnTo>
                    <a:lnTo>
                      <a:pt x="90" y="215"/>
                    </a:lnTo>
                    <a:lnTo>
                      <a:pt x="60" y="215"/>
                    </a:lnTo>
                    <a:lnTo>
                      <a:pt x="61" y="199"/>
                    </a:lnTo>
                    <a:lnTo>
                      <a:pt x="64" y="184"/>
                    </a:lnTo>
                    <a:lnTo>
                      <a:pt x="68" y="170"/>
                    </a:lnTo>
                    <a:lnTo>
                      <a:pt x="73" y="155"/>
                    </a:lnTo>
                    <a:lnTo>
                      <a:pt x="80" y="141"/>
                    </a:lnTo>
                    <a:lnTo>
                      <a:pt x="88" y="128"/>
                    </a:lnTo>
                    <a:lnTo>
                      <a:pt x="97" y="116"/>
                    </a:lnTo>
                    <a:lnTo>
                      <a:pt x="108" y="105"/>
                    </a:lnTo>
                    <a:close/>
                    <a:moveTo>
                      <a:pt x="432" y="181"/>
                    </a:moveTo>
                    <a:lnTo>
                      <a:pt x="432" y="178"/>
                    </a:lnTo>
                    <a:lnTo>
                      <a:pt x="432" y="176"/>
                    </a:lnTo>
                    <a:lnTo>
                      <a:pt x="430" y="166"/>
                    </a:lnTo>
                    <a:lnTo>
                      <a:pt x="427" y="157"/>
                    </a:lnTo>
                    <a:lnTo>
                      <a:pt x="424" y="149"/>
                    </a:lnTo>
                    <a:lnTo>
                      <a:pt x="421" y="140"/>
                    </a:lnTo>
                    <a:lnTo>
                      <a:pt x="421" y="137"/>
                    </a:lnTo>
                    <a:lnTo>
                      <a:pt x="419" y="135"/>
                    </a:lnTo>
                    <a:lnTo>
                      <a:pt x="416" y="128"/>
                    </a:lnTo>
                    <a:lnTo>
                      <a:pt x="414" y="121"/>
                    </a:lnTo>
                    <a:lnTo>
                      <a:pt x="412" y="119"/>
                    </a:lnTo>
                    <a:lnTo>
                      <a:pt x="410" y="115"/>
                    </a:lnTo>
                    <a:lnTo>
                      <a:pt x="409" y="112"/>
                    </a:lnTo>
                    <a:lnTo>
                      <a:pt x="407" y="110"/>
                    </a:lnTo>
                    <a:lnTo>
                      <a:pt x="400" y="97"/>
                    </a:lnTo>
                    <a:lnTo>
                      <a:pt x="392" y="86"/>
                    </a:lnTo>
                    <a:lnTo>
                      <a:pt x="383" y="75"/>
                    </a:lnTo>
                    <a:lnTo>
                      <a:pt x="374" y="66"/>
                    </a:lnTo>
                    <a:lnTo>
                      <a:pt x="366" y="57"/>
                    </a:lnTo>
                    <a:lnTo>
                      <a:pt x="357" y="49"/>
                    </a:lnTo>
                    <a:lnTo>
                      <a:pt x="348" y="42"/>
                    </a:lnTo>
                    <a:lnTo>
                      <a:pt x="338" y="37"/>
                    </a:lnTo>
                    <a:lnTo>
                      <a:pt x="329" y="30"/>
                    </a:lnTo>
                    <a:lnTo>
                      <a:pt x="320" y="25"/>
                    </a:lnTo>
                    <a:lnTo>
                      <a:pt x="309" y="19"/>
                    </a:lnTo>
                    <a:lnTo>
                      <a:pt x="299" y="15"/>
                    </a:lnTo>
                    <a:lnTo>
                      <a:pt x="284" y="10"/>
                    </a:lnTo>
                    <a:lnTo>
                      <a:pt x="270" y="5"/>
                    </a:lnTo>
                    <a:lnTo>
                      <a:pt x="257" y="3"/>
                    </a:lnTo>
                    <a:lnTo>
                      <a:pt x="246" y="1"/>
                    </a:lnTo>
                    <a:lnTo>
                      <a:pt x="233" y="0"/>
                    </a:lnTo>
                    <a:lnTo>
                      <a:pt x="220" y="0"/>
                    </a:lnTo>
                    <a:lnTo>
                      <a:pt x="218" y="0"/>
                    </a:lnTo>
                    <a:lnTo>
                      <a:pt x="196" y="1"/>
                    </a:lnTo>
                    <a:lnTo>
                      <a:pt x="174" y="3"/>
                    </a:lnTo>
                    <a:lnTo>
                      <a:pt x="154" y="9"/>
                    </a:lnTo>
                    <a:lnTo>
                      <a:pt x="133" y="16"/>
                    </a:lnTo>
                    <a:lnTo>
                      <a:pt x="115" y="25"/>
                    </a:lnTo>
                    <a:lnTo>
                      <a:pt x="97" y="35"/>
                    </a:lnTo>
                    <a:lnTo>
                      <a:pt x="80" y="48"/>
                    </a:lnTo>
                    <a:lnTo>
                      <a:pt x="65" y="62"/>
                    </a:lnTo>
                    <a:lnTo>
                      <a:pt x="51" y="77"/>
                    </a:lnTo>
                    <a:lnTo>
                      <a:pt x="38" y="94"/>
                    </a:lnTo>
                    <a:lnTo>
                      <a:pt x="27" y="112"/>
                    </a:lnTo>
                    <a:lnTo>
                      <a:pt x="17" y="130"/>
                    </a:lnTo>
                    <a:lnTo>
                      <a:pt x="10" y="150"/>
                    </a:lnTo>
                    <a:lnTo>
                      <a:pt x="5" y="171"/>
                    </a:lnTo>
                    <a:lnTo>
                      <a:pt x="1" y="192"/>
                    </a:lnTo>
                    <a:lnTo>
                      <a:pt x="0" y="214"/>
                    </a:lnTo>
                    <a:lnTo>
                      <a:pt x="0" y="233"/>
                    </a:lnTo>
                    <a:lnTo>
                      <a:pt x="2" y="253"/>
                    </a:lnTo>
                    <a:lnTo>
                      <a:pt x="7" y="272"/>
                    </a:lnTo>
                    <a:lnTo>
                      <a:pt x="12" y="289"/>
                    </a:lnTo>
                    <a:lnTo>
                      <a:pt x="19" y="306"/>
                    </a:lnTo>
                    <a:lnTo>
                      <a:pt x="28" y="323"/>
                    </a:lnTo>
                    <a:lnTo>
                      <a:pt x="37" y="339"/>
                    </a:lnTo>
                    <a:lnTo>
                      <a:pt x="48" y="353"/>
                    </a:lnTo>
                    <a:lnTo>
                      <a:pt x="60" y="367"/>
                    </a:lnTo>
                    <a:lnTo>
                      <a:pt x="73" y="379"/>
                    </a:lnTo>
                    <a:lnTo>
                      <a:pt x="87" y="391"/>
                    </a:lnTo>
                    <a:lnTo>
                      <a:pt x="102" y="401"/>
                    </a:lnTo>
                    <a:lnTo>
                      <a:pt x="118" y="411"/>
                    </a:lnTo>
                    <a:lnTo>
                      <a:pt x="136" y="419"/>
                    </a:lnTo>
                    <a:lnTo>
                      <a:pt x="153" y="425"/>
                    </a:lnTo>
                    <a:lnTo>
                      <a:pt x="170" y="429"/>
                    </a:lnTo>
                    <a:lnTo>
                      <a:pt x="171" y="429"/>
                    </a:lnTo>
                    <a:lnTo>
                      <a:pt x="171" y="429"/>
                    </a:lnTo>
                    <a:lnTo>
                      <a:pt x="181" y="431"/>
                    </a:lnTo>
                    <a:lnTo>
                      <a:pt x="190" y="433"/>
                    </a:lnTo>
                    <a:lnTo>
                      <a:pt x="191" y="433"/>
                    </a:lnTo>
                    <a:lnTo>
                      <a:pt x="192" y="434"/>
                    </a:lnTo>
                    <a:lnTo>
                      <a:pt x="204" y="434"/>
                    </a:lnTo>
                    <a:lnTo>
                      <a:pt x="214" y="435"/>
                    </a:lnTo>
                    <a:lnTo>
                      <a:pt x="218" y="435"/>
                    </a:lnTo>
                    <a:lnTo>
                      <a:pt x="224" y="435"/>
                    </a:lnTo>
                    <a:lnTo>
                      <a:pt x="231" y="434"/>
                    </a:lnTo>
                    <a:lnTo>
                      <a:pt x="235" y="434"/>
                    </a:lnTo>
                    <a:lnTo>
                      <a:pt x="240" y="434"/>
                    </a:lnTo>
                    <a:lnTo>
                      <a:pt x="247" y="433"/>
                    </a:lnTo>
                    <a:lnTo>
                      <a:pt x="253" y="431"/>
                    </a:lnTo>
                    <a:lnTo>
                      <a:pt x="257" y="431"/>
                    </a:lnTo>
                    <a:lnTo>
                      <a:pt x="261" y="430"/>
                    </a:lnTo>
                    <a:lnTo>
                      <a:pt x="268" y="429"/>
                    </a:lnTo>
                    <a:lnTo>
                      <a:pt x="275" y="427"/>
                    </a:lnTo>
                    <a:lnTo>
                      <a:pt x="278" y="426"/>
                    </a:lnTo>
                    <a:lnTo>
                      <a:pt x="282" y="425"/>
                    </a:lnTo>
                    <a:lnTo>
                      <a:pt x="287" y="423"/>
                    </a:lnTo>
                    <a:lnTo>
                      <a:pt x="294" y="421"/>
                    </a:lnTo>
                    <a:lnTo>
                      <a:pt x="298" y="419"/>
                    </a:lnTo>
                    <a:lnTo>
                      <a:pt x="301" y="418"/>
                    </a:lnTo>
                    <a:lnTo>
                      <a:pt x="308" y="415"/>
                    </a:lnTo>
                    <a:lnTo>
                      <a:pt x="314" y="412"/>
                    </a:lnTo>
                    <a:lnTo>
                      <a:pt x="317" y="411"/>
                    </a:lnTo>
                    <a:lnTo>
                      <a:pt x="321" y="408"/>
                    </a:lnTo>
                    <a:lnTo>
                      <a:pt x="326" y="406"/>
                    </a:lnTo>
                    <a:lnTo>
                      <a:pt x="330" y="403"/>
                    </a:lnTo>
                    <a:lnTo>
                      <a:pt x="334" y="400"/>
                    </a:lnTo>
                    <a:lnTo>
                      <a:pt x="338" y="398"/>
                    </a:lnTo>
                    <a:lnTo>
                      <a:pt x="342" y="396"/>
                    </a:lnTo>
                    <a:lnTo>
                      <a:pt x="345" y="393"/>
                    </a:lnTo>
                    <a:lnTo>
                      <a:pt x="350" y="389"/>
                    </a:lnTo>
                    <a:lnTo>
                      <a:pt x="355" y="385"/>
                    </a:lnTo>
                    <a:lnTo>
                      <a:pt x="358" y="383"/>
                    </a:lnTo>
                    <a:lnTo>
                      <a:pt x="361" y="381"/>
                    </a:lnTo>
                    <a:lnTo>
                      <a:pt x="366" y="376"/>
                    </a:lnTo>
                    <a:lnTo>
                      <a:pt x="371" y="371"/>
                    </a:lnTo>
                    <a:lnTo>
                      <a:pt x="372" y="371"/>
                    </a:lnTo>
                    <a:lnTo>
                      <a:pt x="372" y="370"/>
                    </a:lnTo>
                    <a:lnTo>
                      <a:pt x="385" y="356"/>
                    </a:lnTo>
                    <a:lnTo>
                      <a:pt x="395" y="342"/>
                    </a:lnTo>
                    <a:lnTo>
                      <a:pt x="405" y="327"/>
                    </a:lnTo>
                    <a:lnTo>
                      <a:pt x="414" y="312"/>
                    </a:lnTo>
                    <a:lnTo>
                      <a:pt x="421" y="295"/>
                    </a:lnTo>
                    <a:lnTo>
                      <a:pt x="426" y="277"/>
                    </a:lnTo>
                    <a:lnTo>
                      <a:pt x="431" y="260"/>
                    </a:lnTo>
                    <a:lnTo>
                      <a:pt x="434" y="242"/>
                    </a:lnTo>
                    <a:lnTo>
                      <a:pt x="434" y="238"/>
                    </a:lnTo>
                    <a:lnTo>
                      <a:pt x="434" y="233"/>
                    </a:lnTo>
                    <a:lnTo>
                      <a:pt x="436" y="226"/>
                    </a:lnTo>
                    <a:lnTo>
                      <a:pt x="436" y="220"/>
                    </a:lnTo>
                    <a:lnTo>
                      <a:pt x="436" y="210"/>
                    </a:lnTo>
                    <a:lnTo>
                      <a:pt x="434" y="200"/>
                    </a:lnTo>
                    <a:lnTo>
                      <a:pt x="433" y="191"/>
                    </a:lnTo>
                    <a:lnTo>
                      <a:pt x="432" y="181"/>
                    </a:lnTo>
                    <a:lnTo>
                      <a:pt x="432" y="18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19" name="Group 18"/>
          <p:cNvGrpSpPr/>
          <p:nvPr/>
        </p:nvGrpSpPr>
        <p:grpSpPr>
          <a:xfrm>
            <a:off x="1210631" y="1755120"/>
            <a:ext cx="3787497" cy="428162"/>
            <a:chOff x="7613726" y="1134782"/>
            <a:chExt cx="3787497" cy="428162"/>
          </a:xfrm>
        </p:grpSpPr>
        <p:sp>
          <p:nvSpPr>
            <p:cNvPr id="20" name="Rectangle 19"/>
            <p:cNvSpPr/>
            <p:nvPr/>
          </p:nvSpPr>
          <p:spPr>
            <a:xfrm>
              <a:off x="8074487" y="1242046"/>
              <a:ext cx="3326736" cy="276999"/>
            </a:xfrm>
            <a:prstGeom prst="rect">
              <a:avLst/>
            </a:prstGeom>
          </p:spPr>
          <p:txBody>
            <a:bodyPr wrap="square" lIns="0" tIns="0" rIns="0" bIns="0">
              <a:spAutoFit/>
            </a:bodyPr>
            <a:lstStyle/>
            <a:p>
              <a:pPr marL="0" lvl="1" defTabSz="342900">
                <a:buClr>
                  <a:schemeClr val="accent1"/>
                </a:buClr>
                <a:buSzPct val="110000"/>
                <a:tabLst>
                  <a:tab pos="8461375" algn="r"/>
                </a:tabLst>
                <a:defRPr/>
              </a:pPr>
              <a:r>
                <a:rPr lang="en-US" dirty="0">
                  <a:latin typeface="Amazon Ember" panose="02000000000000000000" pitchFamily="2" charset="0"/>
                  <a:ea typeface="Amazon Ember" panose="02000000000000000000" pitchFamily="2" charset="0"/>
                  <a:cs typeface="Amazon Ember" panose="020B0603020204020204" pitchFamily="34" charset="0"/>
                </a:rPr>
                <a:t>Enterprise </a:t>
              </a:r>
              <a:r>
                <a:rPr lang="en-US" dirty="0" smtClean="0">
                  <a:latin typeface="Amazon Ember" panose="02000000000000000000" pitchFamily="2" charset="0"/>
                  <a:ea typeface="Amazon Ember" panose="02000000000000000000" pitchFamily="2" charset="0"/>
                  <a:cs typeface="Amazon Ember" panose="020B0603020204020204" pitchFamily="34" charset="0"/>
                </a:rPr>
                <a:t>(</a:t>
              </a:r>
              <a:r>
                <a:rPr lang="en-US"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identity</a:t>
              </a:r>
              <a:r>
                <a:rPr lang="en-US" dirty="0" smtClean="0">
                  <a:latin typeface="Amazon Ember" panose="02000000000000000000" pitchFamily="2" charset="0"/>
                  <a:ea typeface="Amazon Ember" panose="02000000000000000000" pitchFamily="2" charset="0"/>
                  <a:cs typeface="Amazon Ember" panose="020B0603020204020204" pitchFamily="34" charset="0"/>
                </a:rPr>
                <a:t> </a:t>
              </a:r>
              <a:r>
                <a:rPr lang="en-US" dirty="0">
                  <a:latin typeface="Amazon Ember" panose="02000000000000000000" pitchFamily="2" charset="0"/>
                  <a:ea typeface="Amazon Ember" panose="02000000000000000000" pitchFamily="2" charset="0"/>
                  <a:cs typeface="Amazon Ember" panose="020B0603020204020204" pitchFamily="34" charset="0"/>
                </a:rPr>
                <a:t>provider)</a:t>
              </a:r>
            </a:p>
          </p:txBody>
        </p:sp>
        <p:grpSp>
          <p:nvGrpSpPr>
            <p:cNvPr id="21" name="Group 20"/>
            <p:cNvGrpSpPr/>
            <p:nvPr/>
          </p:nvGrpSpPr>
          <p:grpSpPr>
            <a:xfrm>
              <a:off x="7613726" y="1134782"/>
              <a:ext cx="328810" cy="428162"/>
              <a:chOff x="927100" y="1363663"/>
              <a:chExt cx="220663" cy="287338"/>
            </a:xfrm>
            <a:solidFill>
              <a:schemeClr val="accent3"/>
            </a:solidFill>
          </p:grpSpPr>
          <p:sp>
            <p:nvSpPr>
              <p:cNvPr id="22" name="Freeform 1497"/>
              <p:cNvSpPr>
                <a:spLocks noEditPoints="1"/>
              </p:cNvSpPr>
              <p:nvPr/>
            </p:nvSpPr>
            <p:spPr bwMode="auto">
              <a:xfrm>
                <a:off x="927100" y="1363663"/>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Rectangle 1498"/>
              <p:cNvSpPr>
                <a:spLocks noChangeArrowheads="1"/>
              </p:cNvSpPr>
              <p:nvPr/>
            </p:nvSpPr>
            <p:spPr bwMode="auto">
              <a:xfrm>
                <a:off x="985838" y="14303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1499"/>
              <p:cNvSpPr>
                <a:spLocks noChangeArrowheads="1"/>
              </p:cNvSpPr>
              <p:nvPr/>
            </p:nvSpPr>
            <p:spPr bwMode="auto">
              <a:xfrm>
                <a:off x="1023938" y="14303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1500"/>
              <p:cNvSpPr>
                <a:spLocks noChangeArrowheads="1"/>
              </p:cNvSpPr>
              <p:nvPr/>
            </p:nvSpPr>
            <p:spPr bwMode="auto">
              <a:xfrm>
                <a:off x="1062038" y="14303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Rectangle 1501"/>
              <p:cNvSpPr>
                <a:spLocks noChangeArrowheads="1"/>
              </p:cNvSpPr>
              <p:nvPr/>
            </p:nvSpPr>
            <p:spPr bwMode="auto">
              <a:xfrm>
                <a:off x="985838" y="14684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Rectangle 1502"/>
              <p:cNvSpPr>
                <a:spLocks noChangeArrowheads="1"/>
              </p:cNvSpPr>
              <p:nvPr/>
            </p:nvSpPr>
            <p:spPr bwMode="auto">
              <a:xfrm>
                <a:off x="1023938" y="14684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1503"/>
              <p:cNvSpPr>
                <a:spLocks noChangeArrowheads="1"/>
              </p:cNvSpPr>
              <p:nvPr/>
            </p:nvSpPr>
            <p:spPr bwMode="auto">
              <a:xfrm>
                <a:off x="1062038" y="14684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Rectangle 1504"/>
              <p:cNvSpPr>
                <a:spLocks noChangeArrowheads="1"/>
              </p:cNvSpPr>
              <p:nvPr/>
            </p:nvSpPr>
            <p:spPr bwMode="auto">
              <a:xfrm>
                <a:off x="985838" y="15065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1505"/>
              <p:cNvSpPr>
                <a:spLocks noChangeArrowheads="1"/>
              </p:cNvSpPr>
              <p:nvPr/>
            </p:nvSpPr>
            <p:spPr bwMode="auto">
              <a:xfrm>
                <a:off x="1023938" y="1506538"/>
                <a:ext cx="28575" cy="285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31" name="Rounded Rectangle 30"/>
          <p:cNvSpPr/>
          <p:nvPr/>
        </p:nvSpPr>
        <p:spPr>
          <a:xfrm>
            <a:off x="7157243" y="2000883"/>
            <a:ext cx="4196557" cy="3929856"/>
          </a:xfrm>
          <a:prstGeom prst="roundRect">
            <a:avLst>
              <a:gd name="adj" fmla="val 500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ound Same Side Corner Rectangle 31"/>
          <p:cNvSpPr/>
          <p:nvPr/>
        </p:nvSpPr>
        <p:spPr>
          <a:xfrm>
            <a:off x="7157243" y="1642820"/>
            <a:ext cx="4196557" cy="652763"/>
          </a:xfrm>
          <a:prstGeom prst="round2Same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p:cNvPicPr>
            <a:picLocks noChangeAspect="1"/>
          </p:cNvPicPr>
          <p:nvPr/>
        </p:nvPicPr>
        <p:blipFill>
          <a:blip r:embed="rId3"/>
          <a:stretch>
            <a:fillRect/>
          </a:stretch>
        </p:blipFill>
        <p:spPr>
          <a:xfrm>
            <a:off x="7445622" y="3195133"/>
            <a:ext cx="3690448" cy="2508776"/>
          </a:xfrm>
          <a:prstGeom prst="rect">
            <a:avLst/>
          </a:prstGeom>
        </p:spPr>
      </p:pic>
      <p:sp>
        <p:nvSpPr>
          <p:cNvPr id="34" name="Rectangle 33"/>
          <p:cNvSpPr/>
          <p:nvPr/>
        </p:nvSpPr>
        <p:spPr>
          <a:xfrm>
            <a:off x="8262251" y="1846091"/>
            <a:ext cx="2803170" cy="276999"/>
          </a:xfrm>
          <a:prstGeom prst="rect">
            <a:avLst/>
          </a:prstGeom>
        </p:spPr>
        <p:txBody>
          <a:bodyPr wrap="square" lIns="0" tIns="0" rIns="0" bIns="0">
            <a:spAutoFit/>
          </a:bodyPr>
          <a:lstStyle/>
          <a:p>
            <a:pPr marL="0" lvl="1" defTabSz="342900">
              <a:buClr>
                <a:schemeClr val="accent1"/>
              </a:buClr>
              <a:buSzPct val="110000"/>
              <a:tabLst>
                <a:tab pos="8461375" algn="r"/>
              </a:tabLst>
              <a:defRPr/>
            </a:pPr>
            <a:r>
              <a:rPr lang="en-US" dirty="0">
                <a:latin typeface="Amazon Ember" panose="020B0603020204020204" pitchFamily="34" charset="0"/>
                <a:ea typeface="Amazon Ember" panose="020B0603020204020204" pitchFamily="34" charset="0"/>
                <a:cs typeface="Amazon Ember" panose="020B0603020204020204" pitchFamily="34" charset="0"/>
              </a:rPr>
              <a:t>AWS (service provider)</a:t>
            </a:r>
          </a:p>
        </p:txBody>
      </p:sp>
      <p:pic>
        <p:nvPicPr>
          <p:cNvPr id="35" name="Picture 34" descr="AWS-Cloud.png"/>
          <p:cNvPicPr>
            <a:picLocks noChangeAspect="1"/>
          </p:cNvPicPr>
          <p:nvPr/>
        </p:nvPicPr>
        <p:blipFill rotWithShape="1">
          <a:blip r:embed="rId4" cstate="print">
            <a:extLst>
              <a:ext uri="{28A0092B-C50C-407E-A947-70E740481C1C}">
                <a14:useLocalDpi xmlns:a14="http://schemas.microsoft.com/office/drawing/2010/main" val="0"/>
              </a:ext>
            </a:extLst>
          </a:blip>
          <a:srcRect t="17840" b="17056"/>
          <a:stretch/>
        </p:blipFill>
        <p:spPr>
          <a:xfrm>
            <a:off x="7445622" y="1752724"/>
            <a:ext cx="665018" cy="432955"/>
          </a:xfrm>
          <a:prstGeom prst="rect">
            <a:avLst/>
          </a:prstGeom>
        </p:spPr>
      </p:pic>
      <p:sp>
        <p:nvSpPr>
          <p:cNvPr id="36" name="Rectangle 35"/>
          <p:cNvSpPr/>
          <p:nvPr/>
        </p:nvSpPr>
        <p:spPr>
          <a:xfrm>
            <a:off x="3370790" y="5395921"/>
            <a:ext cx="1218384" cy="246221"/>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Portal</a:t>
            </a:r>
          </a:p>
        </p:txBody>
      </p:sp>
      <p:grpSp>
        <p:nvGrpSpPr>
          <p:cNvPr id="37" name="Group 36"/>
          <p:cNvGrpSpPr/>
          <p:nvPr/>
        </p:nvGrpSpPr>
        <p:grpSpPr>
          <a:xfrm>
            <a:off x="3614312" y="2557524"/>
            <a:ext cx="698682" cy="399351"/>
            <a:chOff x="3861976" y="2607180"/>
            <a:chExt cx="524930" cy="300038"/>
          </a:xfrm>
        </p:grpSpPr>
        <p:sp>
          <p:nvSpPr>
            <p:cNvPr id="38" name="Freeform 1453"/>
            <p:cNvSpPr>
              <a:spLocks noEditPoints="1"/>
            </p:cNvSpPr>
            <p:nvPr/>
          </p:nvSpPr>
          <p:spPr bwMode="auto">
            <a:xfrm>
              <a:off x="4097981" y="2607180"/>
              <a:ext cx="288925" cy="220663"/>
            </a:xfrm>
            <a:custGeom>
              <a:avLst/>
              <a:gdLst>
                <a:gd name="T0" fmla="*/ 61 w 906"/>
                <a:gd name="T1" fmla="*/ 512 h 694"/>
                <a:gd name="T2" fmla="*/ 845 w 906"/>
                <a:gd name="T3" fmla="*/ 60 h 694"/>
                <a:gd name="T4" fmla="*/ 860 w 906"/>
                <a:gd name="T5" fmla="*/ 0 h 694"/>
                <a:gd name="T6" fmla="*/ 36 w 906"/>
                <a:gd name="T7" fmla="*/ 0 h 694"/>
                <a:gd name="T8" fmla="*/ 20 w 906"/>
                <a:gd name="T9" fmla="*/ 8 h 694"/>
                <a:gd name="T10" fmla="*/ 7 w 906"/>
                <a:gd name="T11" fmla="*/ 20 h 694"/>
                <a:gd name="T12" fmla="*/ 1 w 906"/>
                <a:gd name="T13" fmla="*/ 36 h 694"/>
                <a:gd name="T14" fmla="*/ 0 w 906"/>
                <a:gd name="T15" fmla="*/ 528 h 694"/>
                <a:gd name="T16" fmla="*/ 4 w 906"/>
                <a:gd name="T17" fmla="*/ 546 h 694"/>
                <a:gd name="T18" fmla="*/ 13 w 906"/>
                <a:gd name="T19" fmla="*/ 560 h 694"/>
                <a:gd name="T20" fmla="*/ 27 w 906"/>
                <a:gd name="T21" fmla="*/ 570 h 694"/>
                <a:gd name="T22" fmla="*/ 45 w 906"/>
                <a:gd name="T23" fmla="*/ 573 h 694"/>
                <a:gd name="T24" fmla="*/ 363 w 906"/>
                <a:gd name="T25" fmla="*/ 664 h 694"/>
                <a:gd name="T26" fmla="*/ 268 w 906"/>
                <a:gd name="T27" fmla="*/ 664 h 694"/>
                <a:gd name="T28" fmla="*/ 263 w 906"/>
                <a:gd name="T29" fmla="*/ 666 h 694"/>
                <a:gd name="T30" fmla="*/ 260 w 906"/>
                <a:gd name="T31" fmla="*/ 671 h 694"/>
                <a:gd name="T32" fmla="*/ 257 w 906"/>
                <a:gd name="T33" fmla="*/ 676 h 694"/>
                <a:gd name="T34" fmla="*/ 257 w 906"/>
                <a:gd name="T35" fmla="*/ 682 h 694"/>
                <a:gd name="T36" fmla="*/ 260 w 906"/>
                <a:gd name="T37" fmla="*/ 687 h 694"/>
                <a:gd name="T38" fmla="*/ 263 w 906"/>
                <a:gd name="T39" fmla="*/ 692 h 694"/>
                <a:gd name="T40" fmla="*/ 268 w 906"/>
                <a:gd name="T41" fmla="*/ 694 h 694"/>
                <a:gd name="T42" fmla="*/ 363 w 906"/>
                <a:gd name="T43" fmla="*/ 694 h 694"/>
                <a:gd name="T44" fmla="*/ 633 w 906"/>
                <a:gd name="T45" fmla="*/ 694 h 694"/>
                <a:gd name="T46" fmla="*/ 640 w 906"/>
                <a:gd name="T47" fmla="*/ 693 h 694"/>
                <a:gd name="T48" fmla="*/ 645 w 906"/>
                <a:gd name="T49" fmla="*/ 689 h 694"/>
                <a:gd name="T50" fmla="*/ 648 w 906"/>
                <a:gd name="T51" fmla="*/ 685 h 694"/>
                <a:gd name="T52" fmla="*/ 649 w 906"/>
                <a:gd name="T53" fmla="*/ 678 h 694"/>
                <a:gd name="T54" fmla="*/ 648 w 906"/>
                <a:gd name="T55" fmla="*/ 673 h 694"/>
                <a:gd name="T56" fmla="*/ 645 w 906"/>
                <a:gd name="T57" fmla="*/ 668 h 694"/>
                <a:gd name="T58" fmla="*/ 640 w 906"/>
                <a:gd name="T59" fmla="*/ 665 h 694"/>
                <a:gd name="T60" fmla="*/ 633 w 906"/>
                <a:gd name="T61" fmla="*/ 664 h 694"/>
                <a:gd name="T62" fmla="*/ 543 w 906"/>
                <a:gd name="T63" fmla="*/ 573 h 694"/>
                <a:gd name="T64" fmla="*/ 869 w 906"/>
                <a:gd name="T65" fmla="*/ 572 h 694"/>
                <a:gd name="T66" fmla="*/ 886 w 906"/>
                <a:gd name="T67" fmla="*/ 565 h 694"/>
                <a:gd name="T68" fmla="*/ 898 w 906"/>
                <a:gd name="T69" fmla="*/ 553 h 694"/>
                <a:gd name="T70" fmla="*/ 904 w 906"/>
                <a:gd name="T71" fmla="*/ 537 h 694"/>
                <a:gd name="T72" fmla="*/ 906 w 906"/>
                <a:gd name="T73" fmla="*/ 44 h 694"/>
                <a:gd name="T74" fmla="*/ 902 w 906"/>
                <a:gd name="T75" fmla="*/ 27 h 694"/>
                <a:gd name="T76" fmla="*/ 892 w 906"/>
                <a:gd name="T77" fmla="*/ 12 h 694"/>
                <a:gd name="T78" fmla="*/ 878 w 906"/>
                <a:gd name="T79" fmla="*/ 3 h 694"/>
                <a:gd name="T80" fmla="*/ 860 w 906"/>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6" h="694">
                  <a:moveTo>
                    <a:pt x="845" y="512"/>
                  </a:moveTo>
                  <a:lnTo>
                    <a:pt x="61" y="512"/>
                  </a:lnTo>
                  <a:lnTo>
                    <a:pt x="61" y="60"/>
                  </a:lnTo>
                  <a:lnTo>
                    <a:pt x="845" y="60"/>
                  </a:lnTo>
                  <a:lnTo>
                    <a:pt x="845" y="512"/>
                  </a:lnTo>
                  <a:close/>
                  <a:moveTo>
                    <a:pt x="860" y="0"/>
                  </a:moveTo>
                  <a:lnTo>
                    <a:pt x="45" y="0"/>
                  </a:lnTo>
                  <a:lnTo>
                    <a:pt x="36" y="0"/>
                  </a:lnTo>
                  <a:lnTo>
                    <a:pt x="27" y="3"/>
                  </a:lnTo>
                  <a:lnTo>
                    <a:pt x="20" y="8"/>
                  </a:lnTo>
                  <a:lnTo>
                    <a:pt x="13" y="12"/>
                  </a:lnTo>
                  <a:lnTo>
                    <a:pt x="7" y="20"/>
                  </a:lnTo>
                  <a:lnTo>
                    <a:pt x="4" y="28"/>
                  </a:lnTo>
                  <a:lnTo>
                    <a:pt x="1" y="36"/>
                  </a:lnTo>
                  <a:lnTo>
                    <a:pt x="0" y="44"/>
                  </a:lnTo>
                  <a:lnTo>
                    <a:pt x="0" y="528"/>
                  </a:lnTo>
                  <a:lnTo>
                    <a:pt x="1" y="537"/>
                  </a:lnTo>
                  <a:lnTo>
                    <a:pt x="4" y="546"/>
                  </a:lnTo>
                  <a:lnTo>
                    <a:pt x="7" y="553"/>
                  </a:lnTo>
                  <a:lnTo>
                    <a:pt x="13" y="560"/>
                  </a:lnTo>
                  <a:lnTo>
                    <a:pt x="20" y="565"/>
                  </a:lnTo>
                  <a:lnTo>
                    <a:pt x="27" y="570"/>
                  </a:lnTo>
                  <a:lnTo>
                    <a:pt x="36" y="572"/>
                  </a:lnTo>
                  <a:lnTo>
                    <a:pt x="45" y="573"/>
                  </a:lnTo>
                  <a:lnTo>
                    <a:pt x="363" y="573"/>
                  </a:lnTo>
                  <a:lnTo>
                    <a:pt x="363" y="664"/>
                  </a:lnTo>
                  <a:lnTo>
                    <a:pt x="272" y="664"/>
                  </a:lnTo>
                  <a:lnTo>
                    <a:pt x="268" y="664"/>
                  </a:lnTo>
                  <a:lnTo>
                    <a:pt x="266" y="665"/>
                  </a:lnTo>
                  <a:lnTo>
                    <a:pt x="263" y="666"/>
                  </a:lnTo>
                  <a:lnTo>
                    <a:pt x="261" y="668"/>
                  </a:lnTo>
                  <a:lnTo>
                    <a:pt x="260" y="671"/>
                  </a:lnTo>
                  <a:lnTo>
                    <a:pt x="257" y="673"/>
                  </a:lnTo>
                  <a:lnTo>
                    <a:pt x="257" y="676"/>
                  </a:lnTo>
                  <a:lnTo>
                    <a:pt x="256" y="678"/>
                  </a:lnTo>
                  <a:lnTo>
                    <a:pt x="257" y="682"/>
                  </a:lnTo>
                  <a:lnTo>
                    <a:pt x="257" y="685"/>
                  </a:lnTo>
                  <a:lnTo>
                    <a:pt x="260" y="687"/>
                  </a:lnTo>
                  <a:lnTo>
                    <a:pt x="261" y="689"/>
                  </a:lnTo>
                  <a:lnTo>
                    <a:pt x="263" y="692"/>
                  </a:lnTo>
                  <a:lnTo>
                    <a:pt x="266" y="693"/>
                  </a:lnTo>
                  <a:lnTo>
                    <a:pt x="268" y="694"/>
                  </a:lnTo>
                  <a:lnTo>
                    <a:pt x="272" y="694"/>
                  </a:lnTo>
                  <a:lnTo>
                    <a:pt x="363" y="694"/>
                  </a:lnTo>
                  <a:lnTo>
                    <a:pt x="543" y="694"/>
                  </a:lnTo>
                  <a:lnTo>
                    <a:pt x="633" y="694"/>
                  </a:lnTo>
                  <a:lnTo>
                    <a:pt x="637" y="694"/>
                  </a:lnTo>
                  <a:lnTo>
                    <a:pt x="640" y="693"/>
                  </a:lnTo>
                  <a:lnTo>
                    <a:pt x="642" y="692"/>
                  </a:lnTo>
                  <a:lnTo>
                    <a:pt x="645" y="689"/>
                  </a:lnTo>
                  <a:lnTo>
                    <a:pt x="647" y="687"/>
                  </a:lnTo>
                  <a:lnTo>
                    <a:pt x="648" y="685"/>
                  </a:lnTo>
                  <a:lnTo>
                    <a:pt x="649" y="682"/>
                  </a:lnTo>
                  <a:lnTo>
                    <a:pt x="649" y="678"/>
                  </a:lnTo>
                  <a:lnTo>
                    <a:pt x="649" y="676"/>
                  </a:lnTo>
                  <a:lnTo>
                    <a:pt x="648" y="673"/>
                  </a:lnTo>
                  <a:lnTo>
                    <a:pt x="647" y="671"/>
                  </a:lnTo>
                  <a:lnTo>
                    <a:pt x="645" y="668"/>
                  </a:lnTo>
                  <a:lnTo>
                    <a:pt x="642" y="666"/>
                  </a:lnTo>
                  <a:lnTo>
                    <a:pt x="640" y="665"/>
                  </a:lnTo>
                  <a:lnTo>
                    <a:pt x="637" y="664"/>
                  </a:lnTo>
                  <a:lnTo>
                    <a:pt x="633" y="664"/>
                  </a:lnTo>
                  <a:lnTo>
                    <a:pt x="543" y="664"/>
                  </a:lnTo>
                  <a:lnTo>
                    <a:pt x="543" y="573"/>
                  </a:lnTo>
                  <a:lnTo>
                    <a:pt x="860" y="573"/>
                  </a:lnTo>
                  <a:lnTo>
                    <a:pt x="869" y="572"/>
                  </a:lnTo>
                  <a:lnTo>
                    <a:pt x="878" y="570"/>
                  </a:lnTo>
                  <a:lnTo>
                    <a:pt x="886" y="565"/>
                  </a:lnTo>
                  <a:lnTo>
                    <a:pt x="892" y="560"/>
                  </a:lnTo>
                  <a:lnTo>
                    <a:pt x="898" y="553"/>
                  </a:lnTo>
                  <a:lnTo>
                    <a:pt x="902" y="546"/>
                  </a:lnTo>
                  <a:lnTo>
                    <a:pt x="904" y="537"/>
                  </a:lnTo>
                  <a:lnTo>
                    <a:pt x="906" y="528"/>
                  </a:lnTo>
                  <a:lnTo>
                    <a:pt x="906" y="44"/>
                  </a:lnTo>
                  <a:lnTo>
                    <a:pt x="904" y="36"/>
                  </a:lnTo>
                  <a:lnTo>
                    <a:pt x="902" y="27"/>
                  </a:lnTo>
                  <a:lnTo>
                    <a:pt x="898" y="20"/>
                  </a:lnTo>
                  <a:lnTo>
                    <a:pt x="892" y="12"/>
                  </a:lnTo>
                  <a:lnTo>
                    <a:pt x="886" y="8"/>
                  </a:lnTo>
                  <a:lnTo>
                    <a:pt x="878" y="3"/>
                  </a:lnTo>
                  <a:lnTo>
                    <a:pt x="869" y="0"/>
                  </a:lnTo>
                  <a:lnTo>
                    <a:pt x="86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Rectangle 38"/>
            <p:cNvSpPr/>
            <p:nvPr/>
          </p:nvSpPr>
          <p:spPr>
            <a:xfrm>
              <a:off x="4011944" y="2705048"/>
              <a:ext cx="113450" cy="122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0" name="Group 39"/>
            <p:cNvGrpSpPr/>
            <p:nvPr/>
          </p:nvGrpSpPr>
          <p:grpSpPr>
            <a:xfrm>
              <a:off x="3861976" y="2681793"/>
              <a:ext cx="285750" cy="225425"/>
              <a:chOff x="9883775" y="5410200"/>
              <a:chExt cx="285750" cy="225425"/>
            </a:xfrm>
            <a:solidFill>
              <a:schemeClr val="accent3"/>
            </a:solidFill>
          </p:grpSpPr>
          <p:sp>
            <p:nvSpPr>
              <p:cNvPr id="41" name="Freeform 3677"/>
              <p:cNvSpPr>
                <a:spLocks/>
              </p:cNvSpPr>
              <p:nvPr/>
            </p:nvSpPr>
            <p:spPr bwMode="auto">
              <a:xfrm>
                <a:off x="10052050" y="5445125"/>
                <a:ext cx="117475" cy="190500"/>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Freeform 3678"/>
              <p:cNvSpPr>
                <a:spLocks/>
              </p:cNvSpPr>
              <p:nvPr/>
            </p:nvSpPr>
            <p:spPr bwMode="auto">
              <a:xfrm>
                <a:off x="9883775" y="5410200"/>
                <a:ext cx="190500" cy="225425"/>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cxnSp>
        <p:nvCxnSpPr>
          <p:cNvPr id="43" name="Straight Connector 42"/>
          <p:cNvCxnSpPr/>
          <p:nvPr/>
        </p:nvCxnSpPr>
        <p:spPr>
          <a:xfrm rot="5400000">
            <a:off x="3087033" y="3693921"/>
            <a:ext cx="1443025" cy="0"/>
          </a:xfrm>
          <a:prstGeom prst="line">
            <a:avLst/>
          </a:prstGeom>
          <a:ln>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397250" y="3693921"/>
            <a:ext cx="1443025" cy="0"/>
          </a:xfrm>
          <a:prstGeom prst="line">
            <a:avLst/>
          </a:prstGeom>
          <a:ln>
            <a:solidFill>
              <a:schemeClr val="bg1">
                <a:lumMod val="8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619292" y="4486275"/>
            <a:ext cx="688722" cy="737916"/>
            <a:chOff x="3744627" y="4486275"/>
            <a:chExt cx="688722" cy="737916"/>
          </a:xfrm>
        </p:grpSpPr>
        <p:sp>
          <p:nvSpPr>
            <p:cNvPr id="46" name="Freeform 4751"/>
            <p:cNvSpPr>
              <a:spLocks/>
            </p:cNvSpPr>
            <p:nvPr/>
          </p:nvSpPr>
          <p:spPr bwMode="auto">
            <a:xfrm>
              <a:off x="3744627" y="4633858"/>
              <a:ext cx="688722" cy="344361"/>
            </a:xfrm>
            <a:custGeom>
              <a:avLst/>
              <a:gdLst>
                <a:gd name="T0" fmla="*/ 1 w 842"/>
                <a:gd name="T1" fmla="*/ 340 h 421"/>
                <a:gd name="T2" fmla="*/ 5 w 842"/>
                <a:gd name="T3" fmla="*/ 357 h 421"/>
                <a:gd name="T4" fmla="*/ 12 w 842"/>
                <a:gd name="T5" fmla="*/ 373 h 421"/>
                <a:gd name="T6" fmla="*/ 21 w 842"/>
                <a:gd name="T7" fmla="*/ 387 h 421"/>
                <a:gd name="T8" fmla="*/ 34 w 842"/>
                <a:gd name="T9" fmla="*/ 400 h 421"/>
                <a:gd name="T10" fmla="*/ 48 w 842"/>
                <a:gd name="T11" fmla="*/ 409 h 421"/>
                <a:gd name="T12" fmla="*/ 64 w 842"/>
                <a:gd name="T13" fmla="*/ 416 h 421"/>
                <a:gd name="T14" fmla="*/ 81 w 842"/>
                <a:gd name="T15" fmla="*/ 420 h 421"/>
                <a:gd name="T16" fmla="*/ 362 w 842"/>
                <a:gd name="T17" fmla="*/ 421 h 421"/>
                <a:gd name="T18" fmla="*/ 287 w 842"/>
                <a:gd name="T19" fmla="*/ 318 h 421"/>
                <a:gd name="T20" fmla="*/ 274 w 842"/>
                <a:gd name="T21" fmla="*/ 327 h 421"/>
                <a:gd name="T22" fmla="*/ 256 w 842"/>
                <a:gd name="T23" fmla="*/ 330 h 421"/>
                <a:gd name="T24" fmla="*/ 239 w 842"/>
                <a:gd name="T25" fmla="*/ 327 h 421"/>
                <a:gd name="T26" fmla="*/ 224 w 842"/>
                <a:gd name="T27" fmla="*/ 318 h 421"/>
                <a:gd name="T28" fmla="*/ 214 w 842"/>
                <a:gd name="T29" fmla="*/ 303 h 421"/>
                <a:gd name="T30" fmla="*/ 211 w 842"/>
                <a:gd name="T31" fmla="*/ 285 h 421"/>
                <a:gd name="T32" fmla="*/ 214 w 842"/>
                <a:gd name="T33" fmla="*/ 268 h 421"/>
                <a:gd name="T34" fmla="*/ 224 w 842"/>
                <a:gd name="T35" fmla="*/ 254 h 421"/>
                <a:gd name="T36" fmla="*/ 381 w 842"/>
                <a:gd name="T37" fmla="*/ 98 h 421"/>
                <a:gd name="T38" fmla="*/ 397 w 842"/>
                <a:gd name="T39" fmla="*/ 91 h 421"/>
                <a:gd name="T40" fmla="*/ 415 w 842"/>
                <a:gd name="T41" fmla="*/ 91 h 421"/>
                <a:gd name="T42" fmla="*/ 431 w 842"/>
                <a:gd name="T43" fmla="*/ 98 h 421"/>
                <a:gd name="T44" fmla="*/ 589 w 842"/>
                <a:gd name="T45" fmla="*/ 254 h 421"/>
                <a:gd name="T46" fmla="*/ 598 w 842"/>
                <a:gd name="T47" fmla="*/ 268 h 421"/>
                <a:gd name="T48" fmla="*/ 601 w 842"/>
                <a:gd name="T49" fmla="*/ 285 h 421"/>
                <a:gd name="T50" fmla="*/ 598 w 842"/>
                <a:gd name="T51" fmla="*/ 303 h 421"/>
                <a:gd name="T52" fmla="*/ 589 w 842"/>
                <a:gd name="T53" fmla="*/ 318 h 421"/>
                <a:gd name="T54" fmla="*/ 574 w 842"/>
                <a:gd name="T55" fmla="*/ 327 h 421"/>
                <a:gd name="T56" fmla="*/ 556 w 842"/>
                <a:gd name="T57" fmla="*/ 330 h 421"/>
                <a:gd name="T58" fmla="*/ 539 w 842"/>
                <a:gd name="T59" fmla="*/ 327 h 421"/>
                <a:gd name="T60" fmla="*/ 525 w 842"/>
                <a:gd name="T61" fmla="*/ 318 h 421"/>
                <a:gd name="T62" fmla="*/ 451 w 842"/>
                <a:gd name="T63" fmla="*/ 421 h 421"/>
                <a:gd name="T64" fmla="*/ 761 w 842"/>
                <a:gd name="T65" fmla="*/ 420 h 421"/>
                <a:gd name="T66" fmla="*/ 779 w 842"/>
                <a:gd name="T67" fmla="*/ 416 h 421"/>
                <a:gd name="T68" fmla="*/ 795 w 842"/>
                <a:gd name="T69" fmla="*/ 409 h 421"/>
                <a:gd name="T70" fmla="*/ 809 w 842"/>
                <a:gd name="T71" fmla="*/ 400 h 421"/>
                <a:gd name="T72" fmla="*/ 821 w 842"/>
                <a:gd name="T73" fmla="*/ 387 h 421"/>
                <a:gd name="T74" fmla="*/ 831 w 842"/>
                <a:gd name="T75" fmla="*/ 373 h 421"/>
                <a:gd name="T76" fmla="*/ 838 w 842"/>
                <a:gd name="T77" fmla="*/ 357 h 421"/>
                <a:gd name="T78" fmla="*/ 841 w 842"/>
                <a:gd name="T79" fmla="*/ 340 h 421"/>
                <a:gd name="T80" fmla="*/ 842 w 842"/>
                <a:gd name="T81" fmla="*/ 0 h 421"/>
                <a:gd name="T82" fmla="*/ 0 w 842"/>
                <a:gd name="T83" fmla="*/ 33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2" h="421">
                  <a:moveTo>
                    <a:pt x="0" y="330"/>
                  </a:moveTo>
                  <a:lnTo>
                    <a:pt x="1" y="340"/>
                  </a:lnTo>
                  <a:lnTo>
                    <a:pt x="2" y="349"/>
                  </a:lnTo>
                  <a:lnTo>
                    <a:pt x="5" y="357"/>
                  </a:lnTo>
                  <a:lnTo>
                    <a:pt x="7" y="365"/>
                  </a:lnTo>
                  <a:lnTo>
                    <a:pt x="12" y="373"/>
                  </a:lnTo>
                  <a:lnTo>
                    <a:pt x="16" y="380"/>
                  </a:lnTo>
                  <a:lnTo>
                    <a:pt x="21" y="387"/>
                  </a:lnTo>
                  <a:lnTo>
                    <a:pt x="27" y="394"/>
                  </a:lnTo>
                  <a:lnTo>
                    <a:pt x="34" y="400"/>
                  </a:lnTo>
                  <a:lnTo>
                    <a:pt x="41" y="406"/>
                  </a:lnTo>
                  <a:lnTo>
                    <a:pt x="48" y="409"/>
                  </a:lnTo>
                  <a:lnTo>
                    <a:pt x="56" y="414"/>
                  </a:lnTo>
                  <a:lnTo>
                    <a:pt x="64" y="416"/>
                  </a:lnTo>
                  <a:lnTo>
                    <a:pt x="72" y="418"/>
                  </a:lnTo>
                  <a:lnTo>
                    <a:pt x="81" y="420"/>
                  </a:lnTo>
                  <a:lnTo>
                    <a:pt x="91" y="421"/>
                  </a:lnTo>
                  <a:lnTo>
                    <a:pt x="362" y="421"/>
                  </a:lnTo>
                  <a:lnTo>
                    <a:pt x="362" y="244"/>
                  </a:lnTo>
                  <a:lnTo>
                    <a:pt x="287" y="318"/>
                  </a:lnTo>
                  <a:lnTo>
                    <a:pt x="280" y="322"/>
                  </a:lnTo>
                  <a:lnTo>
                    <a:pt x="274" y="327"/>
                  </a:lnTo>
                  <a:lnTo>
                    <a:pt x="264" y="329"/>
                  </a:lnTo>
                  <a:lnTo>
                    <a:pt x="256" y="330"/>
                  </a:lnTo>
                  <a:lnTo>
                    <a:pt x="247" y="329"/>
                  </a:lnTo>
                  <a:lnTo>
                    <a:pt x="239" y="327"/>
                  </a:lnTo>
                  <a:lnTo>
                    <a:pt x="231" y="322"/>
                  </a:lnTo>
                  <a:lnTo>
                    <a:pt x="224" y="318"/>
                  </a:lnTo>
                  <a:lnTo>
                    <a:pt x="218" y="311"/>
                  </a:lnTo>
                  <a:lnTo>
                    <a:pt x="214" y="303"/>
                  </a:lnTo>
                  <a:lnTo>
                    <a:pt x="212" y="294"/>
                  </a:lnTo>
                  <a:lnTo>
                    <a:pt x="211" y="285"/>
                  </a:lnTo>
                  <a:lnTo>
                    <a:pt x="212" y="276"/>
                  </a:lnTo>
                  <a:lnTo>
                    <a:pt x="214" y="268"/>
                  </a:lnTo>
                  <a:lnTo>
                    <a:pt x="218" y="261"/>
                  </a:lnTo>
                  <a:lnTo>
                    <a:pt x="224" y="254"/>
                  </a:lnTo>
                  <a:lnTo>
                    <a:pt x="374" y="103"/>
                  </a:lnTo>
                  <a:lnTo>
                    <a:pt x="381" y="98"/>
                  </a:lnTo>
                  <a:lnTo>
                    <a:pt x="389" y="94"/>
                  </a:lnTo>
                  <a:lnTo>
                    <a:pt x="397" y="91"/>
                  </a:lnTo>
                  <a:lnTo>
                    <a:pt x="406" y="91"/>
                  </a:lnTo>
                  <a:lnTo>
                    <a:pt x="415" y="91"/>
                  </a:lnTo>
                  <a:lnTo>
                    <a:pt x="423" y="94"/>
                  </a:lnTo>
                  <a:lnTo>
                    <a:pt x="431" y="98"/>
                  </a:lnTo>
                  <a:lnTo>
                    <a:pt x="438" y="103"/>
                  </a:lnTo>
                  <a:lnTo>
                    <a:pt x="589" y="254"/>
                  </a:lnTo>
                  <a:lnTo>
                    <a:pt x="594" y="260"/>
                  </a:lnTo>
                  <a:lnTo>
                    <a:pt x="598" y="268"/>
                  </a:lnTo>
                  <a:lnTo>
                    <a:pt x="600" y="276"/>
                  </a:lnTo>
                  <a:lnTo>
                    <a:pt x="601" y="285"/>
                  </a:lnTo>
                  <a:lnTo>
                    <a:pt x="600" y="294"/>
                  </a:lnTo>
                  <a:lnTo>
                    <a:pt x="598" y="303"/>
                  </a:lnTo>
                  <a:lnTo>
                    <a:pt x="594" y="311"/>
                  </a:lnTo>
                  <a:lnTo>
                    <a:pt x="589" y="318"/>
                  </a:lnTo>
                  <a:lnTo>
                    <a:pt x="582" y="322"/>
                  </a:lnTo>
                  <a:lnTo>
                    <a:pt x="574" y="327"/>
                  </a:lnTo>
                  <a:lnTo>
                    <a:pt x="565" y="329"/>
                  </a:lnTo>
                  <a:lnTo>
                    <a:pt x="556" y="330"/>
                  </a:lnTo>
                  <a:lnTo>
                    <a:pt x="548" y="329"/>
                  </a:lnTo>
                  <a:lnTo>
                    <a:pt x="539" y="327"/>
                  </a:lnTo>
                  <a:lnTo>
                    <a:pt x="532" y="322"/>
                  </a:lnTo>
                  <a:lnTo>
                    <a:pt x="525" y="318"/>
                  </a:lnTo>
                  <a:lnTo>
                    <a:pt x="451" y="244"/>
                  </a:lnTo>
                  <a:lnTo>
                    <a:pt x="451" y="421"/>
                  </a:lnTo>
                  <a:lnTo>
                    <a:pt x="752" y="421"/>
                  </a:lnTo>
                  <a:lnTo>
                    <a:pt x="761" y="420"/>
                  </a:lnTo>
                  <a:lnTo>
                    <a:pt x="769" y="418"/>
                  </a:lnTo>
                  <a:lnTo>
                    <a:pt x="779" y="416"/>
                  </a:lnTo>
                  <a:lnTo>
                    <a:pt x="787" y="414"/>
                  </a:lnTo>
                  <a:lnTo>
                    <a:pt x="795" y="409"/>
                  </a:lnTo>
                  <a:lnTo>
                    <a:pt x="802" y="404"/>
                  </a:lnTo>
                  <a:lnTo>
                    <a:pt x="809" y="400"/>
                  </a:lnTo>
                  <a:lnTo>
                    <a:pt x="816" y="394"/>
                  </a:lnTo>
                  <a:lnTo>
                    <a:pt x="821" y="387"/>
                  </a:lnTo>
                  <a:lnTo>
                    <a:pt x="826" y="380"/>
                  </a:lnTo>
                  <a:lnTo>
                    <a:pt x="831" y="373"/>
                  </a:lnTo>
                  <a:lnTo>
                    <a:pt x="834" y="365"/>
                  </a:lnTo>
                  <a:lnTo>
                    <a:pt x="838" y="357"/>
                  </a:lnTo>
                  <a:lnTo>
                    <a:pt x="840" y="349"/>
                  </a:lnTo>
                  <a:lnTo>
                    <a:pt x="841" y="340"/>
                  </a:lnTo>
                  <a:lnTo>
                    <a:pt x="842" y="330"/>
                  </a:lnTo>
                  <a:lnTo>
                    <a:pt x="842" y="0"/>
                  </a:lnTo>
                  <a:lnTo>
                    <a:pt x="0" y="0"/>
                  </a:lnTo>
                  <a:lnTo>
                    <a:pt x="0" y="33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Freeform 4752"/>
            <p:cNvSpPr>
              <a:spLocks noEditPoints="1"/>
            </p:cNvSpPr>
            <p:nvPr/>
          </p:nvSpPr>
          <p:spPr bwMode="auto">
            <a:xfrm>
              <a:off x="3744627" y="4486275"/>
              <a:ext cx="688722" cy="122986"/>
            </a:xfrm>
            <a:custGeom>
              <a:avLst/>
              <a:gdLst>
                <a:gd name="T0" fmla="*/ 320 w 842"/>
                <a:gd name="T1" fmla="*/ 118 h 150"/>
                <a:gd name="T2" fmla="*/ 306 w 842"/>
                <a:gd name="T3" fmla="*/ 106 h 150"/>
                <a:gd name="T4" fmla="*/ 301 w 842"/>
                <a:gd name="T5" fmla="*/ 90 h 150"/>
                <a:gd name="T6" fmla="*/ 306 w 842"/>
                <a:gd name="T7" fmla="*/ 73 h 150"/>
                <a:gd name="T8" fmla="*/ 320 w 842"/>
                <a:gd name="T9" fmla="*/ 62 h 150"/>
                <a:gd name="T10" fmla="*/ 337 w 842"/>
                <a:gd name="T11" fmla="*/ 60 h 150"/>
                <a:gd name="T12" fmla="*/ 352 w 842"/>
                <a:gd name="T13" fmla="*/ 69 h 150"/>
                <a:gd name="T14" fmla="*/ 360 w 842"/>
                <a:gd name="T15" fmla="*/ 84 h 150"/>
                <a:gd name="T16" fmla="*/ 358 w 842"/>
                <a:gd name="T17" fmla="*/ 102 h 150"/>
                <a:gd name="T18" fmla="*/ 348 w 842"/>
                <a:gd name="T19" fmla="*/ 114 h 150"/>
                <a:gd name="T20" fmla="*/ 331 w 842"/>
                <a:gd name="T21" fmla="*/ 120 h 150"/>
                <a:gd name="T22" fmla="*/ 214 w 842"/>
                <a:gd name="T23" fmla="*/ 118 h 150"/>
                <a:gd name="T24" fmla="*/ 201 w 842"/>
                <a:gd name="T25" fmla="*/ 106 h 150"/>
                <a:gd name="T26" fmla="*/ 196 w 842"/>
                <a:gd name="T27" fmla="*/ 90 h 150"/>
                <a:gd name="T28" fmla="*/ 201 w 842"/>
                <a:gd name="T29" fmla="*/ 73 h 150"/>
                <a:gd name="T30" fmla="*/ 214 w 842"/>
                <a:gd name="T31" fmla="*/ 62 h 150"/>
                <a:gd name="T32" fmla="*/ 232 w 842"/>
                <a:gd name="T33" fmla="*/ 60 h 150"/>
                <a:gd name="T34" fmla="*/ 247 w 842"/>
                <a:gd name="T35" fmla="*/ 69 h 150"/>
                <a:gd name="T36" fmla="*/ 255 w 842"/>
                <a:gd name="T37" fmla="*/ 84 h 150"/>
                <a:gd name="T38" fmla="*/ 254 w 842"/>
                <a:gd name="T39" fmla="*/ 102 h 150"/>
                <a:gd name="T40" fmla="*/ 242 w 842"/>
                <a:gd name="T41" fmla="*/ 114 h 150"/>
                <a:gd name="T42" fmla="*/ 226 w 842"/>
                <a:gd name="T43" fmla="*/ 120 h 150"/>
                <a:gd name="T44" fmla="*/ 109 w 842"/>
                <a:gd name="T45" fmla="*/ 118 h 150"/>
                <a:gd name="T46" fmla="*/ 96 w 842"/>
                <a:gd name="T47" fmla="*/ 106 h 150"/>
                <a:gd name="T48" fmla="*/ 91 w 842"/>
                <a:gd name="T49" fmla="*/ 90 h 150"/>
                <a:gd name="T50" fmla="*/ 96 w 842"/>
                <a:gd name="T51" fmla="*/ 73 h 150"/>
                <a:gd name="T52" fmla="*/ 109 w 842"/>
                <a:gd name="T53" fmla="*/ 62 h 150"/>
                <a:gd name="T54" fmla="*/ 126 w 842"/>
                <a:gd name="T55" fmla="*/ 60 h 150"/>
                <a:gd name="T56" fmla="*/ 141 w 842"/>
                <a:gd name="T57" fmla="*/ 69 h 150"/>
                <a:gd name="T58" fmla="*/ 150 w 842"/>
                <a:gd name="T59" fmla="*/ 84 h 150"/>
                <a:gd name="T60" fmla="*/ 148 w 842"/>
                <a:gd name="T61" fmla="*/ 102 h 150"/>
                <a:gd name="T62" fmla="*/ 138 w 842"/>
                <a:gd name="T63" fmla="*/ 114 h 150"/>
                <a:gd name="T64" fmla="*/ 121 w 842"/>
                <a:gd name="T65" fmla="*/ 120 h 150"/>
                <a:gd name="T66" fmla="*/ 81 w 842"/>
                <a:gd name="T67" fmla="*/ 0 h 150"/>
                <a:gd name="T68" fmla="*/ 56 w 842"/>
                <a:gd name="T69" fmla="*/ 7 h 150"/>
                <a:gd name="T70" fmla="*/ 34 w 842"/>
                <a:gd name="T71" fmla="*/ 20 h 150"/>
                <a:gd name="T72" fmla="*/ 16 w 842"/>
                <a:gd name="T73" fmla="*/ 39 h 150"/>
                <a:gd name="T74" fmla="*/ 5 w 842"/>
                <a:gd name="T75" fmla="*/ 63 h 150"/>
                <a:gd name="T76" fmla="*/ 0 w 842"/>
                <a:gd name="T77" fmla="*/ 90 h 150"/>
                <a:gd name="T78" fmla="*/ 842 w 842"/>
                <a:gd name="T79" fmla="*/ 90 h 150"/>
                <a:gd name="T80" fmla="*/ 838 w 842"/>
                <a:gd name="T81" fmla="*/ 63 h 150"/>
                <a:gd name="T82" fmla="*/ 826 w 842"/>
                <a:gd name="T83" fmla="*/ 39 h 150"/>
                <a:gd name="T84" fmla="*/ 809 w 842"/>
                <a:gd name="T85" fmla="*/ 20 h 150"/>
                <a:gd name="T86" fmla="*/ 787 w 842"/>
                <a:gd name="T87" fmla="*/ 7 h 150"/>
                <a:gd name="T88" fmla="*/ 761 w 842"/>
                <a:gd name="T8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2" h="150">
                  <a:moveTo>
                    <a:pt x="331" y="120"/>
                  </a:moveTo>
                  <a:lnTo>
                    <a:pt x="325" y="119"/>
                  </a:lnTo>
                  <a:lnTo>
                    <a:pt x="320" y="118"/>
                  </a:lnTo>
                  <a:lnTo>
                    <a:pt x="314" y="114"/>
                  </a:lnTo>
                  <a:lnTo>
                    <a:pt x="309" y="111"/>
                  </a:lnTo>
                  <a:lnTo>
                    <a:pt x="306" y="106"/>
                  </a:lnTo>
                  <a:lnTo>
                    <a:pt x="304" y="102"/>
                  </a:lnTo>
                  <a:lnTo>
                    <a:pt x="301" y="96"/>
                  </a:lnTo>
                  <a:lnTo>
                    <a:pt x="301" y="90"/>
                  </a:lnTo>
                  <a:lnTo>
                    <a:pt x="301" y="84"/>
                  </a:lnTo>
                  <a:lnTo>
                    <a:pt x="304" y="78"/>
                  </a:lnTo>
                  <a:lnTo>
                    <a:pt x="306" y="73"/>
                  </a:lnTo>
                  <a:lnTo>
                    <a:pt x="309" y="69"/>
                  </a:lnTo>
                  <a:lnTo>
                    <a:pt x="314" y="64"/>
                  </a:lnTo>
                  <a:lnTo>
                    <a:pt x="320" y="62"/>
                  </a:lnTo>
                  <a:lnTo>
                    <a:pt x="325" y="60"/>
                  </a:lnTo>
                  <a:lnTo>
                    <a:pt x="331" y="60"/>
                  </a:lnTo>
                  <a:lnTo>
                    <a:pt x="337" y="60"/>
                  </a:lnTo>
                  <a:lnTo>
                    <a:pt x="343" y="62"/>
                  </a:lnTo>
                  <a:lnTo>
                    <a:pt x="348" y="64"/>
                  </a:lnTo>
                  <a:lnTo>
                    <a:pt x="352" y="69"/>
                  </a:lnTo>
                  <a:lnTo>
                    <a:pt x="356" y="73"/>
                  </a:lnTo>
                  <a:lnTo>
                    <a:pt x="358" y="78"/>
                  </a:lnTo>
                  <a:lnTo>
                    <a:pt x="360" y="84"/>
                  </a:lnTo>
                  <a:lnTo>
                    <a:pt x="362" y="90"/>
                  </a:lnTo>
                  <a:lnTo>
                    <a:pt x="360" y="96"/>
                  </a:lnTo>
                  <a:lnTo>
                    <a:pt x="358" y="102"/>
                  </a:lnTo>
                  <a:lnTo>
                    <a:pt x="356" y="106"/>
                  </a:lnTo>
                  <a:lnTo>
                    <a:pt x="352" y="111"/>
                  </a:lnTo>
                  <a:lnTo>
                    <a:pt x="348" y="114"/>
                  </a:lnTo>
                  <a:lnTo>
                    <a:pt x="343" y="118"/>
                  </a:lnTo>
                  <a:lnTo>
                    <a:pt x="337" y="119"/>
                  </a:lnTo>
                  <a:lnTo>
                    <a:pt x="331" y="120"/>
                  </a:lnTo>
                  <a:close/>
                  <a:moveTo>
                    <a:pt x="226" y="120"/>
                  </a:moveTo>
                  <a:lnTo>
                    <a:pt x="220" y="119"/>
                  </a:lnTo>
                  <a:lnTo>
                    <a:pt x="214" y="118"/>
                  </a:lnTo>
                  <a:lnTo>
                    <a:pt x="209" y="114"/>
                  </a:lnTo>
                  <a:lnTo>
                    <a:pt x="204" y="111"/>
                  </a:lnTo>
                  <a:lnTo>
                    <a:pt x="201" y="106"/>
                  </a:lnTo>
                  <a:lnTo>
                    <a:pt x="198" y="102"/>
                  </a:lnTo>
                  <a:lnTo>
                    <a:pt x="196" y="96"/>
                  </a:lnTo>
                  <a:lnTo>
                    <a:pt x="196" y="90"/>
                  </a:lnTo>
                  <a:lnTo>
                    <a:pt x="196" y="84"/>
                  </a:lnTo>
                  <a:lnTo>
                    <a:pt x="198" y="78"/>
                  </a:lnTo>
                  <a:lnTo>
                    <a:pt x="201" y="73"/>
                  </a:lnTo>
                  <a:lnTo>
                    <a:pt x="204" y="69"/>
                  </a:lnTo>
                  <a:lnTo>
                    <a:pt x="209" y="64"/>
                  </a:lnTo>
                  <a:lnTo>
                    <a:pt x="214" y="62"/>
                  </a:lnTo>
                  <a:lnTo>
                    <a:pt x="220" y="60"/>
                  </a:lnTo>
                  <a:lnTo>
                    <a:pt x="226" y="60"/>
                  </a:lnTo>
                  <a:lnTo>
                    <a:pt x="232" y="60"/>
                  </a:lnTo>
                  <a:lnTo>
                    <a:pt x="238" y="62"/>
                  </a:lnTo>
                  <a:lnTo>
                    <a:pt x="242" y="64"/>
                  </a:lnTo>
                  <a:lnTo>
                    <a:pt x="247" y="69"/>
                  </a:lnTo>
                  <a:lnTo>
                    <a:pt x="250" y="73"/>
                  </a:lnTo>
                  <a:lnTo>
                    <a:pt x="254" y="78"/>
                  </a:lnTo>
                  <a:lnTo>
                    <a:pt x="255" y="84"/>
                  </a:lnTo>
                  <a:lnTo>
                    <a:pt x="256" y="90"/>
                  </a:lnTo>
                  <a:lnTo>
                    <a:pt x="255" y="96"/>
                  </a:lnTo>
                  <a:lnTo>
                    <a:pt x="254" y="102"/>
                  </a:lnTo>
                  <a:lnTo>
                    <a:pt x="250" y="106"/>
                  </a:lnTo>
                  <a:lnTo>
                    <a:pt x="247" y="111"/>
                  </a:lnTo>
                  <a:lnTo>
                    <a:pt x="242" y="114"/>
                  </a:lnTo>
                  <a:lnTo>
                    <a:pt x="238" y="118"/>
                  </a:lnTo>
                  <a:lnTo>
                    <a:pt x="232" y="119"/>
                  </a:lnTo>
                  <a:lnTo>
                    <a:pt x="226" y="120"/>
                  </a:lnTo>
                  <a:close/>
                  <a:moveTo>
                    <a:pt x="121" y="120"/>
                  </a:moveTo>
                  <a:lnTo>
                    <a:pt x="115" y="119"/>
                  </a:lnTo>
                  <a:lnTo>
                    <a:pt x="109" y="118"/>
                  </a:lnTo>
                  <a:lnTo>
                    <a:pt x="104" y="114"/>
                  </a:lnTo>
                  <a:lnTo>
                    <a:pt x="100" y="111"/>
                  </a:lnTo>
                  <a:lnTo>
                    <a:pt x="96" y="106"/>
                  </a:lnTo>
                  <a:lnTo>
                    <a:pt x="93" y="102"/>
                  </a:lnTo>
                  <a:lnTo>
                    <a:pt x="92" y="96"/>
                  </a:lnTo>
                  <a:lnTo>
                    <a:pt x="91" y="90"/>
                  </a:lnTo>
                  <a:lnTo>
                    <a:pt x="92" y="84"/>
                  </a:lnTo>
                  <a:lnTo>
                    <a:pt x="93" y="78"/>
                  </a:lnTo>
                  <a:lnTo>
                    <a:pt x="96" y="73"/>
                  </a:lnTo>
                  <a:lnTo>
                    <a:pt x="100" y="69"/>
                  </a:lnTo>
                  <a:lnTo>
                    <a:pt x="104" y="64"/>
                  </a:lnTo>
                  <a:lnTo>
                    <a:pt x="109" y="62"/>
                  </a:lnTo>
                  <a:lnTo>
                    <a:pt x="115" y="60"/>
                  </a:lnTo>
                  <a:lnTo>
                    <a:pt x="121" y="60"/>
                  </a:lnTo>
                  <a:lnTo>
                    <a:pt x="126" y="60"/>
                  </a:lnTo>
                  <a:lnTo>
                    <a:pt x="132" y="62"/>
                  </a:lnTo>
                  <a:lnTo>
                    <a:pt x="138" y="64"/>
                  </a:lnTo>
                  <a:lnTo>
                    <a:pt x="141" y="69"/>
                  </a:lnTo>
                  <a:lnTo>
                    <a:pt x="146" y="73"/>
                  </a:lnTo>
                  <a:lnTo>
                    <a:pt x="148" y="78"/>
                  </a:lnTo>
                  <a:lnTo>
                    <a:pt x="150" y="84"/>
                  </a:lnTo>
                  <a:lnTo>
                    <a:pt x="151" y="90"/>
                  </a:lnTo>
                  <a:lnTo>
                    <a:pt x="150" y="96"/>
                  </a:lnTo>
                  <a:lnTo>
                    <a:pt x="148" y="102"/>
                  </a:lnTo>
                  <a:lnTo>
                    <a:pt x="146" y="106"/>
                  </a:lnTo>
                  <a:lnTo>
                    <a:pt x="141" y="111"/>
                  </a:lnTo>
                  <a:lnTo>
                    <a:pt x="138" y="114"/>
                  </a:lnTo>
                  <a:lnTo>
                    <a:pt x="132" y="118"/>
                  </a:lnTo>
                  <a:lnTo>
                    <a:pt x="126" y="119"/>
                  </a:lnTo>
                  <a:lnTo>
                    <a:pt x="121" y="120"/>
                  </a:lnTo>
                  <a:close/>
                  <a:moveTo>
                    <a:pt x="752" y="0"/>
                  </a:moveTo>
                  <a:lnTo>
                    <a:pt x="91" y="0"/>
                  </a:lnTo>
                  <a:lnTo>
                    <a:pt x="81" y="0"/>
                  </a:lnTo>
                  <a:lnTo>
                    <a:pt x="72" y="2"/>
                  </a:lnTo>
                  <a:lnTo>
                    <a:pt x="64" y="4"/>
                  </a:lnTo>
                  <a:lnTo>
                    <a:pt x="56" y="7"/>
                  </a:lnTo>
                  <a:lnTo>
                    <a:pt x="48" y="10"/>
                  </a:lnTo>
                  <a:lnTo>
                    <a:pt x="41" y="15"/>
                  </a:lnTo>
                  <a:lnTo>
                    <a:pt x="34" y="20"/>
                  </a:lnTo>
                  <a:lnTo>
                    <a:pt x="27" y="26"/>
                  </a:lnTo>
                  <a:lnTo>
                    <a:pt x="21" y="32"/>
                  </a:lnTo>
                  <a:lnTo>
                    <a:pt x="16" y="39"/>
                  </a:lnTo>
                  <a:lnTo>
                    <a:pt x="12" y="47"/>
                  </a:lnTo>
                  <a:lnTo>
                    <a:pt x="7" y="55"/>
                  </a:lnTo>
                  <a:lnTo>
                    <a:pt x="5" y="63"/>
                  </a:lnTo>
                  <a:lnTo>
                    <a:pt x="2" y="71"/>
                  </a:lnTo>
                  <a:lnTo>
                    <a:pt x="1" y="81"/>
                  </a:lnTo>
                  <a:lnTo>
                    <a:pt x="0" y="90"/>
                  </a:lnTo>
                  <a:lnTo>
                    <a:pt x="0" y="150"/>
                  </a:lnTo>
                  <a:lnTo>
                    <a:pt x="842" y="150"/>
                  </a:lnTo>
                  <a:lnTo>
                    <a:pt x="842" y="90"/>
                  </a:lnTo>
                  <a:lnTo>
                    <a:pt x="841" y="81"/>
                  </a:lnTo>
                  <a:lnTo>
                    <a:pt x="840" y="71"/>
                  </a:lnTo>
                  <a:lnTo>
                    <a:pt x="838" y="63"/>
                  </a:lnTo>
                  <a:lnTo>
                    <a:pt x="834" y="55"/>
                  </a:lnTo>
                  <a:lnTo>
                    <a:pt x="831" y="47"/>
                  </a:lnTo>
                  <a:lnTo>
                    <a:pt x="826" y="39"/>
                  </a:lnTo>
                  <a:lnTo>
                    <a:pt x="821" y="32"/>
                  </a:lnTo>
                  <a:lnTo>
                    <a:pt x="816" y="26"/>
                  </a:lnTo>
                  <a:lnTo>
                    <a:pt x="809" y="20"/>
                  </a:lnTo>
                  <a:lnTo>
                    <a:pt x="802" y="15"/>
                  </a:lnTo>
                  <a:lnTo>
                    <a:pt x="795" y="10"/>
                  </a:lnTo>
                  <a:lnTo>
                    <a:pt x="787" y="7"/>
                  </a:lnTo>
                  <a:lnTo>
                    <a:pt x="779" y="4"/>
                  </a:lnTo>
                  <a:lnTo>
                    <a:pt x="769" y="2"/>
                  </a:lnTo>
                  <a:lnTo>
                    <a:pt x="761" y="0"/>
                  </a:lnTo>
                  <a:lnTo>
                    <a:pt x="752"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Freeform 4753"/>
            <p:cNvSpPr>
              <a:spLocks/>
            </p:cNvSpPr>
            <p:nvPr/>
          </p:nvSpPr>
          <p:spPr bwMode="auto">
            <a:xfrm>
              <a:off x="3941405" y="4732247"/>
              <a:ext cx="270569" cy="491944"/>
            </a:xfrm>
            <a:custGeom>
              <a:avLst/>
              <a:gdLst>
                <a:gd name="T0" fmla="*/ 326 w 330"/>
                <a:gd name="T1" fmla="*/ 176 h 601"/>
                <a:gd name="T2" fmla="*/ 329 w 330"/>
                <a:gd name="T3" fmla="*/ 171 h 601"/>
                <a:gd name="T4" fmla="*/ 330 w 330"/>
                <a:gd name="T5" fmla="*/ 165 h 601"/>
                <a:gd name="T6" fmla="*/ 330 w 330"/>
                <a:gd name="T7" fmla="*/ 163 h 601"/>
                <a:gd name="T8" fmla="*/ 329 w 330"/>
                <a:gd name="T9" fmla="*/ 159 h 601"/>
                <a:gd name="T10" fmla="*/ 328 w 330"/>
                <a:gd name="T11" fmla="*/ 157 h 601"/>
                <a:gd name="T12" fmla="*/ 326 w 330"/>
                <a:gd name="T13" fmla="*/ 155 h 601"/>
                <a:gd name="T14" fmla="*/ 176 w 330"/>
                <a:gd name="T15" fmla="*/ 4 h 601"/>
                <a:gd name="T16" fmla="*/ 174 w 330"/>
                <a:gd name="T17" fmla="*/ 3 h 601"/>
                <a:gd name="T18" fmla="*/ 170 w 330"/>
                <a:gd name="T19" fmla="*/ 2 h 601"/>
                <a:gd name="T20" fmla="*/ 165 w 330"/>
                <a:gd name="T21" fmla="*/ 0 h 601"/>
                <a:gd name="T22" fmla="*/ 159 w 330"/>
                <a:gd name="T23" fmla="*/ 1 h 601"/>
                <a:gd name="T24" fmla="*/ 156 w 330"/>
                <a:gd name="T25" fmla="*/ 3 h 601"/>
                <a:gd name="T26" fmla="*/ 154 w 330"/>
                <a:gd name="T27" fmla="*/ 4 h 601"/>
                <a:gd name="T28" fmla="*/ 5 w 330"/>
                <a:gd name="T29" fmla="*/ 155 h 601"/>
                <a:gd name="T30" fmla="*/ 2 w 330"/>
                <a:gd name="T31" fmla="*/ 157 h 601"/>
                <a:gd name="T32" fmla="*/ 1 w 330"/>
                <a:gd name="T33" fmla="*/ 159 h 601"/>
                <a:gd name="T34" fmla="*/ 0 w 330"/>
                <a:gd name="T35" fmla="*/ 163 h 601"/>
                <a:gd name="T36" fmla="*/ 0 w 330"/>
                <a:gd name="T37" fmla="*/ 165 h 601"/>
                <a:gd name="T38" fmla="*/ 1 w 330"/>
                <a:gd name="T39" fmla="*/ 171 h 601"/>
                <a:gd name="T40" fmla="*/ 5 w 330"/>
                <a:gd name="T41" fmla="*/ 176 h 601"/>
                <a:gd name="T42" fmla="*/ 9 w 330"/>
                <a:gd name="T43" fmla="*/ 179 h 601"/>
                <a:gd name="T44" fmla="*/ 15 w 330"/>
                <a:gd name="T45" fmla="*/ 180 h 601"/>
                <a:gd name="T46" fmla="*/ 21 w 330"/>
                <a:gd name="T47" fmla="*/ 179 h 601"/>
                <a:gd name="T48" fmla="*/ 26 w 330"/>
                <a:gd name="T49" fmla="*/ 176 h 601"/>
                <a:gd name="T50" fmla="*/ 150 w 330"/>
                <a:gd name="T51" fmla="*/ 52 h 601"/>
                <a:gd name="T52" fmla="*/ 150 w 330"/>
                <a:gd name="T53" fmla="*/ 586 h 601"/>
                <a:gd name="T54" fmla="*/ 151 w 330"/>
                <a:gd name="T55" fmla="*/ 591 h 601"/>
                <a:gd name="T56" fmla="*/ 154 w 330"/>
                <a:gd name="T57" fmla="*/ 596 h 601"/>
                <a:gd name="T58" fmla="*/ 159 w 330"/>
                <a:gd name="T59" fmla="*/ 599 h 601"/>
                <a:gd name="T60" fmla="*/ 165 w 330"/>
                <a:gd name="T61" fmla="*/ 601 h 601"/>
                <a:gd name="T62" fmla="*/ 170 w 330"/>
                <a:gd name="T63" fmla="*/ 599 h 601"/>
                <a:gd name="T64" fmla="*/ 176 w 330"/>
                <a:gd name="T65" fmla="*/ 596 h 601"/>
                <a:gd name="T66" fmla="*/ 178 w 330"/>
                <a:gd name="T67" fmla="*/ 591 h 601"/>
                <a:gd name="T68" fmla="*/ 180 w 330"/>
                <a:gd name="T69" fmla="*/ 586 h 601"/>
                <a:gd name="T70" fmla="*/ 180 w 330"/>
                <a:gd name="T71" fmla="*/ 52 h 601"/>
                <a:gd name="T72" fmla="*/ 305 w 330"/>
                <a:gd name="T73" fmla="*/ 176 h 601"/>
                <a:gd name="T74" fmla="*/ 309 w 330"/>
                <a:gd name="T75" fmla="*/ 179 h 601"/>
                <a:gd name="T76" fmla="*/ 315 w 330"/>
                <a:gd name="T77" fmla="*/ 180 h 601"/>
                <a:gd name="T78" fmla="*/ 321 w 330"/>
                <a:gd name="T79" fmla="*/ 179 h 601"/>
                <a:gd name="T80" fmla="*/ 326 w 330"/>
                <a:gd name="T81" fmla="*/ 176 h 601"/>
                <a:gd name="T82" fmla="*/ 326 w 330"/>
                <a:gd name="T83" fmla="*/ 17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0" h="601">
                  <a:moveTo>
                    <a:pt x="326" y="176"/>
                  </a:moveTo>
                  <a:lnTo>
                    <a:pt x="329" y="171"/>
                  </a:lnTo>
                  <a:lnTo>
                    <a:pt x="330" y="165"/>
                  </a:lnTo>
                  <a:lnTo>
                    <a:pt x="330" y="163"/>
                  </a:lnTo>
                  <a:lnTo>
                    <a:pt x="329" y="159"/>
                  </a:lnTo>
                  <a:lnTo>
                    <a:pt x="328" y="157"/>
                  </a:lnTo>
                  <a:lnTo>
                    <a:pt x="326" y="155"/>
                  </a:lnTo>
                  <a:lnTo>
                    <a:pt x="176" y="4"/>
                  </a:lnTo>
                  <a:lnTo>
                    <a:pt x="174" y="3"/>
                  </a:lnTo>
                  <a:lnTo>
                    <a:pt x="170" y="2"/>
                  </a:lnTo>
                  <a:lnTo>
                    <a:pt x="165" y="0"/>
                  </a:lnTo>
                  <a:lnTo>
                    <a:pt x="159" y="1"/>
                  </a:lnTo>
                  <a:lnTo>
                    <a:pt x="156" y="3"/>
                  </a:lnTo>
                  <a:lnTo>
                    <a:pt x="154" y="4"/>
                  </a:lnTo>
                  <a:lnTo>
                    <a:pt x="5" y="155"/>
                  </a:lnTo>
                  <a:lnTo>
                    <a:pt x="2" y="157"/>
                  </a:lnTo>
                  <a:lnTo>
                    <a:pt x="1" y="159"/>
                  </a:lnTo>
                  <a:lnTo>
                    <a:pt x="0" y="163"/>
                  </a:lnTo>
                  <a:lnTo>
                    <a:pt x="0" y="165"/>
                  </a:lnTo>
                  <a:lnTo>
                    <a:pt x="1" y="171"/>
                  </a:lnTo>
                  <a:lnTo>
                    <a:pt x="5" y="176"/>
                  </a:lnTo>
                  <a:lnTo>
                    <a:pt x="9" y="179"/>
                  </a:lnTo>
                  <a:lnTo>
                    <a:pt x="15" y="180"/>
                  </a:lnTo>
                  <a:lnTo>
                    <a:pt x="21" y="179"/>
                  </a:lnTo>
                  <a:lnTo>
                    <a:pt x="26" y="176"/>
                  </a:lnTo>
                  <a:lnTo>
                    <a:pt x="150" y="52"/>
                  </a:lnTo>
                  <a:lnTo>
                    <a:pt x="150" y="586"/>
                  </a:lnTo>
                  <a:lnTo>
                    <a:pt x="151" y="591"/>
                  </a:lnTo>
                  <a:lnTo>
                    <a:pt x="154" y="596"/>
                  </a:lnTo>
                  <a:lnTo>
                    <a:pt x="159" y="599"/>
                  </a:lnTo>
                  <a:lnTo>
                    <a:pt x="165" y="601"/>
                  </a:lnTo>
                  <a:lnTo>
                    <a:pt x="170" y="599"/>
                  </a:lnTo>
                  <a:lnTo>
                    <a:pt x="176" y="596"/>
                  </a:lnTo>
                  <a:lnTo>
                    <a:pt x="178" y="591"/>
                  </a:lnTo>
                  <a:lnTo>
                    <a:pt x="180" y="586"/>
                  </a:lnTo>
                  <a:lnTo>
                    <a:pt x="180" y="52"/>
                  </a:lnTo>
                  <a:lnTo>
                    <a:pt x="305" y="176"/>
                  </a:lnTo>
                  <a:lnTo>
                    <a:pt x="309" y="179"/>
                  </a:lnTo>
                  <a:lnTo>
                    <a:pt x="315" y="180"/>
                  </a:lnTo>
                  <a:lnTo>
                    <a:pt x="321" y="179"/>
                  </a:lnTo>
                  <a:lnTo>
                    <a:pt x="326" y="176"/>
                  </a:lnTo>
                  <a:lnTo>
                    <a:pt x="326" y="17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9" name="Flowchart: Connector 48"/>
          <p:cNvSpPr/>
          <p:nvPr/>
        </p:nvSpPr>
        <p:spPr>
          <a:xfrm>
            <a:off x="3690051" y="3575427"/>
            <a:ext cx="236988" cy="236988"/>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50" name="Flowchart: Connector 49"/>
          <p:cNvSpPr/>
          <p:nvPr/>
        </p:nvSpPr>
        <p:spPr>
          <a:xfrm>
            <a:off x="4000268" y="3575427"/>
            <a:ext cx="236988" cy="236988"/>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1" name="Rectangle 50"/>
          <p:cNvSpPr/>
          <p:nvPr/>
        </p:nvSpPr>
        <p:spPr>
          <a:xfrm rot="16200000">
            <a:off x="2658144" y="3610064"/>
            <a:ext cx="1374276" cy="492443"/>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User logs </a:t>
            </a:r>
          </a:p>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in to portal</a:t>
            </a:r>
          </a:p>
        </p:txBody>
      </p:sp>
      <p:sp>
        <p:nvSpPr>
          <p:cNvPr id="52" name="Rectangle 51"/>
          <p:cNvSpPr/>
          <p:nvPr/>
        </p:nvSpPr>
        <p:spPr>
          <a:xfrm rot="5400000">
            <a:off x="4143379" y="3236818"/>
            <a:ext cx="1244870" cy="984885"/>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Receive response</a:t>
            </a:r>
          </a:p>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(SAML assertion)</a:t>
            </a:r>
          </a:p>
        </p:txBody>
      </p:sp>
      <p:sp>
        <p:nvSpPr>
          <p:cNvPr id="53" name="Rectangle 52"/>
          <p:cNvSpPr/>
          <p:nvPr/>
        </p:nvSpPr>
        <p:spPr>
          <a:xfrm>
            <a:off x="5172203" y="2083436"/>
            <a:ext cx="1834107" cy="492443"/>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Post the SAML assertion to sign-in</a:t>
            </a:r>
          </a:p>
        </p:txBody>
      </p:sp>
      <p:cxnSp>
        <p:nvCxnSpPr>
          <p:cNvPr id="54" name="Straight Connector 53"/>
          <p:cNvCxnSpPr/>
          <p:nvPr/>
        </p:nvCxnSpPr>
        <p:spPr>
          <a:xfrm flipH="1">
            <a:off x="4404974" y="2757200"/>
            <a:ext cx="3120161" cy="0"/>
          </a:xfrm>
          <a:prstGeom prst="line">
            <a:avLst/>
          </a:prstGeom>
          <a:ln>
            <a:solidFill>
              <a:schemeClr val="bg1">
                <a:lumMod val="8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Flowchart: Connector 54"/>
          <p:cNvSpPr/>
          <p:nvPr/>
        </p:nvSpPr>
        <p:spPr>
          <a:xfrm>
            <a:off x="5977505" y="2638705"/>
            <a:ext cx="236988" cy="236988"/>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4</a:t>
            </a:r>
          </a:p>
        </p:txBody>
      </p:sp>
      <p:cxnSp>
        <p:nvCxnSpPr>
          <p:cNvPr id="56" name="Straight Connector 55"/>
          <p:cNvCxnSpPr/>
          <p:nvPr/>
        </p:nvCxnSpPr>
        <p:spPr>
          <a:xfrm>
            <a:off x="5310187" y="2757200"/>
            <a:ext cx="0" cy="187665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7580899" y="2472269"/>
            <a:ext cx="1618984" cy="608211"/>
            <a:chOff x="7580899" y="2580280"/>
            <a:chExt cx="1618984" cy="608211"/>
          </a:xfrm>
        </p:grpSpPr>
        <p:sp>
          <p:nvSpPr>
            <p:cNvPr id="58" name="Rectangle 57"/>
            <p:cNvSpPr/>
            <p:nvPr/>
          </p:nvSpPr>
          <p:spPr>
            <a:xfrm>
              <a:off x="7580899" y="2942270"/>
              <a:ext cx="1618984" cy="246221"/>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sign-in</a:t>
              </a:r>
            </a:p>
          </p:txBody>
        </p:sp>
        <p:grpSp>
          <p:nvGrpSpPr>
            <p:cNvPr id="59" name="Group 58"/>
            <p:cNvGrpSpPr/>
            <p:nvPr/>
          </p:nvGrpSpPr>
          <p:grpSpPr>
            <a:xfrm>
              <a:off x="8253765" y="2580280"/>
              <a:ext cx="273252" cy="246077"/>
              <a:chOff x="879475" y="817563"/>
              <a:chExt cx="287338" cy="258762"/>
            </a:xfrm>
            <a:solidFill>
              <a:schemeClr val="accent3"/>
            </a:solidFill>
          </p:grpSpPr>
          <p:sp>
            <p:nvSpPr>
              <p:cNvPr id="60" name="Freeform 1593"/>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Freeform 1594"/>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cxnSp>
        <p:nvCxnSpPr>
          <p:cNvPr id="62" name="Straight Connector 61"/>
          <p:cNvCxnSpPr/>
          <p:nvPr/>
        </p:nvCxnSpPr>
        <p:spPr>
          <a:xfrm flipH="1">
            <a:off x="5310187" y="4633858"/>
            <a:ext cx="1992314" cy="0"/>
          </a:xfrm>
          <a:prstGeom prst="line">
            <a:avLst/>
          </a:prstGeom>
          <a:ln>
            <a:solidFill>
              <a:schemeClr val="bg1">
                <a:lumMod val="8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200648" y="4865054"/>
            <a:ext cx="1790702" cy="738664"/>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Redirected to AWS Management Console</a:t>
            </a:r>
          </a:p>
        </p:txBody>
      </p:sp>
      <p:sp>
        <p:nvSpPr>
          <p:cNvPr id="64" name="Flowchart: Connector 63"/>
          <p:cNvSpPr/>
          <p:nvPr/>
        </p:nvSpPr>
        <p:spPr>
          <a:xfrm>
            <a:off x="5977505" y="4508852"/>
            <a:ext cx="236988" cy="236988"/>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65" name="Rectangle 64"/>
          <p:cNvSpPr/>
          <p:nvPr/>
        </p:nvSpPr>
        <p:spPr>
          <a:xfrm>
            <a:off x="2178328" y="5282394"/>
            <a:ext cx="1618984" cy="492443"/>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User</a:t>
            </a:r>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p>
          <a:p>
            <a:pPr marL="0" lvl="1" algn="ctr" defTabSz="342900">
              <a:buClr>
                <a:schemeClr val="accent1"/>
              </a:buClr>
              <a:buSzPct val="110000"/>
              <a:tabLst>
                <a:tab pos="8461375" algn="r"/>
              </a:tabLst>
              <a:defRPr/>
            </a:pPr>
            <a:r>
              <a:rPr lang="en-US" sz="1600" dirty="0">
                <a:solidFill>
                  <a:schemeClr val="tx1">
                    <a:lumMod val="50000"/>
                  </a:schemeClr>
                </a:solidFill>
                <a:ea typeface="Amazon Ember" panose="020B0603020204020204" pitchFamily="34" charset="0"/>
                <a:cs typeface="Amazon Ember" panose="020B0603020204020204" pitchFamily="34" charset="0"/>
              </a:rPr>
              <a:t>authenticated</a:t>
            </a:r>
          </a:p>
        </p:txBody>
      </p:sp>
    </p:spTree>
    <p:extLst>
      <p:ext uri="{BB962C8B-B14F-4D97-AF65-F5344CB8AC3E}">
        <p14:creationId xmlns:p14="http://schemas.microsoft.com/office/powerpoint/2010/main" val="694023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up)">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animBg="1"/>
      <p:bldP spid="51" grpId="0"/>
      <p:bldP spid="52" grpId="0"/>
      <p:bldP spid="53" grpId="0"/>
      <p:bldP spid="55" grpId="0" animBg="1"/>
      <p:bldP spid="63" grpId="0"/>
      <p:bldP spid="64" grpId="0" animBg="1"/>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Using Web Identity Federation</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19</a:t>
            </a:fld>
            <a:endParaRPr lang="en-US"/>
          </a:p>
        </p:txBody>
      </p:sp>
      <p:cxnSp>
        <p:nvCxnSpPr>
          <p:cNvPr id="5" name="Straight Connector 4"/>
          <p:cNvCxnSpPr/>
          <p:nvPr/>
        </p:nvCxnSpPr>
        <p:spPr>
          <a:xfrm flipH="1">
            <a:off x="6940948" y="3428175"/>
            <a:ext cx="2568660" cy="0"/>
          </a:xfrm>
          <a:prstGeom prst="line">
            <a:avLst/>
          </a:prstGeom>
          <a:ln>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371120" y="2637426"/>
            <a:ext cx="1695013" cy="1642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7" name="Straight Connector 6"/>
          <p:cNvCxnSpPr/>
          <p:nvPr/>
        </p:nvCxnSpPr>
        <p:spPr>
          <a:xfrm>
            <a:off x="5912248" y="2133016"/>
            <a:ext cx="0" cy="29773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157243" y="1958508"/>
            <a:ext cx="4196557" cy="3931937"/>
          </a:xfrm>
          <a:prstGeom prst="roundRect">
            <a:avLst>
              <a:gd name="adj" fmla="val 500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9" name="Group 8"/>
          <p:cNvGrpSpPr/>
          <p:nvPr/>
        </p:nvGrpSpPr>
        <p:grpSpPr>
          <a:xfrm>
            <a:off x="7384142" y="1509014"/>
            <a:ext cx="1226458" cy="944372"/>
            <a:chOff x="7384142" y="1509014"/>
            <a:chExt cx="1226458" cy="944372"/>
          </a:xfrm>
        </p:grpSpPr>
        <p:sp>
          <p:nvSpPr>
            <p:cNvPr id="10" name="Flowchart: Connector 9"/>
            <p:cNvSpPr/>
            <p:nvPr/>
          </p:nvSpPr>
          <p:spPr>
            <a:xfrm>
              <a:off x="7384142" y="1509014"/>
              <a:ext cx="1226458" cy="94437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descr="AWS-Cloud.png"/>
            <p:cNvPicPr>
              <a:picLocks noChangeAspect="1"/>
            </p:cNvPicPr>
            <p:nvPr/>
          </p:nvPicPr>
          <p:blipFill rotWithShape="1">
            <a:blip r:embed="rId3" cstate="print">
              <a:extLst>
                <a:ext uri="{28A0092B-C50C-407E-A947-70E740481C1C}">
                  <a14:useLocalDpi xmlns:a14="http://schemas.microsoft.com/office/drawing/2010/main" val="0"/>
                </a:ext>
              </a:extLst>
            </a:blip>
            <a:srcRect t="17840" b="17056"/>
            <a:stretch/>
          </p:blipFill>
          <p:spPr>
            <a:xfrm>
              <a:off x="7473330" y="1628029"/>
              <a:ext cx="1048080" cy="682346"/>
            </a:xfrm>
            <a:prstGeom prst="rect">
              <a:avLst/>
            </a:prstGeom>
          </p:spPr>
        </p:pic>
      </p:grpSp>
      <p:sp>
        <p:nvSpPr>
          <p:cNvPr id="12" name="Rectangle 11"/>
          <p:cNvSpPr/>
          <p:nvPr/>
        </p:nvSpPr>
        <p:spPr>
          <a:xfrm>
            <a:off x="960894" y="4313442"/>
            <a:ext cx="3706355" cy="157700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3" name="Group 12"/>
          <p:cNvGrpSpPr/>
          <p:nvPr/>
        </p:nvGrpSpPr>
        <p:grpSpPr>
          <a:xfrm>
            <a:off x="9229763" y="2442796"/>
            <a:ext cx="1778073" cy="1970758"/>
            <a:chOff x="9391972" y="2499642"/>
            <a:chExt cx="1778073" cy="1970758"/>
          </a:xfrm>
        </p:grpSpPr>
        <p:sp>
          <p:nvSpPr>
            <p:cNvPr id="14" name="Rectangle 13"/>
            <p:cNvSpPr/>
            <p:nvPr/>
          </p:nvSpPr>
          <p:spPr>
            <a:xfrm>
              <a:off x="9391972" y="2873296"/>
              <a:ext cx="1778073" cy="159710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lowchart: Connector 14"/>
            <p:cNvSpPr/>
            <p:nvPr/>
          </p:nvSpPr>
          <p:spPr>
            <a:xfrm>
              <a:off x="9481059" y="2499642"/>
              <a:ext cx="724162" cy="557605"/>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Picture 15" descr="DynamoD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5700" y="2541004"/>
              <a:ext cx="474880" cy="474880"/>
            </a:xfrm>
            <a:prstGeom prst="rect">
              <a:avLst/>
            </a:prstGeom>
          </p:spPr>
        </p:pic>
        <p:grpSp>
          <p:nvGrpSpPr>
            <p:cNvPr id="17" name="Group 16"/>
            <p:cNvGrpSpPr/>
            <p:nvPr/>
          </p:nvGrpSpPr>
          <p:grpSpPr>
            <a:xfrm>
              <a:off x="9671816" y="3280470"/>
              <a:ext cx="1218384" cy="1089817"/>
              <a:chOff x="9671816" y="3546631"/>
              <a:chExt cx="1218384" cy="1089817"/>
            </a:xfrm>
          </p:grpSpPr>
          <p:sp>
            <p:nvSpPr>
              <p:cNvPr id="18" name="Rectangle 17"/>
              <p:cNvSpPr/>
              <p:nvPr/>
            </p:nvSpPr>
            <p:spPr>
              <a:xfrm>
                <a:off x="9671816" y="4082450"/>
                <a:ext cx="1218384" cy="553998"/>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DynamoDB</a:t>
                </a:r>
              </a:p>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table</a:t>
                </a:r>
              </a:p>
            </p:txBody>
          </p:sp>
          <p:grpSp>
            <p:nvGrpSpPr>
              <p:cNvPr id="19" name="Group 18"/>
              <p:cNvGrpSpPr/>
              <p:nvPr/>
            </p:nvGrpSpPr>
            <p:grpSpPr>
              <a:xfrm>
                <a:off x="10062028" y="3546631"/>
                <a:ext cx="437960" cy="401464"/>
                <a:chOff x="3390900" y="5068888"/>
                <a:chExt cx="361950" cy="331788"/>
              </a:xfrm>
              <a:solidFill>
                <a:schemeClr val="accent3"/>
              </a:solidFill>
            </p:grpSpPr>
            <p:sp>
              <p:nvSpPr>
                <p:cNvPr id="20" name="Freeform 58"/>
                <p:cNvSpPr>
                  <a:spLocks/>
                </p:cNvSpPr>
                <p:nvPr/>
              </p:nvSpPr>
              <p:spPr bwMode="auto">
                <a:xfrm>
                  <a:off x="3511550" y="5068888"/>
                  <a:ext cx="241300" cy="90488"/>
                </a:xfrm>
                <a:custGeom>
                  <a:avLst/>
                  <a:gdLst>
                    <a:gd name="T0" fmla="*/ 62 w 64"/>
                    <a:gd name="T1" fmla="*/ 0 h 24"/>
                    <a:gd name="T2" fmla="*/ 2 w 64"/>
                    <a:gd name="T3" fmla="*/ 0 h 24"/>
                    <a:gd name="T4" fmla="*/ 0 w 64"/>
                    <a:gd name="T5" fmla="*/ 2 h 24"/>
                    <a:gd name="T6" fmla="*/ 0 w 64"/>
                    <a:gd name="T7" fmla="*/ 22 h 24"/>
                    <a:gd name="T8" fmla="*/ 2 w 64"/>
                    <a:gd name="T9" fmla="*/ 24 h 24"/>
                    <a:gd name="T10" fmla="*/ 62 w 64"/>
                    <a:gd name="T11" fmla="*/ 24 h 24"/>
                    <a:gd name="T12" fmla="*/ 64 w 64"/>
                    <a:gd name="T13" fmla="*/ 22 h 24"/>
                    <a:gd name="T14" fmla="*/ 64 w 64"/>
                    <a:gd name="T15" fmla="*/ 2 h 24"/>
                    <a:gd name="T16" fmla="*/ 62 w 6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
                      <a:moveTo>
                        <a:pt x="62" y="0"/>
                      </a:moveTo>
                      <a:cubicBezTo>
                        <a:pt x="2" y="0"/>
                        <a:pt x="2" y="0"/>
                        <a:pt x="2" y="0"/>
                      </a:cubicBezTo>
                      <a:cubicBezTo>
                        <a:pt x="1" y="0"/>
                        <a:pt x="0" y="1"/>
                        <a:pt x="0" y="2"/>
                      </a:cubicBezTo>
                      <a:cubicBezTo>
                        <a:pt x="0" y="22"/>
                        <a:pt x="0" y="22"/>
                        <a:pt x="0" y="22"/>
                      </a:cubicBezTo>
                      <a:cubicBezTo>
                        <a:pt x="0" y="23"/>
                        <a:pt x="1" y="24"/>
                        <a:pt x="2" y="24"/>
                      </a:cubicBezTo>
                      <a:cubicBezTo>
                        <a:pt x="62" y="24"/>
                        <a:pt x="62" y="24"/>
                        <a:pt x="62" y="24"/>
                      </a:cubicBezTo>
                      <a:cubicBezTo>
                        <a:pt x="63" y="24"/>
                        <a:pt x="64" y="23"/>
                        <a:pt x="64" y="22"/>
                      </a:cubicBezTo>
                      <a:cubicBezTo>
                        <a:pt x="64" y="2"/>
                        <a:pt x="64" y="2"/>
                        <a:pt x="64" y="2"/>
                      </a:cubicBezTo>
                      <a:cubicBezTo>
                        <a:pt x="64" y="1"/>
                        <a:pt x="63"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Freeform 59"/>
                <p:cNvSpPr>
                  <a:spLocks/>
                </p:cNvSpPr>
                <p:nvPr/>
              </p:nvSpPr>
              <p:spPr bwMode="auto">
                <a:xfrm>
                  <a:off x="3511550" y="5189538"/>
                  <a:ext cx="241300" cy="90488"/>
                </a:xfrm>
                <a:custGeom>
                  <a:avLst/>
                  <a:gdLst>
                    <a:gd name="T0" fmla="*/ 62 w 64"/>
                    <a:gd name="T1" fmla="*/ 0 h 24"/>
                    <a:gd name="T2" fmla="*/ 2 w 64"/>
                    <a:gd name="T3" fmla="*/ 0 h 24"/>
                    <a:gd name="T4" fmla="*/ 0 w 64"/>
                    <a:gd name="T5" fmla="*/ 2 h 24"/>
                    <a:gd name="T6" fmla="*/ 0 w 64"/>
                    <a:gd name="T7" fmla="*/ 22 h 24"/>
                    <a:gd name="T8" fmla="*/ 2 w 64"/>
                    <a:gd name="T9" fmla="*/ 24 h 24"/>
                    <a:gd name="T10" fmla="*/ 62 w 64"/>
                    <a:gd name="T11" fmla="*/ 24 h 24"/>
                    <a:gd name="T12" fmla="*/ 64 w 64"/>
                    <a:gd name="T13" fmla="*/ 22 h 24"/>
                    <a:gd name="T14" fmla="*/ 64 w 64"/>
                    <a:gd name="T15" fmla="*/ 2 h 24"/>
                    <a:gd name="T16" fmla="*/ 62 w 6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
                      <a:moveTo>
                        <a:pt x="62" y="0"/>
                      </a:moveTo>
                      <a:cubicBezTo>
                        <a:pt x="2" y="0"/>
                        <a:pt x="2" y="0"/>
                        <a:pt x="2" y="0"/>
                      </a:cubicBezTo>
                      <a:cubicBezTo>
                        <a:pt x="1" y="0"/>
                        <a:pt x="0" y="1"/>
                        <a:pt x="0" y="2"/>
                      </a:cubicBezTo>
                      <a:cubicBezTo>
                        <a:pt x="0" y="22"/>
                        <a:pt x="0" y="22"/>
                        <a:pt x="0" y="22"/>
                      </a:cubicBezTo>
                      <a:cubicBezTo>
                        <a:pt x="0" y="23"/>
                        <a:pt x="1" y="24"/>
                        <a:pt x="2" y="24"/>
                      </a:cubicBezTo>
                      <a:cubicBezTo>
                        <a:pt x="62" y="24"/>
                        <a:pt x="62" y="24"/>
                        <a:pt x="62" y="24"/>
                      </a:cubicBezTo>
                      <a:cubicBezTo>
                        <a:pt x="63" y="24"/>
                        <a:pt x="64" y="23"/>
                        <a:pt x="64" y="22"/>
                      </a:cubicBezTo>
                      <a:cubicBezTo>
                        <a:pt x="64" y="2"/>
                        <a:pt x="64" y="2"/>
                        <a:pt x="64" y="2"/>
                      </a:cubicBezTo>
                      <a:cubicBezTo>
                        <a:pt x="64" y="1"/>
                        <a:pt x="63"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Freeform 60"/>
                <p:cNvSpPr>
                  <a:spLocks/>
                </p:cNvSpPr>
                <p:nvPr/>
              </p:nvSpPr>
              <p:spPr bwMode="auto">
                <a:xfrm>
                  <a:off x="3511550" y="5310188"/>
                  <a:ext cx="241300" cy="90488"/>
                </a:xfrm>
                <a:custGeom>
                  <a:avLst/>
                  <a:gdLst>
                    <a:gd name="T0" fmla="*/ 62 w 64"/>
                    <a:gd name="T1" fmla="*/ 0 h 24"/>
                    <a:gd name="T2" fmla="*/ 2 w 64"/>
                    <a:gd name="T3" fmla="*/ 0 h 24"/>
                    <a:gd name="T4" fmla="*/ 0 w 64"/>
                    <a:gd name="T5" fmla="*/ 2 h 24"/>
                    <a:gd name="T6" fmla="*/ 0 w 64"/>
                    <a:gd name="T7" fmla="*/ 22 h 24"/>
                    <a:gd name="T8" fmla="*/ 2 w 64"/>
                    <a:gd name="T9" fmla="*/ 24 h 24"/>
                    <a:gd name="T10" fmla="*/ 62 w 64"/>
                    <a:gd name="T11" fmla="*/ 24 h 24"/>
                    <a:gd name="T12" fmla="*/ 64 w 64"/>
                    <a:gd name="T13" fmla="*/ 22 h 24"/>
                    <a:gd name="T14" fmla="*/ 64 w 64"/>
                    <a:gd name="T15" fmla="*/ 2 h 24"/>
                    <a:gd name="T16" fmla="*/ 62 w 6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
                      <a:moveTo>
                        <a:pt x="62" y="0"/>
                      </a:moveTo>
                      <a:cubicBezTo>
                        <a:pt x="2" y="0"/>
                        <a:pt x="2" y="0"/>
                        <a:pt x="2" y="0"/>
                      </a:cubicBezTo>
                      <a:cubicBezTo>
                        <a:pt x="1" y="0"/>
                        <a:pt x="0" y="1"/>
                        <a:pt x="0" y="2"/>
                      </a:cubicBezTo>
                      <a:cubicBezTo>
                        <a:pt x="0" y="22"/>
                        <a:pt x="0" y="22"/>
                        <a:pt x="0" y="22"/>
                      </a:cubicBezTo>
                      <a:cubicBezTo>
                        <a:pt x="0" y="23"/>
                        <a:pt x="1" y="24"/>
                        <a:pt x="2" y="24"/>
                      </a:cubicBezTo>
                      <a:cubicBezTo>
                        <a:pt x="62" y="24"/>
                        <a:pt x="62" y="24"/>
                        <a:pt x="62" y="24"/>
                      </a:cubicBezTo>
                      <a:cubicBezTo>
                        <a:pt x="63" y="24"/>
                        <a:pt x="64" y="23"/>
                        <a:pt x="64" y="22"/>
                      </a:cubicBezTo>
                      <a:cubicBezTo>
                        <a:pt x="64" y="2"/>
                        <a:pt x="64" y="2"/>
                        <a:pt x="64" y="2"/>
                      </a:cubicBezTo>
                      <a:cubicBezTo>
                        <a:pt x="64" y="1"/>
                        <a:pt x="63"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Freeform 61"/>
                <p:cNvSpPr>
                  <a:spLocks/>
                </p:cNvSpPr>
                <p:nvPr/>
              </p:nvSpPr>
              <p:spPr bwMode="auto">
                <a:xfrm>
                  <a:off x="3390900" y="5068888"/>
                  <a:ext cx="90488" cy="90488"/>
                </a:xfrm>
                <a:custGeom>
                  <a:avLst/>
                  <a:gdLst>
                    <a:gd name="T0" fmla="*/ 22 w 24"/>
                    <a:gd name="T1" fmla="*/ 0 h 24"/>
                    <a:gd name="T2" fmla="*/ 2 w 24"/>
                    <a:gd name="T3" fmla="*/ 0 h 24"/>
                    <a:gd name="T4" fmla="*/ 0 w 24"/>
                    <a:gd name="T5" fmla="*/ 2 h 24"/>
                    <a:gd name="T6" fmla="*/ 0 w 24"/>
                    <a:gd name="T7" fmla="*/ 22 h 24"/>
                    <a:gd name="T8" fmla="*/ 2 w 24"/>
                    <a:gd name="T9" fmla="*/ 24 h 24"/>
                    <a:gd name="T10" fmla="*/ 22 w 24"/>
                    <a:gd name="T11" fmla="*/ 24 h 24"/>
                    <a:gd name="T12" fmla="*/ 24 w 24"/>
                    <a:gd name="T13" fmla="*/ 22 h 24"/>
                    <a:gd name="T14" fmla="*/ 24 w 24"/>
                    <a:gd name="T15" fmla="*/ 2 h 24"/>
                    <a:gd name="T16" fmla="*/ 2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2" y="0"/>
                      </a:moveTo>
                      <a:cubicBezTo>
                        <a:pt x="2" y="0"/>
                        <a:pt x="2" y="0"/>
                        <a:pt x="2" y="0"/>
                      </a:cubicBezTo>
                      <a:cubicBezTo>
                        <a:pt x="1" y="0"/>
                        <a:pt x="0" y="1"/>
                        <a:pt x="0" y="2"/>
                      </a:cubicBezTo>
                      <a:cubicBezTo>
                        <a:pt x="0" y="22"/>
                        <a:pt x="0" y="22"/>
                        <a:pt x="0" y="22"/>
                      </a:cubicBezTo>
                      <a:cubicBezTo>
                        <a:pt x="0" y="23"/>
                        <a:pt x="1" y="24"/>
                        <a:pt x="2" y="24"/>
                      </a:cubicBezTo>
                      <a:cubicBezTo>
                        <a:pt x="22" y="24"/>
                        <a:pt x="22" y="24"/>
                        <a:pt x="22" y="24"/>
                      </a:cubicBezTo>
                      <a:cubicBezTo>
                        <a:pt x="23" y="24"/>
                        <a:pt x="24" y="23"/>
                        <a:pt x="24" y="22"/>
                      </a:cubicBezTo>
                      <a:cubicBezTo>
                        <a:pt x="24" y="2"/>
                        <a:pt x="24" y="2"/>
                        <a:pt x="24" y="2"/>
                      </a:cubicBezTo>
                      <a:cubicBezTo>
                        <a:pt x="24" y="1"/>
                        <a:pt x="23" y="0"/>
                        <a:pt x="22"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Freeform 62"/>
                <p:cNvSpPr>
                  <a:spLocks/>
                </p:cNvSpPr>
                <p:nvPr/>
              </p:nvSpPr>
              <p:spPr bwMode="auto">
                <a:xfrm>
                  <a:off x="3390900" y="5189538"/>
                  <a:ext cx="90488" cy="90488"/>
                </a:xfrm>
                <a:custGeom>
                  <a:avLst/>
                  <a:gdLst>
                    <a:gd name="T0" fmla="*/ 22 w 24"/>
                    <a:gd name="T1" fmla="*/ 0 h 24"/>
                    <a:gd name="T2" fmla="*/ 2 w 24"/>
                    <a:gd name="T3" fmla="*/ 0 h 24"/>
                    <a:gd name="T4" fmla="*/ 0 w 24"/>
                    <a:gd name="T5" fmla="*/ 2 h 24"/>
                    <a:gd name="T6" fmla="*/ 0 w 24"/>
                    <a:gd name="T7" fmla="*/ 22 h 24"/>
                    <a:gd name="T8" fmla="*/ 2 w 24"/>
                    <a:gd name="T9" fmla="*/ 24 h 24"/>
                    <a:gd name="T10" fmla="*/ 22 w 24"/>
                    <a:gd name="T11" fmla="*/ 24 h 24"/>
                    <a:gd name="T12" fmla="*/ 24 w 24"/>
                    <a:gd name="T13" fmla="*/ 22 h 24"/>
                    <a:gd name="T14" fmla="*/ 24 w 24"/>
                    <a:gd name="T15" fmla="*/ 2 h 24"/>
                    <a:gd name="T16" fmla="*/ 2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2" y="0"/>
                      </a:moveTo>
                      <a:cubicBezTo>
                        <a:pt x="2" y="0"/>
                        <a:pt x="2" y="0"/>
                        <a:pt x="2" y="0"/>
                      </a:cubicBezTo>
                      <a:cubicBezTo>
                        <a:pt x="1" y="0"/>
                        <a:pt x="0" y="1"/>
                        <a:pt x="0" y="2"/>
                      </a:cubicBezTo>
                      <a:cubicBezTo>
                        <a:pt x="0" y="22"/>
                        <a:pt x="0" y="22"/>
                        <a:pt x="0" y="22"/>
                      </a:cubicBezTo>
                      <a:cubicBezTo>
                        <a:pt x="0" y="23"/>
                        <a:pt x="1" y="24"/>
                        <a:pt x="2" y="24"/>
                      </a:cubicBezTo>
                      <a:cubicBezTo>
                        <a:pt x="22" y="24"/>
                        <a:pt x="22" y="24"/>
                        <a:pt x="22" y="24"/>
                      </a:cubicBezTo>
                      <a:cubicBezTo>
                        <a:pt x="23" y="24"/>
                        <a:pt x="24" y="23"/>
                        <a:pt x="24" y="22"/>
                      </a:cubicBezTo>
                      <a:cubicBezTo>
                        <a:pt x="24" y="2"/>
                        <a:pt x="24" y="2"/>
                        <a:pt x="24" y="2"/>
                      </a:cubicBezTo>
                      <a:cubicBezTo>
                        <a:pt x="24" y="1"/>
                        <a:pt x="23" y="0"/>
                        <a:pt x="22"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Freeform 63"/>
                <p:cNvSpPr>
                  <a:spLocks/>
                </p:cNvSpPr>
                <p:nvPr/>
              </p:nvSpPr>
              <p:spPr bwMode="auto">
                <a:xfrm>
                  <a:off x="3390900" y="5310188"/>
                  <a:ext cx="90488" cy="90488"/>
                </a:xfrm>
                <a:custGeom>
                  <a:avLst/>
                  <a:gdLst>
                    <a:gd name="T0" fmla="*/ 22 w 24"/>
                    <a:gd name="T1" fmla="*/ 0 h 24"/>
                    <a:gd name="T2" fmla="*/ 2 w 24"/>
                    <a:gd name="T3" fmla="*/ 0 h 24"/>
                    <a:gd name="T4" fmla="*/ 0 w 24"/>
                    <a:gd name="T5" fmla="*/ 2 h 24"/>
                    <a:gd name="T6" fmla="*/ 0 w 24"/>
                    <a:gd name="T7" fmla="*/ 22 h 24"/>
                    <a:gd name="T8" fmla="*/ 2 w 24"/>
                    <a:gd name="T9" fmla="*/ 24 h 24"/>
                    <a:gd name="T10" fmla="*/ 22 w 24"/>
                    <a:gd name="T11" fmla="*/ 24 h 24"/>
                    <a:gd name="T12" fmla="*/ 24 w 24"/>
                    <a:gd name="T13" fmla="*/ 22 h 24"/>
                    <a:gd name="T14" fmla="*/ 24 w 24"/>
                    <a:gd name="T15" fmla="*/ 2 h 24"/>
                    <a:gd name="T16" fmla="*/ 2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2" y="0"/>
                      </a:moveTo>
                      <a:cubicBezTo>
                        <a:pt x="2" y="0"/>
                        <a:pt x="2" y="0"/>
                        <a:pt x="2" y="0"/>
                      </a:cubicBezTo>
                      <a:cubicBezTo>
                        <a:pt x="1" y="0"/>
                        <a:pt x="0" y="1"/>
                        <a:pt x="0" y="2"/>
                      </a:cubicBezTo>
                      <a:cubicBezTo>
                        <a:pt x="0" y="22"/>
                        <a:pt x="0" y="22"/>
                        <a:pt x="0" y="22"/>
                      </a:cubicBezTo>
                      <a:cubicBezTo>
                        <a:pt x="0" y="23"/>
                        <a:pt x="1" y="24"/>
                        <a:pt x="2" y="24"/>
                      </a:cubicBezTo>
                      <a:cubicBezTo>
                        <a:pt x="22" y="24"/>
                        <a:pt x="22" y="24"/>
                        <a:pt x="22" y="24"/>
                      </a:cubicBezTo>
                      <a:cubicBezTo>
                        <a:pt x="23" y="24"/>
                        <a:pt x="24" y="23"/>
                        <a:pt x="24" y="22"/>
                      </a:cubicBezTo>
                      <a:cubicBezTo>
                        <a:pt x="24" y="2"/>
                        <a:pt x="24" y="2"/>
                        <a:pt x="24" y="2"/>
                      </a:cubicBezTo>
                      <a:cubicBezTo>
                        <a:pt x="24" y="1"/>
                        <a:pt x="23" y="0"/>
                        <a:pt x="22"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nvGrpSpPr>
          <p:cNvPr id="26" name="Group 25"/>
          <p:cNvGrpSpPr/>
          <p:nvPr/>
        </p:nvGrpSpPr>
        <p:grpSpPr>
          <a:xfrm>
            <a:off x="7503207" y="2914044"/>
            <a:ext cx="1218384" cy="1089818"/>
            <a:chOff x="7665416" y="3280469"/>
            <a:chExt cx="1218384" cy="1089818"/>
          </a:xfrm>
        </p:grpSpPr>
        <p:sp>
          <p:nvSpPr>
            <p:cNvPr id="27" name="Rectangle 26"/>
            <p:cNvSpPr/>
            <p:nvPr/>
          </p:nvSpPr>
          <p:spPr>
            <a:xfrm>
              <a:off x="7665416" y="3816289"/>
              <a:ext cx="1218384" cy="553998"/>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IAM </a:t>
              </a:r>
            </a:p>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policies</a:t>
              </a:r>
            </a:p>
          </p:txBody>
        </p:sp>
        <p:grpSp>
          <p:nvGrpSpPr>
            <p:cNvPr id="28" name="Group 27"/>
            <p:cNvGrpSpPr/>
            <p:nvPr/>
          </p:nvGrpSpPr>
          <p:grpSpPr>
            <a:xfrm>
              <a:off x="8017547" y="3280469"/>
              <a:ext cx="514122" cy="492157"/>
              <a:chOff x="8007288" y="3280469"/>
              <a:chExt cx="514122" cy="492157"/>
            </a:xfrm>
          </p:grpSpPr>
          <p:sp>
            <p:nvSpPr>
              <p:cNvPr id="29" name="Freeform 950"/>
              <p:cNvSpPr>
                <a:spLocks noEditPoints="1"/>
              </p:cNvSpPr>
              <p:nvPr/>
            </p:nvSpPr>
            <p:spPr bwMode="auto">
              <a:xfrm>
                <a:off x="8211893" y="3280469"/>
                <a:ext cx="309517" cy="400813"/>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0" name="Group 29"/>
              <p:cNvGrpSpPr/>
              <p:nvPr/>
            </p:nvGrpSpPr>
            <p:grpSpPr>
              <a:xfrm>
                <a:off x="8007288" y="3510299"/>
                <a:ext cx="262328" cy="262327"/>
                <a:chOff x="8107766" y="3476666"/>
                <a:chExt cx="203134" cy="203133"/>
              </a:xfrm>
            </p:grpSpPr>
            <p:sp>
              <p:nvSpPr>
                <p:cNvPr id="31" name="Flowchart: Connector 30"/>
                <p:cNvSpPr/>
                <p:nvPr/>
              </p:nvSpPr>
              <p:spPr>
                <a:xfrm>
                  <a:off x="8107766" y="3476666"/>
                  <a:ext cx="203134" cy="20313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Freeform 3751"/>
                <p:cNvSpPr>
                  <a:spLocks noEditPoints="1"/>
                </p:cNvSpPr>
                <p:nvPr/>
              </p:nvSpPr>
              <p:spPr bwMode="auto">
                <a:xfrm rot="11700000">
                  <a:off x="8119660" y="3494826"/>
                  <a:ext cx="161610" cy="161610"/>
                </a:xfrm>
                <a:custGeom>
                  <a:avLst/>
                  <a:gdLst>
                    <a:gd name="T0" fmla="*/ 181 w 902"/>
                    <a:gd name="T1" fmla="*/ 765 h 902"/>
                    <a:gd name="T2" fmla="*/ 160 w 902"/>
                    <a:gd name="T3" fmla="*/ 757 h 902"/>
                    <a:gd name="T4" fmla="*/ 143 w 902"/>
                    <a:gd name="T5" fmla="*/ 744 h 902"/>
                    <a:gd name="T6" fmla="*/ 130 w 902"/>
                    <a:gd name="T7" fmla="*/ 727 h 902"/>
                    <a:gd name="T8" fmla="*/ 123 w 902"/>
                    <a:gd name="T9" fmla="*/ 707 h 902"/>
                    <a:gd name="T10" fmla="*/ 122 w 902"/>
                    <a:gd name="T11" fmla="*/ 684 h 902"/>
                    <a:gd name="T12" fmla="*/ 127 w 902"/>
                    <a:gd name="T13" fmla="*/ 663 h 902"/>
                    <a:gd name="T14" fmla="*/ 138 w 902"/>
                    <a:gd name="T15" fmla="*/ 644 h 902"/>
                    <a:gd name="T16" fmla="*/ 154 w 902"/>
                    <a:gd name="T17" fmla="*/ 630 h 902"/>
                    <a:gd name="T18" fmla="*/ 174 w 902"/>
                    <a:gd name="T19" fmla="*/ 620 h 902"/>
                    <a:gd name="T20" fmla="*/ 196 w 902"/>
                    <a:gd name="T21" fmla="*/ 617 h 902"/>
                    <a:gd name="T22" fmla="*/ 218 w 902"/>
                    <a:gd name="T23" fmla="*/ 620 h 902"/>
                    <a:gd name="T24" fmla="*/ 239 w 902"/>
                    <a:gd name="T25" fmla="*/ 630 h 902"/>
                    <a:gd name="T26" fmla="*/ 255 w 902"/>
                    <a:gd name="T27" fmla="*/ 644 h 902"/>
                    <a:gd name="T28" fmla="*/ 265 w 902"/>
                    <a:gd name="T29" fmla="*/ 663 h 902"/>
                    <a:gd name="T30" fmla="*/ 271 w 902"/>
                    <a:gd name="T31" fmla="*/ 684 h 902"/>
                    <a:gd name="T32" fmla="*/ 270 w 902"/>
                    <a:gd name="T33" fmla="*/ 707 h 902"/>
                    <a:gd name="T34" fmla="*/ 262 w 902"/>
                    <a:gd name="T35" fmla="*/ 727 h 902"/>
                    <a:gd name="T36" fmla="*/ 249 w 902"/>
                    <a:gd name="T37" fmla="*/ 744 h 902"/>
                    <a:gd name="T38" fmla="*/ 232 w 902"/>
                    <a:gd name="T39" fmla="*/ 757 h 902"/>
                    <a:gd name="T40" fmla="*/ 212 w 902"/>
                    <a:gd name="T41" fmla="*/ 765 h 902"/>
                    <a:gd name="T42" fmla="*/ 776 w 902"/>
                    <a:gd name="T43" fmla="*/ 0 h 902"/>
                    <a:gd name="T44" fmla="*/ 390 w 902"/>
                    <a:gd name="T45" fmla="*/ 347 h 902"/>
                    <a:gd name="T46" fmla="*/ 342 w 902"/>
                    <a:gd name="T47" fmla="*/ 335 h 902"/>
                    <a:gd name="T48" fmla="*/ 287 w 902"/>
                    <a:gd name="T49" fmla="*/ 332 h 902"/>
                    <a:gd name="T50" fmla="*/ 243 w 902"/>
                    <a:gd name="T51" fmla="*/ 335 h 902"/>
                    <a:gd name="T52" fmla="*/ 201 w 902"/>
                    <a:gd name="T53" fmla="*/ 344 h 902"/>
                    <a:gd name="T54" fmla="*/ 162 w 902"/>
                    <a:gd name="T55" fmla="*/ 359 h 902"/>
                    <a:gd name="T56" fmla="*/ 127 w 902"/>
                    <a:gd name="T57" fmla="*/ 380 h 902"/>
                    <a:gd name="T58" fmla="*/ 95 w 902"/>
                    <a:gd name="T59" fmla="*/ 406 h 902"/>
                    <a:gd name="T60" fmla="*/ 66 w 902"/>
                    <a:gd name="T61" fmla="*/ 436 h 902"/>
                    <a:gd name="T62" fmla="*/ 42 w 902"/>
                    <a:gd name="T63" fmla="*/ 469 h 902"/>
                    <a:gd name="T64" fmla="*/ 23 w 902"/>
                    <a:gd name="T65" fmla="*/ 505 h 902"/>
                    <a:gd name="T66" fmla="*/ 10 w 902"/>
                    <a:gd name="T67" fmla="*/ 545 h 902"/>
                    <a:gd name="T68" fmla="*/ 3 w 902"/>
                    <a:gd name="T69" fmla="*/ 588 h 902"/>
                    <a:gd name="T70" fmla="*/ 2 w 902"/>
                    <a:gd name="T71" fmla="*/ 631 h 902"/>
                    <a:gd name="T72" fmla="*/ 7 w 902"/>
                    <a:gd name="T73" fmla="*/ 674 h 902"/>
                    <a:gd name="T74" fmla="*/ 19 w 902"/>
                    <a:gd name="T75" fmla="*/ 714 h 902"/>
                    <a:gd name="T76" fmla="*/ 36 w 902"/>
                    <a:gd name="T77" fmla="*/ 753 h 902"/>
                    <a:gd name="T78" fmla="*/ 57 w 902"/>
                    <a:gd name="T79" fmla="*/ 787 h 902"/>
                    <a:gd name="T80" fmla="*/ 84 w 902"/>
                    <a:gd name="T81" fmla="*/ 818 h 902"/>
                    <a:gd name="T82" fmla="*/ 115 w 902"/>
                    <a:gd name="T83" fmla="*/ 845 h 902"/>
                    <a:gd name="T84" fmla="*/ 151 w 902"/>
                    <a:gd name="T85" fmla="*/ 868 h 902"/>
                    <a:gd name="T86" fmla="*/ 188 w 902"/>
                    <a:gd name="T87" fmla="*/ 885 h 902"/>
                    <a:gd name="T88" fmla="*/ 229 w 902"/>
                    <a:gd name="T89" fmla="*/ 897 h 902"/>
                    <a:gd name="T90" fmla="*/ 272 w 902"/>
                    <a:gd name="T91" fmla="*/ 902 h 902"/>
                    <a:gd name="T92" fmla="*/ 316 w 902"/>
                    <a:gd name="T93" fmla="*/ 901 h 902"/>
                    <a:gd name="T94" fmla="*/ 358 w 902"/>
                    <a:gd name="T95" fmla="*/ 893 h 902"/>
                    <a:gd name="T96" fmla="*/ 397 w 902"/>
                    <a:gd name="T97" fmla="*/ 879 h 902"/>
                    <a:gd name="T98" fmla="*/ 434 w 902"/>
                    <a:gd name="T99" fmla="*/ 860 h 902"/>
                    <a:gd name="T100" fmla="*/ 468 w 902"/>
                    <a:gd name="T101" fmla="*/ 837 h 902"/>
                    <a:gd name="T102" fmla="*/ 498 w 902"/>
                    <a:gd name="T103" fmla="*/ 809 h 902"/>
                    <a:gd name="T104" fmla="*/ 523 w 902"/>
                    <a:gd name="T105" fmla="*/ 775 h 902"/>
                    <a:gd name="T106" fmla="*/ 543 w 902"/>
                    <a:gd name="T107" fmla="*/ 740 h 902"/>
                    <a:gd name="T108" fmla="*/ 559 w 902"/>
                    <a:gd name="T109" fmla="*/ 701 h 902"/>
                    <a:gd name="T110" fmla="*/ 569 w 902"/>
                    <a:gd name="T111" fmla="*/ 660 h 902"/>
                    <a:gd name="T112" fmla="*/ 572 w 902"/>
                    <a:gd name="T113" fmla="*/ 617 h 902"/>
                    <a:gd name="T114" fmla="*/ 568 w 902"/>
                    <a:gd name="T115" fmla="*/ 573 h 902"/>
                    <a:gd name="T116" fmla="*/ 557 w 902"/>
                    <a:gd name="T117" fmla="*/ 529 h 902"/>
                    <a:gd name="T118" fmla="*/ 654 w 902"/>
                    <a:gd name="T119" fmla="*/ 392 h 902"/>
                    <a:gd name="T120" fmla="*/ 729 w 902"/>
                    <a:gd name="T121" fmla="*/ 315 h 902"/>
                    <a:gd name="T122" fmla="*/ 804 w 902"/>
                    <a:gd name="T123" fmla="*/ 242 h 902"/>
                    <a:gd name="T124" fmla="*/ 902 w 902"/>
                    <a:gd name="T125" fmla="*/ 13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2" h="902">
                      <a:moveTo>
                        <a:pt x="196" y="767"/>
                      </a:moveTo>
                      <a:lnTo>
                        <a:pt x="188" y="767"/>
                      </a:lnTo>
                      <a:lnTo>
                        <a:pt x="181" y="765"/>
                      </a:lnTo>
                      <a:lnTo>
                        <a:pt x="174" y="764"/>
                      </a:lnTo>
                      <a:lnTo>
                        <a:pt x="167" y="760"/>
                      </a:lnTo>
                      <a:lnTo>
                        <a:pt x="160" y="757"/>
                      </a:lnTo>
                      <a:lnTo>
                        <a:pt x="154" y="754"/>
                      </a:lnTo>
                      <a:lnTo>
                        <a:pt x="148" y="750"/>
                      </a:lnTo>
                      <a:lnTo>
                        <a:pt x="143" y="744"/>
                      </a:lnTo>
                      <a:lnTo>
                        <a:pt x="138" y="739"/>
                      </a:lnTo>
                      <a:lnTo>
                        <a:pt x="133" y="734"/>
                      </a:lnTo>
                      <a:lnTo>
                        <a:pt x="130" y="727"/>
                      </a:lnTo>
                      <a:lnTo>
                        <a:pt x="127" y="721"/>
                      </a:lnTo>
                      <a:lnTo>
                        <a:pt x="125" y="714"/>
                      </a:lnTo>
                      <a:lnTo>
                        <a:pt x="123" y="707"/>
                      </a:lnTo>
                      <a:lnTo>
                        <a:pt x="122" y="699"/>
                      </a:lnTo>
                      <a:lnTo>
                        <a:pt x="121" y="692"/>
                      </a:lnTo>
                      <a:lnTo>
                        <a:pt x="122" y="684"/>
                      </a:lnTo>
                      <a:lnTo>
                        <a:pt x="123" y="677"/>
                      </a:lnTo>
                      <a:lnTo>
                        <a:pt x="125" y="669"/>
                      </a:lnTo>
                      <a:lnTo>
                        <a:pt x="127" y="663"/>
                      </a:lnTo>
                      <a:lnTo>
                        <a:pt x="130" y="655"/>
                      </a:lnTo>
                      <a:lnTo>
                        <a:pt x="133" y="650"/>
                      </a:lnTo>
                      <a:lnTo>
                        <a:pt x="138" y="644"/>
                      </a:lnTo>
                      <a:lnTo>
                        <a:pt x="143" y="638"/>
                      </a:lnTo>
                      <a:lnTo>
                        <a:pt x="148" y="634"/>
                      </a:lnTo>
                      <a:lnTo>
                        <a:pt x="154" y="630"/>
                      </a:lnTo>
                      <a:lnTo>
                        <a:pt x="160" y="625"/>
                      </a:lnTo>
                      <a:lnTo>
                        <a:pt x="167" y="622"/>
                      </a:lnTo>
                      <a:lnTo>
                        <a:pt x="174" y="620"/>
                      </a:lnTo>
                      <a:lnTo>
                        <a:pt x="181" y="618"/>
                      </a:lnTo>
                      <a:lnTo>
                        <a:pt x="188" y="617"/>
                      </a:lnTo>
                      <a:lnTo>
                        <a:pt x="196" y="617"/>
                      </a:lnTo>
                      <a:lnTo>
                        <a:pt x="204" y="617"/>
                      </a:lnTo>
                      <a:lnTo>
                        <a:pt x="212" y="618"/>
                      </a:lnTo>
                      <a:lnTo>
                        <a:pt x="218" y="620"/>
                      </a:lnTo>
                      <a:lnTo>
                        <a:pt x="226" y="622"/>
                      </a:lnTo>
                      <a:lnTo>
                        <a:pt x="232" y="625"/>
                      </a:lnTo>
                      <a:lnTo>
                        <a:pt x="239" y="630"/>
                      </a:lnTo>
                      <a:lnTo>
                        <a:pt x="244" y="634"/>
                      </a:lnTo>
                      <a:lnTo>
                        <a:pt x="249" y="638"/>
                      </a:lnTo>
                      <a:lnTo>
                        <a:pt x="255" y="644"/>
                      </a:lnTo>
                      <a:lnTo>
                        <a:pt x="259" y="650"/>
                      </a:lnTo>
                      <a:lnTo>
                        <a:pt x="262" y="655"/>
                      </a:lnTo>
                      <a:lnTo>
                        <a:pt x="265" y="663"/>
                      </a:lnTo>
                      <a:lnTo>
                        <a:pt x="268" y="669"/>
                      </a:lnTo>
                      <a:lnTo>
                        <a:pt x="270" y="677"/>
                      </a:lnTo>
                      <a:lnTo>
                        <a:pt x="271" y="684"/>
                      </a:lnTo>
                      <a:lnTo>
                        <a:pt x="272" y="692"/>
                      </a:lnTo>
                      <a:lnTo>
                        <a:pt x="271" y="699"/>
                      </a:lnTo>
                      <a:lnTo>
                        <a:pt x="270" y="707"/>
                      </a:lnTo>
                      <a:lnTo>
                        <a:pt x="268" y="714"/>
                      </a:lnTo>
                      <a:lnTo>
                        <a:pt x="265" y="721"/>
                      </a:lnTo>
                      <a:lnTo>
                        <a:pt x="262" y="727"/>
                      </a:lnTo>
                      <a:lnTo>
                        <a:pt x="259" y="734"/>
                      </a:lnTo>
                      <a:lnTo>
                        <a:pt x="255" y="739"/>
                      </a:lnTo>
                      <a:lnTo>
                        <a:pt x="249" y="744"/>
                      </a:lnTo>
                      <a:lnTo>
                        <a:pt x="244" y="750"/>
                      </a:lnTo>
                      <a:lnTo>
                        <a:pt x="239" y="754"/>
                      </a:lnTo>
                      <a:lnTo>
                        <a:pt x="232" y="757"/>
                      </a:lnTo>
                      <a:lnTo>
                        <a:pt x="226" y="760"/>
                      </a:lnTo>
                      <a:lnTo>
                        <a:pt x="218" y="764"/>
                      </a:lnTo>
                      <a:lnTo>
                        <a:pt x="212" y="765"/>
                      </a:lnTo>
                      <a:lnTo>
                        <a:pt x="204" y="767"/>
                      </a:lnTo>
                      <a:lnTo>
                        <a:pt x="196" y="767"/>
                      </a:lnTo>
                      <a:close/>
                      <a:moveTo>
                        <a:pt x="776" y="0"/>
                      </a:moveTo>
                      <a:lnTo>
                        <a:pt x="419" y="357"/>
                      </a:lnTo>
                      <a:lnTo>
                        <a:pt x="405" y="352"/>
                      </a:lnTo>
                      <a:lnTo>
                        <a:pt x="390" y="347"/>
                      </a:lnTo>
                      <a:lnTo>
                        <a:pt x="375" y="341"/>
                      </a:lnTo>
                      <a:lnTo>
                        <a:pt x="358" y="338"/>
                      </a:lnTo>
                      <a:lnTo>
                        <a:pt x="342" y="335"/>
                      </a:lnTo>
                      <a:lnTo>
                        <a:pt x="323" y="333"/>
                      </a:lnTo>
                      <a:lnTo>
                        <a:pt x="305" y="332"/>
                      </a:lnTo>
                      <a:lnTo>
                        <a:pt x="287" y="332"/>
                      </a:lnTo>
                      <a:lnTo>
                        <a:pt x="272" y="332"/>
                      </a:lnTo>
                      <a:lnTo>
                        <a:pt x="257" y="333"/>
                      </a:lnTo>
                      <a:lnTo>
                        <a:pt x="243" y="335"/>
                      </a:lnTo>
                      <a:lnTo>
                        <a:pt x="229" y="337"/>
                      </a:lnTo>
                      <a:lnTo>
                        <a:pt x="215" y="340"/>
                      </a:lnTo>
                      <a:lnTo>
                        <a:pt x="201" y="344"/>
                      </a:lnTo>
                      <a:lnTo>
                        <a:pt x="188" y="349"/>
                      </a:lnTo>
                      <a:lnTo>
                        <a:pt x="175" y="354"/>
                      </a:lnTo>
                      <a:lnTo>
                        <a:pt x="162" y="359"/>
                      </a:lnTo>
                      <a:lnTo>
                        <a:pt x="151" y="366"/>
                      </a:lnTo>
                      <a:lnTo>
                        <a:pt x="139" y="372"/>
                      </a:lnTo>
                      <a:lnTo>
                        <a:pt x="127" y="380"/>
                      </a:lnTo>
                      <a:lnTo>
                        <a:pt x="115" y="388"/>
                      </a:lnTo>
                      <a:lnTo>
                        <a:pt x="104" y="396"/>
                      </a:lnTo>
                      <a:lnTo>
                        <a:pt x="95" y="406"/>
                      </a:lnTo>
                      <a:lnTo>
                        <a:pt x="84" y="415"/>
                      </a:lnTo>
                      <a:lnTo>
                        <a:pt x="76" y="425"/>
                      </a:lnTo>
                      <a:lnTo>
                        <a:pt x="66" y="436"/>
                      </a:lnTo>
                      <a:lnTo>
                        <a:pt x="57" y="446"/>
                      </a:lnTo>
                      <a:lnTo>
                        <a:pt x="50" y="457"/>
                      </a:lnTo>
                      <a:lnTo>
                        <a:pt x="42" y="469"/>
                      </a:lnTo>
                      <a:lnTo>
                        <a:pt x="36" y="481"/>
                      </a:lnTo>
                      <a:lnTo>
                        <a:pt x="29" y="492"/>
                      </a:lnTo>
                      <a:lnTo>
                        <a:pt x="23" y="505"/>
                      </a:lnTo>
                      <a:lnTo>
                        <a:pt x="19" y="518"/>
                      </a:lnTo>
                      <a:lnTo>
                        <a:pt x="13" y="532"/>
                      </a:lnTo>
                      <a:lnTo>
                        <a:pt x="10" y="545"/>
                      </a:lnTo>
                      <a:lnTo>
                        <a:pt x="7" y="559"/>
                      </a:lnTo>
                      <a:lnTo>
                        <a:pt x="4" y="573"/>
                      </a:lnTo>
                      <a:lnTo>
                        <a:pt x="3" y="588"/>
                      </a:lnTo>
                      <a:lnTo>
                        <a:pt x="2" y="602"/>
                      </a:lnTo>
                      <a:lnTo>
                        <a:pt x="0" y="617"/>
                      </a:lnTo>
                      <a:lnTo>
                        <a:pt x="2" y="631"/>
                      </a:lnTo>
                      <a:lnTo>
                        <a:pt x="3" y="646"/>
                      </a:lnTo>
                      <a:lnTo>
                        <a:pt x="4" y="660"/>
                      </a:lnTo>
                      <a:lnTo>
                        <a:pt x="7" y="674"/>
                      </a:lnTo>
                      <a:lnTo>
                        <a:pt x="10" y="688"/>
                      </a:lnTo>
                      <a:lnTo>
                        <a:pt x="13" y="701"/>
                      </a:lnTo>
                      <a:lnTo>
                        <a:pt x="19" y="714"/>
                      </a:lnTo>
                      <a:lnTo>
                        <a:pt x="23" y="727"/>
                      </a:lnTo>
                      <a:lnTo>
                        <a:pt x="29" y="740"/>
                      </a:lnTo>
                      <a:lnTo>
                        <a:pt x="36" y="753"/>
                      </a:lnTo>
                      <a:lnTo>
                        <a:pt x="42" y="765"/>
                      </a:lnTo>
                      <a:lnTo>
                        <a:pt x="50" y="775"/>
                      </a:lnTo>
                      <a:lnTo>
                        <a:pt x="57" y="787"/>
                      </a:lnTo>
                      <a:lnTo>
                        <a:pt x="66" y="798"/>
                      </a:lnTo>
                      <a:lnTo>
                        <a:pt x="76" y="809"/>
                      </a:lnTo>
                      <a:lnTo>
                        <a:pt x="84" y="818"/>
                      </a:lnTo>
                      <a:lnTo>
                        <a:pt x="95" y="828"/>
                      </a:lnTo>
                      <a:lnTo>
                        <a:pt x="104" y="837"/>
                      </a:lnTo>
                      <a:lnTo>
                        <a:pt x="115" y="845"/>
                      </a:lnTo>
                      <a:lnTo>
                        <a:pt x="127" y="853"/>
                      </a:lnTo>
                      <a:lnTo>
                        <a:pt x="139" y="860"/>
                      </a:lnTo>
                      <a:lnTo>
                        <a:pt x="151" y="868"/>
                      </a:lnTo>
                      <a:lnTo>
                        <a:pt x="162" y="874"/>
                      </a:lnTo>
                      <a:lnTo>
                        <a:pt x="175" y="879"/>
                      </a:lnTo>
                      <a:lnTo>
                        <a:pt x="188" y="885"/>
                      </a:lnTo>
                      <a:lnTo>
                        <a:pt x="201" y="889"/>
                      </a:lnTo>
                      <a:lnTo>
                        <a:pt x="215" y="893"/>
                      </a:lnTo>
                      <a:lnTo>
                        <a:pt x="229" y="897"/>
                      </a:lnTo>
                      <a:lnTo>
                        <a:pt x="243" y="899"/>
                      </a:lnTo>
                      <a:lnTo>
                        <a:pt x="257" y="901"/>
                      </a:lnTo>
                      <a:lnTo>
                        <a:pt x="272" y="902"/>
                      </a:lnTo>
                      <a:lnTo>
                        <a:pt x="287" y="902"/>
                      </a:lnTo>
                      <a:lnTo>
                        <a:pt x="301" y="902"/>
                      </a:lnTo>
                      <a:lnTo>
                        <a:pt x="316" y="901"/>
                      </a:lnTo>
                      <a:lnTo>
                        <a:pt x="330" y="899"/>
                      </a:lnTo>
                      <a:lnTo>
                        <a:pt x="344" y="897"/>
                      </a:lnTo>
                      <a:lnTo>
                        <a:pt x="358" y="893"/>
                      </a:lnTo>
                      <a:lnTo>
                        <a:pt x="372" y="889"/>
                      </a:lnTo>
                      <a:lnTo>
                        <a:pt x="384" y="885"/>
                      </a:lnTo>
                      <a:lnTo>
                        <a:pt x="397" y="879"/>
                      </a:lnTo>
                      <a:lnTo>
                        <a:pt x="410" y="874"/>
                      </a:lnTo>
                      <a:lnTo>
                        <a:pt x="422" y="868"/>
                      </a:lnTo>
                      <a:lnTo>
                        <a:pt x="434" y="860"/>
                      </a:lnTo>
                      <a:lnTo>
                        <a:pt x="446" y="853"/>
                      </a:lnTo>
                      <a:lnTo>
                        <a:pt x="457" y="845"/>
                      </a:lnTo>
                      <a:lnTo>
                        <a:pt x="468" y="837"/>
                      </a:lnTo>
                      <a:lnTo>
                        <a:pt x="478" y="828"/>
                      </a:lnTo>
                      <a:lnTo>
                        <a:pt x="488" y="818"/>
                      </a:lnTo>
                      <a:lnTo>
                        <a:pt x="498" y="809"/>
                      </a:lnTo>
                      <a:lnTo>
                        <a:pt x="507" y="798"/>
                      </a:lnTo>
                      <a:lnTo>
                        <a:pt x="515" y="787"/>
                      </a:lnTo>
                      <a:lnTo>
                        <a:pt x="523" y="775"/>
                      </a:lnTo>
                      <a:lnTo>
                        <a:pt x="530" y="765"/>
                      </a:lnTo>
                      <a:lnTo>
                        <a:pt x="538" y="753"/>
                      </a:lnTo>
                      <a:lnTo>
                        <a:pt x="543" y="740"/>
                      </a:lnTo>
                      <a:lnTo>
                        <a:pt x="550" y="727"/>
                      </a:lnTo>
                      <a:lnTo>
                        <a:pt x="555" y="714"/>
                      </a:lnTo>
                      <a:lnTo>
                        <a:pt x="559" y="701"/>
                      </a:lnTo>
                      <a:lnTo>
                        <a:pt x="562" y="688"/>
                      </a:lnTo>
                      <a:lnTo>
                        <a:pt x="566" y="674"/>
                      </a:lnTo>
                      <a:lnTo>
                        <a:pt x="569" y="660"/>
                      </a:lnTo>
                      <a:lnTo>
                        <a:pt x="570" y="646"/>
                      </a:lnTo>
                      <a:lnTo>
                        <a:pt x="571" y="631"/>
                      </a:lnTo>
                      <a:lnTo>
                        <a:pt x="572" y="617"/>
                      </a:lnTo>
                      <a:lnTo>
                        <a:pt x="571" y="602"/>
                      </a:lnTo>
                      <a:lnTo>
                        <a:pt x="570" y="587"/>
                      </a:lnTo>
                      <a:lnTo>
                        <a:pt x="568" y="573"/>
                      </a:lnTo>
                      <a:lnTo>
                        <a:pt x="565" y="558"/>
                      </a:lnTo>
                      <a:lnTo>
                        <a:pt x="561" y="543"/>
                      </a:lnTo>
                      <a:lnTo>
                        <a:pt x="557" y="529"/>
                      </a:lnTo>
                      <a:lnTo>
                        <a:pt x="552" y="514"/>
                      </a:lnTo>
                      <a:lnTo>
                        <a:pt x="545" y="500"/>
                      </a:lnTo>
                      <a:lnTo>
                        <a:pt x="654" y="392"/>
                      </a:lnTo>
                      <a:lnTo>
                        <a:pt x="722" y="392"/>
                      </a:lnTo>
                      <a:lnTo>
                        <a:pt x="722" y="322"/>
                      </a:lnTo>
                      <a:lnTo>
                        <a:pt x="729" y="315"/>
                      </a:lnTo>
                      <a:lnTo>
                        <a:pt x="797" y="315"/>
                      </a:lnTo>
                      <a:lnTo>
                        <a:pt x="797" y="247"/>
                      </a:lnTo>
                      <a:lnTo>
                        <a:pt x="804" y="242"/>
                      </a:lnTo>
                      <a:lnTo>
                        <a:pt x="872" y="242"/>
                      </a:lnTo>
                      <a:lnTo>
                        <a:pt x="872" y="171"/>
                      </a:lnTo>
                      <a:lnTo>
                        <a:pt x="902" y="134"/>
                      </a:lnTo>
                      <a:lnTo>
                        <a:pt x="902" y="0"/>
                      </a:lnTo>
                      <a:lnTo>
                        <a:pt x="776"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nvGrpSpPr>
          <p:cNvPr id="33" name="Group 32"/>
          <p:cNvGrpSpPr/>
          <p:nvPr/>
        </p:nvGrpSpPr>
        <p:grpSpPr>
          <a:xfrm>
            <a:off x="7426145" y="4444034"/>
            <a:ext cx="1639988" cy="1220292"/>
            <a:chOff x="7588354" y="4442896"/>
            <a:chExt cx="1639988" cy="1220292"/>
          </a:xfrm>
        </p:grpSpPr>
        <p:sp>
          <p:nvSpPr>
            <p:cNvPr id="34" name="Rectangle 33"/>
            <p:cNvSpPr/>
            <p:nvPr/>
          </p:nvSpPr>
          <p:spPr>
            <a:xfrm>
              <a:off x="7588354" y="5109190"/>
              <a:ext cx="1639988" cy="553998"/>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Security Token Service</a:t>
              </a:r>
            </a:p>
          </p:txBody>
        </p:sp>
        <p:grpSp>
          <p:nvGrpSpPr>
            <p:cNvPr id="35" name="Group 34"/>
            <p:cNvGrpSpPr/>
            <p:nvPr/>
          </p:nvGrpSpPr>
          <p:grpSpPr>
            <a:xfrm>
              <a:off x="8037001" y="4442896"/>
              <a:ext cx="475214" cy="531935"/>
              <a:chOff x="7754111" y="4345686"/>
              <a:chExt cx="434974" cy="486890"/>
            </a:xfrm>
          </p:grpSpPr>
          <p:sp>
            <p:nvSpPr>
              <p:cNvPr id="36" name="Freeform 35"/>
              <p:cNvSpPr>
                <a:spLocks noEditPoints="1"/>
              </p:cNvSpPr>
              <p:nvPr/>
            </p:nvSpPr>
            <p:spPr bwMode="auto">
              <a:xfrm>
                <a:off x="7754111" y="4345686"/>
                <a:ext cx="360364" cy="363537"/>
              </a:xfrm>
              <a:custGeom>
                <a:avLst/>
                <a:gdLst>
                  <a:gd name="T0" fmla="*/ 30 w 96"/>
                  <a:gd name="T1" fmla="*/ 96 h 96"/>
                  <a:gd name="T2" fmla="*/ 60 w 96"/>
                  <a:gd name="T3" fmla="*/ 66 h 96"/>
                  <a:gd name="T4" fmla="*/ 57 w 96"/>
                  <a:gd name="T5" fmla="*/ 54 h 96"/>
                  <a:gd name="T6" fmla="*/ 69 w 96"/>
                  <a:gd name="T7" fmla="*/ 42 h 96"/>
                  <a:gd name="T8" fmla="*/ 76 w 96"/>
                  <a:gd name="T9" fmla="*/ 42 h 96"/>
                  <a:gd name="T10" fmla="*/ 76 w 96"/>
                  <a:gd name="T11" fmla="*/ 35 h 96"/>
                  <a:gd name="T12" fmla="*/ 77 w 96"/>
                  <a:gd name="T13" fmla="*/ 34 h 96"/>
                  <a:gd name="T14" fmla="*/ 84 w 96"/>
                  <a:gd name="T15" fmla="*/ 34 h 96"/>
                  <a:gd name="T16" fmla="*/ 84 w 96"/>
                  <a:gd name="T17" fmla="*/ 27 h 96"/>
                  <a:gd name="T18" fmla="*/ 85 w 96"/>
                  <a:gd name="T19" fmla="*/ 26 h 96"/>
                  <a:gd name="T20" fmla="*/ 92 w 96"/>
                  <a:gd name="T21" fmla="*/ 26 h 96"/>
                  <a:gd name="T22" fmla="*/ 92 w 96"/>
                  <a:gd name="T23" fmla="*/ 19 h 96"/>
                  <a:gd name="T24" fmla="*/ 96 w 96"/>
                  <a:gd name="T25" fmla="*/ 15 h 96"/>
                  <a:gd name="T26" fmla="*/ 96 w 96"/>
                  <a:gd name="T27" fmla="*/ 0 h 96"/>
                  <a:gd name="T28" fmla="*/ 81 w 96"/>
                  <a:gd name="T29" fmla="*/ 0 h 96"/>
                  <a:gd name="T30" fmla="*/ 42 w 96"/>
                  <a:gd name="T31" fmla="*/ 39 h 96"/>
                  <a:gd name="T32" fmla="*/ 30 w 96"/>
                  <a:gd name="T33" fmla="*/ 36 h 96"/>
                  <a:gd name="T34" fmla="*/ 0 w 96"/>
                  <a:gd name="T35" fmla="*/ 66 h 96"/>
                  <a:gd name="T36" fmla="*/ 30 w 96"/>
                  <a:gd name="T37" fmla="*/ 96 h 96"/>
                  <a:gd name="T38" fmla="*/ 22 w 96"/>
                  <a:gd name="T39" fmla="*/ 66 h 96"/>
                  <a:gd name="T40" fmla="*/ 30 w 96"/>
                  <a:gd name="T41" fmla="*/ 74 h 96"/>
                  <a:gd name="T42" fmla="*/ 22 w 96"/>
                  <a:gd name="T43" fmla="*/ 82 h 96"/>
                  <a:gd name="T44" fmla="*/ 14 w 96"/>
                  <a:gd name="T45" fmla="*/ 74 h 96"/>
                  <a:gd name="T46" fmla="*/ 22 w 96"/>
                  <a:gd name="T47" fmla="*/ 6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30" y="96"/>
                    </a:moveTo>
                    <a:cubicBezTo>
                      <a:pt x="47" y="96"/>
                      <a:pt x="60" y="83"/>
                      <a:pt x="60" y="66"/>
                    </a:cubicBezTo>
                    <a:cubicBezTo>
                      <a:pt x="60" y="62"/>
                      <a:pt x="59" y="57"/>
                      <a:pt x="57" y="54"/>
                    </a:cubicBezTo>
                    <a:cubicBezTo>
                      <a:pt x="69" y="42"/>
                      <a:pt x="69" y="42"/>
                      <a:pt x="69" y="42"/>
                    </a:cubicBezTo>
                    <a:cubicBezTo>
                      <a:pt x="76" y="42"/>
                      <a:pt x="76" y="42"/>
                      <a:pt x="76" y="42"/>
                    </a:cubicBezTo>
                    <a:cubicBezTo>
                      <a:pt x="76" y="35"/>
                      <a:pt x="76" y="35"/>
                      <a:pt x="76" y="35"/>
                    </a:cubicBezTo>
                    <a:cubicBezTo>
                      <a:pt x="77" y="34"/>
                      <a:pt x="77" y="34"/>
                      <a:pt x="77" y="34"/>
                    </a:cubicBezTo>
                    <a:cubicBezTo>
                      <a:pt x="84" y="34"/>
                      <a:pt x="84" y="34"/>
                      <a:pt x="84" y="34"/>
                    </a:cubicBezTo>
                    <a:cubicBezTo>
                      <a:pt x="84" y="27"/>
                      <a:pt x="84" y="27"/>
                      <a:pt x="84" y="27"/>
                    </a:cubicBezTo>
                    <a:cubicBezTo>
                      <a:pt x="85" y="26"/>
                      <a:pt x="85" y="26"/>
                      <a:pt x="85" y="26"/>
                    </a:cubicBezTo>
                    <a:cubicBezTo>
                      <a:pt x="92" y="26"/>
                      <a:pt x="92" y="26"/>
                      <a:pt x="92" y="26"/>
                    </a:cubicBezTo>
                    <a:cubicBezTo>
                      <a:pt x="92" y="19"/>
                      <a:pt x="92" y="19"/>
                      <a:pt x="92" y="19"/>
                    </a:cubicBezTo>
                    <a:cubicBezTo>
                      <a:pt x="96" y="15"/>
                      <a:pt x="96" y="15"/>
                      <a:pt x="96" y="15"/>
                    </a:cubicBezTo>
                    <a:cubicBezTo>
                      <a:pt x="96" y="0"/>
                      <a:pt x="96" y="0"/>
                      <a:pt x="96" y="0"/>
                    </a:cubicBezTo>
                    <a:cubicBezTo>
                      <a:pt x="81" y="0"/>
                      <a:pt x="81" y="0"/>
                      <a:pt x="81" y="0"/>
                    </a:cubicBezTo>
                    <a:cubicBezTo>
                      <a:pt x="42" y="39"/>
                      <a:pt x="42" y="39"/>
                      <a:pt x="42" y="39"/>
                    </a:cubicBezTo>
                    <a:cubicBezTo>
                      <a:pt x="39" y="37"/>
                      <a:pt x="34" y="36"/>
                      <a:pt x="30" y="36"/>
                    </a:cubicBezTo>
                    <a:cubicBezTo>
                      <a:pt x="13" y="36"/>
                      <a:pt x="0" y="49"/>
                      <a:pt x="0" y="66"/>
                    </a:cubicBezTo>
                    <a:cubicBezTo>
                      <a:pt x="0" y="83"/>
                      <a:pt x="13" y="96"/>
                      <a:pt x="30" y="96"/>
                    </a:cubicBezTo>
                    <a:close/>
                    <a:moveTo>
                      <a:pt x="22" y="66"/>
                    </a:moveTo>
                    <a:cubicBezTo>
                      <a:pt x="26" y="66"/>
                      <a:pt x="30" y="70"/>
                      <a:pt x="30" y="74"/>
                    </a:cubicBezTo>
                    <a:cubicBezTo>
                      <a:pt x="30" y="78"/>
                      <a:pt x="26" y="82"/>
                      <a:pt x="22" y="82"/>
                    </a:cubicBezTo>
                    <a:cubicBezTo>
                      <a:pt x="18" y="82"/>
                      <a:pt x="14" y="78"/>
                      <a:pt x="14" y="74"/>
                    </a:cubicBezTo>
                    <a:cubicBezTo>
                      <a:pt x="14" y="70"/>
                      <a:pt x="18" y="66"/>
                      <a:pt x="22" y="66"/>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Freeform 36"/>
              <p:cNvSpPr>
                <a:spLocks noEditPoints="1"/>
              </p:cNvSpPr>
              <p:nvPr/>
            </p:nvSpPr>
            <p:spPr bwMode="auto">
              <a:xfrm>
                <a:off x="7993954" y="4635726"/>
                <a:ext cx="195131" cy="196850"/>
              </a:xfrm>
              <a:custGeom>
                <a:avLst/>
                <a:gdLst>
                  <a:gd name="T0" fmla="*/ 48 w 96"/>
                  <a:gd name="T1" fmla="*/ 96 h 96"/>
                  <a:gd name="T2" fmla="*/ 96 w 96"/>
                  <a:gd name="T3" fmla="*/ 48 h 96"/>
                  <a:gd name="T4" fmla="*/ 48 w 96"/>
                  <a:gd name="T5" fmla="*/ 0 h 96"/>
                  <a:gd name="T6" fmla="*/ 0 w 96"/>
                  <a:gd name="T7" fmla="*/ 48 h 96"/>
                  <a:gd name="T8" fmla="*/ 48 w 96"/>
                  <a:gd name="T9" fmla="*/ 96 h 96"/>
                  <a:gd name="T10" fmla="*/ 48 w 96"/>
                  <a:gd name="T11" fmla="*/ 20 h 96"/>
                  <a:gd name="T12" fmla="*/ 64 w 96"/>
                  <a:gd name="T13" fmla="*/ 36 h 96"/>
                  <a:gd name="T14" fmla="*/ 56 w 96"/>
                  <a:gd name="T15" fmla="*/ 50 h 96"/>
                  <a:gd name="T16" fmla="*/ 60 w 96"/>
                  <a:gd name="T17" fmla="*/ 74 h 96"/>
                  <a:gd name="T18" fmla="*/ 60 w 96"/>
                  <a:gd name="T19" fmla="*/ 75 h 96"/>
                  <a:gd name="T20" fmla="*/ 58 w 96"/>
                  <a:gd name="T21" fmla="*/ 76 h 96"/>
                  <a:gd name="T22" fmla="*/ 38 w 96"/>
                  <a:gd name="T23" fmla="*/ 76 h 96"/>
                  <a:gd name="T24" fmla="*/ 36 w 96"/>
                  <a:gd name="T25" fmla="*/ 75 h 96"/>
                  <a:gd name="T26" fmla="*/ 36 w 96"/>
                  <a:gd name="T27" fmla="*/ 74 h 96"/>
                  <a:gd name="T28" fmla="*/ 40 w 96"/>
                  <a:gd name="T29" fmla="*/ 50 h 96"/>
                  <a:gd name="T30" fmla="*/ 32 w 96"/>
                  <a:gd name="T31" fmla="*/ 36 h 96"/>
                  <a:gd name="T32" fmla="*/ 48 w 96"/>
                  <a:gd name="T33"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6">
                    <a:moveTo>
                      <a:pt x="48" y="96"/>
                    </a:moveTo>
                    <a:cubicBezTo>
                      <a:pt x="74" y="96"/>
                      <a:pt x="96" y="74"/>
                      <a:pt x="96" y="48"/>
                    </a:cubicBezTo>
                    <a:cubicBezTo>
                      <a:pt x="96" y="22"/>
                      <a:pt x="74" y="0"/>
                      <a:pt x="48" y="0"/>
                    </a:cubicBezTo>
                    <a:cubicBezTo>
                      <a:pt x="22" y="0"/>
                      <a:pt x="0" y="22"/>
                      <a:pt x="0" y="48"/>
                    </a:cubicBezTo>
                    <a:cubicBezTo>
                      <a:pt x="0" y="74"/>
                      <a:pt x="22" y="96"/>
                      <a:pt x="48" y="96"/>
                    </a:cubicBezTo>
                    <a:close/>
                    <a:moveTo>
                      <a:pt x="48" y="20"/>
                    </a:moveTo>
                    <a:cubicBezTo>
                      <a:pt x="57" y="20"/>
                      <a:pt x="64" y="27"/>
                      <a:pt x="64" y="36"/>
                    </a:cubicBezTo>
                    <a:cubicBezTo>
                      <a:pt x="64" y="42"/>
                      <a:pt x="61" y="47"/>
                      <a:pt x="56" y="50"/>
                    </a:cubicBezTo>
                    <a:cubicBezTo>
                      <a:pt x="60" y="74"/>
                      <a:pt x="60" y="74"/>
                      <a:pt x="60" y="74"/>
                    </a:cubicBezTo>
                    <a:cubicBezTo>
                      <a:pt x="60" y="74"/>
                      <a:pt x="60" y="75"/>
                      <a:pt x="60" y="75"/>
                    </a:cubicBezTo>
                    <a:cubicBezTo>
                      <a:pt x="59" y="76"/>
                      <a:pt x="59" y="76"/>
                      <a:pt x="58" y="76"/>
                    </a:cubicBezTo>
                    <a:cubicBezTo>
                      <a:pt x="38" y="76"/>
                      <a:pt x="38" y="76"/>
                      <a:pt x="38" y="76"/>
                    </a:cubicBezTo>
                    <a:cubicBezTo>
                      <a:pt x="37" y="76"/>
                      <a:pt x="37" y="76"/>
                      <a:pt x="36" y="75"/>
                    </a:cubicBezTo>
                    <a:cubicBezTo>
                      <a:pt x="36" y="75"/>
                      <a:pt x="36" y="74"/>
                      <a:pt x="36" y="74"/>
                    </a:cubicBezTo>
                    <a:cubicBezTo>
                      <a:pt x="40" y="50"/>
                      <a:pt x="40" y="50"/>
                      <a:pt x="40" y="50"/>
                    </a:cubicBezTo>
                    <a:cubicBezTo>
                      <a:pt x="35" y="47"/>
                      <a:pt x="32" y="42"/>
                      <a:pt x="32" y="36"/>
                    </a:cubicBezTo>
                    <a:cubicBezTo>
                      <a:pt x="32" y="27"/>
                      <a:pt x="39" y="20"/>
                      <a:pt x="48" y="2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38" name="Group 37"/>
          <p:cNvGrpSpPr/>
          <p:nvPr/>
        </p:nvGrpSpPr>
        <p:grpSpPr>
          <a:xfrm>
            <a:off x="5075990" y="2926163"/>
            <a:ext cx="1695013" cy="1845669"/>
            <a:chOff x="5075990" y="3333115"/>
            <a:chExt cx="1695013" cy="1845669"/>
          </a:xfrm>
        </p:grpSpPr>
        <p:sp>
          <p:nvSpPr>
            <p:cNvPr id="39" name="Rectangle 38"/>
            <p:cNvSpPr/>
            <p:nvPr/>
          </p:nvSpPr>
          <p:spPr>
            <a:xfrm>
              <a:off x="5075990" y="3333115"/>
              <a:ext cx="1695013" cy="1642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0" name="Group 39"/>
            <p:cNvGrpSpPr/>
            <p:nvPr/>
          </p:nvGrpSpPr>
          <p:grpSpPr>
            <a:xfrm>
              <a:off x="5084724" y="3468848"/>
              <a:ext cx="1655048" cy="1709936"/>
              <a:chOff x="5084724" y="3265579"/>
              <a:chExt cx="1655048" cy="1709936"/>
            </a:xfrm>
          </p:grpSpPr>
          <p:sp>
            <p:nvSpPr>
              <p:cNvPr id="41" name="Rectangle 40"/>
              <p:cNvSpPr/>
              <p:nvPr/>
            </p:nvSpPr>
            <p:spPr>
              <a:xfrm>
                <a:off x="5084724" y="4144518"/>
                <a:ext cx="1655048" cy="830997"/>
              </a:xfrm>
              <a:prstGeom prst="rect">
                <a:avLst/>
              </a:prstGeom>
              <a:solidFill>
                <a:schemeClr val="bg1"/>
              </a:solidFill>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Temporary security credential</a:t>
                </a:r>
              </a:p>
            </p:txBody>
          </p:sp>
          <p:grpSp>
            <p:nvGrpSpPr>
              <p:cNvPr id="42" name="Group 41"/>
              <p:cNvGrpSpPr/>
              <p:nvPr/>
            </p:nvGrpSpPr>
            <p:grpSpPr>
              <a:xfrm>
                <a:off x="5397666" y="3265579"/>
                <a:ext cx="1029162" cy="847936"/>
                <a:chOff x="3059113" y="1546744"/>
                <a:chExt cx="672358" cy="553962"/>
              </a:xfrm>
            </p:grpSpPr>
            <p:sp>
              <p:nvSpPr>
                <p:cNvPr id="43" name="Freeform 42"/>
                <p:cNvSpPr>
                  <a:spLocks noEditPoints="1"/>
                </p:cNvSpPr>
                <p:nvPr/>
              </p:nvSpPr>
              <p:spPr bwMode="auto">
                <a:xfrm rot="2700000">
                  <a:off x="3060700" y="1565410"/>
                  <a:ext cx="360363" cy="363538"/>
                </a:xfrm>
                <a:custGeom>
                  <a:avLst/>
                  <a:gdLst>
                    <a:gd name="T0" fmla="*/ 30 w 96"/>
                    <a:gd name="T1" fmla="*/ 96 h 96"/>
                    <a:gd name="T2" fmla="*/ 60 w 96"/>
                    <a:gd name="T3" fmla="*/ 66 h 96"/>
                    <a:gd name="T4" fmla="*/ 57 w 96"/>
                    <a:gd name="T5" fmla="*/ 54 h 96"/>
                    <a:gd name="T6" fmla="*/ 69 w 96"/>
                    <a:gd name="T7" fmla="*/ 42 h 96"/>
                    <a:gd name="T8" fmla="*/ 76 w 96"/>
                    <a:gd name="T9" fmla="*/ 42 h 96"/>
                    <a:gd name="T10" fmla="*/ 76 w 96"/>
                    <a:gd name="T11" fmla="*/ 35 h 96"/>
                    <a:gd name="T12" fmla="*/ 77 w 96"/>
                    <a:gd name="T13" fmla="*/ 34 h 96"/>
                    <a:gd name="T14" fmla="*/ 84 w 96"/>
                    <a:gd name="T15" fmla="*/ 34 h 96"/>
                    <a:gd name="T16" fmla="*/ 84 w 96"/>
                    <a:gd name="T17" fmla="*/ 27 h 96"/>
                    <a:gd name="T18" fmla="*/ 85 w 96"/>
                    <a:gd name="T19" fmla="*/ 26 h 96"/>
                    <a:gd name="T20" fmla="*/ 92 w 96"/>
                    <a:gd name="T21" fmla="*/ 26 h 96"/>
                    <a:gd name="T22" fmla="*/ 92 w 96"/>
                    <a:gd name="T23" fmla="*/ 19 h 96"/>
                    <a:gd name="T24" fmla="*/ 96 w 96"/>
                    <a:gd name="T25" fmla="*/ 15 h 96"/>
                    <a:gd name="T26" fmla="*/ 96 w 96"/>
                    <a:gd name="T27" fmla="*/ 0 h 96"/>
                    <a:gd name="T28" fmla="*/ 81 w 96"/>
                    <a:gd name="T29" fmla="*/ 0 h 96"/>
                    <a:gd name="T30" fmla="*/ 42 w 96"/>
                    <a:gd name="T31" fmla="*/ 39 h 96"/>
                    <a:gd name="T32" fmla="*/ 30 w 96"/>
                    <a:gd name="T33" fmla="*/ 36 h 96"/>
                    <a:gd name="T34" fmla="*/ 0 w 96"/>
                    <a:gd name="T35" fmla="*/ 66 h 96"/>
                    <a:gd name="T36" fmla="*/ 30 w 96"/>
                    <a:gd name="T37" fmla="*/ 96 h 96"/>
                    <a:gd name="T38" fmla="*/ 22 w 96"/>
                    <a:gd name="T39" fmla="*/ 66 h 96"/>
                    <a:gd name="T40" fmla="*/ 30 w 96"/>
                    <a:gd name="T41" fmla="*/ 74 h 96"/>
                    <a:gd name="T42" fmla="*/ 22 w 96"/>
                    <a:gd name="T43" fmla="*/ 82 h 96"/>
                    <a:gd name="T44" fmla="*/ 14 w 96"/>
                    <a:gd name="T45" fmla="*/ 74 h 96"/>
                    <a:gd name="T46" fmla="*/ 22 w 96"/>
                    <a:gd name="T47" fmla="*/ 6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30" y="96"/>
                      </a:moveTo>
                      <a:cubicBezTo>
                        <a:pt x="47" y="96"/>
                        <a:pt x="60" y="83"/>
                        <a:pt x="60" y="66"/>
                      </a:cubicBezTo>
                      <a:cubicBezTo>
                        <a:pt x="60" y="62"/>
                        <a:pt x="59" y="57"/>
                        <a:pt x="57" y="54"/>
                      </a:cubicBezTo>
                      <a:cubicBezTo>
                        <a:pt x="69" y="42"/>
                        <a:pt x="69" y="42"/>
                        <a:pt x="69" y="42"/>
                      </a:cubicBezTo>
                      <a:cubicBezTo>
                        <a:pt x="76" y="42"/>
                        <a:pt x="76" y="42"/>
                        <a:pt x="76" y="42"/>
                      </a:cubicBezTo>
                      <a:cubicBezTo>
                        <a:pt x="76" y="35"/>
                        <a:pt x="76" y="35"/>
                        <a:pt x="76" y="35"/>
                      </a:cubicBezTo>
                      <a:cubicBezTo>
                        <a:pt x="77" y="34"/>
                        <a:pt x="77" y="34"/>
                        <a:pt x="77" y="34"/>
                      </a:cubicBezTo>
                      <a:cubicBezTo>
                        <a:pt x="84" y="34"/>
                        <a:pt x="84" y="34"/>
                        <a:pt x="84" y="34"/>
                      </a:cubicBezTo>
                      <a:cubicBezTo>
                        <a:pt x="84" y="27"/>
                        <a:pt x="84" y="27"/>
                        <a:pt x="84" y="27"/>
                      </a:cubicBezTo>
                      <a:cubicBezTo>
                        <a:pt x="85" y="26"/>
                        <a:pt x="85" y="26"/>
                        <a:pt x="85" y="26"/>
                      </a:cubicBezTo>
                      <a:cubicBezTo>
                        <a:pt x="92" y="26"/>
                        <a:pt x="92" y="26"/>
                        <a:pt x="92" y="26"/>
                      </a:cubicBezTo>
                      <a:cubicBezTo>
                        <a:pt x="92" y="19"/>
                        <a:pt x="92" y="19"/>
                        <a:pt x="92" y="19"/>
                      </a:cubicBezTo>
                      <a:cubicBezTo>
                        <a:pt x="96" y="15"/>
                        <a:pt x="96" y="15"/>
                        <a:pt x="96" y="15"/>
                      </a:cubicBezTo>
                      <a:cubicBezTo>
                        <a:pt x="96" y="0"/>
                        <a:pt x="96" y="0"/>
                        <a:pt x="96" y="0"/>
                      </a:cubicBezTo>
                      <a:cubicBezTo>
                        <a:pt x="81" y="0"/>
                        <a:pt x="81" y="0"/>
                        <a:pt x="81" y="0"/>
                      </a:cubicBezTo>
                      <a:cubicBezTo>
                        <a:pt x="42" y="39"/>
                        <a:pt x="42" y="39"/>
                        <a:pt x="42" y="39"/>
                      </a:cubicBezTo>
                      <a:cubicBezTo>
                        <a:pt x="39" y="37"/>
                        <a:pt x="34" y="36"/>
                        <a:pt x="30" y="36"/>
                      </a:cubicBezTo>
                      <a:cubicBezTo>
                        <a:pt x="13" y="36"/>
                        <a:pt x="0" y="49"/>
                        <a:pt x="0" y="66"/>
                      </a:cubicBezTo>
                      <a:cubicBezTo>
                        <a:pt x="0" y="83"/>
                        <a:pt x="13" y="96"/>
                        <a:pt x="30" y="96"/>
                      </a:cubicBezTo>
                      <a:close/>
                      <a:moveTo>
                        <a:pt x="22" y="66"/>
                      </a:moveTo>
                      <a:cubicBezTo>
                        <a:pt x="26" y="66"/>
                        <a:pt x="30" y="70"/>
                        <a:pt x="30" y="74"/>
                      </a:cubicBezTo>
                      <a:cubicBezTo>
                        <a:pt x="30" y="78"/>
                        <a:pt x="26" y="82"/>
                        <a:pt x="22" y="82"/>
                      </a:cubicBezTo>
                      <a:cubicBezTo>
                        <a:pt x="18" y="82"/>
                        <a:pt x="14" y="78"/>
                        <a:pt x="14" y="74"/>
                      </a:cubicBezTo>
                      <a:cubicBezTo>
                        <a:pt x="14" y="70"/>
                        <a:pt x="18" y="66"/>
                        <a:pt x="22" y="6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Freeform 43"/>
                <p:cNvSpPr>
                  <a:spLocks noEditPoints="1"/>
                </p:cNvSpPr>
                <p:nvPr/>
              </p:nvSpPr>
              <p:spPr bwMode="auto">
                <a:xfrm rot="13500000">
                  <a:off x="3286918" y="1738756"/>
                  <a:ext cx="360363" cy="363538"/>
                </a:xfrm>
                <a:custGeom>
                  <a:avLst/>
                  <a:gdLst>
                    <a:gd name="T0" fmla="*/ 30 w 96"/>
                    <a:gd name="T1" fmla="*/ 96 h 96"/>
                    <a:gd name="T2" fmla="*/ 60 w 96"/>
                    <a:gd name="T3" fmla="*/ 66 h 96"/>
                    <a:gd name="T4" fmla="*/ 57 w 96"/>
                    <a:gd name="T5" fmla="*/ 54 h 96"/>
                    <a:gd name="T6" fmla="*/ 69 w 96"/>
                    <a:gd name="T7" fmla="*/ 42 h 96"/>
                    <a:gd name="T8" fmla="*/ 76 w 96"/>
                    <a:gd name="T9" fmla="*/ 42 h 96"/>
                    <a:gd name="T10" fmla="*/ 76 w 96"/>
                    <a:gd name="T11" fmla="*/ 35 h 96"/>
                    <a:gd name="T12" fmla="*/ 77 w 96"/>
                    <a:gd name="T13" fmla="*/ 34 h 96"/>
                    <a:gd name="T14" fmla="*/ 84 w 96"/>
                    <a:gd name="T15" fmla="*/ 34 h 96"/>
                    <a:gd name="T16" fmla="*/ 84 w 96"/>
                    <a:gd name="T17" fmla="*/ 27 h 96"/>
                    <a:gd name="T18" fmla="*/ 85 w 96"/>
                    <a:gd name="T19" fmla="*/ 26 h 96"/>
                    <a:gd name="T20" fmla="*/ 92 w 96"/>
                    <a:gd name="T21" fmla="*/ 26 h 96"/>
                    <a:gd name="T22" fmla="*/ 92 w 96"/>
                    <a:gd name="T23" fmla="*/ 19 h 96"/>
                    <a:gd name="T24" fmla="*/ 96 w 96"/>
                    <a:gd name="T25" fmla="*/ 15 h 96"/>
                    <a:gd name="T26" fmla="*/ 96 w 96"/>
                    <a:gd name="T27" fmla="*/ 0 h 96"/>
                    <a:gd name="T28" fmla="*/ 81 w 96"/>
                    <a:gd name="T29" fmla="*/ 0 h 96"/>
                    <a:gd name="T30" fmla="*/ 42 w 96"/>
                    <a:gd name="T31" fmla="*/ 39 h 96"/>
                    <a:gd name="T32" fmla="*/ 30 w 96"/>
                    <a:gd name="T33" fmla="*/ 36 h 96"/>
                    <a:gd name="T34" fmla="*/ 0 w 96"/>
                    <a:gd name="T35" fmla="*/ 66 h 96"/>
                    <a:gd name="T36" fmla="*/ 30 w 96"/>
                    <a:gd name="T37" fmla="*/ 96 h 96"/>
                    <a:gd name="T38" fmla="*/ 22 w 96"/>
                    <a:gd name="T39" fmla="*/ 66 h 96"/>
                    <a:gd name="T40" fmla="*/ 30 w 96"/>
                    <a:gd name="T41" fmla="*/ 74 h 96"/>
                    <a:gd name="T42" fmla="*/ 22 w 96"/>
                    <a:gd name="T43" fmla="*/ 82 h 96"/>
                    <a:gd name="T44" fmla="*/ 14 w 96"/>
                    <a:gd name="T45" fmla="*/ 74 h 96"/>
                    <a:gd name="T46" fmla="*/ 22 w 96"/>
                    <a:gd name="T47" fmla="*/ 6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30" y="96"/>
                      </a:moveTo>
                      <a:cubicBezTo>
                        <a:pt x="47" y="96"/>
                        <a:pt x="60" y="83"/>
                        <a:pt x="60" y="66"/>
                      </a:cubicBezTo>
                      <a:cubicBezTo>
                        <a:pt x="60" y="62"/>
                        <a:pt x="59" y="57"/>
                        <a:pt x="57" y="54"/>
                      </a:cubicBezTo>
                      <a:cubicBezTo>
                        <a:pt x="69" y="42"/>
                        <a:pt x="69" y="42"/>
                        <a:pt x="69" y="42"/>
                      </a:cubicBezTo>
                      <a:cubicBezTo>
                        <a:pt x="76" y="42"/>
                        <a:pt x="76" y="42"/>
                        <a:pt x="76" y="42"/>
                      </a:cubicBezTo>
                      <a:cubicBezTo>
                        <a:pt x="76" y="35"/>
                        <a:pt x="76" y="35"/>
                        <a:pt x="76" y="35"/>
                      </a:cubicBezTo>
                      <a:cubicBezTo>
                        <a:pt x="77" y="34"/>
                        <a:pt x="77" y="34"/>
                        <a:pt x="77" y="34"/>
                      </a:cubicBezTo>
                      <a:cubicBezTo>
                        <a:pt x="84" y="34"/>
                        <a:pt x="84" y="34"/>
                        <a:pt x="84" y="34"/>
                      </a:cubicBezTo>
                      <a:cubicBezTo>
                        <a:pt x="84" y="27"/>
                        <a:pt x="84" y="27"/>
                        <a:pt x="84" y="27"/>
                      </a:cubicBezTo>
                      <a:cubicBezTo>
                        <a:pt x="85" y="26"/>
                        <a:pt x="85" y="26"/>
                        <a:pt x="85" y="26"/>
                      </a:cubicBezTo>
                      <a:cubicBezTo>
                        <a:pt x="92" y="26"/>
                        <a:pt x="92" y="26"/>
                        <a:pt x="92" y="26"/>
                      </a:cubicBezTo>
                      <a:cubicBezTo>
                        <a:pt x="92" y="19"/>
                        <a:pt x="92" y="19"/>
                        <a:pt x="92" y="19"/>
                      </a:cubicBezTo>
                      <a:cubicBezTo>
                        <a:pt x="96" y="15"/>
                        <a:pt x="96" y="15"/>
                        <a:pt x="96" y="15"/>
                      </a:cubicBezTo>
                      <a:cubicBezTo>
                        <a:pt x="96" y="0"/>
                        <a:pt x="96" y="0"/>
                        <a:pt x="96" y="0"/>
                      </a:cubicBezTo>
                      <a:cubicBezTo>
                        <a:pt x="81" y="0"/>
                        <a:pt x="81" y="0"/>
                        <a:pt x="81" y="0"/>
                      </a:cubicBezTo>
                      <a:cubicBezTo>
                        <a:pt x="42" y="39"/>
                        <a:pt x="42" y="39"/>
                        <a:pt x="42" y="39"/>
                      </a:cubicBezTo>
                      <a:cubicBezTo>
                        <a:pt x="39" y="37"/>
                        <a:pt x="34" y="36"/>
                        <a:pt x="30" y="36"/>
                      </a:cubicBezTo>
                      <a:cubicBezTo>
                        <a:pt x="13" y="36"/>
                        <a:pt x="0" y="49"/>
                        <a:pt x="0" y="66"/>
                      </a:cubicBezTo>
                      <a:cubicBezTo>
                        <a:pt x="0" y="83"/>
                        <a:pt x="13" y="96"/>
                        <a:pt x="30" y="96"/>
                      </a:cubicBezTo>
                      <a:close/>
                      <a:moveTo>
                        <a:pt x="22" y="66"/>
                      </a:moveTo>
                      <a:cubicBezTo>
                        <a:pt x="26" y="66"/>
                        <a:pt x="30" y="70"/>
                        <a:pt x="30" y="74"/>
                      </a:cubicBezTo>
                      <a:cubicBezTo>
                        <a:pt x="30" y="78"/>
                        <a:pt x="26" y="82"/>
                        <a:pt x="22" y="82"/>
                      </a:cubicBezTo>
                      <a:cubicBezTo>
                        <a:pt x="18" y="82"/>
                        <a:pt x="14" y="78"/>
                        <a:pt x="14" y="74"/>
                      </a:cubicBezTo>
                      <a:cubicBezTo>
                        <a:pt x="14" y="70"/>
                        <a:pt x="18" y="66"/>
                        <a:pt x="22" y="6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Freeform 44"/>
                <p:cNvSpPr>
                  <a:spLocks noEditPoints="1"/>
                </p:cNvSpPr>
                <p:nvPr/>
              </p:nvSpPr>
              <p:spPr bwMode="auto">
                <a:xfrm>
                  <a:off x="3496821" y="1546744"/>
                  <a:ext cx="234650" cy="23568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1 w 96"/>
                    <a:gd name="T11" fmla="*/ 71 h 96"/>
                    <a:gd name="T12" fmla="*/ 69 w 96"/>
                    <a:gd name="T13" fmla="*/ 71 h 96"/>
                    <a:gd name="T14" fmla="*/ 45 w 96"/>
                    <a:gd name="T15" fmla="*/ 49 h 96"/>
                    <a:gd name="T16" fmla="*/ 44 w 96"/>
                    <a:gd name="T17" fmla="*/ 48 h 96"/>
                    <a:gd name="T18" fmla="*/ 44 w 96"/>
                    <a:gd name="T19" fmla="*/ 26 h 96"/>
                    <a:gd name="T20" fmla="*/ 46 w 96"/>
                    <a:gd name="T21" fmla="*/ 24 h 96"/>
                    <a:gd name="T22" fmla="*/ 48 w 96"/>
                    <a:gd name="T23" fmla="*/ 26 h 96"/>
                    <a:gd name="T24" fmla="*/ 48 w 96"/>
                    <a:gd name="T25" fmla="*/ 47 h 96"/>
                    <a:gd name="T26" fmla="*/ 71 w 96"/>
                    <a:gd name="T27" fmla="*/ 69 h 96"/>
                    <a:gd name="T28" fmla="*/ 71 w 96"/>
                    <a:gd name="T29"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71" y="71"/>
                      </a:moveTo>
                      <a:cubicBezTo>
                        <a:pt x="71" y="72"/>
                        <a:pt x="69" y="72"/>
                        <a:pt x="69" y="71"/>
                      </a:cubicBezTo>
                      <a:cubicBezTo>
                        <a:pt x="45" y="49"/>
                        <a:pt x="45" y="49"/>
                        <a:pt x="45" y="49"/>
                      </a:cubicBezTo>
                      <a:cubicBezTo>
                        <a:pt x="44" y="49"/>
                        <a:pt x="44" y="49"/>
                        <a:pt x="44" y="48"/>
                      </a:cubicBezTo>
                      <a:cubicBezTo>
                        <a:pt x="44" y="26"/>
                        <a:pt x="44" y="26"/>
                        <a:pt x="44" y="26"/>
                      </a:cubicBezTo>
                      <a:cubicBezTo>
                        <a:pt x="44" y="25"/>
                        <a:pt x="45" y="24"/>
                        <a:pt x="46" y="24"/>
                      </a:cubicBezTo>
                      <a:cubicBezTo>
                        <a:pt x="47" y="24"/>
                        <a:pt x="48" y="25"/>
                        <a:pt x="48" y="26"/>
                      </a:cubicBezTo>
                      <a:cubicBezTo>
                        <a:pt x="48" y="47"/>
                        <a:pt x="48" y="47"/>
                        <a:pt x="48" y="47"/>
                      </a:cubicBezTo>
                      <a:cubicBezTo>
                        <a:pt x="71" y="69"/>
                        <a:pt x="71" y="69"/>
                        <a:pt x="71" y="69"/>
                      </a:cubicBezTo>
                      <a:cubicBezTo>
                        <a:pt x="72" y="69"/>
                        <a:pt x="72" y="71"/>
                        <a:pt x="71" y="7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nvGrpSpPr>
          <p:cNvPr id="46" name="Group 45"/>
          <p:cNvGrpSpPr/>
          <p:nvPr/>
        </p:nvGrpSpPr>
        <p:grpSpPr>
          <a:xfrm>
            <a:off x="2091900" y="1509014"/>
            <a:ext cx="1321651" cy="1278783"/>
            <a:chOff x="1682309" y="3265579"/>
            <a:chExt cx="1321651" cy="1278783"/>
          </a:xfrm>
        </p:grpSpPr>
        <p:sp>
          <p:nvSpPr>
            <p:cNvPr id="47" name="Rectangle 46"/>
            <p:cNvSpPr/>
            <p:nvPr/>
          </p:nvSpPr>
          <p:spPr>
            <a:xfrm>
              <a:off x="1733942" y="4267363"/>
              <a:ext cx="1218384" cy="276999"/>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Users</a:t>
              </a:r>
            </a:p>
          </p:txBody>
        </p:sp>
        <p:grpSp>
          <p:nvGrpSpPr>
            <p:cNvPr id="48" name="Group 47"/>
            <p:cNvGrpSpPr/>
            <p:nvPr/>
          </p:nvGrpSpPr>
          <p:grpSpPr>
            <a:xfrm>
              <a:off x="1682309" y="3265579"/>
              <a:ext cx="1321651" cy="831208"/>
              <a:chOff x="1606361" y="1814839"/>
              <a:chExt cx="703728" cy="442586"/>
            </a:xfrm>
          </p:grpSpPr>
          <p:sp>
            <p:nvSpPr>
              <p:cNvPr id="49" name="Freeform 1454"/>
              <p:cNvSpPr>
                <a:spLocks noEditPoints="1"/>
              </p:cNvSpPr>
              <p:nvPr/>
            </p:nvSpPr>
            <p:spPr bwMode="auto">
              <a:xfrm>
                <a:off x="1606361" y="1814839"/>
                <a:ext cx="358677" cy="287338"/>
              </a:xfrm>
              <a:custGeom>
                <a:avLst/>
                <a:gdLst>
                  <a:gd name="T0" fmla="*/ 60 w 905"/>
                  <a:gd name="T1" fmla="*/ 513 h 725"/>
                  <a:gd name="T2" fmla="*/ 844 w 905"/>
                  <a:gd name="T3" fmla="*/ 61 h 725"/>
                  <a:gd name="T4" fmla="*/ 860 w 905"/>
                  <a:gd name="T5" fmla="*/ 0 h 725"/>
                  <a:gd name="T6" fmla="*/ 35 w 905"/>
                  <a:gd name="T7" fmla="*/ 1 h 725"/>
                  <a:gd name="T8" fmla="*/ 20 w 905"/>
                  <a:gd name="T9" fmla="*/ 8 h 725"/>
                  <a:gd name="T10" fmla="*/ 8 w 905"/>
                  <a:gd name="T11" fmla="*/ 20 h 725"/>
                  <a:gd name="T12" fmla="*/ 0 w 905"/>
                  <a:gd name="T13" fmla="*/ 37 h 725"/>
                  <a:gd name="T14" fmla="*/ 0 w 905"/>
                  <a:gd name="T15" fmla="*/ 529 h 725"/>
                  <a:gd name="T16" fmla="*/ 3 w 905"/>
                  <a:gd name="T17" fmla="*/ 547 h 725"/>
                  <a:gd name="T18" fmla="*/ 13 w 905"/>
                  <a:gd name="T19" fmla="*/ 561 h 725"/>
                  <a:gd name="T20" fmla="*/ 28 w 905"/>
                  <a:gd name="T21" fmla="*/ 570 h 725"/>
                  <a:gd name="T22" fmla="*/ 44 w 905"/>
                  <a:gd name="T23" fmla="*/ 574 h 725"/>
                  <a:gd name="T24" fmla="*/ 392 w 905"/>
                  <a:gd name="T25" fmla="*/ 636 h 725"/>
                  <a:gd name="T26" fmla="*/ 328 w 905"/>
                  <a:gd name="T27" fmla="*/ 644 h 725"/>
                  <a:gd name="T28" fmla="*/ 267 w 905"/>
                  <a:gd name="T29" fmla="*/ 656 h 725"/>
                  <a:gd name="T30" fmla="*/ 210 w 905"/>
                  <a:gd name="T31" fmla="*/ 674 h 725"/>
                  <a:gd name="T32" fmla="*/ 158 w 905"/>
                  <a:gd name="T33" fmla="*/ 696 h 725"/>
                  <a:gd name="T34" fmla="*/ 154 w 905"/>
                  <a:gd name="T35" fmla="*/ 699 h 725"/>
                  <a:gd name="T36" fmla="*/ 151 w 905"/>
                  <a:gd name="T37" fmla="*/ 705 h 725"/>
                  <a:gd name="T38" fmla="*/ 151 w 905"/>
                  <a:gd name="T39" fmla="*/ 710 h 725"/>
                  <a:gd name="T40" fmla="*/ 152 w 905"/>
                  <a:gd name="T41" fmla="*/ 716 h 725"/>
                  <a:gd name="T42" fmla="*/ 155 w 905"/>
                  <a:gd name="T43" fmla="*/ 721 h 725"/>
                  <a:gd name="T44" fmla="*/ 160 w 905"/>
                  <a:gd name="T45" fmla="*/ 724 h 725"/>
                  <a:gd name="T46" fmla="*/ 166 w 905"/>
                  <a:gd name="T47" fmla="*/ 725 h 725"/>
                  <a:gd name="T48" fmla="*/ 172 w 905"/>
                  <a:gd name="T49" fmla="*/ 723 h 725"/>
                  <a:gd name="T50" fmla="*/ 201 w 905"/>
                  <a:gd name="T51" fmla="*/ 709 h 725"/>
                  <a:gd name="T52" fmla="*/ 233 w 905"/>
                  <a:gd name="T53" fmla="*/ 698 h 725"/>
                  <a:gd name="T54" fmla="*/ 301 w 905"/>
                  <a:gd name="T55" fmla="*/ 679 h 725"/>
                  <a:gd name="T56" fmla="*/ 375 w 905"/>
                  <a:gd name="T57" fmla="*/ 668 h 725"/>
                  <a:gd name="T58" fmla="*/ 453 w 905"/>
                  <a:gd name="T59" fmla="*/ 664 h 725"/>
                  <a:gd name="T60" fmla="*/ 530 w 905"/>
                  <a:gd name="T61" fmla="*/ 668 h 725"/>
                  <a:gd name="T62" fmla="*/ 603 w 905"/>
                  <a:gd name="T63" fmla="*/ 679 h 725"/>
                  <a:gd name="T64" fmla="*/ 672 w 905"/>
                  <a:gd name="T65" fmla="*/ 698 h 725"/>
                  <a:gd name="T66" fmla="*/ 702 w 905"/>
                  <a:gd name="T67" fmla="*/ 709 h 725"/>
                  <a:gd name="T68" fmla="*/ 732 w 905"/>
                  <a:gd name="T69" fmla="*/ 723 h 725"/>
                  <a:gd name="T70" fmla="*/ 739 w 905"/>
                  <a:gd name="T71" fmla="*/ 725 h 725"/>
                  <a:gd name="T72" fmla="*/ 747 w 905"/>
                  <a:gd name="T73" fmla="*/ 723 h 725"/>
                  <a:gd name="T74" fmla="*/ 752 w 905"/>
                  <a:gd name="T75" fmla="*/ 716 h 725"/>
                  <a:gd name="T76" fmla="*/ 754 w 905"/>
                  <a:gd name="T77" fmla="*/ 710 h 725"/>
                  <a:gd name="T78" fmla="*/ 753 w 905"/>
                  <a:gd name="T79" fmla="*/ 705 h 725"/>
                  <a:gd name="T80" fmla="*/ 751 w 905"/>
                  <a:gd name="T81" fmla="*/ 699 h 725"/>
                  <a:gd name="T82" fmla="*/ 746 w 905"/>
                  <a:gd name="T83" fmla="*/ 696 h 725"/>
                  <a:gd name="T84" fmla="*/ 694 w 905"/>
                  <a:gd name="T85" fmla="*/ 674 h 725"/>
                  <a:gd name="T86" fmla="*/ 637 w 905"/>
                  <a:gd name="T87" fmla="*/ 656 h 725"/>
                  <a:gd name="T88" fmla="*/ 576 w 905"/>
                  <a:gd name="T89" fmla="*/ 644 h 725"/>
                  <a:gd name="T90" fmla="*/ 512 w 905"/>
                  <a:gd name="T91" fmla="*/ 636 h 725"/>
                  <a:gd name="T92" fmla="*/ 860 w 905"/>
                  <a:gd name="T93" fmla="*/ 574 h 725"/>
                  <a:gd name="T94" fmla="*/ 877 w 905"/>
                  <a:gd name="T95" fmla="*/ 570 h 725"/>
                  <a:gd name="T96" fmla="*/ 892 w 905"/>
                  <a:gd name="T97" fmla="*/ 561 h 725"/>
                  <a:gd name="T98" fmla="*/ 902 w 905"/>
                  <a:gd name="T99" fmla="*/ 547 h 725"/>
                  <a:gd name="T100" fmla="*/ 905 w 905"/>
                  <a:gd name="T101" fmla="*/ 529 h 725"/>
                  <a:gd name="T102" fmla="*/ 904 w 905"/>
                  <a:gd name="T103" fmla="*/ 37 h 725"/>
                  <a:gd name="T104" fmla="*/ 897 w 905"/>
                  <a:gd name="T105" fmla="*/ 20 h 725"/>
                  <a:gd name="T106" fmla="*/ 885 w 905"/>
                  <a:gd name="T107" fmla="*/ 8 h 725"/>
                  <a:gd name="T108" fmla="*/ 868 w 905"/>
                  <a:gd name="T109" fmla="*/ 1 h 725"/>
                  <a:gd name="T110" fmla="*/ 860 w 905"/>
                  <a:gd name="T111" fmla="*/ 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5" h="725">
                    <a:moveTo>
                      <a:pt x="844" y="513"/>
                    </a:moveTo>
                    <a:lnTo>
                      <a:pt x="60" y="513"/>
                    </a:lnTo>
                    <a:lnTo>
                      <a:pt x="60" y="61"/>
                    </a:lnTo>
                    <a:lnTo>
                      <a:pt x="844" y="61"/>
                    </a:lnTo>
                    <a:lnTo>
                      <a:pt x="844" y="513"/>
                    </a:lnTo>
                    <a:close/>
                    <a:moveTo>
                      <a:pt x="860" y="0"/>
                    </a:moveTo>
                    <a:lnTo>
                      <a:pt x="44" y="0"/>
                    </a:lnTo>
                    <a:lnTo>
                      <a:pt x="35" y="1"/>
                    </a:lnTo>
                    <a:lnTo>
                      <a:pt x="28" y="3"/>
                    </a:lnTo>
                    <a:lnTo>
                      <a:pt x="20" y="8"/>
                    </a:lnTo>
                    <a:lnTo>
                      <a:pt x="13" y="13"/>
                    </a:lnTo>
                    <a:lnTo>
                      <a:pt x="8" y="20"/>
                    </a:lnTo>
                    <a:lnTo>
                      <a:pt x="3" y="28"/>
                    </a:lnTo>
                    <a:lnTo>
                      <a:pt x="0" y="37"/>
                    </a:lnTo>
                    <a:lnTo>
                      <a:pt x="0" y="46"/>
                    </a:lnTo>
                    <a:lnTo>
                      <a:pt x="0" y="529"/>
                    </a:lnTo>
                    <a:lnTo>
                      <a:pt x="0" y="538"/>
                    </a:lnTo>
                    <a:lnTo>
                      <a:pt x="3" y="547"/>
                    </a:lnTo>
                    <a:lnTo>
                      <a:pt x="8" y="553"/>
                    </a:lnTo>
                    <a:lnTo>
                      <a:pt x="13" y="561"/>
                    </a:lnTo>
                    <a:lnTo>
                      <a:pt x="20" y="567"/>
                    </a:lnTo>
                    <a:lnTo>
                      <a:pt x="28" y="570"/>
                    </a:lnTo>
                    <a:lnTo>
                      <a:pt x="35" y="573"/>
                    </a:lnTo>
                    <a:lnTo>
                      <a:pt x="44" y="574"/>
                    </a:lnTo>
                    <a:lnTo>
                      <a:pt x="392" y="574"/>
                    </a:lnTo>
                    <a:lnTo>
                      <a:pt x="392" y="636"/>
                    </a:lnTo>
                    <a:lnTo>
                      <a:pt x="360" y="640"/>
                    </a:lnTo>
                    <a:lnTo>
                      <a:pt x="328" y="644"/>
                    </a:lnTo>
                    <a:lnTo>
                      <a:pt x="298" y="650"/>
                    </a:lnTo>
                    <a:lnTo>
                      <a:pt x="267" y="656"/>
                    </a:lnTo>
                    <a:lnTo>
                      <a:pt x="238" y="665"/>
                    </a:lnTo>
                    <a:lnTo>
                      <a:pt x="210" y="674"/>
                    </a:lnTo>
                    <a:lnTo>
                      <a:pt x="184" y="685"/>
                    </a:lnTo>
                    <a:lnTo>
                      <a:pt x="158" y="696"/>
                    </a:lnTo>
                    <a:lnTo>
                      <a:pt x="156" y="698"/>
                    </a:lnTo>
                    <a:lnTo>
                      <a:pt x="154" y="699"/>
                    </a:lnTo>
                    <a:lnTo>
                      <a:pt x="152" y="703"/>
                    </a:lnTo>
                    <a:lnTo>
                      <a:pt x="151" y="705"/>
                    </a:lnTo>
                    <a:lnTo>
                      <a:pt x="151" y="707"/>
                    </a:lnTo>
                    <a:lnTo>
                      <a:pt x="151" y="710"/>
                    </a:lnTo>
                    <a:lnTo>
                      <a:pt x="151" y="714"/>
                    </a:lnTo>
                    <a:lnTo>
                      <a:pt x="152" y="716"/>
                    </a:lnTo>
                    <a:lnTo>
                      <a:pt x="153" y="719"/>
                    </a:lnTo>
                    <a:lnTo>
                      <a:pt x="155" y="721"/>
                    </a:lnTo>
                    <a:lnTo>
                      <a:pt x="157" y="723"/>
                    </a:lnTo>
                    <a:lnTo>
                      <a:pt x="160" y="724"/>
                    </a:lnTo>
                    <a:lnTo>
                      <a:pt x="163" y="725"/>
                    </a:lnTo>
                    <a:lnTo>
                      <a:pt x="166" y="725"/>
                    </a:lnTo>
                    <a:lnTo>
                      <a:pt x="169" y="724"/>
                    </a:lnTo>
                    <a:lnTo>
                      <a:pt x="172" y="723"/>
                    </a:lnTo>
                    <a:lnTo>
                      <a:pt x="186" y="716"/>
                    </a:lnTo>
                    <a:lnTo>
                      <a:pt x="201" y="709"/>
                    </a:lnTo>
                    <a:lnTo>
                      <a:pt x="217" y="704"/>
                    </a:lnTo>
                    <a:lnTo>
                      <a:pt x="233" y="698"/>
                    </a:lnTo>
                    <a:lnTo>
                      <a:pt x="267" y="688"/>
                    </a:lnTo>
                    <a:lnTo>
                      <a:pt x="301" y="679"/>
                    </a:lnTo>
                    <a:lnTo>
                      <a:pt x="337" y="673"/>
                    </a:lnTo>
                    <a:lnTo>
                      <a:pt x="375" y="668"/>
                    </a:lnTo>
                    <a:lnTo>
                      <a:pt x="414" y="665"/>
                    </a:lnTo>
                    <a:lnTo>
                      <a:pt x="453" y="664"/>
                    </a:lnTo>
                    <a:lnTo>
                      <a:pt x="491" y="665"/>
                    </a:lnTo>
                    <a:lnTo>
                      <a:pt x="530" y="668"/>
                    </a:lnTo>
                    <a:lnTo>
                      <a:pt x="566" y="673"/>
                    </a:lnTo>
                    <a:lnTo>
                      <a:pt x="603" y="679"/>
                    </a:lnTo>
                    <a:lnTo>
                      <a:pt x="638" y="688"/>
                    </a:lnTo>
                    <a:lnTo>
                      <a:pt x="672" y="698"/>
                    </a:lnTo>
                    <a:lnTo>
                      <a:pt x="687" y="704"/>
                    </a:lnTo>
                    <a:lnTo>
                      <a:pt x="702" y="709"/>
                    </a:lnTo>
                    <a:lnTo>
                      <a:pt x="718" y="716"/>
                    </a:lnTo>
                    <a:lnTo>
                      <a:pt x="732" y="723"/>
                    </a:lnTo>
                    <a:lnTo>
                      <a:pt x="736" y="725"/>
                    </a:lnTo>
                    <a:lnTo>
                      <a:pt x="739" y="725"/>
                    </a:lnTo>
                    <a:lnTo>
                      <a:pt x="743" y="724"/>
                    </a:lnTo>
                    <a:lnTo>
                      <a:pt x="747" y="723"/>
                    </a:lnTo>
                    <a:lnTo>
                      <a:pt x="750" y="720"/>
                    </a:lnTo>
                    <a:lnTo>
                      <a:pt x="752" y="716"/>
                    </a:lnTo>
                    <a:lnTo>
                      <a:pt x="753" y="714"/>
                    </a:lnTo>
                    <a:lnTo>
                      <a:pt x="754" y="710"/>
                    </a:lnTo>
                    <a:lnTo>
                      <a:pt x="754" y="707"/>
                    </a:lnTo>
                    <a:lnTo>
                      <a:pt x="753" y="705"/>
                    </a:lnTo>
                    <a:lnTo>
                      <a:pt x="752" y="703"/>
                    </a:lnTo>
                    <a:lnTo>
                      <a:pt x="751" y="699"/>
                    </a:lnTo>
                    <a:lnTo>
                      <a:pt x="749" y="698"/>
                    </a:lnTo>
                    <a:lnTo>
                      <a:pt x="746" y="696"/>
                    </a:lnTo>
                    <a:lnTo>
                      <a:pt x="721" y="685"/>
                    </a:lnTo>
                    <a:lnTo>
                      <a:pt x="694" y="674"/>
                    </a:lnTo>
                    <a:lnTo>
                      <a:pt x="666" y="665"/>
                    </a:lnTo>
                    <a:lnTo>
                      <a:pt x="637" y="656"/>
                    </a:lnTo>
                    <a:lnTo>
                      <a:pt x="607" y="650"/>
                    </a:lnTo>
                    <a:lnTo>
                      <a:pt x="576" y="644"/>
                    </a:lnTo>
                    <a:lnTo>
                      <a:pt x="544" y="640"/>
                    </a:lnTo>
                    <a:lnTo>
                      <a:pt x="512" y="636"/>
                    </a:lnTo>
                    <a:lnTo>
                      <a:pt x="512" y="574"/>
                    </a:lnTo>
                    <a:lnTo>
                      <a:pt x="860" y="574"/>
                    </a:lnTo>
                    <a:lnTo>
                      <a:pt x="868" y="573"/>
                    </a:lnTo>
                    <a:lnTo>
                      <a:pt x="877" y="570"/>
                    </a:lnTo>
                    <a:lnTo>
                      <a:pt x="885" y="567"/>
                    </a:lnTo>
                    <a:lnTo>
                      <a:pt x="892" y="561"/>
                    </a:lnTo>
                    <a:lnTo>
                      <a:pt x="897" y="553"/>
                    </a:lnTo>
                    <a:lnTo>
                      <a:pt x="902" y="547"/>
                    </a:lnTo>
                    <a:lnTo>
                      <a:pt x="904" y="538"/>
                    </a:lnTo>
                    <a:lnTo>
                      <a:pt x="905" y="529"/>
                    </a:lnTo>
                    <a:lnTo>
                      <a:pt x="905" y="46"/>
                    </a:lnTo>
                    <a:lnTo>
                      <a:pt x="904" y="37"/>
                    </a:lnTo>
                    <a:lnTo>
                      <a:pt x="902" y="28"/>
                    </a:lnTo>
                    <a:lnTo>
                      <a:pt x="897" y="20"/>
                    </a:lnTo>
                    <a:lnTo>
                      <a:pt x="892" y="13"/>
                    </a:lnTo>
                    <a:lnTo>
                      <a:pt x="885" y="8"/>
                    </a:lnTo>
                    <a:lnTo>
                      <a:pt x="877" y="3"/>
                    </a:lnTo>
                    <a:lnTo>
                      <a:pt x="868" y="1"/>
                    </a:lnTo>
                    <a:lnTo>
                      <a:pt x="860" y="0"/>
                    </a:lnTo>
                    <a:lnTo>
                      <a:pt x="86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Freeform 1492"/>
              <p:cNvSpPr>
                <a:spLocks noEditPoints="1"/>
              </p:cNvSpPr>
              <p:nvPr/>
            </p:nvSpPr>
            <p:spPr bwMode="auto">
              <a:xfrm>
                <a:off x="2138639" y="1814839"/>
                <a:ext cx="171450" cy="287338"/>
              </a:xfrm>
              <a:custGeom>
                <a:avLst/>
                <a:gdLst>
                  <a:gd name="T0" fmla="*/ 30 w 543"/>
                  <a:gd name="T1" fmla="*/ 181 h 906"/>
                  <a:gd name="T2" fmla="*/ 271 w 543"/>
                  <a:gd name="T3" fmla="*/ 860 h 906"/>
                  <a:gd name="T4" fmla="*/ 246 w 543"/>
                  <a:gd name="T5" fmla="*/ 853 h 906"/>
                  <a:gd name="T6" fmla="*/ 230 w 543"/>
                  <a:gd name="T7" fmla="*/ 833 h 906"/>
                  <a:gd name="T8" fmla="*/ 227 w 543"/>
                  <a:gd name="T9" fmla="*/ 806 h 906"/>
                  <a:gd name="T10" fmla="*/ 240 w 543"/>
                  <a:gd name="T11" fmla="*/ 783 h 906"/>
                  <a:gd name="T12" fmla="*/ 262 w 543"/>
                  <a:gd name="T13" fmla="*/ 771 h 906"/>
                  <a:gd name="T14" fmla="*/ 288 w 543"/>
                  <a:gd name="T15" fmla="*/ 773 h 906"/>
                  <a:gd name="T16" fmla="*/ 308 w 543"/>
                  <a:gd name="T17" fmla="*/ 790 h 906"/>
                  <a:gd name="T18" fmla="*/ 316 w 543"/>
                  <a:gd name="T19" fmla="*/ 815 h 906"/>
                  <a:gd name="T20" fmla="*/ 308 w 543"/>
                  <a:gd name="T21" fmla="*/ 840 h 906"/>
                  <a:gd name="T22" fmla="*/ 288 w 543"/>
                  <a:gd name="T23" fmla="*/ 857 h 906"/>
                  <a:gd name="T24" fmla="*/ 166 w 543"/>
                  <a:gd name="T25" fmla="*/ 90 h 906"/>
                  <a:gd name="T26" fmla="*/ 383 w 543"/>
                  <a:gd name="T27" fmla="*/ 91 h 906"/>
                  <a:gd name="T28" fmla="*/ 389 w 543"/>
                  <a:gd name="T29" fmla="*/ 97 h 906"/>
                  <a:gd name="T30" fmla="*/ 392 w 543"/>
                  <a:gd name="T31" fmla="*/ 106 h 906"/>
                  <a:gd name="T32" fmla="*/ 389 w 543"/>
                  <a:gd name="T33" fmla="*/ 114 h 906"/>
                  <a:gd name="T34" fmla="*/ 383 w 543"/>
                  <a:gd name="T35" fmla="*/ 119 h 906"/>
                  <a:gd name="T36" fmla="*/ 166 w 543"/>
                  <a:gd name="T37" fmla="*/ 120 h 906"/>
                  <a:gd name="T38" fmla="*/ 157 w 543"/>
                  <a:gd name="T39" fmla="*/ 118 h 906"/>
                  <a:gd name="T40" fmla="*/ 151 w 543"/>
                  <a:gd name="T41" fmla="*/ 111 h 906"/>
                  <a:gd name="T42" fmla="*/ 151 w 543"/>
                  <a:gd name="T43" fmla="*/ 103 h 906"/>
                  <a:gd name="T44" fmla="*/ 155 w 543"/>
                  <a:gd name="T45" fmla="*/ 95 h 906"/>
                  <a:gd name="T46" fmla="*/ 162 w 543"/>
                  <a:gd name="T47" fmla="*/ 90 h 906"/>
                  <a:gd name="T48" fmla="*/ 452 w 543"/>
                  <a:gd name="T49" fmla="*/ 0 h 906"/>
                  <a:gd name="T50" fmla="*/ 72 w 543"/>
                  <a:gd name="T51" fmla="*/ 2 h 906"/>
                  <a:gd name="T52" fmla="*/ 47 w 543"/>
                  <a:gd name="T53" fmla="*/ 11 h 906"/>
                  <a:gd name="T54" fmla="*/ 26 w 543"/>
                  <a:gd name="T55" fmla="*/ 26 h 906"/>
                  <a:gd name="T56" fmla="*/ 11 w 543"/>
                  <a:gd name="T57" fmla="*/ 47 h 906"/>
                  <a:gd name="T58" fmla="*/ 2 w 543"/>
                  <a:gd name="T59" fmla="*/ 73 h 906"/>
                  <a:gd name="T60" fmla="*/ 0 w 543"/>
                  <a:gd name="T61" fmla="*/ 151 h 906"/>
                  <a:gd name="T62" fmla="*/ 0 w 543"/>
                  <a:gd name="T63" fmla="*/ 824 h 906"/>
                  <a:gd name="T64" fmla="*/ 6 w 543"/>
                  <a:gd name="T65" fmla="*/ 850 h 906"/>
                  <a:gd name="T66" fmla="*/ 21 w 543"/>
                  <a:gd name="T67" fmla="*/ 872 h 906"/>
                  <a:gd name="T68" fmla="*/ 40 w 543"/>
                  <a:gd name="T69" fmla="*/ 890 h 906"/>
                  <a:gd name="T70" fmla="*/ 63 w 543"/>
                  <a:gd name="T71" fmla="*/ 901 h 906"/>
                  <a:gd name="T72" fmla="*/ 91 w 543"/>
                  <a:gd name="T73" fmla="*/ 906 h 906"/>
                  <a:gd name="T74" fmla="*/ 471 w 543"/>
                  <a:gd name="T75" fmla="*/ 903 h 906"/>
                  <a:gd name="T76" fmla="*/ 495 w 543"/>
                  <a:gd name="T77" fmla="*/ 895 h 906"/>
                  <a:gd name="T78" fmla="*/ 516 w 543"/>
                  <a:gd name="T79" fmla="*/ 879 h 906"/>
                  <a:gd name="T80" fmla="*/ 532 w 543"/>
                  <a:gd name="T81" fmla="*/ 858 h 906"/>
                  <a:gd name="T82" fmla="*/ 541 w 543"/>
                  <a:gd name="T83" fmla="*/ 833 h 906"/>
                  <a:gd name="T84" fmla="*/ 543 w 543"/>
                  <a:gd name="T85" fmla="*/ 754 h 906"/>
                  <a:gd name="T86" fmla="*/ 543 w 543"/>
                  <a:gd name="T87" fmla="*/ 82 h 906"/>
                  <a:gd name="T88" fmla="*/ 536 w 543"/>
                  <a:gd name="T89" fmla="*/ 55 h 906"/>
                  <a:gd name="T90" fmla="*/ 522 w 543"/>
                  <a:gd name="T91" fmla="*/ 33 h 906"/>
                  <a:gd name="T92" fmla="*/ 503 w 543"/>
                  <a:gd name="T93" fmla="*/ 15 h 906"/>
                  <a:gd name="T94" fmla="*/ 479 w 543"/>
                  <a:gd name="T95" fmla="*/ 4 h 906"/>
                  <a:gd name="T96" fmla="*/ 452 w 543"/>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3" h="906">
                    <a:moveTo>
                      <a:pt x="513" y="724"/>
                    </a:moveTo>
                    <a:lnTo>
                      <a:pt x="30" y="724"/>
                    </a:lnTo>
                    <a:lnTo>
                      <a:pt x="30" y="181"/>
                    </a:lnTo>
                    <a:lnTo>
                      <a:pt x="513" y="181"/>
                    </a:lnTo>
                    <a:lnTo>
                      <a:pt x="513" y="724"/>
                    </a:lnTo>
                    <a:close/>
                    <a:moveTo>
                      <a:pt x="271" y="860"/>
                    </a:moveTo>
                    <a:lnTo>
                      <a:pt x="262" y="859"/>
                    </a:lnTo>
                    <a:lnTo>
                      <a:pt x="254" y="857"/>
                    </a:lnTo>
                    <a:lnTo>
                      <a:pt x="246" y="853"/>
                    </a:lnTo>
                    <a:lnTo>
                      <a:pt x="240" y="847"/>
                    </a:lnTo>
                    <a:lnTo>
                      <a:pt x="234" y="840"/>
                    </a:lnTo>
                    <a:lnTo>
                      <a:pt x="230" y="833"/>
                    </a:lnTo>
                    <a:lnTo>
                      <a:pt x="227" y="824"/>
                    </a:lnTo>
                    <a:lnTo>
                      <a:pt x="225" y="815"/>
                    </a:lnTo>
                    <a:lnTo>
                      <a:pt x="227" y="806"/>
                    </a:lnTo>
                    <a:lnTo>
                      <a:pt x="230" y="797"/>
                    </a:lnTo>
                    <a:lnTo>
                      <a:pt x="234" y="790"/>
                    </a:lnTo>
                    <a:lnTo>
                      <a:pt x="240" y="783"/>
                    </a:lnTo>
                    <a:lnTo>
                      <a:pt x="246" y="777"/>
                    </a:lnTo>
                    <a:lnTo>
                      <a:pt x="254" y="773"/>
                    </a:lnTo>
                    <a:lnTo>
                      <a:pt x="262" y="771"/>
                    </a:lnTo>
                    <a:lnTo>
                      <a:pt x="271" y="770"/>
                    </a:lnTo>
                    <a:lnTo>
                      <a:pt x="281" y="771"/>
                    </a:lnTo>
                    <a:lnTo>
                      <a:pt x="288" y="773"/>
                    </a:lnTo>
                    <a:lnTo>
                      <a:pt x="296" y="777"/>
                    </a:lnTo>
                    <a:lnTo>
                      <a:pt x="303" y="783"/>
                    </a:lnTo>
                    <a:lnTo>
                      <a:pt x="308" y="790"/>
                    </a:lnTo>
                    <a:lnTo>
                      <a:pt x="313" y="797"/>
                    </a:lnTo>
                    <a:lnTo>
                      <a:pt x="316" y="806"/>
                    </a:lnTo>
                    <a:lnTo>
                      <a:pt x="316" y="815"/>
                    </a:lnTo>
                    <a:lnTo>
                      <a:pt x="316" y="824"/>
                    </a:lnTo>
                    <a:lnTo>
                      <a:pt x="313" y="833"/>
                    </a:lnTo>
                    <a:lnTo>
                      <a:pt x="308" y="840"/>
                    </a:lnTo>
                    <a:lnTo>
                      <a:pt x="303" y="847"/>
                    </a:lnTo>
                    <a:lnTo>
                      <a:pt x="296" y="853"/>
                    </a:lnTo>
                    <a:lnTo>
                      <a:pt x="288" y="857"/>
                    </a:lnTo>
                    <a:lnTo>
                      <a:pt x="281" y="859"/>
                    </a:lnTo>
                    <a:lnTo>
                      <a:pt x="271" y="860"/>
                    </a:lnTo>
                    <a:close/>
                    <a:moveTo>
                      <a:pt x="166" y="90"/>
                    </a:moveTo>
                    <a:lnTo>
                      <a:pt x="377" y="90"/>
                    </a:lnTo>
                    <a:lnTo>
                      <a:pt x="380" y="90"/>
                    </a:lnTo>
                    <a:lnTo>
                      <a:pt x="383" y="91"/>
                    </a:lnTo>
                    <a:lnTo>
                      <a:pt x="386" y="94"/>
                    </a:lnTo>
                    <a:lnTo>
                      <a:pt x="388" y="95"/>
                    </a:lnTo>
                    <a:lnTo>
                      <a:pt x="389" y="97"/>
                    </a:lnTo>
                    <a:lnTo>
                      <a:pt x="390" y="100"/>
                    </a:lnTo>
                    <a:lnTo>
                      <a:pt x="391" y="103"/>
                    </a:lnTo>
                    <a:lnTo>
                      <a:pt x="392" y="106"/>
                    </a:lnTo>
                    <a:lnTo>
                      <a:pt x="391" y="109"/>
                    </a:lnTo>
                    <a:lnTo>
                      <a:pt x="390" y="111"/>
                    </a:lnTo>
                    <a:lnTo>
                      <a:pt x="389" y="114"/>
                    </a:lnTo>
                    <a:lnTo>
                      <a:pt x="388" y="116"/>
                    </a:lnTo>
                    <a:lnTo>
                      <a:pt x="386" y="118"/>
                    </a:lnTo>
                    <a:lnTo>
                      <a:pt x="383" y="119"/>
                    </a:lnTo>
                    <a:lnTo>
                      <a:pt x="380" y="120"/>
                    </a:lnTo>
                    <a:lnTo>
                      <a:pt x="377" y="121"/>
                    </a:lnTo>
                    <a:lnTo>
                      <a:pt x="166" y="120"/>
                    </a:lnTo>
                    <a:lnTo>
                      <a:pt x="162" y="120"/>
                    </a:lnTo>
                    <a:lnTo>
                      <a:pt x="160" y="119"/>
                    </a:lnTo>
                    <a:lnTo>
                      <a:pt x="157" y="118"/>
                    </a:lnTo>
                    <a:lnTo>
                      <a:pt x="155" y="116"/>
                    </a:lnTo>
                    <a:lnTo>
                      <a:pt x="154" y="114"/>
                    </a:lnTo>
                    <a:lnTo>
                      <a:pt x="151" y="111"/>
                    </a:lnTo>
                    <a:lnTo>
                      <a:pt x="151" y="109"/>
                    </a:lnTo>
                    <a:lnTo>
                      <a:pt x="150" y="106"/>
                    </a:lnTo>
                    <a:lnTo>
                      <a:pt x="151" y="103"/>
                    </a:lnTo>
                    <a:lnTo>
                      <a:pt x="151" y="100"/>
                    </a:lnTo>
                    <a:lnTo>
                      <a:pt x="154" y="97"/>
                    </a:lnTo>
                    <a:lnTo>
                      <a:pt x="155" y="95"/>
                    </a:lnTo>
                    <a:lnTo>
                      <a:pt x="157" y="94"/>
                    </a:lnTo>
                    <a:lnTo>
                      <a:pt x="160" y="91"/>
                    </a:lnTo>
                    <a:lnTo>
                      <a:pt x="162" y="90"/>
                    </a:lnTo>
                    <a:lnTo>
                      <a:pt x="166" y="90"/>
                    </a:lnTo>
                    <a:lnTo>
                      <a:pt x="166" y="90"/>
                    </a:lnTo>
                    <a:close/>
                    <a:moveTo>
                      <a:pt x="452" y="0"/>
                    </a:moveTo>
                    <a:lnTo>
                      <a:pt x="91" y="0"/>
                    </a:lnTo>
                    <a:lnTo>
                      <a:pt x="81" y="1"/>
                    </a:lnTo>
                    <a:lnTo>
                      <a:pt x="72" y="2"/>
                    </a:lnTo>
                    <a:lnTo>
                      <a:pt x="63" y="4"/>
                    </a:lnTo>
                    <a:lnTo>
                      <a:pt x="55" y="7"/>
                    </a:lnTo>
                    <a:lnTo>
                      <a:pt x="47" y="11"/>
                    </a:lnTo>
                    <a:lnTo>
                      <a:pt x="40" y="15"/>
                    </a:lnTo>
                    <a:lnTo>
                      <a:pt x="33" y="21"/>
                    </a:lnTo>
                    <a:lnTo>
                      <a:pt x="26" y="26"/>
                    </a:lnTo>
                    <a:lnTo>
                      <a:pt x="21" y="33"/>
                    </a:lnTo>
                    <a:lnTo>
                      <a:pt x="15" y="39"/>
                    </a:lnTo>
                    <a:lnTo>
                      <a:pt x="11" y="47"/>
                    </a:lnTo>
                    <a:lnTo>
                      <a:pt x="6" y="55"/>
                    </a:lnTo>
                    <a:lnTo>
                      <a:pt x="4" y="64"/>
                    </a:lnTo>
                    <a:lnTo>
                      <a:pt x="2" y="73"/>
                    </a:lnTo>
                    <a:lnTo>
                      <a:pt x="0" y="82"/>
                    </a:lnTo>
                    <a:lnTo>
                      <a:pt x="0" y="90"/>
                    </a:lnTo>
                    <a:lnTo>
                      <a:pt x="0" y="151"/>
                    </a:lnTo>
                    <a:lnTo>
                      <a:pt x="0" y="754"/>
                    </a:lnTo>
                    <a:lnTo>
                      <a:pt x="0" y="815"/>
                    </a:lnTo>
                    <a:lnTo>
                      <a:pt x="0" y="824"/>
                    </a:lnTo>
                    <a:lnTo>
                      <a:pt x="2" y="833"/>
                    </a:lnTo>
                    <a:lnTo>
                      <a:pt x="4" y="842"/>
                    </a:lnTo>
                    <a:lnTo>
                      <a:pt x="6" y="850"/>
                    </a:lnTo>
                    <a:lnTo>
                      <a:pt x="11" y="858"/>
                    </a:lnTo>
                    <a:lnTo>
                      <a:pt x="15" y="866"/>
                    </a:lnTo>
                    <a:lnTo>
                      <a:pt x="21" y="872"/>
                    </a:lnTo>
                    <a:lnTo>
                      <a:pt x="26" y="879"/>
                    </a:lnTo>
                    <a:lnTo>
                      <a:pt x="33" y="885"/>
                    </a:lnTo>
                    <a:lnTo>
                      <a:pt x="40" y="890"/>
                    </a:lnTo>
                    <a:lnTo>
                      <a:pt x="47" y="895"/>
                    </a:lnTo>
                    <a:lnTo>
                      <a:pt x="55" y="898"/>
                    </a:lnTo>
                    <a:lnTo>
                      <a:pt x="63" y="901"/>
                    </a:lnTo>
                    <a:lnTo>
                      <a:pt x="72" y="903"/>
                    </a:lnTo>
                    <a:lnTo>
                      <a:pt x="81" y="905"/>
                    </a:lnTo>
                    <a:lnTo>
                      <a:pt x="91" y="906"/>
                    </a:lnTo>
                    <a:lnTo>
                      <a:pt x="452" y="906"/>
                    </a:lnTo>
                    <a:lnTo>
                      <a:pt x="461" y="905"/>
                    </a:lnTo>
                    <a:lnTo>
                      <a:pt x="471" y="903"/>
                    </a:lnTo>
                    <a:lnTo>
                      <a:pt x="479" y="901"/>
                    </a:lnTo>
                    <a:lnTo>
                      <a:pt x="488" y="898"/>
                    </a:lnTo>
                    <a:lnTo>
                      <a:pt x="495" y="895"/>
                    </a:lnTo>
                    <a:lnTo>
                      <a:pt x="503" y="890"/>
                    </a:lnTo>
                    <a:lnTo>
                      <a:pt x="510" y="885"/>
                    </a:lnTo>
                    <a:lnTo>
                      <a:pt x="516" y="879"/>
                    </a:lnTo>
                    <a:lnTo>
                      <a:pt x="522" y="872"/>
                    </a:lnTo>
                    <a:lnTo>
                      <a:pt x="527" y="866"/>
                    </a:lnTo>
                    <a:lnTo>
                      <a:pt x="532" y="858"/>
                    </a:lnTo>
                    <a:lnTo>
                      <a:pt x="536" y="850"/>
                    </a:lnTo>
                    <a:lnTo>
                      <a:pt x="538" y="842"/>
                    </a:lnTo>
                    <a:lnTo>
                      <a:pt x="541" y="833"/>
                    </a:lnTo>
                    <a:lnTo>
                      <a:pt x="543" y="824"/>
                    </a:lnTo>
                    <a:lnTo>
                      <a:pt x="543" y="815"/>
                    </a:lnTo>
                    <a:lnTo>
                      <a:pt x="543" y="754"/>
                    </a:lnTo>
                    <a:lnTo>
                      <a:pt x="543" y="151"/>
                    </a:lnTo>
                    <a:lnTo>
                      <a:pt x="543" y="90"/>
                    </a:lnTo>
                    <a:lnTo>
                      <a:pt x="543" y="82"/>
                    </a:lnTo>
                    <a:lnTo>
                      <a:pt x="541" y="73"/>
                    </a:lnTo>
                    <a:lnTo>
                      <a:pt x="538" y="64"/>
                    </a:lnTo>
                    <a:lnTo>
                      <a:pt x="536" y="55"/>
                    </a:lnTo>
                    <a:lnTo>
                      <a:pt x="532" y="47"/>
                    </a:lnTo>
                    <a:lnTo>
                      <a:pt x="527" y="39"/>
                    </a:lnTo>
                    <a:lnTo>
                      <a:pt x="522" y="33"/>
                    </a:lnTo>
                    <a:lnTo>
                      <a:pt x="516" y="26"/>
                    </a:lnTo>
                    <a:lnTo>
                      <a:pt x="510" y="21"/>
                    </a:lnTo>
                    <a:lnTo>
                      <a:pt x="503" y="15"/>
                    </a:lnTo>
                    <a:lnTo>
                      <a:pt x="495" y="11"/>
                    </a:lnTo>
                    <a:lnTo>
                      <a:pt x="488" y="7"/>
                    </a:lnTo>
                    <a:lnTo>
                      <a:pt x="479" y="4"/>
                    </a:lnTo>
                    <a:lnTo>
                      <a:pt x="471" y="2"/>
                    </a:lnTo>
                    <a:lnTo>
                      <a:pt x="461" y="1"/>
                    </a:lnTo>
                    <a:lnTo>
                      <a:pt x="452" y="0"/>
                    </a:lnTo>
                    <a:lnTo>
                      <a:pt x="452"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1" name="Group 50"/>
              <p:cNvGrpSpPr/>
              <p:nvPr/>
            </p:nvGrpSpPr>
            <p:grpSpPr>
              <a:xfrm>
                <a:off x="1791346" y="1887865"/>
                <a:ext cx="468456" cy="369560"/>
                <a:chOff x="9883775" y="5410200"/>
                <a:chExt cx="285750" cy="225425"/>
              </a:xfrm>
              <a:solidFill>
                <a:schemeClr val="accent3"/>
              </a:solidFill>
            </p:grpSpPr>
            <p:sp>
              <p:nvSpPr>
                <p:cNvPr id="52" name="Freeform 3677"/>
                <p:cNvSpPr>
                  <a:spLocks/>
                </p:cNvSpPr>
                <p:nvPr/>
              </p:nvSpPr>
              <p:spPr bwMode="auto">
                <a:xfrm>
                  <a:off x="10052050" y="5445125"/>
                  <a:ext cx="117475" cy="190500"/>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Freeform 3678"/>
                <p:cNvSpPr>
                  <a:spLocks/>
                </p:cNvSpPr>
                <p:nvPr/>
              </p:nvSpPr>
              <p:spPr bwMode="auto">
                <a:xfrm>
                  <a:off x="9883775" y="5410200"/>
                  <a:ext cx="190500" cy="225425"/>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grpSp>
      <p:sp>
        <p:nvSpPr>
          <p:cNvPr id="54" name="Rectangle 53"/>
          <p:cNvSpPr/>
          <p:nvPr/>
        </p:nvSpPr>
        <p:spPr>
          <a:xfrm>
            <a:off x="1387521" y="4451741"/>
            <a:ext cx="2737732" cy="276999"/>
          </a:xfrm>
          <a:prstGeom prst="rect">
            <a:avLst/>
          </a:prstGeom>
        </p:spPr>
        <p:txBody>
          <a:bodyPr wrap="square" lIns="0" tIns="0" rIns="0" bIns="0">
            <a:spAutoFit/>
          </a:bodyPr>
          <a:lstStyle/>
          <a:p>
            <a:pPr marL="0" lvl="1" algn="ctr" defTabSz="342900">
              <a:buClr>
                <a:schemeClr val="accent1"/>
              </a:buClr>
              <a:buSzPct val="110000"/>
              <a:tabLst>
                <a:tab pos="8461375" algn="r"/>
              </a:tabLst>
              <a:defRPr/>
            </a:pPr>
            <a:r>
              <a:rPr lang="en-US"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Web identity provider</a:t>
            </a:r>
          </a:p>
        </p:txBody>
      </p:sp>
      <p:grpSp>
        <p:nvGrpSpPr>
          <p:cNvPr id="55" name="Group 54"/>
          <p:cNvGrpSpPr/>
          <p:nvPr/>
        </p:nvGrpSpPr>
        <p:grpSpPr>
          <a:xfrm>
            <a:off x="1119451" y="4773245"/>
            <a:ext cx="3309896" cy="941150"/>
            <a:chOff x="1022622" y="4949296"/>
            <a:chExt cx="3309896" cy="941150"/>
          </a:xfrm>
        </p:grpSpPr>
        <p:pic>
          <p:nvPicPr>
            <p:cNvPr id="56" name="Picture 6" descr="http://www.blogcdn.com/www.engadget.com/media/2013/05/loginwithamaz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013" t="11833" r="28665" b="13140"/>
            <a:stretch/>
          </p:blipFill>
          <p:spPr bwMode="auto">
            <a:xfrm>
              <a:off x="1022622" y="4949296"/>
              <a:ext cx="968137" cy="94115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2227492" y="4949826"/>
              <a:ext cx="2105026" cy="940619"/>
              <a:chOff x="2047875" y="4949826"/>
              <a:chExt cx="2105026" cy="940619"/>
            </a:xfrm>
          </p:grpSpPr>
          <p:pic>
            <p:nvPicPr>
              <p:cNvPr id="58" name="Picture 8" descr="https://app.mycinere.com/library/images/sign-in-faceboo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7876" y="5487523"/>
                <a:ext cx="2105025" cy="40292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https://developers.google.com/+/images/branding/sign-in-buttons/Red-signin_Long_base_44dp.png"/>
              <p:cNvPicPr>
                <a:picLocks noChangeAspect="1" noChangeArrowheads="1"/>
              </p:cNvPicPr>
              <p:nvPr/>
            </p:nvPicPr>
            <p:blipFill rotWithShape="1">
              <a:blip r:embed="rId7">
                <a:extLst>
                  <a:ext uri="{28A0092B-C50C-407E-A947-70E740481C1C}">
                    <a14:useLocalDpi xmlns:a14="http://schemas.microsoft.com/office/drawing/2010/main" val="0"/>
                  </a:ext>
                </a:extLst>
              </a:blip>
              <a:srcRect l="2048" t="9204" r="2033" b="7751"/>
              <a:stretch/>
            </p:blipFill>
            <p:spPr bwMode="auto">
              <a:xfrm>
                <a:off x="2047875" y="4949826"/>
                <a:ext cx="2105026" cy="4000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60" name="Straight Connector 59"/>
          <p:cNvCxnSpPr/>
          <p:nvPr/>
        </p:nvCxnSpPr>
        <p:spPr>
          <a:xfrm>
            <a:off x="2752726" y="2723098"/>
            <a:ext cx="0" cy="1512008"/>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2595009" y="3462704"/>
            <a:ext cx="315432" cy="315432"/>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62" name="Straight Connector 61"/>
          <p:cNvCxnSpPr/>
          <p:nvPr/>
        </p:nvCxnSpPr>
        <p:spPr>
          <a:xfrm>
            <a:off x="3581400" y="2133016"/>
            <a:ext cx="2330848" cy="0"/>
          </a:xfrm>
          <a:prstGeom prst="line">
            <a:avLst/>
          </a:prstGeom>
          <a:ln>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912249" y="5090782"/>
            <a:ext cx="1745851" cy="0"/>
          </a:xfrm>
          <a:prstGeom prst="line">
            <a:avLst/>
          </a:prstGeom>
          <a:ln>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4589108" y="1975300"/>
            <a:ext cx="315432" cy="315432"/>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65" name="Straight Connector 64"/>
          <p:cNvCxnSpPr/>
          <p:nvPr/>
        </p:nvCxnSpPr>
        <p:spPr>
          <a:xfrm>
            <a:off x="3581400" y="1684960"/>
            <a:ext cx="3359548" cy="0"/>
          </a:xfrm>
          <a:prstGeom prst="line">
            <a:avLst/>
          </a:prstGeom>
          <a:ln>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4589108" y="1527244"/>
            <a:ext cx="315432" cy="315432"/>
          </a:xfrm>
          <a:prstGeom prst="flowChartConnector">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3</a:t>
            </a:r>
          </a:p>
        </p:txBody>
      </p:sp>
      <p:cxnSp>
        <p:nvCxnSpPr>
          <p:cNvPr id="67" name="Straight Connector 66"/>
          <p:cNvCxnSpPr/>
          <p:nvPr/>
        </p:nvCxnSpPr>
        <p:spPr>
          <a:xfrm>
            <a:off x="6940948" y="1684960"/>
            <a:ext cx="0" cy="17649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16526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Certification Objectives</a:t>
            </a:r>
            <a:endParaRPr lang="en-US" dirty="0"/>
          </a:p>
        </p:txBody>
      </p:sp>
      <p:sp>
        <p:nvSpPr>
          <p:cNvPr id="4" name="Footer Placeholder 3"/>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6" name="TextBox 5">
            <a:extLst>
              <a:ext uri="{FF2B5EF4-FFF2-40B4-BE49-F238E27FC236}">
                <a16:creationId xmlns:a16="http://schemas.microsoft.com/office/drawing/2014/main" id="{61E7CE85-A3A7-4982-AD5A-024ED6126598}"/>
              </a:ext>
            </a:extLst>
          </p:cNvPr>
          <p:cNvSpPr txBox="1"/>
          <p:nvPr/>
        </p:nvSpPr>
        <p:spPr>
          <a:xfrm>
            <a:off x="914400" y="1630063"/>
            <a:ext cx="11010680" cy="2215991"/>
          </a:xfrm>
          <a:prstGeom prst="rect">
            <a:avLst/>
          </a:prstGeom>
          <a:noFill/>
        </p:spPr>
        <p:txBody>
          <a:bodyPr wrap="square" lIns="0" tIns="0" rIns="0" bIns="0" rtlCol="0" anchor="t" anchorCtr="0">
            <a:spAutoFit/>
          </a:bodyPr>
          <a:lstStyle/>
          <a:p>
            <a:pPr marL="457200" indent="-457200">
              <a:lnSpc>
                <a:spcPct val="150000"/>
              </a:lnSpc>
              <a:buFont typeface="Arial" panose="020B0604020202020204" pitchFamily="34" charset="0"/>
              <a:buChar char="•"/>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Make </a:t>
            </a:r>
            <a:r>
              <a:rPr lang="en-US" sz="32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authenticated calls </a:t>
            </a: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to </a:t>
            </a:r>
            <a:r>
              <a:rPr lang="en-US" sz="32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a:t>
            </a:r>
            <a:endPar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50000"/>
              </a:lnSpc>
              <a:buFont typeface="Arial" panose="020B0604020202020204" pitchFamily="34" charset="0"/>
              <a:buChar char="•"/>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Implement encryption using </a:t>
            </a:r>
            <a:r>
              <a:rPr lang="en-US" sz="32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a:t>
            </a:r>
            <a:endPar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50000"/>
              </a:lnSpc>
              <a:buFont typeface="Arial" panose="020B0604020202020204" pitchFamily="34" charset="0"/>
              <a:buChar char="•"/>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Implement application authentication and </a:t>
            </a:r>
            <a:r>
              <a:rPr lang="en-US" sz="32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authorization</a:t>
            </a:r>
            <a:endPar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56448682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20</a:t>
            </a:fld>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2168262D-7BD7-445F-9F2B-7092623BE795}"/>
              </a:ext>
            </a:extLst>
          </p:cNvPr>
          <p:cNvSpPr/>
          <p:nvPr/>
        </p:nvSpPr>
        <p:spPr>
          <a:xfrm>
            <a:off x="838200" y="3304084"/>
            <a:ext cx="4838701" cy="246221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AnyCompany</a:t>
            </a:r>
            <a:r>
              <a:rPr kumimoji="0" lang="en-US" sz="2000" b="0" i="0" u="none" strike="noStrike" kern="1200" cap="none" spc="0" normalizeH="0" baseline="0" noProof="0" dirty="0" smtClean="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is launching a new game app for mobile devices.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Users log in to the game</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using their existing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Facebook account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and the game records player data and scoring information directly to an Amazon DynamoDB table. What is the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most secure approach for signing requests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to DynamoDB API?</a:t>
            </a:r>
          </a:p>
        </p:txBody>
      </p:sp>
      <p:sp>
        <p:nvSpPr>
          <p:cNvPr id="6" name="Rectangle 5">
            <a:extLst>
              <a:ext uri="{FF2B5EF4-FFF2-40B4-BE49-F238E27FC236}">
                <a16:creationId xmlns:a16="http://schemas.microsoft.com/office/drawing/2014/main" id="{39311D15-3BE6-1E41-86A0-E2DAE74F9296}"/>
              </a:ext>
            </a:extLst>
          </p:cNvPr>
          <p:cNvSpPr/>
          <p:nvPr/>
        </p:nvSpPr>
        <p:spPr>
          <a:xfrm>
            <a:off x="836024" y="3306369"/>
            <a:ext cx="4838701" cy="246221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AnyCompany </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is launching a new game app for mobile devices. Users log in to the game using their existing Facebook account and the game records player data and scoring information directly to an Amazon DynamoDB table. What is the most secure approach for signing requests to DynamoDB API?</a:t>
            </a:r>
          </a:p>
        </p:txBody>
      </p:sp>
      <p:cxnSp>
        <p:nvCxnSpPr>
          <p:cNvPr id="7" name="Straight Connector 6">
            <a:extLst>
              <a:ext uri="{FF2B5EF4-FFF2-40B4-BE49-F238E27FC236}">
                <a16:creationId xmlns:a16="http://schemas.microsoft.com/office/drawing/2014/main" id="{422B29C2-7AAD-449F-9F29-04B49863275D}"/>
              </a:ext>
            </a:extLst>
          </p:cNvPr>
          <p:cNvCxnSpPr/>
          <p:nvPr/>
        </p:nvCxnSpPr>
        <p:spPr>
          <a:xfrm>
            <a:off x="838200" y="3106514"/>
            <a:ext cx="3683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1" name="Group 10"/>
          <p:cNvGrpSpPr/>
          <p:nvPr/>
        </p:nvGrpSpPr>
        <p:grpSpPr>
          <a:xfrm>
            <a:off x="1104177" y="2112276"/>
            <a:ext cx="471343" cy="463037"/>
            <a:chOff x="9161463" y="4692650"/>
            <a:chExt cx="360363" cy="354013"/>
          </a:xfrm>
        </p:grpSpPr>
        <p:sp>
          <p:nvSpPr>
            <p:cNvPr id="12"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6" name="Rectangle 15">
            <a:extLst>
              <a:ext uri="{FF2B5EF4-FFF2-40B4-BE49-F238E27FC236}">
                <a16:creationId xmlns:a16="http://schemas.microsoft.com/office/drawing/2014/main" id="{112786E9-DC21-4288-A55A-8C4C9D7FF356}"/>
              </a:ext>
            </a:extLst>
          </p:cNvPr>
          <p:cNvSpPr/>
          <p:nvPr/>
        </p:nvSpPr>
        <p:spPr>
          <a:xfrm>
            <a:off x="6515099" y="2375727"/>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Create an IAM user with access credentials that are distributed with the mobile app to sign the requests.</a:t>
            </a:r>
          </a:p>
        </p:txBody>
      </p:sp>
      <p:sp>
        <p:nvSpPr>
          <p:cNvPr id="17" name="Rectangle 16">
            <a:extLst>
              <a:ext uri="{FF2B5EF4-FFF2-40B4-BE49-F238E27FC236}">
                <a16:creationId xmlns:a16="http://schemas.microsoft.com/office/drawing/2014/main" id="{112786E9-DC21-4288-A55A-8C4C9D7FF356}"/>
              </a:ext>
            </a:extLst>
          </p:cNvPr>
          <p:cNvSpPr/>
          <p:nvPr/>
        </p:nvSpPr>
        <p:spPr>
          <a:xfrm>
            <a:off x="6515099" y="3270913"/>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Distribute the AWS root account access credentials with the mobile app to sign the requests.</a:t>
            </a:r>
          </a:p>
        </p:txBody>
      </p:sp>
      <p:sp>
        <p:nvSpPr>
          <p:cNvPr id="18" name="Rectangle 17">
            <a:extLst>
              <a:ext uri="{FF2B5EF4-FFF2-40B4-BE49-F238E27FC236}">
                <a16:creationId xmlns:a16="http://schemas.microsoft.com/office/drawing/2014/main" id="{112786E9-DC21-4288-A55A-8C4C9D7FF356}"/>
              </a:ext>
            </a:extLst>
          </p:cNvPr>
          <p:cNvSpPr/>
          <p:nvPr/>
        </p:nvSpPr>
        <p:spPr>
          <a:xfrm>
            <a:off x="6515099" y="4117112"/>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Request temporary security credentials using web identity federation to sign the requests.</a:t>
            </a:r>
          </a:p>
        </p:txBody>
      </p:sp>
      <p:sp>
        <p:nvSpPr>
          <p:cNvPr id="19" name="Rectangle 18">
            <a:extLst>
              <a:ext uri="{FF2B5EF4-FFF2-40B4-BE49-F238E27FC236}">
                <a16:creationId xmlns:a16="http://schemas.microsoft.com/office/drawing/2014/main" id="{112786E9-DC21-4288-A55A-8C4C9D7FF356}"/>
              </a:ext>
            </a:extLst>
          </p:cNvPr>
          <p:cNvSpPr/>
          <p:nvPr/>
        </p:nvSpPr>
        <p:spPr>
          <a:xfrm>
            <a:off x="6515099" y="4994682"/>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Establish cross account access between the mobile app and the DynamoDB table to sign the requests.</a:t>
            </a:r>
          </a:p>
        </p:txBody>
      </p:sp>
      <p:cxnSp>
        <p:nvCxnSpPr>
          <p:cNvPr id="20" name="Straight Connector 19">
            <a:extLst>
              <a:ext uri="{FF2B5EF4-FFF2-40B4-BE49-F238E27FC236}">
                <a16:creationId xmlns:a16="http://schemas.microsoft.com/office/drawing/2014/main" id="{AFFE413E-5C09-44E8-8B90-2DEC4721B81F}"/>
              </a:ext>
            </a:extLst>
          </p:cNvPr>
          <p:cNvCxnSpPr/>
          <p:nvPr/>
        </p:nvCxnSpPr>
        <p:spPr>
          <a:xfrm>
            <a:off x="6096000" y="1481931"/>
            <a:ext cx="0" cy="434437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17AABD-1C7A-2744-A01D-34366EBE6FBE}"/>
              </a:ext>
            </a:extLst>
          </p:cNvPr>
          <p:cNvSpPr/>
          <p:nvPr/>
        </p:nvSpPr>
        <p:spPr>
          <a:xfrm>
            <a:off x="6515097" y="4117111"/>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Request temporary security credentials using web identity federation to sign the requests.</a:t>
            </a:r>
          </a:p>
        </p:txBody>
      </p:sp>
      <p:sp>
        <p:nvSpPr>
          <p:cNvPr id="22" name="Rectangle 21">
            <a:extLst>
              <a:ext uri="{FF2B5EF4-FFF2-40B4-BE49-F238E27FC236}">
                <a16:creationId xmlns:a16="http://schemas.microsoft.com/office/drawing/2014/main" id="{44AC4507-B3B6-384A-90B8-A64F4057166B}"/>
              </a:ext>
            </a:extLst>
          </p:cNvPr>
          <p:cNvSpPr/>
          <p:nvPr/>
        </p:nvSpPr>
        <p:spPr>
          <a:xfrm>
            <a:off x="6515096" y="2377114"/>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Create an IAM user with access credentials that are distributed with the mobile app to sign the requests.</a:t>
            </a:r>
          </a:p>
        </p:txBody>
      </p:sp>
      <p:sp>
        <p:nvSpPr>
          <p:cNvPr id="23" name="Rectangle 22">
            <a:extLst>
              <a:ext uri="{FF2B5EF4-FFF2-40B4-BE49-F238E27FC236}">
                <a16:creationId xmlns:a16="http://schemas.microsoft.com/office/drawing/2014/main" id="{E6BEBF0F-05C6-AC4C-A4DD-05C54212F168}"/>
              </a:ext>
            </a:extLst>
          </p:cNvPr>
          <p:cNvSpPr/>
          <p:nvPr/>
        </p:nvSpPr>
        <p:spPr>
          <a:xfrm>
            <a:off x="6515096" y="3270764"/>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Distribute the AWS root account access credentials with the mobile app to sign the requests.</a:t>
            </a:r>
          </a:p>
        </p:txBody>
      </p:sp>
      <p:sp>
        <p:nvSpPr>
          <p:cNvPr id="24" name="Rectangle 23">
            <a:extLst>
              <a:ext uri="{FF2B5EF4-FFF2-40B4-BE49-F238E27FC236}">
                <a16:creationId xmlns:a16="http://schemas.microsoft.com/office/drawing/2014/main" id="{3A7A8AB9-0BE5-4146-88CD-BA10F61B97B1}"/>
              </a:ext>
            </a:extLst>
          </p:cNvPr>
          <p:cNvSpPr/>
          <p:nvPr/>
        </p:nvSpPr>
        <p:spPr>
          <a:xfrm>
            <a:off x="6515095" y="4995304"/>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Establish cross account access between the mobile app and the DynamoDB table to sign the requests.</a:t>
            </a:r>
          </a:p>
        </p:txBody>
      </p:sp>
    </p:spTree>
    <p:extLst>
      <p:ext uri="{BB962C8B-B14F-4D97-AF65-F5344CB8AC3E}">
        <p14:creationId xmlns:p14="http://schemas.microsoft.com/office/powerpoint/2010/main" val="3859290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Test Axioms</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21</a:t>
            </a:fld>
            <a:endParaRPr lang="en-US"/>
          </a:p>
        </p:txBody>
      </p:sp>
      <p:sp>
        <p:nvSpPr>
          <p:cNvPr id="5" name="Rectangle 4">
            <a:extLst>
              <a:ext uri="{FF2B5EF4-FFF2-40B4-BE49-F238E27FC236}">
                <a16:creationId xmlns:a16="http://schemas.microsoft.com/office/drawing/2014/main" id="{8E99EEE9-666C-4830-A6AE-C8EF36560F23}"/>
              </a:ext>
            </a:extLst>
          </p:cNvPr>
          <p:cNvSpPr/>
          <p:nvPr/>
        </p:nvSpPr>
        <p:spPr>
          <a:xfrm>
            <a:off x="1080536" y="1949189"/>
            <a:ext cx="9172936" cy="2462213"/>
          </a:xfrm>
          <a:prstGeom prst="rect">
            <a:avLst/>
          </a:prstGeom>
        </p:spPr>
        <p:txBody>
          <a:bodyPr wrap="square">
            <a:spAutoFit/>
          </a:bodyPr>
          <a:lstStyle/>
          <a:p>
            <a:pPr marL="342900" indent="-342900">
              <a:lnSpc>
                <a:spcPct val="150000"/>
              </a:lnSpc>
              <a:spcBef>
                <a:spcPts val="0"/>
              </a:spcBef>
              <a:spcAft>
                <a:spcPts val="550"/>
              </a:spcAft>
              <a:buFont typeface="Arial" panose="020B0604020202020204" pitchFamily="34" charset="0"/>
              <a:buChar char="•"/>
            </a:pPr>
            <a:r>
              <a:rPr lang="en-US" sz="3200" dirty="0">
                <a:latin typeface="Amazon Ember" panose="020B0603020204020204" pitchFamily="34" charset="0"/>
                <a:ea typeface="Amazon Ember" panose="020B0603020204020204" pitchFamily="34" charset="0"/>
                <a:cs typeface="Amazon Ember" panose="020B0603020204020204" pitchFamily="34" charset="0"/>
              </a:rPr>
              <a:t>Security groups only </a:t>
            </a:r>
            <a:r>
              <a:rPr lang="en-US" sz="3200" i="1" dirty="0" smtClean="0">
                <a:latin typeface="Amazon Ember" panose="020B0603020204020204" pitchFamily="34" charset="0"/>
                <a:ea typeface="Amazon Ember" panose="020B0603020204020204" pitchFamily="34" charset="0"/>
                <a:cs typeface="Amazon Ember" panose="020B0603020204020204" pitchFamily="34" charset="0"/>
              </a:rPr>
              <a:t>allow</a:t>
            </a:r>
            <a:r>
              <a:rPr lang="en-US" sz="3200" dirty="0" smtClean="0">
                <a:latin typeface="Amazon Ember" panose="020B0603020204020204" pitchFamily="34" charset="0"/>
                <a:ea typeface="Amazon Ember" panose="020B0603020204020204" pitchFamily="34" charset="0"/>
                <a:cs typeface="Amazon Ember" panose="020B0603020204020204" pitchFamily="34" charset="0"/>
              </a:rPr>
              <a:t> </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150000"/>
              </a:lnSpc>
              <a:spcBef>
                <a:spcPts val="0"/>
              </a:spcBef>
              <a:spcAft>
                <a:spcPts val="550"/>
              </a:spcAft>
              <a:buFont typeface="Arial" panose="020B0604020202020204" pitchFamily="34" charset="0"/>
              <a:buChar char="•"/>
            </a:pPr>
            <a:r>
              <a:rPr lang="en-US" sz="3200" dirty="0">
                <a:latin typeface="Amazon Ember" panose="020B0603020204020204" pitchFamily="34" charset="0"/>
                <a:ea typeface="Amazon Ember" panose="020B0603020204020204" pitchFamily="34" charset="0"/>
                <a:cs typeface="Amazon Ember" panose="020B0603020204020204" pitchFamily="34" charset="0"/>
              </a:rPr>
              <a:t>Network ACLs allow explicit </a:t>
            </a:r>
            <a:r>
              <a:rPr lang="en-US" sz="3200" i="1" dirty="0" smtClean="0">
                <a:latin typeface="Amazon Ember" panose="020B0603020204020204" pitchFamily="34" charset="0"/>
                <a:ea typeface="Amazon Ember" panose="020B0603020204020204" pitchFamily="34" charset="0"/>
                <a:cs typeface="Amazon Ember" panose="020B0603020204020204" pitchFamily="34" charset="0"/>
              </a:rPr>
              <a:t>deny</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150000"/>
              </a:lnSpc>
              <a:spcBef>
                <a:spcPts val="0"/>
              </a:spcBef>
              <a:spcAft>
                <a:spcPts val="550"/>
              </a:spcAft>
              <a:buFont typeface="Arial" panose="020B0604020202020204" pitchFamily="34" charset="0"/>
              <a:buChar char="•"/>
            </a:pPr>
            <a:r>
              <a:rPr lang="en-US" sz="3200" dirty="0">
                <a:latin typeface="Amazon Ember" panose="020B0603020204020204" pitchFamily="34" charset="0"/>
                <a:ea typeface="Amazon Ember" panose="020B0603020204020204" pitchFamily="34" charset="0"/>
                <a:cs typeface="Amazon Ember" panose="020B0603020204020204" pitchFamily="34" charset="0"/>
              </a:rPr>
              <a:t>Prefer IAM roles to access </a:t>
            </a:r>
            <a:r>
              <a:rPr lang="en-US" sz="3200" dirty="0" smtClean="0">
                <a:latin typeface="Amazon Ember" panose="020B0603020204020204" pitchFamily="34" charset="0"/>
                <a:ea typeface="Amazon Ember" panose="020B0603020204020204" pitchFamily="34" charset="0"/>
                <a:cs typeface="Amazon Ember" panose="020B0603020204020204" pitchFamily="34" charset="0"/>
              </a:rPr>
              <a:t>keys</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7003232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References</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22</a:t>
            </a:fld>
            <a:endParaRPr lang="en-US"/>
          </a:p>
        </p:txBody>
      </p:sp>
      <p:sp>
        <p:nvSpPr>
          <p:cNvPr id="5" name="Rectangle 4"/>
          <p:cNvSpPr/>
          <p:nvPr/>
        </p:nvSpPr>
        <p:spPr>
          <a:xfrm>
            <a:off x="561555" y="1350631"/>
            <a:ext cx="10891691" cy="3877985"/>
          </a:xfrm>
          <a:prstGeom prst="rect">
            <a:avLst/>
          </a:prstGeom>
        </p:spPr>
        <p:txBody>
          <a:bodyPr wrap="square" lIns="0" tIns="0" rIns="0" bIns="0" anchor="ctr">
            <a:spAutoFit/>
          </a:bodyPr>
          <a:lstStyle/>
          <a:p>
            <a:pPr marL="0" lvl="1" defTabSz="342900">
              <a:spcBef>
                <a:spcPts val="1200"/>
              </a:spcBef>
              <a:spcAft>
                <a:spcPts val="600"/>
              </a:spcAft>
              <a:buSzPct val="110000"/>
              <a:tabLst>
                <a:tab pos="8461375" algn="r"/>
              </a:tabLst>
            </a:pPr>
            <a: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Security in VPC</a:t>
            </a:r>
            <a:b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br>
            <a:r>
              <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hlinkClick r:id="rId3"/>
              </a:rPr>
              <a:t>http://</a:t>
            </a:r>
            <a:r>
              <a:rPr lang="en-US" sz="2400" u="sng"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hlinkClick r:id="rId3"/>
              </a:rPr>
              <a:t>docs.aws.amazon.com/AmazonVPC/latest/UserGuide/VPC_Security.html</a:t>
            </a:r>
            <a:endPar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a:p>
            <a:pPr marL="0" lvl="1" defTabSz="342900">
              <a:spcBef>
                <a:spcPts val="1200"/>
              </a:spcBef>
              <a:spcAft>
                <a:spcPts val="600"/>
              </a:spcAft>
              <a:buSzPct val="110000"/>
              <a:tabLst>
                <a:tab pos="8461375" algn="r"/>
              </a:tabLst>
            </a:pPr>
            <a:endParaRPr lang="en-US" sz="2400"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a:p>
            <a:pPr marL="0" lvl="1" defTabSz="342900">
              <a:spcBef>
                <a:spcPts val="1200"/>
              </a:spcBef>
              <a:spcAft>
                <a:spcPts val="600"/>
              </a:spcAft>
              <a:buSzPct val="110000"/>
              <a:tabLst>
                <a:tab pos="8461375" algn="r"/>
              </a:tabLst>
            </a:pPr>
            <a:r>
              <a:rPr lang="en-US" sz="2400"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IAM </a:t>
            </a:r>
            <a: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identities</a:t>
            </a:r>
            <a:b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br>
            <a:r>
              <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hlinkClick r:id="rId4"/>
              </a:rPr>
              <a:t>http://</a:t>
            </a:r>
            <a:r>
              <a:rPr lang="en-US" sz="2400" u="sng"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hlinkClick r:id="rId4"/>
              </a:rPr>
              <a:t>docs.aws.amazon.com/IAM/latest/UserGuide/id.html</a:t>
            </a:r>
            <a:endParaRPr lang="en-US" sz="2400" u="sng" dirty="0" smtClean="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a:p>
            <a:pPr marL="0" lvl="1" defTabSz="342900">
              <a:spcBef>
                <a:spcPts val="1200"/>
              </a:spcBef>
              <a:spcAft>
                <a:spcPts val="600"/>
              </a:spcAft>
              <a:buSzPct val="110000"/>
              <a:tabLst>
                <a:tab pos="8461375" algn="r"/>
              </a:tabLst>
            </a:pPr>
            <a:endPar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a:p>
            <a:pPr marL="0" lvl="1" defTabSz="342900">
              <a:spcBef>
                <a:spcPts val="1200"/>
              </a:spcBef>
              <a:spcAft>
                <a:spcPts val="600"/>
              </a:spcAft>
              <a:buSzPct val="110000"/>
              <a:tabLst>
                <a:tab pos="8461375" algn="r"/>
              </a:tabLst>
            </a:pPr>
            <a: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Server-side encryption</a:t>
            </a:r>
            <a:br>
              <a:rPr lang="en-US" sz="24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br>
            <a:r>
              <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hlinkClick r:id="rId5"/>
              </a:rPr>
              <a:t>http://docs.aws.amazon.com/AmazonS3/latest/dev/serv-side-encryption.html</a:t>
            </a:r>
            <a:endParaRPr lang="en-US" sz="2400" u="sng"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341314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Shared Responsibility Model</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dirty="0"/>
          </a:p>
        </p:txBody>
      </p:sp>
      <p:sp>
        <p:nvSpPr>
          <p:cNvPr id="5" name="Rounded Rectangle 4"/>
          <p:cNvSpPr/>
          <p:nvPr/>
        </p:nvSpPr>
        <p:spPr>
          <a:xfrm>
            <a:off x="838197" y="1090135"/>
            <a:ext cx="7841099"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Customer Data</a:t>
            </a:r>
          </a:p>
        </p:txBody>
      </p:sp>
      <p:grpSp>
        <p:nvGrpSpPr>
          <p:cNvPr id="6" name="Group 5"/>
          <p:cNvGrpSpPr/>
          <p:nvPr/>
        </p:nvGrpSpPr>
        <p:grpSpPr>
          <a:xfrm>
            <a:off x="838197" y="3243763"/>
            <a:ext cx="7841099" cy="611755"/>
            <a:chOff x="838197" y="3636778"/>
            <a:chExt cx="7841099" cy="611755"/>
          </a:xfrm>
        </p:grpSpPr>
        <p:sp>
          <p:nvSpPr>
            <p:cNvPr id="7" name="Rounded Rectangle 6"/>
            <p:cNvSpPr/>
            <p:nvPr/>
          </p:nvSpPr>
          <p:spPr>
            <a:xfrm>
              <a:off x="838197" y="3636778"/>
              <a:ext cx="2492091"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Client-side Data Encryption &amp; Data Integrity Authentication</a:t>
              </a:r>
            </a:p>
          </p:txBody>
        </p:sp>
        <p:sp>
          <p:nvSpPr>
            <p:cNvPr id="8" name="Rounded Rectangle 7"/>
            <p:cNvSpPr/>
            <p:nvPr/>
          </p:nvSpPr>
          <p:spPr>
            <a:xfrm>
              <a:off x="3512701" y="3636778"/>
              <a:ext cx="2492091"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Server-side Encryption </a:t>
              </a:r>
            </a:p>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(File System and/or Data)</a:t>
              </a:r>
            </a:p>
          </p:txBody>
        </p:sp>
        <p:sp>
          <p:nvSpPr>
            <p:cNvPr id="9" name="Rounded Rectangle 8"/>
            <p:cNvSpPr/>
            <p:nvPr/>
          </p:nvSpPr>
          <p:spPr>
            <a:xfrm>
              <a:off x="6187205" y="3636778"/>
              <a:ext cx="2492091"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Traffic Protection</a:t>
              </a:r>
            </a:p>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(Encryption / Integrity/ Identity)</a:t>
              </a:r>
            </a:p>
          </p:txBody>
        </p:sp>
      </p:grpSp>
      <p:sp>
        <p:nvSpPr>
          <p:cNvPr id="10" name="Rounded Rectangle 9"/>
          <p:cNvSpPr/>
          <p:nvPr/>
        </p:nvSpPr>
        <p:spPr>
          <a:xfrm>
            <a:off x="838197" y="1808011"/>
            <a:ext cx="7841099"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Platform, Applications, Identity &amp; Access Management</a:t>
            </a:r>
          </a:p>
        </p:txBody>
      </p:sp>
      <p:sp>
        <p:nvSpPr>
          <p:cNvPr id="11" name="Rounded Rectangle 10"/>
          <p:cNvSpPr/>
          <p:nvPr/>
        </p:nvSpPr>
        <p:spPr>
          <a:xfrm>
            <a:off x="838197" y="2525887"/>
            <a:ext cx="7841099" cy="611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Operating System, Network &amp; Firewall Configuration</a:t>
            </a:r>
          </a:p>
        </p:txBody>
      </p:sp>
      <p:grpSp>
        <p:nvGrpSpPr>
          <p:cNvPr id="12" name="Group 11"/>
          <p:cNvGrpSpPr/>
          <p:nvPr/>
        </p:nvGrpSpPr>
        <p:grpSpPr>
          <a:xfrm>
            <a:off x="838197" y="4067760"/>
            <a:ext cx="7841099" cy="881359"/>
            <a:chOff x="838197" y="4479761"/>
            <a:chExt cx="7841099" cy="881359"/>
          </a:xfrm>
        </p:grpSpPr>
        <p:sp>
          <p:nvSpPr>
            <p:cNvPr id="13" name="Rounded Rectangle 12"/>
            <p:cNvSpPr/>
            <p:nvPr/>
          </p:nvSpPr>
          <p:spPr>
            <a:xfrm>
              <a:off x="838197" y="4479761"/>
              <a:ext cx="7841099" cy="881359"/>
            </a:xfrm>
            <a:prstGeom prst="roundRect">
              <a:avLst>
                <a:gd name="adj" fmla="val 114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4" name="Group 13"/>
            <p:cNvGrpSpPr/>
            <p:nvPr/>
          </p:nvGrpSpPr>
          <p:grpSpPr>
            <a:xfrm>
              <a:off x="1020612" y="4614563"/>
              <a:ext cx="7473476" cy="611755"/>
              <a:chOff x="1020612" y="4435694"/>
              <a:chExt cx="7473476" cy="611755"/>
            </a:xfrm>
          </p:grpSpPr>
          <p:sp>
            <p:nvSpPr>
              <p:cNvPr id="15" name="Rounded Rectangle 14"/>
              <p:cNvSpPr/>
              <p:nvPr/>
            </p:nvSpPr>
            <p:spPr>
              <a:xfrm>
                <a:off x="1020612" y="4435694"/>
                <a:ext cx="1731558" cy="611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Compute</a:t>
                </a:r>
              </a:p>
            </p:txBody>
          </p:sp>
          <p:sp>
            <p:nvSpPr>
              <p:cNvPr id="16" name="Rounded Rectangle 15"/>
              <p:cNvSpPr/>
              <p:nvPr/>
            </p:nvSpPr>
            <p:spPr>
              <a:xfrm>
                <a:off x="2934585" y="4435694"/>
                <a:ext cx="1731558" cy="611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Storage</a:t>
                </a:r>
              </a:p>
            </p:txBody>
          </p:sp>
          <p:sp>
            <p:nvSpPr>
              <p:cNvPr id="17" name="Rounded Rectangle 16"/>
              <p:cNvSpPr/>
              <p:nvPr/>
            </p:nvSpPr>
            <p:spPr>
              <a:xfrm>
                <a:off x="4848558" y="4435694"/>
                <a:ext cx="1731558" cy="611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18" name="Rounded Rectangle 17"/>
              <p:cNvSpPr/>
              <p:nvPr/>
            </p:nvSpPr>
            <p:spPr>
              <a:xfrm>
                <a:off x="6762530" y="4435694"/>
                <a:ext cx="1731558" cy="611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Networking</a:t>
                </a:r>
              </a:p>
            </p:txBody>
          </p:sp>
        </p:grpSp>
      </p:grpSp>
      <p:grpSp>
        <p:nvGrpSpPr>
          <p:cNvPr id="19" name="Group 18"/>
          <p:cNvGrpSpPr/>
          <p:nvPr/>
        </p:nvGrpSpPr>
        <p:grpSpPr>
          <a:xfrm>
            <a:off x="838197" y="5055242"/>
            <a:ext cx="7841099" cy="881359"/>
            <a:chOff x="838197" y="5405188"/>
            <a:chExt cx="7841099" cy="881359"/>
          </a:xfrm>
        </p:grpSpPr>
        <p:sp>
          <p:nvSpPr>
            <p:cNvPr id="20" name="Rounded Rectangle 19"/>
            <p:cNvSpPr/>
            <p:nvPr/>
          </p:nvSpPr>
          <p:spPr>
            <a:xfrm>
              <a:off x="838197" y="5405188"/>
              <a:ext cx="7841099" cy="881359"/>
            </a:xfrm>
            <a:prstGeom prst="roundRect">
              <a:avLst>
                <a:gd name="adj" fmla="val 114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ounded Rectangle 20"/>
            <p:cNvSpPr/>
            <p:nvPr/>
          </p:nvSpPr>
          <p:spPr>
            <a:xfrm>
              <a:off x="6762530" y="5539990"/>
              <a:ext cx="1731558" cy="6117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Edge Location</a:t>
              </a:r>
            </a:p>
          </p:txBody>
        </p:sp>
        <p:grpSp>
          <p:nvGrpSpPr>
            <p:cNvPr id="22" name="Group 21"/>
            <p:cNvGrpSpPr/>
            <p:nvPr/>
          </p:nvGrpSpPr>
          <p:grpSpPr>
            <a:xfrm>
              <a:off x="3810000" y="5539991"/>
              <a:ext cx="2770116" cy="597228"/>
              <a:chOff x="4848558" y="5539991"/>
              <a:chExt cx="1731558" cy="597228"/>
            </a:xfrm>
          </p:grpSpPr>
          <p:sp>
            <p:nvSpPr>
              <p:cNvPr id="24" name="Rounded Rectangle 23"/>
              <p:cNvSpPr/>
              <p:nvPr/>
            </p:nvSpPr>
            <p:spPr>
              <a:xfrm>
                <a:off x="4848558" y="5539991"/>
                <a:ext cx="1731558" cy="2512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Regions</a:t>
                </a:r>
              </a:p>
            </p:txBody>
          </p:sp>
          <p:sp>
            <p:nvSpPr>
              <p:cNvPr id="25" name="Rounded Rectangle 24"/>
              <p:cNvSpPr/>
              <p:nvPr/>
            </p:nvSpPr>
            <p:spPr>
              <a:xfrm>
                <a:off x="4848558" y="5886009"/>
                <a:ext cx="1731558" cy="2512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Availability Zones</a:t>
                </a:r>
              </a:p>
            </p:txBody>
          </p:sp>
        </p:grpSp>
        <p:sp>
          <p:nvSpPr>
            <p:cNvPr id="23" name="Rounded Rectangle 22"/>
            <p:cNvSpPr/>
            <p:nvPr/>
          </p:nvSpPr>
          <p:spPr>
            <a:xfrm>
              <a:off x="1020611" y="5539990"/>
              <a:ext cx="2604181" cy="6117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p:txBody>
        </p:sp>
      </p:grpSp>
      <p:cxnSp>
        <p:nvCxnSpPr>
          <p:cNvPr id="26" name="Straight Connector 25"/>
          <p:cNvCxnSpPr/>
          <p:nvPr/>
        </p:nvCxnSpPr>
        <p:spPr>
          <a:xfrm>
            <a:off x="838197" y="3961639"/>
            <a:ext cx="784109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717396" y="2113888"/>
            <a:ext cx="558800" cy="1435752"/>
            <a:chOff x="8717396" y="2419766"/>
            <a:chExt cx="558800" cy="1435752"/>
          </a:xfrm>
        </p:grpSpPr>
        <p:cxnSp>
          <p:nvCxnSpPr>
            <p:cNvPr id="28" name="Straight Connector 27"/>
            <p:cNvCxnSpPr/>
            <p:nvPr/>
          </p:nvCxnSpPr>
          <p:spPr>
            <a:xfrm>
              <a:off x="8717396" y="2419766"/>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717396" y="3855518"/>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8278920" y="3137642"/>
              <a:ext cx="143575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996796" y="3137642"/>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717396" y="4508438"/>
            <a:ext cx="558800" cy="987484"/>
            <a:chOff x="8717396" y="4814316"/>
            <a:chExt cx="558800" cy="987484"/>
          </a:xfrm>
        </p:grpSpPr>
        <p:cxnSp>
          <p:nvCxnSpPr>
            <p:cNvPr id="33" name="Straight Connector 32"/>
            <p:cNvCxnSpPr/>
            <p:nvPr/>
          </p:nvCxnSpPr>
          <p:spPr>
            <a:xfrm>
              <a:off x="8717396" y="4814317"/>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717396" y="5801799"/>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996796" y="5308058"/>
              <a:ext cx="279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8503054" y="5308058"/>
              <a:ext cx="98748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9328810" y="2233254"/>
            <a:ext cx="2024989" cy="369332"/>
          </a:xfrm>
          <a:prstGeom prst="rect">
            <a:avLst/>
          </a:prstGeom>
        </p:spPr>
        <p:txBody>
          <a:bodyPr wrap="square" lIns="0" tIns="0" rIns="0" bIns="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Customer</a:t>
            </a:r>
          </a:p>
        </p:txBody>
      </p:sp>
      <p:sp>
        <p:nvSpPr>
          <p:cNvPr id="38" name="Rectangle 37"/>
          <p:cNvSpPr/>
          <p:nvPr/>
        </p:nvSpPr>
        <p:spPr>
          <a:xfrm>
            <a:off x="9437661" y="2602586"/>
            <a:ext cx="1318108" cy="830997"/>
          </a:xfrm>
          <a:prstGeom prst="rect">
            <a:avLst/>
          </a:prstGeom>
        </p:spPr>
        <p:txBody>
          <a:bodyPr wrap="square" lIns="0" tIns="0" rIns="0" bIns="0">
            <a:spAutoFit/>
          </a:bodyPr>
          <a:lstStyle/>
          <a:p>
            <a:r>
              <a:rPr lang="en-US" dirty="0">
                <a:ea typeface="Amazon Ember" panose="020B0603020204020204" pitchFamily="34" charset="0"/>
                <a:cs typeface="Amazon Ember" panose="020B0603020204020204" pitchFamily="34" charset="0"/>
              </a:rPr>
              <a:t>Responsible for security </a:t>
            </a:r>
            <a:r>
              <a:rPr lang="en-US" b="1" i="1" dirty="0" smtClean="0">
                <a:ea typeface="Amazon Ember" panose="020B0603020204020204" pitchFamily="34" charset="0"/>
                <a:cs typeface="Amazon Ember" panose="020B0603020204020204" pitchFamily="34" charset="0"/>
              </a:rPr>
              <a:t>in </a:t>
            </a:r>
            <a:r>
              <a:rPr lang="en-US" dirty="0">
                <a:ea typeface="Amazon Ember" panose="020B0603020204020204" pitchFamily="34" charset="0"/>
                <a:cs typeface="Amazon Ember" panose="020B0603020204020204" pitchFamily="34" charset="0"/>
              </a:rPr>
              <a:t>the cloud</a:t>
            </a:r>
          </a:p>
        </p:txBody>
      </p:sp>
      <p:sp>
        <p:nvSpPr>
          <p:cNvPr id="39" name="Rectangle 38"/>
          <p:cNvSpPr/>
          <p:nvPr/>
        </p:nvSpPr>
        <p:spPr>
          <a:xfrm>
            <a:off x="9558173" y="4323772"/>
            <a:ext cx="2024989" cy="369332"/>
          </a:xfrm>
          <a:prstGeom prst="rect">
            <a:avLst/>
          </a:prstGeom>
        </p:spPr>
        <p:txBody>
          <a:bodyPr wrap="square" lIns="0" tIns="0" rIns="0" bIns="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AWS</a:t>
            </a:r>
          </a:p>
        </p:txBody>
      </p:sp>
      <p:sp>
        <p:nvSpPr>
          <p:cNvPr id="40" name="Rectangle 39"/>
          <p:cNvSpPr/>
          <p:nvPr/>
        </p:nvSpPr>
        <p:spPr>
          <a:xfrm>
            <a:off x="9453372" y="4745158"/>
            <a:ext cx="1318108" cy="830997"/>
          </a:xfrm>
          <a:prstGeom prst="rect">
            <a:avLst/>
          </a:prstGeom>
        </p:spPr>
        <p:txBody>
          <a:bodyPr wrap="square" lIns="0" tIns="0" rIns="0" bIns="0">
            <a:spAutoFit/>
          </a:bodyPr>
          <a:lstStyle/>
          <a:p>
            <a:r>
              <a:rPr lang="en-US" dirty="0">
                <a:ea typeface="Amazon Ember" panose="020B0603020204020204" pitchFamily="34" charset="0"/>
                <a:cs typeface="Amazon Ember" panose="020B0603020204020204" pitchFamily="34" charset="0"/>
              </a:rPr>
              <a:t>Responsible for security </a:t>
            </a:r>
            <a:r>
              <a:rPr lang="en-US" b="1" i="1" dirty="0" smtClean="0">
                <a:ea typeface="Amazon Ember" panose="020B0603020204020204" pitchFamily="34" charset="0"/>
                <a:cs typeface="Amazon Ember" panose="020B0603020204020204" pitchFamily="34" charset="0"/>
              </a:rPr>
              <a:t>of </a:t>
            </a:r>
            <a:r>
              <a:rPr lang="en-US" dirty="0" smtClean="0">
                <a:ea typeface="Amazon Ember" panose="020B0603020204020204" pitchFamily="34" charset="0"/>
                <a:cs typeface="Amazon Ember" panose="020B0603020204020204" pitchFamily="34" charset="0"/>
              </a:rPr>
              <a:t>the </a:t>
            </a:r>
            <a:r>
              <a:rPr lang="en-US" dirty="0">
                <a:ea typeface="Amazon Ember" panose="020B0603020204020204" pitchFamily="34" charset="0"/>
                <a:cs typeface="Amazon Ember" panose="020B0603020204020204" pitchFamily="34" charset="0"/>
              </a:rPr>
              <a:t>cloud</a:t>
            </a:r>
          </a:p>
        </p:txBody>
      </p:sp>
    </p:spTree>
    <p:extLst>
      <p:ext uri="{BB962C8B-B14F-4D97-AF65-F5344CB8AC3E}">
        <p14:creationId xmlns:p14="http://schemas.microsoft.com/office/powerpoint/2010/main" val="28227530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5" name="Rectangle 4"/>
          <p:cNvSpPr/>
          <p:nvPr/>
        </p:nvSpPr>
        <p:spPr>
          <a:xfrm>
            <a:off x="6515099" y="1778644"/>
            <a:ext cx="4838701" cy="9233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In AWS, which security aspects are the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customer’s responsibility</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mazon Ember" panose="020B0603020204020204" pitchFamily="34" charset="0"/>
                <a:ea typeface="Amazon Ember" panose="020B0603020204020204" pitchFamily="34" charset="0"/>
                <a:cs typeface="Amazon Ember" panose="020B0603020204020204" pitchFamily="34" charset="0"/>
              </a:rPr>
              <a:t>(Choose four answers.)</a:t>
            </a:r>
          </a:p>
        </p:txBody>
      </p:sp>
      <p:sp>
        <p:nvSpPr>
          <p:cNvPr id="6" name="Round Diagonal Corner Rectangle 5"/>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Oval 6"/>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112786E9-DC21-4288-A55A-8C4C9D7FF356}"/>
              </a:ext>
            </a:extLst>
          </p:cNvPr>
          <p:cNvSpPr/>
          <p:nvPr/>
        </p:nvSpPr>
        <p:spPr>
          <a:xfrm>
            <a:off x="6515099" y="298123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Lifecycle management of IAM credentials</a:t>
            </a:r>
          </a:p>
        </p:txBody>
      </p:sp>
      <p:sp>
        <p:nvSpPr>
          <p:cNvPr id="9" name="Rectangle 8">
            <a:extLst>
              <a:ext uri="{FF2B5EF4-FFF2-40B4-BE49-F238E27FC236}">
                <a16:creationId xmlns:a16="http://schemas.microsoft.com/office/drawing/2014/main" id="{112786E9-DC21-4288-A55A-8C4C9D7FF356}"/>
              </a:ext>
            </a:extLst>
          </p:cNvPr>
          <p:cNvSpPr/>
          <p:nvPr/>
        </p:nvSpPr>
        <p:spPr>
          <a:xfrm>
            <a:off x="6515099" y="337788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Decommissioning storage devices</a:t>
            </a:r>
          </a:p>
        </p:txBody>
      </p:sp>
      <p:sp>
        <p:nvSpPr>
          <p:cNvPr id="10" name="Rectangle 9">
            <a:extLst>
              <a:ext uri="{FF2B5EF4-FFF2-40B4-BE49-F238E27FC236}">
                <a16:creationId xmlns:a16="http://schemas.microsoft.com/office/drawing/2014/main" id="{112786E9-DC21-4288-A55A-8C4C9D7FF356}"/>
              </a:ext>
            </a:extLst>
          </p:cNvPr>
          <p:cNvSpPr/>
          <p:nvPr/>
        </p:nvSpPr>
        <p:spPr>
          <a:xfrm>
            <a:off x="6515099" y="3774531"/>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Security group and access control list (ACL) settings</a:t>
            </a:r>
          </a:p>
        </p:txBody>
      </p:sp>
      <p:sp>
        <p:nvSpPr>
          <p:cNvPr id="11" name="Rectangle 10">
            <a:extLst>
              <a:ext uri="{FF2B5EF4-FFF2-40B4-BE49-F238E27FC236}">
                <a16:creationId xmlns:a16="http://schemas.microsoft.com/office/drawing/2014/main" id="{112786E9-DC21-4288-A55A-8C4C9D7FF356}"/>
              </a:ext>
            </a:extLst>
          </p:cNvPr>
          <p:cNvSpPr/>
          <p:nvPr/>
        </p:nvSpPr>
        <p:spPr>
          <a:xfrm>
            <a:off x="6515099" y="4427743"/>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Encryption of </a:t>
            </a: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Amazon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 Block Store (Amazon EBS) volumes</a:t>
            </a:r>
          </a:p>
        </p:txBody>
      </p:sp>
      <p:sp>
        <p:nvSpPr>
          <p:cNvPr id="12" name="Rectangle 11">
            <a:extLst>
              <a:ext uri="{FF2B5EF4-FFF2-40B4-BE49-F238E27FC236}">
                <a16:creationId xmlns:a16="http://schemas.microsoft.com/office/drawing/2014/main" id="{112786E9-DC21-4288-A55A-8C4C9D7FF356}"/>
              </a:ext>
            </a:extLst>
          </p:cNvPr>
          <p:cNvSpPr/>
          <p:nvPr/>
        </p:nvSpPr>
        <p:spPr>
          <a:xfrm>
            <a:off x="6515099" y="5020336"/>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Controlling physical access to compute resources</a:t>
            </a:r>
          </a:p>
        </p:txBody>
      </p:sp>
      <p:sp>
        <p:nvSpPr>
          <p:cNvPr id="13" name="Rectangle 12">
            <a:extLst>
              <a:ext uri="{FF2B5EF4-FFF2-40B4-BE49-F238E27FC236}">
                <a16:creationId xmlns:a16="http://schemas.microsoft.com/office/drawing/2014/main" id="{112786E9-DC21-4288-A55A-8C4C9D7FF356}"/>
              </a:ext>
            </a:extLst>
          </p:cNvPr>
          <p:cNvSpPr/>
          <p:nvPr/>
        </p:nvSpPr>
        <p:spPr>
          <a:xfrm>
            <a:off x="6515099" y="567824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6"/>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Patch management of EC2 instances</a:t>
            </a:r>
          </a:p>
        </p:txBody>
      </p:sp>
      <p:grpSp>
        <p:nvGrpSpPr>
          <p:cNvPr id="14" name="Group 13"/>
          <p:cNvGrpSpPr/>
          <p:nvPr/>
        </p:nvGrpSpPr>
        <p:grpSpPr>
          <a:xfrm>
            <a:off x="2886526" y="3375655"/>
            <a:ext cx="742046" cy="918720"/>
            <a:chOff x="6307138" y="3243263"/>
            <a:chExt cx="300037" cy="371475"/>
          </a:xfrm>
        </p:grpSpPr>
        <p:sp>
          <p:nvSpPr>
            <p:cNvPr id="15" name="Freeform 14"/>
            <p:cNvSpPr>
              <a:spLocks/>
            </p:cNvSpPr>
            <p:nvPr/>
          </p:nvSpPr>
          <p:spPr bwMode="auto">
            <a:xfrm>
              <a:off x="6365875" y="3243263"/>
              <a:ext cx="241300" cy="371475"/>
            </a:xfrm>
            <a:custGeom>
              <a:avLst/>
              <a:gdLst>
                <a:gd name="T0" fmla="*/ 62 w 64"/>
                <a:gd name="T1" fmla="*/ 0 h 96"/>
                <a:gd name="T2" fmla="*/ 2 w 64"/>
                <a:gd name="T3" fmla="*/ 0 h 96"/>
                <a:gd name="T4" fmla="*/ 0 w 64"/>
                <a:gd name="T5" fmla="*/ 2 h 96"/>
                <a:gd name="T6" fmla="*/ 0 w 64"/>
                <a:gd name="T7" fmla="*/ 20 h 96"/>
                <a:gd name="T8" fmla="*/ 4 w 64"/>
                <a:gd name="T9" fmla="*/ 20 h 96"/>
                <a:gd name="T10" fmla="*/ 22 w 64"/>
                <a:gd name="T11" fmla="*/ 36 h 96"/>
                <a:gd name="T12" fmla="*/ 22 w 64"/>
                <a:gd name="T13" fmla="*/ 36 h 96"/>
                <a:gd name="T14" fmla="*/ 28 w 64"/>
                <a:gd name="T15" fmla="*/ 42 h 96"/>
                <a:gd name="T16" fmla="*/ 28 w 64"/>
                <a:gd name="T17" fmla="*/ 70 h 96"/>
                <a:gd name="T18" fmla="*/ 22 w 64"/>
                <a:gd name="T19" fmla="*/ 76 h 96"/>
                <a:gd name="T20" fmla="*/ 0 w 64"/>
                <a:gd name="T21" fmla="*/ 76 h 96"/>
                <a:gd name="T22" fmla="*/ 0 w 64"/>
                <a:gd name="T23" fmla="*/ 94 h 96"/>
                <a:gd name="T24" fmla="*/ 2 w 64"/>
                <a:gd name="T25" fmla="*/ 96 h 96"/>
                <a:gd name="T26" fmla="*/ 62 w 64"/>
                <a:gd name="T27" fmla="*/ 96 h 96"/>
                <a:gd name="T28" fmla="*/ 64 w 64"/>
                <a:gd name="T29" fmla="*/ 94 h 96"/>
                <a:gd name="T30" fmla="*/ 64 w 64"/>
                <a:gd name="T31" fmla="*/ 2 h 96"/>
                <a:gd name="T32" fmla="*/ 62 w 64"/>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96">
                  <a:moveTo>
                    <a:pt x="62" y="0"/>
                  </a:moveTo>
                  <a:cubicBezTo>
                    <a:pt x="2" y="0"/>
                    <a:pt x="2" y="0"/>
                    <a:pt x="2" y="0"/>
                  </a:cubicBezTo>
                  <a:cubicBezTo>
                    <a:pt x="1" y="0"/>
                    <a:pt x="0" y="1"/>
                    <a:pt x="0" y="2"/>
                  </a:cubicBezTo>
                  <a:cubicBezTo>
                    <a:pt x="0" y="20"/>
                    <a:pt x="0" y="20"/>
                    <a:pt x="0" y="20"/>
                  </a:cubicBezTo>
                  <a:cubicBezTo>
                    <a:pt x="1" y="20"/>
                    <a:pt x="3" y="20"/>
                    <a:pt x="4" y="20"/>
                  </a:cubicBezTo>
                  <a:cubicBezTo>
                    <a:pt x="13" y="20"/>
                    <a:pt x="21" y="27"/>
                    <a:pt x="22" y="36"/>
                  </a:cubicBezTo>
                  <a:cubicBezTo>
                    <a:pt x="22" y="36"/>
                    <a:pt x="22" y="36"/>
                    <a:pt x="22" y="36"/>
                  </a:cubicBezTo>
                  <a:cubicBezTo>
                    <a:pt x="25" y="36"/>
                    <a:pt x="28" y="39"/>
                    <a:pt x="28" y="42"/>
                  </a:cubicBezTo>
                  <a:cubicBezTo>
                    <a:pt x="28" y="70"/>
                    <a:pt x="28" y="70"/>
                    <a:pt x="28" y="70"/>
                  </a:cubicBezTo>
                  <a:cubicBezTo>
                    <a:pt x="28" y="73"/>
                    <a:pt x="25" y="76"/>
                    <a:pt x="22" y="76"/>
                  </a:cubicBezTo>
                  <a:cubicBezTo>
                    <a:pt x="0" y="76"/>
                    <a:pt x="0" y="76"/>
                    <a:pt x="0" y="76"/>
                  </a:cubicBezTo>
                  <a:cubicBezTo>
                    <a:pt x="0" y="94"/>
                    <a:pt x="0" y="94"/>
                    <a:pt x="0" y="94"/>
                  </a:cubicBezTo>
                  <a:cubicBezTo>
                    <a:pt x="0" y="95"/>
                    <a:pt x="1" y="96"/>
                    <a:pt x="2" y="96"/>
                  </a:cubicBezTo>
                  <a:cubicBezTo>
                    <a:pt x="62" y="96"/>
                    <a:pt x="62" y="96"/>
                    <a:pt x="62" y="96"/>
                  </a:cubicBezTo>
                  <a:cubicBezTo>
                    <a:pt x="63" y="96"/>
                    <a:pt x="64" y="95"/>
                    <a:pt x="64" y="94"/>
                  </a:cubicBezTo>
                  <a:cubicBezTo>
                    <a:pt x="64" y="2"/>
                    <a:pt x="64" y="2"/>
                    <a:pt x="64" y="2"/>
                  </a:cubicBezTo>
                  <a:cubicBezTo>
                    <a:pt x="64" y="1"/>
                    <a:pt x="63" y="0"/>
                    <a:pt x="6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
            <p:cNvSpPr>
              <a:spLocks noEditPoints="1"/>
            </p:cNvSpPr>
            <p:nvPr/>
          </p:nvSpPr>
          <p:spPr bwMode="auto">
            <a:xfrm>
              <a:off x="6307138" y="3336926"/>
              <a:ext cx="149225" cy="185738"/>
            </a:xfrm>
            <a:custGeom>
              <a:avLst/>
              <a:gdLst>
                <a:gd name="T0" fmla="*/ 38 w 40"/>
                <a:gd name="T1" fmla="*/ 16 h 48"/>
                <a:gd name="T2" fmla="*/ 34 w 40"/>
                <a:gd name="T3" fmla="*/ 16 h 48"/>
                <a:gd name="T4" fmla="*/ 34 w 40"/>
                <a:gd name="T5" fmla="*/ 14 h 48"/>
                <a:gd name="T6" fmla="*/ 20 w 40"/>
                <a:gd name="T7" fmla="*/ 0 h 48"/>
                <a:gd name="T8" fmla="*/ 6 w 40"/>
                <a:gd name="T9" fmla="*/ 14 h 48"/>
                <a:gd name="T10" fmla="*/ 6 w 40"/>
                <a:gd name="T11" fmla="*/ 16 h 48"/>
                <a:gd name="T12" fmla="*/ 2 w 40"/>
                <a:gd name="T13" fmla="*/ 16 h 48"/>
                <a:gd name="T14" fmla="*/ 0 w 40"/>
                <a:gd name="T15" fmla="*/ 18 h 48"/>
                <a:gd name="T16" fmla="*/ 0 w 40"/>
                <a:gd name="T17" fmla="*/ 46 h 48"/>
                <a:gd name="T18" fmla="*/ 2 w 40"/>
                <a:gd name="T19" fmla="*/ 48 h 48"/>
                <a:gd name="T20" fmla="*/ 38 w 40"/>
                <a:gd name="T21" fmla="*/ 48 h 48"/>
                <a:gd name="T22" fmla="*/ 40 w 40"/>
                <a:gd name="T23" fmla="*/ 46 h 48"/>
                <a:gd name="T24" fmla="*/ 40 w 40"/>
                <a:gd name="T25" fmla="*/ 18 h 48"/>
                <a:gd name="T26" fmla="*/ 38 w 40"/>
                <a:gd name="T27" fmla="*/ 16 h 48"/>
                <a:gd name="T28" fmla="*/ 22 w 40"/>
                <a:gd name="T29" fmla="*/ 31 h 48"/>
                <a:gd name="T30" fmla="*/ 22 w 40"/>
                <a:gd name="T31" fmla="*/ 38 h 48"/>
                <a:gd name="T32" fmla="*/ 20 w 40"/>
                <a:gd name="T33" fmla="*/ 40 h 48"/>
                <a:gd name="T34" fmla="*/ 18 w 40"/>
                <a:gd name="T35" fmla="*/ 38 h 48"/>
                <a:gd name="T36" fmla="*/ 18 w 40"/>
                <a:gd name="T37" fmla="*/ 31 h 48"/>
                <a:gd name="T38" fmla="*/ 16 w 40"/>
                <a:gd name="T39" fmla="*/ 28 h 48"/>
                <a:gd name="T40" fmla="*/ 20 w 40"/>
                <a:gd name="T41" fmla="*/ 24 h 48"/>
                <a:gd name="T42" fmla="*/ 24 w 40"/>
                <a:gd name="T43" fmla="*/ 28 h 48"/>
                <a:gd name="T44" fmla="*/ 22 w 40"/>
                <a:gd name="T45" fmla="*/ 31 h 48"/>
                <a:gd name="T46" fmla="*/ 30 w 40"/>
                <a:gd name="T47" fmla="*/ 16 h 48"/>
                <a:gd name="T48" fmla="*/ 10 w 40"/>
                <a:gd name="T49" fmla="*/ 16 h 48"/>
                <a:gd name="T50" fmla="*/ 10 w 40"/>
                <a:gd name="T51" fmla="*/ 14 h 48"/>
                <a:gd name="T52" fmla="*/ 20 w 40"/>
                <a:gd name="T53" fmla="*/ 4 h 48"/>
                <a:gd name="T54" fmla="*/ 30 w 40"/>
                <a:gd name="T55" fmla="*/ 14 h 48"/>
                <a:gd name="T56" fmla="*/ 30 w 40"/>
                <a:gd name="T5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48">
                  <a:moveTo>
                    <a:pt x="38" y="16"/>
                  </a:moveTo>
                  <a:cubicBezTo>
                    <a:pt x="34" y="16"/>
                    <a:pt x="34" y="16"/>
                    <a:pt x="34" y="16"/>
                  </a:cubicBezTo>
                  <a:cubicBezTo>
                    <a:pt x="34" y="14"/>
                    <a:pt x="34" y="14"/>
                    <a:pt x="34" y="14"/>
                  </a:cubicBezTo>
                  <a:cubicBezTo>
                    <a:pt x="34" y="6"/>
                    <a:pt x="28" y="0"/>
                    <a:pt x="20" y="0"/>
                  </a:cubicBezTo>
                  <a:cubicBezTo>
                    <a:pt x="12" y="0"/>
                    <a:pt x="6" y="6"/>
                    <a:pt x="6" y="14"/>
                  </a:cubicBezTo>
                  <a:cubicBezTo>
                    <a:pt x="6" y="16"/>
                    <a:pt x="6" y="16"/>
                    <a:pt x="6" y="16"/>
                  </a:cubicBezTo>
                  <a:cubicBezTo>
                    <a:pt x="2" y="16"/>
                    <a:pt x="2" y="16"/>
                    <a:pt x="2" y="16"/>
                  </a:cubicBezTo>
                  <a:cubicBezTo>
                    <a:pt x="1" y="16"/>
                    <a:pt x="0" y="17"/>
                    <a:pt x="0" y="18"/>
                  </a:cubicBezTo>
                  <a:cubicBezTo>
                    <a:pt x="0" y="46"/>
                    <a:pt x="0" y="46"/>
                    <a:pt x="0" y="46"/>
                  </a:cubicBezTo>
                  <a:cubicBezTo>
                    <a:pt x="0" y="47"/>
                    <a:pt x="1" y="48"/>
                    <a:pt x="2" y="48"/>
                  </a:cubicBezTo>
                  <a:cubicBezTo>
                    <a:pt x="38" y="48"/>
                    <a:pt x="38" y="48"/>
                    <a:pt x="38" y="48"/>
                  </a:cubicBezTo>
                  <a:cubicBezTo>
                    <a:pt x="39" y="48"/>
                    <a:pt x="40" y="47"/>
                    <a:pt x="40" y="46"/>
                  </a:cubicBezTo>
                  <a:cubicBezTo>
                    <a:pt x="40" y="18"/>
                    <a:pt x="40" y="18"/>
                    <a:pt x="40" y="18"/>
                  </a:cubicBezTo>
                  <a:cubicBezTo>
                    <a:pt x="40" y="17"/>
                    <a:pt x="39" y="16"/>
                    <a:pt x="38" y="16"/>
                  </a:cubicBezTo>
                  <a:close/>
                  <a:moveTo>
                    <a:pt x="22" y="31"/>
                  </a:moveTo>
                  <a:cubicBezTo>
                    <a:pt x="22" y="38"/>
                    <a:pt x="22" y="38"/>
                    <a:pt x="22" y="38"/>
                  </a:cubicBezTo>
                  <a:cubicBezTo>
                    <a:pt x="22" y="39"/>
                    <a:pt x="21" y="40"/>
                    <a:pt x="20" y="40"/>
                  </a:cubicBezTo>
                  <a:cubicBezTo>
                    <a:pt x="19" y="40"/>
                    <a:pt x="18" y="39"/>
                    <a:pt x="18" y="38"/>
                  </a:cubicBezTo>
                  <a:cubicBezTo>
                    <a:pt x="18" y="31"/>
                    <a:pt x="18" y="31"/>
                    <a:pt x="18" y="31"/>
                  </a:cubicBezTo>
                  <a:cubicBezTo>
                    <a:pt x="17" y="31"/>
                    <a:pt x="16" y="29"/>
                    <a:pt x="16" y="28"/>
                  </a:cubicBezTo>
                  <a:cubicBezTo>
                    <a:pt x="16" y="26"/>
                    <a:pt x="18" y="24"/>
                    <a:pt x="20" y="24"/>
                  </a:cubicBezTo>
                  <a:cubicBezTo>
                    <a:pt x="22" y="24"/>
                    <a:pt x="24" y="26"/>
                    <a:pt x="24" y="28"/>
                  </a:cubicBezTo>
                  <a:cubicBezTo>
                    <a:pt x="24" y="29"/>
                    <a:pt x="23" y="31"/>
                    <a:pt x="22" y="31"/>
                  </a:cubicBezTo>
                  <a:close/>
                  <a:moveTo>
                    <a:pt x="30" y="16"/>
                  </a:moveTo>
                  <a:cubicBezTo>
                    <a:pt x="10" y="16"/>
                    <a:pt x="10" y="16"/>
                    <a:pt x="10" y="16"/>
                  </a:cubicBezTo>
                  <a:cubicBezTo>
                    <a:pt x="10" y="14"/>
                    <a:pt x="10" y="14"/>
                    <a:pt x="10" y="14"/>
                  </a:cubicBezTo>
                  <a:cubicBezTo>
                    <a:pt x="10" y="8"/>
                    <a:pt x="14" y="4"/>
                    <a:pt x="20" y="4"/>
                  </a:cubicBezTo>
                  <a:cubicBezTo>
                    <a:pt x="26" y="4"/>
                    <a:pt x="30" y="8"/>
                    <a:pt x="30" y="14"/>
                  </a:cubicBezTo>
                  <a:lnTo>
                    <a:pt x="30" y="1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7" name="Rectangle 16">
            <a:extLst>
              <a:ext uri="{FF2B5EF4-FFF2-40B4-BE49-F238E27FC236}">
                <a16:creationId xmlns:a16="http://schemas.microsoft.com/office/drawing/2014/main" id="{83C83AE7-8712-FA41-A1F0-BD227545B5F6}"/>
              </a:ext>
            </a:extLst>
          </p:cNvPr>
          <p:cNvSpPr/>
          <p:nvPr/>
        </p:nvSpPr>
        <p:spPr>
          <a:xfrm>
            <a:off x="6515097" y="5020876"/>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Controlling physical access to compute resources</a:t>
            </a:r>
          </a:p>
        </p:txBody>
      </p:sp>
      <p:sp>
        <p:nvSpPr>
          <p:cNvPr id="18" name="Rectangle 17">
            <a:extLst>
              <a:ext uri="{FF2B5EF4-FFF2-40B4-BE49-F238E27FC236}">
                <a16:creationId xmlns:a16="http://schemas.microsoft.com/office/drawing/2014/main" id="{BA82C220-7AE9-184D-A352-A13A6704F598}"/>
              </a:ext>
            </a:extLst>
          </p:cNvPr>
          <p:cNvSpPr/>
          <p:nvPr/>
        </p:nvSpPr>
        <p:spPr>
          <a:xfrm>
            <a:off x="6515098" y="3375868"/>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Decommissioning storage devices</a:t>
            </a:r>
          </a:p>
        </p:txBody>
      </p:sp>
      <p:sp>
        <p:nvSpPr>
          <p:cNvPr id="19" name="Rectangle 18">
            <a:extLst>
              <a:ext uri="{FF2B5EF4-FFF2-40B4-BE49-F238E27FC236}">
                <a16:creationId xmlns:a16="http://schemas.microsoft.com/office/drawing/2014/main" id="{5125D225-AABA-1A42-BD31-54485368FAC4}"/>
              </a:ext>
            </a:extLst>
          </p:cNvPr>
          <p:cNvSpPr/>
          <p:nvPr/>
        </p:nvSpPr>
        <p:spPr>
          <a:xfrm>
            <a:off x="6515099" y="2981168"/>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Lifecycle management of IAM credentials</a:t>
            </a:r>
          </a:p>
        </p:txBody>
      </p:sp>
      <p:sp>
        <p:nvSpPr>
          <p:cNvPr id="20" name="Rectangle 19">
            <a:extLst>
              <a:ext uri="{FF2B5EF4-FFF2-40B4-BE49-F238E27FC236}">
                <a16:creationId xmlns:a16="http://schemas.microsoft.com/office/drawing/2014/main" id="{8FA2C082-8BEF-A344-9CEC-77DF891D5C4B}"/>
              </a:ext>
            </a:extLst>
          </p:cNvPr>
          <p:cNvSpPr/>
          <p:nvPr/>
        </p:nvSpPr>
        <p:spPr>
          <a:xfrm>
            <a:off x="6514172" y="3775257"/>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Security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g</a:t>
            </a: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roup and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a:t>
            </a: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ccess control list (ACL) settings</a:t>
            </a:r>
          </a:p>
        </p:txBody>
      </p:sp>
      <p:sp>
        <p:nvSpPr>
          <p:cNvPr id="21" name="Rectangle 20">
            <a:extLst>
              <a:ext uri="{FF2B5EF4-FFF2-40B4-BE49-F238E27FC236}">
                <a16:creationId xmlns:a16="http://schemas.microsoft.com/office/drawing/2014/main" id="{1D6CF122-A8B8-2F47-A8A7-9609BCB6EF0E}"/>
              </a:ext>
            </a:extLst>
          </p:cNvPr>
          <p:cNvSpPr/>
          <p:nvPr/>
        </p:nvSpPr>
        <p:spPr>
          <a:xfrm>
            <a:off x="6514171" y="4427743"/>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Encryption of Amazon</a:t>
            </a:r>
            <a:r>
              <a:rPr kumimoji="0" lang="en-US" sz="1800" b="0" i="0" u="none" strike="noStrike" kern="1200" cap="none" spc="0" normalizeH="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 Block Store (Amazon EBS) volumes</a:t>
            </a:r>
          </a:p>
        </p:txBody>
      </p:sp>
      <p:sp>
        <p:nvSpPr>
          <p:cNvPr id="22" name="Rectangle 21">
            <a:extLst>
              <a:ext uri="{FF2B5EF4-FFF2-40B4-BE49-F238E27FC236}">
                <a16:creationId xmlns:a16="http://schemas.microsoft.com/office/drawing/2014/main" id="{0C12CFF1-9BC4-3943-93EA-E22B9050FD03}"/>
              </a:ext>
            </a:extLst>
          </p:cNvPr>
          <p:cNvSpPr/>
          <p:nvPr/>
        </p:nvSpPr>
        <p:spPr>
          <a:xfrm>
            <a:off x="6515097" y="567781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6"/>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Patch management of EC2 instances</a:t>
            </a:r>
          </a:p>
        </p:txBody>
      </p:sp>
      <p:sp>
        <p:nvSpPr>
          <p:cNvPr id="23" name="Rectangle 22">
            <a:extLst>
              <a:ext uri="{FF2B5EF4-FFF2-40B4-BE49-F238E27FC236}">
                <a16:creationId xmlns:a16="http://schemas.microsoft.com/office/drawing/2014/main" id="{BAF9DEE7-C026-0148-B1FC-51E4D8A04E1E}"/>
              </a:ext>
            </a:extLst>
          </p:cNvPr>
          <p:cNvSpPr/>
          <p:nvPr/>
        </p:nvSpPr>
        <p:spPr>
          <a:xfrm>
            <a:off x="6514173" y="1778841"/>
            <a:ext cx="4838701" cy="9233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In AWS, which security aspects are </a:t>
            </a: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the customer’s responsibility?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(Choose four answers.)</a:t>
            </a:r>
          </a:p>
        </p:txBody>
      </p:sp>
    </p:spTree>
    <p:extLst>
      <p:ext uri="{BB962C8B-B14F-4D97-AF65-F5344CB8AC3E}">
        <p14:creationId xmlns:p14="http://schemas.microsoft.com/office/powerpoint/2010/main" val="1886930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Virtual Private Cloud </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a:p>
        </p:txBody>
      </p:sp>
      <p:sp>
        <p:nvSpPr>
          <p:cNvPr id="5" name="Round Diagonal Corner Rectangle 26">
            <a:extLst>
              <a:ext uri="{FF2B5EF4-FFF2-40B4-BE49-F238E27FC236}">
                <a16:creationId xmlns:a16="http://schemas.microsoft.com/office/drawing/2014/main" id="{DE53DC2E-6593-45C3-9623-5FC481F6E083}"/>
              </a:ext>
            </a:extLst>
          </p:cNvPr>
          <p:cNvSpPr/>
          <p:nvPr/>
        </p:nvSpPr>
        <p:spPr>
          <a:xfrm>
            <a:off x="4807528" y="1745099"/>
            <a:ext cx="4485559" cy="4216023"/>
          </a:xfrm>
          <a:prstGeom prst="roundRect">
            <a:avLst>
              <a:gd name="adj" fmla="val 522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 Diagonal Corner Rectangle 26">
            <a:extLst>
              <a:ext uri="{FF2B5EF4-FFF2-40B4-BE49-F238E27FC236}">
                <a16:creationId xmlns:a16="http://schemas.microsoft.com/office/drawing/2014/main" id="{DE53DC2E-6593-45C3-9623-5FC481F6E083}"/>
              </a:ext>
            </a:extLst>
          </p:cNvPr>
          <p:cNvSpPr/>
          <p:nvPr/>
        </p:nvSpPr>
        <p:spPr>
          <a:xfrm>
            <a:off x="5093829" y="2110952"/>
            <a:ext cx="3789965" cy="3484316"/>
          </a:xfrm>
          <a:prstGeom prst="roundRect">
            <a:avLst>
              <a:gd name="adj" fmla="val 522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E9C09194-A68A-49D4-B7C5-C7B12D77E527}"/>
              </a:ext>
            </a:extLst>
          </p:cNvPr>
          <p:cNvSpPr/>
          <p:nvPr/>
        </p:nvSpPr>
        <p:spPr>
          <a:xfrm>
            <a:off x="513291" y="1413155"/>
            <a:ext cx="3750425" cy="4739759"/>
          </a:xfrm>
          <a:prstGeom prst="rect">
            <a:avLst/>
          </a:prstGeom>
        </p:spPr>
        <p:txBody>
          <a:bodyPr wrap="square" lIns="0" tIns="0" rIns="0" bIns="0">
            <a:spAutoFit/>
          </a:bodyPr>
          <a:lstStyle/>
          <a:p>
            <a:r>
              <a:rPr lang="en-US" dirty="0">
                <a:latin typeface="Amazon Ember" panose="02000000000000000000" pitchFamily="2" charset="0"/>
                <a:ea typeface="Amazon Ember" panose="02000000000000000000" pitchFamily="2" charset="0"/>
                <a:cs typeface="Amazon Ember" panose="020B0603020204020204" pitchFamily="34" charset="0"/>
              </a:rPr>
              <a:t>Amazon VPC is the logically-isolated section of the virtual network that you </a:t>
            </a:r>
            <a:r>
              <a:rPr lang="en-US" dirty="0" smtClean="0">
                <a:latin typeface="Amazon Ember" panose="02000000000000000000" pitchFamily="2" charset="0"/>
                <a:ea typeface="Amazon Ember" panose="02000000000000000000" pitchFamily="2" charset="0"/>
                <a:cs typeface="Amazon Ember" panose="020B0603020204020204" pitchFamily="34" charset="0"/>
              </a:rPr>
              <a:t>defined</a:t>
            </a:r>
            <a:endParaRPr lang="en-US" dirty="0">
              <a:latin typeface="Amazon Ember" panose="02000000000000000000" pitchFamily="2" charset="0"/>
              <a:ea typeface="Amazon Ember" panose="02000000000000000000" pitchFamily="2" charset="0"/>
              <a:cs typeface="Amazon Ember" panose="020B0603020204020204" pitchFamily="34" charset="0"/>
            </a:endParaRPr>
          </a:p>
          <a:p>
            <a:endParaRPr lang="en-US"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endParaRPr>
          </a:p>
          <a:p>
            <a:pPr marL="0" lvl="1" defTabSz="342900">
              <a:spcBef>
                <a:spcPts val="600"/>
              </a:spcBef>
              <a:buClr>
                <a:schemeClr val="accent1"/>
              </a:buClr>
              <a:buSzPct val="110000"/>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What you must know:</a:t>
            </a:r>
          </a:p>
          <a:p>
            <a:pPr marL="342900" lvl="1" indent="-34290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Basic concepts of </a:t>
            </a:r>
            <a:b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VPC and its components</a:t>
            </a:r>
          </a:p>
          <a:p>
            <a:pPr marL="342900" lvl="1" indent="-342900" defTabSz="342900">
              <a:spcBef>
                <a:spcPts val="600"/>
              </a:spcBef>
              <a:spcAft>
                <a:spcPts val="600"/>
              </a:spcAft>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How to design and configure</a:t>
            </a:r>
            <a:b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it to meet security mandates</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Subnet</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Network ACL</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Route table</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Security group</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VPN </a:t>
            </a:r>
          </a:p>
          <a:p>
            <a:pPr marL="654050" lvl="1" indent="-285750" defTabSz="342900">
              <a:buClr>
                <a:schemeClr val="accent1"/>
              </a:buClr>
              <a:buSzPct val="110000"/>
              <a:buBlip>
                <a:blip r:embed="rId3"/>
              </a:buBlip>
              <a:tabLst>
                <a:tab pos="8461375" algn="r"/>
              </a:tabLst>
            </a:pPr>
            <a:r>
              <a:rPr lang="en-US" dirty="0">
                <a:solidFill>
                  <a:schemeClr val="tx1">
                    <a:lumMod val="50000"/>
                  </a:schemeClr>
                </a:solidFill>
                <a:ea typeface="Amazon Ember" panose="020B0603020204020204" pitchFamily="34" charset="0"/>
                <a:cs typeface="Amazon Ember" panose="020B0603020204020204" pitchFamily="34" charset="0"/>
              </a:rPr>
              <a:t>VPC flow logs</a:t>
            </a:r>
          </a:p>
        </p:txBody>
      </p:sp>
      <p:pic>
        <p:nvPicPr>
          <p:cNvPr id="8" name="Picture 7">
            <a:extLst>
              <a:ext uri="{FF2B5EF4-FFF2-40B4-BE49-F238E27FC236}">
                <a16:creationId xmlns:a16="http://schemas.microsoft.com/office/drawing/2014/main" id="{58F19B99-9B8F-4BC2-9FE8-E976C7F6A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9849" y="1413155"/>
            <a:ext cx="936563" cy="611369"/>
          </a:xfrm>
          <a:prstGeom prst="rect">
            <a:avLst/>
          </a:prstGeom>
        </p:spPr>
      </p:pic>
      <p:grpSp>
        <p:nvGrpSpPr>
          <p:cNvPr id="9" name="Group 8"/>
          <p:cNvGrpSpPr/>
          <p:nvPr/>
        </p:nvGrpSpPr>
        <p:grpSpPr>
          <a:xfrm>
            <a:off x="4807528" y="2206979"/>
            <a:ext cx="4485559" cy="1445857"/>
            <a:chOff x="4807528" y="2328002"/>
            <a:chExt cx="4485559" cy="1445857"/>
          </a:xfrm>
        </p:grpSpPr>
        <p:grpSp>
          <p:nvGrpSpPr>
            <p:cNvPr id="10" name="Group 9"/>
            <p:cNvGrpSpPr/>
            <p:nvPr/>
          </p:nvGrpSpPr>
          <p:grpSpPr>
            <a:xfrm>
              <a:off x="5749506" y="2419752"/>
              <a:ext cx="2453687" cy="1346623"/>
              <a:chOff x="5749506" y="2435843"/>
              <a:chExt cx="2453687" cy="1346623"/>
            </a:xfrm>
          </p:grpSpPr>
          <p:grpSp>
            <p:nvGrpSpPr>
              <p:cNvPr id="12" name="Group 11"/>
              <p:cNvGrpSpPr/>
              <p:nvPr/>
            </p:nvGrpSpPr>
            <p:grpSpPr>
              <a:xfrm>
                <a:off x="5749506" y="2435843"/>
                <a:ext cx="2453687" cy="1098543"/>
                <a:chOff x="5749506" y="2386148"/>
                <a:chExt cx="2453687" cy="1098543"/>
              </a:xfrm>
            </p:grpSpPr>
            <p:sp>
              <p:nvSpPr>
                <p:cNvPr id="14" name="Rectangle: Diagonal Corners Rounded 10">
                  <a:extLst>
                    <a:ext uri="{FF2B5EF4-FFF2-40B4-BE49-F238E27FC236}">
                      <a16:creationId xmlns:a16="http://schemas.microsoft.com/office/drawing/2014/main" id="{95CF537B-3A69-42D1-AD21-BA7D87F54AD4}"/>
                    </a:ext>
                  </a:extLst>
                </p:cNvPr>
                <p:cNvSpPr/>
                <p:nvPr/>
              </p:nvSpPr>
              <p:spPr>
                <a:xfrm>
                  <a:off x="5834589" y="2524390"/>
                  <a:ext cx="2351404" cy="960301"/>
                </a:xfrm>
                <a:prstGeom prst="roundRect">
                  <a:avLst>
                    <a:gd name="adj" fmla="val 10327"/>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12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5" name="Group 14"/>
                <p:cNvGrpSpPr/>
                <p:nvPr/>
              </p:nvGrpSpPr>
              <p:grpSpPr>
                <a:xfrm>
                  <a:off x="5983682" y="2386148"/>
                  <a:ext cx="232578" cy="278323"/>
                  <a:chOff x="1438276" y="4325378"/>
                  <a:chExt cx="309562" cy="370447"/>
                </a:xfrm>
              </p:grpSpPr>
              <p:sp>
                <p:nvSpPr>
                  <p:cNvPr id="21" name="Rectangle 20"/>
                  <p:cNvSpPr/>
                  <p:nvPr/>
                </p:nvSpPr>
                <p:spPr>
                  <a:xfrm>
                    <a:off x="1438276" y="4438650"/>
                    <a:ext cx="309562" cy="25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2" name="Group 21"/>
                  <p:cNvGrpSpPr/>
                  <p:nvPr/>
                </p:nvGrpSpPr>
                <p:grpSpPr>
                  <a:xfrm>
                    <a:off x="1468088" y="4325378"/>
                    <a:ext cx="250089" cy="344241"/>
                    <a:chOff x="5629649" y="3177692"/>
                    <a:chExt cx="932702" cy="1283837"/>
                  </a:xfrm>
                </p:grpSpPr>
                <p:sp>
                  <p:nvSpPr>
                    <p:cNvPr id="23" name="Freeform 22"/>
                    <p:cNvSpPr>
                      <a:spLocks noEditPoints="1"/>
                    </p:cNvSpPr>
                    <p:nvPr/>
                  </p:nvSpPr>
                  <p:spPr bwMode="auto">
                    <a:xfrm>
                      <a:off x="5629649" y="3177692"/>
                      <a:ext cx="932702" cy="1283837"/>
                    </a:xfrm>
                    <a:custGeom>
                      <a:avLst/>
                      <a:gdLst>
                        <a:gd name="T0" fmla="*/ 70 w 72"/>
                        <a:gd name="T1" fmla="*/ 52 h 96"/>
                        <a:gd name="T2" fmla="*/ 72 w 72"/>
                        <a:gd name="T3" fmla="*/ 50 h 96"/>
                        <a:gd name="T4" fmla="*/ 72 w 72"/>
                        <a:gd name="T5" fmla="*/ 38 h 96"/>
                        <a:gd name="T6" fmla="*/ 70 w 72"/>
                        <a:gd name="T7" fmla="*/ 36 h 96"/>
                        <a:gd name="T8" fmla="*/ 60 w 72"/>
                        <a:gd name="T9" fmla="*/ 36 h 96"/>
                        <a:gd name="T10" fmla="*/ 60 w 72"/>
                        <a:gd name="T11" fmla="*/ 24 h 96"/>
                        <a:gd name="T12" fmla="*/ 36 w 72"/>
                        <a:gd name="T13" fmla="*/ 0 h 96"/>
                        <a:gd name="T14" fmla="*/ 12 w 72"/>
                        <a:gd name="T15" fmla="*/ 24 h 96"/>
                        <a:gd name="T16" fmla="*/ 12 w 72"/>
                        <a:gd name="T17" fmla="*/ 36 h 96"/>
                        <a:gd name="T18" fmla="*/ 2 w 72"/>
                        <a:gd name="T19" fmla="*/ 36 h 96"/>
                        <a:gd name="T20" fmla="*/ 0 w 72"/>
                        <a:gd name="T21" fmla="*/ 38 h 96"/>
                        <a:gd name="T22" fmla="*/ 0 w 72"/>
                        <a:gd name="T23" fmla="*/ 94 h 96"/>
                        <a:gd name="T24" fmla="*/ 2 w 72"/>
                        <a:gd name="T25" fmla="*/ 96 h 96"/>
                        <a:gd name="T26" fmla="*/ 70 w 72"/>
                        <a:gd name="T27" fmla="*/ 96 h 96"/>
                        <a:gd name="T28" fmla="*/ 72 w 72"/>
                        <a:gd name="T29" fmla="*/ 94 h 96"/>
                        <a:gd name="T30" fmla="*/ 72 w 72"/>
                        <a:gd name="T31" fmla="*/ 82 h 96"/>
                        <a:gd name="T32" fmla="*/ 70 w 72"/>
                        <a:gd name="T33" fmla="*/ 80 h 96"/>
                        <a:gd name="T34" fmla="*/ 52 w 72"/>
                        <a:gd name="T35" fmla="*/ 80 h 96"/>
                        <a:gd name="T36" fmla="*/ 52 w 72"/>
                        <a:gd name="T37" fmla="*/ 76 h 96"/>
                        <a:gd name="T38" fmla="*/ 70 w 72"/>
                        <a:gd name="T39" fmla="*/ 76 h 96"/>
                        <a:gd name="T40" fmla="*/ 72 w 72"/>
                        <a:gd name="T41" fmla="*/ 74 h 96"/>
                        <a:gd name="T42" fmla="*/ 70 w 72"/>
                        <a:gd name="T43" fmla="*/ 72 h 96"/>
                        <a:gd name="T44" fmla="*/ 52 w 72"/>
                        <a:gd name="T45" fmla="*/ 72 h 96"/>
                        <a:gd name="T46" fmla="*/ 52 w 72"/>
                        <a:gd name="T47" fmla="*/ 68 h 96"/>
                        <a:gd name="T48" fmla="*/ 70 w 72"/>
                        <a:gd name="T49" fmla="*/ 68 h 96"/>
                        <a:gd name="T50" fmla="*/ 72 w 72"/>
                        <a:gd name="T51" fmla="*/ 66 h 96"/>
                        <a:gd name="T52" fmla="*/ 70 w 72"/>
                        <a:gd name="T53" fmla="*/ 64 h 96"/>
                        <a:gd name="T54" fmla="*/ 52 w 72"/>
                        <a:gd name="T55" fmla="*/ 64 h 96"/>
                        <a:gd name="T56" fmla="*/ 52 w 72"/>
                        <a:gd name="T57" fmla="*/ 60 h 96"/>
                        <a:gd name="T58" fmla="*/ 70 w 72"/>
                        <a:gd name="T59" fmla="*/ 60 h 96"/>
                        <a:gd name="T60" fmla="*/ 72 w 72"/>
                        <a:gd name="T61" fmla="*/ 58 h 96"/>
                        <a:gd name="T62" fmla="*/ 70 w 72"/>
                        <a:gd name="T63" fmla="*/ 56 h 96"/>
                        <a:gd name="T64" fmla="*/ 52 w 72"/>
                        <a:gd name="T65" fmla="*/ 56 h 96"/>
                        <a:gd name="T66" fmla="*/ 52 w 72"/>
                        <a:gd name="T67" fmla="*/ 52 h 96"/>
                        <a:gd name="T68" fmla="*/ 70 w 72"/>
                        <a:gd name="T69" fmla="*/ 52 h 96"/>
                        <a:gd name="T70" fmla="*/ 16 w 72"/>
                        <a:gd name="T71" fmla="*/ 24 h 96"/>
                        <a:gd name="T72" fmla="*/ 36 w 72"/>
                        <a:gd name="T73" fmla="*/ 4 h 96"/>
                        <a:gd name="T74" fmla="*/ 56 w 72"/>
                        <a:gd name="T75" fmla="*/ 24 h 96"/>
                        <a:gd name="T76" fmla="*/ 56 w 72"/>
                        <a:gd name="T77" fmla="*/ 36 h 96"/>
                        <a:gd name="T78" fmla="*/ 16 w 72"/>
                        <a:gd name="T79" fmla="*/ 36 h 96"/>
                        <a:gd name="T80" fmla="*/ 16 w 72"/>
                        <a:gd name="T81"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96">
                          <a:moveTo>
                            <a:pt x="70" y="52"/>
                          </a:moveTo>
                          <a:cubicBezTo>
                            <a:pt x="71" y="52"/>
                            <a:pt x="72" y="51"/>
                            <a:pt x="72" y="50"/>
                          </a:cubicBezTo>
                          <a:cubicBezTo>
                            <a:pt x="72" y="38"/>
                            <a:pt x="72" y="38"/>
                            <a:pt x="72" y="38"/>
                          </a:cubicBezTo>
                          <a:cubicBezTo>
                            <a:pt x="72" y="37"/>
                            <a:pt x="71" y="36"/>
                            <a:pt x="70" y="36"/>
                          </a:cubicBezTo>
                          <a:cubicBezTo>
                            <a:pt x="60" y="36"/>
                            <a:pt x="60" y="36"/>
                            <a:pt x="60" y="36"/>
                          </a:cubicBezTo>
                          <a:cubicBezTo>
                            <a:pt x="60" y="24"/>
                            <a:pt x="60" y="24"/>
                            <a:pt x="60" y="24"/>
                          </a:cubicBezTo>
                          <a:cubicBezTo>
                            <a:pt x="60" y="11"/>
                            <a:pt x="49" y="0"/>
                            <a:pt x="36" y="0"/>
                          </a:cubicBezTo>
                          <a:cubicBezTo>
                            <a:pt x="23" y="0"/>
                            <a:pt x="12" y="11"/>
                            <a:pt x="12" y="24"/>
                          </a:cubicBezTo>
                          <a:cubicBezTo>
                            <a:pt x="12" y="36"/>
                            <a:pt x="12" y="36"/>
                            <a:pt x="12" y="36"/>
                          </a:cubicBezTo>
                          <a:cubicBezTo>
                            <a:pt x="2" y="36"/>
                            <a:pt x="2" y="36"/>
                            <a:pt x="2" y="36"/>
                          </a:cubicBezTo>
                          <a:cubicBezTo>
                            <a:pt x="1" y="36"/>
                            <a:pt x="0" y="37"/>
                            <a:pt x="0" y="38"/>
                          </a:cubicBezTo>
                          <a:cubicBezTo>
                            <a:pt x="0" y="94"/>
                            <a:pt x="0" y="94"/>
                            <a:pt x="0" y="94"/>
                          </a:cubicBezTo>
                          <a:cubicBezTo>
                            <a:pt x="0" y="95"/>
                            <a:pt x="1" y="96"/>
                            <a:pt x="2" y="96"/>
                          </a:cubicBezTo>
                          <a:cubicBezTo>
                            <a:pt x="70" y="96"/>
                            <a:pt x="70" y="96"/>
                            <a:pt x="70" y="96"/>
                          </a:cubicBezTo>
                          <a:cubicBezTo>
                            <a:pt x="71" y="96"/>
                            <a:pt x="72" y="95"/>
                            <a:pt x="72" y="94"/>
                          </a:cubicBezTo>
                          <a:cubicBezTo>
                            <a:pt x="72" y="82"/>
                            <a:pt x="72" y="82"/>
                            <a:pt x="72" y="82"/>
                          </a:cubicBezTo>
                          <a:cubicBezTo>
                            <a:pt x="72" y="81"/>
                            <a:pt x="71" y="80"/>
                            <a:pt x="70" y="80"/>
                          </a:cubicBezTo>
                          <a:cubicBezTo>
                            <a:pt x="52" y="80"/>
                            <a:pt x="52" y="80"/>
                            <a:pt x="52" y="80"/>
                          </a:cubicBezTo>
                          <a:cubicBezTo>
                            <a:pt x="52" y="76"/>
                            <a:pt x="52" y="76"/>
                            <a:pt x="52" y="76"/>
                          </a:cubicBezTo>
                          <a:cubicBezTo>
                            <a:pt x="70" y="76"/>
                            <a:pt x="70" y="76"/>
                            <a:pt x="70" y="76"/>
                          </a:cubicBezTo>
                          <a:cubicBezTo>
                            <a:pt x="71" y="76"/>
                            <a:pt x="72" y="75"/>
                            <a:pt x="72" y="74"/>
                          </a:cubicBezTo>
                          <a:cubicBezTo>
                            <a:pt x="72" y="73"/>
                            <a:pt x="71" y="72"/>
                            <a:pt x="70" y="72"/>
                          </a:cubicBezTo>
                          <a:cubicBezTo>
                            <a:pt x="52" y="72"/>
                            <a:pt x="52" y="72"/>
                            <a:pt x="52" y="72"/>
                          </a:cubicBezTo>
                          <a:cubicBezTo>
                            <a:pt x="52" y="68"/>
                            <a:pt x="52" y="68"/>
                            <a:pt x="52" y="68"/>
                          </a:cubicBezTo>
                          <a:cubicBezTo>
                            <a:pt x="70" y="68"/>
                            <a:pt x="70" y="68"/>
                            <a:pt x="70" y="68"/>
                          </a:cubicBezTo>
                          <a:cubicBezTo>
                            <a:pt x="71" y="68"/>
                            <a:pt x="72" y="67"/>
                            <a:pt x="72" y="66"/>
                          </a:cubicBezTo>
                          <a:cubicBezTo>
                            <a:pt x="72" y="65"/>
                            <a:pt x="71" y="64"/>
                            <a:pt x="70" y="64"/>
                          </a:cubicBezTo>
                          <a:cubicBezTo>
                            <a:pt x="52" y="64"/>
                            <a:pt x="52" y="64"/>
                            <a:pt x="52" y="64"/>
                          </a:cubicBezTo>
                          <a:cubicBezTo>
                            <a:pt x="52" y="60"/>
                            <a:pt x="52" y="60"/>
                            <a:pt x="52" y="60"/>
                          </a:cubicBezTo>
                          <a:cubicBezTo>
                            <a:pt x="70" y="60"/>
                            <a:pt x="70" y="60"/>
                            <a:pt x="70" y="60"/>
                          </a:cubicBezTo>
                          <a:cubicBezTo>
                            <a:pt x="71" y="60"/>
                            <a:pt x="72" y="59"/>
                            <a:pt x="72" y="58"/>
                          </a:cubicBezTo>
                          <a:cubicBezTo>
                            <a:pt x="72" y="57"/>
                            <a:pt x="71" y="56"/>
                            <a:pt x="70" y="56"/>
                          </a:cubicBezTo>
                          <a:cubicBezTo>
                            <a:pt x="52" y="56"/>
                            <a:pt x="52" y="56"/>
                            <a:pt x="52" y="56"/>
                          </a:cubicBezTo>
                          <a:cubicBezTo>
                            <a:pt x="52" y="52"/>
                            <a:pt x="52" y="52"/>
                            <a:pt x="52" y="52"/>
                          </a:cubicBezTo>
                          <a:lnTo>
                            <a:pt x="70" y="52"/>
                          </a:lnTo>
                          <a:close/>
                          <a:moveTo>
                            <a:pt x="16" y="24"/>
                          </a:moveTo>
                          <a:cubicBezTo>
                            <a:pt x="16" y="13"/>
                            <a:pt x="25" y="4"/>
                            <a:pt x="36" y="4"/>
                          </a:cubicBezTo>
                          <a:cubicBezTo>
                            <a:pt x="47" y="4"/>
                            <a:pt x="56" y="13"/>
                            <a:pt x="56" y="24"/>
                          </a:cubicBezTo>
                          <a:cubicBezTo>
                            <a:pt x="56" y="36"/>
                            <a:pt x="56" y="36"/>
                            <a:pt x="56" y="36"/>
                          </a:cubicBezTo>
                          <a:cubicBezTo>
                            <a:pt x="16" y="36"/>
                            <a:pt x="16" y="36"/>
                            <a:pt x="16" y="36"/>
                          </a:cubicBezTo>
                          <a:lnTo>
                            <a:pt x="16" y="24"/>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ound Same Side Corner Rectangle 23"/>
                    <p:cNvSpPr/>
                    <p:nvPr/>
                  </p:nvSpPr>
                  <p:spPr>
                    <a:xfrm>
                      <a:off x="5781033" y="3177693"/>
                      <a:ext cx="629934" cy="4799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ound Same Side Corner Rectangle 24"/>
                    <p:cNvSpPr/>
                    <p:nvPr/>
                  </p:nvSpPr>
                  <p:spPr>
                    <a:xfrm>
                      <a:off x="5854700" y="3230421"/>
                      <a:ext cx="482600" cy="427179"/>
                    </a:xfrm>
                    <a:prstGeom prst="round2SameRect">
                      <a:avLst>
                        <a:gd name="adj1" fmla="val 4386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16" name="Rectangle 15"/>
                <p:cNvSpPr/>
                <p:nvPr/>
              </p:nvSpPr>
              <p:spPr>
                <a:xfrm>
                  <a:off x="5749506" y="3063259"/>
                  <a:ext cx="1690334" cy="369332"/>
                </a:xfrm>
                <a:prstGeom prst="rect">
                  <a:avLst/>
                </a:prstGeom>
              </p:spPr>
              <p:txBody>
                <a:bodyPr wrap="square" lIns="0" tIns="0" rIns="0" bIns="0">
                  <a:spAutoFit/>
                </a:body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Default Subnet 1</a:t>
                  </a:r>
                </a:p>
                <a:p>
                  <a:pPr algn="ctr"/>
                  <a:r>
                    <a:rPr lang="en-US" sz="1200" dirty="0">
                      <a:ea typeface="Amazon Ember" panose="020B0603020204020204" pitchFamily="34" charset="0"/>
                      <a:cs typeface="Amazon Ember" panose="020B0603020204020204" pitchFamily="34" charset="0"/>
                    </a:rPr>
                    <a:t>172.31.0.0/20</a:t>
                  </a:r>
                </a:p>
              </p:txBody>
            </p:sp>
            <p:sp>
              <p:nvSpPr>
                <p:cNvPr id="17" name="Rectangle 16"/>
                <p:cNvSpPr/>
                <p:nvPr/>
              </p:nvSpPr>
              <p:spPr>
                <a:xfrm>
                  <a:off x="6004819" y="2635447"/>
                  <a:ext cx="1690334" cy="369332"/>
                </a:xfrm>
                <a:prstGeom prst="rect">
                  <a:avLst/>
                </a:prstGeom>
              </p:spPr>
              <p:txBody>
                <a:bodyPr wrap="square" lIns="0" tIns="0" rIns="0" bIns="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Private: </a:t>
                  </a:r>
                  <a:r>
                    <a:rPr lang="en-US" sz="1200" dirty="0">
                      <a:ea typeface="Amazon Ember" panose="020B0603020204020204" pitchFamily="34" charset="0"/>
                      <a:cs typeface="Amazon Ember" panose="020B0603020204020204" pitchFamily="34" charset="0"/>
                    </a:rPr>
                    <a:t>172.31.0.5</a:t>
                  </a:r>
                </a:p>
                <a:p>
                  <a:r>
                    <a:rPr lang="en-US" sz="1200" dirty="0">
                      <a:latin typeface="Amazon Ember" panose="020B0603020204020204" pitchFamily="34" charset="0"/>
                      <a:ea typeface="Amazon Ember" panose="020B0603020204020204" pitchFamily="34" charset="0"/>
                      <a:cs typeface="Amazon Ember" panose="020B0603020204020204" pitchFamily="34" charset="0"/>
                    </a:rPr>
                    <a:t>Public: </a:t>
                  </a:r>
                  <a:r>
                    <a:rPr lang="en-US" sz="1200" dirty="0">
                      <a:ea typeface="Amazon Ember" panose="020B0603020204020204" pitchFamily="34" charset="0"/>
                      <a:cs typeface="Amazon Ember" panose="020B0603020204020204" pitchFamily="34" charset="0"/>
                    </a:rPr>
                    <a:t>203.0.113.17</a:t>
                  </a:r>
                </a:p>
              </p:txBody>
            </p:sp>
            <p:grpSp>
              <p:nvGrpSpPr>
                <p:cNvPr id="18" name="Group 17"/>
                <p:cNvGrpSpPr/>
                <p:nvPr/>
              </p:nvGrpSpPr>
              <p:grpSpPr>
                <a:xfrm>
                  <a:off x="7153572" y="2641132"/>
                  <a:ext cx="1049621" cy="555028"/>
                  <a:chOff x="6727279" y="4826626"/>
                  <a:chExt cx="1049621" cy="555028"/>
                </a:xfrm>
              </p:grpSpPr>
              <p:pic>
                <p:nvPicPr>
                  <p:cNvPr id="19" name="Picture 61" descr="EC2-Instanc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978608" y="4826626"/>
                    <a:ext cx="364750" cy="327650"/>
                  </a:xfrm>
                  <a:prstGeom prst="rect">
                    <a:avLst/>
                  </a:prstGeom>
                </p:spPr>
              </p:pic>
              <p:sp>
                <p:nvSpPr>
                  <p:cNvPr id="20" name="Rectangle 19"/>
                  <p:cNvSpPr/>
                  <p:nvPr/>
                </p:nvSpPr>
                <p:spPr>
                  <a:xfrm>
                    <a:off x="6727279" y="5196988"/>
                    <a:ext cx="1049621" cy="184666"/>
                  </a:xfrm>
                  <a:prstGeom prst="rect">
                    <a:avLst/>
                  </a:prstGeom>
                </p:spPr>
                <p:txBody>
                  <a:bodyPr wrap="square" lIns="0" tIns="0" rIns="0" bIns="0">
                    <a:spAutoFit/>
                  </a:bodyPr>
                  <a:lstStyle/>
                  <a:p>
                    <a:pPr algn="ctr"/>
                    <a:r>
                      <a:rPr lang="en-US" sz="1200" dirty="0">
                        <a:ea typeface="Amazon Ember" panose="020B0603020204020204" pitchFamily="34" charset="0"/>
                        <a:cs typeface="Amazon Ember" panose="020B0603020204020204" pitchFamily="34" charset="0"/>
                      </a:rPr>
                      <a:t>EC2 Instance</a:t>
                    </a:r>
                  </a:p>
                </p:txBody>
              </p:sp>
            </p:grpSp>
          </p:grpSp>
          <p:sp>
            <p:nvSpPr>
              <p:cNvPr id="13" name="Rectangle 12"/>
              <p:cNvSpPr/>
              <p:nvPr/>
            </p:nvSpPr>
            <p:spPr>
              <a:xfrm>
                <a:off x="6178280" y="3597800"/>
                <a:ext cx="1690334" cy="184666"/>
              </a:xfrm>
              <a:prstGeom prst="rect">
                <a:avLst/>
              </a:prstGeom>
            </p:spPr>
            <p:txBody>
              <a:bodyPr wrap="square" lIns="0" tIns="0" rIns="0" bIns="0">
                <a:spAutoFit/>
              </a:bodyPr>
              <a:lstStyle/>
              <a:p>
                <a:pPr algn="ctr"/>
                <a:r>
                  <a:rPr lang="en-US" sz="1200" b="1"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grpSp>
        <p:sp>
          <p:nvSpPr>
            <p:cNvPr id="11" name="Round Diagonal Corner Rectangle 26">
              <a:extLst>
                <a:ext uri="{FF2B5EF4-FFF2-40B4-BE49-F238E27FC236}">
                  <a16:creationId xmlns:a16="http://schemas.microsoft.com/office/drawing/2014/main" id="{DE53DC2E-6593-45C3-9623-5FC481F6E083}"/>
                </a:ext>
              </a:extLst>
            </p:cNvPr>
            <p:cNvSpPr/>
            <p:nvPr/>
          </p:nvSpPr>
          <p:spPr>
            <a:xfrm>
              <a:off x="4807528" y="2328002"/>
              <a:ext cx="4485559" cy="1445857"/>
            </a:xfrm>
            <a:prstGeom prst="roundRect">
              <a:avLst>
                <a:gd name="adj" fmla="val 13286"/>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6" name="Group 25"/>
          <p:cNvGrpSpPr/>
          <p:nvPr/>
        </p:nvGrpSpPr>
        <p:grpSpPr>
          <a:xfrm>
            <a:off x="4807528" y="3724176"/>
            <a:ext cx="4485559" cy="1445857"/>
            <a:chOff x="4807528" y="3706995"/>
            <a:chExt cx="4485559" cy="1445857"/>
          </a:xfrm>
        </p:grpSpPr>
        <p:grpSp>
          <p:nvGrpSpPr>
            <p:cNvPr id="27" name="Group 26"/>
            <p:cNvGrpSpPr/>
            <p:nvPr/>
          </p:nvGrpSpPr>
          <p:grpSpPr>
            <a:xfrm>
              <a:off x="5749506" y="3799101"/>
              <a:ext cx="2475975" cy="1345911"/>
              <a:chOff x="5749506" y="3770647"/>
              <a:chExt cx="2475975" cy="1345911"/>
            </a:xfrm>
          </p:grpSpPr>
          <p:grpSp>
            <p:nvGrpSpPr>
              <p:cNvPr id="29" name="Group 28"/>
              <p:cNvGrpSpPr/>
              <p:nvPr/>
            </p:nvGrpSpPr>
            <p:grpSpPr>
              <a:xfrm>
                <a:off x="5749506" y="3770647"/>
                <a:ext cx="2475975" cy="1098543"/>
                <a:chOff x="5749506" y="3770647"/>
                <a:chExt cx="2475975" cy="1098543"/>
              </a:xfrm>
            </p:grpSpPr>
            <p:sp>
              <p:nvSpPr>
                <p:cNvPr id="31" name="Rectangle: Diagonal Corners Rounded 10">
                  <a:extLst>
                    <a:ext uri="{FF2B5EF4-FFF2-40B4-BE49-F238E27FC236}">
                      <a16:creationId xmlns:a16="http://schemas.microsoft.com/office/drawing/2014/main" id="{95CF537B-3A69-42D1-AD21-BA7D87F54AD4}"/>
                    </a:ext>
                  </a:extLst>
                </p:cNvPr>
                <p:cNvSpPr/>
                <p:nvPr/>
              </p:nvSpPr>
              <p:spPr>
                <a:xfrm>
                  <a:off x="5834589" y="3908889"/>
                  <a:ext cx="2351404" cy="960301"/>
                </a:xfrm>
                <a:prstGeom prst="roundRect">
                  <a:avLst>
                    <a:gd name="adj" fmla="val 10327"/>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12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2" name="Group 31"/>
                <p:cNvGrpSpPr/>
                <p:nvPr/>
              </p:nvGrpSpPr>
              <p:grpSpPr>
                <a:xfrm>
                  <a:off x="5983682" y="3770647"/>
                  <a:ext cx="232578" cy="278323"/>
                  <a:chOff x="1438276" y="4325378"/>
                  <a:chExt cx="309562" cy="370447"/>
                </a:xfrm>
              </p:grpSpPr>
              <p:sp>
                <p:nvSpPr>
                  <p:cNvPr id="38" name="Rectangle 37"/>
                  <p:cNvSpPr/>
                  <p:nvPr/>
                </p:nvSpPr>
                <p:spPr>
                  <a:xfrm>
                    <a:off x="1438276" y="4438650"/>
                    <a:ext cx="309562" cy="25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9" name="Group 38"/>
                  <p:cNvGrpSpPr/>
                  <p:nvPr/>
                </p:nvGrpSpPr>
                <p:grpSpPr>
                  <a:xfrm>
                    <a:off x="1468088" y="4325378"/>
                    <a:ext cx="250089" cy="344241"/>
                    <a:chOff x="5629649" y="3177692"/>
                    <a:chExt cx="932702" cy="1283837"/>
                  </a:xfrm>
                </p:grpSpPr>
                <p:sp>
                  <p:nvSpPr>
                    <p:cNvPr id="40" name="Freeform 39"/>
                    <p:cNvSpPr>
                      <a:spLocks noEditPoints="1"/>
                    </p:cNvSpPr>
                    <p:nvPr/>
                  </p:nvSpPr>
                  <p:spPr bwMode="auto">
                    <a:xfrm>
                      <a:off x="5629649" y="3177692"/>
                      <a:ext cx="932702" cy="1283837"/>
                    </a:xfrm>
                    <a:custGeom>
                      <a:avLst/>
                      <a:gdLst>
                        <a:gd name="T0" fmla="*/ 70 w 72"/>
                        <a:gd name="T1" fmla="*/ 52 h 96"/>
                        <a:gd name="T2" fmla="*/ 72 w 72"/>
                        <a:gd name="T3" fmla="*/ 50 h 96"/>
                        <a:gd name="T4" fmla="*/ 72 w 72"/>
                        <a:gd name="T5" fmla="*/ 38 h 96"/>
                        <a:gd name="T6" fmla="*/ 70 w 72"/>
                        <a:gd name="T7" fmla="*/ 36 h 96"/>
                        <a:gd name="T8" fmla="*/ 60 w 72"/>
                        <a:gd name="T9" fmla="*/ 36 h 96"/>
                        <a:gd name="T10" fmla="*/ 60 w 72"/>
                        <a:gd name="T11" fmla="*/ 24 h 96"/>
                        <a:gd name="T12" fmla="*/ 36 w 72"/>
                        <a:gd name="T13" fmla="*/ 0 h 96"/>
                        <a:gd name="T14" fmla="*/ 12 w 72"/>
                        <a:gd name="T15" fmla="*/ 24 h 96"/>
                        <a:gd name="T16" fmla="*/ 12 w 72"/>
                        <a:gd name="T17" fmla="*/ 36 h 96"/>
                        <a:gd name="T18" fmla="*/ 2 w 72"/>
                        <a:gd name="T19" fmla="*/ 36 h 96"/>
                        <a:gd name="T20" fmla="*/ 0 w 72"/>
                        <a:gd name="T21" fmla="*/ 38 h 96"/>
                        <a:gd name="T22" fmla="*/ 0 w 72"/>
                        <a:gd name="T23" fmla="*/ 94 h 96"/>
                        <a:gd name="T24" fmla="*/ 2 w 72"/>
                        <a:gd name="T25" fmla="*/ 96 h 96"/>
                        <a:gd name="T26" fmla="*/ 70 w 72"/>
                        <a:gd name="T27" fmla="*/ 96 h 96"/>
                        <a:gd name="T28" fmla="*/ 72 w 72"/>
                        <a:gd name="T29" fmla="*/ 94 h 96"/>
                        <a:gd name="T30" fmla="*/ 72 w 72"/>
                        <a:gd name="T31" fmla="*/ 82 h 96"/>
                        <a:gd name="T32" fmla="*/ 70 w 72"/>
                        <a:gd name="T33" fmla="*/ 80 h 96"/>
                        <a:gd name="T34" fmla="*/ 52 w 72"/>
                        <a:gd name="T35" fmla="*/ 80 h 96"/>
                        <a:gd name="T36" fmla="*/ 52 w 72"/>
                        <a:gd name="T37" fmla="*/ 76 h 96"/>
                        <a:gd name="T38" fmla="*/ 70 w 72"/>
                        <a:gd name="T39" fmla="*/ 76 h 96"/>
                        <a:gd name="T40" fmla="*/ 72 w 72"/>
                        <a:gd name="T41" fmla="*/ 74 h 96"/>
                        <a:gd name="T42" fmla="*/ 70 w 72"/>
                        <a:gd name="T43" fmla="*/ 72 h 96"/>
                        <a:gd name="T44" fmla="*/ 52 w 72"/>
                        <a:gd name="T45" fmla="*/ 72 h 96"/>
                        <a:gd name="T46" fmla="*/ 52 w 72"/>
                        <a:gd name="T47" fmla="*/ 68 h 96"/>
                        <a:gd name="T48" fmla="*/ 70 w 72"/>
                        <a:gd name="T49" fmla="*/ 68 h 96"/>
                        <a:gd name="T50" fmla="*/ 72 w 72"/>
                        <a:gd name="T51" fmla="*/ 66 h 96"/>
                        <a:gd name="T52" fmla="*/ 70 w 72"/>
                        <a:gd name="T53" fmla="*/ 64 h 96"/>
                        <a:gd name="T54" fmla="*/ 52 w 72"/>
                        <a:gd name="T55" fmla="*/ 64 h 96"/>
                        <a:gd name="T56" fmla="*/ 52 w 72"/>
                        <a:gd name="T57" fmla="*/ 60 h 96"/>
                        <a:gd name="T58" fmla="*/ 70 w 72"/>
                        <a:gd name="T59" fmla="*/ 60 h 96"/>
                        <a:gd name="T60" fmla="*/ 72 w 72"/>
                        <a:gd name="T61" fmla="*/ 58 h 96"/>
                        <a:gd name="T62" fmla="*/ 70 w 72"/>
                        <a:gd name="T63" fmla="*/ 56 h 96"/>
                        <a:gd name="T64" fmla="*/ 52 w 72"/>
                        <a:gd name="T65" fmla="*/ 56 h 96"/>
                        <a:gd name="T66" fmla="*/ 52 w 72"/>
                        <a:gd name="T67" fmla="*/ 52 h 96"/>
                        <a:gd name="T68" fmla="*/ 70 w 72"/>
                        <a:gd name="T69" fmla="*/ 52 h 96"/>
                        <a:gd name="T70" fmla="*/ 16 w 72"/>
                        <a:gd name="T71" fmla="*/ 24 h 96"/>
                        <a:gd name="T72" fmla="*/ 36 w 72"/>
                        <a:gd name="T73" fmla="*/ 4 h 96"/>
                        <a:gd name="T74" fmla="*/ 56 w 72"/>
                        <a:gd name="T75" fmla="*/ 24 h 96"/>
                        <a:gd name="T76" fmla="*/ 56 w 72"/>
                        <a:gd name="T77" fmla="*/ 36 h 96"/>
                        <a:gd name="T78" fmla="*/ 16 w 72"/>
                        <a:gd name="T79" fmla="*/ 36 h 96"/>
                        <a:gd name="T80" fmla="*/ 16 w 72"/>
                        <a:gd name="T81"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96">
                          <a:moveTo>
                            <a:pt x="70" y="52"/>
                          </a:moveTo>
                          <a:cubicBezTo>
                            <a:pt x="71" y="52"/>
                            <a:pt x="72" y="51"/>
                            <a:pt x="72" y="50"/>
                          </a:cubicBezTo>
                          <a:cubicBezTo>
                            <a:pt x="72" y="38"/>
                            <a:pt x="72" y="38"/>
                            <a:pt x="72" y="38"/>
                          </a:cubicBezTo>
                          <a:cubicBezTo>
                            <a:pt x="72" y="37"/>
                            <a:pt x="71" y="36"/>
                            <a:pt x="70" y="36"/>
                          </a:cubicBezTo>
                          <a:cubicBezTo>
                            <a:pt x="60" y="36"/>
                            <a:pt x="60" y="36"/>
                            <a:pt x="60" y="36"/>
                          </a:cubicBezTo>
                          <a:cubicBezTo>
                            <a:pt x="60" y="24"/>
                            <a:pt x="60" y="24"/>
                            <a:pt x="60" y="24"/>
                          </a:cubicBezTo>
                          <a:cubicBezTo>
                            <a:pt x="60" y="11"/>
                            <a:pt x="49" y="0"/>
                            <a:pt x="36" y="0"/>
                          </a:cubicBezTo>
                          <a:cubicBezTo>
                            <a:pt x="23" y="0"/>
                            <a:pt x="12" y="11"/>
                            <a:pt x="12" y="24"/>
                          </a:cubicBezTo>
                          <a:cubicBezTo>
                            <a:pt x="12" y="36"/>
                            <a:pt x="12" y="36"/>
                            <a:pt x="12" y="36"/>
                          </a:cubicBezTo>
                          <a:cubicBezTo>
                            <a:pt x="2" y="36"/>
                            <a:pt x="2" y="36"/>
                            <a:pt x="2" y="36"/>
                          </a:cubicBezTo>
                          <a:cubicBezTo>
                            <a:pt x="1" y="36"/>
                            <a:pt x="0" y="37"/>
                            <a:pt x="0" y="38"/>
                          </a:cubicBezTo>
                          <a:cubicBezTo>
                            <a:pt x="0" y="94"/>
                            <a:pt x="0" y="94"/>
                            <a:pt x="0" y="94"/>
                          </a:cubicBezTo>
                          <a:cubicBezTo>
                            <a:pt x="0" y="95"/>
                            <a:pt x="1" y="96"/>
                            <a:pt x="2" y="96"/>
                          </a:cubicBezTo>
                          <a:cubicBezTo>
                            <a:pt x="70" y="96"/>
                            <a:pt x="70" y="96"/>
                            <a:pt x="70" y="96"/>
                          </a:cubicBezTo>
                          <a:cubicBezTo>
                            <a:pt x="71" y="96"/>
                            <a:pt x="72" y="95"/>
                            <a:pt x="72" y="94"/>
                          </a:cubicBezTo>
                          <a:cubicBezTo>
                            <a:pt x="72" y="82"/>
                            <a:pt x="72" y="82"/>
                            <a:pt x="72" y="82"/>
                          </a:cubicBezTo>
                          <a:cubicBezTo>
                            <a:pt x="72" y="81"/>
                            <a:pt x="71" y="80"/>
                            <a:pt x="70" y="80"/>
                          </a:cubicBezTo>
                          <a:cubicBezTo>
                            <a:pt x="52" y="80"/>
                            <a:pt x="52" y="80"/>
                            <a:pt x="52" y="80"/>
                          </a:cubicBezTo>
                          <a:cubicBezTo>
                            <a:pt x="52" y="76"/>
                            <a:pt x="52" y="76"/>
                            <a:pt x="52" y="76"/>
                          </a:cubicBezTo>
                          <a:cubicBezTo>
                            <a:pt x="70" y="76"/>
                            <a:pt x="70" y="76"/>
                            <a:pt x="70" y="76"/>
                          </a:cubicBezTo>
                          <a:cubicBezTo>
                            <a:pt x="71" y="76"/>
                            <a:pt x="72" y="75"/>
                            <a:pt x="72" y="74"/>
                          </a:cubicBezTo>
                          <a:cubicBezTo>
                            <a:pt x="72" y="73"/>
                            <a:pt x="71" y="72"/>
                            <a:pt x="70" y="72"/>
                          </a:cubicBezTo>
                          <a:cubicBezTo>
                            <a:pt x="52" y="72"/>
                            <a:pt x="52" y="72"/>
                            <a:pt x="52" y="72"/>
                          </a:cubicBezTo>
                          <a:cubicBezTo>
                            <a:pt x="52" y="68"/>
                            <a:pt x="52" y="68"/>
                            <a:pt x="52" y="68"/>
                          </a:cubicBezTo>
                          <a:cubicBezTo>
                            <a:pt x="70" y="68"/>
                            <a:pt x="70" y="68"/>
                            <a:pt x="70" y="68"/>
                          </a:cubicBezTo>
                          <a:cubicBezTo>
                            <a:pt x="71" y="68"/>
                            <a:pt x="72" y="67"/>
                            <a:pt x="72" y="66"/>
                          </a:cubicBezTo>
                          <a:cubicBezTo>
                            <a:pt x="72" y="65"/>
                            <a:pt x="71" y="64"/>
                            <a:pt x="70" y="64"/>
                          </a:cubicBezTo>
                          <a:cubicBezTo>
                            <a:pt x="52" y="64"/>
                            <a:pt x="52" y="64"/>
                            <a:pt x="52" y="64"/>
                          </a:cubicBezTo>
                          <a:cubicBezTo>
                            <a:pt x="52" y="60"/>
                            <a:pt x="52" y="60"/>
                            <a:pt x="52" y="60"/>
                          </a:cubicBezTo>
                          <a:cubicBezTo>
                            <a:pt x="70" y="60"/>
                            <a:pt x="70" y="60"/>
                            <a:pt x="70" y="60"/>
                          </a:cubicBezTo>
                          <a:cubicBezTo>
                            <a:pt x="71" y="60"/>
                            <a:pt x="72" y="59"/>
                            <a:pt x="72" y="58"/>
                          </a:cubicBezTo>
                          <a:cubicBezTo>
                            <a:pt x="72" y="57"/>
                            <a:pt x="71" y="56"/>
                            <a:pt x="70" y="56"/>
                          </a:cubicBezTo>
                          <a:cubicBezTo>
                            <a:pt x="52" y="56"/>
                            <a:pt x="52" y="56"/>
                            <a:pt x="52" y="56"/>
                          </a:cubicBezTo>
                          <a:cubicBezTo>
                            <a:pt x="52" y="52"/>
                            <a:pt x="52" y="52"/>
                            <a:pt x="52" y="52"/>
                          </a:cubicBezTo>
                          <a:lnTo>
                            <a:pt x="70" y="52"/>
                          </a:lnTo>
                          <a:close/>
                          <a:moveTo>
                            <a:pt x="16" y="24"/>
                          </a:moveTo>
                          <a:cubicBezTo>
                            <a:pt x="16" y="13"/>
                            <a:pt x="25" y="4"/>
                            <a:pt x="36" y="4"/>
                          </a:cubicBezTo>
                          <a:cubicBezTo>
                            <a:pt x="47" y="4"/>
                            <a:pt x="56" y="13"/>
                            <a:pt x="56" y="24"/>
                          </a:cubicBezTo>
                          <a:cubicBezTo>
                            <a:pt x="56" y="36"/>
                            <a:pt x="56" y="36"/>
                            <a:pt x="56" y="36"/>
                          </a:cubicBezTo>
                          <a:cubicBezTo>
                            <a:pt x="16" y="36"/>
                            <a:pt x="16" y="36"/>
                            <a:pt x="16" y="36"/>
                          </a:cubicBezTo>
                          <a:lnTo>
                            <a:pt x="16" y="24"/>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ound Same Side Corner Rectangle 40"/>
                    <p:cNvSpPr/>
                    <p:nvPr/>
                  </p:nvSpPr>
                  <p:spPr>
                    <a:xfrm>
                      <a:off x="5781033" y="3177693"/>
                      <a:ext cx="629934" cy="4799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ound Same Side Corner Rectangle 41"/>
                    <p:cNvSpPr/>
                    <p:nvPr/>
                  </p:nvSpPr>
                  <p:spPr>
                    <a:xfrm>
                      <a:off x="5854700" y="3230421"/>
                      <a:ext cx="482600" cy="427179"/>
                    </a:xfrm>
                    <a:prstGeom prst="round2SameRect">
                      <a:avLst>
                        <a:gd name="adj1" fmla="val 4386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33" name="Rectangle 32"/>
                <p:cNvSpPr/>
                <p:nvPr/>
              </p:nvSpPr>
              <p:spPr>
                <a:xfrm>
                  <a:off x="5749506" y="4473553"/>
                  <a:ext cx="1690334" cy="369332"/>
                </a:xfrm>
                <a:prstGeom prst="rect">
                  <a:avLst/>
                </a:prstGeom>
              </p:spPr>
              <p:txBody>
                <a:bodyPr wrap="square" lIns="0" tIns="0" rIns="0" bIns="0">
                  <a:spAutoFit/>
                </a:bodyPr>
                <a:lstStyle/>
                <a:p>
                  <a:pPr algn="ctr"/>
                  <a:r>
                    <a:rPr lang="en-US" sz="1200" dirty="0" smtClean="0">
                      <a:latin typeface="Amazon Ember" panose="020B0603020204020204" pitchFamily="34" charset="0"/>
                      <a:ea typeface="Amazon Ember" panose="020B0603020204020204" pitchFamily="34" charset="0"/>
                      <a:cs typeface="Amazon Ember" panose="020B0603020204020204" pitchFamily="34" charset="0"/>
                    </a:rPr>
                    <a:t>Default Subnet </a:t>
                  </a:r>
                  <a:r>
                    <a:rPr lang="en-US" sz="1200" dirty="0">
                      <a:latin typeface="Amazon Ember" panose="020B0603020204020204" pitchFamily="34" charset="0"/>
                      <a:ea typeface="Amazon Ember" panose="020B0603020204020204" pitchFamily="34" charset="0"/>
                      <a:cs typeface="Amazon Ember" panose="020B0603020204020204" pitchFamily="34" charset="0"/>
                    </a:rPr>
                    <a:t>2</a:t>
                  </a:r>
                </a:p>
                <a:p>
                  <a:pPr algn="ctr"/>
                  <a:r>
                    <a:rPr lang="en-US" sz="1200" dirty="0" smtClean="0">
                      <a:ea typeface="Amazon Ember" panose="020B0603020204020204" pitchFamily="34" charset="0"/>
                      <a:cs typeface="Amazon Ember" panose="020B0603020204020204" pitchFamily="34" charset="0"/>
                    </a:rPr>
                    <a:t>172.32.16.0/20</a:t>
                  </a:r>
                  <a:endParaRPr lang="en-US" sz="1200" dirty="0">
                    <a:ea typeface="Amazon Ember" panose="020B0603020204020204" pitchFamily="34" charset="0"/>
                    <a:cs typeface="Amazon Ember" panose="020B0603020204020204" pitchFamily="34" charset="0"/>
                  </a:endParaRPr>
                </a:p>
              </p:txBody>
            </p:sp>
            <p:sp>
              <p:nvSpPr>
                <p:cNvPr id="34" name="Rectangle 33"/>
                <p:cNvSpPr/>
                <p:nvPr/>
              </p:nvSpPr>
              <p:spPr>
                <a:xfrm>
                  <a:off x="6004819" y="3979605"/>
                  <a:ext cx="1690334" cy="369332"/>
                </a:xfrm>
                <a:prstGeom prst="rect">
                  <a:avLst/>
                </a:prstGeom>
              </p:spPr>
              <p:txBody>
                <a:bodyPr wrap="square" lIns="0" tIns="0" rIns="0" bIns="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Private: </a:t>
                  </a:r>
                  <a:r>
                    <a:rPr lang="en-US" sz="1200" dirty="0">
                      <a:ea typeface="Amazon Ember" panose="020B0603020204020204" pitchFamily="34" charset="0"/>
                      <a:cs typeface="Amazon Ember" panose="020B0603020204020204" pitchFamily="34" charset="0"/>
                    </a:rPr>
                    <a:t>172.31.16.5</a:t>
                  </a:r>
                </a:p>
                <a:p>
                  <a:r>
                    <a:rPr lang="en-US" sz="1200" dirty="0">
                      <a:latin typeface="Amazon Ember" panose="020B0603020204020204" pitchFamily="34" charset="0"/>
                      <a:ea typeface="Amazon Ember" panose="020B0603020204020204" pitchFamily="34" charset="0"/>
                      <a:cs typeface="Amazon Ember" panose="020B0603020204020204" pitchFamily="34" charset="0"/>
                    </a:rPr>
                    <a:t>Public: </a:t>
                  </a:r>
                  <a:r>
                    <a:rPr lang="en-US" sz="1200" dirty="0">
                      <a:ea typeface="Amazon Ember" panose="020B0603020204020204" pitchFamily="34" charset="0"/>
                      <a:cs typeface="Amazon Ember" panose="020B0603020204020204" pitchFamily="34" charset="0"/>
                    </a:rPr>
                    <a:t>203.0.113.23</a:t>
                  </a:r>
                </a:p>
              </p:txBody>
            </p:sp>
            <p:grpSp>
              <p:nvGrpSpPr>
                <p:cNvPr id="35" name="Group 34"/>
                <p:cNvGrpSpPr/>
                <p:nvPr/>
              </p:nvGrpSpPr>
              <p:grpSpPr>
                <a:xfrm>
                  <a:off x="7153572" y="4025631"/>
                  <a:ext cx="1071909" cy="528134"/>
                  <a:chOff x="6727279" y="4826626"/>
                  <a:chExt cx="1071909" cy="528134"/>
                </a:xfrm>
              </p:grpSpPr>
              <p:pic>
                <p:nvPicPr>
                  <p:cNvPr id="36" name="Picture 61" descr="EC2-Instanc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978608" y="4826626"/>
                    <a:ext cx="364750" cy="327650"/>
                  </a:xfrm>
                  <a:prstGeom prst="rect">
                    <a:avLst/>
                  </a:prstGeom>
                </p:spPr>
              </p:pic>
              <p:sp>
                <p:nvSpPr>
                  <p:cNvPr id="37" name="Rectangle 36"/>
                  <p:cNvSpPr/>
                  <p:nvPr/>
                </p:nvSpPr>
                <p:spPr>
                  <a:xfrm>
                    <a:off x="6727279" y="5170094"/>
                    <a:ext cx="1071909" cy="184666"/>
                  </a:xfrm>
                  <a:prstGeom prst="rect">
                    <a:avLst/>
                  </a:prstGeom>
                </p:spPr>
                <p:txBody>
                  <a:bodyPr wrap="square" lIns="0" tIns="0" rIns="0" bIns="0">
                    <a:spAutoFit/>
                  </a:bodyPr>
                  <a:lstStyle/>
                  <a:p>
                    <a:pPr algn="ctr"/>
                    <a:r>
                      <a:rPr lang="en-US" sz="1200" dirty="0">
                        <a:latin typeface="Amazon Ember" panose="02000000000000000000" pitchFamily="2" charset="0"/>
                        <a:ea typeface="Amazon Ember" panose="02000000000000000000" pitchFamily="2" charset="0"/>
                        <a:cs typeface="Amazon Ember" panose="020B0603020204020204" pitchFamily="34" charset="0"/>
                      </a:rPr>
                      <a:t>EC2 Instance</a:t>
                    </a:r>
                  </a:p>
                </p:txBody>
              </p:sp>
            </p:grpSp>
          </p:grpSp>
          <p:sp>
            <p:nvSpPr>
              <p:cNvPr id="30" name="Rectangle 29"/>
              <p:cNvSpPr/>
              <p:nvPr/>
            </p:nvSpPr>
            <p:spPr>
              <a:xfrm>
                <a:off x="6178280" y="4931892"/>
                <a:ext cx="1690334" cy="184666"/>
              </a:xfrm>
              <a:prstGeom prst="rect">
                <a:avLst/>
              </a:prstGeom>
            </p:spPr>
            <p:txBody>
              <a:bodyPr wrap="square" lIns="0" tIns="0" rIns="0" bIns="0">
                <a:spAutoFit/>
              </a:bodyPr>
              <a:lstStyle/>
              <a:p>
                <a:pPr algn="ctr"/>
                <a:r>
                  <a:rPr lang="en-US" sz="1200" b="1"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grpSp>
        <p:sp>
          <p:nvSpPr>
            <p:cNvPr id="28" name="Round Diagonal Corner Rectangle 26">
              <a:extLst>
                <a:ext uri="{FF2B5EF4-FFF2-40B4-BE49-F238E27FC236}">
                  <a16:creationId xmlns:a16="http://schemas.microsoft.com/office/drawing/2014/main" id="{DE53DC2E-6593-45C3-9623-5FC481F6E083}"/>
                </a:ext>
              </a:extLst>
            </p:cNvPr>
            <p:cNvSpPr/>
            <p:nvPr/>
          </p:nvSpPr>
          <p:spPr>
            <a:xfrm>
              <a:off x="4807528" y="3706995"/>
              <a:ext cx="4485559" cy="1445857"/>
            </a:xfrm>
            <a:prstGeom prst="roundRect">
              <a:avLst>
                <a:gd name="adj" fmla="val 13286"/>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3" name="Rectangle 42"/>
          <p:cNvSpPr/>
          <p:nvPr/>
        </p:nvSpPr>
        <p:spPr>
          <a:xfrm>
            <a:off x="6165124" y="5180639"/>
            <a:ext cx="1690334" cy="369332"/>
          </a:xfrm>
          <a:prstGeom prst="rect">
            <a:avLst/>
          </a:prstGeom>
        </p:spPr>
        <p:txBody>
          <a:bodyPr wrap="square" lIns="0" tIns="0" rIns="0" bIns="0">
            <a:spAutoFit/>
          </a:bodyPr>
          <a:lstStyle/>
          <a:p>
            <a:pPr algn="ctr"/>
            <a:r>
              <a:rPr lang="en-US" sz="1200" dirty="0">
                <a:latin typeface="Amazon Ember" panose="02000000000000000000" pitchFamily="2" charset="0"/>
                <a:ea typeface="Amazon Ember" panose="02000000000000000000" pitchFamily="2" charset="0"/>
                <a:cs typeface="Amazon Ember" panose="020B0603020204020204" pitchFamily="34" charset="0"/>
              </a:rPr>
              <a:t>Default VPC</a:t>
            </a:r>
          </a:p>
          <a:p>
            <a:pPr algn="ctr"/>
            <a:r>
              <a:rPr lang="en-US" sz="1200" dirty="0">
                <a:ea typeface="Amazon Ember" panose="020B0603020204020204" pitchFamily="34" charset="0"/>
                <a:cs typeface="Amazon Ember" panose="020B0603020204020204" pitchFamily="34" charset="0"/>
              </a:rPr>
              <a:t>172.31.0.0/16</a:t>
            </a:r>
          </a:p>
        </p:txBody>
      </p:sp>
      <p:sp>
        <p:nvSpPr>
          <p:cNvPr id="44" name="Rectangle 43"/>
          <p:cNvSpPr/>
          <p:nvPr/>
        </p:nvSpPr>
        <p:spPr>
          <a:xfrm>
            <a:off x="6165124" y="5731476"/>
            <a:ext cx="1690334" cy="184666"/>
          </a:xfrm>
          <a:prstGeom prst="rect">
            <a:avLst/>
          </a:prstGeom>
        </p:spPr>
        <p:txBody>
          <a:bodyPr wrap="square" lIns="0" tIns="0" rIns="0" bIns="0">
            <a:spAutoFit/>
          </a:bodyPr>
          <a:lstStyle/>
          <a:p>
            <a:pPr algn="ctr"/>
            <a:r>
              <a:rPr lang="en-US" sz="1200" dirty="0">
                <a:latin typeface="Amazon Ember" panose="02000000000000000000" pitchFamily="2" charset="0"/>
                <a:ea typeface="Amazon Ember" panose="02000000000000000000" pitchFamily="2" charset="0"/>
                <a:cs typeface="Amazon Ember" panose="020B0603020204020204" pitchFamily="34" charset="0"/>
              </a:rPr>
              <a:t>Region</a:t>
            </a:r>
          </a:p>
        </p:txBody>
      </p:sp>
      <p:sp>
        <p:nvSpPr>
          <p:cNvPr id="45" name="Rectangle 44"/>
          <p:cNvSpPr/>
          <p:nvPr/>
        </p:nvSpPr>
        <p:spPr>
          <a:xfrm>
            <a:off x="8883794" y="3966120"/>
            <a:ext cx="788554" cy="430887"/>
          </a:xfrm>
          <a:prstGeom prst="rect">
            <a:avLst/>
          </a:prstGeom>
          <a:solidFill>
            <a:schemeClr val="bg1"/>
          </a:solidFill>
        </p:spPr>
        <p:txBody>
          <a:bodyPr wrap="square" lIns="0" tIns="0" rIns="0" bIns="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46" name="Picture 45" descr="VPC-Rou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5993" y="3379720"/>
            <a:ext cx="617571" cy="617571"/>
          </a:xfrm>
          <a:prstGeom prst="rect">
            <a:avLst/>
          </a:prstGeom>
        </p:spPr>
      </p:pic>
      <p:grpSp>
        <p:nvGrpSpPr>
          <p:cNvPr id="47" name="Group 46"/>
          <p:cNvGrpSpPr/>
          <p:nvPr/>
        </p:nvGrpSpPr>
        <p:grpSpPr>
          <a:xfrm>
            <a:off x="7759786" y="2697660"/>
            <a:ext cx="2342640" cy="1537431"/>
            <a:chOff x="7759786" y="2818683"/>
            <a:chExt cx="2342640" cy="1537431"/>
          </a:xfrm>
        </p:grpSpPr>
        <p:cxnSp>
          <p:nvCxnSpPr>
            <p:cNvPr id="48" name="Straight Connector 47"/>
            <p:cNvCxnSpPr/>
            <p:nvPr/>
          </p:nvCxnSpPr>
          <p:spPr>
            <a:xfrm>
              <a:off x="7759786" y="2818683"/>
              <a:ext cx="73499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494779" y="2818685"/>
              <a:ext cx="0" cy="153742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59786" y="4356114"/>
              <a:ext cx="73499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734257" y="3809528"/>
              <a:ext cx="136816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9034344" y="3440707"/>
            <a:ext cx="495596" cy="495596"/>
            <a:chOff x="4311650" y="5788360"/>
            <a:chExt cx="495596" cy="495596"/>
          </a:xfrm>
        </p:grpSpPr>
        <p:sp>
          <p:nvSpPr>
            <p:cNvPr id="53" name="Oval 52"/>
            <p:cNvSpPr/>
            <p:nvPr/>
          </p:nvSpPr>
          <p:spPr>
            <a:xfrm>
              <a:off x="4311650" y="5788360"/>
              <a:ext cx="495596" cy="4955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Freeform 53"/>
            <p:cNvSpPr>
              <a:spLocks/>
            </p:cNvSpPr>
            <p:nvPr/>
          </p:nvSpPr>
          <p:spPr bwMode="auto">
            <a:xfrm>
              <a:off x="4410538" y="5943007"/>
              <a:ext cx="297821" cy="186302"/>
            </a:xfrm>
            <a:custGeom>
              <a:avLst/>
              <a:gdLst>
                <a:gd name="T0" fmla="*/ 75 w 96"/>
                <a:gd name="T1" fmla="*/ 16 h 60"/>
                <a:gd name="T2" fmla="*/ 48 w 96"/>
                <a:gd name="T3" fmla="*/ 0 h 60"/>
                <a:gd name="T4" fmla="*/ 18 w 96"/>
                <a:gd name="T5" fmla="*/ 26 h 60"/>
                <a:gd name="T6" fmla="*/ 0 w 96"/>
                <a:gd name="T7" fmla="*/ 43 h 60"/>
                <a:gd name="T8" fmla="*/ 9 w 96"/>
                <a:gd name="T9" fmla="*/ 58 h 60"/>
                <a:gd name="T10" fmla="*/ 18 w 96"/>
                <a:gd name="T11" fmla="*/ 60 h 60"/>
                <a:gd name="T12" fmla="*/ 76 w 96"/>
                <a:gd name="T13" fmla="*/ 60 h 60"/>
                <a:gd name="T14" fmla="*/ 76 w 96"/>
                <a:gd name="T15" fmla="*/ 60 h 60"/>
                <a:gd name="T16" fmla="*/ 96 w 96"/>
                <a:gd name="T17" fmla="*/ 38 h 60"/>
                <a:gd name="T18" fmla="*/ 75 w 96"/>
                <a:gd name="T19"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0">
                  <a:moveTo>
                    <a:pt x="75" y="16"/>
                  </a:moveTo>
                  <a:cubicBezTo>
                    <a:pt x="69" y="6"/>
                    <a:pt x="59" y="0"/>
                    <a:pt x="48" y="0"/>
                  </a:cubicBezTo>
                  <a:cubicBezTo>
                    <a:pt x="33" y="0"/>
                    <a:pt x="20" y="11"/>
                    <a:pt x="18" y="26"/>
                  </a:cubicBezTo>
                  <a:cubicBezTo>
                    <a:pt x="9" y="25"/>
                    <a:pt x="0" y="33"/>
                    <a:pt x="0" y="43"/>
                  </a:cubicBezTo>
                  <a:cubicBezTo>
                    <a:pt x="0" y="52"/>
                    <a:pt x="5" y="56"/>
                    <a:pt x="9" y="58"/>
                  </a:cubicBezTo>
                  <a:cubicBezTo>
                    <a:pt x="13" y="60"/>
                    <a:pt x="17" y="60"/>
                    <a:pt x="18" y="60"/>
                  </a:cubicBezTo>
                  <a:cubicBezTo>
                    <a:pt x="76" y="60"/>
                    <a:pt x="76" y="60"/>
                    <a:pt x="76" y="60"/>
                  </a:cubicBezTo>
                  <a:cubicBezTo>
                    <a:pt x="76" y="60"/>
                    <a:pt x="76" y="60"/>
                    <a:pt x="76" y="60"/>
                  </a:cubicBezTo>
                  <a:cubicBezTo>
                    <a:pt x="76" y="60"/>
                    <a:pt x="96" y="57"/>
                    <a:pt x="96" y="38"/>
                  </a:cubicBezTo>
                  <a:cubicBezTo>
                    <a:pt x="96" y="26"/>
                    <a:pt x="86" y="16"/>
                    <a:pt x="75" y="1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5" name="Freeform 54"/>
          <p:cNvSpPr>
            <a:spLocks/>
          </p:cNvSpPr>
          <p:nvPr/>
        </p:nvSpPr>
        <p:spPr bwMode="auto">
          <a:xfrm>
            <a:off x="10102426" y="3422586"/>
            <a:ext cx="861436" cy="538870"/>
          </a:xfrm>
          <a:custGeom>
            <a:avLst/>
            <a:gdLst>
              <a:gd name="T0" fmla="*/ 75 w 96"/>
              <a:gd name="T1" fmla="*/ 16 h 60"/>
              <a:gd name="T2" fmla="*/ 48 w 96"/>
              <a:gd name="T3" fmla="*/ 0 h 60"/>
              <a:gd name="T4" fmla="*/ 18 w 96"/>
              <a:gd name="T5" fmla="*/ 26 h 60"/>
              <a:gd name="T6" fmla="*/ 0 w 96"/>
              <a:gd name="T7" fmla="*/ 43 h 60"/>
              <a:gd name="T8" fmla="*/ 9 w 96"/>
              <a:gd name="T9" fmla="*/ 58 h 60"/>
              <a:gd name="T10" fmla="*/ 18 w 96"/>
              <a:gd name="T11" fmla="*/ 60 h 60"/>
              <a:gd name="T12" fmla="*/ 76 w 96"/>
              <a:gd name="T13" fmla="*/ 60 h 60"/>
              <a:gd name="T14" fmla="*/ 76 w 96"/>
              <a:gd name="T15" fmla="*/ 60 h 60"/>
              <a:gd name="T16" fmla="*/ 96 w 96"/>
              <a:gd name="T17" fmla="*/ 38 h 60"/>
              <a:gd name="T18" fmla="*/ 75 w 96"/>
              <a:gd name="T19"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0">
                <a:moveTo>
                  <a:pt x="75" y="16"/>
                </a:moveTo>
                <a:cubicBezTo>
                  <a:pt x="69" y="6"/>
                  <a:pt x="59" y="0"/>
                  <a:pt x="48" y="0"/>
                </a:cubicBezTo>
                <a:cubicBezTo>
                  <a:pt x="33" y="0"/>
                  <a:pt x="20" y="11"/>
                  <a:pt x="18" y="26"/>
                </a:cubicBezTo>
                <a:cubicBezTo>
                  <a:pt x="9" y="25"/>
                  <a:pt x="0" y="33"/>
                  <a:pt x="0" y="43"/>
                </a:cubicBezTo>
                <a:cubicBezTo>
                  <a:pt x="0" y="52"/>
                  <a:pt x="5" y="56"/>
                  <a:pt x="9" y="58"/>
                </a:cubicBezTo>
                <a:cubicBezTo>
                  <a:pt x="13" y="60"/>
                  <a:pt x="17" y="60"/>
                  <a:pt x="18" y="60"/>
                </a:cubicBezTo>
                <a:cubicBezTo>
                  <a:pt x="76" y="60"/>
                  <a:pt x="76" y="60"/>
                  <a:pt x="76" y="60"/>
                </a:cubicBezTo>
                <a:cubicBezTo>
                  <a:pt x="76" y="60"/>
                  <a:pt x="76" y="60"/>
                  <a:pt x="76" y="60"/>
                </a:cubicBezTo>
                <a:cubicBezTo>
                  <a:pt x="76" y="60"/>
                  <a:pt x="96" y="57"/>
                  <a:pt x="96" y="38"/>
                </a:cubicBezTo>
                <a:cubicBezTo>
                  <a:pt x="96" y="26"/>
                  <a:pt x="86" y="16"/>
                  <a:pt x="75" y="16"/>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6" name="Group 55"/>
          <p:cNvGrpSpPr/>
          <p:nvPr/>
        </p:nvGrpSpPr>
        <p:grpSpPr>
          <a:xfrm>
            <a:off x="6804211" y="1892127"/>
            <a:ext cx="492192" cy="419608"/>
            <a:chOff x="7734300" y="3652838"/>
            <a:chExt cx="344488" cy="293687"/>
          </a:xfrm>
          <a:solidFill>
            <a:schemeClr val="accent3"/>
          </a:solidFill>
        </p:grpSpPr>
        <p:sp>
          <p:nvSpPr>
            <p:cNvPr id="57" name="Freeform 56"/>
            <p:cNvSpPr>
              <a:spLocks/>
            </p:cNvSpPr>
            <p:nvPr/>
          </p:nvSpPr>
          <p:spPr bwMode="auto">
            <a:xfrm>
              <a:off x="7734300" y="3652838"/>
              <a:ext cx="344488" cy="215900"/>
            </a:xfrm>
            <a:custGeom>
              <a:avLst/>
              <a:gdLst>
                <a:gd name="T0" fmla="*/ 71 w 92"/>
                <a:gd name="T1" fmla="*/ 15 h 57"/>
                <a:gd name="T2" fmla="*/ 46 w 92"/>
                <a:gd name="T3" fmla="*/ 0 h 57"/>
                <a:gd name="T4" fmla="*/ 18 w 92"/>
                <a:gd name="T5" fmla="*/ 25 h 57"/>
                <a:gd name="T6" fmla="*/ 0 w 92"/>
                <a:gd name="T7" fmla="*/ 41 h 57"/>
                <a:gd name="T8" fmla="*/ 8 w 92"/>
                <a:gd name="T9" fmla="*/ 55 h 57"/>
                <a:gd name="T10" fmla="*/ 17 w 92"/>
                <a:gd name="T11" fmla="*/ 57 h 57"/>
                <a:gd name="T12" fmla="*/ 24 w 92"/>
                <a:gd name="T13" fmla="*/ 57 h 57"/>
                <a:gd name="T14" fmla="*/ 24 w 92"/>
                <a:gd name="T15" fmla="*/ 52 h 57"/>
                <a:gd name="T16" fmla="*/ 28 w 92"/>
                <a:gd name="T17" fmla="*/ 46 h 57"/>
                <a:gd name="T18" fmla="*/ 46 w 92"/>
                <a:gd name="T19" fmla="*/ 30 h 57"/>
                <a:gd name="T20" fmla="*/ 64 w 92"/>
                <a:gd name="T21" fmla="*/ 46 h 57"/>
                <a:gd name="T22" fmla="*/ 68 w 92"/>
                <a:gd name="T23" fmla="*/ 52 h 57"/>
                <a:gd name="T24" fmla="*/ 68 w 92"/>
                <a:gd name="T25" fmla="*/ 57 h 57"/>
                <a:gd name="T26" fmla="*/ 73 w 92"/>
                <a:gd name="T27" fmla="*/ 57 h 57"/>
                <a:gd name="T28" fmla="*/ 92 w 92"/>
                <a:gd name="T29" fmla="*/ 36 h 57"/>
                <a:gd name="T30" fmla="*/ 71 w 92"/>
                <a:gd name="T31"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7">
                  <a:moveTo>
                    <a:pt x="71" y="15"/>
                  </a:moveTo>
                  <a:cubicBezTo>
                    <a:pt x="66" y="6"/>
                    <a:pt x="57" y="0"/>
                    <a:pt x="46" y="0"/>
                  </a:cubicBezTo>
                  <a:cubicBezTo>
                    <a:pt x="32" y="0"/>
                    <a:pt x="19" y="11"/>
                    <a:pt x="18" y="25"/>
                  </a:cubicBezTo>
                  <a:cubicBezTo>
                    <a:pt x="8" y="24"/>
                    <a:pt x="0" y="32"/>
                    <a:pt x="0" y="41"/>
                  </a:cubicBezTo>
                  <a:cubicBezTo>
                    <a:pt x="0" y="50"/>
                    <a:pt x="5" y="54"/>
                    <a:pt x="8" y="55"/>
                  </a:cubicBezTo>
                  <a:cubicBezTo>
                    <a:pt x="12" y="57"/>
                    <a:pt x="16" y="57"/>
                    <a:pt x="17" y="57"/>
                  </a:cubicBezTo>
                  <a:cubicBezTo>
                    <a:pt x="24" y="57"/>
                    <a:pt x="24" y="57"/>
                    <a:pt x="24" y="57"/>
                  </a:cubicBezTo>
                  <a:cubicBezTo>
                    <a:pt x="24" y="52"/>
                    <a:pt x="24" y="52"/>
                    <a:pt x="24" y="52"/>
                  </a:cubicBezTo>
                  <a:cubicBezTo>
                    <a:pt x="24" y="49"/>
                    <a:pt x="26" y="47"/>
                    <a:pt x="28" y="46"/>
                  </a:cubicBezTo>
                  <a:cubicBezTo>
                    <a:pt x="29" y="37"/>
                    <a:pt x="37" y="30"/>
                    <a:pt x="46" y="30"/>
                  </a:cubicBezTo>
                  <a:cubicBezTo>
                    <a:pt x="55" y="30"/>
                    <a:pt x="63" y="37"/>
                    <a:pt x="64" y="46"/>
                  </a:cubicBezTo>
                  <a:cubicBezTo>
                    <a:pt x="66" y="47"/>
                    <a:pt x="68" y="49"/>
                    <a:pt x="68" y="52"/>
                  </a:cubicBezTo>
                  <a:cubicBezTo>
                    <a:pt x="68" y="57"/>
                    <a:pt x="68" y="57"/>
                    <a:pt x="68" y="57"/>
                  </a:cubicBezTo>
                  <a:cubicBezTo>
                    <a:pt x="73" y="57"/>
                    <a:pt x="73" y="57"/>
                    <a:pt x="73" y="57"/>
                  </a:cubicBezTo>
                  <a:cubicBezTo>
                    <a:pt x="73" y="57"/>
                    <a:pt x="92" y="55"/>
                    <a:pt x="92" y="36"/>
                  </a:cubicBezTo>
                  <a:cubicBezTo>
                    <a:pt x="92" y="25"/>
                    <a:pt x="83" y="16"/>
                    <a:pt x="7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Freeform 57"/>
            <p:cNvSpPr>
              <a:spLocks noEditPoints="1"/>
            </p:cNvSpPr>
            <p:nvPr/>
          </p:nvSpPr>
          <p:spPr bwMode="auto">
            <a:xfrm>
              <a:off x="7839075" y="3781425"/>
              <a:ext cx="134938" cy="165100"/>
            </a:xfrm>
            <a:custGeom>
              <a:avLst/>
              <a:gdLst>
                <a:gd name="T0" fmla="*/ 34 w 36"/>
                <a:gd name="T1" fmla="*/ 16 h 44"/>
                <a:gd name="T2" fmla="*/ 32 w 36"/>
                <a:gd name="T3" fmla="*/ 16 h 44"/>
                <a:gd name="T4" fmla="*/ 32 w 36"/>
                <a:gd name="T5" fmla="*/ 14 h 44"/>
                <a:gd name="T6" fmla="*/ 18 w 36"/>
                <a:gd name="T7" fmla="*/ 0 h 44"/>
                <a:gd name="T8" fmla="*/ 4 w 36"/>
                <a:gd name="T9" fmla="*/ 14 h 44"/>
                <a:gd name="T10" fmla="*/ 4 w 36"/>
                <a:gd name="T11" fmla="*/ 16 h 44"/>
                <a:gd name="T12" fmla="*/ 2 w 36"/>
                <a:gd name="T13" fmla="*/ 16 h 44"/>
                <a:gd name="T14" fmla="*/ 0 w 36"/>
                <a:gd name="T15" fmla="*/ 18 h 44"/>
                <a:gd name="T16" fmla="*/ 0 w 36"/>
                <a:gd name="T17" fmla="*/ 42 h 44"/>
                <a:gd name="T18" fmla="*/ 2 w 36"/>
                <a:gd name="T19" fmla="*/ 44 h 44"/>
                <a:gd name="T20" fmla="*/ 34 w 36"/>
                <a:gd name="T21" fmla="*/ 44 h 44"/>
                <a:gd name="T22" fmla="*/ 36 w 36"/>
                <a:gd name="T23" fmla="*/ 42 h 44"/>
                <a:gd name="T24" fmla="*/ 36 w 36"/>
                <a:gd name="T25" fmla="*/ 18 h 44"/>
                <a:gd name="T26" fmla="*/ 34 w 36"/>
                <a:gd name="T27" fmla="*/ 16 h 44"/>
                <a:gd name="T28" fmla="*/ 8 w 36"/>
                <a:gd name="T29" fmla="*/ 14 h 44"/>
                <a:gd name="T30" fmla="*/ 18 w 36"/>
                <a:gd name="T31" fmla="*/ 4 h 44"/>
                <a:gd name="T32" fmla="*/ 28 w 36"/>
                <a:gd name="T33" fmla="*/ 14 h 44"/>
                <a:gd name="T34" fmla="*/ 28 w 36"/>
                <a:gd name="T35" fmla="*/ 16 h 44"/>
                <a:gd name="T36" fmla="*/ 8 w 36"/>
                <a:gd name="T37" fmla="*/ 16 h 44"/>
                <a:gd name="T38" fmla="*/ 8 w 36"/>
                <a:gd name="T39" fmla="*/ 14 h 44"/>
                <a:gd name="T40" fmla="*/ 20 w 36"/>
                <a:gd name="T41" fmla="*/ 31 h 44"/>
                <a:gd name="T42" fmla="*/ 20 w 36"/>
                <a:gd name="T43" fmla="*/ 34 h 44"/>
                <a:gd name="T44" fmla="*/ 18 w 36"/>
                <a:gd name="T45" fmla="*/ 36 h 44"/>
                <a:gd name="T46" fmla="*/ 16 w 36"/>
                <a:gd name="T47" fmla="*/ 34 h 44"/>
                <a:gd name="T48" fmla="*/ 16 w 36"/>
                <a:gd name="T49" fmla="*/ 31 h 44"/>
                <a:gd name="T50" fmla="*/ 14 w 36"/>
                <a:gd name="T51" fmla="*/ 28 h 44"/>
                <a:gd name="T52" fmla="*/ 18 w 36"/>
                <a:gd name="T53" fmla="*/ 24 h 44"/>
                <a:gd name="T54" fmla="*/ 22 w 36"/>
                <a:gd name="T55" fmla="*/ 28 h 44"/>
                <a:gd name="T56" fmla="*/ 20 w 36"/>
                <a:gd name="T5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44">
                  <a:moveTo>
                    <a:pt x="34" y="16"/>
                  </a:moveTo>
                  <a:cubicBezTo>
                    <a:pt x="32" y="16"/>
                    <a:pt x="32" y="16"/>
                    <a:pt x="32" y="16"/>
                  </a:cubicBezTo>
                  <a:cubicBezTo>
                    <a:pt x="32" y="14"/>
                    <a:pt x="32" y="14"/>
                    <a:pt x="32" y="14"/>
                  </a:cubicBezTo>
                  <a:cubicBezTo>
                    <a:pt x="32" y="6"/>
                    <a:pt x="26" y="0"/>
                    <a:pt x="18" y="0"/>
                  </a:cubicBezTo>
                  <a:cubicBezTo>
                    <a:pt x="10" y="0"/>
                    <a:pt x="4" y="6"/>
                    <a:pt x="4" y="14"/>
                  </a:cubicBezTo>
                  <a:cubicBezTo>
                    <a:pt x="4" y="16"/>
                    <a:pt x="4" y="16"/>
                    <a:pt x="4" y="16"/>
                  </a:cubicBezTo>
                  <a:cubicBezTo>
                    <a:pt x="2" y="16"/>
                    <a:pt x="2" y="16"/>
                    <a:pt x="2" y="16"/>
                  </a:cubicBezTo>
                  <a:cubicBezTo>
                    <a:pt x="1" y="16"/>
                    <a:pt x="0" y="17"/>
                    <a:pt x="0" y="18"/>
                  </a:cubicBezTo>
                  <a:cubicBezTo>
                    <a:pt x="0" y="42"/>
                    <a:pt x="0" y="42"/>
                    <a:pt x="0" y="42"/>
                  </a:cubicBezTo>
                  <a:cubicBezTo>
                    <a:pt x="0" y="43"/>
                    <a:pt x="1" y="44"/>
                    <a:pt x="2" y="44"/>
                  </a:cubicBezTo>
                  <a:cubicBezTo>
                    <a:pt x="34" y="44"/>
                    <a:pt x="34" y="44"/>
                    <a:pt x="34" y="44"/>
                  </a:cubicBezTo>
                  <a:cubicBezTo>
                    <a:pt x="35" y="44"/>
                    <a:pt x="36" y="43"/>
                    <a:pt x="36" y="42"/>
                  </a:cubicBezTo>
                  <a:cubicBezTo>
                    <a:pt x="36" y="18"/>
                    <a:pt x="36" y="18"/>
                    <a:pt x="36" y="18"/>
                  </a:cubicBezTo>
                  <a:cubicBezTo>
                    <a:pt x="36" y="17"/>
                    <a:pt x="35" y="16"/>
                    <a:pt x="34" y="16"/>
                  </a:cubicBezTo>
                  <a:close/>
                  <a:moveTo>
                    <a:pt x="8" y="14"/>
                  </a:moveTo>
                  <a:cubicBezTo>
                    <a:pt x="8" y="8"/>
                    <a:pt x="12" y="4"/>
                    <a:pt x="18" y="4"/>
                  </a:cubicBezTo>
                  <a:cubicBezTo>
                    <a:pt x="24" y="4"/>
                    <a:pt x="28" y="8"/>
                    <a:pt x="28" y="14"/>
                  </a:cubicBezTo>
                  <a:cubicBezTo>
                    <a:pt x="28" y="16"/>
                    <a:pt x="28" y="16"/>
                    <a:pt x="28" y="16"/>
                  </a:cubicBezTo>
                  <a:cubicBezTo>
                    <a:pt x="8" y="16"/>
                    <a:pt x="8" y="16"/>
                    <a:pt x="8" y="16"/>
                  </a:cubicBezTo>
                  <a:lnTo>
                    <a:pt x="8" y="14"/>
                  </a:lnTo>
                  <a:close/>
                  <a:moveTo>
                    <a:pt x="20" y="31"/>
                  </a:moveTo>
                  <a:cubicBezTo>
                    <a:pt x="20" y="34"/>
                    <a:pt x="20" y="34"/>
                    <a:pt x="20" y="34"/>
                  </a:cubicBezTo>
                  <a:cubicBezTo>
                    <a:pt x="20" y="35"/>
                    <a:pt x="19" y="36"/>
                    <a:pt x="18" y="36"/>
                  </a:cubicBezTo>
                  <a:cubicBezTo>
                    <a:pt x="17" y="36"/>
                    <a:pt x="16" y="35"/>
                    <a:pt x="16" y="34"/>
                  </a:cubicBezTo>
                  <a:cubicBezTo>
                    <a:pt x="16" y="31"/>
                    <a:pt x="16" y="31"/>
                    <a:pt x="16" y="31"/>
                  </a:cubicBezTo>
                  <a:cubicBezTo>
                    <a:pt x="15" y="31"/>
                    <a:pt x="14" y="29"/>
                    <a:pt x="14" y="28"/>
                  </a:cubicBezTo>
                  <a:cubicBezTo>
                    <a:pt x="14" y="26"/>
                    <a:pt x="16" y="24"/>
                    <a:pt x="18" y="24"/>
                  </a:cubicBezTo>
                  <a:cubicBezTo>
                    <a:pt x="20" y="24"/>
                    <a:pt x="22" y="26"/>
                    <a:pt x="22" y="28"/>
                  </a:cubicBezTo>
                  <a:cubicBezTo>
                    <a:pt x="22" y="29"/>
                    <a:pt x="21" y="31"/>
                    <a:pt x="20" y="3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latin typeface="Amazon Ember" panose="020B0603020204020204" pitchFamily="34" charset="0"/>
                <a:ea typeface="Amazon Ember" panose="020B0603020204020204" pitchFamily="34" charset="0"/>
                <a:cs typeface="Amazon Ember" panose="020B0603020204020204" pitchFamily="34" charset="0"/>
              </a:endParaRPr>
            </a:p>
          </p:txBody>
        </p:sp>
      </p:grpSp>
      <p:graphicFrame>
        <p:nvGraphicFramePr>
          <p:cNvPr id="59" name="Table 58"/>
          <p:cNvGraphicFramePr>
            <a:graphicFrameLocks noGrp="1"/>
          </p:cNvGraphicFramePr>
          <p:nvPr>
            <p:extLst>
              <p:ext uri="{D42A27DB-BD31-4B8C-83A1-F6EECF244321}">
                <p14:modId xmlns:p14="http://schemas.microsoft.com/office/powerpoint/2010/main" val="598233769"/>
              </p:ext>
            </p:extLst>
          </p:nvPr>
        </p:nvGraphicFramePr>
        <p:xfrm>
          <a:off x="9712488" y="4227375"/>
          <a:ext cx="2060412" cy="1367892"/>
        </p:xfrm>
        <a:graphic>
          <a:graphicData uri="http://schemas.openxmlformats.org/drawingml/2006/table">
            <a:tbl>
              <a:tblPr firstRow="1" bandRow="1">
                <a:tableStyleId>{F5AB1C69-6EDB-4FF4-983F-18BD219EF322}</a:tableStyleId>
              </a:tblPr>
              <a:tblGrid>
                <a:gridCol w="1043049">
                  <a:extLst>
                    <a:ext uri="{9D8B030D-6E8A-4147-A177-3AD203B41FA5}">
                      <a16:colId xmlns:a16="http://schemas.microsoft.com/office/drawing/2014/main" val="20000"/>
                    </a:ext>
                  </a:extLst>
                </a:gridCol>
                <a:gridCol w="1017363">
                  <a:extLst>
                    <a:ext uri="{9D8B030D-6E8A-4147-A177-3AD203B41FA5}">
                      <a16:colId xmlns:a16="http://schemas.microsoft.com/office/drawing/2014/main" val="20001"/>
                    </a:ext>
                  </a:extLst>
                </a:gridCol>
              </a:tblGrid>
              <a:tr h="341973">
                <a:tc gridSpan="2">
                  <a:txBody>
                    <a:bodyPr/>
                    <a:lstStyle/>
                    <a:p>
                      <a:pPr algn="ctr"/>
                      <a:r>
                        <a:rPr lang="en-US" sz="1400" b="0" dirty="0">
                          <a:latin typeface="Amazon Ember" panose="02000000000000000000" pitchFamily="2" charset="0"/>
                          <a:ea typeface="Amazon Ember" panose="02000000000000000000" pitchFamily="2" charset="0"/>
                        </a:rPr>
                        <a:t>Main Route Table</a:t>
                      </a:r>
                      <a:endParaRPr lang="en-US" sz="1400" b="0" dirty="0">
                        <a:solidFill>
                          <a:schemeClr val="tx1"/>
                        </a:solidFill>
                        <a:latin typeface="Amazon Ember" panose="02000000000000000000" pitchFamily="2" charset="0"/>
                        <a:ea typeface="Amazon Ember" panose="02000000000000000000" pitchFamily="2" charset="0"/>
                      </a:endParaRPr>
                    </a:p>
                  </a:txBody>
                  <a:tcPr marL="0" marR="0" marT="0" marB="0" anchor="ctr"/>
                </a:tc>
                <a:tc hMerge="1">
                  <a:txBody>
                    <a:bodyPr/>
                    <a:lstStyle/>
                    <a:p>
                      <a:pPr algn="ctr"/>
                      <a:endParaRPr lang="en-US" sz="8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1973">
                <a:tc>
                  <a:txBody>
                    <a:bodyPr/>
                    <a:lstStyle/>
                    <a:p>
                      <a:pPr algn="ctr"/>
                      <a:r>
                        <a:rPr lang="en-US" sz="1100" dirty="0"/>
                        <a:t>Destination</a:t>
                      </a:r>
                      <a:endParaRPr lang="en-US" sz="1100" dirty="0">
                        <a:solidFill>
                          <a:schemeClr val="bg1"/>
                        </a:solidFill>
                        <a:latin typeface="+mj-lt"/>
                      </a:endParaRPr>
                    </a:p>
                  </a:txBody>
                  <a:tcPr marL="0" marR="0" marT="0" marB="0" anchor="ctr">
                    <a:solidFill>
                      <a:schemeClr val="bg1">
                        <a:lumMod val="95000"/>
                      </a:schemeClr>
                    </a:solidFill>
                  </a:tcPr>
                </a:tc>
                <a:tc>
                  <a:txBody>
                    <a:bodyPr/>
                    <a:lstStyle/>
                    <a:p>
                      <a:pPr algn="ctr"/>
                      <a:r>
                        <a:rPr lang="en-US" sz="1100" dirty="0"/>
                        <a:t>Target</a:t>
                      </a:r>
                      <a:endParaRPr lang="en-US" sz="1100" dirty="0">
                        <a:solidFill>
                          <a:schemeClr val="bg1"/>
                        </a:solidFill>
                        <a:latin typeface="+mj-lt"/>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341973">
                <a:tc>
                  <a:txBody>
                    <a:bodyPr/>
                    <a:lstStyle/>
                    <a:p>
                      <a:pPr algn="ctr"/>
                      <a:r>
                        <a:rPr lang="en-US" sz="1000" dirty="0"/>
                        <a:t>172.31.0.0/16</a:t>
                      </a:r>
                      <a:endParaRPr lang="en-US" sz="1000" dirty="0">
                        <a:solidFill>
                          <a:schemeClr val="tx1"/>
                        </a:solidFill>
                        <a:latin typeface="+mn-lt"/>
                      </a:endParaRPr>
                    </a:p>
                  </a:txBody>
                  <a:tcPr marL="0" marR="0" marT="0" marB="0" anchor="ctr">
                    <a:solidFill>
                      <a:schemeClr val="bg1"/>
                    </a:solidFill>
                  </a:tcPr>
                </a:tc>
                <a:tc>
                  <a:txBody>
                    <a:bodyPr/>
                    <a:lstStyle/>
                    <a:p>
                      <a:pPr algn="ctr"/>
                      <a:r>
                        <a:rPr lang="en-US" sz="1000" dirty="0"/>
                        <a:t>Local</a:t>
                      </a:r>
                      <a:endParaRPr lang="en-US" sz="1000" dirty="0">
                        <a:solidFill>
                          <a:schemeClr val="tx1"/>
                        </a:solidFill>
                        <a:latin typeface="+mn-lt"/>
                      </a:endParaRPr>
                    </a:p>
                  </a:txBody>
                  <a:tcPr marL="0" marR="0" marT="0" marB="0" anchor="ctr">
                    <a:solidFill>
                      <a:schemeClr val="bg1"/>
                    </a:solidFill>
                  </a:tcPr>
                </a:tc>
                <a:extLst>
                  <a:ext uri="{0D108BD9-81ED-4DB2-BD59-A6C34878D82A}">
                    <a16:rowId xmlns:a16="http://schemas.microsoft.com/office/drawing/2014/main" val="10002"/>
                  </a:ext>
                </a:extLst>
              </a:tr>
              <a:tr h="341973">
                <a:tc>
                  <a:txBody>
                    <a:bodyPr/>
                    <a:lstStyle/>
                    <a:p>
                      <a:pPr algn="ctr"/>
                      <a:r>
                        <a:rPr lang="en-US" sz="1000" dirty="0"/>
                        <a:t>0.0.0.0/0</a:t>
                      </a:r>
                      <a:endParaRPr lang="en-US" sz="1000" dirty="0">
                        <a:solidFill>
                          <a:schemeClr val="tx1"/>
                        </a:solidFill>
                        <a:latin typeface="+mn-lt"/>
                      </a:endParaRPr>
                    </a:p>
                  </a:txBody>
                  <a:tcPr marL="0" marR="0" marT="0" marB="0" anchor="ctr">
                    <a:solidFill>
                      <a:schemeClr val="bg1">
                        <a:lumMod val="95000"/>
                      </a:schemeClr>
                    </a:solidFill>
                  </a:tcPr>
                </a:tc>
                <a:tc>
                  <a:txBody>
                    <a:bodyPr/>
                    <a:lstStyle/>
                    <a:p>
                      <a:pPr algn="ctr"/>
                      <a:r>
                        <a:rPr lang="en-US" sz="1000" dirty="0"/>
                        <a:t>igw-id</a:t>
                      </a:r>
                      <a:endParaRPr lang="en-US" sz="1000" i="1" dirty="0">
                        <a:solidFill>
                          <a:schemeClr val="tx1"/>
                        </a:solidFill>
                        <a:latin typeface="+mn-lt"/>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cxnSp>
        <p:nvCxnSpPr>
          <p:cNvPr id="60" name="Straight Connector 59"/>
          <p:cNvCxnSpPr/>
          <p:nvPr/>
        </p:nvCxnSpPr>
        <p:spPr>
          <a:xfrm>
            <a:off x="11136379" y="2929907"/>
            <a:ext cx="0" cy="126139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193498" y="2929908"/>
            <a:ext cx="29428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193498" y="4447104"/>
            <a:ext cx="147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225481" y="3966120"/>
            <a:ext cx="593663" cy="215444"/>
          </a:xfrm>
          <a:prstGeom prst="rect">
            <a:avLst/>
          </a:prstGeom>
          <a:solidFill>
            <a:schemeClr val="bg1"/>
          </a:solidFill>
        </p:spPr>
        <p:txBody>
          <a:bodyPr wrap="square" lIns="0" tIns="0" rIns="0" bIns="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Router</a:t>
            </a:r>
          </a:p>
        </p:txBody>
      </p:sp>
    </p:spTree>
    <p:extLst>
      <p:ext uri="{BB962C8B-B14F-4D97-AF65-F5344CB8AC3E}">
        <p14:creationId xmlns:p14="http://schemas.microsoft.com/office/powerpoint/2010/main" val="2562303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Security – Data and Application</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6</a:t>
            </a:fld>
            <a:endParaRPr lang="en-US"/>
          </a:p>
        </p:txBody>
      </p:sp>
      <p:cxnSp>
        <p:nvCxnSpPr>
          <p:cNvPr id="23" name="Straight Connector 22">
            <a:extLst>
              <a:ext uri="{FF2B5EF4-FFF2-40B4-BE49-F238E27FC236}">
                <a16:creationId xmlns:a16="http://schemas.microsoft.com/office/drawing/2014/main" id="{AFFE413E-5C09-44E8-8B90-2DEC4721B81F}"/>
              </a:ext>
            </a:extLst>
          </p:cNvPr>
          <p:cNvCxnSpPr/>
          <p:nvPr/>
        </p:nvCxnSpPr>
        <p:spPr>
          <a:xfrm>
            <a:off x="59563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4"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E9C09194-A68A-49D4-B7C5-C7B12D77E527}"/>
              </a:ext>
            </a:extLst>
          </p:cNvPr>
          <p:cNvSpPr/>
          <p:nvPr/>
        </p:nvSpPr>
        <p:spPr>
          <a:xfrm>
            <a:off x="2097888" y="1842144"/>
            <a:ext cx="3553132" cy="677108"/>
          </a:xfrm>
          <a:prstGeom prst="rect">
            <a:avLst/>
          </a:prstGeom>
        </p:spPr>
        <p:txBody>
          <a:bodyPr wrap="square" lIns="0" tIns="0" rIns="0" bIns="0">
            <a:spAutoFit/>
          </a:bodyPr>
          <a:lstStyle/>
          <a:p>
            <a:r>
              <a:rPr lang="en-US" sz="2200" dirty="0">
                <a:latin typeface="Amazon Ember" panose="020B0603020204020204" pitchFamily="34" charset="0"/>
                <a:ea typeface="Amazon Ember" panose="020B0603020204020204" pitchFamily="34" charset="0"/>
                <a:cs typeface="Amazon Ember" panose="020B0603020204020204" pitchFamily="34" charset="0"/>
              </a:rPr>
              <a:t>Know how to protect data </a:t>
            </a:r>
          </a:p>
          <a:p>
            <a:r>
              <a:rPr lang="en-US" sz="2200" dirty="0">
                <a:latin typeface="Amazon Ember" panose="020B0603020204020204" pitchFamily="34" charset="0"/>
                <a:ea typeface="Amazon Ember" panose="020B0603020204020204" pitchFamily="34" charset="0"/>
                <a:cs typeface="Amazon Ember" panose="020B0603020204020204" pitchFamily="34" charset="0"/>
              </a:rPr>
              <a:t>in transit and at </a:t>
            </a:r>
            <a:r>
              <a:rPr lang="en-US" sz="2200" dirty="0" smtClean="0">
                <a:latin typeface="Amazon Ember" panose="020B0603020204020204" pitchFamily="34" charset="0"/>
                <a:ea typeface="Amazon Ember" panose="020B0603020204020204" pitchFamily="34" charset="0"/>
                <a:cs typeface="Amazon Ember" panose="020B0603020204020204" pitchFamily="34" charset="0"/>
              </a:rPr>
              <a:t>rest.</a:t>
            </a:r>
            <a:endParaRPr lang="en-US" sz="2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Rectangle 25">
            <a:extLst>
              <a:ext uri="{FF2B5EF4-FFF2-40B4-BE49-F238E27FC236}">
                <a16:creationId xmlns:a16="http://schemas.microsoft.com/office/drawing/2014/main" id="{E9C09194-A68A-49D4-B7C5-C7B12D77E527}"/>
              </a:ext>
            </a:extLst>
          </p:cNvPr>
          <p:cNvSpPr/>
          <p:nvPr/>
        </p:nvSpPr>
        <p:spPr>
          <a:xfrm>
            <a:off x="1798448" y="2999591"/>
            <a:ext cx="4015321" cy="2015936"/>
          </a:xfrm>
          <a:prstGeom prst="rect">
            <a:avLst/>
          </a:prstGeom>
        </p:spPr>
        <p:txBody>
          <a:bodyPr wrap="square" lIns="0" tIns="0" rIns="0" bIns="0">
            <a:spAutoFit/>
          </a:bodyPr>
          <a:lstStyle/>
          <a:p>
            <a:pPr marL="342900" lvl="1" indent="-34290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SSL/TLS </a:t>
            </a:r>
            <a:r>
              <a:rPr lang="en-US"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endpoint, data </a:t>
            </a: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encryption</a:t>
            </a:r>
          </a:p>
          <a:p>
            <a:pPr marL="342900" lvl="1" indent="-342900" defTabSz="342900">
              <a:spcBef>
                <a:spcPts val="600"/>
              </a:spcBef>
              <a:buClr>
                <a:schemeClr val="accent1"/>
              </a:buClr>
              <a:buSzPct val="110000"/>
              <a:buBlip>
                <a:blip r:embed="rId3"/>
              </a:buBlip>
              <a:tabLst>
                <a:tab pos="8461375" algn="r"/>
              </a:tabLst>
            </a:pPr>
            <a:r>
              <a:rPr lang="en-US" dirty="0">
                <a:latin typeface="Amazon Ember" panose="020B0603020204020204" pitchFamily="34" charset="0"/>
                <a:ea typeface="Amazon Ember" panose="020B0603020204020204" pitchFamily="34" charset="0"/>
                <a:cs typeface="Amazon Ember" panose="020B0603020204020204" pitchFamily="34" charset="0"/>
              </a:rPr>
              <a:t>AWS Certificate Manager (ACM), in Transit Provision trusted SSL/TLS certificates provided by AWS for use with AWS resources:</a:t>
            </a:r>
          </a:p>
          <a:p>
            <a:pPr marL="403225" lvl="1" indent="177800">
              <a:buFont typeface="Arial" panose="020B0604020202020204" pitchFamily="34" charset="0"/>
              <a:buChar char="•"/>
            </a:pPr>
            <a:r>
              <a:rPr lang="en-US" dirty="0">
                <a:ea typeface="Amazon Ember" panose="020B0603020204020204" pitchFamily="34" charset="0"/>
                <a:cs typeface="Amazon Ember" panose="020B0603020204020204" pitchFamily="34" charset="0"/>
              </a:rPr>
              <a:t>Load Balancing </a:t>
            </a:r>
          </a:p>
          <a:p>
            <a:pPr marL="577850" lvl="1" indent="-176213">
              <a:buFont typeface="Arial" panose="020B0604020202020204" pitchFamily="34" charset="0"/>
              <a:buChar char="•"/>
            </a:pPr>
            <a:r>
              <a:rPr lang="en-US" dirty="0">
                <a:ea typeface="Amazon Ember" panose="020B0603020204020204" pitchFamily="34" charset="0"/>
                <a:cs typeface="Amazon Ember" panose="020B0603020204020204" pitchFamily="34" charset="0"/>
              </a:rPr>
              <a:t>Amazon CloudFront distributions</a:t>
            </a:r>
            <a:endParaRPr lang="en-US" dirty="0">
              <a:solidFill>
                <a:schemeClr val="tx1">
                  <a:lumMod val="50000"/>
                </a:schemeClr>
              </a:solidFill>
              <a:ea typeface="Amazon Ember" panose="020B0603020204020204" pitchFamily="34" charset="0"/>
              <a:cs typeface="Amazon Ember" panose="020B0603020204020204" pitchFamily="34" charset="0"/>
            </a:endParaRPr>
          </a:p>
        </p:txBody>
      </p:sp>
      <p:sp>
        <p:nvSpPr>
          <p:cNvPr id="27" name="Round Diagonal Corner Rectangle 26">
            <a:extLst>
              <a:ext uri="{FF2B5EF4-FFF2-40B4-BE49-F238E27FC236}">
                <a16:creationId xmlns:a16="http://schemas.microsoft.com/office/drawing/2014/main" id="{DE53DC2E-6593-45C3-9623-5FC481F6E083}"/>
              </a:ext>
            </a:extLst>
          </p:cNvPr>
          <p:cNvSpPr/>
          <p:nvPr/>
        </p:nvSpPr>
        <p:spPr>
          <a:xfrm>
            <a:off x="63626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E9C09194-A68A-49D4-B7C5-C7B12D77E527}"/>
              </a:ext>
            </a:extLst>
          </p:cNvPr>
          <p:cNvSpPr/>
          <p:nvPr/>
        </p:nvSpPr>
        <p:spPr>
          <a:xfrm>
            <a:off x="7670056" y="1842143"/>
            <a:ext cx="3768193" cy="1354217"/>
          </a:xfrm>
          <a:prstGeom prst="rect">
            <a:avLst/>
          </a:prstGeom>
        </p:spPr>
        <p:txBody>
          <a:bodyPr wrap="square" lIns="0" tIns="0" rIns="0" bIns="0">
            <a:spAutoFit/>
          </a:bodyPr>
          <a:lstStyle/>
          <a:p>
            <a:r>
              <a:rPr lang="en-US" sz="2200" dirty="0">
                <a:latin typeface="Amazon Ember" panose="020B0603020204020204" pitchFamily="34" charset="0"/>
                <a:ea typeface="Amazon Ember" panose="020B0603020204020204" pitchFamily="34" charset="0"/>
                <a:cs typeface="Amazon Ember" panose="020B0603020204020204" pitchFamily="34" charset="0"/>
              </a:rPr>
              <a:t>Understand data encryption. Know available encryption options.</a:t>
            </a:r>
          </a:p>
          <a:p>
            <a:endParaRPr lang="en-US" sz="22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Rectangle 28">
            <a:extLst>
              <a:ext uri="{FF2B5EF4-FFF2-40B4-BE49-F238E27FC236}">
                <a16:creationId xmlns:a16="http://schemas.microsoft.com/office/drawing/2014/main" id="{E9C09194-A68A-49D4-B7C5-C7B12D77E527}"/>
              </a:ext>
            </a:extLst>
          </p:cNvPr>
          <p:cNvSpPr/>
          <p:nvPr/>
        </p:nvSpPr>
        <p:spPr>
          <a:xfrm>
            <a:off x="6889748" y="2999591"/>
            <a:ext cx="4883152" cy="3831818"/>
          </a:xfrm>
          <a:prstGeom prst="rect">
            <a:avLst/>
          </a:prstGeom>
        </p:spPr>
        <p:txBody>
          <a:bodyPr wrap="square" lIns="0" tIns="0" rIns="0" bIns="0">
            <a:spAutoFit/>
          </a:bodyPr>
          <a:lstStyle/>
          <a:p>
            <a:pPr marL="639762" lvl="1" indent="-28575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Client-side encryption</a:t>
            </a:r>
          </a:p>
          <a:p>
            <a:pPr marL="1200150" lvl="2" indent="-285750">
              <a:buFont typeface="Arial" panose="020B0604020202020204" pitchFamily="34" charset="0"/>
              <a:buChar char="•"/>
            </a:pPr>
            <a:r>
              <a:rPr lang="en-US" dirty="0">
                <a:ea typeface="Amazon Ember" panose="020B0603020204020204" pitchFamily="34" charset="0"/>
                <a:cs typeface="Amazon Ember" panose="020B0603020204020204" pitchFamily="34" charset="0"/>
              </a:rPr>
              <a:t>You encrypt your data </a:t>
            </a:r>
            <a:r>
              <a:rPr lang="en-US" b="1" i="1" dirty="0">
                <a:ea typeface="Amazon Ember" panose="020B0603020204020204" pitchFamily="34" charset="0"/>
                <a:cs typeface="Amazon Ember" panose="020B0603020204020204" pitchFamily="34" charset="0"/>
              </a:rPr>
              <a:t>before</a:t>
            </a:r>
            <a:r>
              <a:rPr lang="en-US" dirty="0">
                <a:ea typeface="Amazon Ember" panose="020B0603020204020204" pitchFamily="34" charset="0"/>
                <a:cs typeface="Amazon Ember" panose="020B0603020204020204" pitchFamily="34" charset="0"/>
              </a:rPr>
              <a:t> data submitted to </a:t>
            </a:r>
            <a:r>
              <a:rPr lang="en-US" dirty="0" smtClean="0">
                <a:ea typeface="Amazon Ember" panose="020B0603020204020204" pitchFamily="34" charset="0"/>
                <a:cs typeface="Amazon Ember" panose="020B0603020204020204" pitchFamily="34" charset="0"/>
              </a:rPr>
              <a:t>service</a:t>
            </a:r>
            <a:endParaRPr lang="en-US" dirty="0">
              <a:ea typeface="Amazon Ember" panose="020B0603020204020204" pitchFamily="34" charset="0"/>
              <a:cs typeface="Amazon Ember" panose="020B0603020204020204" pitchFamily="34" charset="0"/>
            </a:endParaRPr>
          </a:p>
          <a:p>
            <a:pPr marL="1200150" lvl="2" indent="-285750">
              <a:buFont typeface="Arial" panose="020B0604020202020204" pitchFamily="34" charset="0"/>
              <a:buChar char="•"/>
            </a:pPr>
            <a:r>
              <a:rPr lang="en-US" dirty="0">
                <a:ea typeface="Amazon Ember" panose="020B0603020204020204" pitchFamily="34" charset="0"/>
                <a:cs typeface="Amazon Ember" panose="020B0603020204020204" pitchFamily="34" charset="0"/>
              </a:rPr>
              <a:t>You supply encryption keys </a:t>
            </a:r>
            <a:r>
              <a:rPr lang="en-US" b="1" dirty="0">
                <a:ea typeface="Amazon Ember" panose="020B0603020204020204" pitchFamily="34" charset="0"/>
                <a:cs typeface="Amazon Ember" panose="020B0603020204020204" pitchFamily="34" charset="0"/>
              </a:rPr>
              <a:t>or</a:t>
            </a:r>
            <a:r>
              <a:rPr lang="en-US" dirty="0">
                <a:ea typeface="Amazon Ember" panose="020B0603020204020204" pitchFamily="34" charset="0"/>
                <a:cs typeface="Amazon Ember" panose="020B0603020204020204" pitchFamily="34" charset="0"/>
              </a:rPr>
              <a:t> use keys in your AWS </a:t>
            </a:r>
            <a:r>
              <a:rPr lang="en-US" dirty="0" smtClean="0">
                <a:ea typeface="Amazon Ember" panose="020B0603020204020204" pitchFamily="34" charset="0"/>
                <a:cs typeface="Amazon Ember" panose="020B0603020204020204" pitchFamily="34" charset="0"/>
              </a:rPr>
              <a:t>account</a:t>
            </a:r>
            <a:endParaRPr lang="en-US" dirty="0">
              <a:ea typeface="Amazon Ember" panose="020B0603020204020204" pitchFamily="34" charset="0"/>
              <a:cs typeface="Amazon Ember" panose="020B0603020204020204" pitchFamily="34" charset="0"/>
            </a:endParaRPr>
          </a:p>
          <a:p>
            <a:pPr marL="639762" lvl="1" indent="-28575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Server-side encryption</a:t>
            </a:r>
          </a:p>
          <a:p>
            <a:pPr marL="925513" lvl="2"/>
            <a:r>
              <a:rPr lang="en-US" dirty="0">
                <a:ea typeface="Amazon Ember" panose="020B0603020204020204" pitchFamily="34" charset="0"/>
                <a:cs typeface="Amazon Ember" panose="020B0603020204020204" pitchFamily="34" charset="0"/>
              </a:rPr>
              <a:t>AWS encrypts data on your behalf </a:t>
            </a:r>
            <a:r>
              <a:rPr lang="en-US" b="1" i="1" dirty="0">
                <a:ea typeface="Amazon Ember" panose="020B0603020204020204" pitchFamily="34" charset="0"/>
                <a:cs typeface="Amazon Ember" panose="020B0603020204020204" pitchFamily="34" charset="0"/>
              </a:rPr>
              <a:t>after</a:t>
            </a:r>
            <a:r>
              <a:rPr lang="en-US" dirty="0">
                <a:ea typeface="Amazon Ember" panose="020B0603020204020204" pitchFamily="34" charset="0"/>
                <a:cs typeface="Amazon Ember" panose="020B0603020204020204" pitchFamily="34" charset="0"/>
              </a:rPr>
              <a:t> data is received by </a:t>
            </a:r>
            <a:r>
              <a:rPr lang="en-US" dirty="0" smtClean="0">
                <a:ea typeface="Amazon Ember" panose="020B0603020204020204" pitchFamily="34" charset="0"/>
                <a:cs typeface="Amazon Ember" panose="020B0603020204020204" pitchFamily="34" charset="0"/>
              </a:rPr>
              <a:t>service </a:t>
            </a:r>
            <a:endParaRPr lang="en-US" dirty="0">
              <a:ea typeface="Amazon Ember" panose="020B0603020204020204" pitchFamily="34" charset="0"/>
              <a:cs typeface="Amazon Ember" panose="020B0603020204020204" pitchFamily="34" charset="0"/>
            </a:endParaRPr>
          </a:p>
          <a:p>
            <a:pPr marL="639762" lvl="1" indent="-28575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Key Management Service </a:t>
            </a:r>
          </a:p>
          <a:p>
            <a:pPr marL="639762" lvl="1" indent="-285750" defTabSz="342900">
              <a:spcBef>
                <a:spcPts val="600"/>
              </a:spcBef>
              <a:buClr>
                <a:schemeClr val="accent1"/>
              </a:buClr>
              <a:buSzPct val="110000"/>
              <a:buBlip>
                <a:blip r:embed="rId3"/>
              </a:buBlip>
              <a:tabLst>
                <a:tab pos="8461375" algn="r"/>
              </a:tabLst>
            </a:pP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CloudHSM</a:t>
            </a:r>
          </a:p>
          <a:p>
            <a:pPr marL="457189" lvl="1" indent="-45718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457189" lvl="1" indent="-45718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457189" lvl="1" indent="-45718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0" name="Group 29"/>
          <p:cNvGrpSpPr/>
          <p:nvPr/>
        </p:nvGrpSpPr>
        <p:grpSpPr>
          <a:xfrm>
            <a:off x="1121829" y="2124814"/>
            <a:ext cx="436038" cy="437960"/>
            <a:chOff x="4833938" y="2525713"/>
            <a:chExt cx="360362" cy="361950"/>
          </a:xfrm>
          <a:solidFill>
            <a:schemeClr val="accent3"/>
          </a:solidFill>
        </p:grpSpPr>
        <p:sp>
          <p:nvSpPr>
            <p:cNvPr id="31" name="Freeform 96"/>
            <p:cNvSpPr>
              <a:spLocks/>
            </p:cNvSpPr>
            <p:nvPr/>
          </p:nvSpPr>
          <p:spPr bwMode="auto">
            <a:xfrm>
              <a:off x="4833938" y="2687638"/>
              <a:ext cx="233363" cy="93663"/>
            </a:xfrm>
            <a:custGeom>
              <a:avLst/>
              <a:gdLst>
                <a:gd name="T0" fmla="*/ 62 w 62"/>
                <a:gd name="T1" fmla="*/ 9 h 25"/>
                <a:gd name="T2" fmla="*/ 40 w 62"/>
                <a:gd name="T3" fmla="*/ 11 h 25"/>
                <a:gd name="T4" fmla="*/ 0 w 62"/>
                <a:gd name="T5" fmla="*/ 0 h 25"/>
                <a:gd name="T6" fmla="*/ 0 w 62"/>
                <a:gd name="T7" fmla="*/ 11 h 25"/>
                <a:gd name="T8" fmla="*/ 40 w 62"/>
                <a:gd name="T9" fmla="*/ 25 h 25"/>
                <a:gd name="T10" fmla="*/ 52 w 62"/>
                <a:gd name="T11" fmla="*/ 24 h 25"/>
                <a:gd name="T12" fmla="*/ 52 w 62"/>
                <a:gd name="T13" fmla="*/ 21 h 25"/>
                <a:gd name="T14" fmla="*/ 55 w 62"/>
                <a:gd name="T15" fmla="*/ 18 h 25"/>
                <a:gd name="T16" fmla="*/ 58 w 62"/>
                <a:gd name="T17" fmla="*/ 18 h 25"/>
                <a:gd name="T18" fmla="*/ 62 w 62"/>
                <a:gd name="T19"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5">
                  <a:moveTo>
                    <a:pt x="62" y="9"/>
                  </a:moveTo>
                  <a:cubicBezTo>
                    <a:pt x="55" y="10"/>
                    <a:pt x="47" y="11"/>
                    <a:pt x="40" y="11"/>
                  </a:cubicBezTo>
                  <a:cubicBezTo>
                    <a:pt x="24" y="11"/>
                    <a:pt x="7" y="7"/>
                    <a:pt x="0" y="0"/>
                  </a:cubicBezTo>
                  <a:cubicBezTo>
                    <a:pt x="0" y="11"/>
                    <a:pt x="0" y="11"/>
                    <a:pt x="0" y="11"/>
                  </a:cubicBezTo>
                  <a:cubicBezTo>
                    <a:pt x="0" y="17"/>
                    <a:pt x="18" y="25"/>
                    <a:pt x="40" y="25"/>
                  </a:cubicBezTo>
                  <a:cubicBezTo>
                    <a:pt x="44" y="25"/>
                    <a:pt x="48" y="25"/>
                    <a:pt x="52" y="24"/>
                  </a:cubicBezTo>
                  <a:cubicBezTo>
                    <a:pt x="52" y="21"/>
                    <a:pt x="52" y="21"/>
                    <a:pt x="52" y="21"/>
                  </a:cubicBezTo>
                  <a:cubicBezTo>
                    <a:pt x="52" y="19"/>
                    <a:pt x="53" y="18"/>
                    <a:pt x="55" y="18"/>
                  </a:cubicBezTo>
                  <a:cubicBezTo>
                    <a:pt x="58" y="18"/>
                    <a:pt x="58" y="18"/>
                    <a:pt x="58" y="18"/>
                  </a:cubicBezTo>
                  <a:cubicBezTo>
                    <a:pt x="58" y="14"/>
                    <a:pt x="59" y="11"/>
                    <a:pt x="6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Freeform 97"/>
            <p:cNvSpPr>
              <a:spLocks/>
            </p:cNvSpPr>
            <p:nvPr/>
          </p:nvSpPr>
          <p:spPr bwMode="auto">
            <a:xfrm>
              <a:off x="4833938" y="2619375"/>
              <a:ext cx="300038" cy="95250"/>
            </a:xfrm>
            <a:custGeom>
              <a:avLst/>
              <a:gdLst>
                <a:gd name="T0" fmla="*/ 40 w 80"/>
                <a:gd name="T1" fmla="*/ 25 h 25"/>
                <a:gd name="T2" fmla="*/ 80 w 80"/>
                <a:gd name="T3" fmla="*/ 15 h 25"/>
                <a:gd name="T4" fmla="*/ 80 w 80"/>
                <a:gd name="T5" fmla="*/ 2 h 25"/>
                <a:gd name="T6" fmla="*/ 40 w 80"/>
                <a:gd name="T7" fmla="*/ 11 h 25"/>
                <a:gd name="T8" fmla="*/ 0 w 80"/>
                <a:gd name="T9" fmla="*/ 0 h 25"/>
                <a:gd name="T10" fmla="*/ 0 w 80"/>
                <a:gd name="T11" fmla="*/ 11 h 25"/>
                <a:gd name="T12" fmla="*/ 40 w 8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40" y="25"/>
                  </a:moveTo>
                  <a:cubicBezTo>
                    <a:pt x="58" y="25"/>
                    <a:pt x="74" y="20"/>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Freeform 98"/>
            <p:cNvSpPr>
              <a:spLocks/>
            </p:cNvSpPr>
            <p:nvPr/>
          </p:nvSpPr>
          <p:spPr bwMode="auto">
            <a:xfrm>
              <a:off x="4833938" y="2525713"/>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Freeform 99"/>
            <p:cNvSpPr>
              <a:spLocks/>
            </p:cNvSpPr>
            <p:nvPr/>
          </p:nvSpPr>
          <p:spPr bwMode="auto">
            <a:xfrm>
              <a:off x="4833938" y="2755900"/>
              <a:ext cx="195263" cy="101600"/>
            </a:xfrm>
            <a:custGeom>
              <a:avLst/>
              <a:gdLst>
                <a:gd name="T0" fmla="*/ 0 w 52"/>
                <a:gd name="T1" fmla="*/ 0 h 27"/>
                <a:gd name="T2" fmla="*/ 0 w 52"/>
                <a:gd name="T3" fmla="*/ 9 h 27"/>
                <a:gd name="T4" fmla="*/ 40 w 52"/>
                <a:gd name="T5" fmla="*/ 27 h 27"/>
                <a:gd name="T6" fmla="*/ 52 w 52"/>
                <a:gd name="T7" fmla="*/ 26 h 27"/>
                <a:gd name="T8" fmla="*/ 52 w 52"/>
                <a:gd name="T9" fmla="*/ 10 h 27"/>
                <a:gd name="T10" fmla="*/ 40 w 52"/>
                <a:gd name="T11" fmla="*/ 11 h 27"/>
                <a:gd name="T12" fmla="*/ 0 w 5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2" h="27">
                  <a:moveTo>
                    <a:pt x="0" y="0"/>
                  </a:moveTo>
                  <a:cubicBezTo>
                    <a:pt x="0" y="9"/>
                    <a:pt x="0" y="9"/>
                    <a:pt x="0" y="9"/>
                  </a:cubicBezTo>
                  <a:cubicBezTo>
                    <a:pt x="0" y="19"/>
                    <a:pt x="18" y="27"/>
                    <a:pt x="40" y="27"/>
                  </a:cubicBezTo>
                  <a:cubicBezTo>
                    <a:pt x="44" y="27"/>
                    <a:pt x="48" y="27"/>
                    <a:pt x="52" y="26"/>
                  </a:cubicBezTo>
                  <a:cubicBezTo>
                    <a:pt x="52" y="10"/>
                    <a:pt x="52" y="10"/>
                    <a:pt x="52" y="10"/>
                  </a:cubicBezTo>
                  <a:cubicBezTo>
                    <a:pt x="48" y="11"/>
                    <a:pt x="44"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reeform 100"/>
            <p:cNvSpPr>
              <a:spLocks noEditPoints="1"/>
            </p:cNvSpPr>
            <p:nvPr/>
          </p:nvSpPr>
          <p:spPr bwMode="auto">
            <a:xfrm>
              <a:off x="5045075" y="2703513"/>
              <a:ext cx="149225" cy="184150"/>
            </a:xfrm>
            <a:custGeom>
              <a:avLst/>
              <a:gdLst>
                <a:gd name="T0" fmla="*/ 38 w 40"/>
                <a:gd name="T1" fmla="*/ 17 h 49"/>
                <a:gd name="T2" fmla="*/ 35 w 40"/>
                <a:gd name="T3" fmla="*/ 17 h 49"/>
                <a:gd name="T4" fmla="*/ 35 w 40"/>
                <a:gd name="T5" fmla="*/ 15 h 49"/>
                <a:gd name="T6" fmla="*/ 20 w 40"/>
                <a:gd name="T7" fmla="*/ 0 h 49"/>
                <a:gd name="T8" fmla="*/ 5 w 40"/>
                <a:gd name="T9" fmla="*/ 15 h 49"/>
                <a:gd name="T10" fmla="*/ 5 w 40"/>
                <a:gd name="T11" fmla="*/ 17 h 49"/>
                <a:gd name="T12" fmla="*/ 2 w 40"/>
                <a:gd name="T13" fmla="*/ 17 h 49"/>
                <a:gd name="T14" fmla="*/ 0 w 40"/>
                <a:gd name="T15" fmla="*/ 19 h 49"/>
                <a:gd name="T16" fmla="*/ 0 w 40"/>
                <a:gd name="T17" fmla="*/ 47 h 49"/>
                <a:gd name="T18" fmla="*/ 2 w 40"/>
                <a:gd name="T19" fmla="*/ 49 h 49"/>
                <a:gd name="T20" fmla="*/ 38 w 40"/>
                <a:gd name="T21" fmla="*/ 49 h 49"/>
                <a:gd name="T22" fmla="*/ 40 w 40"/>
                <a:gd name="T23" fmla="*/ 47 h 49"/>
                <a:gd name="T24" fmla="*/ 40 w 40"/>
                <a:gd name="T25" fmla="*/ 19 h 49"/>
                <a:gd name="T26" fmla="*/ 38 w 40"/>
                <a:gd name="T27" fmla="*/ 17 h 49"/>
                <a:gd name="T28" fmla="*/ 22 w 40"/>
                <a:gd name="T29" fmla="*/ 32 h 49"/>
                <a:gd name="T30" fmla="*/ 22 w 40"/>
                <a:gd name="T31" fmla="*/ 32 h 49"/>
                <a:gd name="T32" fmla="*/ 22 w 40"/>
                <a:gd name="T33" fmla="*/ 39 h 49"/>
                <a:gd name="T34" fmla="*/ 20 w 40"/>
                <a:gd name="T35" fmla="*/ 41 h 49"/>
                <a:gd name="T36" fmla="*/ 18 w 40"/>
                <a:gd name="T37" fmla="*/ 39 h 49"/>
                <a:gd name="T38" fmla="*/ 18 w 40"/>
                <a:gd name="T39" fmla="*/ 32 h 49"/>
                <a:gd name="T40" fmla="*/ 17 w 40"/>
                <a:gd name="T41" fmla="*/ 30 h 49"/>
                <a:gd name="T42" fmla="*/ 18 w 40"/>
                <a:gd name="T43" fmla="*/ 28 h 49"/>
                <a:gd name="T44" fmla="*/ 20 w 40"/>
                <a:gd name="T45" fmla="*/ 27 h 49"/>
                <a:gd name="T46" fmla="*/ 20 w 40"/>
                <a:gd name="T47" fmla="*/ 27 h 49"/>
                <a:gd name="T48" fmla="*/ 23 w 40"/>
                <a:gd name="T49" fmla="*/ 30 h 49"/>
                <a:gd name="T50" fmla="*/ 22 w 40"/>
                <a:gd name="T51" fmla="*/ 32 h 49"/>
                <a:gd name="T52" fmla="*/ 31 w 40"/>
                <a:gd name="T53" fmla="*/ 17 h 49"/>
                <a:gd name="T54" fmla="*/ 9 w 40"/>
                <a:gd name="T55" fmla="*/ 17 h 49"/>
                <a:gd name="T56" fmla="*/ 9 w 40"/>
                <a:gd name="T57" fmla="*/ 15 h 49"/>
                <a:gd name="T58" fmla="*/ 20 w 40"/>
                <a:gd name="T59" fmla="*/ 4 h 49"/>
                <a:gd name="T60" fmla="*/ 31 w 40"/>
                <a:gd name="T61" fmla="*/ 15 h 49"/>
                <a:gd name="T62" fmla="*/ 31 w 40"/>
                <a:gd name="T63"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49">
                  <a:moveTo>
                    <a:pt x="38" y="17"/>
                  </a:moveTo>
                  <a:cubicBezTo>
                    <a:pt x="35" y="17"/>
                    <a:pt x="35" y="17"/>
                    <a:pt x="35" y="17"/>
                  </a:cubicBezTo>
                  <a:cubicBezTo>
                    <a:pt x="35" y="15"/>
                    <a:pt x="35" y="15"/>
                    <a:pt x="35" y="15"/>
                  </a:cubicBezTo>
                  <a:cubicBezTo>
                    <a:pt x="35" y="8"/>
                    <a:pt x="28" y="0"/>
                    <a:pt x="20" y="0"/>
                  </a:cubicBezTo>
                  <a:cubicBezTo>
                    <a:pt x="12" y="0"/>
                    <a:pt x="5" y="8"/>
                    <a:pt x="5" y="15"/>
                  </a:cubicBezTo>
                  <a:cubicBezTo>
                    <a:pt x="5" y="17"/>
                    <a:pt x="5" y="17"/>
                    <a:pt x="5" y="17"/>
                  </a:cubicBezTo>
                  <a:cubicBezTo>
                    <a:pt x="2" y="17"/>
                    <a:pt x="2" y="17"/>
                    <a:pt x="2" y="17"/>
                  </a:cubicBezTo>
                  <a:cubicBezTo>
                    <a:pt x="1" y="17"/>
                    <a:pt x="0" y="18"/>
                    <a:pt x="0" y="19"/>
                  </a:cubicBezTo>
                  <a:cubicBezTo>
                    <a:pt x="0" y="47"/>
                    <a:pt x="0" y="47"/>
                    <a:pt x="0" y="47"/>
                  </a:cubicBezTo>
                  <a:cubicBezTo>
                    <a:pt x="0" y="48"/>
                    <a:pt x="1" y="49"/>
                    <a:pt x="2" y="49"/>
                  </a:cubicBezTo>
                  <a:cubicBezTo>
                    <a:pt x="38" y="49"/>
                    <a:pt x="38" y="49"/>
                    <a:pt x="38" y="49"/>
                  </a:cubicBezTo>
                  <a:cubicBezTo>
                    <a:pt x="39" y="49"/>
                    <a:pt x="40" y="48"/>
                    <a:pt x="40" y="47"/>
                  </a:cubicBezTo>
                  <a:cubicBezTo>
                    <a:pt x="40" y="19"/>
                    <a:pt x="40" y="19"/>
                    <a:pt x="40" y="19"/>
                  </a:cubicBezTo>
                  <a:cubicBezTo>
                    <a:pt x="40" y="18"/>
                    <a:pt x="39" y="17"/>
                    <a:pt x="38" y="17"/>
                  </a:cubicBezTo>
                  <a:close/>
                  <a:moveTo>
                    <a:pt x="22" y="32"/>
                  </a:moveTo>
                  <a:cubicBezTo>
                    <a:pt x="22" y="32"/>
                    <a:pt x="22" y="32"/>
                    <a:pt x="22" y="32"/>
                  </a:cubicBezTo>
                  <a:cubicBezTo>
                    <a:pt x="22" y="39"/>
                    <a:pt x="22" y="39"/>
                    <a:pt x="22" y="39"/>
                  </a:cubicBezTo>
                  <a:cubicBezTo>
                    <a:pt x="22" y="41"/>
                    <a:pt x="21" y="41"/>
                    <a:pt x="20" y="41"/>
                  </a:cubicBezTo>
                  <a:cubicBezTo>
                    <a:pt x="19" y="41"/>
                    <a:pt x="18" y="41"/>
                    <a:pt x="18" y="39"/>
                  </a:cubicBezTo>
                  <a:cubicBezTo>
                    <a:pt x="18" y="32"/>
                    <a:pt x="18" y="32"/>
                    <a:pt x="18" y="32"/>
                  </a:cubicBezTo>
                  <a:cubicBezTo>
                    <a:pt x="17" y="32"/>
                    <a:pt x="17" y="31"/>
                    <a:pt x="17" y="30"/>
                  </a:cubicBezTo>
                  <a:cubicBezTo>
                    <a:pt x="17" y="29"/>
                    <a:pt x="17" y="28"/>
                    <a:pt x="18" y="28"/>
                  </a:cubicBezTo>
                  <a:cubicBezTo>
                    <a:pt x="18" y="27"/>
                    <a:pt x="19" y="27"/>
                    <a:pt x="20" y="27"/>
                  </a:cubicBezTo>
                  <a:cubicBezTo>
                    <a:pt x="20" y="27"/>
                    <a:pt x="20" y="27"/>
                    <a:pt x="20" y="27"/>
                  </a:cubicBezTo>
                  <a:cubicBezTo>
                    <a:pt x="22" y="27"/>
                    <a:pt x="23" y="28"/>
                    <a:pt x="23" y="30"/>
                  </a:cubicBezTo>
                  <a:cubicBezTo>
                    <a:pt x="23" y="31"/>
                    <a:pt x="23" y="31"/>
                    <a:pt x="22" y="32"/>
                  </a:cubicBezTo>
                  <a:close/>
                  <a:moveTo>
                    <a:pt x="31" y="17"/>
                  </a:moveTo>
                  <a:cubicBezTo>
                    <a:pt x="9" y="17"/>
                    <a:pt x="9" y="17"/>
                    <a:pt x="9" y="17"/>
                  </a:cubicBezTo>
                  <a:cubicBezTo>
                    <a:pt x="9" y="15"/>
                    <a:pt x="9" y="15"/>
                    <a:pt x="9" y="15"/>
                  </a:cubicBezTo>
                  <a:cubicBezTo>
                    <a:pt x="9" y="10"/>
                    <a:pt x="15" y="4"/>
                    <a:pt x="20" y="4"/>
                  </a:cubicBezTo>
                  <a:cubicBezTo>
                    <a:pt x="25" y="4"/>
                    <a:pt x="31" y="10"/>
                    <a:pt x="31" y="15"/>
                  </a:cubicBezTo>
                  <a:lnTo>
                    <a:pt x="31" y="1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6" name="Group 35"/>
          <p:cNvGrpSpPr/>
          <p:nvPr/>
        </p:nvGrpSpPr>
        <p:grpSpPr>
          <a:xfrm>
            <a:off x="6697129" y="2124814"/>
            <a:ext cx="436039" cy="437960"/>
            <a:chOff x="6276975" y="2525713"/>
            <a:chExt cx="360363" cy="361950"/>
          </a:xfrm>
          <a:solidFill>
            <a:schemeClr val="accent3"/>
          </a:solidFill>
        </p:grpSpPr>
        <p:sp>
          <p:nvSpPr>
            <p:cNvPr id="37" name="Freeform 86"/>
            <p:cNvSpPr>
              <a:spLocks/>
            </p:cNvSpPr>
            <p:nvPr/>
          </p:nvSpPr>
          <p:spPr bwMode="auto">
            <a:xfrm>
              <a:off x="6276975" y="2619375"/>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Freeform 87"/>
            <p:cNvSpPr>
              <a:spLocks/>
            </p:cNvSpPr>
            <p:nvPr/>
          </p:nvSpPr>
          <p:spPr bwMode="auto">
            <a:xfrm>
              <a:off x="6276975" y="2687638"/>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Freeform 88"/>
            <p:cNvSpPr>
              <a:spLocks/>
            </p:cNvSpPr>
            <p:nvPr/>
          </p:nvSpPr>
          <p:spPr bwMode="auto">
            <a:xfrm>
              <a:off x="6276975" y="2525713"/>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Freeform 89"/>
            <p:cNvSpPr>
              <a:spLocks/>
            </p:cNvSpPr>
            <p:nvPr/>
          </p:nvSpPr>
          <p:spPr bwMode="auto">
            <a:xfrm>
              <a:off x="6276975" y="2755900"/>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Freeform 90"/>
            <p:cNvSpPr>
              <a:spLocks noEditPoints="1"/>
            </p:cNvSpPr>
            <p:nvPr/>
          </p:nvSpPr>
          <p:spPr bwMode="auto">
            <a:xfrm>
              <a:off x="6442075" y="2690813"/>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14918039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Protecting Data at Rest on Amazon S3</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a:p>
        </p:txBody>
      </p:sp>
      <p:sp>
        <p:nvSpPr>
          <p:cNvPr id="5"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a:extLst>
              <a:ext uri="{FF2B5EF4-FFF2-40B4-BE49-F238E27FC236}">
                <a16:creationId xmlns:a16="http://schemas.microsoft.com/office/drawing/2014/main" id="{E9C09194-A68A-49D4-B7C5-C7B12D77E527}"/>
              </a:ext>
            </a:extLst>
          </p:cNvPr>
          <p:cNvSpPr/>
          <p:nvPr/>
        </p:nvSpPr>
        <p:spPr>
          <a:xfrm>
            <a:off x="2123767" y="1842144"/>
            <a:ext cx="9230034" cy="5109091"/>
          </a:xfrm>
          <a:prstGeom prst="rect">
            <a:avLst/>
          </a:prstGeom>
        </p:spPr>
        <p:txBody>
          <a:bodyPr wrap="square" lIns="0" tIns="0" rIns="0" bIns="0">
            <a:spAutoFit/>
          </a:bodyPr>
          <a:lstStyle/>
          <a:p>
            <a:pPr>
              <a:spcBef>
                <a:spcPts val="2400"/>
              </a:spcBef>
            </a:pPr>
            <a:r>
              <a:rPr lang="en-US" sz="2400" dirty="0">
                <a:latin typeface="Amazon Ember" panose="020B0603020204020204" pitchFamily="34" charset="0"/>
                <a:ea typeface="Amazon Ember" panose="020B0603020204020204" pitchFamily="34" charset="0"/>
                <a:cs typeface="Amazon Ember" panose="020B0603020204020204" pitchFamily="34" charset="0"/>
              </a:rPr>
              <a:t>Amazon S3 provides server-side encryption (AES-256) using AWS-maintained keys or customer-provided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keys</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a:spcBef>
                <a:spcPts val="2400"/>
              </a:spcBef>
            </a:pPr>
            <a:r>
              <a:rPr lang="en-US" sz="2400" dirty="0">
                <a:latin typeface="Amazon Ember" panose="020B0603020204020204" pitchFamily="34" charset="0"/>
                <a:ea typeface="Amazon Ember" panose="020B0603020204020204" pitchFamily="34" charset="0"/>
                <a:cs typeface="Amazon Ember" panose="020B0603020204020204" pitchFamily="34" charset="0"/>
              </a:rPr>
              <a:t>Customers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also may encrypt </a:t>
            </a:r>
            <a:r>
              <a:rPr lang="en-US" sz="2400" dirty="0">
                <a:latin typeface="Amazon Ember" panose="020B0603020204020204" pitchFamily="34" charset="0"/>
                <a:ea typeface="Amazon Ember" panose="020B0603020204020204" pitchFamily="34" charset="0"/>
                <a:cs typeface="Amazon Ember" panose="020B0603020204020204" pitchFamily="34" charset="0"/>
              </a:rPr>
              <a:t>data before storage in Amazon S3 (client-side encryption</a:t>
            </a:r>
            <a:r>
              <a:rPr lang="en-US" sz="2000" dirty="0" smtClean="0">
                <a:latin typeface="Amazon Ember" panose="020B0603020204020204" pitchFamily="34" charset="0"/>
                <a:ea typeface="Amazon Ember" panose="020B0603020204020204" pitchFamily="34" charset="0"/>
                <a:cs typeface="Amazon Ember" panose="020B0603020204020204" pitchFamily="34" charset="0"/>
              </a:rPr>
              <a:t>)</a:t>
            </a:r>
          </a:p>
          <a:p>
            <a:pPr>
              <a:spcBef>
                <a:spcPts val="2400"/>
              </a:spcBef>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a:spcBef>
                <a:spcPts val="2400"/>
              </a:spcBef>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a:spcBef>
                <a:spcPts val="2400"/>
              </a:spcBef>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a:spcBef>
                <a:spcPts val="2400"/>
              </a:spcBef>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a:spcBef>
                <a:spcPts val="2400"/>
              </a:spcBef>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roup 6"/>
          <p:cNvGrpSpPr/>
          <p:nvPr/>
        </p:nvGrpSpPr>
        <p:grpSpPr>
          <a:xfrm>
            <a:off x="1121829" y="2124814"/>
            <a:ext cx="436038" cy="437960"/>
            <a:chOff x="4833938" y="2525713"/>
            <a:chExt cx="360362" cy="361950"/>
          </a:xfrm>
          <a:solidFill>
            <a:schemeClr val="accent3"/>
          </a:solidFill>
        </p:grpSpPr>
        <p:sp>
          <p:nvSpPr>
            <p:cNvPr id="8" name="Freeform 96"/>
            <p:cNvSpPr>
              <a:spLocks/>
            </p:cNvSpPr>
            <p:nvPr/>
          </p:nvSpPr>
          <p:spPr bwMode="auto">
            <a:xfrm>
              <a:off x="4833938" y="2687638"/>
              <a:ext cx="233363" cy="93663"/>
            </a:xfrm>
            <a:custGeom>
              <a:avLst/>
              <a:gdLst>
                <a:gd name="T0" fmla="*/ 62 w 62"/>
                <a:gd name="T1" fmla="*/ 9 h 25"/>
                <a:gd name="T2" fmla="*/ 40 w 62"/>
                <a:gd name="T3" fmla="*/ 11 h 25"/>
                <a:gd name="T4" fmla="*/ 0 w 62"/>
                <a:gd name="T5" fmla="*/ 0 h 25"/>
                <a:gd name="T6" fmla="*/ 0 w 62"/>
                <a:gd name="T7" fmla="*/ 11 h 25"/>
                <a:gd name="T8" fmla="*/ 40 w 62"/>
                <a:gd name="T9" fmla="*/ 25 h 25"/>
                <a:gd name="T10" fmla="*/ 52 w 62"/>
                <a:gd name="T11" fmla="*/ 24 h 25"/>
                <a:gd name="T12" fmla="*/ 52 w 62"/>
                <a:gd name="T13" fmla="*/ 21 h 25"/>
                <a:gd name="T14" fmla="*/ 55 w 62"/>
                <a:gd name="T15" fmla="*/ 18 h 25"/>
                <a:gd name="T16" fmla="*/ 58 w 62"/>
                <a:gd name="T17" fmla="*/ 18 h 25"/>
                <a:gd name="T18" fmla="*/ 62 w 62"/>
                <a:gd name="T19"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5">
                  <a:moveTo>
                    <a:pt x="62" y="9"/>
                  </a:moveTo>
                  <a:cubicBezTo>
                    <a:pt x="55" y="10"/>
                    <a:pt x="47" y="11"/>
                    <a:pt x="40" y="11"/>
                  </a:cubicBezTo>
                  <a:cubicBezTo>
                    <a:pt x="24" y="11"/>
                    <a:pt x="7" y="7"/>
                    <a:pt x="0" y="0"/>
                  </a:cubicBezTo>
                  <a:cubicBezTo>
                    <a:pt x="0" y="11"/>
                    <a:pt x="0" y="11"/>
                    <a:pt x="0" y="11"/>
                  </a:cubicBezTo>
                  <a:cubicBezTo>
                    <a:pt x="0" y="17"/>
                    <a:pt x="18" y="25"/>
                    <a:pt x="40" y="25"/>
                  </a:cubicBezTo>
                  <a:cubicBezTo>
                    <a:pt x="44" y="25"/>
                    <a:pt x="48" y="25"/>
                    <a:pt x="52" y="24"/>
                  </a:cubicBezTo>
                  <a:cubicBezTo>
                    <a:pt x="52" y="21"/>
                    <a:pt x="52" y="21"/>
                    <a:pt x="52" y="21"/>
                  </a:cubicBezTo>
                  <a:cubicBezTo>
                    <a:pt x="52" y="19"/>
                    <a:pt x="53" y="18"/>
                    <a:pt x="55" y="18"/>
                  </a:cubicBezTo>
                  <a:cubicBezTo>
                    <a:pt x="58" y="18"/>
                    <a:pt x="58" y="18"/>
                    <a:pt x="58" y="18"/>
                  </a:cubicBezTo>
                  <a:cubicBezTo>
                    <a:pt x="58" y="14"/>
                    <a:pt x="59" y="11"/>
                    <a:pt x="6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97"/>
            <p:cNvSpPr>
              <a:spLocks/>
            </p:cNvSpPr>
            <p:nvPr/>
          </p:nvSpPr>
          <p:spPr bwMode="auto">
            <a:xfrm>
              <a:off x="4833938" y="2619375"/>
              <a:ext cx="300038" cy="95250"/>
            </a:xfrm>
            <a:custGeom>
              <a:avLst/>
              <a:gdLst>
                <a:gd name="T0" fmla="*/ 40 w 80"/>
                <a:gd name="T1" fmla="*/ 25 h 25"/>
                <a:gd name="T2" fmla="*/ 80 w 80"/>
                <a:gd name="T3" fmla="*/ 15 h 25"/>
                <a:gd name="T4" fmla="*/ 80 w 80"/>
                <a:gd name="T5" fmla="*/ 2 h 25"/>
                <a:gd name="T6" fmla="*/ 40 w 80"/>
                <a:gd name="T7" fmla="*/ 11 h 25"/>
                <a:gd name="T8" fmla="*/ 0 w 80"/>
                <a:gd name="T9" fmla="*/ 0 h 25"/>
                <a:gd name="T10" fmla="*/ 0 w 80"/>
                <a:gd name="T11" fmla="*/ 11 h 25"/>
                <a:gd name="T12" fmla="*/ 40 w 8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40" y="25"/>
                  </a:moveTo>
                  <a:cubicBezTo>
                    <a:pt x="58" y="25"/>
                    <a:pt x="74" y="20"/>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98"/>
            <p:cNvSpPr>
              <a:spLocks/>
            </p:cNvSpPr>
            <p:nvPr/>
          </p:nvSpPr>
          <p:spPr bwMode="auto">
            <a:xfrm>
              <a:off x="4833938" y="2525713"/>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99"/>
            <p:cNvSpPr>
              <a:spLocks/>
            </p:cNvSpPr>
            <p:nvPr/>
          </p:nvSpPr>
          <p:spPr bwMode="auto">
            <a:xfrm>
              <a:off x="4833938" y="2755900"/>
              <a:ext cx="195263" cy="101600"/>
            </a:xfrm>
            <a:custGeom>
              <a:avLst/>
              <a:gdLst>
                <a:gd name="T0" fmla="*/ 0 w 52"/>
                <a:gd name="T1" fmla="*/ 0 h 27"/>
                <a:gd name="T2" fmla="*/ 0 w 52"/>
                <a:gd name="T3" fmla="*/ 9 h 27"/>
                <a:gd name="T4" fmla="*/ 40 w 52"/>
                <a:gd name="T5" fmla="*/ 27 h 27"/>
                <a:gd name="T6" fmla="*/ 52 w 52"/>
                <a:gd name="T7" fmla="*/ 26 h 27"/>
                <a:gd name="T8" fmla="*/ 52 w 52"/>
                <a:gd name="T9" fmla="*/ 10 h 27"/>
                <a:gd name="T10" fmla="*/ 40 w 52"/>
                <a:gd name="T11" fmla="*/ 11 h 27"/>
                <a:gd name="T12" fmla="*/ 0 w 5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2" h="27">
                  <a:moveTo>
                    <a:pt x="0" y="0"/>
                  </a:moveTo>
                  <a:cubicBezTo>
                    <a:pt x="0" y="9"/>
                    <a:pt x="0" y="9"/>
                    <a:pt x="0" y="9"/>
                  </a:cubicBezTo>
                  <a:cubicBezTo>
                    <a:pt x="0" y="19"/>
                    <a:pt x="18" y="27"/>
                    <a:pt x="40" y="27"/>
                  </a:cubicBezTo>
                  <a:cubicBezTo>
                    <a:pt x="44" y="27"/>
                    <a:pt x="48" y="27"/>
                    <a:pt x="52" y="26"/>
                  </a:cubicBezTo>
                  <a:cubicBezTo>
                    <a:pt x="52" y="10"/>
                    <a:pt x="52" y="10"/>
                    <a:pt x="52" y="10"/>
                  </a:cubicBezTo>
                  <a:cubicBezTo>
                    <a:pt x="48" y="11"/>
                    <a:pt x="44"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00"/>
            <p:cNvSpPr>
              <a:spLocks noEditPoints="1"/>
            </p:cNvSpPr>
            <p:nvPr/>
          </p:nvSpPr>
          <p:spPr bwMode="auto">
            <a:xfrm>
              <a:off x="5045075" y="2703513"/>
              <a:ext cx="149225" cy="184150"/>
            </a:xfrm>
            <a:custGeom>
              <a:avLst/>
              <a:gdLst>
                <a:gd name="T0" fmla="*/ 38 w 40"/>
                <a:gd name="T1" fmla="*/ 17 h 49"/>
                <a:gd name="T2" fmla="*/ 35 w 40"/>
                <a:gd name="T3" fmla="*/ 17 h 49"/>
                <a:gd name="T4" fmla="*/ 35 w 40"/>
                <a:gd name="T5" fmla="*/ 15 h 49"/>
                <a:gd name="T6" fmla="*/ 20 w 40"/>
                <a:gd name="T7" fmla="*/ 0 h 49"/>
                <a:gd name="T8" fmla="*/ 5 w 40"/>
                <a:gd name="T9" fmla="*/ 15 h 49"/>
                <a:gd name="T10" fmla="*/ 5 w 40"/>
                <a:gd name="T11" fmla="*/ 17 h 49"/>
                <a:gd name="T12" fmla="*/ 2 w 40"/>
                <a:gd name="T13" fmla="*/ 17 h 49"/>
                <a:gd name="T14" fmla="*/ 0 w 40"/>
                <a:gd name="T15" fmla="*/ 19 h 49"/>
                <a:gd name="T16" fmla="*/ 0 w 40"/>
                <a:gd name="T17" fmla="*/ 47 h 49"/>
                <a:gd name="T18" fmla="*/ 2 w 40"/>
                <a:gd name="T19" fmla="*/ 49 h 49"/>
                <a:gd name="T20" fmla="*/ 38 w 40"/>
                <a:gd name="T21" fmla="*/ 49 h 49"/>
                <a:gd name="T22" fmla="*/ 40 w 40"/>
                <a:gd name="T23" fmla="*/ 47 h 49"/>
                <a:gd name="T24" fmla="*/ 40 w 40"/>
                <a:gd name="T25" fmla="*/ 19 h 49"/>
                <a:gd name="T26" fmla="*/ 38 w 40"/>
                <a:gd name="T27" fmla="*/ 17 h 49"/>
                <a:gd name="T28" fmla="*/ 22 w 40"/>
                <a:gd name="T29" fmla="*/ 32 h 49"/>
                <a:gd name="T30" fmla="*/ 22 w 40"/>
                <a:gd name="T31" fmla="*/ 32 h 49"/>
                <a:gd name="T32" fmla="*/ 22 w 40"/>
                <a:gd name="T33" fmla="*/ 39 h 49"/>
                <a:gd name="T34" fmla="*/ 20 w 40"/>
                <a:gd name="T35" fmla="*/ 41 h 49"/>
                <a:gd name="T36" fmla="*/ 18 w 40"/>
                <a:gd name="T37" fmla="*/ 39 h 49"/>
                <a:gd name="T38" fmla="*/ 18 w 40"/>
                <a:gd name="T39" fmla="*/ 32 h 49"/>
                <a:gd name="T40" fmla="*/ 17 w 40"/>
                <a:gd name="T41" fmla="*/ 30 h 49"/>
                <a:gd name="T42" fmla="*/ 18 w 40"/>
                <a:gd name="T43" fmla="*/ 28 h 49"/>
                <a:gd name="T44" fmla="*/ 20 w 40"/>
                <a:gd name="T45" fmla="*/ 27 h 49"/>
                <a:gd name="T46" fmla="*/ 20 w 40"/>
                <a:gd name="T47" fmla="*/ 27 h 49"/>
                <a:gd name="T48" fmla="*/ 23 w 40"/>
                <a:gd name="T49" fmla="*/ 30 h 49"/>
                <a:gd name="T50" fmla="*/ 22 w 40"/>
                <a:gd name="T51" fmla="*/ 32 h 49"/>
                <a:gd name="T52" fmla="*/ 31 w 40"/>
                <a:gd name="T53" fmla="*/ 17 h 49"/>
                <a:gd name="T54" fmla="*/ 9 w 40"/>
                <a:gd name="T55" fmla="*/ 17 h 49"/>
                <a:gd name="T56" fmla="*/ 9 w 40"/>
                <a:gd name="T57" fmla="*/ 15 h 49"/>
                <a:gd name="T58" fmla="*/ 20 w 40"/>
                <a:gd name="T59" fmla="*/ 4 h 49"/>
                <a:gd name="T60" fmla="*/ 31 w 40"/>
                <a:gd name="T61" fmla="*/ 15 h 49"/>
                <a:gd name="T62" fmla="*/ 31 w 40"/>
                <a:gd name="T63"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49">
                  <a:moveTo>
                    <a:pt x="38" y="17"/>
                  </a:moveTo>
                  <a:cubicBezTo>
                    <a:pt x="35" y="17"/>
                    <a:pt x="35" y="17"/>
                    <a:pt x="35" y="17"/>
                  </a:cubicBezTo>
                  <a:cubicBezTo>
                    <a:pt x="35" y="15"/>
                    <a:pt x="35" y="15"/>
                    <a:pt x="35" y="15"/>
                  </a:cubicBezTo>
                  <a:cubicBezTo>
                    <a:pt x="35" y="8"/>
                    <a:pt x="28" y="0"/>
                    <a:pt x="20" y="0"/>
                  </a:cubicBezTo>
                  <a:cubicBezTo>
                    <a:pt x="12" y="0"/>
                    <a:pt x="5" y="8"/>
                    <a:pt x="5" y="15"/>
                  </a:cubicBezTo>
                  <a:cubicBezTo>
                    <a:pt x="5" y="17"/>
                    <a:pt x="5" y="17"/>
                    <a:pt x="5" y="17"/>
                  </a:cubicBezTo>
                  <a:cubicBezTo>
                    <a:pt x="2" y="17"/>
                    <a:pt x="2" y="17"/>
                    <a:pt x="2" y="17"/>
                  </a:cubicBezTo>
                  <a:cubicBezTo>
                    <a:pt x="1" y="17"/>
                    <a:pt x="0" y="18"/>
                    <a:pt x="0" y="19"/>
                  </a:cubicBezTo>
                  <a:cubicBezTo>
                    <a:pt x="0" y="47"/>
                    <a:pt x="0" y="47"/>
                    <a:pt x="0" y="47"/>
                  </a:cubicBezTo>
                  <a:cubicBezTo>
                    <a:pt x="0" y="48"/>
                    <a:pt x="1" y="49"/>
                    <a:pt x="2" y="49"/>
                  </a:cubicBezTo>
                  <a:cubicBezTo>
                    <a:pt x="38" y="49"/>
                    <a:pt x="38" y="49"/>
                    <a:pt x="38" y="49"/>
                  </a:cubicBezTo>
                  <a:cubicBezTo>
                    <a:pt x="39" y="49"/>
                    <a:pt x="40" y="48"/>
                    <a:pt x="40" y="47"/>
                  </a:cubicBezTo>
                  <a:cubicBezTo>
                    <a:pt x="40" y="19"/>
                    <a:pt x="40" y="19"/>
                    <a:pt x="40" y="19"/>
                  </a:cubicBezTo>
                  <a:cubicBezTo>
                    <a:pt x="40" y="18"/>
                    <a:pt x="39" y="17"/>
                    <a:pt x="38" y="17"/>
                  </a:cubicBezTo>
                  <a:close/>
                  <a:moveTo>
                    <a:pt x="22" y="32"/>
                  </a:moveTo>
                  <a:cubicBezTo>
                    <a:pt x="22" y="32"/>
                    <a:pt x="22" y="32"/>
                    <a:pt x="22" y="32"/>
                  </a:cubicBezTo>
                  <a:cubicBezTo>
                    <a:pt x="22" y="39"/>
                    <a:pt x="22" y="39"/>
                    <a:pt x="22" y="39"/>
                  </a:cubicBezTo>
                  <a:cubicBezTo>
                    <a:pt x="22" y="41"/>
                    <a:pt x="21" y="41"/>
                    <a:pt x="20" y="41"/>
                  </a:cubicBezTo>
                  <a:cubicBezTo>
                    <a:pt x="19" y="41"/>
                    <a:pt x="18" y="41"/>
                    <a:pt x="18" y="39"/>
                  </a:cubicBezTo>
                  <a:cubicBezTo>
                    <a:pt x="18" y="32"/>
                    <a:pt x="18" y="32"/>
                    <a:pt x="18" y="32"/>
                  </a:cubicBezTo>
                  <a:cubicBezTo>
                    <a:pt x="17" y="32"/>
                    <a:pt x="17" y="31"/>
                    <a:pt x="17" y="30"/>
                  </a:cubicBezTo>
                  <a:cubicBezTo>
                    <a:pt x="17" y="29"/>
                    <a:pt x="17" y="28"/>
                    <a:pt x="18" y="28"/>
                  </a:cubicBezTo>
                  <a:cubicBezTo>
                    <a:pt x="18" y="27"/>
                    <a:pt x="19" y="27"/>
                    <a:pt x="20" y="27"/>
                  </a:cubicBezTo>
                  <a:cubicBezTo>
                    <a:pt x="20" y="27"/>
                    <a:pt x="20" y="27"/>
                    <a:pt x="20" y="27"/>
                  </a:cubicBezTo>
                  <a:cubicBezTo>
                    <a:pt x="22" y="27"/>
                    <a:pt x="23" y="28"/>
                    <a:pt x="23" y="30"/>
                  </a:cubicBezTo>
                  <a:cubicBezTo>
                    <a:pt x="23" y="31"/>
                    <a:pt x="23" y="31"/>
                    <a:pt x="22" y="32"/>
                  </a:cubicBezTo>
                  <a:close/>
                  <a:moveTo>
                    <a:pt x="31" y="17"/>
                  </a:moveTo>
                  <a:cubicBezTo>
                    <a:pt x="9" y="17"/>
                    <a:pt x="9" y="17"/>
                    <a:pt x="9" y="17"/>
                  </a:cubicBezTo>
                  <a:cubicBezTo>
                    <a:pt x="9" y="15"/>
                    <a:pt x="9" y="15"/>
                    <a:pt x="9" y="15"/>
                  </a:cubicBezTo>
                  <a:cubicBezTo>
                    <a:pt x="9" y="10"/>
                    <a:pt x="15" y="4"/>
                    <a:pt x="20" y="4"/>
                  </a:cubicBezTo>
                  <a:cubicBezTo>
                    <a:pt x="25" y="4"/>
                    <a:pt x="31" y="10"/>
                    <a:pt x="31" y="15"/>
                  </a:cubicBezTo>
                  <a:lnTo>
                    <a:pt x="31" y="1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0B146683-14FC-4062-B402-CB3B70F86E46}"/>
              </a:ext>
            </a:extLst>
          </p:cNvPr>
          <p:cNvSpPr/>
          <p:nvPr/>
        </p:nvSpPr>
        <p:spPr>
          <a:xfrm>
            <a:off x="2123767" y="3863289"/>
            <a:ext cx="8017760" cy="1815882"/>
          </a:xfrm>
          <a:prstGeom prst="rect">
            <a:avLst/>
          </a:prstGeom>
        </p:spPr>
        <p:txBody>
          <a:bodyPr wrap="square">
            <a:spAutoFit/>
          </a:bodyPr>
          <a:lstStyle/>
          <a:p>
            <a:pPr marL="342900" indent="-342900">
              <a:spcBef>
                <a:spcPts val="2400"/>
              </a:spcBef>
              <a:buFont typeface="Arial" panose="020B0604020202020204" pitchFamily="34" charset="0"/>
              <a:buChar char="•"/>
            </a:pPr>
            <a:r>
              <a:rPr lang="en-US" sz="2400" dirty="0" smtClean="0">
                <a:latin typeface="Amazon Ember" panose="020B0603020204020204" pitchFamily="34" charset="0"/>
                <a:ea typeface="Amazon Ember" panose="020B0603020204020204" pitchFamily="34" charset="0"/>
                <a:cs typeface="Amazon Ember" panose="020B0603020204020204" pitchFamily="34" charset="0"/>
              </a:rPr>
              <a:t>Amazon S3 -- Managed </a:t>
            </a:r>
            <a:r>
              <a:rPr lang="en-US" sz="2400" dirty="0">
                <a:latin typeface="Amazon Ember" panose="020B0603020204020204" pitchFamily="34" charset="0"/>
                <a:ea typeface="Amazon Ember" panose="020B0603020204020204" pitchFamily="34" charset="0"/>
                <a:cs typeface="Amazon Ember" panose="020B0603020204020204" pitchFamily="34" charset="0"/>
              </a:rPr>
              <a:t>Keys (SSE-S3)</a:t>
            </a:r>
          </a:p>
          <a:p>
            <a:pPr marL="342900" indent="-342900">
              <a:spcBef>
                <a:spcPts val="2400"/>
              </a:spcBef>
              <a:buFont typeface="Arial" panose="020B0604020202020204" pitchFamily="34" charset="0"/>
              <a:buChar char="•"/>
            </a:pPr>
            <a:r>
              <a:rPr lang="en-US" sz="2400" dirty="0" smtClean="0">
                <a:latin typeface="Amazon Ember" panose="020B0603020204020204" pitchFamily="34" charset="0"/>
                <a:ea typeface="Amazon Ember" panose="020B0603020204020204" pitchFamily="34" charset="0"/>
                <a:cs typeface="Amazon Ember" panose="020B0603020204020204" pitchFamily="34" charset="0"/>
              </a:rPr>
              <a:t>AWS KMS -- Managed </a:t>
            </a:r>
            <a:r>
              <a:rPr lang="en-US" sz="2400" dirty="0">
                <a:latin typeface="Amazon Ember" panose="020B0603020204020204" pitchFamily="34" charset="0"/>
                <a:ea typeface="Amazon Ember" panose="020B0603020204020204" pitchFamily="34" charset="0"/>
                <a:cs typeface="Amazon Ember" panose="020B0603020204020204" pitchFamily="34" charset="0"/>
              </a:rPr>
              <a:t>Keys (SSE-KMS)</a:t>
            </a:r>
          </a:p>
          <a:p>
            <a:pPr marL="342900" indent="-342900">
              <a:spcBef>
                <a:spcPts val="2400"/>
              </a:spcBef>
              <a:buFont typeface="Arial" panose="020B0604020202020204" pitchFamily="34" charset="0"/>
              <a:buChar char="•"/>
            </a:pPr>
            <a:r>
              <a:rPr lang="en-US" sz="2400" dirty="0" smtClean="0">
                <a:latin typeface="Amazon Ember" panose="020B0603020204020204" pitchFamily="34" charset="0"/>
                <a:ea typeface="Amazon Ember" panose="020B0603020204020204" pitchFamily="34" charset="0"/>
                <a:cs typeface="Amazon Ember" panose="020B0603020204020204" pitchFamily="34" charset="0"/>
              </a:rPr>
              <a:t>Customer-Provided </a:t>
            </a:r>
            <a:r>
              <a:rPr lang="en-US" sz="2400" dirty="0">
                <a:latin typeface="Amazon Ember" panose="020B0603020204020204" pitchFamily="34" charset="0"/>
                <a:ea typeface="Amazon Ember" panose="020B0603020204020204" pitchFamily="34" charset="0"/>
                <a:cs typeface="Amazon Ember" panose="020B0603020204020204" pitchFamily="34" charset="0"/>
              </a:rPr>
              <a:t>Keys (SSE-C)</a:t>
            </a:r>
          </a:p>
        </p:txBody>
      </p:sp>
    </p:spTree>
    <p:extLst>
      <p:ext uri="{BB962C8B-B14F-4D97-AF65-F5344CB8AC3E}">
        <p14:creationId xmlns:p14="http://schemas.microsoft.com/office/powerpoint/2010/main" val="22021727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Server-Side Encryption</a:t>
            </a:r>
            <a:endParaRPr lang="en-US" dirty="0"/>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8</a:t>
            </a:fld>
            <a:endParaRPr lang="en-US"/>
          </a:p>
        </p:txBody>
      </p:sp>
      <p:sp>
        <p:nvSpPr>
          <p:cNvPr id="5" name="Rectangle 4"/>
          <p:cNvSpPr/>
          <p:nvPr/>
        </p:nvSpPr>
        <p:spPr>
          <a:xfrm>
            <a:off x="3485951" y="4001798"/>
            <a:ext cx="4836224" cy="379656"/>
          </a:xfrm>
          <a:prstGeom prst="rect">
            <a:avLst/>
          </a:prstGeom>
        </p:spPr>
        <p:txBody>
          <a:bodyPr wrap="square">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AWS Storage Services</a:t>
            </a:r>
          </a:p>
        </p:txBody>
      </p:sp>
      <p:pic>
        <p:nvPicPr>
          <p:cNvPr id="6" name="Picture 3"/>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67877" y="4715110"/>
            <a:ext cx="795124" cy="93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4"/>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363337" y="4715110"/>
            <a:ext cx="778795" cy="93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03"/>
          <p:cNvSpPr txBox="1">
            <a:spLocks noChangeArrowheads="1"/>
          </p:cNvSpPr>
          <p:nvPr/>
        </p:nvSpPr>
        <p:spPr bwMode="auto">
          <a:xfrm>
            <a:off x="2977308" y="5578283"/>
            <a:ext cx="1222672" cy="584775"/>
          </a:xfrm>
          <a:prstGeom prst="rect">
            <a:avLst/>
          </a:prstGeom>
          <a:noFill/>
          <a:ln w="9525">
            <a:noFill/>
            <a:miter lim="800000"/>
            <a:headEnd/>
            <a:tailEnd/>
          </a:ln>
        </p:spPr>
        <p:txBody>
          <a:bodyPr wrap="square">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9" name="TextBox 103"/>
          <p:cNvSpPr txBox="1">
            <a:spLocks noChangeArrowheads="1"/>
          </p:cNvSpPr>
          <p:nvPr/>
        </p:nvSpPr>
        <p:spPr bwMode="auto">
          <a:xfrm>
            <a:off x="4238556" y="5642016"/>
            <a:ext cx="1097280" cy="584775"/>
          </a:xfrm>
          <a:prstGeom prst="rect">
            <a:avLst/>
          </a:prstGeom>
          <a:noFill/>
          <a:ln w="9525">
            <a:noFill/>
            <a:miter lim="800000"/>
            <a:headEnd/>
            <a:tailEnd/>
          </a:ln>
        </p:spPr>
        <p:txBody>
          <a:bodyPr wrap="square">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Glacier</a:t>
            </a:r>
          </a:p>
        </p:txBody>
      </p:sp>
      <p:sp>
        <p:nvSpPr>
          <p:cNvPr id="10" name="TextBox 103"/>
          <p:cNvSpPr txBox="1">
            <a:spLocks noChangeArrowheads="1"/>
          </p:cNvSpPr>
          <p:nvPr/>
        </p:nvSpPr>
        <p:spPr bwMode="auto">
          <a:xfrm>
            <a:off x="5959519" y="5643747"/>
            <a:ext cx="1846913" cy="338554"/>
          </a:xfrm>
          <a:prstGeom prst="rect">
            <a:avLst/>
          </a:prstGeom>
          <a:noFill/>
          <a:ln w="9525">
            <a:noFill/>
            <a:miter lim="800000"/>
            <a:headEnd/>
            <a:tailEnd/>
          </a:ln>
        </p:spPr>
        <p:txBody>
          <a:bodyPr wrap="square">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11" name="Rounded Rectangle 10"/>
          <p:cNvSpPr/>
          <p:nvPr/>
        </p:nvSpPr>
        <p:spPr>
          <a:xfrm>
            <a:off x="2863119" y="3904593"/>
            <a:ext cx="6292412" cy="226887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2" name="Straight Connector 11"/>
          <p:cNvCxnSpPr>
            <a:cxnSpLocks/>
            <a:stCxn id="21" idx="3"/>
            <a:endCxn id="11" idx="0"/>
          </p:cNvCxnSpPr>
          <p:nvPr/>
        </p:nvCxnSpPr>
        <p:spPr>
          <a:xfrm>
            <a:off x="3982835" y="2466409"/>
            <a:ext cx="2026490" cy="1438184"/>
          </a:xfrm>
          <a:prstGeom prst="line">
            <a:avLst/>
          </a:prstGeom>
          <a:ln w="28575">
            <a:solidFill>
              <a:schemeClr val="accent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TextBox 103"/>
          <p:cNvSpPr txBox="1">
            <a:spLocks noChangeArrowheads="1"/>
          </p:cNvSpPr>
          <p:nvPr/>
        </p:nvSpPr>
        <p:spPr bwMode="auto">
          <a:xfrm>
            <a:off x="5440259" y="3258329"/>
            <a:ext cx="1140732" cy="338554"/>
          </a:xfrm>
          <a:prstGeom prst="rect">
            <a:avLst/>
          </a:prstGeom>
          <a:noFill/>
          <a:ln w="9525">
            <a:noFill/>
            <a:miter lim="800000"/>
            <a:headEnd/>
            <a:tailEnd/>
          </a:ln>
        </p:spPr>
        <p:txBody>
          <a:bodyPr wrap="square">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HTTPS</a:t>
            </a:r>
          </a:p>
        </p:txBody>
      </p:sp>
      <p:cxnSp>
        <p:nvCxnSpPr>
          <p:cNvPr id="14" name="Straight Connector 13"/>
          <p:cNvCxnSpPr>
            <a:stCxn id="26" idx="1"/>
            <a:endCxn id="11" idx="0"/>
          </p:cNvCxnSpPr>
          <p:nvPr/>
        </p:nvCxnSpPr>
        <p:spPr>
          <a:xfrm flipH="1">
            <a:off x="6009325" y="2446527"/>
            <a:ext cx="2279639" cy="1458066"/>
          </a:xfrm>
          <a:prstGeom prst="line">
            <a:avLst/>
          </a:prstGeom>
          <a:ln w="19050">
            <a:solidFill>
              <a:srgbClr val="FFFFFF"/>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5" name="Picture 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785391" y="2686894"/>
            <a:ext cx="443159" cy="571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1586419" y="1288216"/>
            <a:ext cx="2396416" cy="2033215"/>
            <a:chOff x="1224104" y="970103"/>
            <a:chExt cx="1797312" cy="1524911"/>
          </a:xfrm>
        </p:grpSpPr>
        <p:pic>
          <p:nvPicPr>
            <p:cNvPr id="17" name="Picture 2"/>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464124" y="1627928"/>
              <a:ext cx="327122" cy="421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 17"/>
            <p:cNvGrpSpPr/>
            <p:nvPr/>
          </p:nvGrpSpPr>
          <p:grpSpPr>
            <a:xfrm>
              <a:off x="1224104" y="970103"/>
              <a:ext cx="1797312" cy="1524911"/>
              <a:chOff x="222963" y="970103"/>
              <a:chExt cx="1797312" cy="1524911"/>
            </a:xfrm>
          </p:grpSpPr>
          <p:grpSp>
            <p:nvGrpSpPr>
              <p:cNvPr id="19" name="Group 18"/>
              <p:cNvGrpSpPr/>
              <p:nvPr/>
            </p:nvGrpSpPr>
            <p:grpSpPr>
              <a:xfrm>
                <a:off x="725292" y="1331436"/>
                <a:ext cx="737691" cy="698460"/>
                <a:chOff x="599644" y="1224933"/>
                <a:chExt cx="930327" cy="880852"/>
              </a:xfrm>
            </p:grpSpPr>
            <p:pic>
              <p:nvPicPr>
                <p:cNvPr id="23" name="Picture 22" descr="Clien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98451" y="1374265"/>
                  <a:ext cx="731520" cy="731520"/>
                </a:xfrm>
                <a:prstGeom prst="rect">
                  <a:avLst/>
                </a:prstGeom>
              </p:spPr>
            </p:pic>
            <p:pic>
              <p:nvPicPr>
                <p:cNvPr id="24" name="Picture 23"/>
                <p:cNvPicPr>
                  <a:picLocks noChangeAspect="1"/>
                </p:cNvPicPr>
                <p:nvPr/>
              </p:nvPicPr>
              <p:blipFill>
                <a:blip r:embed="rId8">
                  <a:duotone>
                    <a:schemeClr val="bg2">
                      <a:shade val="45000"/>
                      <a:satMod val="135000"/>
                    </a:schemeClr>
                    <a:prstClr val="white"/>
                  </a:duotone>
                  <a:lum contrast="-20000"/>
                </a:blip>
                <a:stretch>
                  <a:fillRect/>
                </a:stretch>
              </p:blipFill>
              <p:spPr>
                <a:xfrm>
                  <a:off x="599644" y="1224933"/>
                  <a:ext cx="397614" cy="543083"/>
                </a:xfrm>
                <a:prstGeom prst="rect">
                  <a:avLst/>
                </a:prstGeom>
              </p:spPr>
            </p:pic>
          </p:grpSp>
          <p:sp>
            <p:nvSpPr>
              <p:cNvPr id="20" name="TextBox 19"/>
              <p:cNvSpPr txBox="1"/>
              <p:nvPr/>
            </p:nvSpPr>
            <p:spPr>
              <a:xfrm>
                <a:off x="310547" y="2079515"/>
                <a:ext cx="1638780" cy="415499"/>
              </a:xfrm>
              <a:prstGeom prst="rect">
                <a:avLst/>
              </a:prstGeom>
              <a:noFill/>
            </p:spPr>
            <p:txBody>
              <a:bodyPr wrap="square" lIns="0" tIns="0" rIns="0" bIns="0"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Your applications in your data center</a:t>
                </a:r>
              </a:p>
            </p:txBody>
          </p:sp>
          <p:sp>
            <p:nvSpPr>
              <p:cNvPr id="21" name="Rounded Rectangle 20"/>
              <p:cNvSpPr/>
              <p:nvPr/>
            </p:nvSpPr>
            <p:spPr>
              <a:xfrm>
                <a:off x="222963" y="1212481"/>
                <a:ext cx="1797312" cy="128253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Picture 21" descr="Corporate-Data-Center.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45855" y="970103"/>
                <a:ext cx="459898" cy="459898"/>
              </a:xfrm>
              <a:prstGeom prst="rect">
                <a:avLst/>
              </a:prstGeom>
            </p:spPr>
          </p:pic>
        </p:grpSp>
      </p:grpSp>
      <p:sp>
        <p:nvSpPr>
          <p:cNvPr id="25" name="TextBox 24"/>
          <p:cNvSpPr txBox="1"/>
          <p:nvPr/>
        </p:nvSpPr>
        <p:spPr>
          <a:xfrm>
            <a:off x="8322175" y="2736435"/>
            <a:ext cx="2483200" cy="553998"/>
          </a:xfrm>
          <a:prstGeom prst="rect">
            <a:avLst/>
          </a:prstGeom>
          <a:noFill/>
        </p:spPr>
        <p:txBody>
          <a:bodyPr wrap="square" lIns="0" tIns="0" rIns="0" bIns="0"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Your applications on AWS</a:t>
            </a:r>
          </a:p>
        </p:txBody>
      </p:sp>
      <p:sp>
        <p:nvSpPr>
          <p:cNvPr id="26" name="Rounded Rectangle 25"/>
          <p:cNvSpPr/>
          <p:nvPr/>
        </p:nvSpPr>
        <p:spPr>
          <a:xfrm>
            <a:off x="8288964" y="1619080"/>
            <a:ext cx="2516411" cy="165489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7" name="Picture 26" descr="AWS-Clou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068054" y="1163418"/>
            <a:ext cx="804672" cy="804672"/>
          </a:xfrm>
          <a:prstGeom prst="rect">
            <a:avLst/>
          </a:prstGeom>
        </p:spPr>
      </p:pic>
      <p:pic>
        <p:nvPicPr>
          <p:cNvPr id="28" name="Picture 2"/>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498489" y="2041318"/>
            <a:ext cx="436163" cy="562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Line Callout 2 28"/>
          <p:cNvSpPr/>
          <p:nvPr/>
        </p:nvSpPr>
        <p:spPr>
          <a:xfrm>
            <a:off x="283053" y="4418079"/>
            <a:ext cx="2364237" cy="1160204"/>
          </a:xfrm>
          <a:prstGeom prst="borderCallout2">
            <a:avLst>
              <a:gd name="adj1" fmla="val 39040"/>
              <a:gd name="adj2" fmla="val 101410"/>
              <a:gd name="adj3" fmla="val 27508"/>
              <a:gd name="adj4" fmla="val 126338"/>
              <a:gd name="adj5" fmla="val 44119"/>
              <a:gd name="adj6" fmla="val 134382"/>
            </a:avLst>
          </a:prstGeom>
          <a:solidFill>
            <a:schemeClr val="accent3"/>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 Amazon S3, data encryption is an optional </a:t>
            </a:r>
            <a:r>
              <a:rPr lang="en-US"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step</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Line Callout 2 29"/>
          <p:cNvSpPr/>
          <p:nvPr/>
        </p:nvSpPr>
        <p:spPr>
          <a:xfrm>
            <a:off x="283053" y="3386136"/>
            <a:ext cx="2693040" cy="846187"/>
          </a:xfrm>
          <a:prstGeom prst="borderCallout2">
            <a:avLst>
              <a:gd name="adj1" fmla="val 27476"/>
              <a:gd name="adj2" fmla="val 98303"/>
              <a:gd name="adj3" fmla="val 88378"/>
              <a:gd name="adj4" fmla="val 119311"/>
              <a:gd name="adj5" fmla="val 168302"/>
              <a:gd name="adj6" fmla="val 147836"/>
            </a:avLst>
          </a:prstGeom>
          <a:solidFill>
            <a:schemeClr val="accent3"/>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 Amazon Glacier, data is encrypted by </a:t>
            </a:r>
            <a:r>
              <a:rPr lang="en-US"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default</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1" name="Picture 30" descr="AWS-Clou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600707" y="3514644"/>
            <a:ext cx="688255" cy="688255"/>
          </a:xfrm>
          <a:prstGeom prst="rect">
            <a:avLst/>
          </a:prstGeom>
        </p:spPr>
      </p:pic>
      <p:sp>
        <p:nvSpPr>
          <p:cNvPr id="32" name="Line Callout 2 31"/>
          <p:cNvSpPr/>
          <p:nvPr/>
        </p:nvSpPr>
        <p:spPr>
          <a:xfrm>
            <a:off x="7806432" y="4254382"/>
            <a:ext cx="3065951" cy="1425855"/>
          </a:xfrm>
          <a:prstGeom prst="borderCallout2">
            <a:avLst>
              <a:gd name="adj1" fmla="val 27565"/>
              <a:gd name="adj2" fmla="val 203"/>
              <a:gd name="adj3" fmla="val 33414"/>
              <a:gd name="adj4" fmla="val -15863"/>
              <a:gd name="adj5" fmla="val 45131"/>
              <a:gd name="adj6" fmla="val -29598"/>
            </a:avLst>
          </a:prstGeom>
          <a:solidFill>
            <a:schemeClr val="accent3"/>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 Amazon RDS, you can enable the encryption option for your Amazon RDS DB </a:t>
            </a:r>
            <a:r>
              <a:rPr lang="en-US"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instance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descr="EC2.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9909" y="1977205"/>
            <a:ext cx="710809" cy="710809"/>
          </a:xfrm>
          <a:prstGeom prst="rect">
            <a:avLst/>
          </a:prstGeom>
        </p:spPr>
      </p:pic>
      <p:cxnSp>
        <p:nvCxnSpPr>
          <p:cNvPr id="34" name="Straight Connector 33"/>
          <p:cNvCxnSpPr>
            <a:stCxn id="26" idx="1"/>
            <a:endCxn id="11" idx="0"/>
          </p:cNvCxnSpPr>
          <p:nvPr/>
        </p:nvCxnSpPr>
        <p:spPr>
          <a:xfrm flipH="1">
            <a:off x="6009325" y="2446527"/>
            <a:ext cx="2279639" cy="1458066"/>
          </a:xfrm>
          <a:prstGeom prst="line">
            <a:avLst/>
          </a:prstGeom>
          <a:ln w="28575">
            <a:solidFill>
              <a:schemeClr val="accent1"/>
            </a:solidFill>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58409" y="1977205"/>
            <a:ext cx="572015" cy="686418"/>
          </a:xfrm>
          <a:prstGeom prst="rect">
            <a:avLst/>
          </a:prstGeom>
        </p:spPr>
      </p:pic>
      <p:pic>
        <p:nvPicPr>
          <p:cNvPr id="36" name="Picture 3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34193" y="4855636"/>
            <a:ext cx="609759" cy="803773"/>
          </a:xfrm>
          <a:prstGeom prst="rect">
            <a:avLst/>
          </a:prstGeom>
        </p:spPr>
      </p:pic>
      <p:pic>
        <p:nvPicPr>
          <p:cNvPr id="37" name="Picture 3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0676" y="4862758"/>
            <a:ext cx="609759" cy="803773"/>
          </a:xfrm>
          <a:prstGeom prst="rect">
            <a:avLst/>
          </a:prstGeom>
        </p:spPr>
      </p:pic>
    </p:spTree>
    <p:extLst>
      <p:ext uri="{BB962C8B-B14F-4D97-AF65-F5344CB8AC3E}">
        <p14:creationId xmlns:p14="http://schemas.microsoft.com/office/powerpoint/2010/main" val="420399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9" grpId="0" animBg="1"/>
      <p:bldP spid="30"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2786E9-DC21-4288-A55A-8C4C9D7FF356}"/>
              </a:ext>
            </a:extLst>
          </p:cNvPr>
          <p:cNvSpPr/>
          <p:nvPr/>
        </p:nvSpPr>
        <p:spPr>
          <a:xfrm>
            <a:off x="6515099" y="4526398"/>
            <a:ext cx="4838701" cy="276999"/>
          </a:xfrm>
          <a:prstGeom prst="rect">
            <a:avLst/>
          </a:prstGeom>
        </p:spPr>
        <p:txBody>
          <a:bodyPr wrap="square" lIns="0" tIns="0" rIns="0" bIns="0">
            <a:spAutoFit/>
          </a:bodyPr>
          <a:lstStyle/>
          <a:p>
            <a:pPr marL="342900" lvl="0" indent="-342900">
              <a:spcBef>
                <a:spcPts val="1200"/>
              </a:spcBef>
              <a:buFont typeface="+mj-lt"/>
              <a:buAutoNum type="alphaUcPeriod" startAt="4"/>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AWS </a:t>
            </a: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Server-Side Encryption</a:t>
            </a:r>
            <a:endPar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A9B6BFFF-F993-2242-B273-C4DAA6E9EA72}"/>
              </a:ext>
            </a:extLst>
          </p:cNvPr>
          <p:cNvSpPr/>
          <p:nvPr/>
        </p:nvSpPr>
        <p:spPr>
          <a:xfrm>
            <a:off x="6515096" y="4524137"/>
            <a:ext cx="4838701" cy="276999"/>
          </a:xfrm>
          <a:prstGeom prst="rect">
            <a:avLst/>
          </a:prstGeom>
        </p:spPr>
        <p:txBody>
          <a:bodyPr wrap="square" lIns="0" tIns="0" rIns="0" bIns="0">
            <a:spAutoFit/>
          </a:bodyPr>
          <a:lstStyle/>
          <a:p>
            <a:pPr marL="342900" lvl="0" indent="-342900">
              <a:spcBef>
                <a:spcPts val="1200"/>
              </a:spcBef>
              <a:buFont typeface="+mj-lt"/>
              <a:buAutoNum type="alphaUcPeriod" startAt="4"/>
              <a:defRPr/>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AWS Server-Side Encryption</a:t>
            </a:r>
            <a:endPar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a:extLst>
              <a:ext uri="{FF2B5EF4-FFF2-40B4-BE49-F238E27FC236}">
                <a16:creationId xmlns:a16="http://schemas.microsoft.com/office/drawing/2014/main" id="{112786E9-DC21-4288-A55A-8C4C9D7FF356}"/>
              </a:ext>
            </a:extLst>
          </p:cNvPr>
          <p:cNvSpPr/>
          <p:nvPr/>
        </p:nvSpPr>
        <p:spPr>
          <a:xfrm>
            <a:off x="6515099" y="3764699"/>
            <a:ext cx="4838701" cy="276999"/>
          </a:xfrm>
          <a:prstGeom prst="rect">
            <a:avLst/>
          </a:prstGeom>
        </p:spPr>
        <p:txBody>
          <a:bodyPr wrap="square" lIns="0" tIns="0" rIns="0" bIns="0">
            <a:spAutoFit/>
          </a:bodyPr>
          <a:lstStyle/>
          <a:p>
            <a:pPr lvl="0">
              <a:spcBef>
                <a:spcPts val="1200"/>
              </a:spcBef>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B. </a:t>
            </a:r>
            <a:r>
              <a:rPr kumimoji="0" lang="en-US" sz="1800" b="0" i="0" u="none" strike="noStrike" kern="1200" cap="none" spc="0" normalizeH="0" baseline="0" noProof="0" dirty="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lang="en-US" dirty="0" smtClean="0">
                <a:solidFill>
                  <a:prstClr val="black"/>
                </a:solidFill>
                <a:latin typeface="Amazon Ember" panose="020B0603020204020204" pitchFamily="34" charset="0"/>
                <a:ea typeface="Amazon Ember" panose="020B0603020204020204" pitchFamily="34" charset="0"/>
                <a:cs typeface="Amazon Ember" panose="020B0603020204020204" pitchFamily="34" charset="0"/>
              </a:rPr>
              <a:t>AWS </a:t>
            </a: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Key Management Service</a:t>
            </a:r>
            <a:endPar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3B165A0E-BB9F-EA4E-A897-9E13FF55BC34}"/>
              </a:ext>
            </a:extLst>
          </p:cNvPr>
          <p:cNvSpPr/>
          <p:nvPr/>
        </p:nvSpPr>
        <p:spPr>
          <a:xfrm>
            <a:off x="6515099" y="3761810"/>
            <a:ext cx="4838701" cy="27699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B.  AWS </a:t>
            </a:r>
            <a:r>
              <a:rPr kumimoji="0" lang="en-US" sz="1800" b="0" i="0" u="none" strike="noStrike" kern="1200" cap="none" spc="0" normalizeH="0" baseline="0" noProof="0" dirty="0" smtClean="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Key Management Service</a:t>
            </a:r>
            <a:endPar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a:p>
        </p:txBody>
      </p:sp>
      <p:sp>
        <p:nvSpPr>
          <p:cNvPr id="3" name="Footer Placeholder 2"/>
          <p:cNvSpPr>
            <a:spLocks noGrp="1"/>
          </p:cNvSpPr>
          <p:nvPr>
            <p:ph type="ftr" sz="quarter" idx="3"/>
          </p:nvPr>
        </p:nvSpPr>
        <p:spPr/>
        <p:txBody>
          <a:bodyPr/>
          <a:lstStyle/>
          <a:p>
            <a:r>
              <a:rPr lang="en-US" dirty="0" smtClean="0"/>
              <a:t>© </a:t>
            </a:r>
            <a:r>
              <a:rPr lang="en-US" dirty="0" smtClean="0"/>
              <a:t>2020 Amazon Web Services, Inc. or its Affiliates. All rights reserved.</a:t>
            </a:r>
            <a:endParaRPr lang="en-US" dirty="0"/>
          </a:p>
        </p:txBody>
      </p:sp>
      <p:cxnSp>
        <p:nvCxnSpPr>
          <p:cNvPr id="7" name="Straight Connector 6">
            <a:extLst>
              <a:ext uri="{FF2B5EF4-FFF2-40B4-BE49-F238E27FC236}">
                <a16:creationId xmlns:a16="http://schemas.microsoft.com/office/drawing/2014/main" id="{422B29C2-7AAD-449F-9F29-04B49863275D}"/>
              </a:ext>
            </a:extLst>
          </p:cNvPr>
          <p:cNvCxnSpPr/>
          <p:nvPr/>
        </p:nvCxnSpPr>
        <p:spPr>
          <a:xfrm>
            <a:off x="838200" y="3106514"/>
            <a:ext cx="3683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ound Diagonal Corner Rectangle 24">
            <a:extLst>
              <a:ext uri="{FF2B5EF4-FFF2-40B4-BE49-F238E27FC236}">
                <a16:creationId xmlns:a16="http://schemas.microsoft.com/office/drawing/2014/main" id="{508F9B59-F5A0-43D2-88F5-0814E8685CAE}"/>
              </a:ext>
            </a:extLst>
          </p:cNvPr>
          <p:cNvSpPr/>
          <p:nvPr/>
        </p:nvSpPr>
        <p:spPr>
          <a:xfrm>
            <a:off x="6610350" y="2103213"/>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168262D-7BD7-445F-9F2B-7092623BE795}"/>
              </a:ext>
            </a:extLst>
          </p:cNvPr>
          <p:cNvSpPr/>
          <p:nvPr/>
        </p:nvSpPr>
        <p:spPr>
          <a:xfrm>
            <a:off x="874165" y="3320378"/>
            <a:ext cx="5026572" cy="184665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You created a message queuing application with Amazon SQS and enabled server-side encryption to encrypt the message body while exchanging sensitive data. Which service will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allow you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to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manage and rotate your encryption keys centrally</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p:txBody>
      </p:sp>
      <p:grpSp>
        <p:nvGrpSpPr>
          <p:cNvPr id="13" name="Group 12"/>
          <p:cNvGrpSpPr/>
          <p:nvPr/>
        </p:nvGrpSpPr>
        <p:grpSpPr>
          <a:xfrm>
            <a:off x="1104177" y="2112276"/>
            <a:ext cx="471343" cy="463037"/>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112786E9-DC21-4288-A55A-8C4C9D7FF356}"/>
              </a:ext>
            </a:extLst>
          </p:cNvPr>
          <p:cNvSpPr/>
          <p:nvPr/>
        </p:nvSpPr>
        <p:spPr>
          <a:xfrm>
            <a:off x="6515099" y="3351530"/>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SQS does not support SSE</a:t>
            </a:r>
          </a:p>
        </p:txBody>
      </p:sp>
      <p:sp>
        <p:nvSpPr>
          <p:cNvPr id="20" name="Rectangle 19">
            <a:extLst>
              <a:ext uri="{FF2B5EF4-FFF2-40B4-BE49-F238E27FC236}">
                <a16:creationId xmlns:a16="http://schemas.microsoft.com/office/drawing/2014/main" id="{112786E9-DC21-4288-A55A-8C4C9D7FF356}"/>
              </a:ext>
            </a:extLst>
          </p:cNvPr>
          <p:cNvSpPr/>
          <p:nvPr/>
        </p:nvSpPr>
        <p:spPr>
          <a:xfrm>
            <a:off x="6515099" y="414245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AWS IAM</a:t>
            </a:r>
          </a:p>
        </p:txBody>
      </p:sp>
      <p:cxnSp>
        <p:nvCxnSpPr>
          <p:cNvPr id="21" name="Straight Connector 20">
            <a:extLst>
              <a:ext uri="{FF2B5EF4-FFF2-40B4-BE49-F238E27FC236}">
                <a16:creationId xmlns:a16="http://schemas.microsoft.com/office/drawing/2014/main" id="{AFFE413E-5C09-44E8-8B90-2DEC4721B81F}"/>
              </a:ext>
            </a:extLst>
          </p:cNvPr>
          <p:cNvCxnSpPr/>
          <p:nvPr/>
        </p:nvCxnSpPr>
        <p:spPr>
          <a:xfrm>
            <a:off x="6096000" y="1842145"/>
            <a:ext cx="0" cy="3613258"/>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309DFF2-2464-AB46-9A70-4A5C5F91CBC9}"/>
              </a:ext>
            </a:extLst>
          </p:cNvPr>
          <p:cNvSpPr/>
          <p:nvPr/>
        </p:nvSpPr>
        <p:spPr>
          <a:xfrm>
            <a:off x="6515096" y="335441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SQS does not support SSE</a:t>
            </a:r>
          </a:p>
        </p:txBody>
      </p:sp>
      <p:sp>
        <p:nvSpPr>
          <p:cNvPr id="24" name="Rectangle 23">
            <a:extLst>
              <a:ext uri="{FF2B5EF4-FFF2-40B4-BE49-F238E27FC236}">
                <a16:creationId xmlns:a16="http://schemas.microsoft.com/office/drawing/2014/main" id="{1957AD7D-1CF3-D049-87BA-79547A2BC6EF}"/>
              </a:ext>
            </a:extLst>
          </p:cNvPr>
          <p:cNvSpPr/>
          <p:nvPr/>
        </p:nvSpPr>
        <p:spPr>
          <a:xfrm>
            <a:off x="6515096" y="4142014"/>
            <a:ext cx="2057402"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AWS IAM</a:t>
            </a:r>
          </a:p>
        </p:txBody>
      </p:sp>
      <p:sp>
        <p:nvSpPr>
          <p:cNvPr id="25" name="Rectangle 24">
            <a:extLst>
              <a:ext uri="{FF2B5EF4-FFF2-40B4-BE49-F238E27FC236}">
                <a16:creationId xmlns:a16="http://schemas.microsoft.com/office/drawing/2014/main" id="{72492C11-859C-E042-8846-A1EAEF709BFE}"/>
              </a:ext>
            </a:extLst>
          </p:cNvPr>
          <p:cNvSpPr/>
          <p:nvPr/>
        </p:nvSpPr>
        <p:spPr>
          <a:xfrm>
            <a:off x="875997" y="3320108"/>
            <a:ext cx="5026572" cy="184665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created a message queuing application with Amazon SQS and enabled server-side encryption to encrypt the message body while exchanging sensitive data. Which service will allow you to manage and rotate your encryption keys centrally? </a:t>
            </a:r>
          </a:p>
        </p:txBody>
      </p:sp>
    </p:spTree>
    <p:extLst>
      <p:ext uri="{BB962C8B-B14F-4D97-AF65-F5344CB8AC3E}">
        <p14:creationId xmlns:p14="http://schemas.microsoft.com/office/powerpoint/2010/main" val="380210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C30C29-34A6-499A-9364-7495F4C2FE3F}">
  <ds:schemaRefs>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61d7a295-102b-4ba7-8142-2982d133915a"/>
    <ds:schemaRef ds:uri="http://www.w3.org/XML/1998/namespace"/>
  </ds:schemaRefs>
</ds:datastoreItem>
</file>

<file path=customXml/itemProps2.xml><?xml version="1.0" encoding="utf-8"?>
<ds:datastoreItem xmlns:ds="http://schemas.openxmlformats.org/officeDocument/2006/customXml" ds:itemID="{CC5D2899-7B2C-4F0F-839C-976F3C1FBE5B}">
  <ds:schemaRefs>
    <ds:schemaRef ds:uri="http://schemas.microsoft.com/sharepoint/v3/contenttype/forms"/>
  </ds:schemaRefs>
</ds:datastoreItem>
</file>

<file path=customXml/itemProps3.xml><?xml version="1.0" encoding="utf-8"?>
<ds:datastoreItem xmlns:ds="http://schemas.openxmlformats.org/officeDocument/2006/customXml" ds:itemID="{D574D77D-B0A8-4D8B-B9E7-563BB002D2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4318</TotalTime>
  <Words>3201</Words>
  <Application>Microsoft Office PowerPoint</Application>
  <PresentationFormat>Widescreen</PresentationFormat>
  <Paragraphs>435</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Amazon Ember</vt:lpstr>
      <vt:lpstr>Amazon Ember Light</vt:lpstr>
      <vt:lpstr>Arial</vt:lpstr>
      <vt:lpstr>Calibri</vt:lpstr>
      <vt:lpstr>Courier New</vt:lpstr>
      <vt:lpstr>Helvetica Neue</vt:lpstr>
      <vt:lpstr>Lucida Console</vt:lpstr>
      <vt:lpstr>Times New Roman</vt:lpstr>
      <vt:lpstr>Wingdings</vt:lpstr>
      <vt:lpstr>Office Theme</vt:lpstr>
      <vt:lpstr>Domain 2 - Security</vt:lpstr>
      <vt:lpstr>Certification Objectives</vt:lpstr>
      <vt:lpstr>Shared Responsibility Model</vt:lpstr>
      <vt:lpstr>Sample Question</vt:lpstr>
      <vt:lpstr>Amazon Virtual Private Cloud </vt:lpstr>
      <vt:lpstr>Security – Data and Application</vt:lpstr>
      <vt:lpstr>Protecting Data at Rest on Amazon S3</vt:lpstr>
      <vt:lpstr>AWS Server-Side Encryption</vt:lpstr>
      <vt:lpstr>Sample Question</vt:lpstr>
      <vt:lpstr>Sample Question</vt:lpstr>
      <vt:lpstr>AWS Identity and Access Management</vt:lpstr>
      <vt:lpstr>AWS Identity and Access Management</vt:lpstr>
      <vt:lpstr>AWS IAM Policy Assignment</vt:lpstr>
      <vt:lpstr>AWS IAM Policy Assignment</vt:lpstr>
      <vt:lpstr>AWS IAM Policy Assignment</vt:lpstr>
      <vt:lpstr>AWS Security Token Service</vt:lpstr>
      <vt:lpstr>Identity Federation</vt:lpstr>
      <vt:lpstr>SSO Federation Using SAML</vt:lpstr>
      <vt:lpstr>Using Web Identity Federation</vt:lpstr>
      <vt:lpstr>Sample Question</vt:lpstr>
      <vt:lpstr>Test Axioms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Patlolla, Santosh</cp:lastModifiedBy>
  <cp:revision>207</cp:revision>
  <cp:lastPrinted>2018-12-10T23:37:28Z</cp:lastPrinted>
  <dcterms:created xsi:type="dcterms:W3CDTF">2018-05-21T16:28:30Z</dcterms:created>
  <dcterms:modified xsi:type="dcterms:W3CDTF">2020-10-01T03:26:29Z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