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handoutMasterIdLst>
    <p:handoutMasterId r:id="rId50"/>
  </p:handoutMasterIdLst>
  <p:sldIdLst>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17E6"/>
    <a:srgbClr val="E9E9E9"/>
    <a:srgbClr val="F2F2F2"/>
    <a:srgbClr val="16966D"/>
    <a:srgbClr val="1CC9F7"/>
    <a:srgbClr val="36C2B3"/>
    <a:srgbClr val="232F3E"/>
    <a:srgbClr val="D5DBDB"/>
    <a:srgbClr val="2D75E7"/>
    <a:srgbClr val="4E2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75" autoAdjust="0"/>
    <p:restoredTop sz="84983" autoAdjust="0"/>
  </p:normalViewPr>
  <p:slideViewPr>
    <p:cSldViewPr snapToGrid="0" snapToObjects="1" showGuides="1">
      <p:cViewPr varScale="1">
        <p:scale>
          <a:sx n="87" d="100"/>
          <a:sy n="87" d="100"/>
        </p:scale>
        <p:origin x="96" y="1038"/>
      </p:cViewPr>
      <p:guideLst>
        <p:guide orient="horz" pos="2160"/>
        <p:guide pos="3840"/>
      </p:guideLst>
    </p:cSldViewPr>
  </p:slideViewPr>
  <p:outlineViewPr>
    <p:cViewPr>
      <p:scale>
        <a:sx n="33" d="100"/>
        <a:sy n="33" d="100"/>
      </p:scale>
      <p:origin x="0" y="-234"/>
    </p:cViewPr>
  </p:outlineViewPr>
  <p:notesTextViewPr>
    <p:cViewPr>
      <p:scale>
        <a:sx n="1" d="1"/>
        <a:sy n="1" d="1"/>
      </p:scale>
      <p:origin x="0" y="0"/>
    </p:cViewPr>
  </p:notesTextViewPr>
  <p:notesViewPr>
    <p:cSldViewPr snapToGrid="0" snapToObjects="1" showGuides="1">
      <p:cViewPr varScale="1">
        <p:scale>
          <a:sx n="82" d="100"/>
          <a:sy n="82" d="100"/>
        </p:scale>
        <p:origin x="38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en" userId="fc8ec4e8-7ebe-4385-9e41-47c17cf9ba7f" providerId="ADAL" clId="{97854E71-F9CB-401B-8949-B4C161EA5CDB}"/>
    <pc:docChg chg="modSld">
      <pc:chgData name="Darren" userId="fc8ec4e8-7ebe-4385-9e41-47c17cf9ba7f" providerId="ADAL" clId="{97854E71-F9CB-401B-8949-B4C161EA5CDB}" dt="2020-09-14T16:58:08.376" v="3" actId="20577"/>
      <pc:docMkLst>
        <pc:docMk/>
      </pc:docMkLst>
      <pc:sldChg chg="modNotesTx">
        <pc:chgData name="Darren" userId="fc8ec4e8-7ebe-4385-9e41-47c17cf9ba7f" providerId="ADAL" clId="{97854E71-F9CB-401B-8949-B4C161EA5CDB}" dt="2020-09-14T16:58:08.376" v="3" actId="20577"/>
        <pc:sldMkLst>
          <pc:docMk/>
          <pc:sldMk cId="3812126046" sldId="40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2"/>
            </a:solidFill>
            <a:ln w="38100">
              <a:solidFill>
                <a:schemeClr val="bg1"/>
              </a:solidFill>
            </a:ln>
          </c:spPr>
          <c:dPt>
            <c:idx val="0"/>
            <c:bubble3D val="0"/>
            <c:spPr>
              <a:solidFill>
                <a:schemeClr val="accent2"/>
              </a:solidFill>
              <a:ln w="38100">
                <a:solidFill>
                  <a:schemeClr val="bg1"/>
                </a:solidFill>
              </a:ln>
              <a:effectLst/>
            </c:spPr>
            <c:extLst>
              <c:ext xmlns:c16="http://schemas.microsoft.com/office/drawing/2014/chart" uri="{C3380CC4-5D6E-409C-BE32-E72D297353CC}">
                <c16:uniqueId val="{00000001-2411-461F-B866-C88F52E1B7EA}"/>
              </c:ext>
            </c:extLst>
          </c:dPt>
          <c:dPt>
            <c:idx val="1"/>
            <c:bubble3D val="0"/>
            <c:spPr>
              <a:solidFill>
                <a:schemeClr val="accent2"/>
              </a:solidFill>
              <a:ln w="38100">
                <a:solidFill>
                  <a:schemeClr val="bg1"/>
                </a:solidFill>
              </a:ln>
              <a:effectLst/>
            </c:spPr>
            <c:extLst>
              <c:ext xmlns:c16="http://schemas.microsoft.com/office/drawing/2014/chart" uri="{C3380CC4-5D6E-409C-BE32-E72D297353CC}">
                <c16:uniqueId val="{00000003-2411-461F-B866-C88F52E1B7EA}"/>
              </c:ext>
            </c:extLst>
          </c:dPt>
          <c:dPt>
            <c:idx val="2"/>
            <c:bubble3D val="0"/>
            <c:spPr>
              <a:solidFill>
                <a:schemeClr val="accent2"/>
              </a:solidFill>
              <a:ln w="38100">
                <a:solidFill>
                  <a:schemeClr val="bg1"/>
                </a:solidFill>
              </a:ln>
              <a:effectLst/>
            </c:spPr>
            <c:extLst>
              <c:ext xmlns:c16="http://schemas.microsoft.com/office/drawing/2014/chart" uri="{C3380CC4-5D6E-409C-BE32-E72D297353CC}">
                <c16:uniqueId val="{00000005-2411-461F-B866-C88F52E1B7EA}"/>
              </c:ext>
            </c:extLst>
          </c:dPt>
          <c:dPt>
            <c:idx val="3"/>
            <c:bubble3D val="0"/>
            <c:spPr>
              <a:solidFill>
                <a:schemeClr val="accent2"/>
              </a:solidFill>
              <a:ln w="38100">
                <a:solidFill>
                  <a:schemeClr val="bg1"/>
                </a:solidFill>
              </a:ln>
              <a:effectLst/>
            </c:spPr>
            <c:extLst>
              <c:ext xmlns:c16="http://schemas.microsoft.com/office/drawing/2014/chart" uri="{C3380CC4-5D6E-409C-BE32-E72D297353CC}">
                <c16:uniqueId val="{00000007-2411-461F-B866-C88F52E1B7E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8-2411-461F-B866-C88F52E1B7E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9/30/2020</a:t>
            </a:fld>
            <a:endParaRPr lang="en-US"/>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aws.amazon.com/amazondynamodb/latest/developerguide/GSI.html#GSI.Projec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amazondynamodb/latest/developerguide/HowItWorks.ProvisionedThroughpu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aws.amazon.com/api-gateway/faqs/" TargetMode="External"/><Relationship Id="rId3" Type="http://schemas.openxmlformats.org/officeDocument/2006/relationships/hyperlink" Target="https://aws.amazon.com/s3/faqs/" TargetMode="External"/><Relationship Id="rId7" Type="http://schemas.openxmlformats.org/officeDocument/2006/relationships/hyperlink" Target="https://aws.amazon.com/step-functions/faqs/" TargetMode="External"/><Relationship Id="rId12" Type="http://schemas.openxmlformats.org/officeDocument/2006/relationships/hyperlink" Target="https://aws.amazon.com/cloudwatch/faq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aws.amazon.com/sqs/faqs/" TargetMode="External"/><Relationship Id="rId11" Type="http://schemas.openxmlformats.org/officeDocument/2006/relationships/hyperlink" Target="https://aws.amazon.com/cloudfront/faqs/" TargetMode="External"/><Relationship Id="rId5" Type="http://schemas.openxmlformats.org/officeDocument/2006/relationships/hyperlink" Target="https://aws.amazon.com/sns/faqs/" TargetMode="External"/><Relationship Id="rId10" Type="http://schemas.openxmlformats.org/officeDocument/2006/relationships/hyperlink" Target="https://aws.amazon.com/elasticache/faqs/" TargetMode="External"/><Relationship Id="rId4" Type="http://schemas.openxmlformats.org/officeDocument/2006/relationships/hyperlink" Target="https://aws.amazon.com/dynamodb/faqs/" TargetMode="External"/><Relationship Id="rId9" Type="http://schemas.openxmlformats.org/officeDocument/2006/relationships/hyperlink" Target="https://aws.amazon.com/acs/faqs/"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amazondynamodb/latest/developerguide/GuidelinesForTables.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ocs.aws.amazon.com/amazondynamodb/latest/developerguide/QueryAndScanGuidelin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docs.aws.amazon.com/AWSSimpleQueueService/latest/SQSDeveloperGuide/sqs-long-polling.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aws.amazon.com/swf/faqs/"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aws.amazon.com/cachin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0.awsstatic.com/whitepapers/performance-at-scale-with-amazon-elasticache.pdf"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docs.aws.amazon.com/AmazonElastiCache/latest/UserGuide/SelectEngine.Uses.html"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docs.aws.amazon.com/AmazonElastiCache/latest/UserGuide/Strategies.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docs.aws.amazon.com/AmazonElastiCache/latest/UserGuide/Strategies.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aws.amazon.com/elasticache/faq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nosq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514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a:t>
            </a:r>
            <a:r>
              <a:rPr lang="en-US" dirty="0" err="1"/>
              <a:t>DynamoDB</a:t>
            </a:r>
            <a:r>
              <a:rPr lang="en-US" dirty="0"/>
              <a:t> provides fast access to the items in a table by specifying primary key values. Many applications might benefit from having one or more secondary (or alternate) keys available. This allows efficient access to data with attributes other than the primary key.</a:t>
            </a:r>
          </a:p>
          <a:p>
            <a:endParaRPr lang="en-US" b="1" kern="1200" dirty="0">
              <a:solidFill>
                <a:schemeClr val="tx1"/>
              </a:solidFill>
              <a:effectLst/>
              <a:latin typeface="+mn-lt"/>
              <a:ea typeface="+mn-ea"/>
              <a:cs typeface="+mn-cs"/>
            </a:endParaRPr>
          </a:p>
          <a:p>
            <a:r>
              <a:rPr lang="en-US" b="1" kern="1200" dirty="0">
                <a:solidFill>
                  <a:schemeClr val="tx1"/>
                </a:solidFill>
                <a:effectLst/>
                <a:latin typeface="+mn-lt"/>
                <a:ea typeface="+mn-ea"/>
                <a:cs typeface="+mn-cs"/>
              </a:rPr>
              <a:t>Local Secondary Index (LSI</a:t>
            </a:r>
            <a:r>
              <a:rPr lang="en-US" b="1" dirty="0"/>
              <a:t>): </a:t>
            </a:r>
            <a:r>
              <a:rPr lang="en-US" kern="1200" dirty="0">
                <a:solidFill>
                  <a:schemeClr val="tx1"/>
                </a:solidFill>
                <a:effectLst/>
                <a:latin typeface="+mn-lt"/>
                <a:ea typeface="+mn-ea"/>
                <a:cs typeface="+mn-cs"/>
              </a:rPr>
              <a:t>An index that has the same partition key as the table, but a different sort key.</a:t>
            </a:r>
          </a:p>
          <a:p>
            <a:endParaRPr lang="id-ID" dirty="0"/>
          </a:p>
          <a:p>
            <a:endParaRPr lang="en-US" dirty="0"/>
          </a:p>
        </p:txBody>
      </p:sp>
    </p:spTree>
    <p:extLst>
      <p:ext uri="{BB962C8B-B14F-4D97-AF65-F5344CB8AC3E}">
        <p14:creationId xmlns:p14="http://schemas.microsoft.com/office/powerpoint/2010/main" val="180567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kern="1200" dirty="0">
                <a:solidFill>
                  <a:schemeClr val="tx1"/>
                </a:solidFill>
                <a:effectLst/>
                <a:latin typeface="+mn-lt"/>
                <a:ea typeface="+mn-ea"/>
                <a:cs typeface="+mn-cs"/>
              </a:rPr>
              <a:t>Global Secondary Index (GSI</a:t>
            </a:r>
            <a:r>
              <a:rPr lang="en-US" b="1" dirty="0"/>
              <a:t>): </a:t>
            </a:r>
            <a:r>
              <a:rPr lang="en-US" kern="1200" dirty="0">
                <a:solidFill>
                  <a:schemeClr val="tx1"/>
                </a:solidFill>
                <a:effectLst/>
                <a:latin typeface="+mn-lt"/>
                <a:ea typeface="+mn-ea"/>
                <a:cs typeface="+mn-cs"/>
              </a:rPr>
              <a:t>An index with a partition key and sort key that can be different from those on the table.</a:t>
            </a:r>
          </a:p>
          <a:p>
            <a:endParaRPr lang="en-US" dirty="0"/>
          </a:p>
          <a:p>
            <a:r>
              <a:rPr lang="en-US" dirty="0"/>
              <a:t>For more</a:t>
            </a:r>
            <a:r>
              <a:rPr lang="en-US" baseline="0" dirty="0"/>
              <a:t> information about </a:t>
            </a:r>
            <a:r>
              <a:rPr lang="en-US" dirty="0"/>
              <a:t>GSI attribute projections </a:t>
            </a:r>
            <a:r>
              <a:rPr lang="en-US" dirty="0">
                <a:hlinkClick r:id="rId3"/>
              </a:rPr>
              <a:t>https://docs.aws.amazon.com/amazondynamodb/latest/developerguide/GSI.html#GSI.Projections</a:t>
            </a:r>
            <a:r>
              <a:rPr lang="en-US" dirty="0"/>
              <a:t>.</a:t>
            </a:r>
          </a:p>
          <a:p>
            <a:endParaRPr lang="en-US" dirty="0"/>
          </a:p>
        </p:txBody>
      </p:sp>
    </p:spTree>
    <p:extLst>
      <p:ext uri="{BB962C8B-B14F-4D97-AF65-F5344CB8AC3E}">
        <p14:creationId xmlns:p14="http://schemas.microsoft.com/office/powerpoint/2010/main" val="2161595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Amazon </a:t>
            </a:r>
            <a:r>
              <a:rPr lang="en-US" dirty="0" err="1"/>
              <a:t>DynamoDB</a:t>
            </a:r>
            <a:r>
              <a:rPr lang="en-US" dirty="0"/>
              <a:t>, you can choose</a:t>
            </a:r>
            <a:r>
              <a:rPr lang="en-US" baseline="0" dirty="0"/>
              <a:t> the data consistency model according to the performance needs of your application.</a:t>
            </a:r>
          </a:p>
          <a:p>
            <a:endParaRPr lang="en-US" baseline="0" dirty="0"/>
          </a:p>
          <a:p>
            <a:r>
              <a:rPr lang="en-US" dirty="0"/>
              <a:t>Throughput </a:t>
            </a:r>
            <a:r>
              <a:rPr lang="en-US" dirty="0" err="1"/>
              <a:t>DynamoDB</a:t>
            </a:r>
            <a:r>
              <a:rPr lang="en-US" dirty="0"/>
              <a:t> is measured</a:t>
            </a:r>
            <a:r>
              <a:rPr lang="en-US" baseline="0" dirty="0"/>
              <a:t> in terms of read capacity units and write capacity units. These </a:t>
            </a:r>
            <a:r>
              <a:rPr lang="en-US" dirty="0"/>
              <a:t>capacity units </a:t>
            </a:r>
            <a:r>
              <a:rPr lang="en-US" baseline="0" dirty="0"/>
              <a:t>can be provisioned statically, reserved in advance, and scaled. Even with automatic scaling, you must calculate your thresholds in terms of </a:t>
            </a:r>
            <a:r>
              <a:rPr lang="en-US" dirty="0"/>
              <a:t>read capacity units and write capacity units.</a:t>
            </a:r>
          </a:p>
          <a:p>
            <a:endParaRPr lang="en-US" baseline="0" dirty="0"/>
          </a:p>
          <a:p>
            <a:r>
              <a:rPr lang="en-US" dirty="0"/>
              <a:t>For more information about provisioned throughput </a:t>
            </a:r>
            <a:r>
              <a:rPr lang="en-US" dirty="0">
                <a:hlinkClick r:id="rId3"/>
              </a:rPr>
              <a:t>https://docs.aws.amazon.com/amazondynamodb/latest/developerguide/HowItWorks.ProvisionedThroughput.html</a:t>
            </a:r>
            <a:r>
              <a:rPr lang="en-US" dirty="0"/>
              <a:t>.</a:t>
            </a:r>
          </a:p>
          <a:p>
            <a:endParaRPr lang="en-US" dirty="0"/>
          </a:p>
          <a:p>
            <a:endParaRPr lang="en-US" dirty="0"/>
          </a:p>
          <a:p>
            <a:endParaRPr lang="id-ID" dirty="0"/>
          </a:p>
          <a:p>
            <a:endParaRPr lang="en-US" dirty="0"/>
          </a:p>
        </p:txBody>
      </p:sp>
    </p:spTree>
    <p:extLst>
      <p:ext uri="{BB962C8B-B14F-4D97-AF65-F5344CB8AC3E}">
        <p14:creationId xmlns:p14="http://schemas.microsoft.com/office/powerpoint/2010/main" val="393134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838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7213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6625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sz="1400" b="1" dirty="0" err="1"/>
              <a:t>DynamoDB</a:t>
            </a:r>
            <a:r>
              <a:rPr lang="en-US" sz="1400" b="1" baseline="0" dirty="0"/>
              <a:t> Streams: </a:t>
            </a:r>
            <a:r>
              <a:rPr lang="en-US" sz="1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An ordered flow of information about changes to </a:t>
            </a:r>
            <a:r>
              <a:rPr lang="en-US" sz="1400" dirty="0" err="1">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DynamoDB</a:t>
            </a:r>
            <a:r>
              <a:rPr lang="en-US" sz="1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tables.</a:t>
            </a:r>
          </a:p>
          <a:p>
            <a:pPr marL="0" lvl="0" indent="0">
              <a:buFont typeface="Arial" charset="0"/>
              <a:buNone/>
            </a:pPr>
            <a:endParaRPr lang="en-US" sz="1400" b="1" dirty="0"/>
          </a:p>
          <a:p>
            <a:pPr marL="0" lvl="0" indent="0">
              <a:buFont typeface="Arial" charset="0"/>
              <a:buNone/>
            </a:pPr>
            <a:r>
              <a:rPr lang="en-US" sz="1400" b="1" dirty="0"/>
              <a:t>Key Concepts of Amazon </a:t>
            </a:r>
            <a:r>
              <a:rPr lang="en-US" sz="1400" b="1" dirty="0" err="1"/>
              <a:t>DynamoDB</a:t>
            </a:r>
            <a:r>
              <a:rPr lang="en-US" sz="1400" b="1" dirty="0"/>
              <a:t> Streams</a:t>
            </a:r>
          </a:p>
          <a:p>
            <a:pPr marL="171450" lvl="0" indent="-171450">
              <a:buFont typeface="Arial" charset="0"/>
              <a:buChar char="•"/>
            </a:pPr>
            <a:r>
              <a:rPr lang="en-US" dirty="0"/>
              <a:t>If a new item is added to the table, the stream captures an image of the entire item, including all of its attributes.</a:t>
            </a:r>
          </a:p>
          <a:p>
            <a:pPr marL="171450" lvl="0" indent="-171450">
              <a:buFont typeface="Arial" charset="0"/>
              <a:buChar char="•"/>
            </a:pPr>
            <a:r>
              <a:rPr lang="en-US" dirty="0"/>
              <a:t>If an item is updated, the stream captures old and new images of any attributes modified in the item.</a:t>
            </a:r>
          </a:p>
          <a:p>
            <a:pPr marL="171450" lvl="0" indent="-171450">
              <a:buFont typeface="Arial" charset="0"/>
              <a:buChar char="•"/>
            </a:pPr>
            <a:r>
              <a:rPr lang="en-US" dirty="0"/>
              <a:t>If an item is deleted from the table, the stream captures an image of the entire item before it was deleted.</a:t>
            </a:r>
          </a:p>
          <a:p>
            <a:pPr marL="0" lvl="0" indent="0">
              <a:buFont typeface="Arial" charset="0"/>
              <a:buNone/>
            </a:pPr>
            <a:endParaRPr lang="en-US" dirty="0"/>
          </a:p>
          <a:p>
            <a:r>
              <a:rPr lang="en-US" dirty="0"/>
              <a:t>You choose the</a:t>
            </a:r>
            <a:r>
              <a:rPr lang="en-US" baseline="0" dirty="0"/>
              <a:t> information that is written to the stream when changes occur </a:t>
            </a:r>
            <a:r>
              <a:rPr lang="mr-IN" baseline="0" dirty="0"/>
              <a:t>–</a:t>
            </a:r>
            <a:r>
              <a:rPr lang="en-US" baseline="0" dirty="0"/>
              <a:t> only the keys, new image, old image, or both old and new images. The best choice will depend on your application requirements.</a:t>
            </a:r>
            <a:endParaRPr lang="en-US" dirty="0"/>
          </a:p>
          <a:p>
            <a:endParaRPr lang="id-ID" dirty="0"/>
          </a:p>
          <a:p>
            <a:endParaRPr lang="en-US" dirty="0"/>
          </a:p>
        </p:txBody>
      </p:sp>
    </p:spTree>
    <p:extLst>
      <p:ext uri="{BB962C8B-B14F-4D97-AF65-F5344CB8AC3E}">
        <p14:creationId xmlns:p14="http://schemas.microsoft.com/office/powerpoint/2010/main" val="3313547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2225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799" y="4400549"/>
            <a:ext cx="5874657" cy="5193393"/>
          </a:xfrm>
        </p:spPr>
        <p:txBody>
          <a:bodyPr/>
          <a:lstStyle/>
          <a:p>
            <a:r>
              <a:rPr lang="en-US" sz="1200" b="0" i="0" kern="1200" dirty="0">
                <a:solidFill>
                  <a:schemeClr val="tx1"/>
                </a:solidFill>
                <a:effectLst/>
                <a:ea typeface="+mn-ea"/>
                <a:cs typeface="+mn-cs"/>
              </a:rPr>
              <a:t>Amazon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 is designed for scale and performance. In most cases, its response times can be measured in single-digit milliseconds. However, there are certain use cases that require response times in microseconds. For these use cases, Amazon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 Accelerator (DAX) delivers fast response times for accessing eventually consistent data.</a:t>
            </a:r>
          </a:p>
          <a:p>
            <a:endParaRPr lang="en-US" sz="1200" b="0" i="0" kern="1200" dirty="0">
              <a:solidFill>
                <a:schemeClr val="tx1"/>
              </a:solidFill>
              <a:effectLst/>
              <a:ea typeface="+mn-ea"/>
              <a:cs typeface="+mn-cs"/>
            </a:endParaRPr>
          </a:p>
          <a:p>
            <a:r>
              <a:rPr lang="en-US" sz="1200" b="0" i="0" kern="1200" dirty="0">
                <a:solidFill>
                  <a:schemeClr val="tx1"/>
                </a:solidFill>
                <a:effectLst/>
                <a:ea typeface="+mn-ea"/>
                <a:cs typeface="+mn-cs"/>
              </a:rPr>
              <a:t>DAX is a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-compatible caching service that enables you to benefit from fast, in-memory performance for demanding applications. DAX addresses three core scenarios:</a:t>
            </a:r>
          </a:p>
          <a:p>
            <a:pPr marL="685800" lvl="1" indent="-228600">
              <a:buFont typeface="+mj-lt"/>
              <a:buAutoNum type="arabicPeriod"/>
            </a:pPr>
            <a:r>
              <a:rPr lang="en-US" sz="1200" b="0" i="0" kern="1200" dirty="0">
                <a:solidFill>
                  <a:schemeClr val="tx1"/>
                </a:solidFill>
                <a:effectLst/>
                <a:ea typeface="+mn-ea"/>
                <a:cs typeface="+mn-cs"/>
              </a:rPr>
              <a:t>As an in-memory cache, DAX reduces the response times of eventually-consistent read workloads by an order of magnitude, from single-digit milliseconds to microseconds.</a:t>
            </a:r>
          </a:p>
          <a:p>
            <a:pPr marL="685800" lvl="1" indent="-228600">
              <a:buFont typeface="+mj-lt"/>
              <a:buAutoNum type="arabicPeriod"/>
            </a:pPr>
            <a:r>
              <a:rPr lang="en-US" sz="1200" b="0" i="0" kern="1200" dirty="0">
                <a:solidFill>
                  <a:schemeClr val="tx1"/>
                </a:solidFill>
                <a:effectLst/>
                <a:ea typeface="+mn-ea"/>
                <a:cs typeface="+mn-cs"/>
              </a:rPr>
              <a:t>DAX reduces operational and application complexity by providing a managed service that is API-compatible with Amazon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 thus, it only requires minimal functional changes to use with an existing application.</a:t>
            </a:r>
          </a:p>
          <a:p>
            <a:pPr marL="685800" lvl="1" indent="-228600">
              <a:buFont typeface="+mj-lt"/>
              <a:buAutoNum type="arabicPeriod"/>
            </a:pPr>
            <a:r>
              <a:rPr lang="en-US" sz="1200" b="0" i="0" kern="1200" dirty="0">
                <a:solidFill>
                  <a:schemeClr val="tx1"/>
                </a:solidFill>
                <a:effectLst/>
                <a:ea typeface="+mn-ea"/>
                <a:cs typeface="+mn-cs"/>
              </a:rPr>
              <a:t>For read-heavy or </a:t>
            </a:r>
            <a:r>
              <a:rPr lang="en-US" sz="1200" b="0" i="0" kern="1200" dirty="0" err="1">
                <a:solidFill>
                  <a:schemeClr val="tx1"/>
                </a:solidFill>
                <a:effectLst/>
                <a:ea typeface="+mn-ea"/>
                <a:cs typeface="+mn-cs"/>
              </a:rPr>
              <a:t>bursty</a:t>
            </a:r>
            <a:r>
              <a:rPr lang="en-US" sz="1200" b="0" i="0" kern="1200" dirty="0">
                <a:solidFill>
                  <a:schemeClr val="tx1"/>
                </a:solidFill>
                <a:effectLst/>
                <a:ea typeface="+mn-ea"/>
                <a:cs typeface="+mn-cs"/>
              </a:rPr>
              <a:t> workloads, DAX provides increased throughput and potential operational cost savings by reducing the need to over-provision read capacity units. This is especially beneficial for applications requiring repeated reads for individual keys.</a:t>
            </a:r>
          </a:p>
          <a:p>
            <a:pPr marL="228600" indent="-228600">
              <a:buFont typeface="+mj-lt"/>
              <a:buAutoNum type="arabicPeriod"/>
            </a:pPr>
            <a:endParaRPr lang="en-US" sz="1200" b="0" i="0" kern="1200" dirty="0">
              <a:solidFill>
                <a:schemeClr val="tx1"/>
              </a:solidFill>
              <a:effectLst/>
              <a:ea typeface="+mn-ea"/>
              <a:cs typeface="+mn-cs"/>
            </a:endParaRPr>
          </a:p>
          <a:p>
            <a:pPr marL="0" indent="0">
              <a:buFont typeface="+mj-lt"/>
              <a:buNone/>
            </a:pPr>
            <a:r>
              <a:rPr lang="en-US" sz="1200" b="0" i="0" kern="1200" dirty="0">
                <a:solidFill>
                  <a:schemeClr val="tx1"/>
                </a:solidFill>
                <a:effectLst/>
                <a:ea typeface="+mn-ea"/>
                <a:cs typeface="+mn-cs"/>
              </a:rPr>
              <a:t>DAX is a read-through/write-through cache.</a:t>
            </a:r>
            <a:r>
              <a:rPr lang="en-US" sz="1200" b="0" i="0" kern="1200" baseline="0" dirty="0">
                <a:solidFill>
                  <a:schemeClr val="tx1"/>
                </a:solidFill>
                <a:effectLst/>
                <a:ea typeface="+mn-ea"/>
                <a:cs typeface="+mn-cs"/>
              </a:rPr>
              <a:t> When a read is issued to DAX, </a:t>
            </a:r>
            <a:r>
              <a:rPr lang="en-US" sz="1200" b="0" i="0" kern="1200" dirty="0">
                <a:solidFill>
                  <a:schemeClr val="tx1"/>
                </a:solidFill>
                <a:effectLst/>
                <a:ea typeface="+mn-ea"/>
                <a:cs typeface="+mn-cs"/>
              </a:rPr>
              <a:t>it first checks to see if that item is in cache. If it is, DAX returns the value with response times in microseconds. If the item is not in cache, DAX automatically fetches the item from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 caches the result for subsequent reads, and returns the value to the application. For writes, DAX first writes the value to </a:t>
            </a:r>
            <a:r>
              <a:rPr lang="en-US" sz="1200" b="0" i="0" kern="1200" dirty="0" err="1">
                <a:solidFill>
                  <a:schemeClr val="tx1"/>
                </a:solidFill>
                <a:effectLst/>
                <a:ea typeface="+mn-ea"/>
                <a:cs typeface="+mn-cs"/>
              </a:rPr>
              <a:t>DynamoDB</a:t>
            </a:r>
            <a:r>
              <a:rPr lang="en-US" sz="1200" b="0" i="0" kern="1200" dirty="0">
                <a:solidFill>
                  <a:schemeClr val="tx1"/>
                </a:solidFill>
                <a:effectLst/>
                <a:ea typeface="+mn-ea"/>
                <a:cs typeface="+mn-cs"/>
              </a:rPr>
              <a:t>, caches the value in DAX, and then returns success to the application.</a:t>
            </a:r>
          </a:p>
          <a:p>
            <a:endParaRPr lang="en-US" dirty="0"/>
          </a:p>
        </p:txBody>
      </p:sp>
    </p:spTree>
    <p:extLst>
      <p:ext uri="{BB962C8B-B14F-4D97-AF65-F5344CB8AC3E}">
        <p14:creationId xmlns:p14="http://schemas.microsoft.com/office/powerpoint/2010/main" val="2833231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rPr>
              <a:t>The changes made to an item in any replica table will be replicated to all other replicas within the same global table.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rPr>
              <a:t>In a global table, a newly</a:t>
            </a:r>
            <a:r>
              <a:rPr lang="en-US" sz="1200" b="0" i="0" kern="1200" baseline="0" dirty="0">
                <a:solidFill>
                  <a:schemeClr val="tx1"/>
                </a:solidFill>
                <a:effectLst/>
              </a:rPr>
              <a:t> </a:t>
            </a:r>
            <a:r>
              <a:rPr lang="en-US" sz="1200" b="0" i="0" kern="1200" dirty="0">
                <a:solidFill>
                  <a:schemeClr val="tx1"/>
                </a:solidFill>
                <a:effectLst/>
              </a:rPr>
              <a:t>written item, such as the one you see on this slide, is usually propagated to all replica tables within seconds.</a:t>
            </a:r>
            <a:r>
              <a:rPr lang="en-US" sz="1200" b="0" i="0" kern="1200" baseline="0" dirty="0">
                <a:solidFill>
                  <a:schemeClr val="tx1"/>
                </a:solidFill>
                <a:effectLst/>
              </a:rPr>
              <a:t> </a:t>
            </a:r>
            <a:r>
              <a:rPr lang="en-US" sz="1200" b="0" i="0" kern="1200" dirty="0">
                <a:solidFill>
                  <a:schemeClr val="tx1"/>
                </a:solidFill>
                <a:effectLst/>
              </a:rPr>
              <a:t>With a global table, each replica table stores the same set of data items. </a:t>
            </a:r>
            <a:r>
              <a:rPr lang="en-US" sz="1200" b="0" i="0" kern="1200" dirty="0" err="1">
                <a:solidFill>
                  <a:schemeClr val="tx1"/>
                </a:solidFill>
                <a:effectLst/>
              </a:rPr>
              <a:t>DynamoDB</a:t>
            </a:r>
            <a:r>
              <a:rPr lang="en-US" sz="1200" b="0" i="0" kern="1200" dirty="0">
                <a:solidFill>
                  <a:schemeClr val="tx1"/>
                </a:solidFill>
                <a:effectLst/>
              </a:rPr>
              <a:t> does not support partial replication of only some of the items.</a:t>
            </a:r>
          </a:p>
          <a:p>
            <a:endParaRPr lang="en-US" dirty="0"/>
          </a:p>
        </p:txBody>
      </p:sp>
    </p:spTree>
    <p:extLst>
      <p:ext uri="{BB962C8B-B14F-4D97-AF65-F5344CB8AC3E}">
        <p14:creationId xmlns:p14="http://schemas.microsoft.com/office/powerpoint/2010/main" val="310110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Takeaways</a:t>
            </a:r>
            <a:endParaRPr lang="en-US" b="0" dirty="0"/>
          </a:p>
          <a:p>
            <a:endParaRPr lang="en-US" dirty="0"/>
          </a:p>
          <a:p>
            <a:r>
              <a:rPr lang="en-US" sz="1200" kern="1200" dirty="0">
                <a:solidFill>
                  <a:schemeClr val="tx1"/>
                </a:solidFill>
                <a:effectLst/>
                <a:latin typeface="+mn-lt"/>
                <a:ea typeface="+mn-ea"/>
                <a:cs typeface="+mn-cs"/>
              </a:rPr>
              <a:t>Amazon S3 – Familiarize yourself with the APIs and best practices</a:t>
            </a:r>
            <a:r>
              <a:rPr lang="en-US" sz="1200" kern="1200" baseline="0" dirty="0">
                <a:solidFill>
                  <a:schemeClr val="tx1"/>
                </a:solidFill>
                <a:effectLst/>
                <a:latin typeface="+mn-lt"/>
                <a:ea typeface="+mn-ea"/>
                <a:cs typeface="+mn-cs"/>
              </a:rPr>
              <a:t>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3"/>
              </a:rPr>
              <a:t>https://aws.amazon.com/s3/faqs/</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Amazon </a:t>
            </a:r>
            <a:r>
              <a:rPr lang="en-US" sz="1200" kern="1200" dirty="0" err="1">
                <a:solidFill>
                  <a:schemeClr val="tx1"/>
                </a:solidFill>
                <a:effectLst/>
                <a:latin typeface="+mn-lt"/>
                <a:ea typeface="+mn-ea"/>
                <a:cs typeface="+mn-cs"/>
              </a:rPr>
              <a:t>DynamoDB</a:t>
            </a:r>
            <a:r>
              <a:rPr lang="en-US" sz="1200" kern="1200" dirty="0">
                <a:solidFill>
                  <a:schemeClr val="tx1"/>
                </a:solidFill>
                <a:effectLst/>
                <a:latin typeface="+mn-lt"/>
                <a:ea typeface="+mn-ea"/>
                <a:cs typeface="+mn-cs"/>
              </a:rPr>
              <a:t> – Learn the calculations for read and write capacity units at </a:t>
            </a:r>
            <a:r>
              <a:rPr lang="en-US" sz="1200" u="sng" kern="1200" dirty="0">
                <a:solidFill>
                  <a:schemeClr val="tx1"/>
                </a:solidFill>
                <a:effectLst/>
                <a:latin typeface="+mn-lt"/>
                <a:ea typeface="+mn-ea"/>
                <a:cs typeface="+mn-cs"/>
                <a:hlinkClick r:id="rId4"/>
              </a:rPr>
              <a:t>https://aws.amazon.com/dynamodb/faqs/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Event driven services – Learn the differences and similarities</a:t>
            </a:r>
            <a:r>
              <a:rPr lang="en-US" sz="1200" kern="1200" baseline="0" dirty="0">
                <a:solidFill>
                  <a:schemeClr val="tx1"/>
                </a:solidFill>
                <a:effectLst/>
                <a:latin typeface="+mn-lt"/>
                <a:ea typeface="+mn-ea"/>
                <a:cs typeface="+mn-cs"/>
              </a:rPr>
              <a:t> at </a:t>
            </a:r>
            <a:r>
              <a:rPr lang="en-US" sz="1200" u="sng" kern="1200" dirty="0">
                <a:solidFill>
                  <a:schemeClr val="tx1"/>
                </a:solidFill>
                <a:effectLst/>
                <a:latin typeface="+mn-lt"/>
                <a:ea typeface="+mn-ea"/>
                <a:cs typeface="+mn-cs"/>
                <a:hlinkClick r:id="rId5"/>
              </a:rPr>
              <a:t>https://aws.amazon.com/sns/faqs/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6"/>
              </a:rPr>
              <a:t>https://aws.amazon.com/sqs/faqs/</a:t>
            </a:r>
            <a:r>
              <a:rPr lang="en-US" sz="1200" u="sng"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Step – More information about step functions can be found</a:t>
            </a:r>
            <a:r>
              <a:rPr lang="en-US" sz="1200" kern="1200" baseline="0" dirty="0">
                <a:solidFill>
                  <a:schemeClr val="tx1"/>
                </a:solidFill>
                <a:effectLst/>
                <a:latin typeface="+mn-lt"/>
                <a:ea typeface="+mn-ea"/>
                <a:cs typeface="+mn-cs"/>
              </a:rPr>
              <a:t>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7"/>
              </a:rPr>
              <a:t>https://aws.amazon.com/step-functions/faqs/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API Gateway– Learn the key concepts of API Gateway</a:t>
            </a:r>
            <a:r>
              <a:rPr lang="en-US" sz="1200" kern="1200" baseline="0" dirty="0">
                <a:solidFill>
                  <a:schemeClr val="tx1"/>
                </a:solidFill>
                <a:effectLst/>
                <a:latin typeface="+mn-lt"/>
                <a:ea typeface="+mn-ea"/>
                <a:cs typeface="+mn-cs"/>
              </a:rPr>
              <a:t> at </a:t>
            </a:r>
            <a:r>
              <a:rPr lang="en-US" sz="1200" u="sng" kern="1200" dirty="0">
                <a:solidFill>
                  <a:schemeClr val="tx1"/>
                </a:solidFill>
                <a:effectLst/>
                <a:latin typeface="+mn-lt"/>
                <a:ea typeface="+mn-ea"/>
                <a:cs typeface="+mn-cs"/>
                <a:hlinkClick r:id="rId8"/>
              </a:rPr>
              <a:t>https://aws.amazon.com/api-gateway/faqs/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Amazon</a:t>
            </a:r>
            <a:r>
              <a:rPr lang="en-US" sz="1200" kern="1200" baseline="0" dirty="0">
                <a:solidFill>
                  <a:schemeClr val="tx1"/>
                </a:solidFill>
                <a:effectLst/>
                <a:latin typeface="+mn-lt"/>
                <a:ea typeface="+mn-ea"/>
                <a:cs typeface="+mn-cs"/>
              </a:rPr>
              <a:t> ECS</a:t>
            </a:r>
            <a:r>
              <a:rPr lang="en-US" sz="1200" kern="1200" dirty="0">
                <a:solidFill>
                  <a:schemeClr val="tx1"/>
                </a:solidFill>
                <a:effectLst/>
                <a:latin typeface="+mn-lt"/>
                <a:ea typeface="+mn-ea"/>
                <a:cs typeface="+mn-cs"/>
              </a:rPr>
              <a:t>– More information about Amazon ECS </a:t>
            </a:r>
            <a:r>
              <a:rPr lang="en-US" sz="1200" kern="1200" baseline="0" dirty="0">
                <a:solidFill>
                  <a:schemeClr val="tx1"/>
                </a:solidFill>
                <a:effectLst/>
                <a:latin typeface="+mn-lt"/>
                <a:ea typeface="+mn-ea"/>
                <a:cs typeface="+mn-cs"/>
              </a:rPr>
              <a:t>at </a:t>
            </a:r>
            <a:r>
              <a:rPr lang="en-US" sz="1200" u="sng" kern="1200" dirty="0">
                <a:solidFill>
                  <a:schemeClr val="tx1"/>
                </a:solidFill>
                <a:effectLst/>
                <a:latin typeface="+mn-lt"/>
                <a:ea typeface="+mn-ea"/>
                <a:cs typeface="+mn-cs"/>
                <a:hlinkClick r:id="rId9"/>
              </a:rPr>
              <a:t>https://aws.amazon.com/acs/faqs/</a:t>
            </a:r>
            <a:r>
              <a:rPr 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Caching – Learn about </a:t>
            </a:r>
            <a:r>
              <a:rPr lang="en-US" sz="1200" kern="1200" dirty="0" err="1">
                <a:solidFill>
                  <a:schemeClr val="tx1"/>
                </a:solidFill>
                <a:effectLst/>
                <a:latin typeface="+mn-lt"/>
                <a:ea typeface="+mn-ea"/>
                <a:cs typeface="+mn-cs"/>
              </a:rPr>
              <a:t>CloudFront</a:t>
            </a:r>
            <a:r>
              <a:rPr lang="en-US" sz="1200" kern="1200" dirty="0">
                <a:solidFill>
                  <a:schemeClr val="tx1"/>
                </a:solidFill>
                <a:effectLst/>
                <a:latin typeface="+mn-lt"/>
                <a:ea typeface="+mn-ea"/>
                <a:cs typeface="+mn-cs"/>
              </a:rPr>
              <a:t>, and Amazon </a:t>
            </a:r>
            <a:r>
              <a:rPr lang="en-US" sz="1200" kern="1200" dirty="0" err="1">
                <a:solidFill>
                  <a:schemeClr val="tx1"/>
                </a:solidFill>
                <a:effectLst/>
                <a:latin typeface="+mn-lt"/>
                <a:ea typeface="+mn-ea"/>
                <a:cs typeface="+mn-cs"/>
              </a:rPr>
              <a:t>ElastiCache</a:t>
            </a:r>
            <a:r>
              <a:rPr lang="en-US" sz="1200" kern="1200" dirty="0">
                <a:solidFill>
                  <a:schemeClr val="tx1"/>
                </a:solidFill>
                <a:effectLst/>
                <a:latin typeface="+mn-lt"/>
                <a:ea typeface="+mn-ea"/>
                <a:cs typeface="+mn-cs"/>
              </a:rPr>
              <a:t> caching strategies</a:t>
            </a:r>
            <a:r>
              <a:rPr lang="en-US" sz="1200" kern="1200" baseline="0" dirty="0">
                <a:solidFill>
                  <a:schemeClr val="tx1"/>
                </a:solidFill>
                <a:effectLst/>
                <a:latin typeface="+mn-lt"/>
                <a:ea typeface="+mn-ea"/>
                <a:cs typeface="+mn-cs"/>
              </a:rPr>
              <a:t>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0"/>
              </a:rPr>
              <a:t>https://aws.amazon.com/elasticache/faqs/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u="sng" kern="1200" dirty="0">
                <a:solidFill>
                  <a:schemeClr val="tx1"/>
                </a:solidFill>
                <a:effectLst/>
                <a:latin typeface="+mn-lt"/>
                <a:ea typeface="+mn-ea"/>
                <a:cs typeface="+mn-cs"/>
                <a:hlinkClick r:id="rId11"/>
              </a:rPr>
              <a:t>https://aws.amazon.com/cloudfront/faqs/</a:t>
            </a:r>
            <a:r>
              <a:rPr lang="en-US" sz="1200" u="sng"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Amazon </a:t>
            </a:r>
            <a:r>
              <a:rPr lang="en-US" sz="1200" kern="1200" dirty="0" err="1">
                <a:solidFill>
                  <a:schemeClr val="tx1"/>
                </a:solidFill>
                <a:effectLst/>
                <a:latin typeface="+mn-lt"/>
                <a:ea typeface="+mn-ea"/>
                <a:cs typeface="+mn-cs"/>
              </a:rPr>
              <a:t>CloudWatch</a:t>
            </a:r>
            <a:r>
              <a:rPr lang="en-US" sz="1200" kern="1200" dirty="0">
                <a:solidFill>
                  <a:schemeClr val="tx1"/>
                </a:solidFill>
                <a:effectLst/>
                <a:latin typeface="+mn-lt"/>
                <a:ea typeface="+mn-ea"/>
                <a:cs typeface="+mn-cs"/>
              </a:rPr>
              <a:t> – Learn about alarms, metrics, and </a:t>
            </a:r>
            <a:r>
              <a:rPr lang="en-US" sz="1200" kern="1200" dirty="0" err="1">
                <a:solidFill>
                  <a:schemeClr val="tx1"/>
                </a:solidFill>
                <a:effectLst/>
                <a:latin typeface="+mn-lt"/>
                <a:ea typeface="+mn-ea"/>
                <a:cs typeface="+mn-cs"/>
              </a:rPr>
              <a:t>CloudWatch</a:t>
            </a:r>
            <a:r>
              <a:rPr lang="en-US" sz="1200" kern="1200" dirty="0">
                <a:solidFill>
                  <a:schemeClr val="tx1"/>
                </a:solidFill>
                <a:effectLst/>
                <a:latin typeface="+mn-lt"/>
                <a:ea typeface="+mn-ea"/>
                <a:cs typeface="+mn-cs"/>
              </a:rPr>
              <a:t> Logs</a:t>
            </a:r>
            <a:r>
              <a:rPr lang="en-US" sz="1200" kern="1200" baseline="0" dirty="0">
                <a:solidFill>
                  <a:schemeClr val="tx1"/>
                </a:solidFill>
                <a:effectLst/>
                <a:latin typeface="+mn-lt"/>
                <a:ea typeface="+mn-ea"/>
                <a:cs typeface="+mn-cs"/>
              </a:rPr>
              <a:t> at</a:t>
            </a:r>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12"/>
              </a:rPr>
              <a:t>https://aws.amazon.com/cloudwatch/faqs/</a:t>
            </a:r>
            <a:r>
              <a:rPr lang="en-US" sz="1200" u="sng"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12714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Note: </a:t>
            </a:r>
            <a:r>
              <a:rPr lang="en-US" b="0" i="1" dirty="0"/>
              <a:t>Pa</a:t>
            </a:r>
            <a:r>
              <a:rPr lang="en-US" i="1" dirty="0"/>
              <a:t>rtition key</a:t>
            </a:r>
            <a:r>
              <a:rPr lang="en-US" i="1" baseline="0" dirty="0"/>
              <a:t> </a:t>
            </a:r>
            <a:r>
              <a:rPr lang="en-US" dirty="0"/>
              <a:t>was previously known as </a:t>
            </a:r>
            <a:r>
              <a:rPr lang="en-US" i="1" dirty="0"/>
              <a:t>hash key</a:t>
            </a:r>
            <a:r>
              <a:rPr lang="en-US" dirty="0"/>
              <a:t>. </a:t>
            </a:r>
            <a:r>
              <a:rPr lang="en-US" i="1" dirty="0"/>
              <a:t>Sort key </a:t>
            </a:r>
            <a:r>
              <a:rPr lang="en-US" dirty="0"/>
              <a:t>was previously known as </a:t>
            </a:r>
            <a:r>
              <a:rPr lang="en-US" i="1" dirty="0"/>
              <a:t>range key</a:t>
            </a:r>
            <a:r>
              <a:rPr lang="en-US" dirty="0"/>
              <a:t>.</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main idea of this question is </a:t>
            </a:r>
            <a:r>
              <a:rPr lang="en-US" sz="1200" i="1" kern="1200" baseline="0" dirty="0">
                <a:solidFill>
                  <a:schemeClr val="tx1"/>
                </a:solidFill>
                <a:effectLst/>
                <a:latin typeface="+mn-lt"/>
                <a:ea typeface="+mn-ea"/>
                <a:cs typeface="+mn-cs"/>
              </a:rPr>
              <a:t>provisioned throughput efficiency</a:t>
            </a:r>
            <a:r>
              <a:rPr lang="en-US" sz="1200" kern="1200" baseline="0" dirty="0">
                <a:solidFill>
                  <a:schemeClr val="tx1"/>
                </a:solidFill>
                <a:effectLst/>
                <a:latin typeface="+mn-lt"/>
                <a:ea typeface="+mn-ea"/>
                <a:cs typeface="+mn-cs"/>
              </a:rPr>
              <a:t>. You must spread your workload evenly around as many partitions as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r>
              <a:rPr lang="en-US" sz="1200" b="1" kern="1200" baseline="0" dirty="0">
                <a:solidFill>
                  <a:schemeClr val="tx1"/>
                </a:solidFill>
                <a:effectLst/>
                <a:latin typeface="+mn-lt"/>
                <a:ea typeface="+mn-ea"/>
                <a:cs typeface="+mn-cs"/>
              </a:rPr>
              <a:t>Option B (College ID) </a:t>
            </a:r>
            <a:r>
              <a:rPr lang="en-US" sz="1200" kern="1200" baseline="0" dirty="0">
                <a:solidFill>
                  <a:schemeClr val="tx1"/>
                </a:solidFill>
                <a:effectLst/>
                <a:latin typeface="+mn-lt"/>
                <a:ea typeface="+mn-ea"/>
                <a:cs typeface="+mn-cs"/>
              </a:rPr>
              <a:t>is not correct because all queries go to only two partitions, and you will not achieve your maximum throughput.</a:t>
            </a:r>
          </a:p>
          <a:p>
            <a:r>
              <a:rPr lang="en-US" sz="1200" b="1" kern="1200" baseline="0" dirty="0">
                <a:solidFill>
                  <a:schemeClr val="tx1"/>
                </a:solidFill>
                <a:effectLst/>
                <a:latin typeface="+mn-lt"/>
                <a:ea typeface="+mn-ea"/>
                <a:cs typeface="+mn-cs"/>
              </a:rPr>
              <a:t>Option C (Class ID)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not correct because </a:t>
            </a:r>
            <a:r>
              <a:rPr lang="en-US" sz="1200" kern="1200" baseline="0" dirty="0">
                <a:solidFill>
                  <a:schemeClr val="tx1"/>
                </a:solidFill>
                <a:effectLst/>
                <a:latin typeface="+mn-lt"/>
                <a:ea typeface="+mn-ea"/>
                <a:cs typeface="+mn-cs"/>
              </a:rPr>
              <a:t>there will be only four partitions.</a:t>
            </a:r>
          </a:p>
          <a:p>
            <a:r>
              <a:rPr lang="en-US" sz="1200" b="1" kern="1200" baseline="0" dirty="0">
                <a:solidFill>
                  <a:schemeClr val="tx1"/>
                </a:solidFill>
                <a:effectLst/>
                <a:latin typeface="+mn-lt"/>
                <a:ea typeface="+mn-ea"/>
                <a:cs typeface="+mn-cs"/>
              </a:rPr>
              <a:t>Option D (Tuition Plan)</a:t>
            </a:r>
            <a:r>
              <a:rPr lang="en-US" sz="1200" kern="1200" baseline="0" dirty="0">
                <a:solidFill>
                  <a:schemeClr val="tx1"/>
                </a:solidFill>
                <a:effectLst/>
                <a:latin typeface="+mn-lt"/>
                <a:ea typeface="+mn-ea"/>
                <a:cs typeface="+mn-cs"/>
              </a:rPr>
              <a:t> </a:t>
            </a:r>
            <a:r>
              <a:rPr lang="en-US" dirty="0"/>
              <a:t>is not correct because it is</a:t>
            </a:r>
            <a:r>
              <a:rPr lang="en-US" sz="1200" kern="1200" baseline="0" dirty="0">
                <a:solidFill>
                  <a:schemeClr val="tx1"/>
                </a:solidFill>
                <a:effectLst/>
                <a:latin typeface="+mn-lt"/>
                <a:ea typeface="+mn-ea"/>
                <a:cs typeface="+mn-cs"/>
              </a:rPr>
              <a:t> imbalanced, as one partition will be much more heavily accessed than the others.</a:t>
            </a:r>
          </a:p>
          <a:p>
            <a:r>
              <a:rPr lang="en-US" sz="1200" kern="1200" baseline="0" dirty="0">
                <a:solidFill>
                  <a:schemeClr val="tx1"/>
                </a:solidFill>
                <a:effectLst/>
                <a:latin typeface="+mn-lt"/>
                <a:ea typeface="+mn-ea"/>
                <a:cs typeface="+mn-cs"/>
              </a:rPr>
              <a:t>The correct answer is </a:t>
            </a:r>
            <a:r>
              <a:rPr lang="en-US" sz="1200" b="1" kern="1200" baseline="0" dirty="0">
                <a:solidFill>
                  <a:schemeClr val="tx1"/>
                </a:solidFill>
                <a:effectLst/>
                <a:latin typeface="+mn-lt"/>
                <a:ea typeface="+mn-ea"/>
                <a:cs typeface="+mn-cs"/>
              </a:rPr>
              <a:t>A, Student ID</a:t>
            </a:r>
            <a:r>
              <a:rPr lang="en-US" sz="1200" kern="1200" baseline="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more information about applying best practices for tables</a:t>
            </a:r>
          </a:p>
          <a:p>
            <a:r>
              <a:rPr lang="en-US" sz="1200" u="sng" kern="1200" dirty="0">
                <a:solidFill>
                  <a:schemeClr val="tx1"/>
                </a:solidFill>
                <a:effectLst/>
                <a:latin typeface="+mn-lt"/>
                <a:ea typeface="+mn-ea"/>
                <a:cs typeface="+mn-cs"/>
                <a:hlinkClick r:id="rId3"/>
              </a:rPr>
              <a:t>https://docs.aws.amazon.com/amazondynamodb/latest/developerguide/GuidelinesForTables.html</a:t>
            </a:r>
            <a:r>
              <a:rPr 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id-ID" dirty="0"/>
          </a:p>
          <a:p>
            <a:endParaRPr lang="en-US" dirty="0"/>
          </a:p>
        </p:txBody>
      </p:sp>
    </p:spTree>
    <p:extLst>
      <p:ext uri="{BB962C8B-B14F-4D97-AF65-F5344CB8AC3E}">
        <p14:creationId xmlns:p14="http://schemas.microsoft.com/office/powerpoint/2010/main" val="950672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1506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correct answer is to reduce the page size.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a Scan operation reads an entire page (by default, 1 MB), you can reduce the impact of the Scan operation by setting a smaller page size. The Scan operation provides a </a:t>
            </a:r>
            <a:r>
              <a:rPr lang="en-US" sz="1200" i="1" kern="1200" dirty="0">
                <a:solidFill>
                  <a:schemeClr val="tx1"/>
                </a:solidFill>
                <a:effectLst/>
                <a:latin typeface="+mn-lt"/>
                <a:ea typeface="+mn-ea"/>
                <a:cs typeface="+mn-cs"/>
              </a:rPr>
              <a:t>Limit</a:t>
            </a:r>
            <a:r>
              <a:rPr lang="en-US" sz="1200" kern="1200" dirty="0">
                <a:solidFill>
                  <a:schemeClr val="tx1"/>
                </a:solidFill>
                <a:effectLst/>
                <a:latin typeface="+mn-lt"/>
                <a:ea typeface="+mn-ea"/>
                <a:cs typeface="+mn-cs"/>
              </a:rPr>
              <a:t> parameter that you can use to set the page size for your request. Each Scan or Query request that has a smaller page size uses fewer read operations and creates a </a:t>
            </a:r>
            <a:r>
              <a:rPr lang="en-US" sz="1200" i="1" kern="1200" dirty="0">
                <a:solidFill>
                  <a:schemeClr val="tx1"/>
                </a:solidFill>
                <a:effectLst/>
                <a:latin typeface="+mn-lt"/>
                <a:ea typeface="+mn-ea"/>
                <a:cs typeface="+mn-cs"/>
              </a:rPr>
              <a:t>pause</a:t>
            </a:r>
            <a:r>
              <a:rPr lang="en-US" sz="1200" kern="1200" dirty="0">
                <a:solidFill>
                  <a:schemeClr val="tx1"/>
                </a:solidFill>
                <a:effectLst/>
                <a:latin typeface="+mn-lt"/>
                <a:ea typeface="+mn-ea"/>
                <a:cs typeface="+mn-cs"/>
              </a:rPr>
              <a:t> between each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more information about best practices for querying and scanning data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http://docs.aws.amazon.com/amazondynamodb/latest/developerguide/QueryAndScanGuidelines.html</a:t>
            </a:r>
            <a:r>
              <a:rPr lang="en-US" dirty="0"/>
              <a:t>.</a:t>
            </a:r>
          </a:p>
          <a:p>
            <a:endParaRPr lang="en-US" dirty="0"/>
          </a:p>
          <a:p>
            <a:endParaRPr lang="id-ID" dirty="0"/>
          </a:p>
          <a:p>
            <a:endParaRPr lang="en-US" dirty="0"/>
          </a:p>
        </p:txBody>
      </p:sp>
    </p:spTree>
    <p:extLst>
      <p:ext uri="{BB962C8B-B14F-4D97-AF65-F5344CB8AC3E}">
        <p14:creationId xmlns:p14="http://schemas.microsoft.com/office/powerpoint/2010/main" val="2271750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9182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cs typeface="Courier New" panose="02070309020205020404" pitchFamily="49" charset="0"/>
              </a:rPr>
              <a:t>Amazon SQS supports the following operations:</a:t>
            </a:r>
          </a:p>
          <a:p>
            <a:pPr marL="171450" indent="-171450">
              <a:buFont typeface="Arial" charset="0"/>
              <a:buChar char="•"/>
            </a:pPr>
            <a:r>
              <a:rPr lang="en-US" dirty="0" err="1">
                <a:latin typeface="Courier New" panose="02070309020205020404" pitchFamily="49" charset="0"/>
                <a:cs typeface="Courier New" panose="02070309020205020404" pitchFamily="49" charset="0"/>
              </a:rPr>
              <a:t>CreateQueue</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SetQueueAttributes</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GetQueueAttributes</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GetQueueUrl</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ListQueues</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DeleteQueue</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SendMessage</a:t>
            </a:r>
            <a:endParaRPr lang="en-US" dirty="0">
              <a:latin typeface="Courier New" panose="02070309020205020404" pitchFamily="49" charset="0"/>
              <a:cs typeface="Courier New" panose="02070309020205020404" pitchFamily="49" charset="0"/>
            </a:endParaRPr>
          </a:p>
          <a:p>
            <a:pPr marL="171450" indent="-171450">
              <a:buFont typeface="Arial" charset="0"/>
              <a:buChar char="•"/>
            </a:pPr>
            <a:r>
              <a:rPr lang="en-US" dirty="0" err="1">
                <a:latin typeface="Courier New" panose="02070309020205020404" pitchFamily="49" charset="0"/>
                <a:cs typeface="Courier New" panose="02070309020205020404" pitchFamily="49" charset="0"/>
              </a:rPr>
              <a:t>ReceiveMessage</a:t>
            </a:r>
            <a:r>
              <a:rPr lang="en-US" dirty="0">
                <a:latin typeface="Courier New" panose="02070309020205020404" pitchFamily="49" charset="0"/>
                <a:cs typeface="Courier New" panose="02070309020205020404" pitchFamily="49" charset="0"/>
              </a:rPr>
              <a:t> </a:t>
            </a:r>
            <a:r>
              <a:rPr lang="en-US" dirty="0"/>
              <a:t>– short polling, long polling</a:t>
            </a:r>
          </a:p>
          <a:p>
            <a:pPr marL="171450" indent="-171450">
              <a:buFont typeface="Arial" charset="0"/>
              <a:buChar char="•"/>
            </a:pPr>
            <a:r>
              <a:rPr lang="en-US" dirty="0" err="1">
                <a:latin typeface="Courier New" panose="02070309020205020404" pitchFamily="49" charset="0"/>
                <a:cs typeface="Courier New" panose="02070309020205020404" pitchFamily="49" charset="0"/>
              </a:rPr>
              <a:t>DeleteMessage</a:t>
            </a:r>
            <a:endParaRPr lang="en-US" dirty="0">
              <a:latin typeface="Courier New" panose="02070309020205020404" pitchFamily="49" charset="0"/>
              <a:cs typeface="Courier New" panose="02070309020205020404" pitchFamily="49" charset="0"/>
            </a:endParaRPr>
          </a:p>
          <a:p>
            <a:pPr marL="0" lvl="0" indent="0" algn="l">
              <a:buFontTx/>
              <a:buNone/>
            </a:pPr>
            <a:endParaRPr lang="en-US" b="1" dirty="0">
              <a:latin typeface="+mn-lt"/>
            </a:endParaRPr>
          </a:p>
          <a:p>
            <a:pPr marL="0" lvl="0" indent="0" algn="l">
              <a:buFontTx/>
              <a:buNone/>
            </a:pPr>
            <a:r>
              <a:rPr lang="en-US" b="1" dirty="0">
                <a:latin typeface="+mn-lt"/>
              </a:rPr>
              <a:t>Amazon SNS supports the following operations:</a:t>
            </a:r>
          </a:p>
          <a:p>
            <a:pPr marL="171450" lvl="0" indent="-171450" algn="l">
              <a:buFont typeface="Arial" charset="0"/>
              <a:buChar char="•"/>
            </a:pPr>
            <a:r>
              <a:rPr lang="en-US" dirty="0" err="1">
                <a:latin typeface="Courier New" panose="02070309020205020404" pitchFamily="49" charset="0"/>
                <a:cs typeface="Courier New" panose="02070309020205020404" pitchFamily="49" charset="0"/>
              </a:rPr>
              <a:t>CreateTopic</a:t>
            </a:r>
            <a:endParaRPr lang="en-US" dirty="0">
              <a:latin typeface="Courier New" panose="02070309020205020404" pitchFamily="49" charset="0"/>
              <a:cs typeface="Courier New" panose="02070309020205020404" pitchFamily="49" charset="0"/>
            </a:endParaRPr>
          </a:p>
          <a:p>
            <a:pPr marL="171450" lvl="0" indent="-171450" algn="l">
              <a:buFont typeface="Arial" charset="0"/>
              <a:buChar char="•"/>
            </a:pPr>
            <a:r>
              <a:rPr lang="en-US" dirty="0" err="1">
                <a:latin typeface="Courier New" panose="02070309020205020404" pitchFamily="49" charset="0"/>
                <a:cs typeface="Courier New" panose="02070309020205020404" pitchFamily="49" charset="0"/>
              </a:rPr>
              <a:t>DeleteTopic</a:t>
            </a:r>
            <a:endParaRPr lang="en-US" dirty="0">
              <a:latin typeface="Courier New" panose="02070309020205020404" pitchFamily="49" charset="0"/>
              <a:cs typeface="Courier New" panose="02070309020205020404" pitchFamily="49" charset="0"/>
            </a:endParaRPr>
          </a:p>
          <a:p>
            <a:pPr marL="171450" lvl="0" indent="-171450" algn="l">
              <a:buFont typeface="Arial" charset="0"/>
              <a:buChar char="•"/>
            </a:pPr>
            <a:r>
              <a:rPr lang="en-US" dirty="0">
                <a:latin typeface="Courier New" panose="02070309020205020404" pitchFamily="49" charset="0"/>
                <a:cs typeface="Courier New" panose="02070309020205020404" pitchFamily="49" charset="0"/>
              </a:rPr>
              <a:t>Subscribe</a:t>
            </a:r>
          </a:p>
          <a:p>
            <a:pPr marL="171450" lvl="0" indent="-171450" algn="l">
              <a:buFont typeface="Arial" charset="0"/>
              <a:buChar char="•"/>
            </a:pPr>
            <a:r>
              <a:rPr lang="en-US" dirty="0">
                <a:latin typeface="Courier New" panose="02070309020205020404" pitchFamily="49" charset="0"/>
                <a:cs typeface="Courier New" panose="02070309020205020404" pitchFamily="49" charset="0"/>
              </a:rPr>
              <a:t>Publish</a:t>
            </a:r>
          </a:p>
          <a:p>
            <a:endParaRPr lang="en-US" dirty="0"/>
          </a:p>
          <a:p>
            <a:r>
              <a:rPr lang="en-US" dirty="0"/>
              <a:t>For information about Amazon SQS long polling </a:t>
            </a:r>
            <a:r>
              <a:rPr lang="en-US" dirty="0">
                <a:hlinkClick r:id="rId3"/>
              </a:rPr>
              <a:t>http://docs.aws.amazon.com/AWSSimpleQueueService/latest/SQSDeveloperGuide/sqs-long-polling.html</a:t>
            </a:r>
            <a:r>
              <a:rPr lang="en-US" dirty="0"/>
              <a:t>.</a:t>
            </a:r>
          </a:p>
          <a:p>
            <a:endParaRPr lang="en-US" dirty="0"/>
          </a:p>
          <a:p>
            <a:r>
              <a:rPr lang="en-US" dirty="0"/>
              <a:t>For</a:t>
            </a:r>
            <a:r>
              <a:rPr lang="en-US" baseline="0" dirty="0"/>
              <a:t> information on how </a:t>
            </a:r>
            <a:r>
              <a:rPr lang="en-US" dirty="0"/>
              <a:t>Amazon Simple Workflow Service (Amazon SWF) differs from Amazon SQS </a:t>
            </a:r>
          </a:p>
          <a:p>
            <a:r>
              <a:rPr lang="en-US" dirty="0">
                <a:hlinkClick r:id="rId4"/>
              </a:rPr>
              <a:t>https://aws.amazon.com/swf/faqs/</a:t>
            </a:r>
            <a:r>
              <a:rPr lang="en-US" dirty="0"/>
              <a:t>.</a:t>
            </a:r>
          </a:p>
          <a:p>
            <a:endParaRPr lang="en-US" dirty="0"/>
          </a:p>
          <a:p>
            <a:endParaRPr lang="en-US" dirty="0"/>
          </a:p>
          <a:p>
            <a:endParaRPr lang="id-ID" dirty="0"/>
          </a:p>
          <a:p>
            <a:endParaRPr lang="en-US" dirty="0"/>
          </a:p>
        </p:txBody>
      </p:sp>
    </p:spTree>
    <p:extLst>
      <p:ext uri="{BB962C8B-B14F-4D97-AF65-F5344CB8AC3E}">
        <p14:creationId xmlns:p14="http://schemas.microsoft.com/office/powerpoint/2010/main" val="2095949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kern="1200" dirty="0">
                <a:solidFill>
                  <a:schemeClr val="tx1"/>
                </a:solidFill>
                <a:effectLst/>
                <a:latin typeface="+mn-lt"/>
                <a:ea typeface="+mn-ea"/>
                <a:cs typeface="+mn-cs"/>
              </a:rPr>
              <a:t>How Amazon SNS is Different From Amazon SQS</a:t>
            </a:r>
          </a:p>
          <a:p>
            <a:r>
              <a:rPr lang="en-US" sz="1200" b="0" i="0" kern="1200" dirty="0">
                <a:solidFill>
                  <a:schemeClr val="tx1"/>
                </a:solidFill>
                <a:effectLst/>
                <a:latin typeface="+mn-lt"/>
                <a:ea typeface="+mn-ea"/>
                <a:cs typeface="+mn-cs"/>
              </a:rPr>
              <a:t>Both Amazon SQS and Amazon SNS are messaging services within AWS that provide different benefits to developers.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 SNS allows applications to send time-critical messages to multiple subscribers through a </a:t>
            </a:r>
            <a:r>
              <a:rPr lang="en-US" sz="1200" b="0" i="1" kern="1200" dirty="0">
                <a:solidFill>
                  <a:schemeClr val="tx1"/>
                </a:solidFill>
                <a:effectLst/>
                <a:latin typeface="+mn-lt"/>
                <a:ea typeface="+mn-ea"/>
                <a:cs typeface="+mn-cs"/>
              </a:rPr>
              <a:t>push</a:t>
            </a:r>
            <a:r>
              <a:rPr lang="en-US" sz="1200" b="0" i="0" kern="1200" dirty="0">
                <a:solidFill>
                  <a:schemeClr val="tx1"/>
                </a:solidFill>
                <a:effectLst/>
                <a:latin typeface="+mn-lt"/>
                <a:ea typeface="+mn-ea"/>
                <a:cs typeface="+mn-cs"/>
              </a:rPr>
              <a:t> mechanism, eliminating the need to periodically check or </a:t>
            </a:r>
            <a:r>
              <a:rPr lang="en-US" sz="1200" b="0" i="1" kern="1200" dirty="0">
                <a:solidFill>
                  <a:schemeClr val="tx1"/>
                </a:solidFill>
                <a:effectLst/>
                <a:latin typeface="+mn-lt"/>
                <a:ea typeface="+mn-ea"/>
                <a:cs typeface="+mn-cs"/>
              </a:rPr>
              <a:t>poll</a:t>
            </a:r>
            <a:r>
              <a:rPr lang="en-US" sz="1200" b="0" i="0" kern="1200" dirty="0">
                <a:solidFill>
                  <a:schemeClr val="tx1"/>
                </a:solidFill>
                <a:effectLst/>
                <a:latin typeface="+mn-lt"/>
                <a:ea typeface="+mn-ea"/>
                <a:cs typeface="+mn-cs"/>
              </a:rPr>
              <a:t> for updates.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 SQS is a message queue service used by distributed applications to exchange messages through a polling model. It can be used to decouple sending and receiving components. Amazon SQS provides flexibility for distributed components of applications to send and receive messages without requiring each component to be concurrently available.</a:t>
            </a:r>
          </a:p>
          <a:p>
            <a:endParaRPr lang="id-ID" dirty="0"/>
          </a:p>
          <a:p>
            <a:endParaRPr lang="en-US" dirty="0"/>
          </a:p>
        </p:txBody>
      </p:sp>
    </p:spTree>
    <p:extLst>
      <p:ext uri="{BB962C8B-B14F-4D97-AF65-F5344CB8AC3E}">
        <p14:creationId xmlns:p14="http://schemas.microsoft.com/office/powerpoint/2010/main" val="1688818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743450"/>
          </a:xfrm>
        </p:spPr>
        <p:txBody>
          <a:bodyPr/>
          <a:lstStyle/>
          <a:p>
            <a:r>
              <a:rPr lang="en-US" sz="1200" kern="1200" dirty="0">
                <a:solidFill>
                  <a:schemeClr val="tx1"/>
                </a:solidFill>
                <a:effectLst/>
                <a:latin typeface="+mn-lt"/>
                <a:ea typeface="+mn-ea"/>
                <a:cs typeface="+mn-cs"/>
              </a:rPr>
              <a:t>To arrive at the correct answer, you must understand the following concepts:</a:t>
            </a:r>
          </a:p>
          <a:p>
            <a:r>
              <a:rPr lang="en-US" sz="1200" kern="1200" dirty="0">
                <a:solidFill>
                  <a:schemeClr val="tx1"/>
                </a:solidFill>
                <a:effectLst/>
                <a:latin typeface="+mn-lt"/>
                <a:ea typeface="+mn-ea"/>
                <a:cs typeface="+mn-cs"/>
              </a:rPr>
              <a:t> </a:t>
            </a:r>
          </a:p>
          <a:p>
            <a:pPr marL="171450" indent="-171450">
              <a:buFont typeface="Arial" panose="020B0604020202020204" pitchFamily="34" charset="0"/>
              <a:buChar char="•"/>
            </a:pPr>
            <a:r>
              <a:rPr lang="en-US" b="1" dirty="0"/>
              <a:t>Visibility Timeout: </a:t>
            </a:r>
            <a:r>
              <a:rPr lang="en-US" sz="1200" kern="1200" dirty="0">
                <a:solidFill>
                  <a:schemeClr val="tx1"/>
                </a:solidFill>
                <a:effectLst/>
                <a:latin typeface="+mn-lt"/>
                <a:ea typeface="+mn-ea"/>
                <a:cs typeface="+mn-cs"/>
              </a:rPr>
              <a:t>The length of time that a message is received from a queue will be invisible to other receiving components. </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82880" lvl="1"/>
            <a:r>
              <a:rPr lang="en-US" kern="1200" dirty="0">
                <a:solidFill>
                  <a:schemeClr val="tx1"/>
                </a:solidFill>
                <a:effectLst/>
                <a:latin typeface="+mn-lt"/>
                <a:ea typeface="+mn-ea"/>
                <a:cs typeface="+mn-cs"/>
              </a:rPr>
              <a:t>For more information, see </a:t>
            </a:r>
            <a:r>
              <a:rPr lang="en-US" i="1" kern="1200" dirty="0">
                <a:solidFill>
                  <a:schemeClr val="tx1"/>
                </a:solidFill>
                <a:effectLst/>
                <a:latin typeface="+mn-lt"/>
                <a:ea typeface="+mn-ea"/>
                <a:cs typeface="+mn-cs"/>
              </a:rPr>
              <a:t>Visibility Timeout</a:t>
            </a:r>
            <a:r>
              <a:rPr lang="en-US" i="0" kern="1200" baseline="0" dirty="0">
                <a:solidFill>
                  <a:schemeClr val="tx1"/>
                </a:solidFill>
                <a:effectLst/>
                <a:latin typeface="+mn-lt"/>
                <a:ea typeface="+mn-ea"/>
                <a:cs typeface="+mn-cs"/>
              </a:rPr>
              <a:t> </a:t>
            </a:r>
            <a:r>
              <a:rPr lang="en-US" kern="1200" dirty="0">
                <a:solidFill>
                  <a:schemeClr val="tx1"/>
                </a:solidFill>
                <a:effectLst/>
                <a:latin typeface="+mn-lt"/>
                <a:ea typeface="+mn-ea"/>
                <a:cs typeface="+mn-cs"/>
              </a:rPr>
              <a:t>http://docs.aws.amazon.com/AWSSimpleQueueService/latest/SQSDeveloperGuide/sqs-visibility-timeout.html</a:t>
            </a:r>
          </a:p>
          <a:p>
            <a:pPr marL="182880" lvl="1"/>
            <a:endParaRPr lang="en-US"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rPr>
              <a:t>Message Retention </a:t>
            </a:r>
            <a:r>
              <a:rPr lang="en-US" b="1" dirty="0"/>
              <a:t>Period: </a:t>
            </a:r>
            <a:r>
              <a:rPr lang="en-US" sz="1200" kern="1200" dirty="0">
                <a:solidFill>
                  <a:schemeClr val="tx1"/>
                </a:solidFill>
                <a:effectLst/>
                <a:latin typeface="+mn-lt"/>
                <a:ea typeface="+mn-ea"/>
                <a:cs typeface="+mn-cs"/>
              </a:rPr>
              <a:t>The amount of time that Amazon SQS will retain a message if it’s</a:t>
            </a:r>
            <a:r>
              <a:rPr lang="en-US" dirty="0"/>
              <a:t> not </a:t>
            </a:r>
            <a:r>
              <a:rPr lang="en-US" sz="1200" kern="1200" dirty="0">
                <a:solidFill>
                  <a:schemeClr val="tx1"/>
                </a:solidFill>
                <a:effectLst/>
                <a:latin typeface="+mn-lt"/>
                <a:ea typeface="+mn-ea"/>
                <a:cs typeface="+mn-cs"/>
              </a:rPr>
              <a:t>deleted.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rPr>
              <a:t>Delay </a:t>
            </a:r>
            <a:r>
              <a:rPr lang="en-US" b="1" dirty="0"/>
              <a:t>Seconds: </a:t>
            </a:r>
            <a:r>
              <a:rPr lang="en-US" dirty="0"/>
              <a:t>The </a:t>
            </a:r>
            <a:r>
              <a:rPr lang="en-US" sz="1200" kern="1200" dirty="0">
                <a:solidFill>
                  <a:schemeClr val="tx1"/>
                </a:solidFill>
                <a:effectLst/>
                <a:latin typeface="+mn-lt"/>
                <a:ea typeface="+mn-ea"/>
                <a:cs typeface="+mn-cs"/>
              </a:rPr>
              <a:t>amount of time to delay the first delivery of all messages added to a queue.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more information, </a:t>
            </a:r>
            <a:r>
              <a:rPr lang="en-US" dirty="0"/>
              <a:t>see: </a:t>
            </a:r>
            <a:r>
              <a:rPr lang="en-US" i="1" dirty="0"/>
              <a:t>Amazon SQS Message Timers</a:t>
            </a:r>
            <a:r>
              <a:rPr lang="en-US" i="0" baseline="0" dirty="0"/>
              <a:t> at</a:t>
            </a:r>
            <a:r>
              <a:rPr lang="en-US" dirty="0"/>
              <a:t>     http</a:t>
            </a:r>
            <a:r>
              <a:rPr lang="en-US" sz="1200" kern="1200" dirty="0">
                <a:solidFill>
                  <a:schemeClr val="tx1"/>
                </a:solidFill>
                <a:effectLst/>
                <a:latin typeface="+mn-lt"/>
                <a:ea typeface="+mn-ea"/>
                <a:cs typeface="+mn-cs"/>
              </a:rPr>
              <a:t>://docs.aws.amazon.com/AWSSimpleQueueService/latest/SQSDeveloperGuide/sqs-message-timers.html.</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correct answer is option B. The </a:t>
            </a:r>
            <a:r>
              <a:rPr lang="en-US" b="1" dirty="0"/>
              <a:t>Receive Message Wait Time Seconds </a:t>
            </a:r>
            <a:r>
              <a:rPr lang="en-US" sz="1200" kern="1200" dirty="0">
                <a:solidFill>
                  <a:schemeClr val="tx1"/>
                </a:solidFill>
                <a:effectLst/>
                <a:latin typeface="+mn-lt"/>
                <a:ea typeface="+mn-ea"/>
                <a:cs typeface="+mn-cs"/>
              </a:rPr>
              <a:t>is the maximum amount of time that a long polling receive call waits for a message to become available before returning an empty response. </a:t>
            </a:r>
          </a:p>
          <a:p>
            <a:r>
              <a:rPr lang="en-US" sz="1200" kern="1200" dirty="0">
                <a:solidFill>
                  <a:schemeClr val="tx1"/>
                </a:solidFill>
                <a:effectLst/>
                <a:latin typeface="+mn-lt"/>
                <a:ea typeface="+mn-ea"/>
                <a:cs typeface="+mn-cs"/>
              </a:rPr>
              <a:t> </a:t>
            </a:r>
          </a:p>
          <a:p>
            <a:endParaRPr lang="id-ID" dirty="0"/>
          </a:p>
          <a:p>
            <a:endParaRPr lang="en-US" dirty="0"/>
          </a:p>
        </p:txBody>
      </p:sp>
    </p:spTree>
    <p:extLst>
      <p:ext uri="{BB962C8B-B14F-4D97-AF65-F5344CB8AC3E}">
        <p14:creationId xmlns:p14="http://schemas.microsoft.com/office/powerpoint/2010/main" val="1602557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rPr>
              <a:t>Build Applications Quickly</a:t>
            </a:r>
            <a:r>
              <a:rPr lang="en-US" sz="1200" b="0" i="0" kern="1200" dirty="0">
                <a:solidFill>
                  <a:schemeClr val="tx1"/>
                </a:solidFill>
                <a:effectLst/>
              </a:rPr>
              <a:t/>
            </a:r>
            <a:br>
              <a:rPr lang="en-US" sz="1200" b="0" i="0" kern="1200" dirty="0">
                <a:solidFill>
                  <a:schemeClr val="tx1"/>
                </a:solidFill>
                <a:effectLst/>
              </a:rPr>
            </a:br>
            <a:r>
              <a:rPr lang="en-US" sz="1200" b="0" i="0" kern="1200" dirty="0">
                <a:solidFill>
                  <a:schemeClr val="tx1"/>
                </a:solidFill>
                <a:effectLst/>
              </a:rPr>
              <a:t>AWS Step Functions includes a visual console and blueprints for commonly used workflows. This makes it easy to coordinate the components of distributed applications into parallel or sequential steps. You can build applications in a matter of minutes and then visualize and track the </a:t>
            </a:r>
            <a:r>
              <a:rPr lang="en-US" sz="1200" b="0" i="0" kern="1200" dirty="0" smtClean="0">
                <a:solidFill>
                  <a:schemeClr val="tx1"/>
                </a:solidFill>
                <a:effectLst/>
              </a:rPr>
              <a:t>completion </a:t>
            </a:r>
            <a:r>
              <a:rPr lang="en-US" sz="1200" b="0" i="0" kern="1200" dirty="0">
                <a:solidFill>
                  <a:schemeClr val="tx1"/>
                </a:solidFill>
                <a:effectLst/>
              </a:rPr>
              <a:t>of each step to help make sure the application is operating as intended.</a:t>
            </a:r>
          </a:p>
          <a:p>
            <a:endParaRPr lang="en-US" sz="1200" b="0" i="0" kern="1200" dirty="0">
              <a:solidFill>
                <a:schemeClr val="tx1"/>
              </a:solidFill>
              <a:effectLst/>
            </a:endParaRPr>
          </a:p>
          <a:p>
            <a:r>
              <a:rPr lang="en-US" sz="1200" b="1" i="0" kern="1200" dirty="0">
                <a:solidFill>
                  <a:schemeClr val="tx1"/>
                </a:solidFill>
                <a:effectLst/>
              </a:rPr>
              <a:t>Scale and Recover Reliably</a:t>
            </a:r>
          </a:p>
          <a:p>
            <a:r>
              <a:rPr lang="en-US" sz="1200" b="0" i="0" kern="1200" dirty="0">
                <a:solidFill>
                  <a:schemeClr val="tx1"/>
                </a:solidFill>
                <a:effectLst/>
              </a:rPr>
              <a:t>AWS Step Functions automatically triggers each step so your application runs in order and as expected. It can handle millions of steps simultaneously, helping to ensure your application is available as demand increases. Step Functions tracks the state of each step and handles errors with built-in retry and fallback, whether the step takes seconds or months to complete.</a:t>
            </a:r>
          </a:p>
          <a:p>
            <a:endParaRPr lang="en-US" sz="1200" b="0" i="0" kern="1200" dirty="0">
              <a:solidFill>
                <a:schemeClr val="tx1"/>
              </a:solidFill>
              <a:effectLst/>
            </a:endParaRPr>
          </a:p>
          <a:p>
            <a:r>
              <a:rPr lang="en-US" sz="1200" b="1" i="0" kern="1200" dirty="0">
                <a:solidFill>
                  <a:schemeClr val="tx1"/>
                </a:solidFill>
                <a:effectLst/>
              </a:rPr>
              <a:t>Evolve Applications Easily</a:t>
            </a:r>
          </a:p>
          <a:p>
            <a:r>
              <a:rPr lang="en-US" sz="1200" b="0" i="0" kern="1200" dirty="0">
                <a:solidFill>
                  <a:schemeClr val="tx1"/>
                </a:solidFill>
                <a:effectLst/>
              </a:rPr>
              <a:t>AWS Step Functions makes it easy to change workflows and edit the sequence of steps without revising the entire application. You can reuse components and steps, without changing their code, to experiment and innovate faster. Your workflow can support thousands of individual components and steps, so you can freely build increasingly complex applications.</a:t>
            </a:r>
            <a:endParaRPr lang="en-US" dirty="0"/>
          </a:p>
          <a:p>
            <a:endParaRPr lang="en-US" dirty="0"/>
          </a:p>
          <a:p>
            <a:endParaRPr lang="en-US" dirty="0"/>
          </a:p>
        </p:txBody>
      </p:sp>
    </p:spTree>
    <p:extLst>
      <p:ext uri="{BB962C8B-B14F-4D97-AF65-F5344CB8AC3E}">
        <p14:creationId xmlns:p14="http://schemas.microsoft.com/office/powerpoint/2010/main" val="2084888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ea typeface="+mn-ea"/>
                <a:cs typeface="+mn-cs"/>
              </a:rPr>
              <a:t>Amazon States Language is a JSON-based, structured language used to define your state machine, a </a:t>
            </a:r>
            <a:r>
              <a:rPr lang="en-US" sz="1200" u="none" kern="1200" dirty="0">
                <a:solidFill>
                  <a:schemeClr val="tx1"/>
                </a:solidFill>
                <a:effectLst/>
                <a:latin typeface="+mn-lt"/>
                <a:ea typeface="+mn-ea"/>
                <a:cs typeface="+mn-cs"/>
              </a:rPr>
              <a:t>collection of states, that can do work (Task states), determine which states to transition to next (Choice states), stop </a:t>
            </a:r>
            <a:r>
              <a:rPr lang="en-US" sz="1200" u="none" kern="1200" dirty="0" smtClean="0">
                <a:solidFill>
                  <a:schemeClr val="tx1"/>
                </a:solidFill>
                <a:effectLst/>
                <a:latin typeface="+mn-lt"/>
                <a:ea typeface="+mn-ea"/>
                <a:cs typeface="+mn-cs"/>
              </a:rPr>
              <a:t>a workflow with </a:t>
            </a:r>
            <a:r>
              <a:rPr lang="en-US" sz="1200" u="none" kern="1200" dirty="0">
                <a:solidFill>
                  <a:schemeClr val="tx1"/>
                </a:solidFill>
                <a:effectLst/>
                <a:latin typeface="+mn-lt"/>
                <a:ea typeface="+mn-ea"/>
                <a:cs typeface="+mn-cs"/>
              </a:rPr>
              <a:t>an error (Fail states),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For more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Amazon States Language Specification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https://states-language.net/spec.html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err="1">
                <a:solidFill>
                  <a:schemeClr val="tx1"/>
                </a:solidFill>
                <a:effectLst/>
                <a:latin typeface="+mn-lt"/>
                <a:ea typeface="+mn-ea"/>
                <a:cs typeface="+mn-cs"/>
              </a:rPr>
              <a:t>Statelint</a:t>
            </a:r>
            <a:r>
              <a:rPr lang="en-US" sz="1200" u="none" kern="1200" dirty="0">
                <a:solidFill>
                  <a:schemeClr val="tx1"/>
                </a:solidFill>
                <a:effectLst/>
                <a:latin typeface="+mn-lt"/>
                <a:ea typeface="+mn-ea"/>
                <a:cs typeface="+mn-cs"/>
              </a:rPr>
              <a:t>,</a:t>
            </a:r>
            <a:r>
              <a:rPr lang="en-US" sz="1200" u="none" kern="1200" baseline="0" dirty="0">
                <a:solidFill>
                  <a:schemeClr val="tx1"/>
                </a:solidFill>
                <a:effectLst/>
                <a:latin typeface="+mn-lt"/>
                <a:ea typeface="+mn-ea"/>
                <a:cs typeface="+mn-cs"/>
              </a:rPr>
              <a:t> a tool that validates Amazon States language code</a:t>
            </a:r>
            <a:endParaRPr lang="en-US" sz="1200" u="non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kern="1200" dirty="0">
                <a:solidFill>
                  <a:schemeClr val="tx1"/>
                </a:solidFill>
                <a:effectLst/>
                <a:latin typeface="+mn-lt"/>
                <a:ea typeface="+mn-ea"/>
                <a:cs typeface="+mn-cs"/>
              </a:rPr>
              <a:t>https://github.com/awslabs/statelint</a:t>
            </a:r>
          </a:p>
          <a:p>
            <a:endParaRPr lang="en-US" dirty="0"/>
          </a:p>
          <a:p>
            <a:endParaRPr lang="en-US" dirty="0"/>
          </a:p>
        </p:txBody>
      </p:sp>
    </p:spTree>
    <p:extLst>
      <p:ext uri="{BB962C8B-B14F-4D97-AF65-F5344CB8AC3E}">
        <p14:creationId xmlns:p14="http://schemas.microsoft.com/office/powerpoint/2010/main" val="150778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622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Amazon S3 is featured in many of</a:t>
            </a:r>
            <a:r>
              <a:rPr lang="en-US" baseline="0" dirty="0"/>
              <a:t> our certifications because it is a core-enabling service.</a:t>
            </a:r>
          </a:p>
          <a:p>
            <a:endParaRPr lang="en-US" dirty="0"/>
          </a:p>
          <a:p>
            <a:r>
              <a:rPr lang="en-US" dirty="0"/>
              <a:t>To begin developing with Amazon S3, you must </a:t>
            </a:r>
            <a:r>
              <a:rPr lang="en-US" baseline="0" dirty="0"/>
              <a:t>understand</a:t>
            </a:r>
            <a:r>
              <a:rPr lang="en-US" dirty="0"/>
              <a:t> </a:t>
            </a:r>
            <a:r>
              <a:rPr lang="en-US" baseline="0" dirty="0"/>
              <a:t>the following concepts:</a:t>
            </a:r>
          </a:p>
          <a:p>
            <a:pPr marL="171450" lvl="0" indent="-171450">
              <a:buFont typeface="Arial" panose="020B0604020202020204" pitchFamily="34" charset="0"/>
              <a:buChar char="•"/>
            </a:pPr>
            <a:r>
              <a:rPr lang="en-US" b="1" dirty="0"/>
              <a:t>Bucket concepts</a:t>
            </a:r>
            <a:r>
              <a:rPr lang="en-US" dirty="0"/>
              <a:t>: Naming, versioning, associated with region, etc.</a:t>
            </a:r>
          </a:p>
          <a:p>
            <a:pPr marL="171450" lvl="0" indent="-171450">
              <a:buFont typeface="Arial" panose="020B0604020202020204" pitchFamily="34" charset="0"/>
              <a:buChar char="•"/>
            </a:pPr>
            <a:r>
              <a:rPr lang="en-US" b="1" dirty="0"/>
              <a:t>Object concepts</a:t>
            </a:r>
            <a:r>
              <a:rPr lang="en-US" dirty="0"/>
              <a:t>:</a:t>
            </a:r>
            <a:r>
              <a:rPr lang="en-US" baseline="0" dirty="0"/>
              <a:t> </a:t>
            </a:r>
            <a:r>
              <a:rPr lang="en-US" dirty="0"/>
              <a:t>Key, metadata, version ID, size, URL, lifecycle management policies, etc.</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Operations on objects</a:t>
            </a:r>
            <a:r>
              <a:rPr lang="en-US" sz="120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dirty="0"/>
              <a:t>REST API</a:t>
            </a:r>
            <a:endParaRPr lang="en-US" kern="1200" dirty="0">
              <a:solidFill>
                <a:schemeClr val="tx1"/>
              </a:solidFill>
              <a:effectLst/>
              <a:latin typeface="+mn-lt"/>
              <a:ea typeface="+mn-ea"/>
              <a:cs typeface="+mn-cs"/>
            </a:endParaRPr>
          </a:p>
          <a:p>
            <a:pPr marL="1085850" lvl="2" indent="-171450">
              <a:buFont typeface="Arial" charset="0"/>
              <a:buChar char="•"/>
            </a:pPr>
            <a:r>
              <a:rPr lang="en-US" kern="1200" dirty="0">
                <a:solidFill>
                  <a:schemeClr val="tx1"/>
                </a:solidFill>
                <a:effectLst/>
                <a:latin typeface="+mn-lt"/>
                <a:ea typeface="+mn-ea"/>
                <a:cs typeface="+mn-cs"/>
              </a:rPr>
              <a:t>PUT</a:t>
            </a:r>
          </a:p>
          <a:p>
            <a:pPr marL="1085850" lvl="2" indent="-171450">
              <a:buFont typeface="Arial" charset="0"/>
              <a:buChar char="•"/>
            </a:pPr>
            <a:r>
              <a:rPr lang="en-US" kern="1200" dirty="0">
                <a:solidFill>
                  <a:schemeClr val="tx1"/>
                </a:solidFill>
                <a:effectLst/>
                <a:latin typeface="+mn-lt"/>
                <a:ea typeface="+mn-ea"/>
                <a:cs typeface="+mn-cs"/>
              </a:rPr>
              <a:t>GET</a:t>
            </a:r>
          </a:p>
          <a:p>
            <a:pPr marL="1085850" lvl="2" indent="-171450">
              <a:buFont typeface="Arial" charset="0"/>
              <a:buChar char="•"/>
            </a:pPr>
            <a:r>
              <a:rPr lang="en-US" dirty="0"/>
              <a:t>DELETE</a:t>
            </a:r>
          </a:p>
          <a:p>
            <a:pPr marL="628650" lvl="1" indent="-171450">
              <a:buFont typeface="Arial" charset="0"/>
              <a:buChar char="•"/>
            </a:pPr>
            <a:r>
              <a:rPr lang="en-US" kern="1200" dirty="0">
                <a:solidFill>
                  <a:schemeClr val="tx1"/>
                </a:solidFill>
                <a:effectLst/>
                <a:latin typeface="+mn-lt"/>
                <a:ea typeface="+mn-ea"/>
                <a:cs typeface="+mn-cs"/>
              </a:rPr>
              <a:t>List object </a:t>
            </a:r>
            <a:r>
              <a:rPr lang="en-US" dirty="0"/>
              <a:t>keys in a bucket</a:t>
            </a:r>
            <a:endParaRPr lang="en-US" kern="1200" dirty="0">
              <a:solidFill>
                <a:schemeClr val="tx1"/>
              </a:solidFill>
              <a:effectLst/>
              <a:latin typeface="+mn-lt"/>
              <a:ea typeface="+mn-ea"/>
              <a:cs typeface="+mn-cs"/>
            </a:endParaRPr>
          </a:p>
          <a:p>
            <a:pPr marL="628650" lvl="1" indent="-171450">
              <a:buFont typeface="Arial" charset="0"/>
              <a:buChar char="•"/>
            </a:pPr>
            <a:r>
              <a:rPr lang="en-US" kern="1200" dirty="0">
                <a:solidFill>
                  <a:schemeClr val="tx1"/>
                </a:solidFill>
                <a:effectLst/>
                <a:latin typeface="+mn-lt"/>
                <a:ea typeface="+mn-ea"/>
                <a:cs typeface="+mn-cs"/>
              </a:rPr>
              <a:t>Restore from Amazon Glacier</a:t>
            </a:r>
          </a:p>
          <a:p>
            <a:pPr marL="628650" lvl="1" indent="-171450">
              <a:buFont typeface="Arial" charset="0"/>
              <a:buChar char="•"/>
            </a:pPr>
            <a:r>
              <a:rPr lang="en-US" kern="1200" dirty="0">
                <a:solidFill>
                  <a:schemeClr val="tx1"/>
                </a:solidFill>
                <a:effectLst/>
                <a:latin typeface="+mn-lt"/>
                <a:ea typeface="+mn-ea"/>
                <a:cs typeface="+mn-cs"/>
              </a:rPr>
              <a:t>Restrict object access with pre-signed URL</a:t>
            </a:r>
          </a:p>
          <a:p>
            <a:endParaRPr lang="en-US" dirty="0"/>
          </a:p>
        </p:txBody>
      </p:sp>
    </p:spTree>
    <p:extLst>
      <p:ext uri="{BB962C8B-B14F-4D97-AF65-F5344CB8AC3E}">
        <p14:creationId xmlns:p14="http://schemas.microsoft.com/office/powerpoint/2010/main" val="420423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diagram is an</a:t>
            </a:r>
            <a:r>
              <a:rPr lang="en-US" baseline="0" dirty="0"/>
              <a:t> overview of how your web and mobile apps can use HTTP REST APIs through the Amazon API Gateway to call Lambda functions that interact with other services. </a:t>
            </a:r>
          </a:p>
          <a:p>
            <a:pPr marL="171450" indent="-171450">
              <a:buFont typeface="Arial" panose="020B0604020202020204" pitchFamily="34" charset="0"/>
              <a:buChar char="•"/>
            </a:pPr>
            <a:r>
              <a:rPr lang="en-US" dirty="0"/>
              <a:t>Allows you to </a:t>
            </a:r>
            <a:r>
              <a:rPr lang="en-US" b="1" dirty="0">
                <a:ea typeface="Amazon Ember" panose="020B0603020204020204" pitchFamily="34" charset="0"/>
                <a:cs typeface="Amazon Ember" panose="020B0603020204020204" pitchFamily="34" charset="0"/>
              </a:rPr>
              <a:t>create APIs </a:t>
            </a:r>
            <a:r>
              <a:rPr lang="en-US" dirty="0"/>
              <a:t>that act as </a:t>
            </a:r>
            <a:r>
              <a:rPr lang="en-US" i="1" dirty="0"/>
              <a:t>front doors </a:t>
            </a:r>
            <a:r>
              <a:rPr lang="en-US" dirty="0"/>
              <a:t>for your applications </a:t>
            </a:r>
            <a:r>
              <a:rPr lang="en-US" b="1" dirty="0">
                <a:ea typeface="Amazon Ember" panose="020B0603020204020204" pitchFamily="34" charset="0"/>
                <a:cs typeface="Amazon Ember" panose="020B0603020204020204" pitchFamily="34" charset="0"/>
              </a:rPr>
              <a:t>to access data, business logic, or functionality</a:t>
            </a:r>
            <a:r>
              <a:rPr lang="en-US" b="1" dirty="0"/>
              <a:t> </a:t>
            </a:r>
            <a:r>
              <a:rPr lang="en-US" dirty="0"/>
              <a:t>from your backend services.</a:t>
            </a:r>
          </a:p>
          <a:p>
            <a:pPr marL="171450" indent="-171450">
              <a:buFont typeface="Arial" panose="020B0604020202020204" pitchFamily="34" charset="0"/>
              <a:buChar char="•"/>
            </a:pPr>
            <a:r>
              <a:rPr lang="en-US" dirty="0"/>
              <a:t>Fully manages and handles all tasks involved in accepting and processing up to hundreds of thousands of concurrent API calls.</a:t>
            </a:r>
          </a:p>
          <a:p>
            <a:pPr marL="171450" indent="-171450">
              <a:buFont typeface="Arial" panose="020B0604020202020204" pitchFamily="34" charset="0"/>
              <a:buChar char="•"/>
            </a:pPr>
            <a:r>
              <a:rPr lang="en-US" dirty="0"/>
              <a:t>Can handle workloads running on:</a:t>
            </a:r>
          </a:p>
          <a:p>
            <a:pPr marL="628650" lvl="1" indent="-171450">
              <a:buFont typeface="Arial" panose="020B0604020202020204" pitchFamily="34" charset="0"/>
              <a:buChar char="•"/>
            </a:pPr>
            <a:r>
              <a:rPr lang="en-US" dirty="0"/>
              <a:t>Amazon EC2</a:t>
            </a:r>
          </a:p>
          <a:p>
            <a:pPr marL="628650" lvl="1" indent="-171450">
              <a:buFont typeface="Arial" panose="020B0604020202020204" pitchFamily="34" charset="0"/>
              <a:buChar char="•"/>
            </a:pPr>
            <a:r>
              <a:rPr lang="en-US" dirty="0"/>
              <a:t>AWS Lambda</a:t>
            </a:r>
          </a:p>
          <a:p>
            <a:pPr marL="628650" lvl="1" indent="-171450">
              <a:buFont typeface="Arial" panose="020B0604020202020204" pitchFamily="34" charset="0"/>
              <a:buChar char="•"/>
            </a:pPr>
            <a:r>
              <a:rPr lang="en-US" dirty="0"/>
              <a:t>Any web application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Note that it’s a best practice to delete</a:t>
            </a:r>
            <a:r>
              <a:rPr lang="en-US" b="0" baseline="0" dirty="0"/>
              <a:t> unused AWS Lambda functions.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ea typeface="Amazon Ember" panose="020B0603020204020204" pitchFamily="34" charset="0"/>
                <a:cs typeface="Amazon Ember" panose="020B0603020204020204" pitchFamily="34" charset="0"/>
              </a:rPr>
              <a:t>Features of Amazon API Gateway include:</a:t>
            </a:r>
          </a:p>
          <a:p>
            <a:pPr marL="628650" lvl="1" indent="-171450">
              <a:lnSpc>
                <a:spcPct val="150000"/>
              </a:lnSpc>
              <a:buFont typeface="Arial" panose="020B0604020202020204" pitchFamily="34" charset="0"/>
              <a:buChar char="•"/>
            </a:pPr>
            <a:r>
              <a:rPr lang="en-US" dirty="0"/>
              <a:t>Host and use multiple version and stages of your APIs.</a:t>
            </a:r>
          </a:p>
          <a:p>
            <a:pPr marL="628650" lvl="1" indent="-171450">
              <a:lnSpc>
                <a:spcPct val="150000"/>
              </a:lnSpc>
              <a:buFont typeface="Arial" panose="020B0604020202020204" pitchFamily="34" charset="0"/>
              <a:buChar char="•"/>
            </a:pPr>
            <a:r>
              <a:rPr lang="en-US" dirty="0"/>
              <a:t>Create and distribute API keys to developers.</a:t>
            </a:r>
          </a:p>
          <a:p>
            <a:pPr marL="628650" lvl="1" indent="-171450">
              <a:lnSpc>
                <a:spcPct val="150000"/>
              </a:lnSpc>
              <a:buFont typeface="Arial" panose="020B0604020202020204" pitchFamily="34" charset="0"/>
              <a:buChar char="•"/>
            </a:pPr>
            <a:r>
              <a:rPr lang="en-US" dirty="0"/>
              <a:t>Leverage AWS Signature Version 4 to authorize access to APIs.</a:t>
            </a:r>
          </a:p>
          <a:p>
            <a:pPr marL="628650" lvl="1" indent="-171450">
              <a:lnSpc>
                <a:spcPct val="150000"/>
              </a:lnSpc>
              <a:buFont typeface="Arial" panose="020B0604020202020204" pitchFamily="34" charset="0"/>
              <a:buChar char="•"/>
            </a:pPr>
            <a:r>
              <a:rPr lang="en-US" dirty="0"/>
              <a:t>Throttle and monitor requests to protect your backend.</a:t>
            </a:r>
          </a:p>
          <a:p>
            <a:pPr marL="628650" lvl="1" indent="-171450">
              <a:lnSpc>
                <a:spcPct val="150000"/>
              </a:lnSpc>
              <a:buFont typeface="Arial" panose="020B0604020202020204" pitchFamily="34" charset="0"/>
              <a:buChar char="•"/>
            </a:pPr>
            <a:r>
              <a:rPr lang="en-US" dirty="0"/>
              <a:t>Deeply integrated with AWS Lambda.</a:t>
            </a:r>
          </a:p>
          <a:p>
            <a:pPr marL="628650" lvl="1" indent="-171450">
              <a:lnSpc>
                <a:spcPct val="150000"/>
              </a:lnSpc>
              <a:buFont typeface="Arial" panose="020B0604020202020204" pitchFamily="34" charset="0"/>
              <a:buChar char="•"/>
            </a:pPr>
            <a:r>
              <a:rPr lang="en-US" dirty="0"/>
              <a:t>Integrated with AWS Marketplace.</a:t>
            </a:r>
          </a:p>
          <a:p>
            <a:pPr marL="628650" lvl="1" indent="-171450">
              <a:lnSpc>
                <a:spcPct val="150000"/>
              </a:lnSpc>
              <a:buFont typeface="Arial" panose="020B0604020202020204" pitchFamily="34" charset="0"/>
              <a:buChar char="•"/>
            </a:pPr>
            <a:r>
              <a:rPr lang="en-US" dirty="0"/>
              <a:t>Endpoint integration with VPCs.</a:t>
            </a:r>
          </a:p>
          <a:p>
            <a:pPr marL="380990" lvl="1">
              <a:lnSpc>
                <a:spcPct val="150000"/>
              </a:lnSpc>
            </a:pPr>
            <a:endParaRPr lang="en-US" dirty="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996101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ea typeface="+mn-ea"/>
                <a:cs typeface="+mn-cs"/>
              </a:rPr>
              <a:t>After Amazon API Gateway receives a response to a request to your backend, it caches that response in its own cache. When the same request comes through again, API Gateway checks its cache for this request and returns it without having to check with your backend.</a:t>
            </a:r>
          </a:p>
          <a:p>
            <a:endParaRPr lang="en-US" dirty="0"/>
          </a:p>
        </p:txBody>
      </p:sp>
    </p:spTree>
    <p:extLst>
      <p:ext uri="{BB962C8B-B14F-4D97-AF65-F5344CB8AC3E}">
        <p14:creationId xmlns:p14="http://schemas.microsoft.com/office/powerpoint/2010/main" val="89802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83862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t>
            </a:r>
            <a:r>
              <a:rPr lang="en-US" baseline="0" dirty="0"/>
              <a:t>caching in three layers: in front of your Elastic Load</a:t>
            </a:r>
            <a:r>
              <a:rPr lang="en-US" dirty="0"/>
              <a:t> Balancing</a:t>
            </a:r>
            <a:r>
              <a:rPr lang="en-US" baseline="0" dirty="0"/>
              <a:t>, at the web</a:t>
            </a:r>
            <a:r>
              <a:rPr lang="en-US" dirty="0"/>
              <a:t> and </a:t>
            </a:r>
            <a:r>
              <a:rPr lang="en-US" baseline="0" dirty="0"/>
              <a:t>app tiers, and at the data tier.</a:t>
            </a:r>
          </a:p>
          <a:p>
            <a:endParaRPr lang="en-US" baseline="0" dirty="0"/>
          </a:p>
          <a:p>
            <a:r>
              <a:rPr lang="en-US" dirty="0"/>
              <a:t>For more information about caching </a:t>
            </a:r>
          </a:p>
          <a:p>
            <a:r>
              <a:rPr lang="en-US" sz="1200" u="sng" kern="1200" dirty="0">
                <a:solidFill>
                  <a:srgbClr val="000000"/>
                </a:solidFill>
                <a:effectLst/>
                <a:latin typeface="Calibri" panose="020F0502020204030204" pitchFamily="34" charset="0"/>
                <a:ea typeface="+mn-ea"/>
                <a:cs typeface="+mn-cs"/>
                <a:hlinkClick r:id="rId3"/>
              </a:rPr>
              <a:t>https://aws.amazon.com/caching/</a:t>
            </a:r>
            <a:endParaRPr lang="en-US" dirty="0"/>
          </a:p>
          <a:p>
            <a:endParaRPr lang="en-US" dirty="0"/>
          </a:p>
        </p:txBody>
      </p:sp>
    </p:spTree>
    <p:extLst>
      <p:ext uri="{BB962C8B-B14F-4D97-AF65-F5344CB8AC3E}">
        <p14:creationId xmlns:p14="http://schemas.microsoft.com/office/powerpoint/2010/main" val="1214103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a:t>
            </a:r>
            <a:r>
              <a:rPr lang="en-US" sz="1200" b="0" i="0" kern="1200" dirty="0" err="1">
                <a:solidFill>
                  <a:schemeClr val="tx1"/>
                </a:solidFill>
                <a:effectLst/>
                <a:latin typeface="+mn-lt"/>
                <a:ea typeface="+mn-ea"/>
                <a:cs typeface="+mn-cs"/>
              </a:rPr>
              <a:t>CloudFront</a:t>
            </a:r>
            <a:r>
              <a:rPr lang="en-US" sz="1200" b="0" i="0" kern="1200" dirty="0">
                <a:solidFill>
                  <a:schemeClr val="tx1"/>
                </a:solidFill>
                <a:effectLst/>
                <a:latin typeface="+mn-lt"/>
                <a:ea typeface="+mn-ea"/>
                <a:cs typeface="+mn-cs"/>
              </a:rPr>
              <a:t> is a web service that provides businesses and web application developers an easy and cost-effective way to distribute content with low latency and high data-transfer speeds. </a:t>
            </a:r>
          </a:p>
          <a:p>
            <a:endParaRPr lang="en-US" sz="1200" b="0"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Amazon </a:t>
            </a:r>
            <a:r>
              <a:rPr lang="en-US" sz="1200" kern="1200" dirty="0" err="1">
                <a:solidFill>
                  <a:schemeClr val="tx1"/>
                </a:solidFill>
                <a:effectLst/>
                <a:latin typeface="+mn-lt"/>
                <a:ea typeface="+mn-ea"/>
                <a:cs typeface="+mn-cs"/>
              </a:rPr>
              <a:t>CloudFront</a:t>
            </a:r>
            <a:r>
              <a:rPr lang="en-US" sz="1200" kern="1200" dirty="0">
                <a:solidFill>
                  <a:schemeClr val="tx1"/>
                </a:solidFill>
                <a:effectLst/>
                <a:latin typeface="+mn-lt"/>
                <a:ea typeface="+mn-ea"/>
                <a:cs typeface="+mn-cs"/>
              </a:rPr>
              <a:t> offers a simple, pay-as-you-go pricing model with no upfront fees or required long-term commitments. </a:t>
            </a:r>
            <a:r>
              <a:rPr lang="en-US" sz="1200" b="0" i="0" kern="1200" dirty="0">
                <a:solidFill>
                  <a:schemeClr val="tx1"/>
                </a:solidFill>
                <a:effectLst/>
                <a:latin typeface="+mn-lt"/>
                <a:ea typeface="+mn-ea"/>
                <a:cs typeface="+mn-cs"/>
              </a:rPr>
              <a:t>With Amazon </a:t>
            </a:r>
            <a:r>
              <a:rPr lang="en-US" sz="1200" b="0" i="0" kern="1200" dirty="0" err="1">
                <a:solidFill>
                  <a:schemeClr val="tx1"/>
                </a:solidFill>
                <a:effectLst/>
                <a:latin typeface="+mn-lt"/>
                <a:ea typeface="+mn-ea"/>
                <a:cs typeface="+mn-cs"/>
              </a:rPr>
              <a:t>CloudFront</a:t>
            </a:r>
            <a:r>
              <a:rPr lang="en-US" sz="1200" b="0" i="0" kern="1200" dirty="0">
                <a:solidFill>
                  <a:schemeClr val="tx1"/>
                </a:solidFill>
                <a:effectLst/>
                <a:latin typeface="+mn-lt"/>
                <a:ea typeface="+mn-ea"/>
                <a:cs typeface="+mn-cs"/>
              </a:rPr>
              <a:t>, your files are delivered to end users through a global network of edge locations.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Creating a Web Distribution</a:t>
            </a:r>
          </a:p>
          <a:p>
            <a:pPr>
              <a:defRPr/>
            </a:pPr>
            <a:r>
              <a:rPr lang="en-US" dirty="0"/>
              <a:t>You can configure and manage </a:t>
            </a:r>
            <a:r>
              <a:rPr lang="en-US" dirty="0" err="1"/>
              <a:t>CloudFront</a:t>
            </a:r>
            <a:r>
              <a:rPr lang="en-US" dirty="0"/>
              <a:t> web distributions.</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Important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you create a new distribution, the value of </a:t>
            </a:r>
            <a:r>
              <a:rPr lang="en-US" b="1" dirty="0"/>
              <a:t>Path Pattern </a:t>
            </a:r>
            <a:r>
              <a:rPr lang="en-US" dirty="0"/>
              <a:t>for the default cache behavior is set to </a:t>
            </a:r>
            <a:r>
              <a:rPr lang="en-US" b="1" dirty="0"/>
              <a:t>*</a:t>
            </a:r>
            <a:r>
              <a:rPr lang="en-US" dirty="0"/>
              <a:t> (all files) and can’t be changed. Define path patterns and their sequences carefully or you might give end users unintended access to your content.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You can configure Amazon </a:t>
            </a:r>
            <a:r>
              <a:rPr lang="en-US" sz="1200" kern="1200" dirty="0" err="1">
                <a:solidFill>
                  <a:schemeClr val="tx1"/>
                </a:solidFill>
                <a:effectLst/>
                <a:latin typeface="+mn-lt"/>
                <a:ea typeface="+mn-ea"/>
                <a:cs typeface="+mn-cs"/>
              </a:rPr>
              <a:t>CloudFront</a:t>
            </a:r>
            <a:r>
              <a:rPr lang="en-US" sz="1200" kern="1200" dirty="0">
                <a:solidFill>
                  <a:schemeClr val="tx1"/>
                </a:solidFill>
                <a:effectLst/>
                <a:latin typeface="+mn-lt"/>
                <a:ea typeface="+mn-ea"/>
                <a:cs typeface="+mn-cs"/>
              </a:rPr>
              <a:t> to: </a:t>
            </a:r>
          </a:p>
          <a:p>
            <a:pPr marL="171450" lvl="0" indent="-171450">
              <a:buFont typeface="Arial" charset="0"/>
              <a:buChar char="•"/>
            </a:pPr>
            <a:r>
              <a:rPr lang="en-US" sz="1200" kern="1200" dirty="0">
                <a:solidFill>
                  <a:schemeClr val="tx1"/>
                </a:solidFill>
                <a:effectLst/>
                <a:latin typeface="+mn-lt"/>
                <a:ea typeface="+mn-ea"/>
                <a:cs typeface="+mn-cs"/>
              </a:rPr>
              <a:t>Forward request headers to your origin, and cache separate versions of a specified object, based on the header values in viewer requests.</a:t>
            </a:r>
          </a:p>
          <a:p>
            <a:pPr marL="171450" lvl="0" indent="-171450">
              <a:buFont typeface="Arial" charset="0"/>
              <a:buChar char="•"/>
            </a:pPr>
            <a:r>
              <a:rPr lang="en-US" sz="1200" kern="1200" dirty="0">
                <a:solidFill>
                  <a:schemeClr val="tx1"/>
                </a:solidFill>
                <a:effectLst/>
                <a:latin typeface="+mn-lt"/>
                <a:ea typeface="+mn-ea"/>
                <a:cs typeface="+mn-cs"/>
              </a:rPr>
              <a:t>Cache different versions of an object, based on query string parameters.</a:t>
            </a:r>
          </a:p>
          <a:p>
            <a:pPr marL="171450" lvl="0" indent="-171450">
              <a:buFont typeface="Arial" charset="0"/>
              <a:buChar char="•"/>
            </a:pPr>
            <a:r>
              <a:rPr lang="en-US" sz="1200" kern="1200" dirty="0">
                <a:solidFill>
                  <a:schemeClr val="tx1"/>
                </a:solidFill>
                <a:effectLst/>
                <a:latin typeface="+mn-lt"/>
                <a:ea typeface="+mn-ea"/>
                <a:cs typeface="+mn-cs"/>
              </a:rPr>
              <a:t>Forward cookies to your origin, and cache separate versions of your objects, based on cookie values in viewer requests.</a:t>
            </a:r>
          </a:p>
          <a:p>
            <a:endParaRPr lang="en-US" dirty="0"/>
          </a:p>
          <a:p>
            <a:endParaRPr lang="id-ID" dirty="0"/>
          </a:p>
          <a:p>
            <a:endParaRPr lang="en-US" dirty="0"/>
          </a:p>
        </p:txBody>
      </p:sp>
    </p:spTree>
    <p:extLst>
      <p:ext uri="{BB962C8B-B14F-4D97-AF65-F5344CB8AC3E}">
        <p14:creationId xmlns:p14="http://schemas.microsoft.com/office/powerpoint/2010/main" val="1588498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a:t>
            </a:r>
            <a:r>
              <a:rPr lang="en-US" sz="1200" b="0" i="0" kern="1200" dirty="0" err="1">
                <a:solidFill>
                  <a:schemeClr val="tx1"/>
                </a:solidFill>
                <a:effectLst/>
                <a:latin typeface="+mn-lt"/>
                <a:ea typeface="+mn-ea"/>
                <a:cs typeface="+mn-cs"/>
              </a:rPr>
              <a:t>ElastiCache</a:t>
            </a:r>
            <a:r>
              <a:rPr lang="en-US" sz="1200" b="0" i="0" kern="1200" dirty="0">
                <a:solidFill>
                  <a:schemeClr val="tx1"/>
                </a:solidFill>
                <a:effectLst/>
                <a:latin typeface="+mn-lt"/>
                <a:ea typeface="+mn-ea"/>
                <a:cs typeface="+mn-cs"/>
              </a:rPr>
              <a:t> is a web service that makes it easy to deploy and run </a:t>
            </a:r>
            <a:r>
              <a:rPr lang="en-US" sz="1200" b="0" i="0" kern="1200" dirty="0" err="1">
                <a:solidFill>
                  <a:schemeClr val="tx1"/>
                </a:solidFill>
                <a:effectLst/>
                <a:latin typeface="+mn-lt"/>
                <a:ea typeface="+mn-ea"/>
                <a:cs typeface="+mn-cs"/>
              </a:rPr>
              <a:t>Memcached</a:t>
            </a:r>
            <a:r>
              <a:rPr lang="en-US" sz="1200" b="0" i="0" kern="1200" dirty="0">
                <a:solidFill>
                  <a:schemeClr val="tx1"/>
                </a:solidFill>
                <a:effectLst/>
                <a:latin typeface="+mn-lt"/>
                <a:ea typeface="+mn-ea"/>
                <a:cs typeface="+mn-cs"/>
              </a:rPr>
              <a:t> or </a:t>
            </a:r>
            <a:r>
              <a:rPr lang="en-US" sz="1200" b="0" i="0" kern="1200" dirty="0" err="1">
                <a:solidFill>
                  <a:schemeClr val="tx1"/>
                </a:solidFill>
                <a:effectLst/>
                <a:latin typeface="+mn-lt"/>
                <a:ea typeface="+mn-ea"/>
                <a:cs typeface="+mn-cs"/>
              </a:rPr>
              <a:t>Redis</a:t>
            </a:r>
            <a:r>
              <a:rPr lang="en-US" sz="1200" b="0" i="0" kern="1200" dirty="0">
                <a:solidFill>
                  <a:schemeClr val="tx1"/>
                </a:solidFill>
                <a:effectLst/>
                <a:latin typeface="+mn-lt"/>
                <a:ea typeface="+mn-ea"/>
                <a:cs typeface="+mn-cs"/>
              </a:rPr>
              <a:t> protocol-compliant server nodes in the cloud.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 </a:t>
            </a:r>
            <a:r>
              <a:rPr lang="en-US" sz="1200" b="0" i="0" kern="1200" dirty="0" err="1">
                <a:solidFill>
                  <a:schemeClr val="tx1"/>
                </a:solidFill>
                <a:effectLst/>
                <a:latin typeface="+mn-lt"/>
                <a:ea typeface="+mn-ea"/>
                <a:cs typeface="+mn-cs"/>
              </a:rPr>
              <a:t>ElastiCache</a:t>
            </a:r>
            <a:r>
              <a:rPr lang="en-US" sz="1200" b="0" i="0" kern="1200" dirty="0">
                <a:solidFill>
                  <a:schemeClr val="tx1"/>
                </a:solidFill>
                <a:effectLst/>
                <a:latin typeface="+mn-lt"/>
                <a:ea typeface="+mn-ea"/>
                <a:cs typeface="+mn-cs"/>
              </a:rPr>
              <a:t> improves the performance of web applications by enabling you to retrieve information from a fast, managed, in-memory system, instead of relying entirely on slower, disk-based databases.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service simplifies and offloads the management, monitoring, and operation of in-memory environments. This enables your engineering resources to focus on developing applications. Using Amazon </a:t>
            </a:r>
            <a:r>
              <a:rPr lang="en-US" sz="1200" b="0" i="0" kern="1200" dirty="0" err="1">
                <a:solidFill>
                  <a:schemeClr val="tx1"/>
                </a:solidFill>
                <a:effectLst/>
                <a:latin typeface="+mn-lt"/>
                <a:ea typeface="+mn-ea"/>
                <a:cs typeface="+mn-cs"/>
              </a:rPr>
              <a:t>ElastiCache</a:t>
            </a:r>
            <a:r>
              <a:rPr lang="en-US" sz="1200" b="0" i="0" kern="1200" dirty="0">
                <a:solidFill>
                  <a:schemeClr val="tx1"/>
                </a:solidFill>
                <a:effectLst/>
                <a:latin typeface="+mn-lt"/>
                <a:ea typeface="+mn-ea"/>
                <a:cs typeface="+mn-cs"/>
              </a:rPr>
              <a:t>, you can not only improve load and response times to user actions and queries, but also reduce the cost associated with scaling web applications.</a:t>
            </a:r>
          </a:p>
          <a:p>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help you decide between </a:t>
            </a:r>
            <a:r>
              <a:rPr lang="en-US" dirty="0" err="1"/>
              <a:t>Memcached</a:t>
            </a:r>
            <a:r>
              <a:rPr lang="en-US" dirty="0"/>
              <a:t> or </a:t>
            </a:r>
            <a:r>
              <a:rPr lang="en-US" dirty="0" err="1"/>
              <a:t>Redis</a:t>
            </a:r>
            <a:r>
              <a:rPr lang="en-US" dirty="0"/>
              <a:t> </a:t>
            </a:r>
          </a:p>
          <a:p>
            <a:pPr marL="171450" indent="-171450">
              <a:buFont typeface="Arial" panose="020B0604020202020204" pitchFamily="34" charset="0"/>
              <a:buChar char="•"/>
              <a:defRPr/>
            </a:pPr>
            <a:r>
              <a:rPr lang="en-US" i="1" dirty="0" err="1"/>
              <a:t>Memcached</a:t>
            </a:r>
            <a:r>
              <a:rPr lang="en-US" i="1" dirty="0"/>
              <a:t> vs. </a:t>
            </a:r>
            <a:r>
              <a:rPr lang="en-US" i="1" dirty="0" err="1"/>
              <a:t>Redis</a:t>
            </a:r>
            <a:r>
              <a:rPr lang="en-US" i="1" dirty="0"/>
              <a:t> </a:t>
            </a:r>
            <a:r>
              <a:rPr lang="en-US" dirty="0"/>
              <a:t>in the </a:t>
            </a:r>
            <a:r>
              <a:rPr lang="en-US" i="1" dirty="0"/>
              <a:t>Performance at Scale with Amazon </a:t>
            </a:r>
            <a:r>
              <a:rPr lang="en-US" i="1" dirty="0" err="1"/>
              <a:t>ElastiCache</a:t>
            </a:r>
            <a:r>
              <a:rPr lang="en-US" i="1" dirty="0"/>
              <a:t> </a:t>
            </a:r>
            <a:r>
              <a:rPr lang="en-US" u="none" dirty="0">
                <a:solidFill>
                  <a:schemeClr val="tx1"/>
                </a:solidFill>
              </a:rPr>
              <a:t>at </a:t>
            </a:r>
            <a:r>
              <a:rPr lang="en-US" u="none" dirty="0">
                <a:solidFill>
                  <a:schemeClr val="accent5">
                    <a:lumMod val="60000"/>
                    <a:lumOff val="40000"/>
                  </a:schemeClr>
                </a:solidFill>
                <a:hlinkClick r:id="rId3">
                  <a:extLst>
                    <a:ext uri="{A12FA001-AC4F-418D-AE19-62706E023703}">
                      <ahyp:hlinkClr xmlns:ahyp="http://schemas.microsoft.com/office/drawing/2018/hyperlinkcolor" xmlns="" val="tx"/>
                    </a:ext>
                  </a:extLst>
                </a:hlinkClick>
              </a:rPr>
              <a:t>https://d0.awsstatic.com/whitepapers/performance-at-scale-with-amazon-elasticache.pdf</a:t>
            </a:r>
            <a:r>
              <a:rPr lang="en-US" u="none" dirty="0">
                <a:solidFill>
                  <a:schemeClr val="accent5">
                    <a:lumMod val="60000"/>
                    <a:lumOff val="40000"/>
                  </a:schemeClr>
                </a:solidFill>
              </a:rPr>
              <a:t>.</a:t>
            </a:r>
          </a:p>
          <a:p>
            <a:pPr marL="0" indent="0">
              <a:buFont typeface="Arial" panose="020B0604020202020204" pitchFamily="34" charset="0"/>
              <a:buNone/>
              <a:defRPr/>
            </a:pPr>
            <a:endParaRPr lang="en-US" u="none" dirty="0">
              <a:solidFill>
                <a:schemeClr val="accent5">
                  <a:lumMod val="60000"/>
                  <a:lumOff val="40000"/>
                </a:schemeClr>
              </a:solidFill>
            </a:endParaRPr>
          </a:p>
          <a:p>
            <a:pPr marL="171450" indent="-171450">
              <a:buFont typeface="Arial" panose="020B0604020202020204" pitchFamily="34" charset="0"/>
              <a:buChar char="•"/>
              <a:defRPr/>
            </a:pPr>
            <a:r>
              <a:rPr lang="en-US" i="1" u="none" dirty="0">
                <a:solidFill>
                  <a:schemeClr val="tx1"/>
                </a:solidFill>
              </a:rPr>
              <a:t>Choosing an Engine: </a:t>
            </a:r>
            <a:r>
              <a:rPr lang="en-US" i="1" u="none" dirty="0" err="1">
                <a:solidFill>
                  <a:schemeClr val="tx1"/>
                </a:solidFill>
              </a:rPr>
              <a:t>Memcached</a:t>
            </a:r>
            <a:r>
              <a:rPr lang="en-US" i="1" u="none" dirty="0">
                <a:solidFill>
                  <a:schemeClr val="tx1"/>
                </a:solidFill>
              </a:rPr>
              <a:t>, </a:t>
            </a:r>
            <a:r>
              <a:rPr lang="en-US" i="1" u="none" dirty="0" err="1">
                <a:solidFill>
                  <a:schemeClr val="tx1"/>
                </a:solidFill>
              </a:rPr>
              <a:t>Redis</a:t>
            </a:r>
            <a:r>
              <a:rPr lang="en-US" i="1" u="none" dirty="0">
                <a:solidFill>
                  <a:schemeClr val="tx1"/>
                </a:solidFill>
              </a:rPr>
              <a:t> (cluster mode disabled), or </a:t>
            </a:r>
            <a:r>
              <a:rPr lang="en-US" i="1" u="none" dirty="0" err="1">
                <a:solidFill>
                  <a:schemeClr val="tx1"/>
                </a:solidFill>
              </a:rPr>
              <a:t>Redis</a:t>
            </a:r>
            <a:r>
              <a:rPr lang="en-US" i="1" u="none" dirty="0">
                <a:solidFill>
                  <a:schemeClr val="tx1"/>
                </a:solidFill>
              </a:rPr>
              <a:t> (cluster mode enabled) in the </a:t>
            </a:r>
            <a:r>
              <a:rPr lang="en-US" u="none" dirty="0">
                <a:solidFill>
                  <a:schemeClr val="tx1"/>
                </a:solidFill>
              </a:rPr>
              <a:t>Amazon </a:t>
            </a:r>
            <a:r>
              <a:rPr lang="en-US" u="none" dirty="0" err="1">
                <a:solidFill>
                  <a:schemeClr val="tx1"/>
                </a:solidFill>
              </a:rPr>
              <a:t>ElastiCache</a:t>
            </a:r>
            <a:r>
              <a:rPr lang="en-US" u="none" dirty="0">
                <a:solidFill>
                  <a:schemeClr val="tx1"/>
                </a:solidFill>
              </a:rPr>
              <a:t> User Guide at </a:t>
            </a:r>
            <a:r>
              <a:rPr lang="en-US" u="none" dirty="0">
                <a:solidFill>
                  <a:schemeClr val="tx1"/>
                </a:solidFill>
                <a:hlinkClick r:id="rId4">
                  <a:extLst>
                    <a:ext uri="{A12FA001-AC4F-418D-AE19-62706E023703}">
                      <ahyp:hlinkClr xmlns:ahyp="http://schemas.microsoft.com/office/drawing/2018/hyperlinkcolor" xmlns="" val="tx"/>
                    </a:ext>
                  </a:extLst>
                </a:hlinkClick>
              </a:rPr>
              <a:t>http://docs.aws.amazon.com/AmazonElastiCache/latest/UserGuide/SelectEngine.Uses.html</a:t>
            </a:r>
            <a:r>
              <a:rPr lang="en-US" u="none" dirty="0">
                <a:solidFill>
                  <a:schemeClr val="tx1"/>
                </a:solidFill>
              </a:rPr>
              <a:t>.</a:t>
            </a:r>
          </a:p>
          <a:p>
            <a:pPr marL="171450" indent="-171450">
              <a:buFont typeface="Arial" panose="020B0604020202020204" pitchFamily="34" charset="0"/>
              <a:buChar char="•"/>
              <a:defRPr/>
            </a:pPr>
            <a:endParaRPr lang="en-US" dirty="0">
              <a:hlinkClick r:id="" action="ppaction://noaction"/>
            </a:endParaRPr>
          </a:p>
          <a:p>
            <a:pPr marL="171450" indent="-171450">
              <a:buFont typeface="Arial" panose="020B0604020202020204" pitchFamily="34" charset="0"/>
              <a:buChar char="•"/>
              <a:defRPr/>
            </a:pPr>
            <a:endParaRPr lang="en-US" dirty="0">
              <a:hlinkClick r:id="" action="ppaction://noaction"/>
            </a:endParaRPr>
          </a:p>
          <a:p>
            <a:pPr marL="171450" indent="-171450">
              <a:buFont typeface="Arial" charset="0"/>
              <a:buChar char="•"/>
            </a:pPr>
            <a:endParaRPr lang="en-US" dirty="0"/>
          </a:p>
          <a:p>
            <a:endParaRPr lang="id-ID" dirty="0"/>
          </a:p>
          <a:p>
            <a:endParaRPr lang="en-US" dirty="0"/>
          </a:p>
        </p:txBody>
      </p:sp>
    </p:spTree>
    <p:extLst>
      <p:ext uri="{BB962C8B-B14F-4D97-AF65-F5344CB8AC3E}">
        <p14:creationId xmlns:p14="http://schemas.microsoft.com/office/powerpoint/2010/main" val="118802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Advantages of Lazy Loading</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Only requested data is cached. </a:t>
            </a:r>
            <a:r>
              <a:rPr lang="en-US" b="0" i="0" kern="1200" dirty="0">
                <a:solidFill>
                  <a:schemeClr val="tx1"/>
                </a:solidFill>
                <a:effectLst/>
                <a:latin typeface="+mn-lt"/>
                <a:ea typeface="+mn-ea"/>
                <a:cs typeface="+mn-cs"/>
              </a:rPr>
              <a:t>Because most data is never requested, lazy loading avoids filling up the cache with data that isn't requested.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Node failures aren’t fatal. </a:t>
            </a:r>
            <a:r>
              <a:rPr lang="en-US" b="0" i="0" kern="1200" dirty="0">
                <a:solidFill>
                  <a:schemeClr val="tx1"/>
                </a:solidFill>
                <a:effectLst/>
                <a:latin typeface="+mn-lt"/>
                <a:ea typeface="+mn-ea"/>
                <a:cs typeface="+mn-cs"/>
              </a:rPr>
              <a:t>When a node fails and is replaced by a new, empty node, the application continues to function, but with increased latency. As requests are made to the new node, each cache miss results in a query of the database and adds the data copy to the cache so that subsequent requests are retrieved from the cache.</a:t>
            </a:r>
          </a:p>
          <a:p>
            <a:pPr marL="0" indent="0">
              <a:buFont typeface="Arial" panose="020B0604020202020204" pitchFamily="34" charset="0"/>
              <a:buNone/>
            </a:pPr>
            <a:endParaRPr lang="en-US"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Disadvantages of Lazy Loading</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Penalty for cache miss. </a:t>
            </a:r>
            <a:r>
              <a:rPr lang="en-US" b="0" i="0" kern="1200" dirty="0">
                <a:solidFill>
                  <a:schemeClr val="tx1"/>
                </a:solidFill>
                <a:effectLst/>
                <a:latin typeface="+mn-lt"/>
                <a:ea typeface="+mn-ea"/>
                <a:cs typeface="+mn-cs"/>
              </a:rPr>
              <a:t>Each cache miss results in three trips, </a:t>
            </a:r>
            <a:r>
              <a:rPr lang="en-US" dirty="0"/>
              <a:t>which can cause a noticeable delay in data getting to the application</a:t>
            </a:r>
            <a:r>
              <a:rPr lang="en-US" b="0" i="0" kern="1200" dirty="0">
                <a:solidFill>
                  <a:schemeClr val="tx1"/>
                </a:solidFill>
                <a:effectLst/>
                <a:latin typeface="+mn-lt"/>
                <a:ea typeface="+mn-ea"/>
                <a:cs typeface="+mn-cs"/>
              </a:rPr>
              <a:t>:</a:t>
            </a:r>
          </a:p>
          <a:p>
            <a:pPr marL="685800" lvl="1" indent="-228600">
              <a:buFont typeface="+mj-lt"/>
              <a:buAutoNum type="arabicPeriod"/>
            </a:pPr>
            <a:r>
              <a:rPr lang="en-US" b="0" i="0" kern="1200" dirty="0">
                <a:solidFill>
                  <a:schemeClr val="tx1"/>
                </a:solidFill>
                <a:effectLst/>
                <a:latin typeface="+mn-lt"/>
                <a:ea typeface="+mn-ea"/>
                <a:cs typeface="+mn-cs"/>
              </a:rPr>
              <a:t>Initial request for data from the cache</a:t>
            </a:r>
          </a:p>
          <a:p>
            <a:pPr marL="685800" lvl="1" indent="-228600">
              <a:buFont typeface="+mj-lt"/>
              <a:buAutoNum type="arabicPeriod"/>
            </a:pPr>
            <a:r>
              <a:rPr lang="en-US" b="0" i="0" kern="1200" dirty="0">
                <a:solidFill>
                  <a:schemeClr val="tx1"/>
                </a:solidFill>
                <a:effectLst/>
                <a:latin typeface="+mn-lt"/>
                <a:ea typeface="+mn-ea"/>
                <a:cs typeface="+mn-cs"/>
              </a:rPr>
              <a:t>Query of the database for the data</a:t>
            </a:r>
          </a:p>
          <a:p>
            <a:pPr marL="685800" lvl="1" indent="-228600">
              <a:buFont typeface="+mj-lt"/>
              <a:buAutoNum type="arabicPeriod"/>
            </a:pPr>
            <a:r>
              <a:rPr lang="en-US" b="0" i="0" kern="1200" dirty="0">
                <a:solidFill>
                  <a:schemeClr val="tx1"/>
                </a:solidFill>
                <a:effectLst/>
                <a:latin typeface="+mn-lt"/>
                <a:ea typeface="+mn-ea"/>
                <a:cs typeface="+mn-cs"/>
              </a:rPr>
              <a:t>Writing the data to the cache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Stale data. </a:t>
            </a:r>
            <a:r>
              <a:rPr lang="en-US" b="0" i="0" kern="1200" dirty="0">
                <a:solidFill>
                  <a:schemeClr val="tx1"/>
                </a:solidFill>
                <a:effectLst/>
                <a:latin typeface="+mn-lt"/>
                <a:ea typeface="+mn-ea"/>
                <a:cs typeface="+mn-cs"/>
              </a:rPr>
              <a:t>If data is only written to the cache when there is a cache miss, data in the cache can become stale because there are no updates when data is changed in the database. This issue is addressed by the Write Through and Adding TTL strategies.</a:t>
            </a:r>
          </a:p>
          <a:p>
            <a:pPr marL="0" indent="0">
              <a:buFont typeface="Arial" panose="020B0604020202020204" pitchFamily="34" charset="0"/>
              <a:buNone/>
            </a:pPr>
            <a:endParaRPr lang="en-US" b="0" i="0" kern="1200" dirty="0">
              <a:solidFill>
                <a:schemeClr val="tx1"/>
              </a:solidFill>
              <a:effectLst/>
              <a:latin typeface="+mn-lt"/>
              <a:ea typeface="+mn-ea"/>
              <a:cs typeface="+mn-cs"/>
            </a:endParaRPr>
          </a:p>
          <a:p>
            <a:r>
              <a:rPr lang="en-US" dirty="0"/>
              <a:t>For more information about caching strategies</a:t>
            </a:r>
          </a:p>
          <a:p>
            <a:r>
              <a:rPr lang="en-US" dirty="0">
                <a:hlinkClick r:id="rId3"/>
              </a:rPr>
              <a:t>http://docs.aws.amazon.com/AmazonElastiCache/latest/UserGuide/Strategies.html</a:t>
            </a:r>
            <a:endParaRPr lang="en-US" dirty="0"/>
          </a:p>
          <a:p>
            <a:endParaRPr lang="en-US" dirty="0"/>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Tree>
    <p:extLst>
      <p:ext uri="{BB962C8B-B14F-4D97-AF65-F5344CB8AC3E}">
        <p14:creationId xmlns:p14="http://schemas.microsoft.com/office/powerpoint/2010/main" val="108953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latin typeface="+mn-lt"/>
                <a:ea typeface="+mn-ea"/>
                <a:cs typeface="+mn-cs"/>
              </a:rPr>
              <a:t>Advantages of Write Through</a:t>
            </a:r>
            <a:endParaRPr lang="en-US"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Data in the cache is never stale. </a:t>
            </a:r>
            <a:r>
              <a:rPr lang="en-US" b="0" i="0" kern="1200" dirty="0">
                <a:solidFill>
                  <a:schemeClr val="tx1"/>
                </a:solidFill>
                <a:effectLst/>
                <a:latin typeface="+mn-lt"/>
                <a:ea typeface="+mn-ea"/>
                <a:cs typeface="+mn-cs"/>
              </a:rPr>
              <a:t>Because the data in the cache is updated every time it is written to the database, the data in the cache is always current.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Write penalty vs. Read penalty.</a:t>
            </a:r>
            <a:r>
              <a:rPr lang="en-US" sz="1200" b="0" i="0" kern="1200" baseline="0" dirty="0">
                <a:solidFill>
                  <a:schemeClr val="tx1"/>
                </a:solidFill>
                <a:effectLst/>
                <a:latin typeface="+mn-lt"/>
                <a:ea typeface="+mn-ea"/>
                <a:cs typeface="+mn-cs"/>
              </a:rPr>
              <a:t> E</a:t>
            </a:r>
            <a:r>
              <a:rPr lang="en-US" b="0" i="0" kern="1200" dirty="0">
                <a:solidFill>
                  <a:schemeClr val="tx1"/>
                </a:solidFill>
                <a:effectLst/>
                <a:latin typeface="+mn-lt"/>
                <a:ea typeface="+mn-ea"/>
                <a:cs typeface="+mn-cs"/>
              </a:rPr>
              <a:t>very write involves two trips:</a:t>
            </a:r>
          </a:p>
          <a:p>
            <a:pPr marL="685800" lvl="1" indent="-228600">
              <a:buFont typeface="+mj-lt"/>
              <a:buAutoNum type="arabicPeriod"/>
            </a:pPr>
            <a:r>
              <a:rPr lang="en-US" b="0" i="0" kern="1200" dirty="0">
                <a:solidFill>
                  <a:schemeClr val="tx1"/>
                </a:solidFill>
                <a:effectLst/>
                <a:latin typeface="+mn-lt"/>
                <a:ea typeface="+mn-ea"/>
                <a:cs typeface="+mn-cs"/>
              </a:rPr>
              <a:t>A write to the cache</a:t>
            </a:r>
          </a:p>
          <a:p>
            <a:pPr marL="685800" lvl="1" indent="-228600">
              <a:buFont typeface="+mj-lt"/>
              <a:buAutoNum type="arabicPeriod"/>
            </a:pPr>
            <a:r>
              <a:rPr lang="en-US" b="0" i="0" kern="1200" dirty="0">
                <a:solidFill>
                  <a:schemeClr val="tx1"/>
                </a:solidFill>
                <a:effectLst/>
                <a:latin typeface="+mn-lt"/>
                <a:ea typeface="+mn-ea"/>
                <a:cs typeface="+mn-cs"/>
              </a:rPr>
              <a:t>A write to the database</a:t>
            </a:r>
          </a:p>
          <a:p>
            <a:pPr marL="457200" lvl="1" indent="0">
              <a:buFont typeface="+mj-lt"/>
              <a:buNone/>
            </a:pPr>
            <a:endParaRPr lang="en-US" b="0" i="0" kern="1200" dirty="0">
              <a:solidFill>
                <a:schemeClr val="tx1"/>
              </a:solidFill>
              <a:effectLst/>
              <a:latin typeface="+mn-lt"/>
              <a:ea typeface="+mn-ea"/>
              <a:cs typeface="+mn-cs"/>
            </a:endParaRPr>
          </a:p>
          <a:p>
            <a:pPr marL="182880"/>
            <a:r>
              <a:rPr lang="en-US" sz="1200" b="0" i="0" kern="1200" dirty="0">
                <a:solidFill>
                  <a:schemeClr val="tx1"/>
                </a:solidFill>
                <a:effectLst/>
                <a:latin typeface="+mn-lt"/>
                <a:ea typeface="+mn-ea"/>
                <a:cs typeface="+mn-cs"/>
              </a:rPr>
              <a:t>The two trips add latency to the process. End users are generally more tolerant of latency when updating data than when retrieving data. There is an inherent sense that updates are more work and take longer.</a:t>
            </a:r>
          </a:p>
          <a:p>
            <a:pPr marL="182880"/>
            <a:endParaRPr lang="en-US" sz="1200" b="0" i="0" kern="1200" dirty="0">
              <a:solidFill>
                <a:schemeClr val="tx1"/>
              </a:solidFill>
              <a:effectLst/>
              <a:latin typeface="+mn-lt"/>
              <a:ea typeface="+mn-ea"/>
              <a:cs typeface="+mn-cs"/>
            </a:endParaRPr>
          </a:p>
          <a:p>
            <a:r>
              <a:rPr lang="en-US" b="1" i="0" kern="1200" dirty="0">
                <a:solidFill>
                  <a:schemeClr val="tx1"/>
                </a:solidFill>
                <a:effectLst/>
                <a:latin typeface="+mn-lt"/>
                <a:ea typeface="+mn-ea"/>
                <a:cs typeface="+mn-cs"/>
              </a:rPr>
              <a:t>Disadvantages of Write Through</a:t>
            </a:r>
            <a:endParaRPr lang="en-US"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Missing data. </a:t>
            </a:r>
            <a:r>
              <a:rPr lang="en-US" b="0" i="0" kern="1200" dirty="0">
                <a:solidFill>
                  <a:schemeClr val="tx1"/>
                </a:solidFill>
                <a:effectLst/>
                <a:latin typeface="+mn-lt"/>
                <a:ea typeface="+mn-ea"/>
                <a:cs typeface="+mn-cs"/>
              </a:rPr>
              <a:t>In the case of spinning up a new node, whether as the result of a node failure or scaling out, missing data continues to be missing until it is added or updated on the database. This can be minimized by implementing Lazy Loading in conjunction with Write Through.</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Cache churn. Because most data is never read, there can be a lot of unread data in the cluster. This is a waste of resources. By adding TTL</a:t>
            </a:r>
            <a:r>
              <a:rPr lang="en-US" sz="1200" b="0" i="0" u="none" strike="noStrike"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you can minimize wasted space.</a:t>
            </a:r>
          </a:p>
          <a:p>
            <a:endParaRPr lang="en-US" dirty="0"/>
          </a:p>
          <a:p>
            <a:r>
              <a:rPr lang="en-US" dirty="0"/>
              <a:t>For more information about caching strategies </a:t>
            </a:r>
            <a:r>
              <a:rPr lang="en-US" dirty="0">
                <a:hlinkClick r:id="rId3"/>
              </a:rPr>
              <a:t>http://docs.aws.amazon.com/AmazonElastiCache/latest/UserGuide/Strategies.html</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544718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key to selecting the correct answer involves</a:t>
            </a:r>
            <a:r>
              <a:rPr lang="en-US" sz="1200" b="0" kern="1200" baseline="0" dirty="0">
                <a:solidFill>
                  <a:schemeClr val="tx1"/>
                </a:solidFill>
                <a:effectLst/>
                <a:latin typeface="+mn-lt"/>
                <a:ea typeface="+mn-ea"/>
                <a:cs typeface="+mn-cs"/>
              </a:rPr>
              <a:t> recognizing that users are prompted to log in because the session state is not correctly cached. </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When users access a new web server instance, the session state is not present and the application operates</a:t>
            </a:r>
            <a:r>
              <a:rPr lang="en-US" sz="1200" b="0" kern="1200" dirty="0">
                <a:solidFill>
                  <a:schemeClr val="tx1"/>
                </a:solidFill>
                <a:effectLst/>
                <a:latin typeface="+mn-lt"/>
                <a:ea typeface="+mn-ea"/>
                <a:cs typeface="+mn-cs"/>
              </a:rPr>
              <a:t> as if the</a:t>
            </a:r>
            <a:r>
              <a:rPr lang="en-US" sz="1200" b="0" kern="1200" baseline="0" dirty="0">
                <a:solidFill>
                  <a:schemeClr val="tx1"/>
                </a:solidFill>
                <a:effectLst/>
                <a:latin typeface="+mn-lt"/>
                <a:ea typeface="+mn-ea"/>
                <a:cs typeface="+mn-cs"/>
              </a:rPr>
              <a:t> user didn’t log in. The answer is to move the session state off the web server.</a:t>
            </a:r>
          </a:p>
          <a:p>
            <a:endParaRPr lang="en-US" sz="1200" b="0" kern="1200" baseline="0" dirty="0">
              <a:solidFill>
                <a:schemeClr val="tx1"/>
              </a:solidFill>
              <a:effectLst/>
              <a:latin typeface="+mn-lt"/>
              <a:ea typeface="+mn-ea"/>
              <a:cs typeface="+mn-cs"/>
            </a:endParaRPr>
          </a:p>
          <a:p>
            <a:r>
              <a:rPr lang="en-US" sz="1200" b="0" kern="1200" baseline="0" dirty="0">
                <a:solidFill>
                  <a:schemeClr val="tx1"/>
                </a:solidFill>
                <a:effectLst/>
                <a:latin typeface="+mn-lt"/>
                <a:ea typeface="+mn-ea"/>
                <a:cs typeface="+mn-cs"/>
              </a:rPr>
              <a:t>Options A, B, and C involve keeping the</a:t>
            </a:r>
            <a:r>
              <a:rPr lang="en-US" sz="1200" b="0" kern="1200" dirty="0">
                <a:solidFill>
                  <a:schemeClr val="tx1"/>
                </a:solidFill>
                <a:effectLst/>
                <a:latin typeface="+mn-lt"/>
                <a:ea typeface="+mn-ea"/>
                <a:cs typeface="+mn-cs"/>
              </a:rPr>
              <a:t> </a:t>
            </a:r>
            <a:r>
              <a:rPr lang="en-US" sz="1200" b="0" kern="1200" baseline="0" dirty="0">
                <a:solidFill>
                  <a:schemeClr val="tx1"/>
                </a:solidFill>
                <a:effectLst/>
                <a:latin typeface="+mn-lt"/>
                <a:ea typeface="+mn-ea"/>
                <a:cs typeface="+mn-cs"/>
              </a:rPr>
              <a:t>session state on one web server, which won’t work. Option E is incorrect because you’d wait hours to get a result.</a:t>
            </a:r>
            <a:endParaRPr lang="en-US" sz="1200" b="0" kern="1200" dirty="0">
              <a:solidFill>
                <a:schemeClr val="tx1"/>
              </a:solidFill>
              <a:effectLst/>
              <a:latin typeface="+mn-lt"/>
              <a:ea typeface="+mn-ea"/>
              <a:cs typeface="+mn-cs"/>
            </a:endParaRPr>
          </a:p>
          <a:p>
            <a:endParaRPr lang="en-US" sz="1400" b="1" kern="1200" dirty="0">
              <a:solidFill>
                <a:schemeClr val="tx1"/>
              </a:solidFill>
              <a:effectLst/>
              <a:latin typeface="+mn-lt"/>
              <a:ea typeface="+mn-ea"/>
              <a:cs typeface="+mn-cs"/>
            </a:endParaRPr>
          </a:p>
          <a:p>
            <a:r>
              <a:rPr lang="en-US" sz="1400" b="1" kern="1200" dirty="0">
                <a:solidFill>
                  <a:schemeClr val="tx1"/>
                </a:solidFill>
                <a:effectLst/>
                <a:latin typeface="+mn-lt"/>
                <a:ea typeface="+mn-ea"/>
                <a:cs typeface="+mn-cs"/>
              </a:rPr>
              <a:t>What can I cache using Amazon </a:t>
            </a:r>
            <a:r>
              <a:rPr lang="en-US" sz="1400" b="1" kern="1200" dirty="0" err="1">
                <a:solidFill>
                  <a:schemeClr val="tx1"/>
                </a:solidFill>
                <a:effectLst/>
                <a:latin typeface="+mn-lt"/>
                <a:ea typeface="+mn-ea"/>
                <a:cs typeface="+mn-cs"/>
              </a:rPr>
              <a:t>ElastiCache</a:t>
            </a:r>
            <a:r>
              <a:rPr lang="en-US" sz="1400" b="1" kern="1200" dirty="0">
                <a:solidFill>
                  <a:schemeClr val="tx1"/>
                </a:solidFill>
                <a:effectLst/>
                <a:latin typeface="+mn-lt"/>
                <a:ea typeface="+mn-ea"/>
                <a:cs typeface="+mn-cs"/>
              </a:rPr>
              <a:t> for </a:t>
            </a:r>
            <a:r>
              <a:rPr lang="en-US" sz="1400" b="1" kern="1200" dirty="0" err="1">
                <a:solidFill>
                  <a:schemeClr val="tx1"/>
                </a:solidFill>
                <a:effectLst/>
                <a:latin typeface="+mn-lt"/>
                <a:ea typeface="+mn-ea"/>
                <a:cs typeface="+mn-cs"/>
              </a:rPr>
              <a:t>Memcached</a:t>
            </a:r>
            <a:r>
              <a:rPr lang="en-US" sz="1400" b="1"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You can cache a variety of objects using the service from the content in persistent data stores (such as Amazon RDS, Amazon </a:t>
            </a:r>
            <a:r>
              <a:rPr lang="en-US" sz="1200" kern="1200" dirty="0" err="1">
                <a:solidFill>
                  <a:schemeClr val="tx1"/>
                </a:solidFill>
                <a:effectLst/>
                <a:latin typeface="+mn-lt"/>
                <a:ea typeface="+mn-ea"/>
                <a:cs typeface="+mn-cs"/>
              </a:rPr>
              <a:t>SimpleDB</a:t>
            </a:r>
            <a:r>
              <a:rPr lang="en-US" sz="1200" kern="1200" dirty="0">
                <a:solidFill>
                  <a:schemeClr val="tx1"/>
                </a:solidFill>
                <a:effectLst/>
                <a:latin typeface="+mn-lt"/>
                <a:ea typeface="+mn-ea"/>
                <a:cs typeface="+mn-cs"/>
              </a:rPr>
              <a:t>, or self-managed databases hosted on Amazon EC2) to dynamically generated web pages (with NGINX, for example).</a:t>
            </a:r>
            <a:r>
              <a:rPr lang="en-US" sz="1200" kern="1200" baseline="0" dirty="0">
                <a:solidFill>
                  <a:schemeClr val="tx1"/>
                </a:solidFill>
                <a:effectLst/>
                <a:latin typeface="+mn-lt"/>
                <a:ea typeface="+mn-ea"/>
                <a:cs typeface="+mn-cs"/>
              </a:rPr>
              <a:t> You also can cache t</a:t>
            </a:r>
            <a:r>
              <a:rPr lang="en-US" sz="1200" kern="1200" dirty="0">
                <a:solidFill>
                  <a:schemeClr val="tx1"/>
                </a:solidFill>
                <a:effectLst/>
                <a:latin typeface="+mn-lt"/>
                <a:ea typeface="+mn-ea"/>
                <a:cs typeface="+mn-cs"/>
              </a:rPr>
              <a:t>ransient session data that may not require a persistent backing store. In addition, you can use it to implement high-frequency counters to deploy admission control in high-volume web applications.</a:t>
            </a:r>
            <a:endParaRPr lang="en-US" dirty="0"/>
          </a:p>
          <a:p>
            <a:endParaRPr lang="en-US" dirty="0"/>
          </a:p>
          <a:p>
            <a:r>
              <a:rPr lang="en-US" dirty="0"/>
              <a:t>For more information on Amazon </a:t>
            </a:r>
            <a:r>
              <a:rPr lang="en-US" dirty="0" err="1"/>
              <a:t>ElastiCache</a:t>
            </a:r>
            <a:r>
              <a:rPr lang="en-US" dirty="0"/>
              <a:t>, see</a:t>
            </a:r>
            <a:r>
              <a:rPr lang="en-US" baseline="0" dirty="0"/>
              <a:t> </a:t>
            </a:r>
            <a:r>
              <a:rPr lang="en-US" i="1" dirty="0"/>
              <a:t>Amazon </a:t>
            </a:r>
            <a:r>
              <a:rPr lang="en-US" i="1" dirty="0" err="1"/>
              <a:t>ElastiCache</a:t>
            </a:r>
            <a:r>
              <a:rPr lang="en-US" i="1" dirty="0"/>
              <a:t> FAQs</a:t>
            </a:r>
            <a:r>
              <a:rPr lang="en-US" dirty="0"/>
              <a:t> at </a:t>
            </a:r>
            <a:r>
              <a:rPr lang="en-US" dirty="0">
                <a:hlinkClick r:id="rId3"/>
              </a:rPr>
              <a:t>https://aws.amazon.com/elasticache/faqs/</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252122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optimal </a:t>
            </a:r>
            <a:r>
              <a:rPr lang="en-US" baseline="0" dirty="0"/>
              <a:t>way to approach this question is to eliminate the obviously wrong answers. Amazon SQS has no persistence, and Amazon SWF is not a store of any kind. The three</a:t>
            </a:r>
            <a:r>
              <a:rPr lang="en-US" dirty="0"/>
              <a:t> remaining answers are the </a:t>
            </a:r>
            <a:r>
              <a:rPr lang="en-US" baseline="0" dirty="0"/>
              <a:t>correct answers.</a:t>
            </a:r>
            <a:endParaRPr lang="en-US" dirty="0"/>
          </a:p>
          <a:p>
            <a:endParaRPr lang="en-US" dirty="0"/>
          </a:p>
          <a:p>
            <a:endParaRPr lang="en-US" dirty="0"/>
          </a:p>
        </p:txBody>
      </p:sp>
    </p:spTree>
    <p:extLst>
      <p:ext uri="{BB962C8B-B14F-4D97-AF65-F5344CB8AC3E}">
        <p14:creationId xmlns:p14="http://schemas.microsoft.com/office/powerpoint/2010/main" val="239006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Amazon</a:t>
            </a:r>
            <a:r>
              <a:rPr lang="en-US" baseline="0" dirty="0"/>
              <a:t> S3 access control list lets you grant least privilege permissions to users to read, write, or have full control at the object or bucket level. It was created before IAM existed.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ACLs are useful for enabling bucket logging, or restricting access to a bucket that will act as a static website that will be world-readable.</a:t>
            </a:r>
            <a:endParaRPr lang="en-US" dirty="0"/>
          </a:p>
          <a:p>
            <a:endParaRPr lang="en-US" dirty="0"/>
          </a:p>
        </p:txBody>
      </p:sp>
    </p:spTree>
    <p:extLst>
      <p:ext uri="{BB962C8B-B14F-4D97-AF65-F5344CB8AC3E}">
        <p14:creationId xmlns:p14="http://schemas.microsoft.com/office/powerpoint/2010/main" val="2384385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22478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Containers are an increasingly important way for developers to package and deploy their applications. They’re lightweight and provide a consistent, portable software environment for applications to easily run and scale. Some</a:t>
            </a:r>
            <a:r>
              <a:rPr lang="en-US" sz="1200" b="0" i="0" kern="1200" baseline="0" dirty="0">
                <a:solidFill>
                  <a:schemeClr val="tx1"/>
                </a:solidFill>
                <a:effectLst/>
                <a:latin typeface="+mn-lt"/>
                <a:ea typeface="+mn-ea"/>
                <a:cs typeface="+mn-cs"/>
              </a:rPr>
              <a:t> of the popular use cases for containers include b</a:t>
            </a:r>
            <a:r>
              <a:rPr lang="en-US" sz="1200" b="0" i="0" kern="1200" dirty="0">
                <a:solidFill>
                  <a:schemeClr val="tx1"/>
                </a:solidFill>
                <a:effectLst/>
                <a:latin typeface="+mn-lt"/>
                <a:ea typeface="+mn-ea"/>
                <a:cs typeface="+mn-cs"/>
              </a:rPr>
              <a:t>uilding and deploying </a:t>
            </a:r>
            <a:r>
              <a:rPr lang="en-US" sz="1200" b="0" i="0" kern="1200" dirty="0" err="1">
                <a:solidFill>
                  <a:schemeClr val="tx1"/>
                </a:solidFill>
                <a:effectLst/>
                <a:latin typeface="+mn-lt"/>
                <a:ea typeface="+mn-ea"/>
                <a:cs typeface="+mn-cs"/>
              </a:rPr>
              <a:t>microservices</a:t>
            </a:r>
            <a:r>
              <a:rPr lang="en-US" sz="1200" b="0" i="0" kern="1200" dirty="0">
                <a:solidFill>
                  <a:schemeClr val="tx1"/>
                </a:solidFill>
                <a:effectLst/>
                <a:latin typeface="+mn-lt"/>
                <a:ea typeface="+mn-ea"/>
                <a:cs typeface="+mn-cs"/>
              </a:rPr>
              <a:t>, running batch jobs for machine learning applications, and moving existing applications into the cloud.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AWS offers multiple container products to help you deploy, manage, and scale containers in production.</a:t>
            </a:r>
          </a:p>
          <a:p>
            <a:endParaRPr lang="en-US" dirty="0"/>
          </a:p>
          <a:p>
            <a:r>
              <a:rPr lang="en-US" sz="1200" b="0" i="0" kern="1200" dirty="0">
                <a:solidFill>
                  <a:schemeClr val="tx1"/>
                </a:solidFill>
                <a:effectLst/>
                <a:latin typeface="+mn-lt"/>
                <a:ea typeface="+mn-ea"/>
                <a:cs typeface="+mn-cs"/>
              </a:rPr>
              <a:t>There are a number of ways to run containers on AWS, including Amazon Elastic Container Service (ECS), a highly scalable, high-performance container management service.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 Elastic Container Service for Kubernetes (EKS) makes it easy for you to run Kubernetes on AWS. AWS </a:t>
            </a:r>
            <a:r>
              <a:rPr lang="en-US" sz="1200" b="0" i="0" kern="1200" dirty="0" err="1">
                <a:solidFill>
                  <a:schemeClr val="tx1"/>
                </a:solidFill>
                <a:effectLst/>
                <a:latin typeface="+mn-lt"/>
                <a:ea typeface="+mn-ea"/>
                <a:cs typeface="+mn-cs"/>
              </a:rPr>
              <a:t>Fargate</a:t>
            </a:r>
            <a:r>
              <a:rPr lang="en-US" sz="1200" b="0" i="0" kern="1200" dirty="0">
                <a:solidFill>
                  <a:schemeClr val="tx1"/>
                </a:solidFill>
                <a:effectLst/>
                <a:latin typeface="+mn-lt"/>
                <a:ea typeface="+mn-ea"/>
                <a:cs typeface="+mn-cs"/>
              </a:rPr>
              <a:t> is technology for Amazon ECS that lets you run containers without provisioning or managing servers.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Amazon Elastic Container Registry (ECR) is a highly available and secure private container repository that makes it easy to store and manage your Docker container images, encrypting and compressing images at rest so they are secure</a:t>
            </a:r>
            <a:r>
              <a:rPr lang="en-US" sz="1200" b="0" i="0" kern="1200" baseline="0" dirty="0">
                <a:solidFill>
                  <a:schemeClr val="tx1"/>
                </a:solidFill>
                <a:effectLst/>
                <a:latin typeface="+mn-lt"/>
                <a:ea typeface="+mn-ea"/>
                <a:cs typeface="+mn-cs"/>
              </a:rPr>
              <a:t> and </a:t>
            </a:r>
            <a:r>
              <a:rPr lang="en-US" sz="1200" b="0" i="0" kern="1200" dirty="0">
                <a:solidFill>
                  <a:schemeClr val="tx1"/>
                </a:solidFill>
                <a:effectLst/>
                <a:latin typeface="+mn-lt"/>
                <a:ea typeface="+mn-ea"/>
                <a:cs typeface="+mn-cs"/>
              </a:rPr>
              <a:t>fast to pull. </a:t>
            </a:r>
            <a:endParaRPr lang="en-US" dirty="0"/>
          </a:p>
          <a:p>
            <a:endParaRPr lang="en-US" dirty="0"/>
          </a:p>
          <a:p>
            <a:endParaRPr lang="en-US" dirty="0"/>
          </a:p>
        </p:txBody>
      </p:sp>
    </p:spTree>
    <p:extLst>
      <p:ext uri="{BB962C8B-B14F-4D97-AF65-F5344CB8AC3E}">
        <p14:creationId xmlns:p14="http://schemas.microsoft.com/office/powerpoint/2010/main" val="18407314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on </a:t>
            </a:r>
            <a:r>
              <a:rPr lang="en-US" sz="1200" b="0" i="0" u="none" strike="noStrike" kern="1200" dirty="0">
                <a:solidFill>
                  <a:schemeClr val="tx1"/>
                </a:solidFill>
                <a:effectLst/>
                <a:latin typeface="+mn-lt"/>
                <a:ea typeface="+mn-ea"/>
                <a:cs typeface="+mn-cs"/>
              </a:rPr>
              <a:t>Tools for Amazon Web Services, which </a:t>
            </a:r>
            <a:r>
              <a:rPr lang="en-US" sz="1200" b="0" i="0" kern="1200" dirty="0">
                <a:solidFill>
                  <a:schemeClr val="tx1"/>
                </a:solidFill>
                <a:effectLst/>
                <a:latin typeface="+mn-lt"/>
                <a:ea typeface="+mn-ea"/>
                <a:cs typeface="+mn-cs"/>
              </a:rPr>
              <a:t>highlights the primary developer tools, SDKs, IDE Toolkits, and Command Line Tools for developing and managing your AWS applications, see https://aws.amazon.com/tools/.</a:t>
            </a:r>
          </a:p>
          <a:p>
            <a:endParaRPr lang="en-US" dirty="0"/>
          </a:p>
        </p:txBody>
      </p:sp>
    </p:spTree>
    <p:extLst>
      <p:ext uri="{BB962C8B-B14F-4D97-AF65-F5344CB8AC3E}">
        <p14:creationId xmlns:p14="http://schemas.microsoft.com/office/powerpoint/2010/main" val="30653823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9852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bucket policy is a resource-based AWS Identity and Access Management (IAM) policy.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add a bucket policy to a bucket to grant other AWS accounts, or IAM users, access permissions for the bucket and the objects in it.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Object permissions only apply to the objects created by the bucket owner.</a:t>
            </a:r>
            <a:endParaRPr lang="en-US" dirty="0"/>
          </a:p>
          <a:p>
            <a:endParaRPr lang="en-US" dirty="0"/>
          </a:p>
        </p:txBody>
      </p:sp>
    </p:spTree>
    <p:extLst>
      <p:ext uri="{BB962C8B-B14F-4D97-AF65-F5344CB8AC3E}">
        <p14:creationId xmlns:p14="http://schemas.microsoft.com/office/powerpoint/2010/main" val="271170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52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9544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894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Amazon </a:t>
            </a:r>
            <a:r>
              <a:rPr lang="en-US" sz="1200" b="0" i="0" kern="1200" dirty="0" err="1">
                <a:solidFill>
                  <a:schemeClr val="tx1"/>
                </a:solidFill>
                <a:effectLst/>
                <a:latin typeface="+mn-lt"/>
                <a:ea typeface="+mn-ea"/>
                <a:cs typeface="+mn-cs"/>
              </a:rPr>
              <a:t>DynamoDB</a:t>
            </a:r>
            <a:r>
              <a:rPr lang="en-US" sz="1200" b="0" i="0" kern="1200" dirty="0">
                <a:solidFill>
                  <a:schemeClr val="tx1"/>
                </a:solidFill>
                <a:effectLst/>
                <a:latin typeface="+mn-lt"/>
                <a:ea typeface="+mn-ea"/>
                <a:cs typeface="+mn-cs"/>
              </a:rPr>
              <a:t> is a fully managed NoSQL database service </a:t>
            </a:r>
            <a:r>
              <a:rPr lang="en-US" dirty="0"/>
              <a:t>(</a:t>
            </a:r>
            <a:r>
              <a:rPr lang="en-US" dirty="0">
                <a:hlinkClick r:id="rId3"/>
              </a:rPr>
              <a:t>https://aws.amazon.com/nosql</a:t>
            </a:r>
            <a:r>
              <a:rPr lang="en-US" dirty="0"/>
              <a:t>)</a:t>
            </a:r>
            <a:r>
              <a:rPr lang="en-US" baseline="0" dirty="0"/>
              <a:t> </a:t>
            </a:r>
            <a:r>
              <a:rPr lang="en-US" sz="1200" b="0" i="0" kern="1200" dirty="0">
                <a:solidFill>
                  <a:schemeClr val="tx1"/>
                </a:solidFill>
                <a:effectLst/>
                <a:latin typeface="+mn-lt"/>
                <a:ea typeface="+mn-ea"/>
                <a:cs typeface="+mn-cs"/>
              </a:rPr>
              <a:t>that provides fast and predictable performance with seamless scalability.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service stores three geographically distributed replicas of each table to enable high availability and data durability. When reading data from </a:t>
            </a:r>
            <a:r>
              <a:rPr lang="en-US" sz="1200" b="0" i="0" kern="1200" dirty="0" err="1">
                <a:solidFill>
                  <a:schemeClr val="tx1"/>
                </a:solidFill>
                <a:effectLst/>
                <a:latin typeface="+mn-lt"/>
                <a:ea typeface="+mn-ea"/>
                <a:cs typeface="+mn-cs"/>
              </a:rPr>
              <a:t>DynamoDB</a:t>
            </a:r>
            <a:r>
              <a:rPr lang="en-US" sz="1200" b="0" i="0" kern="1200" dirty="0">
                <a:solidFill>
                  <a:schemeClr val="tx1"/>
                </a:solidFill>
                <a:effectLst/>
                <a:latin typeface="+mn-lt"/>
                <a:ea typeface="+mn-ea"/>
                <a:cs typeface="+mn-cs"/>
              </a:rPr>
              <a:t>, users can specify whether they want the read to be </a:t>
            </a:r>
            <a:r>
              <a:rPr lang="en-US" sz="1200" b="0" i="1" kern="1200" dirty="0">
                <a:solidFill>
                  <a:schemeClr val="tx1"/>
                </a:solidFill>
                <a:effectLst/>
                <a:latin typeface="+mn-lt"/>
                <a:ea typeface="+mn-ea"/>
                <a:cs typeface="+mn-cs"/>
              </a:rPr>
              <a:t>eventually consistent </a:t>
            </a:r>
            <a:r>
              <a:rPr lang="en-US" sz="1200" b="0" i="0" kern="1200" dirty="0">
                <a:solidFill>
                  <a:schemeClr val="tx1"/>
                </a:solidFill>
                <a:effectLst/>
                <a:latin typeface="+mn-lt"/>
                <a:ea typeface="+mn-ea"/>
                <a:cs typeface="+mn-cs"/>
              </a:rPr>
              <a:t>or </a:t>
            </a:r>
            <a:r>
              <a:rPr lang="en-US" sz="1200" b="0" i="1" kern="1200" dirty="0">
                <a:solidFill>
                  <a:schemeClr val="tx1"/>
                </a:solidFill>
                <a:effectLst/>
                <a:latin typeface="+mn-lt"/>
                <a:ea typeface="+mn-ea"/>
                <a:cs typeface="+mn-cs"/>
              </a:rPr>
              <a:t>strongly consistent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DynamoDB</a:t>
            </a:r>
            <a:r>
              <a:rPr lang="en-US" sz="1200" b="0" i="0" kern="1200" dirty="0">
                <a:solidFill>
                  <a:schemeClr val="tx1"/>
                </a:solidFill>
                <a:effectLst/>
                <a:latin typeface="+mn-lt"/>
                <a:ea typeface="+mn-ea"/>
                <a:cs typeface="+mn-cs"/>
              </a:rPr>
              <a:t> supports fast, in-place updates, and runs exclusively on solid state drives (SSD).</a:t>
            </a:r>
          </a:p>
          <a:p>
            <a:endParaRPr lang="en-US" sz="1200" b="0" i="0" kern="1200" dirty="0">
              <a:solidFill>
                <a:schemeClr val="tx1"/>
              </a:solidFill>
              <a:effectLst/>
              <a:latin typeface="+mn-lt"/>
              <a:ea typeface="+mn-ea"/>
              <a:cs typeface="+mn-cs"/>
            </a:endParaRPr>
          </a:p>
          <a:p>
            <a:r>
              <a:rPr lang="en-US" b="1" dirty="0"/>
              <a:t>Operations on tables</a:t>
            </a:r>
          </a:p>
          <a:p>
            <a:pPr marL="171450" indent="-171450">
              <a:buFont typeface="Arial" panose="020B0604020202020204" pitchFamily="34" charset="0"/>
              <a:buChar char="•"/>
            </a:pPr>
            <a:r>
              <a:rPr lang="en-US" sz="1050" dirty="0" err="1">
                <a:latin typeface="Courier New" panose="02070309020205020404" pitchFamily="49" charset="0"/>
                <a:cs typeface="Courier New" panose="02070309020205020404" pitchFamily="49" charset="0"/>
              </a:rPr>
              <a:t>CreateTable</a:t>
            </a:r>
            <a:endParaRPr lang="en-US" sz="1050" dirty="0">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US" sz="1050" dirty="0" err="1">
                <a:latin typeface="Courier New" panose="02070309020205020404" pitchFamily="49" charset="0"/>
                <a:cs typeface="Courier New" panose="02070309020205020404" pitchFamily="49" charset="0"/>
              </a:rPr>
              <a:t>UpdateTable</a:t>
            </a:r>
            <a:endParaRPr lang="en-US" sz="1050" dirty="0">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US" sz="1050" dirty="0" err="1">
                <a:latin typeface="Courier New" panose="02070309020205020404" pitchFamily="49" charset="0"/>
                <a:cs typeface="Courier New" panose="02070309020205020404" pitchFamily="49" charset="0"/>
              </a:rPr>
              <a:t>DeleteTable</a:t>
            </a:r>
            <a:endParaRPr lang="en-US" sz="1050" dirty="0">
              <a:latin typeface="Courier New" panose="02070309020205020404" pitchFamily="49" charset="0"/>
              <a:cs typeface="Courier New" panose="02070309020205020404" pitchFamily="49" charset="0"/>
            </a:endParaRPr>
          </a:p>
          <a:p>
            <a:pPr marL="171450" indent="-171450">
              <a:buFont typeface="Arial" panose="020B0604020202020204" pitchFamily="34" charset="0"/>
              <a:buChar char="•"/>
            </a:pPr>
            <a:r>
              <a:rPr lang="en-US" sz="1050" dirty="0" err="1">
                <a:latin typeface="Courier New" panose="02070309020205020404" pitchFamily="49" charset="0"/>
                <a:cs typeface="Courier New" panose="02070309020205020404" pitchFamily="49" charset="0"/>
              </a:rPr>
              <a:t>ListTable</a:t>
            </a:r>
            <a:endParaRPr lang="en-US" sz="1050" dirty="0">
              <a:latin typeface="Courier New" panose="02070309020205020404" pitchFamily="49" charset="0"/>
              <a:cs typeface="Courier New" panose="02070309020205020404" pitchFamily="49" charset="0"/>
            </a:endParaRPr>
          </a:p>
          <a:p>
            <a:r>
              <a:rPr lang="en-US" b="1" dirty="0"/>
              <a:t>Operations on tables or indexes</a:t>
            </a:r>
          </a:p>
          <a:p>
            <a:pPr marL="171450" indent="-171450">
              <a:buFont typeface="Arial" charset="0"/>
              <a:buChar char="•"/>
            </a:pPr>
            <a:r>
              <a:rPr lang="en-US" sz="1050" dirty="0"/>
              <a:t>Query</a:t>
            </a:r>
          </a:p>
          <a:p>
            <a:pPr marL="171450" indent="-171450">
              <a:buFont typeface="Arial" charset="0"/>
              <a:buChar char="•"/>
            </a:pPr>
            <a:r>
              <a:rPr lang="en-US" sz="1050" dirty="0"/>
              <a:t>Scan</a:t>
            </a:r>
          </a:p>
          <a:p>
            <a:r>
              <a:rPr lang="en-US" b="1" dirty="0"/>
              <a:t>Operations on items</a:t>
            </a:r>
          </a:p>
          <a:p>
            <a:pPr marL="171450" indent="-171450">
              <a:buFont typeface="Arial" charset="0"/>
              <a:buChar char="•"/>
            </a:pPr>
            <a:r>
              <a:rPr lang="en-US" sz="1050" dirty="0" err="1">
                <a:latin typeface="Courier New" panose="02070309020205020404" pitchFamily="49" charset="0"/>
                <a:cs typeface="Courier New" panose="02070309020205020404" pitchFamily="49" charset="0"/>
              </a:rPr>
              <a:t>GetItem</a:t>
            </a:r>
            <a:endParaRPr lang="en-US" sz="1050" dirty="0">
              <a:latin typeface="Courier New" panose="02070309020205020404" pitchFamily="49" charset="0"/>
              <a:cs typeface="Courier New" panose="02070309020205020404" pitchFamily="49" charset="0"/>
            </a:endParaRPr>
          </a:p>
          <a:p>
            <a:pPr marL="171450" indent="-171450">
              <a:buFont typeface="Arial" charset="0"/>
              <a:buChar char="•"/>
            </a:pPr>
            <a:r>
              <a:rPr lang="en-US" sz="1050" dirty="0" err="1">
                <a:latin typeface="Courier New" panose="02070309020205020404" pitchFamily="49" charset="0"/>
                <a:cs typeface="Courier New" panose="02070309020205020404" pitchFamily="49" charset="0"/>
              </a:rPr>
              <a:t>PutItem</a:t>
            </a:r>
            <a:endParaRPr lang="en-US" sz="1050" dirty="0">
              <a:latin typeface="Courier New" panose="02070309020205020404" pitchFamily="49" charset="0"/>
              <a:cs typeface="Courier New" panose="02070309020205020404" pitchFamily="49" charset="0"/>
            </a:endParaRPr>
          </a:p>
          <a:p>
            <a:pPr marL="171450" indent="-171450">
              <a:buFont typeface="Arial" charset="0"/>
              <a:buChar char="•"/>
            </a:pPr>
            <a:r>
              <a:rPr lang="en-US" sz="1050" dirty="0" err="1">
                <a:latin typeface="Courier New" panose="02070309020205020404" pitchFamily="49" charset="0"/>
                <a:cs typeface="Courier New" panose="02070309020205020404" pitchFamily="49" charset="0"/>
              </a:rPr>
              <a:t>UpdateItem</a:t>
            </a:r>
            <a:endParaRPr lang="en-US" sz="1050" dirty="0">
              <a:latin typeface="Courier New" panose="02070309020205020404" pitchFamily="49" charset="0"/>
              <a:cs typeface="Courier New" panose="02070309020205020404" pitchFamily="49" charset="0"/>
            </a:endParaRPr>
          </a:p>
          <a:p>
            <a:pPr marL="171450" indent="-171450">
              <a:buFont typeface="Arial" charset="0"/>
              <a:buChar char="•"/>
            </a:pPr>
            <a:r>
              <a:rPr lang="en-US" sz="1050" dirty="0" err="1">
                <a:latin typeface="Courier New" panose="02070309020205020404" pitchFamily="49" charset="0"/>
                <a:cs typeface="Courier New" panose="02070309020205020404" pitchFamily="49" charset="0"/>
              </a:rPr>
              <a:t>DeleteItem</a:t>
            </a:r>
            <a:endParaRPr lang="en-US" sz="1050" dirty="0">
              <a:latin typeface="Courier New" panose="02070309020205020404" pitchFamily="49" charset="0"/>
              <a:cs typeface="Courier New" panose="02070309020205020404" pitchFamily="49" charset="0"/>
            </a:endParaRPr>
          </a:p>
          <a:p>
            <a:pPr marL="171450" indent="-171450">
              <a:buFont typeface="Arial" charset="0"/>
              <a:buChar char="•"/>
            </a:pPr>
            <a:r>
              <a:rPr lang="en-US" sz="1050" dirty="0"/>
              <a:t>Conditional write operations</a:t>
            </a:r>
          </a:p>
          <a:p>
            <a:pPr marL="171450" indent="-171450">
              <a:buFont typeface="Arial" charset="0"/>
              <a:buChar char="•"/>
            </a:pPr>
            <a:r>
              <a:rPr lang="en-US" sz="1050" dirty="0"/>
              <a:t>Optimistic locking with version number</a:t>
            </a:r>
          </a:p>
          <a:p>
            <a:pPr marL="171450" indent="-171450">
              <a:buFont typeface="Arial" charset="0"/>
              <a:buChar char="•"/>
            </a:pPr>
            <a:r>
              <a:rPr lang="en-US" sz="1050" dirty="0"/>
              <a:t>Batch operations</a:t>
            </a:r>
          </a:p>
          <a:p>
            <a:pPr marL="628650" lvl="1" indent="-171450">
              <a:buFont typeface="Arial" charset="0"/>
              <a:buChar char="•"/>
            </a:pPr>
            <a:r>
              <a:rPr lang="en-US" sz="1050" dirty="0" err="1">
                <a:latin typeface="Courier New" panose="02070309020205020404" pitchFamily="49" charset="0"/>
                <a:cs typeface="Courier New" panose="02070309020205020404" pitchFamily="49" charset="0"/>
              </a:rPr>
              <a:t>BatchGetItem</a:t>
            </a:r>
            <a:endParaRPr lang="en-US" sz="1050" dirty="0">
              <a:latin typeface="Courier New" panose="02070309020205020404" pitchFamily="49" charset="0"/>
              <a:cs typeface="Courier New" panose="02070309020205020404" pitchFamily="49" charset="0"/>
            </a:endParaRPr>
          </a:p>
          <a:p>
            <a:pPr marL="628650" lvl="1" indent="-171450">
              <a:buFont typeface="Arial" charset="0"/>
              <a:buChar char="•"/>
            </a:pPr>
            <a:r>
              <a:rPr lang="en-US" sz="1050" dirty="0" err="1">
                <a:latin typeface="Courier New" panose="02070309020205020404" pitchFamily="49" charset="0"/>
                <a:cs typeface="Courier New" panose="02070309020205020404" pitchFamily="49" charset="0"/>
              </a:rPr>
              <a:t>BatchWriteItem</a:t>
            </a:r>
            <a:endParaRPr lang="en-US" dirty="0"/>
          </a:p>
          <a:p>
            <a:endParaRPr lang="id-ID" dirty="0"/>
          </a:p>
          <a:p>
            <a:endParaRPr lang="en-US" dirty="0"/>
          </a:p>
        </p:txBody>
      </p:sp>
    </p:spTree>
    <p:extLst>
      <p:ext uri="{BB962C8B-B14F-4D97-AF65-F5344CB8AC3E}">
        <p14:creationId xmlns:p14="http://schemas.microsoft.com/office/powerpoint/2010/main" val="29752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endParaRPr lang="en-US"/>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endParaRPr lang="en-US"/>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endParaRPr lang="en-US"/>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endParaRPr lang="en-US"/>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endParaRPr lang="en-US"/>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endParaRPr lang="en-US"/>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dirty="0"/>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endParaRPr lang="en-US"/>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8725223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dirty="0"/>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dirty="0"/>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dirty="0"/>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dirty="0"/>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7108585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5395086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dirty="0"/>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9861952" y="6089840"/>
            <a:ext cx="1910948" cy="449072"/>
          </a:xfrm>
          <a:prstGeom prst="rect">
            <a:avLst/>
          </a:prstGeom>
        </p:spPr>
      </p:pic>
      <p:sp>
        <p:nvSpPr>
          <p:cNvPr id="10" name="Footer Placeholder 4">
            <a:extLst>
              <a:ext uri="{FF2B5EF4-FFF2-40B4-BE49-F238E27FC236}">
                <a16:creationId xmlns:a16="http://schemas.microsoft.com/office/drawing/2014/main" id="{F86437D1-E7F9-2F42-864E-95D935B7DAF8}"/>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dirty="0"/>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endParaRPr lang="en-US" dirty="0"/>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endParaRPr lang="en-US" dirty="0"/>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endParaRPr lang="en-US" dirty="0"/>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endParaRPr lang="en-US" dirty="0"/>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18"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endParaRPr lang="en-US" dirty="0"/>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endParaRPr lang="en-US" dirty="0"/>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endParaRPr lang="en-US" dirty="0"/>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dirty="0"/>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smtClean="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https://support.aws.amazon.com/#/contacts/aws-training.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smtClean="0"/>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946568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119429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68846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dirty="0"/>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a:t>
            </a:r>
            <a:r>
              <a:rPr lang="en-US" dirty="0" smtClean="0"/>
              <a:t>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smtClean="0"/>
              <a:t>© 2020 Amazon Web Services, Inc. or its Affiliates. All rights reserved.</a:t>
            </a:r>
            <a:endParaRPr lang="en-US" dirty="0"/>
          </a:p>
        </p:txBody>
      </p:sp>
    </p:spTree>
    <p:custDataLst>
      <p:tags r:id="rId23"/>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68" r:id="rId16"/>
    <p:sldLayoutId id="2147483672" r:id="rId17"/>
    <p:sldLayoutId id="2147483665" r:id="rId18"/>
    <p:sldLayoutId id="2147483677" r:id="rId19"/>
    <p:sldLayoutId id="2147483669" r:id="rId20"/>
    <p:sldLayoutId id="2147483660" r:id="rId2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3.png"/><Relationship Id="rId18" Type="http://schemas.openxmlformats.org/officeDocument/2006/relationships/image" Target="../media/image47.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33.emf"/><Relationship Id="rId17" Type="http://schemas.openxmlformats.org/officeDocument/2006/relationships/image" Target="../media/image46.png"/><Relationship Id="rId2" Type="http://schemas.openxmlformats.org/officeDocument/2006/relationships/notesSlide" Target="../notesSlides/notesSlide31.xml"/><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1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4.png"/><Relationship Id="rId10" Type="http://schemas.openxmlformats.org/officeDocument/2006/relationships/image" Target="../media/image41.png"/><Relationship Id="rId19" Type="http://schemas.openxmlformats.org/officeDocument/2006/relationships/image" Target="../media/image48.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32.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1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61.tiff"/><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Domain 3 - Development with AWS</a:t>
            </a:r>
            <a:endParaRPr lang="en-US" dirty="0"/>
          </a:p>
        </p:txBody>
      </p:sp>
      <p:sp>
        <p:nvSpPr>
          <p:cNvPr id="6" name="Text Placeholder 5"/>
          <p:cNvSpPr>
            <a:spLocks noGrp="1"/>
          </p:cNvSpPr>
          <p:nvPr>
            <p:ph type="body" sz="quarter" idx="10"/>
          </p:nvPr>
        </p:nvSpPr>
        <p:spPr/>
        <p:txBody>
          <a:bodyPr/>
          <a:lstStyle/>
          <a:p>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4294967295"/>
          </p:nvPr>
        </p:nvSpPr>
        <p:spPr>
          <a:xfrm>
            <a:off x="9448800" y="6356350"/>
            <a:ext cx="2743200" cy="365125"/>
          </a:xfrm>
        </p:spPr>
        <p:txBody>
          <a:bodyPr/>
          <a:lstStyle/>
          <a:p>
            <a:fld id="{B6A95138-A96E-2F42-A959-2EFD44FE4AB7}" type="slidenum">
              <a:rPr lang="en-US" smtClean="0"/>
              <a:t>1</a:t>
            </a:fld>
            <a:endParaRPr lang="en-US"/>
          </a:p>
        </p:txBody>
      </p:sp>
    </p:spTree>
    <p:extLst>
      <p:ext uri="{BB962C8B-B14F-4D97-AF65-F5344CB8AC3E}">
        <p14:creationId xmlns:p14="http://schemas.microsoft.com/office/powerpoint/2010/main" val="1714973502"/>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10</a:t>
            </a:fld>
            <a:endParaRPr lang="en-US"/>
          </a:p>
        </p:txBody>
      </p:sp>
      <p:grpSp>
        <p:nvGrpSpPr>
          <p:cNvPr id="6" name="Group 5">
            <a:extLst>
              <a:ext uri="{FF2B5EF4-FFF2-40B4-BE49-F238E27FC236}">
                <a16:creationId xmlns:a16="http://schemas.microsoft.com/office/drawing/2014/main" id="{2F392889-6628-4CE8-A3ED-A53C2C177574}"/>
              </a:ext>
            </a:extLst>
          </p:cNvPr>
          <p:cNvGrpSpPr/>
          <p:nvPr/>
        </p:nvGrpSpPr>
        <p:grpSpPr>
          <a:xfrm>
            <a:off x="4987399" y="4347830"/>
            <a:ext cx="4037807" cy="996259"/>
            <a:chOff x="4892891" y="4408580"/>
            <a:chExt cx="4037807" cy="996259"/>
          </a:xfrm>
        </p:grpSpPr>
        <p:sp>
          <p:nvSpPr>
            <p:cNvPr id="7" name="Rectangle: Top Corners Rounded 77">
              <a:extLst>
                <a:ext uri="{FF2B5EF4-FFF2-40B4-BE49-F238E27FC236}">
                  <a16:creationId xmlns:a16="http://schemas.microsoft.com/office/drawing/2014/main" id="{458E3DBA-2F69-4049-AC2D-D944F467586B}"/>
                </a:ext>
              </a:extLst>
            </p:cNvPr>
            <p:cNvSpPr/>
            <p:nvPr/>
          </p:nvSpPr>
          <p:spPr>
            <a:xfrm rot="16200000" flipH="1">
              <a:off x="6413665" y="2887806"/>
              <a:ext cx="996259" cy="4037807"/>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a:extLst>
                <a:ext uri="{FF2B5EF4-FFF2-40B4-BE49-F238E27FC236}">
                  <a16:creationId xmlns:a16="http://schemas.microsoft.com/office/drawing/2014/main" id="{0BFB581B-1915-4E03-AD77-C96410731646}"/>
                </a:ext>
              </a:extLst>
            </p:cNvPr>
            <p:cNvSpPr txBox="1"/>
            <p:nvPr/>
          </p:nvSpPr>
          <p:spPr>
            <a:xfrm>
              <a:off x="5678237" y="4555876"/>
              <a:ext cx="2556743" cy="738664"/>
            </a:xfrm>
            <a:prstGeom prst="rect">
              <a:avLst/>
            </a:prstGeom>
            <a:noFill/>
          </p:spPr>
          <p:txBody>
            <a:bodyPr wrap="square" lIns="0" tIns="0" rIns="0" bIns="0" rtlCol="0" anchor="ctr">
              <a:spAutoFit/>
            </a:bodyPr>
            <a:lstStyle/>
            <a:p>
              <a:pPr algn="r"/>
              <a:r>
                <a:rPr lang="en-US" sz="2400" dirty="0">
                  <a:latin typeface="Amazon Ember" panose="020B0603020204020204" pitchFamily="34" charset="0"/>
                  <a:ea typeface="Amazon Ember" panose="020B0603020204020204" pitchFamily="34" charset="0"/>
                  <a:cs typeface="Amazon Ember" panose="020B0603020204020204" pitchFamily="34" charset="0"/>
                </a:rPr>
                <a:t>Partitions based on partition key</a:t>
              </a:r>
            </a:p>
          </p:txBody>
        </p:sp>
      </p:grpSp>
      <p:grpSp>
        <p:nvGrpSpPr>
          <p:cNvPr id="9" name="Group 8">
            <a:extLst>
              <a:ext uri="{FF2B5EF4-FFF2-40B4-BE49-F238E27FC236}">
                <a16:creationId xmlns:a16="http://schemas.microsoft.com/office/drawing/2014/main" id="{D2876ED9-2466-4D48-A715-A8034D1D2888}"/>
              </a:ext>
            </a:extLst>
          </p:cNvPr>
          <p:cNvGrpSpPr/>
          <p:nvPr/>
        </p:nvGrpSpPr>
        <p:grpSpPr>
          <a:xfrm>
            <a:off x="804115" y="2434624"/>
            <a:ext cx="6045363" cy="2326739"/>
            <a:chOff x="804115" y="2592461"/>
            <a:chExt cx="6045363" cy="2326739"/>
          </a:xfrm>
        </p:grpSpPr>
        <p:cxnSp>
          <p:nvCxnSpPr>
            <p:cNvPr id="10" name="Straight Arrow Connector 9">
              <a:extLst>
                <a:ext uri="{FF2B5EF4-FFF2-40B4-BE49-F238E27FC236}">
                  <a16:creationId xmlns:a16="http://schemas.microsoft.com/office/drawing/2014/main" id="{D4D14384-C243-4460-9884-2221712308C4}"/>
                </a:ext>
              </a:extLst>
            </p:cNvPr>
            <p:cNvCxnSpPr/>
            <p:nvPr/>
          </p:nvCxnSpPr>
          <p:spPr>
            <a:xfrm flipH="1">
              <a:off x="5413699" y="2830446"/>
              <a:ext cx="552623" cy="0"/>
            </a:xfrm>
            <a:prstGeom prst="straightConnector1">
              <a:avLst/>
            </a:prstGeom>
            <a:ln w="6350">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CB00AFF3-7611-4619-AAB8-E771258BA0A3}"/>
                </a:ext>
              </a:extLst>
            </p:cNvPr>
            <p:cNvSpPr txBox="1"/>
            <p:nvPr/>
          </p:nvSpPr>
          <p:spPr>
            <a:xfrm>
              <a:off x="5961414" y="2722724"/>
              <a:ext cx="492122" cy="246221"/>
            </a:xfrm>
            <a:prstGeom prst="rect">
              <a:avLst/>
            </a:prstGeom>
            <a:noFill/>
          </p:spPr>
          <p:txBody>
            <a:bodyPr wrap="none" lIns="0" tIns="0" rIns="0" bIns="0" rtlCol="0">
              <a:spAutoFit/>
            </a:bodyPr>
            <a:lstStyle/>
            <a:p>
              <a:r>
                <a:rPr lang="en-US" sz="1600" dirty="0">
                  <a:solidFill>
                    <a:schemeClr val="tx1">
                      <a:lumMod val="50000"/>
                    </a:schemeClr>
                  </a:solidFill>
                  <a:latin typeface="+mj-lt"/>
                  <a:ea typeface="Amazon Ember" panose="020B0603020204020204" pitchFamily="34" charset="0"/>
                  <a:cs typeface="Amazon Ember" panose="020B0603020204020204" pitchFamily="34" charset="0"/>
                </a:rPr>
                <a:t>Table</a:t>
              </a:r>
            </a:p>
          </p:txBody>
        </p:sp>
        <p:sp>
          <p:nvSpPr>
            <p:cNvPr id="12" name="Rounded Rectangle 7">
              <a:extLst>
                <a:ext uri="{FF2B5EF4-FFF2-40B4-BE49-F238E27FC236}">
                  <a16:creationId xmlns:a16="http://schemas.microsoft.com/office/drawing/2014/main" id="{D2C49060-609D-4D4B-A3F0-E002A787AC15}"/>
                </a:ext>
              </a:extLst>
            </p:cNvPr>
            <p:cNvSpPr/>
            <p:nvPr/>
          </p:nvSpPr>
          <p:spPr>
            <a:xfrm>
              <a:off x="838199" y="2592461"/>
              <a:ext cx="4554174" cy="1196146"/>
            </a:xfrm>
            <a:prstGeom prst="roundRect">
              <a:avLst>
                <a:gd name="adj" fmla="val 0"/>
              </a:avLst>
            </a:prstGeom>
            <a:ln w="9525">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2">
              <a:extLst>
                <a:ext uri="{FF2B5EF4-FFF2-40B4-BE49-F238E27FC236}">
                  <a16:creationId xmlns:a16="http://schemas.microsoft.com/office/drawing/2014/main" id="{4B517BCF-2751-41B8-902D-797238932CB2}"/>
                </a:ext>
              </a:extLst>
            </p:cNvPr>
            <p:cNvSpPr/>
            <p:nvPr/>
          </p:nvSpPr>
          <p:spPr>
            <a:xfrm>
              <a:off x="986554" y="2699535"/>
              <a:ext cx="4000845" cy="2704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ounded Rectangle 24">
              <a:extLst>
                <a:ext uri="{FF2B5EF4-FFF2-40B4-BE49-F238E27FC236}">
                  <a16:creationId xmlns:a16="http://schemas.microsoft.com/office/drawing/2014/main" id="{039980A5-1495-41AC-BE1C-B3B0758CB569}"/>
                </a:ext>
              </a:extLst>
            </p:cNvPr>
            <p:cNvSpPr/>
            <p:nvPr/>
          </p:nvSpPr>
          <p:spPr>
            <a:xfrm>
              <a:off x="1028524" y="2741309"/>
              <a:ext cx="506310" cy="178275"/>
            </a:xfrm>
            <a:prstGeom prst="round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Rounded Rectangle 25">
              <a:extLst>
                <a:ext uri="{FF2B5EF4-FFF2-40B4-BE49-F238E27FC236}">
                  <a16:creationId xmlns:a16="http://schemas.microsoft.com/office/drawing/2014/main" id="{DB4B1E6F-328D-49EE-BE51-2A3434622B13}"/>
                </a:ext>
              </a:extLst>
            </p:cNvPr>
            <p:cNvSpPr/>
            <p:nvPr/>
          </p:nvSpPr>
          <p:spPr>
            <a:xfrm>
              <a:off x="1645807" y="2741309"/>
              <a:ext cx="506310" cy="1782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ounded Rectangle 26">
              <a:extLst>
                <a:ext uri="{FF2B5EF4-FFF2-40B4-BE49-F238E27FC236}">
                  <a16:creationId xmlns:a16="http://schemas.microsoft.com/office/drawing/2014/main" id="{CB1E1D1C-7813-4083-A9DD-8BAFCD6A8050}"/>
                </a:ext>
              </a:extLst>
            </p:cNvPr>
            <p:cNvSpPr/>
            <p:nvPr/>
          </p:nvSpPr>
          <p:spPr>
            <a:xfrm>
              <a:off x="2269654" y="2741309"/>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Rectangle 16">
              <a:extLst>
                <a:ext uri="{FF2B5EF4-FFF2-40B4-BE49-F238E27FC236}">
                  <a16:creationId xmlns:a16="http://schemas.microsoft.com/office/drawing/2014/main" id="{215982A4-902A-451B-B76D-F8515A106E8E}"/>
                </a:ext>
              </a:extLst>
            </p:cNvPr>
            <p:cNvSpPr/>
            <p:nvPr/>
          </p:nvSpPr>
          <p:spPr>
            <a:xfrm>
              <a:off x="986554" y="3075555"/>
              <a:ext cx="4000845" cy="2704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ounded Rectangle 20">
              <a:extLst>
                <a:ext uri="{FF2B5EF4-FFF2-40B4-BE49-F238E27FC236}">
                  <a16:creationId xmlns:a16="http://schemas.microsoft.com/office/drawing/2014/main" id="{8A40FD2F-AEA4-4A7D-81D1-5B6DDA1DF5B2}"/>
                </a:ext>
              </a:extLst>
            </p:cNvPr>
            <p:cNvSpPr/>
            <p:nvPr/>
          </p:nvSpPr>
          <p:spPr>
            <a:xfrm>
              <a:off x="1033146" y="3115318"/>
              <a:ext cx="506310" cy="178275"/>
            </a:xfrm>
            <a:prstGeom prst="round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Rounded Rectangle 21">
              <a:extLst>
                <a:ext uri="{FF2B5EF4-FFF2-40B4-BE49-F238E27FC236}">
                  <a16:creationId xmlns:a16="http://schemas.microsoft.com/office/drawing/2014/main" id="{A5C8BF9B-8BF5-4366-B45D-3A795644F55F}"/>
                </a:ext>
              </a:extLst>
            </p:cNvPr>
            <p:cNvSpPr/>
            <p:nvPr/>
          </p:nvSpPr>
          <p:spPr>
            <a:xfrm>
              <a:off x="1651400" y="3115318"/>
              <a:ext cx="506310" cy="1782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Rounded Rectangle 22">
              <a:extLst>
                <a:ext uri="{FF2B5EF4-FFF2-40B4-BE49-F238E27FC236}">
                  <a16:creationId xmlns:a16="http://schemas.microsoft.com/office/drawing/2014/main" id="{11504CD0-C649-4500-8004-F525997D8E60}"/>
                </a:ext>
              </a:extLst>
            </p:cNvPr>
            <p:cNvSpPr/>
            <p:nvPr/>
          </p:nvSpPr>
          <p:spPr>
            <a:xfrm>
              <a:off x="2269654" y="3115318"/>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Rectangle 20">
              <a:extLst>
                <a:ext uri="{FF2B5EF4-FFF2-40B4-BE49-F238E27FC236}">
                  <a16:creationId xmlns:a16="http://schemas.microsoft.com/office/drawing/2014/main" id="{0DF7B417-9AB3-4AC7-9500-F0AB98510E7C}"/>
                </a:ext>
              </a:extLst>
            </p:cNvPr>
            <p:cNvSpPr/>
            <p:nvPr/>
          </p:nvSpPr>
          <p:spPr>
            <a:xfrm>
              <a:off x="986554" y="3427426"/>
              <a:ext cx="4000845" cy="27048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2" name="Rounded Rectangle 16">
              <a:extLst>
                <a:ext uri="{FF2B5EF4-FFF2-40B4-BE49-F238E27FC236}">
                  <a16:creationId xmlns:a16="http://schemas.microsoft.com/office/drawing/2014/main" id="{804F5E30-561C-443F-A189-4EC24AFF2CE1}"/>
                </a:ext>
              </a:extLst>
            </p:cNvPr>
            <p:cNvSpPr/>
            <p:nvPr/>
          </p:nvSpPr>
          <p:spPr>
            <a:xfrm>
              <a:off x="1042394" y="3469200"/>
              <a:ext cx="506310" cy="178275"/>
            </a:xfrm>
            <a:prstGeom prst="round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Rounded Rectangle 17">
              <a:extLst>
                <a:ext uri="{FF2B5EF4-FFF2-40B4-BE49-F238E27FC236}">
                  <a16:creationId xmlns:a16="http://schemas.microsoft.com/office/drawing/2014/main" id="{60C3794F-DEC3-490C-AE0A-30559EDE9C42}"/>
                </a:ext>
              </a:extLst>
            </p:cNvPr>
            <p:cNvSpPr/>
            <p:nvPr/>
          </p:nvSpPr>
          <p:spPr>
            <a:xfrm>
              <a:off x="1644537" y="3469200"/>
              <a:ext cx="506310" cy="178275"/>
            </a:xfrm>
            <a:prstGeom prst="round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ounded Rectangle 18">
              <a:extLst>
                <a:ext uri="{FF2B5EF4-FFF2-40B4-BE49-F238E27FC236}">
                  <a16:creationId xmlns:a16="http://schemas.microsoft.com/office/drawing/2014/main" id="{34D07975-AB73-447A-850B-90100A9A0A5D}"/>
                </a:ext>
              </a:extLst>
            </p:cNvPr>
            <p:cNvSpPr/>
            <p:nvPr/>
          </p:nvSpPr>
          <p:spPr>
            <a:xfrm>
              <a:off x="2267708" y="3469200"/>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ounded Rectangle 11">
              <a:extLst>
                <a:ext uri="{FF2B5EF4-FFF2-40B4-BE49-F238E27FC236}">
                  <a16:creationId xmlns:a16="http://schemas.microsoft.com/office/drawing/2014/main" id="{011A73AE-9E2A-40C4-9099-10DFCDBF276E}"/>
                </a:ext>
              </a:extLst>
            </p:cNvPr>
            <p:cNvSpPr/>
            <p:nvPr/>
          </p:nvSpPr>
          <p:spPr>
            <a:xfrm>
              <a:off x="2887908" y="3115318"/>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Rounded Rectangle 12">
              <a:extLst>
                <a:ext uri="{FF2B5EF4-FFF2-40B4-BE49-F238E27FC236}">
                  <a16:creationId xmlns:a16="http://schemas.microsoft.com/office/drawing/2014/main" id="{D9CEEB97-B8C0-4845-B640-8DAC40976C8D}"/>
                </a:ext>
              </a:extLst>
            </p:cNvPr>
            <p:cNvSpPr/>
            <p:nvPr/>
          </p:nvSpPr>
          <p:spPr>
            <a:xfrm>
              <a:off x="2884991" y="3464299"/>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Rounded Rectangle 13">
              <a:extLst>
                <a:ext uri="{FF2B5EF4-FFF2-40B4-BE49-F238E27FC236}">
                  <a16:creationId xmlns:a16="http://schemas.microsoft.com/office/drawing/2014/main" id="{ED238DF4-5520-4CBA-A9E7-9FA0965CEABD}"/>
                </a:ext>
              </a:extLst>
            </p:cNvPr>
            <p:cNvSpPr/>
            <p:nvPr/>
          </p:nvSpPr>
          <p:spPr>
            <a:xfrm>
              <a:off x="3506162" y="3115318"/>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Rounded Rectangle 14">
              <a:extLst>
                <a:ext uri="{FF2B5EF4-FFF2-40B4-BE49-F238E27FC236}">
                  <a16:creationId xmlns:a16="http://schemas.microsoft.com/office/drawing/2014/main" id="{A376CE5C-AB7A-4387-AF23-38F8AA9116A8}"/>
                </a:ext>
              </a:extLst>
            </p:cNvPr>
            <p:cNvSpPr/>
            <p:nvPr/>
          </p:nvSpPr>
          <p:spPr>
            <a:xfrm>
              <a:off x="4124417" y="3115318"/>
              <a:ext cx="506310" cy="178275"/>
            </a:xfrm>
            <a:prstGeom prst="round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000"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TextBox 28">
              <a:extLst>
                <a:ext uri="{FF2B5EF4-FFF2-40B4-BE49-F238E27FC236}">
                  <a16:creationId xmlns:a16="http://schemas.microsoft.com/office/drawing/2014/main" id="{5FBC42DB-4AE3-4C60-9873-4F8478FB000A}"/>
                </a:ext>
              </a:extLst>
            </p:cNvPr>
            <p:cNvSpPr txBox="1"/>
            <p:nvPr/>
          </p:nvSpPr>
          <p:spPr>
            <a:xfrm>
              <a:off x="5961414" y="3103076"/>
              <a:ext cx="495328" cy="246221"/>
            </a:xfrm>
            <a:prstGeom prst="rect">
              <a:avLst/>
            </a:prstGeom>
            <a:noFill/>
          </p:spPr>
          <p:txBody>
            <a:bodyPr wrap="none" lIns="0" tIns="0" rIns="0" bIns="0"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Items</a:t>
              </a:r>
            </a:p>
          </p:txBody>
        </p:sp>
        <p:cxnSp>
          <p:nvCxnSpPr>
            <p:cNvPr id="30" name="Straight Arrow Connector 29">
              <a:extLst>
                <a:ext uri="{FF2B5EF4-FFF2-40B4-BE49-F238E27FC236}">
                  <a16:creationId xmlns:a16="http://schemas.microsoft.com/office/drawing/2014/main" id="{5FDC2FB0-D2E5-4C7E-BFCF-53264EE34585}"/>
                </a:ext>
              </a:extLst>
            </p:cNvPr>
            <p:cNvCxnSpPr/>
            <p:nvPr/>
          </p:nvCxnSpPr>
          <p:spPr>
            <a:xfrm>
              <a:off x="1280393" y="3570448"/>
              <a:ext cx="0" cy="1026555"/>
            </a:xfrm>
            <a:prstGeom prst="straightConnector1">
              <a:avLst/>
            </a:prstGeom>
            <a:ln w="6350">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305C6F3B-51F5-488D-9F1F-A9396682A801}"/>
                </a:ext>
              </a:extLst>
            </p:cNvPr>
            <p:cNvSpPr txBox="1"/>
            <p:nvPr/>
          </p:nvSpPr>
          <p:spPr>
            <a:xfrm>
              <a:off x="804115" y="4672979"/>
              <a:ext cx="3036088" cy="246221"/>
            </a:xfrm>
            <a:prstGeom prst="rect">
              <a:avLst/>
            </a:prstGeom>
            <a:noFill/>
          </p:spPr>
          <p:txBody>
            <a:bodyPr wrap="none" lIns="0" tIns="0" rIns="0" bIns="0"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Partition key (previously hash key)</a:t>
              </a:r>
            </a:p>
          </p:txBody>
        </p:sp>
        <p:cxnSp>
          <p:nvCxnSpPr>
            <p:cNvPr id="32" name="Straight Arrow Connector 31">
              <a:extLst>
                <a:ext uri="{FF2B5EF4-FFF2-40B4-BE49-F238E27FC236}">
                  <a16:creationId xmlns:a16="http://schemas.microsoft.com/office/drawing/2014/main" id="{9DA789D9-0DAB-46FD-A5A8-9E21B4870088}"/>
                </a:ext>
              </a:extLst>
            </p:cNvPr>
            <p:cNvCxnSpPr/>
            <p:nvPr/>
          </p:nvCxnSpPr>
          <p:spPr>
            <a:xfrm>
              <a:off x="1904555" y="3562429"/>
              <a:ext cx="0" cy="685800"/>
            </a:xfrm>
            <a:prstGeom prst="straightConnector1">
              <a:avLst/>
            </a:prstGeom>
            <a:ln w="6350">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1B560E0E-8C88-4A9E-AE16-5EF898B6DBB6}"/>
                </a:ext>
              </a:extLst>
            </p:cNvPr>
            <p:cNvSpPr txBox="1"/>
            <p:nvPr/>
          </p:nvSpPr>
          <p:spPr>
            <a:xfrm>
              <a:off x="1577376" y="4299700"/>
              <a:ext cx="2734723" cy="246221"/>
            </a:xfrm>
            <a:prstGeom prst="rect">
              <a:avLst/>
            </a:prstGeom>
            <a:noFill/>
          </p:spPr>
          <p:txBody>
            <a:bodyPr wrap="none" lIns="0" tIns="0" rIns="0" bIns="0"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Sort key (previously range key)</a:t>
              </a:r>
            </a:p>
          </p:txBody>
        </p:sp>
        <p:cxnSp>
          <p:nvCxnSpPr>
            <p:cNvPr id="34" name="Straight Arrow Connector 33">
              <a:extLst>
                <a:ext uri="{FF2B5EF4-FFF2-40B4-BE49-F238E27FC236}">
                  <a16:creationId xmlns:a16="http://schemas.microsoft.com/office/drawing/2014/main" id="{6FDCA98A-6587-4077-8485-9E00D1BA0EF2}"/>
                </a:ext>
              </a:extLst>
            </p:cNvPr>
            <p:cNvCxnSpPr/>
            <p:nvPr/>
          </p:nvCxnSpPr>
          <p:spPr>
            <a:xfrm flipH="1">
              <a:off x="3464576" y="3618521"/>
              <a:ext cx="2423802" cy="0"/>
            </a:xfrm>
            <a:prstGeom prst="straightConnector1">
              <a:avLst/>
            </a:prstGeom>
            <a:ln w="6350">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8230FB7F-A7F6-4DFC-9A39-9C1E37ED6F56}"/>
                </a:ext>
              </a:extLst>
            </p:cNvPr>
            <p:cNvSpPr txBox="1"/>
            <p:nvPr/>
          </p:nvSpPr>
          <p:spPr>
            <a:xfrm>
              <a:off x="5961414" y="3505620"/>
              <a:ext cx="888064" cy="246221"/>
            </a:xfrm>
            <a:prstGeom prst="rect">
              <a:avLst/>
            </a:prstGeom>
            <a:noFill/>
          </p:spPr>
          <p:txBody>
            <a:bodyPr wrap="none" lIns="0" tIns="0" rIns="0" bIns="0"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Attributes</a:t>
              </a:r>
            </a:p>
          </p:txBody>
        </p:sp>
        <p:cxnSp>
          <p:nvCxnSpPr>
            <p:cNvPr id="36" name="Straight Arrow Connector 35">
              <a:extLst>
                <a:ext uri="{FF2B5EF4-FFF2-40B4-BE49-F238E27FC236}">
                  <a16:creationId xmlns:a16="http://schemas.microsoft.com/office/drawing/2014/main" id="{C0269187-D57D-48D1-B5CB-D2631ACC23FC}"/>
                </a:ext>
              </a:extLst>
            </p:cNvPr>
            <p:cNvCxnSpPr/>
            <p:nvPr/>
          </p:nvCxnSpPr>
          <p:spPr>
            <a:xfrm flipH="1" flipV="1">
              <a:off x="3899583" y="3281487"/>
              <a:ext cx="522488" cy="338906"/>
            </a:xfrm>
            <a:prstGeom prst="straightConnector1">
              <a:avLst/>
            </a:prstGeom>
            <a:ln w="6350">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48DB9D2B-73C6-4329-9FD5-A7E401049F61}"/>
                </a:ext>
              </a:extLst>
            </p:cNvPr>
            <p:cNvCxnSpPr>
              <a:cxnSpLocks/>
              <a:endCxn id="13" idx="3"/>
            </p:cNvCxnSpPr>
            <p:nvPr/>
          </p:nvCxnSpPr>
          <p:spPr>
            <a:xfrm flipH="1">
              <a:off x="4987399" y="2834778"/>
              <a:ext cx="2627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28FD29-23FB-411C-A0C1-86FE160F8C81}"/>
                </a:ext>
              </a:extLst>
            </p:cNvPr>
            <p:cNvCxnSpPr>
              <a:cxnSpLocks/>
            </p:cNvCxnSpPr>
            <p:nvPr/>
          </p:nvCxnSpPr>
          <p:spPr>
            <a:xfrm flipH="1">
              <a:off x="4987400" y="3221581"/>
              <a:ext cx="90097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3D166AA-5C7F-4C31-9603-9B5D286778BF}"/>
                </a:ext>
              </a:extLst>
            </p:cNvPr>
            <p:cNvCxnSpPr>
              <a:cxnSpLocks/>
            </p:cNvCxnSpPr>
            <p:nvPr/>
          </p:nvCxnSpPr>
          <p:spPr>
            <a:xfrm flipH="1">
              <a:off x="4987399" y="3549316"/>
              <a:ext cx="2627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8E1E0EC-59D6-470A-B1A4-537B69867F06}"/>
                </a:ext>
              </a:extLst>
            </p:cNvPr>
            <p:cNvCxnSpPr>
              <a:cxnSpLocks/>
            </p:cNvCxnSpPr>
            <p:nvPr/>
          </p:nvCxnSpPr>
          <p:spPr>
            <a:xfrm>
              <a:off x="5250180" y="2834778"/>
              <a:ext cx="0" cy="7145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EB7494ED-1922-4A26-AF9D-23FCE465E09E}"/>
              </a:ext>
            </a:extLst>
          </p:cNvPr>
          <p:cNvSpPr txBox="1"/>
          <p:nvPr/>
        </p:nvSpPr>
        <p:spPr>
          <a:xfrm>
            <a:off x="838199" y="1955055"/>
            <a:ext cx="1739903" cy="307777"/>
          </a:xfrm>
          <a:prstGeom prst="rect">
            <a:avLst/>
          </a:prstGeom>
          <a:noFill/>
        </p:spPr>
        <p:txBody>
          <a:bodyPr wrap="square" lIns="0" tIns="0" rIns="0" bIns="0" rtlCol="0" anchor="ctr">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Table</a:t>
            </a:r>
          </a:p>
        </p:txBody>
      </p:sp>
      <p:sp>
        <p:nvSpPr>
          <p:cNvPr id="42" name="TextBox 41">
            <a:extLst>
              <a:ext uri="{FF2B5EF4-FFF2-40B4-BE49-F238E27FC236}">
                <a16:creationId xmlns:a16="http://schemas.microsoft.com/office/drawing/2014/main" id="{98E8A173-F211-4915-AB60-EA1E518B83A9}"/>
              </a:ext>
            </a:extLst>
          </p:cNvPr>
          <p:cNvSpPr txBox="1"/>
          <p:nvPr/>
        </p:nvSpPr>
        <p:spPr>
          <a:xfrm>
            <a:off x="7845142" y="1955055"/>
            <a:ext cx="1739903" cy="307777"/>
          </a:xfrm>
          <a:prstGeom prst="rect">
            <a:avLst/>
          </a:prstGeom>
          <a:noFill/>
        </p:spPr>
        <p:txBody>
          <a:bodyPr wrap="square" lIns="0" tIns="0" rIns="0" bIns="0" rtlCol="0" anchor="ctr">
            <a:spAutoFit/>
          </a:bodyPr>
          <a:lstStyle/>
          <a:p>
            <a:r>
              <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Primary key</a:t>
            </a:r>
          </a:p>
        </p:txBody>
      </p:sp>
      <p:sp>
        <p:nvSpPr>
          <p:cNvPr id="43" name="Rectangle 42">
            <a:extLst>
              <a:ext uri="{FF2B5EF4-FFF2-40B4-BE49-F238E27FC236}">
                <a16:creationId xmlns:a16="http://schemas.microsoft.com/office/drawing/2014/main" id="{9B0EC3E6-DD24-4352-BAEF-6026470851ED}"/>
              </a:ext>
            </a:extLst>
          </p:cNvPr>
          <p:cNvSpPr/>
          <p:nvPr/>
        </p:nvSpPr>
        <p:spPr>
          <a:xfrm>
            <a:off x="8009688" y="2434624"/>
            <a:ext cx="3153788" cy="4186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solidFill>
                  <a:schemeClr val="tx1">
                    <a:lumMod val="50000"/>
                  </a:schemeClr>
                </a:solidFill>
                <a:ea typeface="Amazon Ember" panose="020B0603020204020204" pitchFamily="34" charset="0"/>
                <a:cs typeface="Amazon Ember" panose="020B0603020204020204" pitchFamily="34" charset="0"/>
              </a:rPr>
              <a:t>Partition key</a:t>
            </a:r>
          </a:p>
        </p:txBody>
      </p:sp>
      <p:sp>
        <p:nvSpPr>
          <p:cNvPr id="44" name="Rectangle 43">
            <a:extLst>
              <a:ext uri="{FF2B5EF4-FFF2-40B4-BE49-F238E27FC236}">
                <a16:creationId xmlns:a16="http://schemas.microsoft.com/office/drawing/2014/main" id="{C66F123A-9345-41FB-AEA1-A6D2705BA110}"/>
              </a:ext>
            </a:extLst>
          </p:cNvPr>
          <p:cNvSpPr/>
          <p:nvPr/>
        </p:nvSpPr>
        <p:spPr>
          <a:xfrm>
            <a:off x="8013433" y="3028505"/>
            <a:ext cx="3153788" cy="4186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mj-lt"/>
                <a:ea typeface="Amazon Ember" panose="020B0603020204020204" pitchFamily="34" charset="0"/>
                <a:cs typeface="Amazon Ember" panose="020B0603020204020204" pitchFamily="34" charset="0"/>
              </a:rPr>
              <a:t>Partition key and sort key</a:t>
            </a:r>
          </a:p>
        </p:txBody>
      </p:sp>
      <p:sp>
        <p:nvSpPr>
          <p:cNvPr id="45" name="Rectangle 44">
            <a:extLst>
              <a:ext uri="{FF2B5EF4-FFF2-40B4-BE49-F238E27FC236}">
                <a16:creationId xmlns:a16="http://schemas.microsoft.com/office/drawing/2014/main" id="{5D2B9610-3867-4CE8-9B8E-E26019CA3139}"/>
              </a:ext>
            </a:extLst>
          </p:cNvPr>
          <p:cNvSpPr/>
          <p:nvPr/>
        </p:nvSpPr>
        <p:spPr>
          <a:xfrm>
            <a:off x="7857843" y="2428117"/>
            <a:ext cx="133899" cy="419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Rectangle 45">
            <a:extLst>
              <a:ext uri="{FF2B5EF4-FFF2-40B4-BE49-F238E27FC236}">
                <a16:creationId xmlns:a16="http://schemas.microsoft.com/office/drawing/2014/main" id="{83C2B89A-1D89-448A-AF7C-88DF3F94EFF7}"/>
              </a:ext>
            </a:extLst>
          </p:cNvPr>
          <p:cNvSpPr/>
          <p:nvPr/>
        </p:nvSpPr>
        <p:spPr>
          <a:xfrm>
            <a:off x="7857843" y="3027963"/>
            <a:ext cx="133899" cy="419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47" name="Group 46">
            <a:extLst>
              <a:ext uri="{FF2B5EF4-FFF2-40B4-BE49-F238E27FC236}">
                <a16:creationId xmlns:a16="http://schemas.microsoft.com/office/drawing/2014/main" id="{22942E27-6796-4C96-9B8D-E8A2B69496D4}"/>
              </a:ext>
            </a:extLst>
          </p:cNvPr>
          <p:cNvGrpSpPr/>
          <p:nvPr/>
        </p:nvGrpSpPr>
        <p:grpSpPr>
          <a:xfrm>
            <a:off x="8416336" y="3482356"/>
            <a:ext cx="2529506" cy="2705544"/>
            <a:chOff x="8321828" y="3365657"/>
            <a:chExt cx="2529506" cy="2705544"/>
          </a:xfrm>
        </p:grpSpPr>
        <p:graphicFrame>
          <p:nvGraphicFramePr>
            <p:cNvPr id="48" name="Chart 47">
              <a:extLst>
                <a:ext uri="{FF2B5EF4-FFF2-40B4-BE49-F238E27FC236}">
                  <a16:creationId xmlns:a16="http://schemas.microsoft.com/office/drawing/2014/main" id="{2A9DE4B5-5FE7-4E52-B322-73BB3256510D}"/>
                </a:ext>
              </a:extLst>
            </p:cNvPr>
            <p:cNvGraphicFramePr/>
            <p:nvPr/>
          </p:nvGraphicFramePr>
          <p:xfrm>
            <a:off x="8321828" y="3365657"/>
            <a:ext cx="2529506" cy="2705544"/>
          </p:xfrm>
          <a:graphic>
            <a:graphicData uri="http://schemas.openxmlformats.org/drawingml/2006/chart">
              <c:chart xmlns:c="http://schemas.openxmlformats.org/drawingml/2006/chart" xmlns:r="http://schemas.openxmlformats.org/officeDocument/2006/relationships" r:id="rId3"/>
            </a:graphicData>
          </a:graphic>
        </p:graphicFrame>
        <p:sp>
          <p:nvSpPr>
            <p:cNvPr id="49" name="TextBox 48">
              <a:extLst>
                <a:ext uri="{FF2B5EF4-FFF2-40B4-BE49-F238E27FC236}">
                  <a16:creationId xmlns:a16="http://schemas.microsoft.com/office/drawing/2014/main" id="{25ED2F85-C252-4978-8E93-E13213508E3F}"/>
                </a:ext>
              </a:extLst>
            </p:cNvPr>
            <p:cNvSpPr txBox="1"/>
            <p:nvPr/>
          </p:nvSpPr>
          <p:spPr>
            <a:xfrm>
              <a:off x="8828925" y="4056384"/>
              <a:ext cx="655234" cy="353943"/>
            </a:xfrm>
            <a:prstGeom prst="rect">
              <a:avLst/>
            </a:prstGeom>
            <a:noFill/>
          </p:spPr>
          <p:txBody>
            <a:bodyPr wrap="square" lIns="0" tIns="0" rIns="0" bIns="0" rtlCol="0">
              <a:spAutoFit/>
            </a:bodyPr>
            <a:lstStyle/>
            <a:p>
              <a:r>
                <a:rPr lang="en-US" sz="1200" dirty="0">
                  <a:ea typeface="Amazon Ember" panose="020B0603020204020204" pitchFamily="34" charset="0"/>
                  <a:cs typeface="Amazon Ember" panose="020B0603020204020204" pitchFamily="34" charset="0"/>
                </a:rPr>
                <a:t>Partition</a:t>
              </a:r>
              <a:r>
                <a:rPr lang="en-US" sz="1100" dirty="0">
                  <a:ea typeface="Amazon Ember" panose="020B0603020204020204" pitchFamily="34" charset="0"/>
                  <a:cs typeface="Amazon Ember" panose="020B0603020204020204" pitchFamily="34" charset="0"/>
                </a:rPr>
                <a:t> Key : </a:t>
              </a:r>
              <a:r>
                <a:rPr lang="en-US" sz="1100" b="1" dirty="0">
                  <a:ea typeface="Amazon Ember" panose="020B0603020204020204" pitchFamily="34" charset="0"/>
                  <a:cs typeface="Amazon Ember" panose="020B0603020204020204" pitchFamily="34" charset="0"/>
                </a:rPr>
                <a:t>A</a:t>
              </a:r>
            </a:p>
          </p:txBody>
        </p:sp>
        <p:sp>
          <p:nvSpPr>
            <p:cNvPr id="50" name="TextBox 49">
              <a:extLst>
                <a:ext uri="{FF2B5EF4-FFF2-40B4-BE49-F238E27FC236}">
                  <a16:creationId xmlns:a16="http://schemas.microsoft.com/office/drawing/2014/main" id="{718632F3-6D23-4CC5-B50D-0996D8615914}"/>
                </a:ext>
              </a:extLst>
            </p:cNvPr>
            <p:cNvSpPr txBox="1"/>
            <p:nvPr/>
          </p:nvSpPr>
          <p:spPr>
            <a:xfrm>
              <a:off x="8828925" y="5038814"/>
              <a:ext cx="655234" cy="353943"/>
            </a:xfrm>
            <a:prstGeom prst="rect">
              <a:avLst/>
            </a:prstGeom>
            <a:noFill/>
          </p:spPr>
          <p:txBody>
            <a:bodyPr wrap="square" lIns="0" tIns="0" rIns="0" bIns="0" rtlCol="0">
              <a:spAutoFit/>
            </a:bodyPr>
            <a:lstStyle/>
            <a:p>
              <a:r>
                <a:rPr lang="en-US" sz="1200" dirty="0">
                  <a:ea typeface="Amazon Ember" panose="020B0603020204020204" pitchFamily="34" charset="0"/>
                  <a:cs typeface="Amazon Ember" panose="020B0603020204020204" pitchFamily="34" charset="0"/>
                </a:rPr>
                <a:t>Partition</a:t>
              </a:r>
              <a:r>
                <a:rPr lang="en-US" sz="1100" dirty="0">
                  <a:ea typeface="Amazon Ember" panose="020B0603020204020204" pitchFamily="34" charset="0"/>
                  <a:cs typeface="Amazon Ember" panose="020B0603020204020204" pitchFamily="34" charset="0"/>
                </a:rPr>
                <a:t> Key : </a:t>
              </a:r>
              <a:r>
                <a:rPr lang="en-US" sz="1100" b="1" dirty="0">
                  <a:ea typeface="Amazon Ember" panose="020B0603020204020204" pitchFamily="34" charset="0"/>
                  <a:cs typeface="Amazon Ember" panose="020B0603020204020204" pitchFamily="34" charset="0"/>
                </a:rPr>
                <a:t>C</a:t>
              </a:r>
            </a:p>
          </p:txBody>
        </p:sp>
        <p:sp>
          <p:nvSpPr>
            <p:cNvPr id="51" name="TextBox 50">
              <a:extLst>
                <a:ext uri="{FF2B5EF4-FFF2-40B4-BE49-F238E27FC236}">
                  <a16:creationId xmlns:a16="http://schemas.microsoft.com/office/drawing/2014/main" id="{CFA2F909-216D-4A70-B0A9-358FE5C35D1E}"/>
                </a:ext>
              </a:extLst>
            </p:cNvPr>
            <p:cNvSpPr txBox="1"/>
            <p:nvPr/>
          </p:nvSpPr>
          <p:spPr>
            <a:xfrm>
              <a:off x="9743325" y="4056384"/>
              <a:ext cx="655234" cy="353943"/>
            </a:xfrm>
            <a:prstGeom prst="rect">
              <a:avLst/>
            </a:prstGeom>
            <a:noFill/>
          </p:spPr>
          <p:txBody>
            <a:bodyPr wrap="square" lIns="0" tIns="0" rIns="0" bIns="0" rtlCol="0">
              <a:spAutoFit/>
            </a:bodyPr>
            <a:lstStyle/>
            <a:p>
              <a:r>
                <a:rPr lang="en-US" sz="1100" dirty="0">
                  <a:ea typeface="Amazon Ember" panose="020B0603020204020204" pitchFamily="34" charset="0"/>
                  <a:cs typeface="Amazon Ember" panose="020B0603020204020204" pitchFamily="34" charset="0"/>
                </a:rPr>
                <a:t>Partition </a:t>
              </a:r>
              <a:r>
                <a:rPr lang="en-US" sz="1200" dirty="0">
                  <a:ea typeface="Amazon Ember" panose="020B0603020204020204" pitchFamily="34" charset="0"/>
                  <a:cs typeface="Amazon Ember" panose="020B0603020204020204" pitchFamily="34" charset="0"/>
                </a:rPr>
                <a:t>Key</a:t>
              </a:r>
              <a:r>
                <a:rPr lang="en-US" sz="1100" dirty="0">
                  <a:ea typeface="Amazon Ember" panose="020B0603020204020204" pitchFamily="34" charset="0"/>
                  <a:cs typeface="Amazon Ember" panose="020B0603020204020204" pitchFamily="34" charset="0"/>
                </a:rPr>
                <a:t> : </a:t>
              </a:r>
              <a:r>
                <a:rPr lang="en-US" sz="1100" b="1" dirty="0">
                  <a:ea typeface="Amazon Ember" panose="020B0603020204020204" pitchFamily="34" charset="0"/>
                  <a:cs typeface="Amazon Ember" panose="020B0603020204020204" pitchFamily="34" charset="0"/>
                </a:rPr>
                <a:t>B</a:t>
              </a:r>
            </a:p>
          </p:txBody>
        </p:sp>
        <p:sp>
          <p:nvSpPr>
            <p:cNvPr id="52" name="TextBox 51">
              <a:extLst>
                <a:ext uri="{FF2B5EF4-FFF2-40B4-BE49-F238E27FC236}">
                  <a16:creationId xmlns:a16="http://schemas.microsoft.com/office/drawing/2014/main" id="{AE178BA2-391D-45B0-9A0F-50AEA23B2B1E}"/>
                </a:ext>
              </a:extLst>
            </p:cNvPr>
            <p:cNvSpPr txBox="1"/>
            <p:nvPr/>
          </p:nvSpPr>
          <p:spPr>
            <a:xfrm>
              <a:off x="9743325" y="5038814"/>
              <a:ext cx="655234" cy="353943"/>
            </a:xfrm>
            <a:prstGeom prst="rect">
              <a:avLst/>
            </a:prstGeom>
            <a:noFill/>
          </p:spPr>
          <p:txBody>
            <a:bodyPr wrap="square" lIns="0" tIns="0" rIns="0" bIns="0" rtlCol="0">
              <a:spAutoFit/>
            </a:bodyPr>
            <a:lstStyle/>
            <a:p>
              <a:r>
                <a:rPr lang="en-US" sz="1200" dirty="0">
                  <a:ea typeface="Amazon Ember" panose="020B0603020204020204" pitchFamily="34" charset="0"/>
                  <a:cs typeface="Amazon Ember" panose="020B0603020204020204" pitchFamily="34" charset="0"/>
                </a:rPr>
                <a:t>Partition</a:t>
              </a:r>
              <a:r>
                <a:rPr lang="en-US" sz="1100" dirty="0">
                  <a:ea typeface="Amazon Ember" panose="020B0603020204020204" pitchFamily="34" charset="0"/>
                  <a:cs typeface="Amazon Ember" panose="020B0603020204020204" pitchFamily="34" charset="0"/>
                </a:rPr>
                <a:t> Key : </a:t>
              </a:r>
              <a:r>
                <a:rPr lang="en-US" sz="1100" b="1" dirty="0">
                  <a:ea typeface="Amazon Ember" panose="020B0603020204020204" pitchFamily="34" charset="0"/>
                  <a:cs typeface="Amazon Ember" panose="020B0603020204020204" pitchFamily="34" charset="0"/>
                </a:rPr>
                <a:t>D</a:t>
              </a:r>
            </a:p>
          </p:txBody>
        </p:sp>
        <p:sp>
          <p:nvSpPr>
            <p:cNvPr id="53" name="Oval 52">
              <a:extLst>
                <a:ext uri="{FF2B5EF4-FFF2-40B4-BE49-F238E27FC236}">
                  <a16:creationId xmlns:a16="http://schemas.microsoft.com/office/drawing/2014/main" id="{119A5670-9779-4191-ADB0-AC71F4A9C50A}"/>
                </a:ext>
              </a:extLst>
            </p:cNvPr>
            <p:cNvSpPr/>
            <p:nvPr/>
          </p:nvSpPr>
          <p:spPr>
            <a:xfrm>
              <a:off x="9354091" y="4457196"/>
              <a:ext cx="464980" cy="4649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4" name="Group 53">
              <a:extLst>
                <a:ext uri="{FF2B5EF4-FFF2-40B4-BE49-F238E27FC236}">
                  <a16:creationId xmlns:a16="http://schemas.microsoft.com/office/drawing/2014/main" id="{E3CD5432-F128-49B9-8B3A-A48A0C33005E}"/>
                </a:ext>
              </a:extLst>
            </p:cNvPr>
            <p:cNvGrpSpPr/>
            <p:nvPr/>
          </p:nvGrpSpPr>
          <p:grpSpPr>
            <a:xfrm>
              <a:off x="9413702" y="4554347"/>
              <a:ext cx="345758" cy="268924"/>
              <a:chOff x="1474788" y="828675"/>
              <a:chExt cx="285750" cy="222251"/>
            </a:xfrm>
            <a:solidFill>
              <a:schemeClr val="accent4"/>
            </a:solidFill>
          </p:grpSpPr>
          <p:sp>
            <p:nvSpPr>
              <p:cNvPr id="55" name="Freeform 1682">
                <a:extLst>
                  <a:ext uri="{FF2B5EF4-FFF2-40B4-BE49-F238E27FC236}">
                    <a16:creationId xmlns:a16="http://schemas.microsoft.com/office/drawing/2014/main" id="{1BFF075E-8BB2-4614-ADC0-A0E98E582E96}"/>
                  </a:ext>
                </a:extLst>
              </p:cNvPr>
              <p:cNvSpPr>
                <a:spLocks/>
              </p:cNvSpPr>
              <p:nvPr/>
            </p:nvSpPr>
            <p:spPr bwMode="auto">
              <a:xfrm>
                <a:off x="1538288" y="912813"/>
                <a:ext cx="222250" cy="138113"/>
              </a:xfrm>
              <a:custGeom>
                <a:avLst/>
                <a:gdLst>
                  <a:gd name="T0" fmla="*/ 482 w 559"/>
                  <a:gd name="T1" fmla="*/ 11 h 348"/>
                  <a:gd name="T2" fmla="*/ 474 w 559"/>
                  <a:gd name="T3" fmla="*/ 3 h 348"/>
                  <a:gd name="T4" fmla="*/ 464 w 559"/>
                  <a:gd name="T5" fmla="*/ 0 h 348"/>
                  <a:gd name="T6" fmla="*/ 452 w 559"/>
                  <a:gd name="T7" fmla="*/ 2 h 348"/>
                  <a:gd name="T8" fmla="*/ 443 w 559"/>
                  <a:gd name="T9" fmla="*/ 7 h 348"/>
                  <a:gd name="T10" fmla="*/ 344 w 559"/>
                  <a:gd name="T11" fmla="*/ 128 h 348"/>
                  <a:gd name="T12" fmla="*/ 342 w 559"/>
                  <a:gd name="T13" fmla="*/ 136 h 348"/>
                  <a:gd name="T14" fmla="*/ 342 w 559"/>
                  <a:gd name="T15" fmla="*/ 145 h 348"/>
                  <a:gd name="T16" fmla="*/ 346 w 559"/>
                  <a:gd name="T17" fmla="*/ 154 h 348"/>
                  <a:gd name="T18" fmla="*/ 354 w 559"/>
                  <a:gd name="T19" fmla="*/ 160 h 348"/>
                  <a:gd name="T20" fmla="*/ 363 w 559"/>
                  <a:gd name="T21" fmla="*/ 163 h 348"/>
                  <a:gd name="T22" fmla="*/ 371 w 559"/>
                  <a:gd name="T23" fmla="*/ 162 h 348"/>
                  <a:gd name="T24" fmla="*/ 380 w 559"/>
                  <a:gd name="T25" fmla="*/ 157 h 348"/>
                  <a:gd name="T26" fmla="*/ 440 w 559"/>
                  <a:gd name="T27" fmla="*/ 87 h 348"/>
                  <a:gd name="T28" fmla="*/ 434 w 559"/>
                  <a:gd name="T29" fmla="*/ 122 h 348"/>
                  <a:gd name="T30" fmla="*/ 422 w 559"/>
                  <a:gd name="T31" fmla="*/ 156 h 348"/>
                  <a:gd name="T32" fmla="*/ 406 w 559"/>
                  <a:gd name="T33" fmla="*/ 188 h 348"/>
                  <a:gd name="T34" fmla="*/ 384 w 559"/>
                  <a:gd name="T35" fmla="*/ 217 h 348"/>
                  <a:gd name="T36" fmla="*/ 357 w 559"/>
                  <a:gd name="T37" fmla="*/ 244 h 348"/>
                  <a:gd name="T38" fmla="*/ 327 w 559"/>
                  <a:gd name="T39" fmla="*/ 266 h 348"/>
                  <a:gd name="T40" fmla="*/ 294 w 559"/>
                  <a:gd name="T41" fmla="*/ 283 h 348"/>
                  <a:gd name="T42" fmla="*/ 259 w 559"/>
                  <a:gd name="T43" fmla="*/ 294 h 348"/>
                  <a:gd name="T44" fmla="*/ 229 w 559"/>
                  <a:gd name="T45" fmla="*/ 300 h 348"/>
                  <a:gd name="T46" fmla="*/ 199 w 559"/>
                  <a:gd name="T47" fmla="*/ 301 h 348"/>
                  <a:gd name="T48" fmla="*/ 170 w 559"/>
                  <a:gd name="T49" fmla="*/ 299 h 348"/>
                  <a:gd name="T50" fmla="*/ 142 w 559"/>
                  <a:gd name="T51" fmla="*/ 293 h 348"/>
                  <a:gd name="T52" fmla="*/ 114 w 559"/>
                  <a:gd name="T53" fmla="*/ 283 h 348"/>
                  <a:gd name="T54" fmla="*/ 89 w 559"/>
                  <a:gd name="T55" fmla="*/ 270 h 348"/>
                  <a:gd name="T56" fmla="*/ 64 w 559"/>
                  <a:gd name="T57" fmla="*/ 254 h 348"/>
                  <a:gd name="T58" fmla="*/ 41 w 559"/>
                  <a:gd name="T59" fmla="*/ 234 h 348"/>
                  <a:gd name="T60" fmla="*/ 33 w 559"/>
                  <a:gd name="T61" fmla="*/ 229 h 348"/>
                  <a:gd name="T62" fmla="*/ 25 w 559"/>
                  <a:gd name="T63" fmla="*/ 227 h 348"/>
                  <a:gd name="T64" fmla="*/ 16 w 559"/>
                  <a:gd name="T65" fmla="*/ 229 h 348"/>
                  <a:gd name="T66" fmla="*/ 7 w 559"/>
                  <a:gd name="T67" fmla="*/ 234 h 348"/>
                  <a:gd name="T68" fmla="*/ 3 w 559"/>
                  <a:gd name="T69" fmla="*/ 241 h 348"/>
                  <a:gd name="T70" fmla="*/ 0 w 559"/>
                  <a:gd name="T71" fmla="*/ 251 h 348"/>
                  <a:gd name="T72" fmla="*/ 3 w 559"/>
                  <a:gd name="T73" fmla="*/ 260 h 348"/>
                  <a:gd name="T74" fmla="*/ 8 w 559"/>
                  <a:gd name="T75" fmla="*/ 269 h 348"/>
                  <a:gd name="T76" fmla="*/ 28 w 559"/>
                  <a:gd name="T77" fmla="*/ 287 h 348"/>
                  <a:gd name="T78" fmla="*/ 51 w 559"/>
                  <a:gd name="T79" fmla="*/ 303 h 348"/>
                  <a:gd name="T80" fmla="*/ 74 w 559"/>
                  <a:gd name="T81" fmla="*/ 318 h 348"/>
                  <a:gd name="T82" fmla="*/ 99 w 559"/>
                  <a:gd name="T83" fmla="*/ 329 h 348"/>
                  <a:gd name="T84" fmla="*/ 124 w 559"/>
                  <a:gd name="T85" fmla="*/ 337 h 348"/>
                  <a:gd name="T86" fmla="*/ 151 w 559"/>
                  <a:gd name="T87" fmla="*/ 344 h 348"/>
                  <a:gd name="T88" fmla="*/ 177 w 559"/>
                  <a:gd name="T89" fmla="*/ 347 h 348"/>
                  <a:gd name="T90" fmla="*/ 205 w 559"/>
                  <a:gd name="T91" fmla="*/ 348 h 348"/>
                  <a:gd name="T92" fmla="*/ 237 w 559"/>
                  <a:gd name="T93" fmla="*/ 347 h 348"/>
                  <a:gd name="T94" fmla="*/ 270 w 559"/>
                  <a:gd name="T95" fmla="*/ 342 h 348"/>
                  <a:gd name="T96" fmla="*/ 311 w 559"/>
                  <a:gd name="T97" fmla="*/ 329 h 348"/>
                  <a:gd name="T98" fmla="*/ 348 w 559"/>
                  <a:gd name="T99" fmla="*/ 310 h 348"/>
                  <a:gd name="T100" fmla="*/ 382 w 559"/>
                  <a:gd name="T101" fmla="*/ 286 h 348"/>
                  <a:gd name="T102" fmla="*/ 413 w 559"/>
                  <a:gd name="T103" fmla="*/ 257 h 348"/>
                  <a:gd name="T104" fmla="*/ 439 w 559"/>
                  <a:gd name="T105" fmla="*/ 224 h 348"/>
                  <a:gd name="T106" fmla="*/ 460 w 559"/>
                  <a:gd name="T107" fmla="*/ 188 h 348"/>
                  <a:gd name="T108" fmla="*/ 475 w 559"/>
                  <a:gd name="T109" fmla="*/ 150 h 348"/>
                  <a:gd name="T110" fmla="*/ 485 w 559"/>
                  <a:gd name="T111" fmla="*/ 110 h 348"/>
                  <a:gd name="T112" fmla="*/ 518 w 559"/>
                  <a:gd name="T113" fmla="*/ 163 h 348"/>
                  <a:gd name="T114" fmla="*/ 529 w 559"/>
                  <a:gd name="T115" fmla="*/ 168 h 348"/>
                  <a:gd name="T116" fmla="*/ 541 w 559"/>
                  <a:gd name="T117" fmla="*/ 168 h 348"/>
                  <a:gd name="T118" fmla="*/ 551 w 559"/>
                  <a:gd name="T119" fmla="*/ 164 h 348"/>
                  <a:gd name="T120" fmla="*/ 557 w 559"/>
                  <a:gd name="T121" fmla="*/ 156 h 348"/>
                  <a:gd name="T122" fmla="*/ 559 w 559"/>
                  <a:gd name="T123" fmla="*/ 147 h 348"/>
                  <a:gd name="T124" fmla="*/ 558 w 559"/>
                  <a:gd name="T12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9" h="348">
                    <a:moveTo>
                      <a:pt x="556" y="133"/>
                    </a:moveTo>
                    <a:lnTo>
                      <a:pt x="482" y="11"/>
                    </a:lnTo>
                    <a:lnTo>
                      <a:pt x="478" y="6"/>
                    </a:lnTo>
                    <a:lnTo>
                      <a:pt x="474" y="3"/>
                    </a:lnTo>
                    <a:lnTo>
                      <a:pt x="470" y="1"/>
                    </a:lnTo>
                    <a:lnTo>
                      <a:pt x="464" y="0"/>
                    </a:lnTo>
                    <a:lnTo>
                      <a:pt x="458" y="0"/>
                    </a:lnTo>
                    <a:lnTo>
                      <a:pt x="452" y="2"/>
                    </a:lnTo>
                    <a:lnTo>
                      <a:pt x="448" y="4"/>
                    </a:lnTo>
                    <a:lnTo>
                      <a:pt x="443" y="7"/>
                    </a:lnTo>
                    <a:lnTo>
                      <a:pt x="346" y="123"/>
                    </a:lnTo>
                    <a:lnTo>
                      <a:pt x="344" y="128"/>
                    </a:lnTo>
                    <a:lnTo>
                      <a:pt x="342" y="132"/>
                    </a:lnTo>
                    <a:lnTo>
                      <a:pt x="342" y="136"/>
                    </a:lnTo>
                    <a:lnTo>
                      <a:pt x="342" y="141"/>
                    </a:lnTo>
                    <a:lnTo>
                      <a:pt x="342" y="145"/>
                    </a:lnTo>
                    <a:lnTo>
                      <a:pt x="344" y="150"/>
                    </a:lnTo>
                    <a:lnTo>
                      <a:pt x="346" y="154"/>
                    </a:lnTo>
                    <a:lnTo>
                      <a:pt x="349" y="157"/>
                    </a:lnTo>
                    <a:lnTo>
                      <a:pt x="354" y="160"/>
                    </a:lnTo>
                    <a:lnTo>
                      <a:pt x="358" y="162"/>
                    </a:lnTo>
                    <a:lnTo>
                      <a:pt x="363" y="163"/>
                    </a:lnTo>
                    <a:lnTo>
                      <a:pt x="367" y="163"/>
                    </a:lnTo>
                    <a:lnTo>
                      <a:pt x="371" y="162"/>
                    </a:lnTo>
                    <a:lnTo>
                      <a:pt x="376" y="161"/>
                    </a:lnTo>
                    <a:lnTo>
                      <a:pt x="380" y="157"/>
                    </a:lnTo>
                    <a:lnTo>
                      <a:pt x="384" y="155"/>
                    </a:lnTo>
                    <a:lnTo>
                      <a:pt x="440" y="87"/>
                    </a:lnTo>
                    <a:lnTo>
                      <a:pt x="438" y="104"/>
                    </a:lnTo>
                    <a:lnTo>
                      <a:pt x="434" y="122"/>
                    </a:lnTo>
                    <a:lnTo>
                      <a:pt x="429" y="139"/>
                    </a:lnTo>
                    <a:lnTo>
                      <a:pt x="422" y="156"/>
                    </a:lnTo>
                    <a:lnTo>
                      <a:pt x="414" y="173"/>
                    </a:lnTo>
                    <a:lnTo>
                      <a:pt x="406" y="188"/>
                    </a:lnTo>
                    <a:lnTo>
                      <a:pt x="395" y="204"/>
                    </a:lnTo>
                    <a:lnTo>
                      <a:pt x="384" y="217"/>
                    </a:lnTo>
                    <a:lnTo>
                      <a:pt x="371" y="231"/>
                    </a:lnTo>
                    <a:lnTo>
                      <a:pt x="357" y="244"/>
                    </a:lnTo>
                    <a:lnTo>
                      <a:pt x="343" y="256"/>
                    </a:lnTo>
                    <a:lnTo>
                      <a:pt x="327" y="266"/>
                    </a:lnTo>
                    <a:lnTo>
                      <a:pt x="312" y="274"/>
                    </a:lnTo>
                    <a:lnTo>
                      <a:pt x="294" y="283"/>
                    </a:lnTo>
                    <a:lnTo>
                      <a:pt x="276" y="290"/>
                    </a:lnTo>
                    <a:lnTo>
                      <a:pt x="259" y="294"/>
                    </a:lnTo>
                    <a:lnTo>
                      <a:pt x="243" y="298"/>
                    </a:lnTo>
                    <a:lnTo>
                      <a:pt x="229" y="300"/>
                    </a:lnTo>
                    <a:lnTo>
                      <a:pt x="215" y="301"/>
                    </a:lnTo>
                    <a:lnTo>
                      <a:pt x="199" y="301"/>
                    </a:lnTo>
                    <a:lnTo>
                      <a:pt x="185" y="301"/>
                    </a:lnTo>
                    <a:lnTo>
                      <a:pt x="170" y="299"/>
                    </a:lnTo>
                    <a:lnTo>
                      <a:pt x="156" y="297"/>
                    </a:lnTo>
                    <a:lnTo>
                      <a:pt x="142" y="293"/>
                    </a:lnTo>
                    <a:lnTo>
                      <a:pt x="128" y="289"/>
                    </a:lnTo>
                    <a:lnTo>
                      <a:pt x="114" y="283"/>
                    </a:lnTo>
                    <a:lnTo>
                      <a:pt x="101" y="278"/>
                    </a:lnTo>
                    <a:lnTo>
                      <a:pt x="89" y="270"/>
                    </a:lnTo>
                    <a:lnTo>
                      <a:pt x="75" y="262"/>
                    </a:lnTo>
                    <a:lnTo>
                      <a:pt x="64" y="254"/>
                    </a:lnTo>
                    <a:lnTo>
                      <a:pt x="52" y="245"/>
                    </a:lnTo>
                    <a:lnTo>
                      <a:pt x="41" y="234"/>
                    </a:lnTo>
                    <a:lnTo>
                      <a:pt x="38" y="231"/>
                    </a:lnTo>
                    <a:lnTo>
                      <a:pt x="33" y="229"/>
                    </a:lnTo>
                    <a:lnTo>
                      <a:pt x="29" y="228"/>
                    </a:lnTo>
                    <a:lnTo>
                      <a:pt x="25" y="227"/>
                    </a:lnTo>
                    <a:lnTo>
                      <a:pt x="20" y="228"/>
                    </a:lnTo>
                    <a:lnTo>
                      <a:pt x="16" y="229"/>
                    </a:lnTo>
                    <a:lnTo>
                      <a:pt x="11" y="231"/>
                    </a:lnTo>
                    <a:lnTo>
                      <a:pt x="7" y="234"/>
                    </a:lnTo>
                    <a:lnTo>
                      <a:pt x="5" y="238"/>
                    </a:lnTo>
                    <a:lnTo>
                      <a:pt x="3" y="241"/>
                    </a:lnTo>
                    <a:lnTo>
                      <a:pt x="1" y="247"/>
                    </a:lnTo>
                    <a:lnTo>
                      <a:pt x="0" y="251"/>
                    </a:lnTo>
                    <a:lnTo>
                      <a:pt x="1" y="256"/>
                    </a:lnTo>
                    <a:lnTo>
                      <a:pt x="3" y="260"/>
                    </a:lnTo>
                    <a:lnTo>
                      <a:pt x="5" y="265"/>
                    </a:lnTo>
                    <a:lnTo>
                      <a:pt x="8" y="269"/>
                    </a:lnTo>
                    <a:lnTo>
                      <a:pt x="18" y="278"/>
                    </a:lnTo>
                    <a:lnTo>
                      <a:pt x="28" y="287"/>
                    </a:lnTo>
                    <a:lnTo>
                      <a:pt x="39" y="295"/>
                    </a:lnTo>
                    <a:lnTo>
                      <a:pt x="51" y="303"/>
                    </a:lnTo>
                    <a:lnTo>
                      <a:pt x="62" y="311"/>
                    </a:lnTo>
                    <a:lnTo>
                      <a:pt x="74" y="318"/>
                    </a:lnTo>
                    <a:lnTo>
                      <a:pt x="86" y="323"/>
                    </a:lnTo>
                    <a:lnTo>
                      <a:pt x="99" y="329"/>
                    </a:lnTo>
                    <a:lnTo>
                      <a:pt x="112" y="333"/>
                    </a:lnTo>
                    <a:lnTo>
                      <a:pt x="124" y="337"/>
                    </a:lnTo>
                    <a:lnTo>
                      <a:pt x="137" y="341"/>
                    </a:lnTo>
                    <a:lnTo>
                      <a:pt x="151" y="344"/>
                    </a:lnTo>
                    <a:lnTo>
                      <a:pt x="164" y="346"/>
                    </a:lnTo>
                    <a:lnTo>
                      <a:pt x="177" y="347"/>
                    </a:lnTo>
                    <a:lnTo>
                      <a:pt x="190" y="348"/>
                    </a:lnTo>
                    <a:lnTo>
                      <a:pt x="205" y="348"/>
                    </a:lnTo>
                    <a:lnTo>
                      <a:pt x="220" y="348"/>
                    </a:lnTo>
                    <a:lnTo>
                      <a:pt x="237" y="347"/>
                    </a:lnTo>
                    <a:lnTo>
                      <a:pt x="253" y="345"/>
                    </a:lnTo>
                    <a:lnTo>
                      <a:pt x="270" y="342"/>
                    </a:lnTo>
                    <a:lnTo>
                      <a:pt x="291" y="336"/>
                    </a:lnTo>
                    <a:lnTo>
                      <a:pt x="311" y="329"/>
                    </a:lnTo>
                    <a:lnTo>
                      <a:pt x="329" y="320"/>
                    </a:lnTo>
                    <a:lnTo>
                      <a:pt x="348" y="310"/>
                    </a:lnTo>
                    <a:lnTo>
                      <a:pt x="366" y="298"/>
                    </a:lnTo>
                    <a:lnTo>
                      <a:pt x="382" y="286"/>
                    </a:lnTo>
                    <a:lnTo>
                      <a:pt x="398" y="271"/>
                    </a:lnTo>
                    <a:lnTo>
                      <a:pt x="413" y="257"/>
                    </a:lnTo>
                    <a:lnTo>
                      <a:pt x="427" y="240"/>
                    </a:lnTo>
                    <a:lnTo>
                      <a:pt x="439" y="224"/>
                    </a:lnTo>
                    <a:lnTo>
                      <a:pt x="450" y="206"/>
                    </a:lnTo>
                    <a:lnTo>
                      <a:pt x="460" y="188"/>
                    </a:lnTo>
                    <a:lnTo>
                      <a:pt x="469" y="170"/>
                    </a:lnTo>
                    <a:lnTo>
                      <a:pt x="475" y="150"/>
                    </a:lnTo>
                    <a:lnTo>
                      <a:pt x="482" y="131"/>
                    </a:lnTo>
                    <a:lnTo>
                      <a:pt x="485" y="110"/>
                    </a:lnTo>
                    <a:lnTo>
                      <a:pt x="514" y="159"/>
                    </a:lnTo>
                    <a:lnTo>
                      <a:pt x="518" y="163"/>
                    </a:lnTo>
                    <a:lnTo>
                      <a:pt x="523" y="166"/>
                    </a:lnTo>
                    <a:lnTo>
                      <a:pt x="529" y="168"/>
                    </a:lnTo>
                    <a:lnTo>
                      <a:pt x="535" y="170"/>
                    </a:lnTo>
                    <a:lnTo>
                      <a:pt x="541" y="168"/>
                    </a:lnTo>
                    <a:lnTo>
                      <a:pt x="547" y="166"/>
                    </a:lnTo>
                    <a:lnTo>
                      <a:pt x="551" y="164"/>
                    </a:lnTo>
                    <a:lnTo>
                      <a:pt x="555" y="160"/>
                    </a:lnTo>
                    <a:lnTo>
                      <a:pt x="557" y="156"/>
                    </a:lnTo>
                    <a:lnTo>
                      <a:pt x="558" y="152"/>
                    </a:lnTo>
                    <a:lnTo>
                      <a:pt x="559" y="147"/>
                    </a:lnTo>
                    <a:lnTo>
                      <a:pt x="559" y="142"/>
                    </a:lnTo>
                    <a:lnTo>
                      <a:pt x="558" y="138"/>
                    </a:lnTo>
                    <a:lnTo>
                      <a:pt x="556"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56" name="Freeform 1683">
                <a:extLst>
                  <a:ext uri="{FF2B5EF4-FFF2-40B4-BE49-F238E27FC236}">
                    <a16:creationId xmlns:a16="http://schemas.microsoft.com/office/drawing/2014/main" id="{6B787E61-3F99-4C17-9F95-8F5FEA66829F}"/>
                  </a:ext>
                </a:extLst>
              </p:cNvPr>
              <p:cNvSpPr>
                <a:spLocks/>
              </p:cNvSpPr>
              <p:nvPr/>
            </p:nvSpPr>
            <p:spPr bwMode="auto">
              <a:xfrm>
                <a:off x="1474788" y="828675"/>
                <a:ext cx="230188" cy="150813"/>
              </a:xfrm>
              <a:custGeom>
                <a:avLst/>
                <a:gdLst>
                  <a:gd name="T0" fmla="*/ 212 w 581"/>
                  <a:gd name="T1" fmla="*/ 217 h 379"/>
                  <a:gd name="T2" fmla="*/ 198 w 581"/>
                  <a:gd name="T3" fmla="*/ 217 h 379"/>
                  <a:gd name="T4" fmla="*/ 187 w 581"/>
                  <a:gd name="T5" fmla="*/ 226 h 379"/>
                  <a:gd name="T6" fmla="*/ 124 w 581"/>
                  <a:gd name="T7" fmla="*/ 267 h 379"/>
                  <a:gd name="T8" fmla="*/ 135 w 581"/>
                  <a:gd name="T9" fmla="*/ 216 h 379"/>
                  <a:gd name="T10" fmla="*/ 157 w 581"/>
                  <a:gd name="T11" fmla="*/ 167 h 379"/>
                  <a:gd name="T12" fmla="*/ 178 w 581"/>
                  <a:gd name="T13" fmla="*/ 138 h 379"/>
                  <a:gd name="T14" fmla="*/ 203 w 581"/>
                  <a:gd name="T15" fmla="*/ 110 h 379"/>
                  <a:gd name="T16" fmla="*/ 233 w 581"/>
                  <a:gd name="T17" fmla="*/ 88 h 379"/>
                  <a:gd name="T18" fmla="*/ 265 w 581"/>
                  <a:gd name="T19" fmla="*/ 70 h 379"/>
                  <a:gd name="T20" fmla="*/ 299 w 581"/>
                  <a:gd name="T21" fmla="*/ 57 h 379"/>
                  <a:gd name="T22" fmla="*/ 343 w 581"/>
                  <a:gd name="T23" fmla="*/ 49 h 379"/>
                  <a:gd name="T24" fmla="*/ 390 w 581"/>
                  <a:gd name="T25" fmla="*/ 49 h 379"/>
                  <a:gd name="T26" fmla="*/ 435 w 581"/>
                  <a:gd name="T27" fmla="*/ 58 h 379"/>
                  <a:gd name="T28" fmla="*/ 478 w 581"/>
                  <a:gd name="T29" fmla="*/ 77 h 379"/>
                  <a:gd name="T30" fmla="*/ 517 w 581"/>
                  <a:gd name="T31" fmla="*/ 103 h 379"/>
                  <a:gd name="T32" fmla="*/ 542 w 581"/>
                  <a:gd name="T33" fmla="*/ 130 h 379"/>
                  <a:gd name="T34" fmla="*/ 556 w 581"/>
                  <a:gd name="T35" fmla="*/ 134 h 379"/>
                  <a:gd name="T36" fmla="*/ 569 w 581"/>
                  <a:gd name="T37" fmla="*/ 131 h 379"/>
                  <a:gd name="T38" fmla="*/ 579 w 581"/>
                  <a:gd name="T39" fmla="*/ 121 h 379"/>
                  <a:gd name="T40" fmla="*/ 581 w 581"/>
                  <a:gd name="T41" fmla="*/ 108 h 379"/>
                  <a:gd name="T42" fmla="*/ 576 w 581"/>
                  <a:gd name="T43" fmla="*/ 94 h 379"/>
                  <a:gd name="T44" fmla="*/ 532 w 581"/>
                  <a:gd name="T45" fmla="*/ 56 h 379"/>
                  <a:gd name="T46" fmla="*/ 485 w 581"/>
                  <a:gd name="T47" fmla="*/ 27 h 379"/>
                  <a:gd name="T48" fmla="*/ 432 w 581"/>
                  <a:gd name="T49" fmla="*/ 8 h 379"/>
                  <a:gd name="T50" fmla="*/ 376 w 581"/>
                  <a:gd name="T51" fmla="*/ 0 h 379"/>
                  <a:gd name="T52" fmla="*/ 319 w 581"/>
                  <a:gd name="T53" fmla="*/ 4 h 379"/>
                  <a:gd name="T54" fmla="*/ 272 w 581"/>
                  <a:gd name="T55" fmla="*/ 16 h 379"/>
                  <a:gd name="T56" fmla="*/ 232 w 581"/>
                  <a:gd name="T57" fmla="*/ 34 h 379"/>
                  <a:gd name="T58" fmla="*/ 195 w 581"/>
                  <a:gd name="T59" fmla="*/ 57 h 379"/>
                  <a:gd name="T60" fmla="*/ 161 w 581"/>
                  <a:gd name="T61" fmla="*/ 86 h 379"/>
                  <a:gd name="T62" fmla="*/ 132 w 581"/>
                  <a:gd name="T63" fmla="*/ 119 h 379"/>
                  <a:gd name="T64" fmla="*/ 107 w 581"/>
                  <a:gd name="T65" fmla="*/ 159 h 379"/>
                  <a:gd name="T66" fmla="*/ 89 w 581"/>
                  <a:gd name="T67" fmla="*/ 203 h 379"/>
                  <a:gd name="T68" fmla="*/ 78 w 581"/>
                  <a:gd name="T69" fmla="*/ 249 h 379"/>
                  <a:gd name="T70" fmla="*/ 41 w 581"/>
                  <a:gd name="T71" fmla="*/ 214 h 379"/>
                  <a:gd name="T72" fmla="*/ 29 w 581"/>
                  <a:gd name="T73" fmla="*/ 207 h 379"/>
                  <a:gd name="T74" fmla="*/ 15 w 581"/>
                  <a:gd name="T75" fmla="*/ 208 h 379"/>
                  <a:gd name="T76" fmla="*/ 4 w 581"/>
                  <a:gd name="T77" fmla="*/ 218 h 379"/>
                  <a:gd name="T78" fmla="*/ 0 w 581"/>
                  <a:gd name="T79" fmla="*/ 231 h 379"/>
                  <a:gd name="T80" fmla="*/ 5 w 581"/>
                  <a:gd name="T81" fmla="*/ 245 h 379"/>
                  <a:gd name="T82" fmla="*/ 96 w 581"/>
                  <a:gd name="T83" fmla="*/ 377 h 379"/>
                  <a:gd name="T84" fmla="*/ 107 w 581"/>
                  <a:gd name="T85" fmla="*/ 379 h 379"/>
                  <a:gd name="T86" fmla="*/ 118 w 581"/>
                  <a:gd name="T87" fmla="*/ 378 h 379"/>
                  <a:gd name="T88" fmla="*/ 223 w 581"/>
                  <a:gd name="T89" fmla="*/ 256 h 379"/>
                  <a:gd name="T90" fmla="*/ 229 w 581"/>
                  <a:gd name="T91" fmla="*/ 242 h 379"/>
                  <a:gd name="T92" fmla="*/ 227 w 581"/>
                  <a:gd name="T93" fmla="*/ 229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379">
                    <a:moveTo>
                      <a:pt x="220" y="221"/>
                    </a:moveTo>
                    <a:lnTo>
                      <a:pt x="217" y="219"/>
                    </a:lnTo>
                    <a:lnTo>
                      <a:pt x="212" y="217"/>
                    </a:lnTo>
                    <a:lnTo>
                      <a:pt x="208" y="216"/>
                    </a:lnTo>
                    <a:lnTo>
                      <a:pt x="203" y="216"/>
                    </a:lnTo>
                    <a:lnTo>
                      <a:pt x="198" y="217"/>
                    </a:lnTo>
                    <a:lnTo>
                      <a:pt x="195" y="219"/>
                    </a:lnTo>
                    <a:lnTo>
                      <a:pt x="190" y="221"/>
                    </a:lnTo>
                    <a:lnTo>
                      <a:pt x="187" y="226"/>
                    </a:lnTo>
                    <a:lnTo>
                      <a:pt x="124" y="301"/>
                    </a:lnTo>
                    <a:lnTo>
                      <a:pt x="123" y="283"/>
                    </a:lnTo>
                    <a:lnTo>
                      <a:pt x="124" y="267"/>
                    </a:lnTo>
                    <a:lnTo>
                      <a:pt x="126" y="250"/>
                    </a:lnTo>
                    <a:lnTo>
                      <a:pt x="131" y="233"/>
                    </a:lnTo>
                    <a:lnTo>
                      <a:pt x="135" y="216"/>
                    </a:lnTo>
                    <a:lnTo>
                      <a:pt x="140" y="200"/>
                    </a:lnTo>
                    <a:lnTo>
                      <a:pt x="148" y="184"/>
                    </a:lnTo>
                    <a:lnTo>
                      <a:pt x="157" y="167"/>
                    </a:lnTo>
                    <a:lnTo>
                      <a:pt x="164" y="157"/>
                    </a:lnTo>
                    <a:lnTo>
                      <a:pt x="170" y="147"/>
                    </a:lnTo>
                    <a:lnTo>
                      <a:pt x="178" y="138"/>
                    </a:lnTo>
                    <a:lnTo>
                      <a:pt x="187" y="128"/>
                    </a:lnTo>
                    <a:lnTo>
                      <a:pt x="195" y="119"/>
                    </a:lnTo>
                    <a:lnTo>
                      <a:pt x="203" y="110"/>
                    </a:lnTo>
                    <a:lnTo>
                      <a:pt x="213" y="102"/>
                    </a:lnTo>
                    <a:lnTo>
                      <a:pt x="223" y="94"/>
                    </a:lnTo>
                    <a:lnTo>
                      <a:pt x="233" y="88"/>
                    </a:lnTo>
                    <a:lnTo>
                      <a:pt x="243" y="81"/>
                    </a:lnTo>
                    <a:lnTo>
                      <a:pt x="254" y="76"/>
                    </a:lnTo>
                    <a:lnTo>
                      <a:pt x="265" y="70"/>
                    </a:lnTo>
                    <a:lnTo>
                      <a:pt x="276" y="65"/>
                    </a:lnTo>
                    <a:lnTo>
                      <a:pt x="287" y="60"/>
                    </a:lnTo>
                    <a:lnTo>
                      <a:pt x="299" y="57"/>
                    </a:lnTo>
                    <a:lnTo>
                      <a:pt x="312" y="54"/>
                    </a:lnTo>
                    <a:lnTo>
                      <a:pt x="327" y="50"/>
                    </a:lnTo>
                    <a:lnTo>
                      <a:pt x="343" y="49"/>
                    </a:lnTo>
                    <a:lnTo>
                      <a:pt x="358" y="48"/>
                    </a:lnTo>
                    <a:lnTo>
                      <a:pt x="375" y="48"/>
                    </a:lnTo>
                    <a:lnTo>
                      <a:pt x="390" y="49"/>
                    </a:lnTo>
                    <a:lnTo>
                      <a:pt x="405" y="50"/>
                    </a:lnTo>
                    <a:lnTo>
                      <a:pt x="421" y="54"/>
                    </a:lnTo>
                    <a:lnTo>
                      <a:pt x="435" y="58"/>
                    </a:lnTo>
                    <a:lnTo>
                      <a:pt x="450" y="64"/>
                    </a:lnTo>
                    <a:lnTo>
                      <a:pt x="464" y="69"/>
                    </a:lnTo>
                    <a:lnTo>
                      <a:pt x="478" y="77"/>
                    </a:lnTo>
                    <a:lnTo>
                      <a:pt x="492" y="85"/>
                    </a:lnTo>
                    <a:lnTo>
                      <a:pt x="505" y="93"/>
                    </a:lnTo>
                    <a:lnTo>
                      <a:pt x="517" y="103"/>
                    </a:lnTo>
                    <a:lnTo>
                      <a:pt x="528" y="114"/>
                    </a:lnTo>
                    <a:lnTo>
                      <a:pt x="539" y="126"/>
                    </a:lnTo>
                    <a:lnTo>
                      <a:pt x="542" y="130"/>
                    </a:lnTo>
                    <a:lnTo>
                      <a:pt x="547" y="132"/>
                    </a:lnTo>
                    <a:lnTo>
                      <a:pt x="551" y="133"/>
                    </a:lnTo>
                    <a:lnTo>
                      <a:pt x="556" y="134"/>
                    </a:lnTo>
                    <a:lnTo>
                      <a:pt x="560" y="134"/>
                    </a:lnTo>
                    <a:lnTo>
                      <a:pt x="565" y="133"/>
                    </a:lnTo>
                    <a:lnTo>
                      <a:pt x="569" y="131"/>
                    </a:lnTo>
                    <a:lnTo>
                      <a:pt x="573" y="129"/>
                    </a:lnTo>
                    <a:lnTo>
                      <a:pt x="577" y="125"/>
                    </a:lnTo>
                    <a:lnTo>
                      <a:pt x="579" y="121"/>
                    </a:lnTo>
                    <a:lnTo>
                      <a:pt x="581" y="117"/>
                    </a:lnTo>
                    <a:lnTo>
                      <a:pt x="581" y="112"/>
                    </a:lnTo>
                    <a:lnTo>
                      <a:pt x="581" y="108"/>
                    </a:lnTo>
                    <a:lnTo>
                      <a:pt x="580" y="103"/>
                    </a:lnTo>
                    <a:lnTo>
                      <a:pt x="578" y="99"/>
                    </a:lnTo>
                    <a:lnTo>
                      <a:pt x="576" y="94"/>
                    </a:lnTo>
                    <a:lnTo>
                      <a:pt x="562" y="81"/>
                    </a:lnTo>
                    <a:lnTo>
                      <a:pt x="548" y="68"/>
                    </a:lnTo>
                    <a:lnTo>
                      <a:pt x="532" y="56"/>
                    </a:lnTo>
                    <a:lnTo>
                      <a:pt x="517" y="45"/>
                    </a:lnTo>
                    <a:lnTo>
                      <a:pt x="502" y="35"/>
                    </a:lnTo>
                    <a:lnTo>
                      <a:pt x="485" y="27"/>
                    </a:lnTo>
                    <a:lnTo>
                      <a:pt x="467" y="19"/>
                    </a:lnTo>
                    <a:lnTo>
                      <a:pt x="450" y="13"/>
                    </a:lnTo>
                    <a:lnTo>
                      <a:pt x="432" y="8"/>
                    </a:lnTo>
                    <a:lnTo>
                      <a:pt x="413" y="4"/>
                    </a:lnTo>
                    <a:lnTo>
                      <a:pt x="394" y="2"/>
                    </a:lnTo>
                    <a:lnTo>
                      <a:pt x="376" y="0"/>
                    </a:lnTo>
                    <a:lnTo>
                      <a:pt x="357" y="0"/>
                    </a:lnTo>
                    <a:lnTo>
                      <a:pt x="338" y="1"/>
                    </a:lnTo>
                    <a:lnTo>
                      <a:pt x="319" y="4"/>
                    </a:lnTo>
                    <a:lnTo>
                      <a:pt x="301" y="7"/>
                    </a:lnTo>
                    <a:lnTo>
                      <a:pt x="286" y="12"/>
                    </a:lnTo>
                    <a:lnTo>
                      <a:pt x="272" y="16"/>
                    </a:lnTo>
                    <a:lnTo>
                      <a:pt x="259" y="20"/>
                    </a:lnTo>
                    <a:lnTo>
                      <a:pt x="245" y="27"/>
                    </a:lnTo>
                    <a:lnTo>
                      <a:pt x="232" y="34"/>
                    </a:lnTo>
                    <a:lnTo>
                      <a:pt x="219" y="40"/>
                    </a:lnTo>
                    <a:lnTo>
                      <a:pt x="207" y="48"/>
                    </a:lnTo>
                    <a:lnTo>
                      <a:pt x="195" y="57"/>
                    </a:lnTo>
                    <a:lnTo>
                      <a:pt x="184" y="66"/>
                    </a:lnTo>
                    <a:lnTo>
                      <a:pt x="171" y="76"/>
                    </a:lnTo>
                    <a:lnTo>
                      <a:pt x="161" y="86"/>
                    </a:lnTo>
                    <a:lnTo>
                      <a:pt x="152" y="97"/>
                    </a:lnTo>
                    <a:lnTo>
                      <a:pt x="142" y="108"/>
                    </a:lnTo>
                    <a:lnTo>
                      <a:pt x="132" y="119"/>
                    </a:lnTo>
                    <a:lnTo>
                      <a:pt x="124" y="131"/>
                    </a:lnTo>
                    <a:lnTo>
                      <a:pt x="115" y="144"/>
                    </a:lnTo>
                    <a:lnTo>
                      <a:pt x="107" y="159"/>
                    </a:lnTo>
                    <a:lnTo>
                      <a:pt x="101" y="173"/>
                    </a:lnTo>
                    <a:lnTo>
                      <a:pt x="94" y="188"/>
                    </a:lnTo>
                    <a:lnTo>
                      <a:pt x="89" y="203"/>
                    </a:lnTo>
                    <a:lnTo>
                      <a:pt x="84" y="218"/>
                    </a:lnTo>
                    <a:lnTo>
                      <a:pt x="81" y="234"/>
                    </a:lnTo>
                    <a:lnTo>
                      <a:pt x="78" y="249"/>
                    </a:lnTo>
                    <a:lnTo>
                      <a:pt x="76" y="265"/>
                    </a:lnTo>
                    <a:lnTo>
                      <a:pt x="44" y="217"/>
                    </a:lnTo>
                    <a:lnTo>
                      <a:pt x="41" y="214"/>
                    </a:lnTo>
                    <a:lnTo>
                      <a:pt x="37" y="210"/>
                    </a:lnTo>
                    <a:lnTo>
                      <a:pt x="33" y="208"/>
                    </a:lnTo>
                    <a:lnTo>
                      <a:pt x="29" y="207"/>
                    </a:lnTo>
                    <a:lnTo>
                      <a:pt x="25" y="207"/>
                    </a:lnTo>
                    <a:lnTo>
                      <a:pt x="19" y="207"/>
                    </a:lnTo>
                    <a:lnTo>
                      <a:pt x="15" y="208"/>
                    </a:lnTo>
                    <a:lnTo>
                      <a:pt x="10" y="212"/>
                    </a:lnTo>
                    <a:lnTo>
                      <a:pt x="7" y="214"/>
                    </a:lnTo>
                    <a:lnTo>
                      <a:pt x="4" y="218"/>
                    </a:lnTo>
                    <a:lnTo>
                      <a:pt x="1" y="221"/>
                    </a:lnTo>
                    <a:lnTo>
                      <a:pt x="0" y="226"/>
                    </a:lnTo>
                    <a:lnTo>
                      <a:pt x="0" y="231"/>
                    </a:lnTo>
                    <a:lnTo>
                      <a:pt x="0" y="236"/>
                    </a:lnTo>
                    <a:lnTo>
                      <a:pt x="1" y="240"/>
                    </a:lnTo>
                    <a:lnTo>
                      <a:pt x="5" y="245"/>
                    </a:lnTo>
                    <a:lnTo>
                      <a:pt x="89" y="369"/>
                    </a:lnTo>
                    <a:lnTo>
                      <a:pt x="92" y="374"/>
                    </a:lnTo>
                    <a:lnTo>
                      <a:pt x="96" y="377"/>
                    </a:lnTo>
                    <a:lnTo>
                      <a:pt x="102" y="379"/>
                    </a:lnTo>
                    <a:lnTo>
                      <a:pt x="107" y="379"/>
                    </a:lnTo>
                    <a:lnTo>
                      <a:pt x="107" y="379"/>
                    </a:lnTo>
                    <a:lnTo>
                      <a:pt x="108" y="379"/>
                    </a:lnTo>
                    <a:lnTo>
                      <a:pt x="114" y="379"/>
                    </a:lnTo>
                    <a:lnTo>
                      <a:pt x="118" y="378"/>
                    </a:lnTo>
                    <a:lnTo>
                      <a:pt x="123" y="375"/>
                    </a:lnTo>
                    <a:lnTo>
                      <a:pt x="126" y="372"/>
                    </a:lnTo>
                    <a:lnTo>
                      <a:pt x="223" y="256"/>
                    </a:lnTo>
                    <a:lnTo>
                      <a:pt x="227" y="251"/>
                    </a:lnTo>
                    <a:lnTo>
                      <a:pt x="228" y="247"/>
                    </a:lnTo>
                    <a:lnTo>
                      <a:pt x="229" y="242"/>
                    </a:lnTo>
                    <a:lnTo>
                      <a:pt x="229" y="238"/>
                    </a:lnTo>
                    <a:lnTo>
                      <a:pt x="228" y="234"/>
                    </a:lnTo>
                    <a:lnTo>
                      <a:pt x="227" y="229"/>
                    </a:lnTo>
                    <a:lnTo>
                      <a:pt x="223" y="225"/>
                    </a:lnTo>
                    <a:lnTo>
                      <a:pt x="220"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57" name="Rectangle 56">
            <a:extLst>
              <a:ext uri="{FF2B5EF4-FFF2-40B4-BE49-F238E27FC236}">
                <a16:creationId xmlns:a16="http://schemas.microsoft.com/office/drawing/2014/main" id="{7E900383-7B44-F944-9238-CB671F06E627}"/>
              </a:ext>
            </a:extLst>
          </p:cNvPr>
          <p:cNvSpPr/>
          <p:nvPr/>
        </p:nvSpPr>
        <p:spPr>
          <a:xfrm>
            <a:off x="694848" y="1086072"/>
            <a:ext cx="6816097"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DynamoDB is a fully managed NoSQL Database</a:t>
            </a:r>
          </a:p>
        </p:txBody>
      </p:sp>
    </p:spTree>
    <p:extLst>
      <p:ext uri="{BB962C8B-B14F-4D97-AF65-F5344CB8AC3E}">
        <p14:creationId xmlns:p14="http://schemas.microsoft.com/office/powerpoint/2010/main" val="448722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11</a:t>
            </a:fld>
            <a:endParaRPr lang="en-US"/>
          </a:p>
        </p:txBody>
      </p:sp>
      <p:sp>
        <p:nvSpPr>
          <p:cNvPr id="5" name="Rectangle 4"/>
          <p:cNvSpPr/>
          <p:nvPr/>
        </p:nvSpPr>
        <p:spPr>
          <a:xfrm>
            <a:off x="9388133" y="3738013"/>
            <a:ext cx="1962092" cy="11885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p:cNvSpPr txBox="1"/>
          <p:nvPr/>
        </p:nvSpPr>
        <p:spPr>
          <a:xfrm>
            <a:off x="836412" y="4153809"/>
            <a:ext cx="368691" cy="246221"/>
          </a:xfrm>
          <a:prstGeom prst="rect">
            <a:avLst/>
          </a:prstGeom>
          <a:noFill/>
        </p:spPr>
        <p:txBody>
          <a:bodyPr wrap="non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LSIs</a:t>
            </a:r>
          </a:p>
        </p:txBody>
      </p:sp>
      <p:sp>
        <p:nvSpPr>
          <p:cNvPr id="7" name="TextBox 6"/>
          <p:cNvSpPr txBox="1"/>
          <p:nvPr/>
        </p:nvSpPr>
        <p:spPr>
          <a:xfrm>
            <a:off x="836412" y="2691201"/>
            <a:ext cx="512961" cy="246221"/>
          </a:xfrm>
          <a:prstGeom prst="rect">
            <a:avLst/>
          </a:prstGeom>
          <a:noFill/>
        </p:spPr>
        <p:txBody>
          <a:bodyPr wrap="non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Table</a:t>
            </a:r>
          </a:p>
        </p:txBody>
      </p:sp>
      <p:sp>
        <p:nvSpPr>
          <p:cNvPr id="8" name="TextBox 7"/>
          <p:cNvSpPr txBox="1"/>
          <p:nvPr/>
        </p:nvSpPr>
        <p:spPr>
          <a:xfrm>
            <a:off x="7511766" y="2504089"/>
            <a:ext cx="3840248" cy="584775"/>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square" lIns="252000" rtlCol="0" anchor="ctr">
            <a:noAutofit/>
          </a:bodyPr>
          <a:lstStyle/>
          <a:p>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10 GB max per hash key; i.e., LSIs limit the number of sort keys</a:t>
            </a:r>
          </a:p>
        </p:txBody>
      </p:sp>
      <p:sp>
        <p:nvSpPr>
          <p:cNvPr id="9" name="Rectangle 8"/>
          <p:cNvSpPr/>
          <p:nvPr/>
        </p:nvSpPr>
        <p:spPr>
          <a:xfrm>
            <a:off x="3183081" y="5697326"/>
            <a:ext cx="2215350" cy="215444"/>
          </a:xfrm>
          <a:prstGeom prst="rect">
            <a:avLst/>
          </a:prstGeom>
        </p:spPr>
        <p:txBody>
          <a:bodyPr wrap="none" lIns="0" tIns="0" rIns="0" bIns="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Local Secondary Index (LSI)</a:t>
            </a:r>
          </a:p>
        </p:txBody>
      </p:sp>
      <p:sp>
        <p:nvSpPr>
          <p:cNvPr id="10" name="Rectangle 9"/>
          <p:cNvSpPr/>
          <p:nvPr/>
        </p:nvSpPr>
        <p:spPr>
          <a:xfrm>
            <a:off x="7814660" y="4163631"/>
            <a:ext cx="1091646" cy="215444"/>
          </a:xfrm>
          <a:prstGeom prst="rect">
            <a:avLst/>
          </a:prstGeom>
        </p:spPr>
        <p:txBody>
          <a:bodyPr wrap="none" lIns="0" tIns="0" rIns="0" bIns="0">
            <a:spAutoFit/>
          </a:bodyPr>
          <a:lstStyle/>
          <a:p>
            <a:r>
              <a:rPr lang="en-US" sz="1400" i="1" dirty="0">
                <a:ea typeface="Amazon Ember" panose="020B0603020204020204" pitchFamily="34" charset="0"/>
                <a:cs typeface="Amazon Ember" panose="020B0603020204020204" pitchFamily="34" charset="0"/>
              </a:rPr>
              <a:t>INCLUDE Title</a:t>
            </a:r>
            <a:endParaRPr lang="en-US" sz="1400" dirty="0">
              <a:ea typeface="Amazon Ember" panose="020B0603020204020204" pitchFamily="34" charset="0"/>
              <a:cs typeface="Amazon Ember" panose="020B0603020204020204" pitchFamily="34" charset="0"/>
            </a:endParaRPr>
          </a:p>
        </p:txBody>
      </p:sp>
      <p:sp>
        <p:nvSpPr>
          <p:cNvPr id="11" name="Rectangle 10"/>
          <p:cNvSpPr/>
          <p:nvPr/>
        </p:nvSpPr>
        <p:spPr>
          <a:xfrm>
            <a:off x="7814660" y="4971273"/>
            <a:ext cx="799260" cy="215444"/>
          </a:xfrm>
          <a:prstGeom prst="rect">
            <a:avLst/>
          </a:prstGeom>
        </p:spPr>
        <p:txBody>
          <a:bodyPr wrap="square" lIns="0" tIns="0" rIns="0" bIns="0">
            <a:spAutoFit/>
          </a:bodyPr>
          <a:lstStyle/>
          <a:p>
            <a:r>
              <a:rPr lang="en-US" sz="1400" i="1" dirty="0">
                <a:ea typeface="Amazon Ember" panose="020B0603020204020204" pitchFamily="34" charset="0"/>
                <a:cs typeface="Amazon Ember" panose="020B0603020204020204" pitchFamily="34" charset="0"/>
              </a:rPr>
              <a:t>ALL</a:t>
            </a:r>
            <a:r>
              <a:rPr lang="en-US" sz="1400" dirty="0">
                <a:ea typeface="Amazon Ember" panose="020B0603020204020204" pitchFamily="34" charset="0"/>
                <a:cs typeface="Amazon Ember" panose="020B0603020204020204" pitchFamily="34" charset="0"/>
              </a:rPr>
              <a:t> </a:t>
            </a:r>
          </a:p>
        </p:txBody>
      </p:sp>
      <p:sp>
        <p:nvSpPr>
          <p:cNvPr id="12" name="Rectangle 11"/>
          <p:cNvSpPr/>
          <p:nvPr/>
        </p:nvSpPr>
        <p:spPr>
          <a:xfrm>
            <a:off x="7814660" y="3414825"/>
            <a:ext cx="948978" cy="215444"/>
          </a:xfrm>
          <a:prstGeom prst="rect">
            <a:avLst/>
          </a:prstGeom>
        </p:spPr>
        <p:txBody>
          <a:bodyPr wrap="none" lIns="0" tIns="0" rIns="0" bIns="0">
            <a:spAutoFit/>
          </a:bodyPr>
          <a:lstStyle/>
          <a:p>
            <a:r>
              <a:rPr lang="en-US" sz="1400" i="1" dirty="0">
                <a:ea typeface="Amazon Ember" panose="020B0603020204020204" pitchFamily="34" charset="0"/>
                <a:cs typeface="Amazon Ember" panose="020B0603020204020204" pitchFamily="34" charset="0"/>
              </a:rPr>
              <a:t>KEYS_ONLY</a:t>
            </a:r>
            <a:endParaRPr lang="en-US" sz="1400" dirty="0">
              <a:ea typeface="Amazon Ember" panose="020B0603020204020204" pitchFamily="34" charset="0"/>
              <a:cs typeface="Amazon Ember" panose="020B0603020204020204" pitchFamily="34" charset="0"/>
            </a:endParaRPr>
          </a:p>
        </p:txBody>
      </p:sp>
      <p:sp>
        <p:nvSpPr>
          <p:cNvPr id="13" name="Rectangle 12"/>
          <p:cNvSpPr/>
          <p:nvPr/>
        </p:nvSpPr>
        <p:spPr>
          <a:xfrm>
            <a:off x="9744927" y="4055911"/>
            <a:ext cx="1448639" cy="553998"/>
          </a:xfrm>
          <a:prstGeom prst="rect">
            <a:avLst/>
          </a:prstGeom>
        </p:spPr>
        <p:txBody>
          <a:bodyPr wrap="square" lIns="0" tIns="0" rIns="0" bIns="0">
            <a:spAutoFit/>
          </a:bodyPr>
          <a:lstStyle/>
          <a:p>
            <a:r>
              <a:rPr lang="en-US" i="1" dirty="0">
                <a:latin typeface="Amazon Ember" panose="020B0603020204020204" pitchFamily="34" charset="0"/>
                <a:ea typeface="Amazon Ember" panose="020B0603020204020204" pitchFamily="34" charset="0"/>
                <a:cs typeface="Amazon Ember" panose="020B0603020204020204" pitchFamily="34" charset="0"/>
              </a:rPr>
              <a:t>Attribute projections</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657304093"/>
              </p:ext>
            </p:extLst>
          </p:nvPr>
        </p:nvGraphicFramePr>
        <p:xfrm>
          <a:off x="1637237" y="2504089"/>
          <a:ext cx="5693855" cy="612000"/>
        </p:xfrm>
        <a:graphic>
          <a:graphicData uri="http://schemas.openxmlformats.org/drawingml/2006/table">
            <a:tbl>
              <a:tblPr/>
              <a:tblGrid>
                <a:gridCol w="1138771">
                  <a:extLst>
                    <a:ext uri="{9D8B030D-6E8A-4147-A177-3AD203B41FA5}">
                      <a16:colId xmlns:a16="http://schemas.microsoft.com/office/drawing/2014/main" val="20000"/>
                    </a:ext>
                  </a:extLst>
                </a:gridCol>
                <a:gridCol w="1138771">
                  <a:extLst>
                    <a:ext uri="{9D8B030D-6E8A-4147-A177-3AD203B41FA5}">
                      <a16:colId xmlns:a16="http://schemas.microsoft.com/office/drawing/2014/main" val="20001"/>
                    </a:ext>
                  </a:extLst>
                </a:gridCol>
                <a:gridCol w="1138771">
                  <a:extLst>
                    <a:ext uri="{9D8B030D-6E8A-4147-A177-3AD203B41FA5}">
                      <a16:colId xmlns:a16="http://schemas.microsoft.com/office/drawing/2014/main" val="20002"/>
                    </a:ext>
                  </a:extLst>
                </a:gridCol>
                <a:gridCol w="1138771">
                  <a:extLst>
                    <a:ext uri="{9D8B030D-6E8A-4147-A177-3AD203B41FA5}">
                      <a16:colId xmlns:a16="http://schemas.microsoft.com/office/drawing/2014/main" val="20003"/>
                    </a:ext>
                  </a:extLst>
                </a:gridCol>
                <a:gridCol w="1138771">
                  <a:extLst>
                    <a:ext uri="{9D8B030D-6E8A-4147-A177-3AD203B41FA5}">
                      <a16:colId xmlns:a16="http://schemas.microsoft.com/office/drawing/2014/main" val="20004"/>
                    </a:ext>
                  </a:extLst>
                </a:gridCol>
              </a:tblGrid>
              <a:tr h="612000">
                <a:tc>
                  <a:txBody>
                    <a:bodyPr/>
                    <a:lstStyle/>
                    <a:p>
                      <a:pPr algn="ctr" fontAlgn="ctr"/>
                      <a:r>
                        <a:rPr lang="en-US" sz="1600" b="0" i="0" u="none" strike="noStrike" dirty="0">
                          <a:solidFill>
                            <a:schemeClr val="tx1"/>
                          </a:solidFill>
                          <a:effectLst/>
                          <a:latin typeface="+mn-lt"/>
                        </a:rPr>
                        <a:t>Id </a:t>
                      </a:r>
                    </a:p>
                    <a:p>
                      <a:pPr algn="ctr" fontAlgn="ctr"/>
                      <a:r>
                        <a:rPr lang="en-US" sz="1600" b="0" i="0" u="none" strike="noStrike" dirty="0">
                          <a:solidFill>
                            <a:schemeClr val="tx1"/>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FFFFFF"/>
                          </a:solidFill>
                          <a:effectLst/>
                          <a:latin typeface="+mn-lt"/>
                        </a:rPr>
                        <a:t>Title</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fontAlgn="ctr"/>
                      <a:r>
                        <a:rPr lang="en-US" sz="1600" b="0" i="0" u="none" strike="noStrike" dirty="0">
                          <a:solidFill>
                            <a:srgbClr val="FFFFFF"/>
                          </a:solidFill>
                          <a:effectLst/>
                          <a:latin typeface="+mn-lt"/>
                        </a:rPr>
                        <a:t>Address</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tc>
                  <a:txBody>
                    <a:bodyPr/>
                    <a:lstStyle/>
                    <a:p>
                      <a:pPr algn="ctr" fontAlgn="ctr"/>
                      <a:r>
                        <a:rPr lang="en-US" sz="1600" b="0" i="0" u="none" strike="noStrike" dirty="0">
                          <a:solidFill>
                            <a:srgbClr val="FFFFFF"/>
                          </a:solidFill>
                          <a:effectLst/>
                          <a:latin typeface="+mn-lt"/>
                        </a:rPr>
                        <a:t>Phone</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39149308"/>
              </p:ext>
            </p:extLst>
          </p:nvPr>
        </p:nvGraphicFramePr>
        <p:xfrm>
          <a:off x="1637237" y="3986309"/>
          <a:ext cx="4594804" cy="612000"/>
        </p:xfrm>
        <a:graphic>
          <a:graphicData uri="http://schemas.openxmlformats.org/drawingml/2006/table">
            <a:tbl>
              <a:tblPr/>
              <a:tblGrid>
                <a:gridCol w="1148701">
                  <a:extLst>
                    <a:ext uri="{9D8B030D-6E8A-4147-A177-3AD203B41FA5}">
                      <a16:colId xmlns:a16="http://schemas.microsoft.com/office/drawing/2014/main" val="20000"/>
                    </a:ext>
                  </a:extLst>
                </a:gridCol>
                <a:gridCol w="1148701">
                  <a:extLst>
                    <a:ext uri="{9D8B030D-6E8A-4147-A177-3AD203B41FA5}">
                      <a16:colId xmlns:a16="http://schemas.microsoft.com/office/drawing/2014/main" val="20001"/>
                    </a:ext>
                  </a:extLst>
                </a:gridCol>
                <a:gridCol w="1148701">
                  <a:extLst>
                    <a:ext uri="{9D8B030D-6E8A-4147-A177-3AD203B41FA5}">
                      <a16:colId xmlns:a16="http://schemas.microsoft.com/office/drawing/2014/main" val="20002"/>
                    </a:ext>
                  </a:extLst>
                </a:gridCol>
                <a:gridCol w="1148701">
                  <a:extLst>
                    <a:ext uri="{9D8B030D-6E8A-4147-A177-3AD203B41FA5}">
                      <a16:colId xmlns:a16="http://schemas.microsoft.com/office/drawing/2014/main" val="20003"/>
                    </a:ext>
                  </a:extLst>
                </a:gridCol>
              </a:tblGrid>
              <a:tr h="612000">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Address</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(table key)</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FFFFFF"/>
                          </a:solidFill>
                          <a:effectLst/>
                          <a:latin typeface="+mn-lt"/>
                        </a:rPr>
                        <a:t>Title</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708308255"/>
              </p:ext>
            </p:extLst>
          </p:nvPr>
        </p:nvGraphicFramePr>
        <p:xfrm>
          <a:off x="1637239" y="4727419"/>
          <a:ext cx="5788803" cy="612000"/>
        </p:xfrm>
        <a:graphic>
          <a:graphicData uri="http://schemas.openxmlformats.org/drawingml/2006/table">
            <a:tbl>
              <a:tblPr/>
              <a:tblGrid>
                <a:gridCol w="1138815">
                  <a:extLst>
                    <a:ext uri="{9D8B030D-6E8A-4147-A177-3AD203B41FA5}">
                      <a16:colId xmlns:a16="http://schemas.microsoft.com/office/drawing/2014/main" val="20000"/>
                    </a:ext>
                  </a:extLst>
                </a:gridCol>
                <a:gridCol w="1138815">
                  <a:extLst>
                    <a:ext uri="{9D8B030D-6E8A-4147-A177-3AD203B41FA5}">
                      <a16:colId xmlns:a16="http://schemas.microsoft.com/office/drawing/2014/main" val="20001"/>
                    </a:ext>
                  </a:extLst>
                </a:gridCol>
                <a:gridCol w="1138815">
                  <a:extLst>
                    <a:ext uri="{9D8B030D-6E8A-4147-A177-3AD203B41FA5}">
                      <a16:colId xmlns:a16="http://schemas.microsoft.com/office/drawing/2014/main" val="20002"/>
                    </a:ext>
                  </a:extLst>
                </a:gridCol>
                <a:gridCol w="1153111">
                  <a:extLst>
                    <a:ext uri="{9D8B030D-6E8A-4147-A177-3AD203B41FA5}">
                      <a16:colId xmlns:a16="http://schemas.microsoft.com/office/drawing/2014/main" val="20003"/>
                    </a:ext>
                  </a:extLst>
                </a:gridCol>
                <a:gridCol w="1219247">
                  <a:extLst>
                    <a:ext uri="{9D8B030D-6E8A-4147-A177-3AD203B41FA5}">
                      <a16:colId xmlns:a16="http://schemas.microsoft.com/office/drawing/2014/main" val="20004"/>
                    </a:ext>
                  </a:extLst>
                </a:gridCol>
              </a:tblGrid>
              <a:tr h="612000">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Phone</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(table key)</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FFFFFF"/>
                          </a:solidFill>
                          <a:effectLst/>
                          <a:latin typeface="+mn-lt"/>
                        </a:rPr>
                        <a:t>Title</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fontAlgn="ctr"/>
                      <a:r>
                        <a:rPr lang="en-US" sz="1600" b="0" i="0" u="none" strike="noStrike" dirty="0">
                          <a:solidFill>
                            <a:srgbClr val="FFFFFF"/>
                          </a:solidFill>
                          <a:effectLst/>
                          <a:latin typeface="+mn-lt"/>
                        </a:rPr>
                        <a:t>Address</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71185816"/>
              </p:ext>
            </p:extLst>
          </p:nvPr>
        </p:nvGraphicFramePr>
        <p:xfrm>
          <a:off x="1637237" y="3245199"/>
          <a:ext cx="3429000" cy="6120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612000">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a:t>
                      </a:r>
                      <a:r>
                        <a:rPr lang="en-US" sz="1600" b="0" i="0" u="none" strike="noStrike" kern="1200" dirty="0">
                          <a:solidFill>
                            <a:schemeClr val="tx1"/>
                          </a:solidFill>
                          <a:effectLst/>
                          <a:latin typeface="+mn-lt"/>
                          <a:ea typeface="+mn-ea"/>
                          <a:cs typeface="+mn-cs"/>
                        </a:rPr>
                        <a:t>partition</a:t>
                      </a:r>
                      <a:r>
                        <a:rPr lang="en-US" sz="1600" b="0" i="0" u="none" strike="noStrike" dirty="0">
                          <a:solidFill>
                            <a:schemeClr val="tx1"/>
                          </a:solidFill>
                          <a:effectLst/>
                          <a:latin typeface="+mn-lt"/>
                        </a:rPr>
                        <a: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Title</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(table</a:t>
                      </a:r>
                      <a:r>
                        <a:rPr lang="en-US" sz="1600" b="0" i="0" u="none" strike="noStrike" baseline="0" dirty="0">
                          <a:solidFill>
                            <a:srgbClr val="FFFFFF"/>
                          </a:solidFill>
                          <a:effectLst/>
                          <a:latin typeface="+mn-lt"/>
                        </a:rPr>
                        <a:t> key)</a:t>
                      </a:r>
                      <a:endParaRPr lang="en-US" sz="1600" b="0" i="0" u="none" strike="noStrike" dirty="0">
                        <a:solidFill>
                          <a:srgbClr val="FFFFFF"/>
                        </a:solidFill>
                        <a:effectLst/>
                        <a:latin typeface="+mn-lt"/>
                      </a:endParaRP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bl>
          </a:graphicData>
        </a:graphic>
      </p:graphicFrame>
      <p:grpSp>
        <p:nvGrpSpPr>
          <p:cNvPr id="18" name="Group 17"/>
          <p:cNvGrpSpPr/>
          <p:nvPr/>
        </p:nvGrpSpPr>
        <p:grpSpPr>
          <a:xfrm>
            <a:off x="1389761" y="3245199"/>
            <a:ext cx="149768" cy="2094220"/>
            <a:chOff x="1304925" y="3432641"/>
            <a:chExt cx="180975" cy="2094220"/>
          </a:xfrm>
        </p:grpSpPr>
        <p:cxnSp>
          <p:nvCxnSpPr>
            <p:cNvPr id="19" name="Straight Connector 18"/>
            <p:cNvCxnSpPr/>
            <p:nvPr/>
          </p:nvCxnSpPr>
          <p:spPr>
            <a:xfrm>
              <a:off x="1304925" y="3432641"/>
              <a:ext cx="0" cy="2094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23975" y="343264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23975" y="552686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1637237" y="5805048"/>
            <a:ext cx="13804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542487" y="5805048"/>
            <a:ext cx="18835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511767" y="2504089"/>
            <a:ext cx="116114" cy="593296"/>
            <a:chOff x="7513554" y="2691531"/>
            <a:chExt cx="116114" cy="593296"/>
          </a:xfrm>
        </p:grpSpPr>
        <p:cxnSp>
          <p:nvCxnSpPr>
            <p:cNvPr id="25" name="Straight Connector 24"/>
            <p:cNvCxnSpPr/>
            <p:nvPr/>
          </p:nvCxnSpPr>
          <p:spPr>
            <a:xfrm>
              <a:off x="7513554" y="2691531"/>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5400000">
              <a:off x="7452548" y="2930122"/>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7" name="Group 26"/>
          <p:cNvGrpSpPr/>
          <p:nvPr/>
        </p:nvGrpSpPr>
        <p:grpSpPr>
          <a:xfrm>
            <a:off x="7511767" y="3251434"/>
            <a:ext cx="116114" cy="593296"/>
            <a:chOff x="7513554" y="3438876"/>
            <a:chExt cx="116114" cy="593296"/>
          </a:xfrm>
        </p:grpSpPr>
        <p:cxnSp>
          <p:nvCxnSpPr>
            <p:cNvPr id="28" name="Straight Connector 27"/>
            <p:cNvCxnSpPr/>
            <p:nvPr/>
          </p:nvCxnSpPr>
          <p:spPr>
            <a:xfrm>
              <a:off x="7513554" y="3438876"/>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5400000">
              <a:off x="7452548" y="3677467"/>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0" name="Group 29"/>
          <p:cNvGrpSpPr/>
          <p:nvPr/>
        </p:nvGrpSpPr>
        <p:grpSpPr>
          <a:xfrm>
            <a:off x="7511767" y="3998779"/>
            <a:ext cx="116114" cy="593296"/>
            <a:chOff x="7513554" y="4186221"/>
            <a:chExt cx="116114" cy="593296"/>
          </a:xfrm>
        </p:grpSpPr>
        <p:cxnSp>
          <p:nvCxnSpPr>
            <p:cNvPr id="31" name="Straight Connector 30"/>
            <p:cNvCxnSpPr/>
            <p:nvPr/>
          </p:nvCxnSpPr>
          <p:spPr>
            <a:xfrm>
              <a:off x="7513554" y="4186221"/>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rot="5400000">
              <a:off x="7452548" y="4426536"/>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3" name="Group 32"/>
          <p:cNvGrpSpPr/>
          <p:nvPr/>
        </p:nvGrpSpPr>
        <p:grpSpPr>
          <a:xfrm>
            <a:off x="7511767" y="4746123"/>
            <a:ext cx="116114" cy="593296"/>
            <a:chOff x="7513554" y="4933565"/>
            <a:chExt cx="116114" cy="593296"/>
          </a:xfrm>
        </p:grpSpPr>
        <p:cxnSp>
          <p:nvCxnSpPr>
            <p:cNvPr id="34" name="Straight Connector 33"/>
            <p:cNvCxnSpPr/>
            <p:nvPr/>
          </p:nvCxnSpPr>
          <p:spPr>
            <a:xfrm>
              <a:off x="7513554" y="4933565"/>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rot="5400000">
              <a:off x="7452548" y="5174976"/>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6" name="Group 35"/>
          <p:cNvGrpSpPr/>
          <p:nvPr/>
        </p:nvGrpSpPr>
        <p:grpSpPr>
          <a:xfrm flipH="1">
            <a:off x="9207158" y="3414825"/>
            <a:ext cx="180975" cy="1903836"/>
            <a:chOff x="1304925" y="3432641"/>
            <a:chExt cx="180975" cy="2094220"/>
          </a:xfrm>
        </p:grpSpPr>
        <p:cxnSp>
          <p:nvCxnSpPr>
            <p:cNvPr id="37" name="Straight Connector 36"/>
            <p:cNvCxnSpPr/>
            <p:nvPr/>
          </p:nvCxnSpPr>
          <p:spPr>
            <a:xfrm>
              <a:off x="1304925" y="3432641"/>
              <a:ext cx="0" cy="2094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323975" y="343264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23975" y="552686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 name="Isosceles Triangle 39"/>
          <p:cNvSpPr/>
          <p:nvPr/>
        </p:nvSpPr>
        <p:spPr>
          <a:xfrm rot="5400000">
            <a:off x="9317666" y="4246642"/>
            <a:ext cx="288132" cy="14049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a:extLst>
              <a:ext uri="{FF2B5EF4-FFF2-40B4-BE49-F238E27FC236}">
                <a16:creationId xmlns:a16="http://schemas.microsoft.com/office/drawing/2014/main" id="{E9C09194-A68A-49D4-B7C5-C7B12D77E527}"/>
              </a:ext>
            </a:extLst>
          </p:cNvPr>
          <p:cNvSpPr/>
          <p:nvPr/>
        </p:nvSpPr>
        <p:spPr>
          <a:xfrm>
            <a:off x="836412" y="1427129"/>
            <a:ext cx="10515600" cy="815608"/>
          </a:xfrm>
          <a:prstGeom prst="rect">
            <a:avLst/>
          </a:prstGeom>
        </p:spPr>
        <p:txBody>
          <a:bodyPr wrap="square" lIns="0" tIns="0" rIns="0" bIns="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Secondary indexes</a:t>
            </a: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Define alternate key to query with non-primary key attributes.</a:t>
            </a:r>
          </a:p>
        </p:txBody>
      </p:sp>
    </p:spTree>
    <p:extLst>
      <p:ext uri="{BB962C8B-B14F-4D97-AF65-F5344CB8AC3E}">
        <p14:creationId xmlns:p14="http://schemas.microsoft.com/office/powerpoint/2010/main" val="169042720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12</a:t>
            </a:fld>
            <a:endParaRPr lang="en-US"/>
          </a:p>
        </p:txBody>
      </p:sp>
      <p:sp>
        <p:nvSpPr>
          <p:cNvPr id="5" name="Rectangle 4"/>
          <p:cNvSpPr/>
          <p:nvPr/>
        </p:nvSpPr>
        <p:spPr>
          <a:xfrm>
            <a:off x="9388135" y="3736553"/>
            <a:ext cx="1962092" cy="11885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TextBox 5"/>
          <p:cNvSpPr txBox="1"/>
          <p:nvPr/>
        </p:nvSpPr>
        <p:spPr>
          <a:xfrm>
            <a:off x="836414" y="4152349"/>
            <a:ext cx="405560" cy="246221"/>
          </a:xfrm>
          <a:prstGeom prst="rect">
            <a:avLst/>
          </a:prstGeom>
          <a:noFill/>
        </p:spPr>
        <p:txBody>
          <a:bodyPr wrap="non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GSIs</a:t>
            </a:r>
          </a:p>
        </p:txBody>
      </p:sp>
      <p:sp>
        <p:nvSpPr>
          <p:cNvPr id="7" name="TextBox 6"/>
          <p:cNvSpPr txBox="1"/>
          <p:nvPr/>
        </p:nvSpPr>
        <p:spPr>
          <a:xfrm>
            <a:off x="836414" y="2689741"/>
            <a:ext cx="512961" cy="246221"/>
          </a:xfrm>
          <a:prstGeom prst="rect">
            <a:avLst/>
          </a:prstGeom>
          <a:noFill/>
        </p:spPr>
        <p:txBody>
          <a:bodyPr wrap="non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Table</a:t>
            </a:r>
          </a:p>
        </p:txBody>
      </p:sp>
      <p:sp>
        <p:nvSpPr>
          <p:cNvPr id="8" name="TextBox 7"/>
          <p:cNvSpPr txBox="1"/>
          <p:nvPr/>
        </p:nvSpPr>
        <p:spPr>
          <a:xfrm>
            <a:off x="7511768" y="2502629"/>
            <a:ext cx="3840248" cy="584775"/>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square" lIns="252000" rtlCol="0" anchor="ctr">
            <a:noAutofit/>
          </a:bodyPr>
          <a:lstStyle/>
          <a:p>
            <a:r>
              <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RCUs/WCUs provisioned separately for GSIs</a:t>
            </a:r>
          </a:p>
        </p:txBody>
      </p:sp>
      <p:sp>
        <p:nvSpPr>
          <p:cNvPr id="9" name="Rectangle 8"/>
          <p:cNvSpPr/>
          <p:nvPr/>
        </p:nvSpPr>
        <p:spPr>
          <a:xfrm>
            <a:off x="3118688" y="5695866"/>
            <a:ext cx="2353208" cy="215444"/>
          </a:xfrm>
          <a:prstGeom prst="rect">
            <a:avLst/>
          </a:prstGeom>
        </p:spPr>
        <p:txBody>
          <a:bodyPr wrap="none" lIns="0" tIns="0" rIns="0" bIns="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Global Secondary Index (GSI)</a:t>
            </a:r>
          </a:p>
        </p:txBody>
      </p:sp>
      <p:sp>
        <p:nvSpPr>
          <p:cNvPr id="10" name="Rectangle 9"/>
          <p:cNvSpPr/>
          <p:nvPr/>
        </p:nvSpPr>
        <p:spPr>
          <a:xfrm>
            <a:off x="7814662" y="4162171"/>
            <a:ext cx="1091646" cy="215444"/>
          </a:xfrm>
          <a:prstGeom prst="rect">
            <a:avLst/>
          </a:prstGeom>
        </p:spPr>
        <p:txBody>
          <a:bodyPr wrap="none" lIns="0" tIns="0" rIns="0" bIns="0">
            <a:spAutoFit/>
          </a:bodyPr>
          <a:lstStyle/>
          <a:p>
            <a:r>
              <a:rPr lang="en-US" sz="1400" i="1" dirty="0">
                <a:ea typeface="Amazon Ember" panose="020B0603020204020204" pitchFamily="34" charset="0"/>
                <a:cs typeface="Amazon Ember" panose="020B0603020204020204" pitchFamily="34" charset="0"/>
              </a:rPr>
              <a:t>INCLUDE Title</a:t>
            </a:r>
            <a:endParaRPr lang="en-US" sz="1400" dirty="0">
              <a:ea typeface="Amazon Ember" panose="020B0603020204020204" pitchFamily="34" charset="0"/>
              <a:cs typeface="Amazon Ember" panose="020B0603020204020204" pitchFamily="34" charset="0"/>
            </a:endParaRPr>
          </a:p>
        </p:txBody>
      </p:sp>
      <p:sp>
        <p:nvSpPr>
          <p:cNvPr id="11" name="Rectangle 10"/>
          <p:cNvSpPr/>
          <p:nvPr/>
        </p:nvSpPr>
        <p:spPr>
          <a:xfrm>
            <a:off x="7814662" y="4969813"/>
            <a:ext cx="799260" cy="215444"/>
          </a:xfrm>
          <a:prstGeom prst="rect">
            <a:avLst/>
          </a:prstGeom>
        </p:spPr>
        <p:txBody>
          <a:bodyPr wrap="square" lIns="0" tIns="0" rIns="0" bIns="0">
            <a:spAutoFit/>
          </a:bodyPr>
          <a:lstStyle/>
          <a:p>
            <a:r>
              <a:rPr lang="en-US" sz="1400" i="1" dirty="0">
                <a:latin typeface="+mj-lt"/>
                <a:ea typeface="Amazon Ember" panose="020B0603020204020204" pitchFamily="34" charset="0"/>
                <a:cs typeface="Amazon Ember" panose="020B0603020204020204" pitchFamily="34" charset="0"/>
              </a:rPr>
              <a:t>ALL</a:t>
            </a:r>
            <a:r>
              <a:rPr lang="en-US" sz="1400" dirty="0">
                <a:latin typeface="+mj-lt"/>
                <a:ea typeface="Amazon Ember" panose="020B0603020204020204" pitchFamily="34" charset="0"/>
                <a:cs typeface="Amazon Ember" panose="020B0603020204020204" pitchFamily="34" charset="0"/>
              </a:rPr>
              <a:t> </a:t>
            </a:r>
          </a:p>
        </p:txBody>
      </p:sp>
      <p:sp>
        <p:nvSpPr>
          <p:cNvPr id="12" name="Rectangle 11"/>
          <p:cNvSpPr/>
          <p:nvPr/>
        </p:nvSpPr>
        <p:spPr>
          <a:xfrm>
            <a:off x="7814662" y="3413365"/>
            <a:ext cx="948978" cy="215444"/>
          </a:xfrm>
          <a:prstGeom prst="rect">
            <a:avLst/>
          </a:prstGeom>
        </p:spPr>
        <p:txBody>
          <a:bodyPr wrap="none" lIns="0" tIns="0" rIns="0" bIns="0">
            <a:spAutoFit/>
          </a:bodyPr>
          <a:lstStyle/>
          <a:p>
            <a:r>
              <a:rPr lang="en-US" sz="1400" i="1" dirty="0">
                <a:latin typeface="+mj-lt"/>
                <a:ea typeface="Amazon Ember" panose="020B0603020204020204" pitchFamily="34" charset="0"/>
                <a:cs typeface="Amazon Ember" panose="020B0603020204020204" pitchFamily="34" charset="0"/>
              </a:rPr>
              <a:t>KEYS_ONLY</a:t>
            </a:r>
            <a:endParaRPr lang="en-US" sz="1400" dirty="0">
              <a:latin typeface="+mj-lt"/>
              <a:ea typeface="Amazon Ember" panose="020B0603020204020204" pitchFamily="34" charset="0"/>
              <a:cs typeface="Amazon Ember" panose="020B0603020204020204" pitchFamily="34" charset="0"/>
            </a:endParaRPr>
          </a:p>
        </p:txBody>
      </p:sp>
      <p:sp>
        <p:nvSpPr>
          <p:cNvPr id="13" name="Rectangle 12"/>
          <p:cNvSpPr/>
          <p:nvPr/>
        </p:nvSpPr>
        <p:spPr>
          <a:xfrm>
            <a:off x="9744929" y="4054451"/>
            <a:ext cx="1448639" cy="553998"/>
          </a:xfrm>
          <a:prstGeom prst="rect">
            <a:avLst/>
          </a:prstGeom>
        </p:spPr>
        <p:txBody>
          <a:bodyPr wrap="square" lIns="0" tIns="0" rIns="0" bIns="0">
            <a:spAutoFit/>
          </a:bodyPr>
          <a:lstStyle/>
          <a:p>
            <a:r>
              <a:rPr lang="en-US" i="1" dirty="0">
                <a:latin typeface="Amazon Ember" panose="020B0603020204020204" pitchFamily="34" charset="0"/>
                <a:ea typeface="Amazon Ember" panose="020B0603020204020204" pitchFamily="34" charset="0"/>
                <a:cs typeface="Amazon Ember" panose="020B0603020204020204" pitchFamily="34" charset="0"/>
              </a:rPr>
              <a:t>Attribute projections</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405392807"/>
              </p:ext>
            </p:extLst>
          </p:nvPr>
        </p:nvGraphicFramePr>
        <p:xfrm>
          <a:off x="1637239" y="2502629"/>
          <a:ext cx="5693855" cy="612000"/>
        </p:xfrm>
        <a:graphic>
          <a:graphicData uri="http://schemas.openxmlformats.org/drawingml/2006/table">
            <a:tbl>
              <a:tblPr/>
              <a:tblGrid>
                <a:gridCol w="1138771">
                  <a:extLst>
                    <a:ext uri="{9D8B030D-6E8A-4147-A177-3AD203B41FA5}">
                      <a16:colId xmlns:a16="http://schemas.microsoft.com/office/drawing/2014/main" val="20000"/>
                    </a:ext>
                  </a:extLst>
                </a:gridCol>
                <a:gridCol w="1138771">
                  <a:extLst>
                    <a:ext uri="{9D8B030D-6E8A-4147-A177-3AD203B41FA5}">
                      <a16:colId xmlns:a16="http://schemas.microsoft.com/office/drawing/2014/main" val="20001"/>
                    </a:ext>
                  </a:extLst>
                </a:gridCol>
                <a:gridCol w="1138771">
                  <a:extLst>
                    <a:ext uri="{9D8B030D-6E8A-4147-A177-3AD203B41FA5}">
                      <a16:colId xmlns:a16="http://schemas.microsoft.com/office/drawing/2014/main" val="20002"/>
                    </a:ext>
                  </a:extLst>
                </a:gridCol>
                <a:gridCol w="1138771">
                  <a:extLst>
                    <a:ext uri="{9D8B030D-6E8A-4147-A177-3AD203B41FA5}">
                      <a16:colId xmlns:a16="http://schemas.microsoft.com/office/drawing/2014/main" val="20003"/>
                    </a:ext>
                  </a:extLst>
                </a:gridCol>
                <a:gridCol w="1138771">
                  <a:extLst>
                    <a:ext uri="{9D8B030D-6E8A-4147-A177-3AD203B41FA5}">
                      <a16:colId xmlns:a16="http://schemas.microsoft.com/office/drawing/2014/main" val="20004"/>
                    </a:ext>
                  </a:extLst>
                </a:gridCol>
              </a:tblGrid>
              <a:tr h="612000">
                <a:tc>
                  <a:txBody>
                    <a:bodyPr/>
                    <a:lstStyle/>
                    <a:p>
                      <a:pPr algn="ctr" fontAlgn="ctr"/>
                      <a:r>
                        <a:rPr lang="en-US" sz="1600" b="0" i="0" u="none" strike="noStrike" dirty="0">
                          <a:solidFill>
                            <a:schemeClr val="tx1"/>
                          </a:solidFill>
                          <a:effectLst/>
                          <a:latin typeface="+mn-lt"/>
                        </a:rPr>
                        <a:t>Id </a:t>
                      </a:r>
                    </a:p>
                    <a:p>
                      <a:pPr algn="ctr" fontAlgn="ctr"/>
                      <a:r>
                        <a:rPr lang="en-US" sz="1600" b="0" i="0" u="none" strike="noStrike" dirty="0">
                          <a:solidFill>
                            <a:schemeClr val="tx1"/>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Name</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FFFFFF"/>
                          </a:solidFill>
                          <a:effectLst/>
                          <a:latin typeface="+mn-lt"/>
                        </a:rPr>
                        <a:t>Title</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fontAlgn="ctr"/>
                      <a:r>
                        <a:rPr lang="en-US" sz="1600" b="0" i="0" u="none" strike="noStrike" dirty="0">
                          <a:solidFill>
                            <a:srgbClr val="FFFFFF"/>
                          </a:solidFill>
                          <a:effectLst/>
                          <a:latin typeface="+mn-lt"/>
                        </a:rPr>
                        <a:t>Address</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tc>
                  <a:txBody>
                    <a:bodyPr/>
                    <a:lstStyle/>
                    <a:p>
                      <a:pPr algn="ctr" fontAlgn="ctr"/>
                      <a:r>
                        <a:rPr lang="en-US" sz="1600" b="0" i="0" u="none" strike="noStrike" dirty="0">
                          <a:solidFill>
                            <a:srgbClr val="FFFFFF"/>
                          </a:solidFill>
                          <a:effectLst/>
                          <a:latin typeface="+mn-lt"/>
                        </a:rPr>
                        <a:t>Phone</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60716067"/>
              </p:ext>
            </p:extLst>
          </p:nvPr>
        </p:nvGraphicFramePr>
        <p:xfrm>
          <a:off x="1637239" y="3984849"/>
          <a:ext cx="4594804" cy="612000"/>
        </p:xfrm>
        <a:graphic>
          <a:graphicData uri="http://schemas.openxmlformats.org/drawingml/2006/table">
            <a:tbl>
              <a:tblPr/>
              <a:tblGrid>
                <a:gridCol w="1148701">
                  <a:extLst>
                    <a:ext uri="{9D8B030D-6E8A-4147-A177-3AD203B41FA5}">
                      <a16:colId xmlns:a16="http://schemas.microsoft.com/office/drawing/2014/main" val="20000"/>
                    </a:ext>
                  </a:extLst>
                </a:gridCol>
                <a:gridCol w="1148701">
                  <a:extLst>
                    <a:ext uri="{9D8B030D-6E8A-4147-A177-3AD203B41FA5}">
                      <a16:colId xmlns:a16="http://schemas.microsoft.com/office/drawing/2014/main" val="20001"/>
                    </a:ext>
                  </a:extLst>
                </a:gridCol>
                <a:gridCol w="1148701">
                  <a:extLst>
                    <a:ext uri="{9D8B030D-6E8A-4147-A177-3AD203B41FA5}">
                      <a16:colId xmlns:a16="http://schemas.microsoft.com/office/drawing/2014/main" val="20002"/>
                    </a:ext>
                  </a:extLst>
                </a:gridCol>
                <a:gridCol w="1148701">
                  <a:extLst>
                    <a:ext uri="{9D8B030D-6E8A-4147-A177-3AD203B41FA5}">
                      <a16:colId xmlns:a16="http://schemas.microsoft.com/office/drawing/2014/main" val="20003"/>
                    </a:ext>
                  </a:extLst>
                </a:gridCol>
              </a:tblGrid>
              <a:tr h="612000">
                <a:tc>
                  <a:txBody>
                    <a:bodyPr/>
                    <a:lstStyle/>
                    <a:p>
                      <a:pPr algn="ctr" fontAlgn="ctr"/>
                      <a:r>
                        <a:rPr lang="en-US" sz="1600" b="0" i="0" u="none" strike="noStrike" dirty="0">
                          <a:solidFill>
                            <a:srgbClr val="FFFFFF"/>
                          </a:solidFill>
                          <a:effectLst/>
                          <a:latin typeface="+mn-lt"/>
                        </a:rPr>
                        <a:t>Phone</a:t>
                      </a:r>
                    </a:p>
                    <a:p>
                      <a:pPr algn="ctr" fontAlgn="ctr"/>
                      <a:r>
                        <a:rPr lang="en-US" sz="1600" b="0" i="0" u="none" strike="noStrike" dirty="0">
                          <a:solidFill>
                            <a:srgbClr val="FFFFFF"/>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fontAlgn="ctr"/>
                      <a:r>
                        <a:rPr lang="en-US" sz="1600" b="0" i="0" u="none" strike="noStrike" dirty="0">
                          <a:solidFill>
                            <a:srgbClr val="FFFFFF"/>
                          </a:solidFill>
                          <a:effectLst/>
                          <a:latin typeface="+mn-lt"/>
                        </a:rPr>
                        <a:t>Address</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(table key)</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Title</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55816639"/>
              </p:ext>
            </p:extLst>
          </p:nvPr>
        </p:nvGraphicFramePr>
        <p:xfrm>
          <a:off x="1637241" y="4725959"/>
          <a:ext cx="5788803" cy="612000"/>
        </p:xfrm>
        <a:graphic>
          <a:graphicData uri="http://schemas.openxmlformats.org/drawingml/2006/table">
            <a:tbl>
              <a:tblPr/>
              <a:tblGrid>
                <a:gridCol w="1138815">
                  <a:extLst>
                    <a:ext uri="{9D8B030D-6E8A-4147-A177-3AD203B41FA5}">
                      <a16:colId xmlns:a16="http://schemas.microsoft.com/office/drawing/2014/main" val="20000"/>
                    </a:ext>
                  </a:extLst>
                </a:gridCol>
                <a:gridCol w="1138815">
                  <a:extLst>
                    <a:ext uri="{9D8B030D-6E8A-4147-A177-3AD203B41FA5}">
                      <a16:colId xmlns:a16="http://schemas.microsoft.com/office/drawing/2014/main" val="20001"/>
                    </a:ext>
                  </a:extLst>
                </a:gridCol>
                <a:gridCol w="1138815">
                  <a:extLst>
                    <a:ext uri="{9D8B030D-6E8A-4147-A177-3AD203B41FA5}">
                      <a16:colId xmlns:a16="http://schemas.microsoft.com/office/drawing/2014/main" val="20002"/>
                    </a:ext>
                  </a:extLst>
                </a:gridCol>
                <a:gridCol w="1153111">
                  <a:extLst>
                    <a:ext uri="{9D8B030D-6E8A-4147-A177-3AD203B41FA5}">
                      <a16:colId xmlns:a16="http://schemas.microsoft.com/office/drawing/2014/main" val="20003"/>
                    </a:ext>
                  </a:extLst>
                </a:gridCol>
                <a:gridCol w="1219247">
                  <a:extLst>
                    <a:ext uri="{9D8B030D-6E8A-4147-A177-3AD203B41FA5}">
                      <a16:colId xmlns:a16="http://schemas.microsoft.com/office/drawing/2014/main" val="20004"/>
                    </a:ext>
                  </a:extLst>
                </a:gridCol>
              </a:tblGrid>
              <a:tr h="612000">
                <a:tc>
                  <a:txBody>
                    <a:bodyPr/>
                    <a:lstStyle/>
                    <a:p>
                      <a:pPr algn="ctr" fontAlgn="ctr"/>
                      <a:r>
                        <a:rPr lang="en-US" sz="1600" b="0" i="0" u="none" strike="noStrike" dirty="0">
                          <a:solidFill>
                            <a:srgbClr val="FFFFFF"/>
                          </a:solidFill>
                          <a:effectLst/>
                          <a:latin typeface="+mn-lt"/>
                        </a:rPr>
                        <a:t>Address</a:t>
                      </a:r>
                    </a:p>
                    <a:p>
                      <a:pPr algn="ctr" fontAlgn="ctr"/>
                      <a:r>
                        <a:rPr lang="en-US" sz="1600" b="0" i="0" u="none" strike="noStrike" dirty="0">
                          <a:solidFill>
                            <a:srgbClr val="FFFFFF"/>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5">
                        <a:lumMod val="75000"/>
                      </a:schemeClr>
                    </a:solidFill>
                  </a:tcPr>
                </a:tc>
                <a:tc>
                  <a:txBody>
                    <a:bodyPr/>
                    <a:lstStyle/>
                    <a:p>
                      <a:pPr algn="ctr" fontAlgn="ctr"/>
                      <a:r>
                        <a:rPr lang="en-US" sz="1600" b="0" i="0" u="none" strike="noStrike" dirty="0">
                          <a:solidFill>
                            <a:srgbClr val="FFFFFF"/>
                          </a:solidFill>
                          <a:effectLst/>
                          <a:latin typeface="+mn-lt"/>
                        </a:rPr>
                        <a:t>Phone</a:t>
                      </a:r>
                    </a:p>
                    <a:p>
                      <a:pPr algn="ctr" fontAlgn="ctr"/>
                      <a:r>
                        <a:rPr lang="en-US" sz="1600" b="0" i="0" u="none" strike="noStrike" dirty="0">
                          <a:solidFill>
                            <a:srgbClr val="FFFFFF"/>
                          </a:solidFill>
                          <a:effectLst/>
                          <a:latin typeface="+mn-lt"/>
                        </a:rPr>
                        <a:t>(sort)</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6"/>
                    </a:solidFill>
                  </a:tcPr>
                </a:tc>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(table key)</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rgbClr val="FFFFFF"/>
                          </a:solidFill>
                          <a:effectLst/>
                          <a:latin typeface="+mn-lt"/>
                        </a:rPr>
                        <a:t>Title</a:t>
                      </a:r>
                    </a:p>
                    <a:p>
                      <a:pPr algn="ctr" fontAlgn="ctr"/>
                      <a:r>
                        <a:rPr lang="en-US" sz="1600" b="0" i="0" u="none" strike="noStrike" dirty="0">
                          <a:solidFill>
                            <a:srgbClr val="FFFFFF"/>
                          </a:solidFill>
                          <a:effectLst/>
                          <a:latin typeface="+mn-lt"/>
                        </a:rPr>
                        <a:t>(projected)</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68212645"/>
              </p:ext>
            </p:extLst>
          </p:nvPr>
        </p:nvGraphicFramePr>
        <p:xfrm>
          <a:off x="1637239" y="3243739"/>
          <a:ext cx="2286000" cy="61200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612000">
                <a:tc>
                  <a:txBody>
                    <a:bodyPr/>
                    <a:lstStyle/>
                    <a:p>
                      <a:pPr algn="ctr" fontAlgn="ctr"/>
                      <a:r>
                        <a:rPr lang="en-US" sz="1600" b="0" i="0" u="none" strike="noStrike" dirty="0">
                          <a:solidFill>
                            <a:srgbClr val="FFFFFF"/>
                          </a:solidFill>
                          <a:effectLst/>
                          <a:latin typeface="+mn-lt"/>
                        </a:rPr>
                        <a:t>Name</a:t>
                      </a:r>
                    </a:p>
                    <a:p>
                      <a:pPr algn="ctr" fontAlgn="ctr"/>
                      <a:r>
                        <a:rPr lang="en-US" sz="1600" b="0" i="0" u="none" strike="noStrike" dirty="0">
                          <a:solidFill>
                            <a:srgbClr val="FFFFFF"/>
                          </a:solidFill>
                          <a:effectLst/>
                          <a:latin typeface="+mn-lt"/>
                        </a:rPr>
                        <a:t>(partition)</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fontAlgn="ctr"/>
                      <a:r>
                        <a:rPr lang="en-US" sz="1600" b="0" i="0" u="none" strike="noStrike" dirty="0">
                          <a:solidFill>
                            <a:schemeClr val="tx1"/>
                          </a:solidFill>
                          <a:effectLst/>
                          <a:latin typeface="+mn-lt"/>
                        </a:rPr>
                        <a:t>Id</a:t>
                      </a:r>
                    </a:p>
                    <a:p>
                      <a:pPr algn="ctr" fontAlgn="ctr"/>
                      <a:r>
                        <a:rPr lang="en-US" sz="1600" b="0" i="0" u="none" strike="noStrike" dirty="0">
                          <a:solidFill>
                            <a:schemeClr val="tx1"/>
                          </a:solidFill>
                          <a:effectLst/>
                          <a:latin typeface="+mn-lt"/>
                        </a:rPr>
                        <a:t>(table key)</a:t>
                      </a:r>
                    </a:p>
                  </a:txBody>
                  <a:tcPr marL="0" marR="0" marT="0" marB="0" anchor="ctr" anchorCtr="1">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pSp>
        <p:nvGrpSpPr>
          <p:cNvPr id="18" name="Group 17"/>
          <p:cNvGrpSpPr/>
          <p:nvPr/>
        </p:nvGrpSpPr>
        <p:grpSpPr>
          <a:xfrm>
            <a:off x="1389763" y="3243739"/>
            <a:ext cx="149768" cy="2094220"/>
            <a:chOff x="1304925" y="3432641"/>
            <a:chExt cx="180975" cy="2094220"/>
          </a:xfrm>
        </p:grpSpPr>
        <p:cxnSp>
          <p:nvCxnSpPr>
            <p:cNvPr id="19" name="Straight Connector 18"/>
            <p:cNvCxnSpPr/>
            <p:nvPr/>
          </p:nvCxnSpPr>
          <p:spPr>
            <a:xfrm>
              <a:off x="1304925" y="3432641"/>
              <a:ext cx="0" cy="2094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323975" y="343264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23975" y="552686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H="1">
            <a:off x="1637239" y="5803588"/>
            <a:ext cx="13804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5542489" y="5803588"/>
            <a:ext cx="18835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7511769" y="2502629"/>
            <a:ext cx="116114" cy="593296"/>
            <a:chOff x="7513554" y="2691531"/>
            <a:chExt cx="116114" cy="593296"/>
          </a:xfrm>
        </p:grpSpPr>
        <p:cxnSp>
          <p:nvCxnSpPr>
            <p:cNvPr id="25" name="Straight Connector 24"/>
            <p:cNvCxnSpPr/>
            <p:nvPr/>
          </p:nvCxnSpPr>
          <p:spPr>
            <a:xfrm>
              <a:off x="7513554" y="2691531"/>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5400000">
              <a:off x="7452548" y="2930122"/>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27" name="Group 26"/>
          <p:cNvGrpSpPr/>
          <p:nvPr/>
        </p:nvGrpSpPr>
        <p:grpSpPr>
          <a:xfrm>
            <a:off x="7511769" y="3249974"/>
            <a:ext cx="116114" cy="593296"/>
            <a:chOff x="7513554" y="3438876"/>
            <a:chExt cx="116114" cy="593296"/>
          </a:xfrm>
        </p:grpSpPr>
        <p:cxnSp>
          <p:nvCxnSpPr>
            <p:cNvPr id="28" name="Straight Connector 27"/>
            <p:cNvCxnSpPr/>
            <p:nvPr/>
          </p:nvCxnSpPr>
          <p:spPr>
            <a:xfrm>
              <a:off x="7513554" y="3438876"/>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Isosceles Triangle 28"/>
            <p:cNvSpPr/>
            <p:nvPr/>
          </p:nvSpPr>
          <p:spPr>
            <a:xfrm rot="5400000">
              <a:off x="7452548" y="3677467"/>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0" name="Group 29"/>
          <p:cNvGrpSpPr/>
          <p:nvPr/>
        </p:nvGrpSpPr>
        <p:grpSpPr>
          <a:xfrm>
            <a:off x="7511769" y="3997319"/>
            <a:ext cx="116114" cy="593296"/>
            <a:chOff x="7513554" y="4186221"/>
            <a:chExt cx="116114" cy="593296"/>
          </a:xfrm>
        </p:grpSpPr>
        <p:cxnSp>
          <p:nvCxnSpPr>
            <p:cNvPr id="31" name="Straight Connector 30"/>
            <p:cNvCxnSpPr/>
            <p:nvPr/>
          </p:nvCxnSpPr>
          <p:spPr>
            <a:xfrm>
              <a:off x="7513554" y="4186221"/>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Isosceles Triangle 31"/>
            <p:cNvSpPr/>
            <p:nvPr/>
          </p:nvSpPr>
          <p:spPr>
            <a:xfrm rot="5400000">
              <a:off x="7452548" y="4426536"/>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3" name="Group 32"/>
          <p:cNvGrpSpPr/>
          <p:nvPr/>
        </p:nvGrpSpPr>
        <p:grpSpPr>
          <a:xfrm>
            <a:off x="7511769" y="4744663"/>
            <a:ext cx="116114" cy="593296"/>
            <a:chOff x="7513554" y="4933565"/>
            <a:chExt cx="116114" cy="593296"/>
          </a:xfrm>
        </p:grpSpPr>
        <p:cxnSp>
          <p:nvCxnSpPr>
            <p:cNvPr id="34" name="Straight Connector 33"/>
            <p:cNvCxnSpPr/>
            <p:nvPr/>
          </p:nvCxnSpPr>
          <p:spPr>
            <a:xfrm>
              <a:off x="7513554" y="4933565"/>
              <a:ext cx="0" cy="5932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5" name="Isosceles Triangle 34"/>
            <p:cNvSpPr/>
            <p:nvPr/>
          </p:nvSpPr>
          <p:spPr>
            <a:xfrm rot="5400000">
              <a:off x="7452548" y="5174976"/>
              <a:ext cx="238125" cy="11611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6" name="Group 35"/>
          <p:cNvGrpSpPr/>
          <p:nvPr/>
        </p:nvGrpSpPr>
        <p:grpSpPr>
          <a:xfrm flipH="1">
            <a:off x="9207160" y="3413365"/>
            <a:ext cx="180975" cy="1903836"/>
            <a:chOff x="1304925" y="3432641"/>
            <a:chExt cx="180975" cy="2094220"/>
          </a:xfrm>
        </p:grpSpPr>
        <p:cxnSp>
          <p:nvCxnSpPr>
            <p:cNvPr id="37" name="Straight Connector 36"/>
            <p:cNvCxnSpPr/>
            <p:nvPr/>
          </p:nvCxnSpPr>
          <p:spPr>
            <a:xfrm>
              <a:off x="1304925" y="3432641"/>
              <a:ext cx="0" cy="2094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323975" y="343264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323975" y="5526861"/>
              <a:ext cx="1619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0" name="Isosceles Triangle 39"/>
          <p:cNvSpPr/>
          <p:nvPr/>
        </p:nvSpPr>
        <p:spPr>
          <a:xfrm rot="5400000">
            <a:off x="9317668" y="4245182"/>
            <a:ext cx="288132" cy="14049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Rectangle 40">
            <a:extLst>
              <a:ext uri="{FF2B5EF4-FFF2-40B4-BE49-F238E27FC236}">
                <a16:creationId xmlns:a16="http://schemas.microsoft.com/office/drawing/2014/main" id="{E9C09194-A68A-49D4-B7C5-C7B12D77E527}"/>
              </a:ext>
            </a:extLst>
          </p:cNvPr>
          <p:cNvSpPr/>
          <p:nvPr/>
        </p:nvSpPr>
        <p:spPr>
          <a:xfrm>
            <a:off x="836414" y="1425669"/>
            <a:ext cx="10515600" cy="815608"/>
          </a:xfrm>
          <a:prstGeom prst="rect">
            <a:avLst/>
          </a:prstGeom>
        </p:spPr>
        <p:txBody>
          <a:bodyPr wrap="square" lIns="0" tIns="0" rIns="0" bIns="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Secondary indexes</a:t>
            </a: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Define alternate key to query with non-primary key attributes</a:t>
            </a:r>
          </a:p>
        </p:txBody>
      </p:sp>
    </p:spTree>
    <p:extLst>
      <p:ext uri="{BB962C8B-B14F-4D97-AF65-F5344CB8AC3E}">
        <p14:creationId xmlns:p14="http://schemas.microsoft.com/office/powerpoint/2010/main" val="31369893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13</a:t>
            </a:fld>
            <a:endParaRPr lang="en-US"/>
          </a:p>
        </p:txBody>
      </p:sp>
      <p:sp>
        <p:nvSpPr>
          <p:cNvPr id="5" name="Rectangle 4">
            <a:extLst>
              <a:ext uri="{FF2B5EF4-FFF2-40B4-BE49-F238E27FC236}">
                <a16:creationId xmlns:a16="http://schemas.microsoft.com/office/drawing/2014/main" id="{E9C09194-A68A-49D4-B7C5-C7B12D77E527}"/>
              </a:ext>
            </a:extLst>
          </p:cNvPr>
          <p:cNvSpPr/>
          <p:nvPr/>
        </p:nvSpPr>
        <p:spPr>
          <a:xfrm>
            <a:off x="659756" y="1345999"/>
            <a:ext cx="10312077" cy="877163"/>
          </a:xfrm>
          <a:prstGeom prst="rect">
            <a:avLst/>
          </a:prstGeom>
        </p:spPr>
        <p:txBody>
          <a:bodyPr wrap="square" lIns="0" tIns="0" rIns="0" bIns="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Data consistency</a:t>
            </a:r>
          </a:p>
          <a:p>
            <a:pPr marL="342900" lvl="1"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Decide between </a:t>
            </a:r>
            <a:r>
              <a:rPr lang="en-US" sz="2400" i="1" dirty="0">
                <a:solidFill>
                  <a:schemeClr val="tx1">
                    <a:lumMod val="50000"/>
                  </a:schemeClr>
                </a:solidFill>
                <a:ea typeface="Amazon Ember" panose="020B0603020204020204" pitchFamily="34" charset="0"/>
                <a:cs typeface="Amazon Ember" panose="020B0603020204020204" pitchFamily="34" charset="0"/>
              </a:rPr>
              <a:t>eventually consistent reads </a:t>
            </a:r>
            <a:r>
              <a:rPr lang="en-US" sz="2400" dirty="0">
                <a:solidFill>
                  <a:schemeClr val="tx1">
                    <a:lumMod val="50000"/>
                  </a:schemeClr>
                </a:solidFill>
                <a:ea typeface="Amazon Ember" panose="020B0603020204020204" pitchFamily="34" charset="0"/>
                <a:cs typeface="Amazon Ember" panose="020B0603020204020204" pitchFamily="34" charset="0"/>
              </a:rPr>
              <a:t>and </a:t>
            </a:r>
            <a:r>
              <a:rPr lang="en-US" sz="2400" i="1" dirty="0">
                <a:solidFill>
                  <a:schemeClr val="tx1">
                    <a:lumMod val="50000"/>
                  </a:schemeClr>
                </a:solidFill>
                <a:ea typeface="Amazon Ember" panose="020B0603020204020204" pitchFamily="34" charset="0"/>
                <a:cs typeface="Amazon Ember" panose="020B0603020204020204" pitchFamily="34" charset="0"/>
              </a:rPr>
              <a:t>strongly consistent reads</a:t>
            </a:r>
          </a:p>
        </p:txBody>
      </p:sp>
      <p:sp>
        <p:nvSpPr>
          <p:cNvPr id="6" name="Rectangle 5">
            <a:extLst>
              <a:ext uri="{FF2B5EF4-FFF2-40B4-BE49-F238E27FC236}">
                <a16:creationId xmlns:a16="http://schemas.microsoft.com/office/drawing/2014/main" id="{E9C09194-A68A-49D4-B7C5-C7B12D77E527}"/>
              </a:ext>
            </a:extLst>
          </p:cNvPr>
          <p:cNvSpPr/>
          <p:nvPr/>
        </p:nvSpPr>
        <p:spPr>
          <a:xfrm>
            <a:off x="659757" y="2787867"/>
            <a:ext cx="10312077" cy="3016210"/>
          </a:xfrm>
          <a:prstGeom prst="rect">
            <a:avLst/>
          </a:prstGeom>
        </p:spPr>
        <p:txBody>
          <a:bodyPr wrap="square" lIns="0" tIns="0" rIns="0" bIns="0">
            <a:spAutoFit/>
          </a:bodyPr>
          <a:lstStyle/>
          <a:p>
            <a:r>
              <a:rPr lang="en-US" sz="2800" dirty="0">
                <a:latin typeface="Amazon Ember" panose="020B0603020204020204" pitchFamily="34" charset="0"/>
                <a:ea typeface="Amazon Ember" panose="020B0603020204020204" pitchFamily="34" charset="0"/>
                <a:cs typeface="Amazon Ember" panose="020B0603020204020204" pitchFamily="34" charset="0"/>
              </a:rPr>
              <a:t>Throughput</a:t>
            </a:r>
          </a:p>
          <a:p>
            <a:pPr marL="457200" lvl="2" defTabSz="342900">
              <a:spcBef>
                <a:spcPts val="600"/>
              </a:spcBef>
              <a:buClr>
                <a:schemeClr val="accent1"/>
              </a:buClr>
              <a:buSzPct val="110000"/>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Read capacity units (RCUs) </a:t>
            </a:r>
          </a:p>
          <a:p>
            <a:pPr marL="800100" lvl="2"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B0603020204020204" pitchFamily="34" charset="0"/>
                <a:cs typeface="Amazon Ember" panose="020B0603020204020204" pitchFamily="34" charset="0"/>
              </a:rPr>
              <a:t>Number of strongly consistent reads per second, or two eventually consistent reads per second, for items up to 4 KB in size (eventually consistent reads use half the provisioned read capacity)</a:t>
            </a:r>
          </a:p>
          <a:p>
            <a:pPr marL="457200" lvl="2" defTabSz="342900">
              <a:spcBef>
                <a:spcPts val="600"/>
              </a:spcBef>
              <a:buClr>
                <a:schemeClr val="accent1"/>
              </a:buClr>
              <a:buSzPct val="110000"/>
              <a:tabLst>
                <a:tab pos="8461375" algn="r"/>
              </a:tabLst>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Write capacity units (WCUs)</a:t>
            </a:r>
          </a:p>
          <a:p>
            <a:pPr marL="800100" lvl="2" indent="-342900" defTabSz="342900">
              <a:spcBef>
                <a:spcPts val="600"/>
              </a:spcBef>
              <a:buClr>
                <a:schemeClr val="accent1"/>
              </a:buClr>
              <a:buSzPct val="110000"/>
              <a:buBlip>
                <a:blip r:embed="rId3"/>
              </a:buBlip>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Number of writes per second, for items up to 1 KB in size</a:t>
            </a:r>
          </a:p>
        </p:txBody>
      </p:sp>
    </p:spTree>
    <p:extLst>
      <p:ext uri="{BB962C8B-B14F-4D97-AF65-F5344CB8AC3E}">
        <p14:creationId xmlns:p14="http://schemas.microsoft.com/office/powerpoint/2010/main" val="418261714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Read Capacity Units Calculation</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14</a:t>
            </a:fld>
            <a:endParaRPr lang="en-US"/>
          </a:p>
        </p:txBody>
      </p:sp>
      <p:grpSp>
        <p:nvGrpSpPr>
          <p:cNvPr id="5" name="Group 4"/>
          <p:cNvGrpSpPr/>
          <p:nvPr/>
        </p:nvGrpSpPr>
        <p:grpSpPr>
          <a:xfrm>
            <a:off x="838199" y="1853293"/>
            <a:ext cx="1072747" cy="957942"/>
            <a:chOff x="1175658" y="1872343"/>
            <a:chExt cx="1072747" cy="957942"/>
          </a:xfrm>
        </p:grpSpPr>
        <p:sp>
          <p:nvSpPr>
            <p:cNvPr id="6" name="Oval 5"/>
            <p:cNvSpPr/>
            <p:nvPr/>
          </p:nvSpPr>
          <p:spPr>
            <a:xfrm>
              <a:off x="1175658" y="1872343"/>
              <a:ext cx="957942" cy="9579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Q</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Isosceles Triangle 6"/>
            <p:cNvSpPr/>
            <p:nvPr/>
          </p:nvSpPr>
          <p:spPr>
            <a:xfrm rot="5400000">
              <a:off x="1983919" y="2266988"/>
              <a:ext cx="360320" cy="16865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 name="Rounded Rectangle 7"/>
          <p:cNvSpPr/>
          <p:nvPr/>
        </p:nvSpPr>
        <p:spPr>
          <a:xfrm>
            <a:off x="2278743" y="1853293"/>
            <a:ext cx="8766627"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n-US" sz="2000" dirty="0">
                <a:solidFill>
                  <a:schemeClr val="tx1">
                    <a:lumMod val="50000"/>
                  </a:schemeClr>
                </a:solidFill>
                <a:latin typeface="+mj-lt"/>
                <a:ea typeface="Amazon Ember" panose="020B0603020204020204" pitchFamily="34" charset="0"/>
                <a:cs typeface="Amazon Ember" panose="020B0603020204020204" pitchFamily="34" charset="0"/>
              </a:rPr>
              <a:t>How many RCU are needed to support 25 </a:t>
            </a:r>
            <a:r>
              <a:rPr lang="en-US" sz="20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strongly consistent</a:t>
            </a:r>
            <a:r>
              <a:rPr lang="en-US" sz="2000" b="1" dirty="0">
                <a:solidFill>
                  <a:schemeClr val="tx1">
                    <a:lumMod val="50000"/>
                  </a:schemeClr>
                </a:solidFill>
                <a:latin typeface="+mj-lt"/>
                <a:ea typeface="Amazon Ember" panose="020B0603020204020204" pitchFamily="34" charset="0"/>
                <a:cs typeface="Amazon Ember" panose="020B0603020204020204" pitchFamily="34" charset="0"/>
              </a:rPr>
              <a:t> </a:t>
            </a:r>
            <a:r>
              <a:rPr lang="en-US" sz="2000" dirty="0">
                <a:solidFill>
                  <a:schemeClr val="tx1">
                    <a:lumMod val="50000"/>
                  </a:schemeClr>
                </a:solidFill>
                <a:latin typeface="+mj-lt"/>
                <a:ea typeface="Amazon Ember" panose="020B0603020204020204" pitchFamily="34" charset="0"/>
                <a:cs typeface="Amazon Ember" panose="020B0603020204020204" pitchFamily="34" charset="0"/>
              </a:rPr>
              <a:t>reads per second of 15 KB?</a:t>
            </a:r>
          </a:p>
        </p:txBody>
      </p:sp>
      <p:grpSp>
        <p:nvGrpSpPr>
          <p:cNvPr id="9" name="Group 8"/>
          <p:cNvGrpSpPr/>
          <p:nvPr/>
        </p:nvGrpSpPr>
        <p:grpSpPr>
          <a:xfrm flipH="1">
            <a:off x="10281053" y="3188239"/>
            <a:ext cx="1072747" cy="957942"/>
            <a:chOff x="1175658" y="1872343"/>
            <a:chExt cx="1072747" cy="957942"/>
          </a:xfrm>
          <a:solidFill>
            <a:schemeClr val="accent4"/>
          </a:solidFill>
        </p:grpSpPr>
        <p:sp>
          <p:nvSpPr>
            <p:cNvPr id="10" name="Oval 9"/>
            <p:cNvSpPr/>
            <p:nvPr/>
          </p:nvSpPr>
          <p:spPr>
            <a:xfrm>
              <a:off x="1175658" y="1872343"/>
              <a:ext cx="957942" cy="9579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A</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Isosceles Triangle 10"/>
            <p:cNvSpPr/>
            <p:nvPr/>
          </p:nvSpPr>
          <p:spPr>
            <a:xfrm rot="5400000">
              <a:off x="1983919" y="2266988"/>
              <a:ext cx="360320" cy="1686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2" name="Rounded Rectangle 11"/>
          <p:cNvSpPr/>
          <p:nvPr/>
        </p:nvSpPr>
        <p:spPr>
          <a:xfrm>
            <a:off x="838199" y="3188239"/>
            <a:ext cx="9176658"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r>
              <a:rPr lang="en-US" sz="2000" dirty="0">
                <a:solidFill>
                  <a:schemeClr val="tx1">
                    <a:lumMod val="50000"/>
                  </a:schemeClr>
                </a:solidFill>
                <a:latin typeface="+mj-lt"/>
                <a:ea typeface="Amazon Ember" panose="020B0603020204020204" pitchFamily="34" charset="0"/>
                <a:cs typeface="Amazon Ember" panose="020B0603020204020204" pitchFamily="34" charset="0"/>
              </a:rPr>
              <a:t>1 RCU = One strongly consistent read per second of 4 KB.</a:t>
            </a:r>
          </a:p>
        </p:txBody>
      </p:sp>
      <p:sp>
        <p:nvSpPr>
          <p:cNvPr id="13" name="Rectangle 12">
            <a:extLst>
              <a:ext uri="{FF2B5EF4-FFF2-40B4-BE49-F238E27FC236}">
                <a16:creationId xmlns:a16="http://schemas.microsoft.com/office/drawing/2014/main" id="{1570D130-9FA5-4F9C-BE50-A4A7DBA4B1BB}"/>
              </a:ext>
            </a:extLst>
          </p:cNvPr>
          <p:cNvSpPr/>
          <p:nvPr/>
        </p:nvSpPr>
        <p:spPr>
          <a:xfrm>
            <a:off x="838199" y="4818718"/>
            <a:ext cx="4381501" cy="1000274"/>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15 KB is four complete chunks of 4 KB </a:t>
            </a:r>
          </a:p>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(since 4 x 4 = 16).</a:t>
            </a:r>
          </a:p>
        </p:txBody>
      </p:sp>
      <p:grpSp>
        <p:nvGrpSpPr>
          <p:cNvPr id="14" name="Group 13"/>
          <p:cNvGrpSpPr/>
          <p:nvPr/>
        </p:nvGrpSpPr>
        <p:grpSpPr>
          <a:xfrm>
            <a:off x="5724523" y="4751902"/>
            <a:ext cx="5543552" cy="981442"/>
            <a:chOff x="5724523" y="4770952"/>
            <a:chExt cx="5543552" cy="981442"/>
          </a:xfrm>
        </p:grpSpPr>
        <p:grpSp>
          <p:nvGrpSpPr>
            <p:cNvPr id="15" name="Group 14"/>
            <p:cNvGrpSpPr/>
            <p:nvPr/>
          </p:nvGrpSpPr>
          <p:grpSpPr>
            <a:xfrm>
              <a:off x="5724523" y="4770952"/>
              <a:ext cx="5543552" cy="981442"/>
              <a:chOff x="5724523" y="4770952"/>
              <a:chExt cx="5543552" cy="981442"/>
            </a:xfrm>
          </p:grpSpPr>
          <p:sp>
            <p:nvSpPr>
              <p:cNvPr id="17" name="Rectangle 16"/>
              <p:cNvSpPr/>
              <p:nvPr/>
            </p:nvSpPr>
            <p:spPr>
              <a:xfrm>
                <a:off x="5724523" y="4972050"/>
                <a:ext cx="5543552" cy="601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8" name="Straight Connector 17"/>
              <p:cNvCxnSpPr/>
              <p:nvPr/>
            </p:nvCxnSpPr>
            <p:spPr>
              <a:xfrm>
                <a:off x="5724523" y="4770952"/>
                <a:ext cx="0" cy="9814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570D130-9FA5-4F9C-BE50-A4A7DBA4B1BB}"/>
                </a:ext>
              </a:extLst>
            </p:cNvPr>
            <p:cNvSpPr/>
            <p:nvPr/>
          </p:nvSpPr>
          <p:spPr>
            <a:xfrm>
              <a:off x="6096000" y="5123174"/>
              <a:ext cx="4467225" cy="307777"/>
            </a:xfrm>
            <a:prstGeom prst="rect">
              <a:avLst/>
            </a:prstGeom>
          </p:spPr>
          <p:txBody>
            <a:bodyPr wrap="square" lIns="0" tIns="0" rIns="0" bIns="0">
              <a:spAutoFit/>
            </a:bodyPr>
            <a:lstStyle/>
            <a:p>
              <a:pPr>
                <a:spcBef>
                  <a:spcPts val="600"/>
                </a:spcBef>
                <a:tabLst>
                  <a:tab pos="1970088" algn="l"/>
                </a:tabLst>
              </a:pPr>
              <a:r>
                <a:rPr lang="en-US" sz="2000" dirty="0">
                  <a:latin typeface="+mj-lt"/>
                  <a:ea typeface="Amazon Ember" panose="020B0603020204020204" pitchFamily="34" charset="0"/>
                  <a:cs typeface="Amazon Ember" panose="020B0603020204020204" pitchFamily="34" charset="0"/>
                </a:rPr>
                <a:t>So we need 25 x 4 =</a:t>
              </a:r>
              <a:r>
                <a:rPr lang="en-US" sz="2000" dirty="0">
                  <a:latin typeface="Amazon Ember" panose="020B0603020204020204" pitchFamily="34" charset="0"/>
                  <a:ea typeface="Amazon Ember" panose="020B0603020204020204" pitchFamily="34" charset="0"/>
                  <a:cs typeface="Amazon Ember" panose="020B0603020204020204" pitchFamily="34" charset="0"/>
                </a:rPr>
                <a:t> </a:t>
              </a:r>
              <a:r>
                <a:rPr lang="en-US" sz="2000" dirty="0">
                  <a:latin typeface="Amazon Ember" panose="02000000000000000000" pitchFamily="2" charset="0"/>
                  <a:ea typeface="Amazon Ember" panose="02000000000000000000" pitchFamily="2" charset="0"/>
                  <a:cs typeface="Amazon Ember" panose="020B0603020204020204" pitchFamily="34" charset="0"/>
                </a:rPr>
                <a:t>100 RCU.</a:t>
              </a:r>
            </a:p>
          </p:txBody>
        </p:sp>
      </p:grpSp>
    </p:spTree>
    <p:extLst>
      <p:ext uri="{BB962C8B-B14F-4D97-AF65-F5344CB8AC3E}">
        <p14:creationId xmlns:p14="http://schemas.microsoft.com/office/powerpoint/2010/main" val="3738104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Read Capacity Units Calculation</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a:p>
        </p:txBody>
      </p:sp>
      <p:grpSp>
        <p:nvGrpSpPr>
          <p:cNvPr id="5" name="Group 4"/>
          <p:cNvGrpSpPr/>
          <p:nvPr/>
        </p:nvGrpSpPr>
        <p:grpSpPr>
          <a:xfrm>
            <a:off x="838199" y="1853293"/>
            <a:ext cx="1072747" cy="957942"/>
            <a:chOff x="1175658" y="1872343"/>
            <a:chExt cx="1072747" cy="957942"/>
          </a:xfrm>
        </p:grpSpPr>
        <p:sp>
          <p:nvSpPr>
            <p:cNvPr id="6" name="Oval 5"/>
            <p:cNvSpPr/>
            <p:nvPr/>
          </p:nvSpPr>
          <p:spPr>
            <a:xfrm>
              <a:off x="1175658" y="1872343"/>
              <a:ext cx="957942" cy="9579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Q</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Isosceles Triangle 6"/>
            <p:cNvSpPr/>
            <p:nvPr/>
          </p:nvSpPr>
          <p:spPr>
            <a:xfrm rot="5400000">
              <a:off x="1983919" y="2266988"/>
              <a:ext cx="360320" cy="16865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 name="Rounded Rectangle 7"/>
          <p:cNvSpPr/>
          <p:nvPr/>
        </p:nvSpPr>
        <p:spPr>
          <a:xfrm>
            <a:off x="2278743" y="1853293"/>
            <a:ext cx="8766627"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n-US" sz="2000" dirty="0">
                <a:solidFill>
                  <a:schemeClr val="tx1">
                    <a:lumMod val="50000"/>
                  </a:schemeClr>
                </a:solidFill>
                <a:ea typeface="Amazon Ember" panose="020B0603020204020204" pitchFamily="34" charset="0"/>
                <a:cs typeface="Amazon Ember" panose="020B0603020204020204" pitchFamily="34" charset="0"/>
              </a:rPr>
              <a:t>How many RCU are needed to support 25 </a:t>
            </a:r>
            <a:r>
              <a:rPr lang="en-US" sz="20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eventually consistent </a:t>
            </a:r>
            <a:r>
              <a:rPr lang="en-US" sz="2000" dirty="0">
                <a:solidFill>
                  <a:schemeClr val="tx1">
                    <a:lumMod val="50000"/>
                  </a:schemeClr>
                </a:solidFill>
                <a:ea typeface="Amazon Ember" panose="020B0603020204020204" pitchFamily="34" charset="0"/>
                <a:cs typeface="Amazon Ember" panose="020B0603020204020204" pitchFamily="34" charset="0"/>
              </a:rPr>
              <a:t>reads per second of 15 KB?</a:t>
            </a:r>
          </a:p>
        </p:txBody>
      </p:sp>
      <p:grpSp>
        <p:nvGrpSpPr>
          <p:cNvPr id="9" name="Group 8"/>
          <p:cNvGrpSpPr/>
          <p:nvPr/>
        </p:nvGrpSpPr>
        <p:grpSpPr>
          <a:xfrm flipH="1">
            <a:off x="10281053" y="3188239"/>
            <a:ext cx="1072747" cy="957942"/>
            <a:chOff x="1175658" y="1872343"/>
            <a:chExt cx="1072747" cy="957942"/>
          </a:xfrm>
          <a:solidFill>
            <a:schemeClr val="accent4"/>
          </a:solidFill>
        </p:grpSpPr>
        <p:sp>
          <p:nvSpPr>
            <p:cNvPr id="10" name="Oval 9"/>
            <p:cNvSpPr/>
            <p:nvPr/>
          </p:nvSpPr>
          <p:spPr>
            <a:xfrm>
              <a:off x="1175658" y="1872343"/>
              <a:ext cx="957942" cy="9579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A</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Isosceles Triangle 10"/>
            <p:cNvSpPr/>
            <p:nvPr/>
          </p:nvSpPr>
          <p:spPr>
            <a:xfrm rot="5400000">
              <a:off x="1983919" y="2266988"/>
              <a:ext cx="360320" cy="1686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2" name="Rounded Rectangle 11"/>
          <p:cNvSpPr/>
          <p:nvPr/>
        </p:nvSpPr>
        <p:spPr>
          <a:xfrm>
            <a:off x="838199" y="3188239"/>
            <a:ext cx="9176658"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r>
              <a:rPr lang="en-US" sz="2000" dirty="0">
                <a:solidFill>
                  <a:schemeClr val="tx1">
                    <a:lumMod val="50000"/>
                  </a:schemeClr>
                </a:solidFill>
                <a:ea typeface="Amazon Ember" panose="020B0603020204020204" pitchFamily="34" charset="0"/>
                <a:cs typeface="Amazon Ember" panose="020B0603020204020204" pitchFamily="34" charset="0"/>
              </a:rPr>
              <a:t>One RCU = Two eventually consistent reads per second of 4 KB.</a:t>
            </a:r>
          </a:p>
        </p:txBody>
      </p:sp>
      <p:sp>
        <p:nvSpPr>
          <p:cNvPr id="13" name="Rectangle 12">
            <a:extLst>
              <a:ext uri="{FF2B5EF4-FFF2-40B4-BE49-F238E27FC236}">
                <a16:creationId xmlns:a16="http://schemas.microsoft.com/office/drawing/2014/main" id="{1570D130-9FA5-4F9C-BE50-A4A7DBA4B1BB}"/>
              </a:ext>
            </a:extLst>
          </p:cNvPr>
          <p:cNvSpPr/>
          <p:nvPr/>
        </p:nvSpPr>
        <p:spPr>
          <a:xfrm>
            <a:off x="838199" y="4834194"/>
            <a:ext cx="4381501" cy="1000274"/>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15 KB is four complete chunks of 4 KB </a:t>
            </a:r>
          </a:p>
          <a:p>
            <a:pPr>
              <a:spcBef>
                <a:spcPts val="600"/>
              </a:spcBef>
              <a:tabLst>
                <a:tab pos="1970088" algn="l"/>
              </a:tabLst>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(since 4 x 4 = 16).</a:t>
            </a:r>
          </a:p>
        </p:txBody>
      </p:sp>
      <p:grpSp>
        <p:nvGrpSpPr>
          <p:cNvPr id="14" name="Group 13"/>
          <p:cNvGrpSpPr/>
          <p:nvPr/>
        </p:nvGrpSpPr>
        <p:grpSpPr>
          <a:xfrm>
            <a:off x="5724523" y="4751902"/>
            <a:ext cx="5543552" cy="981442"/>
            <a:chOff x="5724523" y="4770952"/>
            <a:chExt cx="5543552" cy="981442"/>
          </a:xfrm>
        </p:grpSpPr>
        <p:grpSp>
          <p:nvGrpSpPr>
            <p:cNvPr id="15" name="Group 14"/>
            <p:cNvGrpSpPr/>
            <p:nvPr/>
          </p:nvGrpSpPr>
          <p:grpSpPr>
            <a:xfrm>
              <a:off x="5724523" y="4770952"/>
              <a:ext cx="5543552" cy="981442"/>
              <a:chOff x="5724523" y="4770952"/>
              <a:chExt cx="5543552" cy="981442"/>
            </a:xfrm>
          </p:grpSpPr>
          <p:sp>
            <p:nvSpPr>
              <p:cNvPr id="17" name="Rectangle 16"/>
              <p:cNvSpPr/>
              <p:nvPr/>
            </p:nvSpPr>
            <p:spPr>
              <a:xfrm>
                <a:off x="5724523" y="4972050"/>
                <a:ext cx="5543552" cy="601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8" name="Straight Connector 17"/>
              <p:cNvCxnSpPr/>
              <p:nvPr/>
            </p:nvCxnSpPr>
            <p:spPr>
              <a:xfrm>
                <a:off x="5724523" y="4770952"/>
                <a:ext cx="0" cy="9814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570D130-9FA5-4F9C-BE50-A4A7DBA4B1BB}"/>
                </a:ext>
              </a:extLst>
            </p:cNvPr>
            <p:cNvSpPr/>
            <p:nvPr/>
          </p:nvSpPr>
          <p:spPr>
            <a:xfrm>
              <a:off x="6096000" y="5123174"/>
              <a:ext cx="4467225" cy="307777"/>
            </a:xfrm>
            <a:prstGeom prst="rect">
              <a:avLst/>
            </a:prstGeom>
          </p:spPr>
          <p:txBody>
            <a:bodyPr wrap="square" lIns="0" tIns="0" rIns="0" bIns="0">
              <a:spAutoFit/>
            </a:bodyPr>
            <a:lstStyle/>
            <a:p>
              <a:pPr>
                <a:spcBef>
                  <a:spcPts val="600"/>
                </a:spcBef>
                <a:tabLst>
                  <a:tab pos="1970088" algn="l"/>
                </a:tabLst>
              </a:pPr>
              <a:r>
                <a:rPr lang="en-US" sz="2000" dirty="0">
                  <a:ea typeface="Amazon Ember" panose="020B0603020204020204" pitchFamily="34" charset="0"/>
                  <a:cs typeface="Amazon Ember" panose="020B0603020204020204" pitchFamily="34" charset="0"/>
                </a:rPr>
                <a:t>So we need 25 x 4 / 2 = </a:t>
              </a:r>
              <a:r>
                <a:rPr lang="en-US" sz="2000" dirty="0">
                  <a:latin typeface="Amazon Ember" panose="02000000000000000000" pitchFamily="2" charset="0"/>
                  <a:ea typeface="Amazon Ember" panose="02000000000000000000" pitchFamily="2" charset="0"/>
                  <a:cs typeface="Amazon Ember" panose="020B0603020204020204" pitchFamily="34" charset="0"/>
                </a:rPr>
                <a:t>50 RCU</a:t>
              </a:r>
              <a:r>
                <a:rPr lang="en-US" sz="2000" b="1" dirty="0">
                  <a:latin typeface="Amazon Ember" panose="020B0603020204020204" pitchFamily="34" charset="0"/>
                  <a:ea typeface="Amazon Ember" panose="020B0603020204020204" pitchFamily="34" charset="0"/>
                  <a:cs typeface="Amazon Ember" panose="020B0603020204020204" pitchFamily="34" charset="0"/>
                </a:rPr>
                <a:t>.</a:t>
              </a:r>
            </a:p>
          </p:txBody>
        </p:sp>
      </p:grpSp>
    </p:spTree>
    <p:extLst>
      <p:ext uri="{BB962C8B-B14F-4D97-AF65-F5344CB8AC3E}">
        <p14:creationId xmlns:p14="http://schemas.microsoft.com/office/powerpoint/2010/main" val="1067997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Write Capacity Units Calculation</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16</a:t>
            </a:fld>
            <a:endParaRPr lang="en-US"/>
          </a:p>
        </p:txBody>
      </p:sp>
      <p:grpSp>
        <p:nvGrpSpPr>
          <p:cNvPr id="5" name="Group 4"/>
          <p:cNvGrpSpPr/>
          <p:nvPr/>
        </p:nvGrpSpPr>
        <p:grpSpPr>
          <a:xfrm>
            <a:off x="838199" y="1853293"/>
            <a:ext cx="1072747" cy="957942"/>
            <a:chOff x="1175658" y="1872343"/>
            <a:chExt cx="1072747" cy="957942"/>
          </a:xfrm>
        </p:grpSpPr>
        <p:sp>
          <p:nvSpPr>
            <p:cNvPr id="6" name="Oval 5"/>
            <p:cNvSpPr/>
            <p:nvPr/>
          </p:nvSpPr>
          <p:spPr>
            <a:xfrm>
              <a:off x="1175658" y="1872343"/>
              <a:ext cx="957942" cy="95794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Q</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Isosceles Triangle 6"/>
            <p:cNvSpPr/>
            <p:nvPr/>
          </p:nvSpPr>
          <p:spPr>
            <a:xfrm rot="5400000">
              <a:off x="1983919" y="2266988"/>
              <a:ext cx="360320" cy="16865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8" name="Rounded Rectangle 7"/>
          <p:cNvSpPr/>
          <p:nvPr/>
        </p:nvSpPr>
        <p:spPr>
          <a:xfrm>
            <a:off x="2278743" y="1853293"/>
            <a:ext cx="8766627"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r>
              <a:rPr lang="en-US" sz="2000" dirty="0">
                <a:solidFill>
                  <a:schemeClr val="tx1">
                    <a:lumMod val="50000"/>
                  </a:schemeClr>
                </a:solidFill>
                <a:ea typeface="Amazon Ember" panose="020B0603020204020204" pitchFamily="34" charset="0"/>
                <a:cs typeface="Amazon Ember" panose="020B0603020204020204" pitchFamily="34" charset="0"/>
              </a:rPr>
              <a:t>How many WCU are needed to support 100 writes per second of 512 bytes?</a:t>
            </a:r>
          </a:p>
        </p:txBody>
      </p:sp>
      <p:grpSp>
        <p:nvGrpSpPr>
          <p:cNvPr id="9" name="Group 8"/>
          <p:cNvGrpSpPr/>
          <p:nvPr/>
        </p:nvGrpSpPr>
        <p:grpSpPr>
          <a:xfrm flipH="1">
            <a:off x="10281053" y="3188239"/>
            <a:ext cx="1072747" cy="957942"/>
            <a:chOff x="1175658" y="1872343"/>
            <a:chExt cx="1072747" cy="957942"/>
          </a:xfrm>
          <a:solidFill>
            <a:schemeClr val="accent4"/>
          </a:solidFill>
        </p:grpSpPr>
        <p:sp>
          <p:nvSpPr>
            <p:cNvPr id="10" name="Oval 9"/>
            <p:cNvSpPr/>
            <p:nvPr/>
          </p:nvSpPr>
          <p:spPr>
            <a:xfrm>
              <a:off x="1175658" y="1872343"/>
              <a:ext cx="957942" cy="9579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mazon Ember" panose="020B0603020204020204" pitchFamily="34" charset="0"/>
                  <a:ea typeface="Amazon Ember" panose="020B0603020204020204" pitchFamily="34" charset="0"/>
                  <a:cs typeface="Amazon Ember" panose="020B0603020204020204" pitchFamily="34" charset="0"/>
                </a:rPr>
                <a:t>A</a:t>
              </a:r>
              <a:endParaRPr lang="id-ID" sz="32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Isosceles Triangle 10"/>
            <p:cNvSpPr/>
            <p:nvPr/>
          </p:nvSpPr>
          <p:spPr>
            <a:xfrm rot="5400000">
              <a:off x="1983919" y="2266988"/>
              <a:ext cx="360320" cy="16865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2" name="Rounded Rectangle 11"/>
          <p:cNvSpPr/>
          <p:nvPr/>
        </p:nvSpPr>
        <p:spPr>
          <a:xfrm>
            <a:off x="838199" y="3188239"/>
            <a:ext cx="9176658" cy="9579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Ins="288000" rtlCol="0" anchor="ctr"/>
          <a:lstStyle/>
          <a:p>
            <a:pPr algn="r"/>
            <a:r>
              <a:rPr lang="en-US" sz="2000" dirty="0">
                <a:solidFill>
                  <a:schemeClr val="tx1">
                    <a:lumMod val="50000"/>
                  </a:schemeClr>
                </a:solidFill>
                <a:ea typeface="Amazon Ember" panose="020B0603020204020204" pitchFamily="34" charset="0"/>
                <a:cs typeface="Amazon Ember" panose="020B0603020204020204" pitchFamily="34" charset="0"/>
              </a:rPr>
              <a:t>One WCU = 1 write per second of 1 KB (1024 bytes).</a:t>
            </a:r>
          </a:p>
        </p:txBody>
      </p:sp>
      <p:sp>
        <p:nvSpPr>
          <p:cNvPr id="13" name="Rectangle 12">
            <a:extLst>
              <a:ext uri="{FF2B5EF4-FFF2-40B4-BE49-F238E27FC236}">
                <a16:creationId xmlns:a16="http://schemas.microsoft.com/office/drawing/2014/main" id="{1570D130-9FA5-4F9C-BE50-A4A7DBA4B1BB}"/>
              </a:ext>
            </a:extLst>
          </p:cNvPr>
          <p:cNvSpPr/>
          <p:nvPr/>
        </p:nvSpPr>
        <p:spPr>
          <a:xfrm>
            <a:off x="873579" y="4826401"/>
            <a:ext cx="4552949" cy="923330"/>
          </a:xfrm>
          <a:prstGeom prst="rect">
            <a:avLst/>
          </a:prstGeom>
        </p:spPr>
        <p:txBody>
          <a:bodyPr wrap="square" lIns="0" tIns="0" rIns="0" bIns="0">
            <a:spAutoFit/>
          </a:bodyPr>
          <a:lstStyle/>
          <a:p>
            <a:pPr>
              <a:spcBef>
                <a:spcPts val="600"/>
              </a:spcBef>
              <a:tabLst>
                <a:tab pos="1970088" algn="l"/>
              </a:tabLst>
            </a:pPr>
            <a:r>
              <a:rPr lang="en-US" sz="2000" dirty="0">
                <a:solidFill>
                  <a:srgbClr val="474746">
                    <a:lumMod val="50000"/>
                  </a:srgbClr>
                </a:solidFill>
                <a:latin typeface="Amazon Ember" panose="02000000000000000000" pitchFamily="2" charset="0"/>
                <a:ea typeface="Amazon Ember" panose="02000000000000000000" pitchFamily="2" charset="0"/>
                <a:cs typeface="Amazon Ember" panose="020B0603020204020204" pitchFamily="34" charset="0"/>
              </a:rPr>
              <a:t>512 bytes uses one complete chunk of 1KB  (since 512/1024 = 0.5, rounded up to 1).</a:t>
            </a:r>
          </a:p>
        </p:txBody>
      </p:sp>
      <p:grpSp>
        <p:nvGrpSpPr>
          <p:cNvPr id="14" name="Group 13"/>
          <p:cNvGrpSpPr/>
          <p:nvPr/>
        </p:nvGrpSpPr>
        <p:grpSpPr>
          <a:xfrm>
            <a:off x="5724523" y="4751902"/>
            <a:ext cx="5543552" cy="981442"/>
            <a:chOff x="5724523" y="4770952"/>
            <a:chExt cx="5543552" cy="981442"/>
          </a:xfrm>
        </p:grpSpPr>
        <p:grpSp>
          <p:nvGrpSpPr>
            <p:cNvPr id="15" name="Group 14"/>
            <p:cNvGrpSpPr/>
            <p:nvPr/>
          </p:nvGrpSpPr>
          <p:grpSpPr>
            <a:xfrm>
              <a:off x="5724523" y="4770952"/>
              <a:ext cx="5543552" cy="981442"/>
              <a:chOff x="5724523" y="4770952"/>
              <a:chExt cx="5543552" cy="981442"/>
            </a:xfrm>
          </p:grpSpPr>
          <p:sp>
            <p:nvSpPr>
              <p:cNvPr id="17" name="Rectangle 16"/>
              <p:cNvSpPr/>
              <p:nvPr/>
            </p:nvSpPr>
            <p:spPr>
              <a:xfrm>
                <a:off x="5724523" y="4972050"/>
                <a:ext cx="5543552" cy="6010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8" name="Straight Connector 17"/>
              <p:cNvCxnSpPr/>
              <p:nvPr/>
            </p:nvCxnSpPr>
            <p:spPr>
              <a:xfrm>
                <a:off x="5724523" y="4770952"/>
                <a:ext cx="0" cy="9814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570D130-9FA5-4F9C-BE50-A4A7DBA4B1BB}"/>
                </a:ext>
              </a:extLst>
            </p:cNvPr>
            <p:cNvSpPr/>
            <p:nvPr/>
          </p:nvSpPr>
          <p:spPr>
            <a:xfrm>
              <a:off x="6096000" y="5123174"/>
              <a:ext cx="4467225" cy="307777"/>
            </a:xfrm>
            <a:prstGeom prst="rect">
              <a:avLst/>
            </a:prstGeom>
          </p:spPr>
          <p:txBody>
            <a:bodyPr wrap="square" lIns="0" tIns="0" rIns="0" bIns="0">
              <a:spAutoFit/>
            </a:bodyPr>
            <a:lstStyle/>
            <a:p>
              <a:pPr>
                <a:spcBef>
                  <a:spcPts val="600"/>
                </a:spcBef>
                <a:tabLst>
                  <a:tab pos="1970088" algn="l"/>
                </a:tabLst>
              </a:pPr>
              <a:r>
                <a:rPr lang="en-US" sz="2000" dirty="0">
                  <a:latin typeface="+mj-lt"/>
                  <a:ea typeface="Amazon Ember" panose="020B0603020204020204" pitchFamily="34" charset="0"/>
                  <a:cs typeface="Amazon Ember" panose="020B0603020204020204" pitchFamily="34" charset="0"/>
                </a:rPr>
                <a:t>So we need 100 x 1 = </a:t>
              </a:r>
              <a:r>
                <a:rPr lang="en-US" sz="2000" dirty="0">
                  <a:latin typeface="Amazon Ember" panose="02000000000000000000" pitchFamily="2" charset="0"/>
                  <a:ea typeface="Amazon Ember" panose="02000000000000000000" pitchFamily="2" charset="0"/>
                  <a:cs typeface="Amazon Ember" panose="020B0603020204020204" pitchFamily="34" charset="0"/>
                </a:rPr>
                <a:t>100 WCU</a:t>
              </a:r>
              <a:r>
                <a:rPr lang="en-US" sz="2000" b="1" dirty="0">
                  <a:latin typeface="Amazon Ember" panose="020B0603020204020204" pitchFamily="34" charset="0"/>
                  <a:ea typeface="Amazon Ember" panose="020B0603020204020204" pitchFamily="34" charset="0"/>
                  <a:cs typeface="Amazon Ember" panose="020B0603020204020204" pitchFamily="34" charset="0"/>
                </a:rPr>
                <a:t>.</a:t>
              </a:r>
            </a:p>
          </p:txBody>
        </p:sp>
      </p:grpSp>
    </p:spTree>
    <p:extLst>
      <p:ext uri="{BB962C8B-B14F-4D97-AF65-F5344CB8AC3E}">
        <p14:creationId xmlns:p14="http://schemas.microsoft.com/office/powerpoint/2010/main" val="1493753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r>
              <a:rPr lang="en-US" dirty="0">
                <a:ea typeface="Amazon Ember" panose="020B0603020204020204" pitchFamily="34" charset="0"/>
                <a:cs typeface="Amazon Ember" panose="020B0603020204020204" pitchFamily="34" charset="0"/>
              </a:rPr>
              <a:t> Streams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17</a:t>
            </a:fld>
            <a:endParaRPr lang="en-US"/>
          </a:p>
        </p:txBody>
      </p:sp>
      <p:sp>
        <p:nvSpPr>
          <p:cNvPr id="5" name="Flowchart: Direct Access Storage 168"/>
          <p:cNvSpPr/>
          <p:nvPr/>
        </p:nvSpPr>
        <p:spPr>
          <a:xfrm>
            <a:off x="7590218" y="2650664"/>
            <a:ext cx="1564147" cy="2361680"/>
          </a:xfrm>
          <a:prstGeom prst="flowChartMagneticDrum">
            <a:avLst/>
          </a:prstGeom>
        </p:spPr>
        <p:style>
          <a:lnRef idx="2">
            <a:schemeClr val="dk1"/>
          </a:lnRef>
          <a:fillRef idx="1">
            <a:schemeClr val="lt1"/>
          </a:fillRef>
          <a:effectRef idx="0">
            <a:schemeClr val="dk1"/>
          </a:effectRef>
          <a:fontRef idx="minor">
            <a:schemeClr val="dk1"/>
          </a:fontRef>
        </p:style>
        <p:txBody>
          <a:bodyPr rtlCol="0" anchor="ctr"/>
          <a:lstStyle/>
          <a:p>
            <a:pPr algn="ctr" defTabSz="609585">
              <a:defRPr/>
            </a:pPr>
            <a:endParaRPr lang="en-US" sz="533" dirty="0">
              <a:solidFill>
                <a:srgbClr val="474746"/>
              </a:solidFill>
              <a:latin typeface="Century Gothic" charset="0"/>
              <a:ea typeface="Century Gothic" charset="0"/>
              <a:cs typeface="Century Gothic" charset="0"/>
            </a:endParaRPr>
          </a:p>
        </p:txBody>
      </p:sp>
      <p:sp>
        <p:nvSpPr>
          <p:cNvPr id="6" name="Arc 5"/>
          <p:cNvSpPr/>
          <p:nvPr/>
        </p:nvSpPr>
        <p:spPr>
          <a:xfrm>
            <a:off x="8081196" y="2786559"/>
            <a:ext cx="544792" cy="520419"/>
          </a:xfrm>
          <a:prstGeom prst="arc">
            <a:avLst>
              <a:gd name="adj1" fmla="val 10705170"/>
              <a:gd name="adj2" fmla="val 5426404"/>
            </a:avLst>
          </a:prstGeom>
          <a:ln w="44450">
            <a:solidFill>
              <a:srgbClr val="E617E6"/>
            </a:solidFill>
            <a:head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defTabSz="609585">
              <a:defRPr/>
            </a:pPr>
            <a:endParaRPr lang="en-US" sz="267" dirty="0">
              <a:solidFill>
                <a:srgbClr val="474746"/>
              </a:solidFill>
              <a:latin typeface="Century Gothic" charset="0"/>
              <a:ea typeface="Century Gothic" charset="0"/>
              <a:cs typeface="Century Gothic" charset="0"/>
            </a:endParaRPr>
          </a:p>
        </p:txBody>
      </p:sp>
      <p:sp>
        <p:nvSpPr>
          <p:cNvPr id="7" name="Rectangle 6"/>
          <p:cNvSpPr/>
          <p:nvPr/>
        </p:nvSpPr>
        <p:spPr>
          <a:xfrm>
            <a:off x="3704176" y="3165259"/>
            <a:ext cx="2214573" cy="428787"/>
          </a:xfrm>
          <a:prstGeom prst="rect">
            <a:avLst/>
          </a:prstGeom>
          <a:solidFill>
            <a:schemeClr val="bg1"/>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1777" dirty="0">
                <a:solidFill>
                  <a:srgbClr val="0C67AE"/>
                </a:solidFill>
                <a:ea typeface="Amazon Ember Light" panose="020B0403020204020204" pitchFamily="34" charset="0"/>
                <a:cs typeface="Amazon Ember Light" panose="020B0403020204020204" pitchFamily="34" charset="0"/>
              </a:rPr>
              <a:t>Partition A</a:t>
            </a:r>
          </a:p>
        </p:txBody>
      </p:sp>
      <p:sp>
        <p:nvSpPr>
          <p:cNvPr id="8" name="Rectangle 7"/>
          <p:cNvSpPr/>
          <p:nvPr/>
        </p:nvSpPr>
        <p:spPr>
          <a:xfrm>
            <a:off x="3704176" y="3714462"/>
            <a:ext cx="2214573" cy="428787"/>
          </a:xfrm>
          <a:prstGeom prst="rect">
            <a:avLst/>
          </a:prstGeom>
          <a:solidFill>
            <a:schemeClr val="bg1"/>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1777" dirty="0">
                <a:solidFill>
                  <a:srgbClr val="00B9FF"/>
                </a:solidFill>
                <a:ea typeface="Amazon Ember Light" panose="020B0403020204020204" pitchFamily="34" charset="0"/>
                <a:cs typeface="Amazon Ember Light" panose="020B0403020204020204" pitchFamily="34" charset="0"/>
              </a:rPr>
              <a:t>Partition B</a:t>
            </a:r>
          </a:p>
        </p:txBody>
      </p:sp>
      <p:sp>
        <p:nvSpPr>
          <p:cNvPr id="9" name="Rectangle 8"/>
          <p:cNvSpPr/>
          <p:nvPr/>
        </p:nvSpPr>
        <p:spPr>
          <a:xfrm>
            <a:off x="3704176" y="4263663"/>
            <a:ext cx="2214573" cy="428787"/>
          </a:xfrm>
          <a:prstGeom prst="rect">
            <a:avLst/>
          </a:prstGeom>
          <a:solidFill>
            <a:schemeClr val="bg1"/>
          </a:solidFill>
          <a:ln w="25400">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1777" dirty="0">
                <a:solidFill>
                  <a:srgbClr val="8C3FFF"/>
                </a:solidFill>
                <a:ea typeface="Amazon Ember Light" panose="020B0403020204020204" pitchFamily="34" charset="0"/>
                <a:cs typeface="Amazon Ember Light" panose="020B0403020204020204" pitchFamily="34" charset="0"/>
              </a:rPr>
              <a:t>Partition C</a:t>
            </a:r>
          </a:p>
        </p:txBody>
      </p:sp>
      <p:sp>
        <p:nvSpPr>
          <p:cNvPr id="10" name="Rounded Rectangle 9"/>
          <p:cNvSpPr/>
          <p:nvPr/>
        </p:nvSpPr>
        <p:spPr>
          <a:xfrm>
            <a:off x="3571188" y="3029393"/>
            <a:ext cx="2492805" cy="1800485"/>
          </a:xfrm>
          <a:prstGeom prst="roundRect">
            <a:avLst>
              <a:gd name="adj" fmla="val 9818"/>
            </a:avLst>
          </a:prstGeom>
          <a:noFill/>
          <a:ln w="6350">
            <a:solidFill>
              <a:schemeClr val="accent3"/>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533" dirty="0">
              <a:solidFill>
                <a:srgbClr val="474746"/>
              </a:solidFill>
              <a:latin typeface="Century Gothic" charset="0"/>
              <a:ea typeface="Century Gothic" charset="0"/>
              <a:cs typeface="Century Gothic" charset="0"/>
            </a:endParaRPr>
          </a:p>
        </p:txBody>
      </p:sp>
      <p:pic>
        <p:nvPicPr>
          <p:cNvPr id="11" name="Picture 88" descr="Tab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7202" y="2759024"/>
            <a:ext cx="635008" cy="635008"/>
          </a:xfrm>
          <a:prstGeom prst="rect">
            <a:avLst/>
          </a:prstGeom>
          <a:noFill/>
          <a:ln>
            <a:noFill/>
          </a:ln>
          <a:effectLst>
            <a:glow rad="127000">
              <a:schemeClr val="bg1"/>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426123" y="2705976"/>
            <a:ext cx="2856252" cy="2775595"/>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69312" indent="-169312" defTabSz="609585">
              <a:buFont typeface="Wingdings" charset="2"/>
              <a:buChar char="ü"/>
              <a:defRPr/>
            </a:pPr>
            <a:r>
              <a:rPr lang="en-US" sz="1600" dirty="0">
                <a:solidFill>
                  <a:schemeClr val="tx1"/>
                </a:solidFill>
                <a:latin typeface="Amazon Ember Light" charset="0"/>
                <a:ea typeface="Amazon Ember Light" charset="0"/>
                <a:cs typeface="Amazon Ember Light" charset="0"/>
              </a:rPr>
              <a:t> </a:t>
            </a:r>
            <a:r>
              <a:rPr lang="en-US" sz="1600" dirty="0">
                <a:solidFill>
                  <a:schemeClr val="tx1"/>
                </a:solidFill>
                <a:ea typeface="Amazon Ember Light" charset="0"/>
                <a:cs typeface="Amazon Ember Light" charset="0"/>
              </a:rPr>
              <a:t>Stream of item changes</a:t>
            </a:r>
          </a:p>
          <a:p>
            <a:pPr marL="169312" indent="-169312" defTabSz="609585">
              <a:buFont typeface="Wingdings" charset="2"/>
              <a:buChar char="ü"/>
              <a:defRPr/>
            </a:pPr>
            <a:r>
              <a:rPr lang="en-US" sz="1600" dirty="0">
                <a:solidFill>
                  <a:schemeClr val="tx1"/>
                </a:solidFill>
                <a:ea typeface="Amazon Ember Light" charset="0"/>
                <a:cs typeface="Amazon Ember Light" charset="0"/>
              </a:rPr>
              <a:t> Exactly once, guaranteed   delivery</a:t>
            </a:r>
          </a:p>
          <a:p>
            <a:pPr marL="169312" indent="-169312" defTabSz="609585">
              <a:buFont typeface="Wingdings" charset="2"/>
              <a:buChar char="ü"/>
              <a:defRPr/>
            </a:pPr>
            <a:r>
              <a:rPr lang="en-US" sz="1600" dirty="0">
                <a:solidFill>
                  <a:schemeClr val="tx1"/>
                </a:solidFill>
                <a:ea typeface="Amazon Ember Light" charset="0"/>
                <a:cs typeface="Amazon Ember Light" charset="0"/>
              </a:rPr>
              <a:t> Strictly ordered by key</a:t>
            </a:r>
          </a:p>
          <a:p>
            <a:pPr marL="169312" indent="-169312" defTabSz="609585">
              <a:buFont typeface="Wingdings" charset="2"/>
              <a:buChar char="ü"/>
              <a:defRPr/>
            </a:pPr>
            <a:r>
              <a:rPr lang="en-US" sz="1600" dirty="0">
                <a:solidFill>
                  <a:schemeClr val="tx1"/>
                </a:solidFill>
                <a:ea typeface="Amazon Ember Light" charset="0"/>
                <a:cs typeface="Amazon Ember Light" charset="0"/>
              </a:rPr>
              <a:t> Durable, scalable</a:t>
            </a:r>
          </a:p>
          <a:p>
            <a:pPr marL="169312" indent="-169312" defTabSz="609585">
              <a:buFont typeface="Wingdings" charset="2"/>
              <a:buChar char="ü"/>
              <a:defRPr/>
            </a:pPr>
            <a:r>
              <a:rPr lang="en-US" sz="1600" dirty="0">
                <a:solidFill>
                  <a:schemeClr val="tx1"/>
                </a:solidFill>
                <a:ea typeface="Amazon Ember Light" charset="0"/>
                <a:cs typeface="Amazon Ember Light" charset="0"/>
              </a:rPr>
              <a:t> Fully-managed</a:t>
            </a:r>
          </a:p>
          <a:p>
            <a:pPr marL="169312" indent="-169312" defTabSz="609585">
              <a:buFont typeface="Wingdings" charset="2"/>
              <a:buChar char="ü"/>
              <a:defRPr/>
            </a:pPr>
            <a:r>
              <a:rPr lang="en-US" sz="1600" dirty="0">
                <a:solidFill>
                  <a:schemeClr val="tx1"/>
                </a:solidFill>
                <a:ea typeface="Amazon Ember Light" charset="0"/>
                <a:cs typeface="Amazon Ember Light" charset="0"/>
              </a:rPr>
              <a:t> 24-hour data retention</a:t>
            </a:r>
          </a:p>
          <a:p>
            <a:pPr marL="169312" indent="-169312" defTabSz="609585">
              <a:buFont typeface="Wingdings" charset="2"/>
              <a:buChar char="ü"/>
              <a:defRPr/>
            </a:pPr>
            <a:r>
              <a:rPr lang="en-US" sz="1600" dirty="0">
                <a:solidFill>
                  <a:schemeClr val="tx1"/>
                </a:solidFill>
                <a:ea typeface="Amazon Ember Light" charset="0"/>
                <a:cs typeface="Amazon Ember Light" charset="0"/>
              </a:rPr>
              <a:t> Sub-second latency</a:t>
            </a:r>
          </a:p>
          <a:p>
            <a:pPr marL="169312" indent="-169312" defTabSz="609585">
              <a:buFont typeface="Wingdings" charset="2"/>
              <a:buChar char="ü"/>
              <a:defRPr/>
            </a:pPr>
            <a:r>
              <a:rPr lang="en-US" sz="1600" dirty="0">
                <a:solidFill>
                  <a:schemeClr val="tx1"/>
                </a:solidFill>
                <a:ea typeface="Amazon Ember Light" charset="0"/>
                <a:cs typeface="Amazon Ember Light" charset="0"/>
              </a:rPr>
              <a:t> Event source for AWS       Lambda</a:t>
            </a:r>
          </a:p>
        </p:txBody>
      </p:sp>
      <p:sp>
        <p:nvSpPr>
          <p:cNvPr id="13" name="Rectangle 12"/>
          <p:cNvSpPr/>
          <p:nvPr/>
        </p:nvSpPr>
        <p:spPr>
          <a:xfrm>
            <a:off x="426122" y="2212498"/>
            <a:ext cx="2856252" cy="527376"/>
          </a:xfrm>
          <a:prstGeom prst="rect">
            <a:avLst/>
          </a:prstGeom>
          <a:solidFill>
            <a:schemeClr val="accent3"/>
          </a:solid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1600" dirty="0">
                <a:solidFill>
                  <a:schemeClr val="tx1"/>
                </a:solidFill>
                <a:latin typeface="Amazon Ember" panose="02000000000000000000" pitchFamily="2" charset="0"/>
                <a:ea typeface="Amazon Ember" panose="02000000000000000000" pitchFamily="2" charset="0"/>
                <a:cs typeface="Amazon Ember Light" panose="020B0403020204020204" pitchFamily="34" charset="0"/>
              </a:rPr>
              <a:t>DynamoDB Streams</a:t>
            </a:r>
          </a:p>
        </p:txBody>
      </p:sp>
      <p:sp>
        <p:nvSpPr>
          <p:cNvPr id="14" name="Oval 13"/>
          <p:cNvSpPr/>
          <p:nvPr/>
        </p:nvSpPr>
        <p:spPr>
          <a:xfrm>
            <a:off x="7726509" y="3047458"/>
            <a:ext cx="634549" cy="5309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2133" dirty="0">
                <a:solidFill>
                  <a:srgbClr val="FFFFFF"/>
                </a:solidFill>
                <a:latin typeface="Century Gothic" charset="0"/>
                <a:ea typeface="Century Gothic" charset="0"/>
                <a:cs typeface="Century Gothic" charset="0"/>
              </a:rPr>
              <a:t>1</a:t>
            </a:r>
          </a:p>
        </p:txBody>
      </p:sp>
      <p:sp>
        <p:nvSpPr>
          <p:cNvPr id="15" name="Arc 14"/>
          <p:cNvSpPr/>
          <p:nvPr/>
        </p:nvSpPr>
        <p:spPr>
          <a:xfrm>
            <a:off x="8081196" y="3419836"/>
            <a:ext cx="544792" cy="520419"/>
          </a:xfrm>
          <a:prstGeom prst="arc">
            <a:avLst>
              <a:gd name="adj1" fmla="val 10705170"/>
              <a:gd name="adj2" fmla="val 5426404"/>
            </a:avLst>
          </a:prstGeom>
          <a:ln w="44450">
            <a:solidFill>
              <a:srgbClr val="E617E6"/>
            </a:solidFill>
            <a:head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defTabSz="609585">
              <a:defRPr/>
            </a:pPr>
            <a:endParaRPr lang="en-US" sz="267" dirty="0">
              <a:solidFill>
                <a:srgbClr val="474746"/>
              </a:solidFill>
              <a:latin typeface="Century Gothic" charset="0"/>
              <a:ea typeface="Century Gothic" charset="0"/>
              <a:cs typeface="Century Gothic" charset="0"/>
            </a:endParaRPr>
          </a:p>
        </p:txBody>
      </p:sp>
      <p:sp>
        <p:nvSpPr>
          <p:cNvPr id="16" name="Oval 15"/>
          <p:cNvSpPr/>
          <p:nvPr/>
        </p:nvSpPr>
        <p:spPr>
          <a:xfrm>
            <a:off x="7726509" y="3680736"/>
            <a:ext cx="634549" cy="5309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2133" dirty="0">
                <a:solidFill>
                  <a:srgbClr val="FFFFFF"/>
                </a:solidFill>
                <a:latin typeface="Century Gothic" charset="0"/>
                <a:ea typeface="Century Gothic" charset="0"/>
                <a:cs typeface="Century Gothic" charset="0"/>
              </a:rPr>
              <a:t>2</a:t>
            </a:r>
          </a:p>
        </p:txBody>
      </p:sp>
      <p:sp>
        <p:nvSpPr>
          <p:cNvPr id="17" name="Arc 16"/>
          <p:cNvSpPr/>
          <p:nvPr/>
        </p:nvSpPr>
        <p:spPr>
          <a:xfrm>
            <a:off x="8081196" y="4053115"/>
            <a:ext cx="544792" cy="520419"/>
          </a:xfrm>
          <a:prstGeom prst="arc">
            <a:avLst>
              <a:gd name="adj1" fmla="val 10705170"/>
              <a:gd name="adj2" fmla="val 5426404"/>
            </a:avLst>
          </a:prstGeom>
          <a:ln w="44450">
            <a:solidFill>
              <a:srgbClr val="E617E6"/>
            </a:solidFill>
            <a:head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defTabSz="609585">
              <a:defRPr/>
            </a:pPr>
            <a:endParaRPr lang="en-US" sz="267" dirty="0">
              <a:solidFill>
                <a:srgbClr val="474746"/>
              </a:solidFill>
              <a:latin typeface="Century Gothic" charset="0"/>
              <a:ea typeface="Century Gothic" charset="0"/>
              <a:cs typeface="Century Gothic" charset="0"/>
            </a:endParaRPr>
          </a:p>
        </p:txBody>
      </p:sp>
      <p:sp>
        <p:nvSpPr>
          <p:cNvPr id="18" name="Oval 17"/>
          <p:cNvSpPr/>
          <p:nvPr/>
        </p:nvSpPr>
        <p:spPr>
          <a:xfrm>
            <a:off x="7726509" y="4314015"/>
            <a:ext cx="634549" cy="530915"/>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r>
              <a:rPr lang="en-US" sz="2133" dirty="0">
                <a:solidFill>
                  <a:srgbClr val="FFFFFF"/>
                </a:solidFill>
                <a:latin typeface="Century Gothic" charset="0"/>
                <a:ea typeface="Century Gothic" charset="0"/>
                <a:cs typeface="Century Gothic" charset="0"/>
              </a:rPr>
              <a:t>3</a:t>
            </a:r>
          </a:p>
        </p:txBody>
      </p:sp>
      <p:sp>
        <p:nvSpPr>
          <p:cNvPr id="19" name="Right Arrow 18"/>
          <p:cNvSpPr/>
          <p:nvPr/>
        </p:nvSpPr>
        <p:spPr>
          <a:xfrm>
            <a:off x="5928770" y="3258910"/>
            <a:ext cx="1797739" cy="254411"/>
          </a:xfrm>
          <a:prstGeom prst="right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endParaRPr lang="en-US" sz="533" dirty="0">
              <a:solidFill>
                <a:srgbClr val="FFFFFF"/>
              </a:solidFill>
              <a:latin typeface="Century Gothic" charset="0"/>
              <a:ea typeface="Century Gothic" charset="0"/>
              <a:cs typeface="Century Gothic" charset="0"/>
            </a:endParaRPr>
          </a:p>
        </p:txBody>
      </p:sp>
      <p:sp>
        <p:nvSpPr>
          <p:cNvPr id="20" name="TextBox 19"/>
          <p:cNvSpPr txBox="1"/>
          <p:nvPr/>
        </p:nvSpPr>
        <p:spPr>
          <a:xfrm>
            <a:off x="6362607" y="4612529"/>
            <a:ext cx="947695" cy="338554"/>
          </a:xfrm>
          <a:prstGeom prst="rect">
            <a:avLst/>
          </a:prstGeom>
          <a:noFill/>
        </p:spPr>
        <p:txBody>
          <a:bodyPr wrap="none" rtlCol="0">
            <a:spAutoFit/>
          </a:bodyPr>
          <a:lstStyle/>
          <a:p>
            <a:pPr defTabSz="609585">
              <a:defRPr/>
            </a:pPr>
            <a:r>
              <a:rPr lang="en-US" sz="1600" dirty="0">
                <a:ea typeface="Amazon Ember Light" panose="020B0403020204020204" pitchFamily="34" charset="0"/>
                <a:cs typeface="Amazon Ember Light" panose="020B0403020204020204" pitchFamily="34" charset="0"/>
              </a:rPr>
              <a:t>Updates</a:t>
            </a:r>
          </a:p>
        </p:txBody>
      </p:sp>
      <p:cxnSp>
        <p:nvCxnSpPr>
          <p:cNvPr id="21" name="Straight Arrow Connector 20"/>
          <p:cNvCxnSpPr/>
          <p:nvPr/>
        </p:nvCxnSpPr>
        <p:spPr>
          <a:xfrm>
            <a:off x="8584556" y="4568136"/>
            <a:ext cx="2096035" cy="15079"/>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8625988" y="3104173"/>
            <a:ext cx="2054603" cy="17657"/>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5" idx="3"/>
          </p:cNvCxnSpPr>
          <p:nvPr/>
        </p:nvCxnSpPr>
        <p:spPr>
          <a:xfrm>
            <a:off x="8632982" y="3831505"/>
            <a:ext cx="2047608" cy="21553"/>
          </a:xfrm>
          <a:prstGeom prst="straightConnector1">
            <a:avLst/>
          </a:prstGeom>
          <a:ln w="101600">
            <a:tailEnd type="triangle"/>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9087228" y="4689318"/>
            <a:ext cx="1279517" cy="338554"/>
          </a:xfrm>
          <a:prstGeom prst="rect">
            <a:avLst/>
          </a:prstGeom>
          <a:noFill/>
        </p:spPr>
        <p:txBody>
          <a:bodyPr wrap="none" rtlCol="0">
            <a:spAutoFit/>
          </a:bodyPr>
          <a:lstStyle/>
          <a:p>
            <a:pPr defTabSz="609585">
              <a:defRPr/>
            </a:pPr>
            <a:r>
              <a:rPr lang="en-US" sz="1600" i="1" dirty="0">
                <a:ea typeface="Amazon Ember Light" panose="020B0403020204020204" pitchFamily="34" charset="0"/>
                <a:cs typeface="Amazon Ember Light" panose="020B0403020204020204" pitchFamily="34" charset="0"/>
              </a:rPr>
              <a:t>GetRecords</a:t>
            </a:r>
          </a:p>
        </p:txBody>
      </p:sp>
      <p:sp>
        <p:nvSpPr>
          <p:cNvPr id="25" name="TextBox 24"/>
          <p:cNvSpPr txBox="1"/>
          <p:nvPr/>
        </p:nvSpPr>
        <p:spPr>
          <a:xfrm>
            <a:off x="4286484" y="2288086"/>
            <a:ext cx="1359668" cy="646331"/>
          </a:xfrm>
          <a:prstGeom prst="rect">
            <a:avLst/>
          </a:prstGeom>
          <a:noFill/>
        </p:spPr>
        <p:txBody>
          <a:bodyPr wrap="none" rtlCol="0">
            <a:spAutoFit/>
          </a:bodyPr>
          <a:lstStyle/>
          <a:p>
            <a:pPr algn="ctr" defTabSz="609585">
              <a:defRPr/>
            </a:pPr>
            <a:r>
              <a:rPr lang="en-US" dirty="0">
                <a:latin typeface="Amazon Ember" panose="02000000000000000000" pitchFamily="2" charset="0"/>
                <a:ea typeface="Amazon Ember" panose="02000000000000000000" pitchFamily="2" charset="0"/>
                <a:cs typeface="Amazon Ember Light" charset="0"/>
              </a:rPr>
              <a:t>DynamoDB</a:t>
            </a:r>
          </a:p>
          <a:p>
            <a:pPr algn="ctr" defTabSz="609585">
              <a:defRPr/>
            </a:pPr>
            <a:r>
              <a:rPr lang="en-US" dirty="0">
                <a:latin typeface="Amazon Ember" panose="02000000000000000000" pitchFamily="2" charset="0"/>
                <a:ea typeface="Amazon Ember" panose="02000000000000000000" pitchFamily="2" charset="0"/>
                <a:cs typeface="Amazon Ember Light" charset="0"/>
              </a:rPr>
              <a:t>Table</a:t>
            </a:r>
          </a:p>
        </p:txBody>
      </p:sp>
      <p:sp>
        <p:nvSpPr>
          <p:cNvPr id="26" name="TextBox 25"/>
          <p:cNvSpPr txBox="1"/>
          <p:nvPr/>
        </p:nvSpPr>
        <p:spPr>
          <a:xfrm>
            <a:off x="7230527" y="5068330"/>
            <a:ext cx="2246128" cy="379656"/>
          </a:xfrm>
          <a:prstGeom prst="rect">
            <a:avLst/>
          </a:prstGeom>
          <a:noFill/>
        </p:spPr>
        <p:txBody>
          <a:bodyPr wrap="none" rtlCol="0">
            <a:spAutoFit/>
          </a:bodyPr>
          <a:lstStyle/>
          <a:p>
            <a:pPr algn="ctr" defTabSz="609585">
              <a:defRPr/>
            </a:pPr>
            <a:r>
              <a:rPr lang="en-US" sz="1867" dirty="0">
                <a:latin typeface="Amazon Ember" panose="02000000000000000000" pitchFamily="2" charset="0"/>
                <a:ea typeface="Amazon Ember" panose="02000000000000000000" pitchFamily="2" charset="0"/>
                <a:cs typeface="Amazon Ember Light" charset="0"/>
              </a:rPr>
              <a:t>DynamoDB Stream</a:t>
            </a:r>
          </a:p>
        </p:txBody>
      </p:sp>
      <p:sp>
        <p:nvSpPr>
          <p:cNvPr id="27" name="Right Arrow 26"/>
          <p:cNvSpPr/>
          <p:nvPr/>
        </p:nvSpPr>
        <p:spPr>
          <a:xfrm>
            <a:off x="5928770" y="3801648"/>
            <a:ext cx="1797739" cy="254411"/>
          </a:xfrm>
          <a:prstGeom prst="right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endParaRPr lang="en-US" sz="533" dirty="0">
              <a:solidFill>
                <a:srgbClr val="FFFFFF"/>
              </a:solidFill>
              <a:latin typeface="Century Gothic" charset="0"/>
              <a:ea typeface="Century Gothic" charset="0"/>
              <a:cs typeface="Century Gothic" charset="0"/>
            </a:endParaRPr>
          </a:p>
        </p:txBody>
      </p:sp>
      <p:sp>
        <p:nvSpPr>
          <p:cNvPr id="28" name="Right Arrow 27"/>
          <p:cNvSpPr/>
          <p:nvPr/>
        </p:nvSpPr>
        <p:spPr>
          <a:xfrm>
            <a:off x="5928769" y="4358118"/>
            <a:ext cx="1797739" cy="254411"/>
          </a:xfrm>
          <a:prstGeom prst="rightArrow">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defRPr/>
            </a:pPr>
            <a:endParaRPr lang="en-US" sz="533" dirty="0">
              <a:solidFill>
                <a:srgbClr val="FFFFFF"/>
              </a:solidFill>
              <a:latin typeface="Century Gothic" charset="0"/>
              <a:ea typeface="Century Gothic" charset="0"/>
              <a:cs typeface="Century Gothic" charset="0"/>
            </a:endParaRPr>
          </a:p>
        </p:txBody>
      </p:sp>
      <p:sp>
        <p:nvSpPr>
          <p:cNvPr id="29" name="TextBox 28"/>
          <p:cNvSpPr txBox="1"/>
          <p:nvPr/>
        </p:nvSpPr>
        <p:spPr>
          <a:xfrm>
            <a:off x="7596146" y="2212496"/>
            <a:ext cx="896399" cy="369332"/>
          </a:xfrm>
          <a:prstGeom prst="rect">
            <a:avLst/>
          </a:prstGeom>
          <a:noFill/>
        </p:spPr>
        <p:txBody>
          <a:bodyPr wrap="none" rtlCol="0">
            <a:spAutoFit/>
          </a:bodyPr>
          <a:lstStyle/>
          <a:p>
            <a:pPr defTabSz="609585">
              <a:defRPr/>
            </a:pPr>
            <a:r>
              <a:rPr lang="en-US" dirty="0">
                <a:latin typeface="Amazon Ember" panose="02000000000000000000" pitchFamily="2" charset="0"/>
                <a:ea typeface="Amazon Ember" panose="02000000000000000000" pitchFamily="2" charset="0"/>
                <a:cs typeface="Amazon Ember Light" charset="0"/>
              </a:rPr>
              <a:t>Shards</a:t>
            </a: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7874" y="2805697"/>
            <a:ext cx="497459" cy="596951"/>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5394" y="3549106"/>
            <a:ext cx="497459" cy="596951"/>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7874" y="4292516"/>
            <a:ext cx="497459" cy="596951"/>
          </a:xfrm>
          <a:prstGeom prst="rect">
            <a:avLst/>
          </a:prstGeom>
        </p:spPr>
      </p:pic>
      <p:sp>
        <p:nvSpPr>
          <p:cNvPr id="33" name="TextBox 32"/>
          <p:cNvSpPr txBox="1"/>
          <p:nvPr/>
        </p:nvSpPr>
        <p:spPr>
          <a:xfrm>
            <a:off x="10232880" y="2079717"/>
            <a:ext cx="1582486" cy="646331"/>
          </a:xfrm>
          <a:prstGeom prst="rect">
            <a:avLst/>
          </a:prstGeom>
          <a:noFill/>
        </p:spPr>
        <p:txBody>
          <a:bodyPr wrap="none" rtlCol="0">
            <a:spAutoFit/>
          </a:bodyPr>
          <a:lstStyle/>
          <a:p>
            <a:pPr algn="ctr" defTabSz="609585">
              <a:defRPr/>
            </a:pPr>
            <a:r>
              <a:rPr lang="en-US" dirty="0">
                <a:latin typeface="Amazon Ember" panose="02000000000000000000" pitchFamily="2" charset="0"/>
                <a:ea typeface="Amazon Ember" panose="02000000000000000000" pitchFamily="2" charset="0"/>
                <a:cs typeface="Amazon Ember Light" charset="0"/>
              </a:rPr>
              <a:t>AWS Lambda</a:t>
            </a:r>
          </a:p>
          <a:p>
            <a:pPr algn="ctr" defTabSz="609585">
              <a:defRPr/>
            </a:pPr>
            <a:r>
              <a:rPr lang="en-US" dirty="0">
                <a:latin typeface="Amazon Ember" panose="02000000000000000000" pitchFamily="2" charset="0"/>
                <a:ea typeface="Amazon Ember" panose="02000000000000000000" pitchFamily="2" charset="0"/>
                <a:cs typeface="Amazon Ember Light" charset="0"/>
              </a:rPr>
              <a:t>Function</a:t>
            </a:r>
          </a:p>
        </p:txBody>
      </p:sp>
    </p:spTree>
    <p:extLst>
      <p:ext uri="{BB962C8B-B14F-4D97-AF65-F5344CB8AC3E}">
        <p14:creationId xmlns:p14="http://schemas.microsoft.com/office/powerpoint/2010/main" val="2275755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r>
              <a:rPr lang="en-US" dirty="0">
                <a:ea typeface="Amazon Ember" panose="020B0603020204020204" pitchFamily="34" charset="0"/>
                <a:cs typeface="Amazon Ember" panose="020B0603020204020204" pitchFamily="34" charset="0"/>
              </a:rPr>
              <a:t> Features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18</a:t>
            </a:fld>
            <a:endParaRPr lang="en-US"/>
          </a:p>
        </p:txBody>
      </p:sp>
      <p:sp>
        <p:nvSpPr>
          <p:cNvPr id="5" name="Content Placeholder 3"/>
          <p:cNvSpPr txBox="1">
            <a:spLocks/>
          </p:cNvSpPr>
          <p:nvPr/>
        </p:nvSpPr>
        <p:spPr>
          <a:xfrm>
            <a:off x="269241" y="1189179"/>
            <a:ext cx="11653521" cy="39446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pPr>
            <a:r>
              <a:rPr lang="en-US" dirty="0">
                <a:latin typeface="Amazon Ember" panose="02000000000000000000" pitchFamily="2" charset="0"/>
                <a:ea typeface="Amazon Ember" panose="02000000000000000000" pitchFamily="2" charset="0"/>
              </a:rPr>
              <a:t>Conditional write operations</a:t>
            </a:r>
          </a:p>
          <a:p>
            <a:pPr marL="457200" indent="-457200">
              <a:lnSpc>
                <a:spcPct val="150000"/>
              </a:lnSpc>
            </a:pPr>
            <a:r>
              <a:rPr lang="en-US" dirty="0">
                <a:latin typeface="Amazon Ember" panose="02000000000000000000" pitchFamily="2" charset="0"/>
                <a:ea typeface="Amazon Ember" panose="02000000000000000000" pitchFamily="2" charset="0"/>
              </a:rPr>
              <a:t>Optimistic locking with version number</a:t>
            </a:r>
          </a:p>
          <a:p>
            <a:pPr marL="457200" indent="-457200">
              <a:lnSpc>
                <a:spcPct val="150000"/>
              </a:lnSpc>
            </a:pPr>
            <a:r>
              <a:rPr lang="en-US" dirty="0">
                <a:latin typeface="Amazon Ember" panose="02000000000000000000" pitchFamily="2" charset="0"/>
                <a:ea typeface="Amazon Ember" panose="02000000000000000000" pitchFamily="2" charset="0"/>
              </a:rPr>
              <a:t>Batch operations</a:t>
            </a:r>
          </a:p>
          <a:p>
            <a:pPr marL="679043" lvl="1" indent="-342900">
              <a:lnSpc>
                <a:spcPct val="150000"/>
              </a:lnSpc>
            </a:pPr>
            <a:r>
              <a:rPr lang="en-US" dirty="0" err="1">
                <a:latin typeface="+mn-lt"/>
              </a:rPr>
              <a:t>BatchGetItem</a:t>
            </a:r>
            <a:endParaRPr lang="en-US" dirty="0">
              <a:latin typeface="+mn-lt"/>
            </a:endParaRPr>
          </a:p>
          <a:p>
            <a:pPr marL="679043" lvl="1" indent="-342900">
              <a:lnSpc>
                <a:spcPct val="150000"/>
              </a:lnSpc>
            </a:pPr>
            <a:r>
              <a:rPr lang="en-US" dirty="0" err="1">
                <a:latin typeface="+mn-lt"/>
              </a:rPr>
              <a:t>BatchWriteItem</a:t>
            </a:r>
            <a:endParaRPr lang="en-US" dirty="0">
              <a:latin typeface="+mn-lt"/>
            </a:endParaRPr>
          </a:p>
        </p:txBody>
      </p:sp>
    </p:spTree>
    <p:extLst>
      <p:ext uri="{BB962C8B-B14F-4D97-AF65-F5344CB8AC3E}">
        <p14:creationId xmlns:p14="http://schemas.microsoft.com/office/powerpoint/2010/main" val="233491784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DynamoDB</a:t>
            </a:r>
            <a:r>
              <a:rPr lang="en-US" dirty="0">
                <a:ea typeface="Amazon Ember" panose="020B0603020204020204" pitchFamily="34" charset="0"/>
                <a:cs typeface="Amazon Ember" panose="020B0603020204020204" pitchFamily="34" charset="0"/>
              </a:rPr>
              <a:t> Accelerator</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19</a:t>
            </a:fld>
            <a:endParaRPr lang="en-US"/>
          </a:p>
        </p:txBody>
      </p:sp>
      <p:sp>
        <p:nvSpPr>
          <p:cNvPr id="5" name="Content Placeholder 26"/>
          <p:cNvSpPr txBox="1">
            <a:spLocks/>
          </p:cNvSpPr>
          <p:nvPr/>
        </p:nvSpPr>
        <p:spPr>
          <a:xfrm>
            <a:off x="269241" y="1189179"/>
            <a:ext cx="11653521" cy="1937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mazon Ember" panose="02000000000000000000" pitchFamily="2" charset="0"/>
                <a:ea typeface="Amazon Ember" panose="02000000000000000000" pitchFamily="2" charset="0"/>
                <a:cs typeface="Amazon Ember" panose="020B0603020204020204" pitchFamily="34" charset="0"/>
              </a:rPr>
              <a:t>Add in-memory acceleration to </a:t>
            </a:r>
            <a:r>
              <a:rPr lang="en-US" dirty="0" err="1">
                <a:latin typeface="Amazon Ember" panose="02000000000000000000" pitchFamily="2" charset="0"/>
                <a:ea typeface="Amazon Ember" panose="02000000000000000000" pitchFamily="2" charset="0"/>
                <a:cs typeface="Amazon Ember" panose="020B0603020204020204" pitchFamily="34" charset="0"/>
              </a:rPr>
              <a:t>DynamoDB</a:t>
            </a:r>
            <a:r>
              <a:rPr lang="en-US" dirty="0">
                <a:latin typeface="Amazon Ember" panose="02000000000000000000" pitchFamily="2" charset="0"/>
                <a:ea typeface="Amazon Ember" panose="02000000000000000000" pitchFamily="2" charset="0"/>
                <a:cs typeface="Amazon Ember" panose="020B0603020204020204" pitchFamily="34" charset="0"/>
              </a:rPr>
              <a:t> tables</a:t>
            </a:r>
          </a:p>
        </p:txBody>
      </p:sp>
      <p:grpSp>
        <p:nvGrpSpPr>
          <p:cNvPr id="6" name="Group 5"/>
          <p:cNvGrpSpPr/>
          <p:nvPr/>
        </p:nvGrpSpPr>
        <p:grpSpPr>
          <a:xfrm>
            <a:off x="8968003" y="2526142"/>
            <a:ext cx="1832939" cy="2503831"/>
            <a:chOff x="3754202" y="1777414"/>
            <a:chExt cx="1374704" cy="1877873"/>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033" y="1777414"/>
              <a:ext cx="1075043" cy="1190818"/>
            </a:xfrm>
            <a:prstGeom prst="rect">
              <a:avLst/>
            </a:prstGeom>
          </p:spPr>
        </p:pic>
        <p:sp>
          <p:nvSpPr>
            <p:cNvPr id="8" name="TextBox 7"/>
            <p:cNvSpPr txBox="1"/>
            <p:nvPr/>
          </p:nvSpPr>
          <p:spPr>
            <a:xfrm>
              <a:off x="3754202" y="3109794"/>
              <a:ext cx="1374704" cy="545493"/>
            </a:xfrm>
            <a:prstGeom prst="rect">
              <a:avLst/>
            </a:prstGeom>
            <a:noFill/>
          </p:spPr>
          <p:txBody>
            <a:bodyPr wrap="square" lIns="0" tIns="0" rIns="0" bIns="0" rtlCol="0" anchor="t">
              <a:no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DynamoDB</a:t>
              </a:r>
            </a:p>
          </p:txBody>
        </p:sp>
      </p:grpSp>
      <p:grpSp>
        <p:nvGrpSpPr>
          <p:cNvPr id="9" name="Group 8"/>
          <p:cNvGrpSpPr/>
          <p:nvPr/>
        </p:nvGrpSpPr>
        <p:grpSpPr>
          <a:xfrm>
            <a:off x="5111531" y="2452491"/>
            <a:ext cx="1832939" cy="2596539"/>
            <a:chOff x="1931215" y="1715093"/>
            <a:chExt cx="1374704" cy="1947404"/>
          </a:xfrm>
        </p:grpSpPr>
        <p:grpSp>
          <p:nvGrpSpPr>
            <p:cNvPr id="10" name="Group 9"/>
            <p:cNvGrpSpPr/>
            <p:nvPr/>
          </p:nvGrpSpPr>
          <p:grpSpPr>
            <a:xfrm>
              <a:off x="1990970" y="1715093"/>
              <a:ext cx="1247530" cy="1315459"/>
              <a:chOff x="619370" y="1852553"/>
              <a:chExt cx="1247530" cy="1315459"/>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370" y="1920482"/>
                <a:ext cx="1247530" cy="124753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7288" y="1852553"/>
                <a:ext cx="691694" cy="691694"/>
              </a:xfrm>
              <a:prstGeom prst="rect">
                <a:avLst/>
              </a:prstGeom>
            </p:spPr>
          </p:pic>
        </p:grpSp>
        <p:sp>
          <p:nvSpPr>
            <p:cNvPr id="11" name="TextBox 10"/>
            <p:cNvSpPr txBox="1"/>
            <p:nvPr/>
          </p:nvSpPr>
          <p:spPr>
            <a:xfrm>
              <a:off x="1931215" y="3117004"/>
              <a:ext cx="1374704" cy="545493"/>
            </a:xfrm>
            <a:prstGeom prst="rect">
              <a:avLst/>
            </a:prstGeom>
            <a:noFill/>
          </p:spPr>
          <p:txBody>
            <a:bodyPr wrap="square" lIns="0" tIns="0" rIns="0" bIns="0" rtlCol="0" anchor="t">
              <a:no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DynamoDB</a:t>
              </a:r>
              <a:br>
                <a:rPr lang="en-US" sz="2400" dirty="0">
                  <a:latin typeface="Amazon Ember" panose="020B0603020204020204" pitchFamily="34" charset="0"/>
                  <a:ea typeface="Amazon Ember" panose="020B0603020204020204" pitchFamily="34" charset="0"/>
                  <a:cs typeface="Amazon Ember" panose="020B0603020204020204" pitchFamily="34" charset="0"/>
                </a:rPr>
              </a:br>
              <a:r>
                <a:rPr lang="en-US" sz="2400" dirty="0">
                  <a:latin typeface="Amazon Ember" panose="020B0603020204020204" pitchFamily="34" charset="0"/>
                  <a:ea typeface="Amazon Ember" panose="020B0603020204020204" pitchFamily="34" charset="0"/>
                  <a:cs typeface="Amazon Ember" panose="020B0603020204020204" pitchFamily="34" charset="0"/>
                </a:rPr>
                <a:t>Accelerator</a:t>
              </a:r>
            </a:p>
          </p:txBody>
        </p:sp>
      </p:grpSp>
      <p:grpSp>
        <p:nvGrpSpPr>
          <p:cNvPr id="14" name="Group 13"/>
          <p:cNvGrpSpPr/>
          <p:nvPr/>
        </p:nvGrpSpPr>
        <p:grpSpPr>
          <a:xfrm>
            <a:off x="1174531" y="2430366"/>
            <a:ext cx="1913467" cy="2640791"/>
            <a:chOff x="163349" y="1871634"/>
            <a:chExt cx="1435100" cy="1980593"/>
          </a:xfrm>
        </p:grpSpPr>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3349" y="1871634"/>
              <a:ext cx="1435100" cy="1435100"/>
            </a:xfrm>
            <a:prstGeom prst="rect">
              <a:avLst/>
            </a:prstGeom>
          </p:spPr>
        </p:pic>
        <p:sp>
          <p:nvSpPr>
            <p:cNvPr id="16" name="TextBox 15"/>
            <p:cNvSpPr txBox="1"/>
            <p:nvPr/>
          </p:nvSpPr>
          <p:spPr>
            <a:xfrm>
              <a:off x="193547" y="3306734"/>
              <a:ext cx="1374704" cy="545493"/>
            </a:xfrm>
            <a:prstGeom prst="rect">
              <a:avLst/>
            </a:prstGeom>
            <a:noFill/>
          </p:spPr>
          <p:txBody>
            <a:bodyPr wrap="square" lIns="0" tIns="0" rIns="0" bIns="0" rtlCol="0" anchor="t">
              <a:no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Your</a:t>
              </a:r>
              <a:br>
                <a:rPr lang="en-US" sz="2400" dirty="0">
                  <a:latin typeface="Amazon Ember" panose="020B0603020204020204" pitchFamily="34" charset="0"/>
                  <a:ea typeface="Amazon Ember" panose="020B0603020204020204" pitchFamily="34" charset="0"/>
                  <a:cs typeface="Amazon Ember" panose="020B0603020204020204" pitchFamily="34" charset="0"/>
                </a:rPr>
              </a:br>
              <a:r>
                <a:rPr lang="en-US" sz="2400" dirty="0">
                  <a:latin typeface="Amazon Ember" panose="020B0603020204020204" pitchFamily="34" charset="0"/>
                  <a:ea typeface="Amazon Ember" panose="020B0603020204020204" pitchFamily="34" charset="0"/>
                  <a:cs typeface="Amazon Ember" panose="020B0603020204020204" pitchFamily="34" charset="0"/>
                </a:rPr>
                <a:t>applications</a:t>
              </a:r>
            </a:p>
          </p:txBody>
        </p:sp>
      </p:grpSp>
      <p:cxnSp>
        <p:nvCxnSpPr>
          <p:cNvPr id="17" name="Straight Arrow Connector 16"/>
          <p:cNvCxnSpPr/>
          <p:nvPr/>
        </p:nvCxnSpPr>
        <p:spPr>
          <a:xfrm flipV="1">
            <a:off x="3129622" y="3399448"/>
            <a:ext cx="1892756" cy="1"/>
          </a:xfrm>
          <a:prstGeom prst="straightConnector1">
            <a:avLst/>
          </a:prstGeom>
          <a:ln w="57150">
            <a:solidFill>
              <a:schemeClr val="accent4"/>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944470" y="3374750"/>
            <a:ext cx="1954433" cy="0"/>
          </a:xfrm>
          <a:prstGeom prst="straightConnector1">
            <a:avLst/>
          </a:prstGeom>
          <a:ln w="57150">
            <a:solidFill>
              <a:schemeClr val="accent4"/>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63165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Certification Objectives</a:t>
            </a:r>
            <a:endParaRPr lang="en-US" dirty="0"/>
          </a:p>
        </p:txBody>
      </p:sp>
      <p:sp>
        <p:nvSpPr>
          <p:cNvPr id="4" name="Footer Placeholder 3"/>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6" name="Rectangle 5"/>
          <p:cNvSpPr/>
          <p:nvPr/>
        </p:nvSpPr>
        <p:spPr>
          <a:xfrm>
            <a:off x="1135116" y="1495556"/>
            <a:ext cx="10167883" cy="3647152"/>
          </a:xfrm>
          <a:prstGeom prst="rect">
            <a:avLst/>
          </a:prstGeom>
        </p:spPr>
        <p:txBody>
          <a:bodyPr wrap="square" lIns="0" tIns="0" rIns="0" bIns="0" anchor="ctr">
            <a:spAutoFit/>
          </a:bodyPr>
          <a:lstStyle/>
          <a:p>
            <a:pPr lvl="1" indent="-457200" defTabSz="342900">
              <a:spcBef>
                <a:spcPts val="1800"/>
              </a:spcBef>
              <a:buSzPct val="110000"/>
              <a:buFont typeface="Arial" panose="020B0604020202020204" pitchFamily="34" charset="0"/>
              <a:buChar char="•"/>
              <a:tabLst>
                <a:tab pos="8461375" algn="r"/>
              </a:tabLst>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Write code for serverless applications </a:t>
            </a:r>
          </a:p>
          <a:p>
            <a:pPr lvl="1" indent="-457200" defTabSz="342900">
              <a:spcBef>
                <a:spcPts val="1800"/>
              </a:spcBef>
              <a:buSzPct val="110000"/>
              <a:buFont typeface="Arial" panose="020B0604020202020204" pitchFamily="34" charset="0"/>
              <a:buChar char="•"/>
              <a:tabLst>
                <a:tab pos="8461375" algn="r"/>
              </a:tabLst>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Translate functional requirements into application design</a:t>
            </a:r>
          </a:p>
          <a:p>
            <a:pPr lvl="1" indent="-457200" defTabSz="342900">
              <a:spcBef>
                <a:spcPts val="1800"/>
              </a:spcBef>
              <a:buSzPct val="110000"/>
              <a:buFont typeface="Arial" panose="020B0604020202020204" pitchFamily="34" charset="0"/>
              <a:buChar char="•"/>
              <a:tabLst>
                <a:tab pos="8461375" algn="r"/>
              </a:tabLst>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Implement application design into application code </a:t>
            </a:r>
          </a:p>
          <a:p>
            <a:pPr lvl="1" indent="-457200" defTabSz="342900">
              <a:spcBef>
                <a:spcPts val="1800"/>
              </a:spcBef>
              <a:buSzPct val="110000"/>
              <a:buFont typeface="Arial" panose="020B0604020202020204" pitchFamily="34" charset="0"/>
              <a:buChar char="•"/>
              <a:tabLst>
                <a:tab pos="8461375" algn="r"/>
              </a:tabLst>
            </a:pPr>
            <a:r>
              <a:rPr lang="en-US" sz="32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Write code that interacts with AWS by using APIs, SDKs, and AWS Command Line Interface (AWS CLI)</a:t>
            </a:r>
          </a:p>
        </p:txBody>
      </p:sp>
    </p:spTree>
    <p:extLst>
      <p:ext uri="{BB962C8B-B14F-4D97-AF65-F5344CB8AC3E}">
        <p14:creationId xmlns:p14="http://schemas.microsoft.com/office/powerpoint/2010/main" val="116920229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Global Tables: Data Replication</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40249914"/>
              </p:ext>
            </p:extLst>
          </p:nvPr>
        </p:nvGraphicFramePr>
        <p:xfrm>
          <a:off x="624698" y="2897122"/>
          <a:ext cx="4021349" cy="2060595"/>
        </p:xfrm>
        <a:graphic>
          <a:graphicData uri="http://schemas.openxmlformats.org/drawingml/2006/table">
            <a:tbl>
              <a:tblPr firstRow="1" bandRow="1">
                <a:effectLst/>
                <a:tableStyleId>{69012ECD-51FC-41F1-AA8D-1B2483CD663E}</a:tableStyleId>
              </a:tblPr>
              <a:tblGrid>
                <a:gridCol w="1355820">
                  <a:extLst>
                    <a:ext uri="{9D8B030D-6E8A-4147-A177-3AD203B41FA5}">
                      <a16:colId xmlns:a16="http://schemas.microsoft.com/office/drawing/2014/main" val="20000"/>
                    </a:ext>
                  </a:extLst>
                </a:gridCol>
                <a:gridCol w="1226401">
                  <a:extLst>
                    <a:ext uri="{9D8B030D-6E8A-4147-A177-3AD203B41FA5}">
                      <a16:colId xmlns:a16="http://schemas.microsoft.com/office/drawing/2014/main" val="20001"/>
                    </a:ext>
                  </a:extLst>
                </a:gridCol>
                <a:gridCol w="1439128">
                  <a:extLst>
                    <a:ext uri="{9D8B030D-6E8A-4147-A177-3AD203B41FA5}">
                      <a16:colId xmlns:a16="http://schemas.microsoft.com/office/drawing/2014/main" val="20002"/>
                    </a:ext>
                  </a:extLst>
                </a:gridCol>
              </a:tblGrid>
              <a:tr h="412119">
                <a:tc>
                  <a:txBody>
                    <a:bodyPr/>
                    <a:lstStyle/>
                    <a:p>
                      <a:r>
                        <a:rPr lang="en-US" sz="1900" b="0" i="0" kern="1200" dirty="0">
                          <a:solidFill>
                            <a:schemeClr val="tx1"/>
                          </a:solidFill>
                          <a:latin typeface="Amazon Ember" charset="0"/>
                          <a:ea typeface="Amazon Ember" charset="0"/>
                          <a:cs typeface="Amazon Ember" charset="0"/>
                        </a:rPr>
                        <a:t>user</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900" b="0" i="0" dirty="0">
                          <a:solidFill>
                            <a:schemeClr val="tx1"/>
                          </a:solidFill>
                          <a:latin typeface="Amazon Ember" charset="0"/>
                          <a:ea typeface="Amazon Ember" charset="0"/>
                          <a:cs typeface="Amazon Ember" charset="0"/>
                        </a:rPr>
                        <a:t>noteID</a:t>
                      </a:r>
                      <a:endParaRPr lang="en-US" sz="1300" b="0" i="0" dirty="0">
                        <a:solidFill>
                          <a:schemeClr val="tx1"/>
                        </a:solidFill>
                        <a:latin typeface="Amazon Ember" charset="0"/>
                        <a:ea typeface="Amazon Ember" charset="0"/>
                        <a:cs typeface="Amazon Ember"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900" b="0" i="0" kern="1200" dirty="0">
                          <a:solidFill>
                            <a:schemeClr val="tx1"/>
                          </a:solidFill>
                          <a:latin typeface="Amazon Ember" charset="0"/>
                          <a:ea typeface="Amazon Ember" charset="0"/>
                          <a:cs typeface="Amazon Ember" charset="0"/>
                        </a:rPr>
                        <a:t>note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12119">
                <a:tc>
                  <a:txBody>
                    <a:bodyPr/>
                    <a:lstStyle/>
                    <a:p>
                      <a:r>
                        <a:rPr lang="en-US" sz="1500" b="0" i="0" dirty="0">
                          <a:solidFill>
                            <a:schemeClr val="tx1"/>
                          </a:solidFill>
                          <a:latin typeface="Amazon Ember" charset="0"/>
                          <a:ea typeface="Amazon Ember" charset="0"/>
                          <a:cs typeface="Amazon Ember" charset="0"/>
                        </a:rPr>
                        <a:t>AAA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0" i="0" dirty="0">
                          <a:solidFill>
                            <a:schemeClr val="tx1"/>
                          </a:solidFill>
                          <a:latin typeface="Amazon Ember" charset="0"/>
                          <a:ea typeface="Amazon Ember" charset="0"/>
                          <a:cs typeface="Amazon Ember" charset="0"/>
                        </a:rPr>
                        <a:t>123A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0" i="0" dirty="0">
                          <a:solidFill>
                            <a:schemeClr val="tx1"/>
                          </a:solidFill>
                          <a:latin typeface="Amazon Ember" charset="0"/>
                          <a:ea typeface="Amazon Ember" charset="0"/>
                          <a:cs typeface="Amazon Ember" charset="0"/>
                        </a:rPr>
                        <a:t>Buy coffee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2119">
                <a:tc>
                  <a:txBody>
                    <a:bodyPr/>
                    <a:lstStyle/>
                    <a:p>
                      <a:r>
                        <a:rPr lang="en-US" sz="1500" b="1" i="0" dirty="0">
                          <a:solidFill>
                            <a:schemeClr val="accent6">
                              <a:lumMod val="60000"/>
                              <a:lumOff val="40000"/>
                            </a:schemeClr>
                          </a:solidFill>
                          <a:latin typeface="Amazon Ember" charset="0"/>
                          <a:ea typeface="Amazon Ember" charset="0"/>
                          <a:cs typeface="Amazon Ember" charset="0"/>
                        </a:rPr>
                        <a:t>AAA</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i="0" dirty="0">
                          <a:solidFill>
                            <a:schemeClr val="accent6">
                              <a:lumMod val="60000"/>
                              <a:lumOff val="40000"/>
                            </a:schemeClr>
                          </a:solidFill>
                          <a:latin typeface="Amazon Ember" charset="0"/>
                          <a:ea typeface="Amazon Ember" charset="0"/>
                          <a:cs typeface="Amazon Ember" charset="0"/>
                        </a:rPr>
                        <a:t>45B</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i="0" dirty="0">
                          <a:solidFill>
                            <a:schemeClr val="accent6">
                              <a:lumMod val="60000"/>
                              <a:lumOff val="40000"/>
                            </a:schemeClr>
                          </a:solidFill>
                          <a:latin typeface="Amazon Ember" charset="0"/>
                          <a:ea typeface="Amazon Ember" charset="0"/>
                          <a:cs typeface="Amazon Ember" charset="0"/>
                        </a:rPr>
                        <a:t>Buy milk</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2119">
                <a:tc>
                  <a:txBody>
                    <a:bodyPr/>
                    <a:lstStyle/>
                    <a:p>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2119">
                <a:tc>
                  <a:txBody>
                    <a:bodyPr/>
                    <a:lstStyle/>
                    <a:p>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500" b="0" i="0" dirty="0">
                        <a:latin typeface="Amazon Ember Light" charset="0"/>
                        <a:ea typeface="Amazon Ember Light" charset="0"/>
                        <a:cs typeface="Amazon Ember Light" charset="0"/>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2561660"/>
              </p:ext>
            </p:extLst>
          </p:nvPr>
        </p:nvGraphicFramePr>
        <p:xfrm>
          <a:off x="8287634" y="2513474"/>
          <a:ext cx="2751348" cy="1290840"/>
        </p:xfrm>
        <a:graphic>
          <a:graphicData uri="http://schemas.openxmlformats.org/drawingml/2006/table">
            <a:tbl>
              <a:tblPr firstRow="1" bandRow="1">
                <a:effectLst/>
                <a:tableStyleId>{69012ECD-51FC-41F1-AA8D-1B2483CD663E}</a:tableStyleId>
              </a:tblPr>
              <a:tblGrid>
                <a:gridCol w="927632">
                  <a:extLst>
                    <a:ext uri="{9D8B030D-6E8A-4147-A177-3AD203B41FA5}">
                      <a16:colId xmlns:a16="http://schemas.microsoft.com/office/drawing/2014/main" val="20000"/>
                    </a:ext>
                  </a:extLst>
                </a:gridCol>
                <a:gridCol w="839085">
                  <a:extLst>
                    <a:ext uri="{9D8B030D-6E8A-4147-A177-3AD203B41FA5}">
                      <a16:colId xmlns:a16="http://schemas.microsoft.com/office/drawing/2014/main" val="20001"/>
                    </a:ext>
                  </a:extLst>
                </a:gridCol>
                <a:gridCol w="984631">
                  <a:extLst>
                    <a:ext uri="{9D8B030D-6E8A-4147-A177-3AD203B41FA5}">
                      <a16:colId xmlns:a16="http://schemas.microsoft.com/office/drawing/2014/main" val="20002"/>
                    </a:ext>
                  </a:extLst>
                </a:gridCol>
              </a:tblGrid>
              <a:tr h="286616">
                <a:tc>
                  <a:txBody>
                    <a:bodyPr/>
                    <a:lstStyle/>
                    <a:p>
                      <a:r>
                        <a:rPr lang="en-US" sz="1300" b="0" i="0" baseline="0" dirty="0">
                          <a:solidFill>
                            <a:schemeClr val="tx1"/>
                          </a:solidFill>
                          <a:latin typeface="Amazon Ember" charset="0"/>
                          <a:ea typeface="Amazon Ember" charset="0"/>
                          <a:cs typeface="Amazon Ember" charset="0"/>
                        </a:rPr>
                        <a:t>user</a:t>
                      </a:r>
                      <a:endParaRPr lang="en-US" sz="1300" b="0" i="0" dirty="0">
                        <a:solidFill>
                          <a:schemeClr val="tx1"/>
                        </a:solidFill>
                        <a:latin typeface="Amazon Ember" charset="0"/>
                        <a:ea typeface="Amazon Ember" charset="0"/>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300" b="0" i="0" dirty="0">
                          <a:solidFill>
                            <a:schemeClr val="tx1"/>
                          </a:solidFill>
                          <a:latin typeface="Amazon Ember" charset="0"/>
                          <a:ea typeface="Amazon Ember" charset="0"/>
                          <a:cs typeface="Amazon Ember" charset="0"/>
                        </a:rPr>
                        <a:t>noteID</a:t>
                      </a:r>
                      <a:endParaRPr lang="en-US" sz="900" b="0" i="0" dirty="0">
                        <a:solidFill>
                          <a:schemeClr val="tx1"/>
                        </a:solidFill>
                        <a:latin typeface="Amazon Ember" charset="0"/>
                        <a:ea typeface="Amazon Ember" charset="0"/>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300" b="0" i="0" dirty="0">
                          <a:solidFill>
                            <a:schemeClr val="tx1"/>
                          </a:solidFill>
                          <a:latin typeface="Amazon Ember" charset="0"/>
                          <a:ea typeface="Amazon Ember" charset="0"/>
                          <a:cs typeface="Amazon Ember" charset="0"/>
                        </a:rPr>
                        <a:t>note</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45976">
                <a:tc>
                  <a:txBody>
                    <a:bodyPr/>
                    <a:lstStyle/>
                    <a:p>
                      <a:r>
                        <a:rPr lang="en-US" sz="1100" b="0" i="0" dirty="0">
                          <a:solidFill>
                            <a:schemeClr val="tx1"/>
                          </a:solidFill>
                          <a:latin typeface="+mn-lt"/>
                          <a:ea typeface="Amazon Ember" charset="0"/>
                          <a:cs typeface="Amazon Ember" charset="0"/>
                        </a:rPr>
                        <a:t>AAA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dirty="0">
                          <a:solidFill>
                            <a:schemeClr val="tx1"/>
                          </a:solidFill>
                          <a:latin typeface="+mn-lt"/>
                          <a:ea typeface="Amazon Ember" charset="0"/>
                          <a:cs typeface="Amazon Ember" charset="0"/>
                        </a:rPr>
                        <a:t>123A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dirty="0">
                          <a:solidFill>
                            <a:schemeClr val="tx1"/>
                          </a:solidFill>
                          <a:latin typeface="+mn-lt"/>
                          <a:ea typeface="Amazon Ember" charset="0"/>
                          <a:cs typeface="Amazon Ember" charset="0"/>
                        </a:rPr>
                        <a:t>Buy coffee</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976">
                <a:tc>
                  <a:txBody>
                    <a:bodyPr/>
                    <a:lstStyle/>
                    <a:p>
                      <a:r>
                        <a:rPr lang="en-US" sz="1100" b="1" i="0" dirty="0">
                          <a:solidFill>
                            <a:schemeClr val="accent6">
                              <a:lumMod val="60000"/>
                              <a:lumOff val="40000"/>
                            </a:schemeClr>
                          </a:solidFill>
                          <a:latin typeface="+mn-lt"/>
                          <a:ea typeface="Amazon Ember" charset="0"/>
                          <a:cs typeface="Amazon Ember" charset="0"/>
                        </a:rPr>
                        <a:t>AAA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i="0" dirty="0">
                          <a:solidFill>
                            <a:schemeClr val="accent6">
                              <a:lumMod val="60000"/>
                              <a:lumOff val="40000"/>
                            </a:schemeClr>
                          </a:solidFill>
                          <a:latin typeface="+mn-lt"/>
                          <a:ea typeface="Amazon Ember" charset="0"/>
                          <a:cs typeface="Amazon Ember" charset="0"/>
                        </a:rPr>
                        <a:t>45B</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i="0" dirty="0">
                          <a:solidFill>
                            <a:schemeClr val="accent6">
                              <a:lumMod val="60000"/>
                              <a:lumOff val="40000"/>
                            </a:schemeClr>
                          </a:solidFill>
                          <a:latin typeface="+mn-lt"/>
                          <a:ea typeface="Amazon Ember" charset="0"/>
                          <a:cs typeface="Amazon Ember" charset="0"/>
                        </a:rPr>
                        <a:t>Buy </a:t>
                      </a:r>
                      <a:r>
                        <a:rPr lang="en-US" sz="1100" b="1" i="0" baseline="0" dirty="0">
                          <a:solidFill>
                            <a:schemeClr val="accent6">
                              <a:lumMod val="60000"/>
                              <a:lumOff val="40000"/>
                            </a:schemeClr>
                          </a:solidFill>
                          <a:latin typeface="+mn-lt"/>
                          <a:ea typeface="Amazon Ember" charset="0"/>
                          <a:cs typeface="Amazon Ember" charset="0"/>
                        </a:rPr>
                        <a:t>milk</a:t>
                      </a:r>
                      <a:endParaRPr lang="en-US" sz="1100" b="1" i="0" dirty="0">
                        <a:solidFill>
                          <a:schemeClr val="accent6">
                            <a:lumMod val="60000"/>
                            <a:lumOff val="40000"/>
                          </a:schemeClr>
                        </a:solidFill>
                        <a:latin typeface="+mn-lt"/>
                        <a:ea typeface="Amazon Ember" charset="0"/>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5976">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5976">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564018"/>
              </p:ext>
            </p:extLst>
          </p:nvPr>
        </p:nvGraphicFramePr>
        <p:xfrm>
          <a:off x="8287629" y="4481473"/>
          <a:ext cx="2751348" cy="1290840"/>
        </p:xfrm>
        <a:graphic>
          <a:graphicData uri="http://schemas.openxmlformats.org/drawingml/2006/table">
            <a:tbl>
              <a:tblPr firstRow="1" bandRow="1">
                <a:effectLst/>
                <a:tableStyleId>{69012ECD-51FC-41F1-AA8D-1B2483CD663E}</a:tableStyleId>
              </a:tblPr>
              <a:tblGrid>
                <a:gridCol w="927632">
                  <a:extLst>
                    <a:ext uri="{9D8B030D-6E8A-4147-A177-3AD203B41FA5}">
                      <a16:colId xmlns:a16="http://schemas.microsoft.com/office/drawing/2014/main" val="20000"/>
                    </a:ext>
                  </a:extLst>
                </a:gridCol>
                <a:gridCol w="839085">
                  <a:extLst>
                    <a:ext uri="{9D8B030D-6E8A-4147-A177-3AD203B41FA5}">
                      <a16:colId xmlns:a16="http://schemas.microsoft.com/office/drawing/2014/main" val="20001"/>
                    </a:ext>
                  </a:extLst>
                </a:gridCol>
                <a:gridCol w="984631">
                  <a:extLst>
                    <a:ext uri="{9D8B030D-6E8A-4147-A177-3AD203B41FA5}">
                      <a16:colId xmlns:a16="http://schemas.microsoft.com/office/drawing/2014/main" val="20002"/>
                    </a:ext>
                  </a:extLst>
                </a:gridCol>
              </a:tblGrid>
              <a:tr h="286616">
                <a:tc>
                  <a:txBody>
                    <a:bodyPr/>
                    <a:lstStyle/>
                    <a:p>
                      <a:r>
                        <a:rPr lang="en-US" sz="1300" b="0" i="0" baseline="0" dirty="0">
                          <a:solidFill>
                            <a:schemeClr val="tx1"/>
                          </a:solidFill>
                          <a:latin typeface="Amazon Ember" charset="0"/>
                          <a:ea typeface="Amazon Ember" charset="0"/>
                          <a:cs typeface="Amazon Ember" charset="0"/>
                        </a:rPr>
                        <a:t>user</a:t>
                      </a:r>
                      <a:endParaRPr lang="en-US" sz="1300" b="0" i="0" dirty="0">
                        <a:solidFill>
                          <a:schemeClr val="tx1"/>
                        </a:solidFill>
                        <a:latin typeface="Amazon Ember" charset="0"/>
                        <a:ea typeface="Amazon Ember" charset="0"/>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300" b="0" i="0" dirty="0">
                          <a:solidFill>
                            <a:schemeClr val="tx1"/>
                          </a:solidFill>
                          <a:latin typeface="Amazon Ember" charset="0"/>
                          <a:ea typeface="Amazon Ember" charset="0"/>
                          <a:cs typeface="Amazon Ember" charset="0"/>
                        </a:rPr>
                        <a:t>noteID</a:t>
                      </a:r>
                      <a:endParaRPr lang="en-US" sz="900" b="0" i="0" dirty="0">
                        <a:solidFill>
                          <a:schemeClr val="tx1"/>
                        </a:solidFill>
                        <a:latin typeface="Amazon Ember" charset="0"/>
                        <a:ea typeface="Amazon Ember" charset="0"/>
                        <a:cs typeface="Amazon Ember"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300" b="0" i="0" dirty="0">
                          <a:solidFill>
                            <a:schemeClr val="tx1"/>
                          </a:solidFill>
                          <a:latin typeface="Amazon Ember" charset="0"/>
                          <a:ea typeface="Amazon Ember" charset="0"/>
                          <a:cs typeface="Amazon Ember" charset="0"/>
                        </a:rPr>
                        <a:t>note</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245976">
                <a:tc>
                  <a:txBody>
                    <a:bodyPr/>
                    <a:lstStyle/>
                    <a:p>
                      <a:r>
                        <a:rPr lang="en-US" sz="1100" b="0" i="0" dirty="0">
                          <a:solidFill>
                            <a:schemeClr val="tx1"/>
                          </a:solidFill>
                          <a:latin typeface="+mn-lt"/>
                          <a:ea typeface="Amazon Ember" charset="0"/>
                          <a:cs typeface="Amazon Ember" charset="0"/>
                        </a:rPr>
                        <a:t>AAA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dirty="0">
                          <a:solidFill>
                            <a:schemeClr val="tx1"/>
                          </a:solidFill>
                          <a:latin typeface="+mn-lt"/>
                          <a:ea typeface="Amazon Ember" charset="0"/>
                          <a:cs typeface="Amazon Ember" charset="0"/>
                        </a:rPr>
                        <a:t>123A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i="0" dirty="0">
                          <a:solidFill>
                            <a:schemeClr val="tx1"/>
                          </a:solidFill>
                          <a:latin typeface="+mn-lt"/>
                          <a:ea typeface="Amazon Ember" charset="0"/>
                          <a:cs typeface="Amazon Ember" charset="0"/>
                        </a:rPr>
                        <a:t>Buy coffee</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5976">
                <a:tc>
                  <a:txBody>
                    <a:bodyPr/>
                    <a:lstStyle/>
                    <a:p>
                      <a:r>
                        <a:rPr lang="en-US" sz="1100" b="1" i="0" dirty="0">
                          <a:solidFill>
                            <a:schemeClr val="accent6">
                              <a:lumMod val="60000"/>
                              <a:lumOff val="40000"/>
                            </a:schemeClr>
                          </a:solidFill>
                          <a:latin typeface="+mn-lt"/>
                          <a:ea typeface="Amazon Ember" charset="0"/>
                          <a:cs typeface="Amazon Ember" charset="0"/>
                        </a:rPr>
                        <a:t>AAA</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i="0" dirty="0">
                          <a:solidFill>
                            <a:schemeClr val="accent6">
                              <a:lumMod val="60000"/>
                              <a:lumOff val="40000"/>
                            </a:schemeClr>
                          </a:solidFill>
                          <a:latin typeface="+mn-lt"/>
                          <a:ea typeface="Amazon Ember" charset="0"/>
                          <a:cs typeface="Amazon Ember" charset="0"/>
                        </a:rPr>
                        <a:t>45B</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1" i="0" dirty="0">
                          <a:solidFill>
                            <a:schemeClr val="accent6">
                              <a:lumMod val="60000"/>
                              <a:lumOff val="40000"/>
                            </a:schemeClr>
                          </a:solidFill>
                          <a:latin typeface="+mn-lt"/>
                          <a:ea typeface="Amazon Ember" charset="0"/>
                          <a:cs typeface="Amazon Ember" charset="0"/>
                        </a:rPr>
                        <a:t>Buy milk</a:t>
                      </a: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5976">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45976">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0" i="0" dirty="0">
                        <a:latin typeface="Amazon Ember Light" charset="0"/>
                        <a:ea typeface="Amazon Ember Light" charset="0"/>
                        <a:cs typeface="Amazon Ember Light" charset="0"/>
                      </a:endParaRPr>
                    </a:p>
                  </a:txBody>
                  <a:tcPr marL="83416" marR="83416" marT="41708" marB="41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1541983" y="4973354"/>
            <a:ext cx="2186775" cy="379656"/>
          </a:xfrm>
          <a:prstGeom prst="rect">
            <a:avLst/>
          </a:prstGeom>
          <a:noFill/>
        </p:spPr>
        <p:txBody>
          <a:bodyPr wrap="squar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Replica - us-east-1</a:t>
            </a:r>
          </a:p>
        </p:txBody>
      </p:sp>
      <p:sp>
        <p:nvSpPr>
          <p:cNvPr id="9" name="TextBox 8"/>
          <p:cNvSpPr txBox="1"/>
          <p:nvPr/>
        </p:nvSpPr>
        <p:spPr>
          <a:xfrm>
            <a:off x="8533026" y="5834879"/>
            <a:ext cx="2260555" cy="379656"/>
          </a:xfrm>
          <a:prstGeom prst="rect">
            <a:avLst/>
          </a:prstGeom>
          <a:noFill/>
        </p:spPr>
        <p:txBody>
          <a:bodyPr wrap="non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Replica - us-west-2</a:t>
            </a:r>
          </a:p>
        </p:txBody>
      </p:sp>
      <p:sp>
        <p:nvSpPr>
          <p:cNvPr id="10" name="TextBox 9"/>
          <p:cNvSpPr txBox="1"/>
          <p:nvPr/>
        </p:nvSpPr>
        <p:spPr>
          <a:xfrm>
            <a:off x="8397574" y="3804314"/>
            <a:ext cx="2531463" cy="379656"/>
          </a:xfrm>
          <a:prstGeom prst="rect">
            <a:avLst/>
          </a:prstGeom>
          <a:noFill/>
        </p:spPr>
        <p:txBody>
          <a:bodyPr wrap="none" rtlCol="0">
            <a:spAutoFit/>
          </a:bodyPr>
          <a:lstStyle/>
          <a:p>
            <a:pPr algn="ctr"/>
            <a:r>
              <a:rPr lang="en-US" sz="1867" dirty="0">
                <a:latin typeface="Amazon Ember" panose="020B0603020204020204" pitchFamily="34" charset="0"/>
                <a:ea typeface="Amazon Ember" panose="020B0603020204020204" pitchFamily="34" charset="0"/>
                <a:cs typeface="Amazon Ember" panose="020B0603020204020204" pitchFamily="34" charset="0"/>
              </a:rPr>
              <a:t>Replica - eu-central-1</a:t>
            </a:r>
          </a:p>
        </p:txBody>
      </p:sp>
      <p:graphicFrame>
        <p:nvGraphicFramePr>
          <p:cNvPr id="11" name="Table 10"/>
          <p:cNvGraphicFramePr>
            <a:graphicFrameLocks noGrp="1"/>
          </p:cNvGraphicFramePr>
          <p:nvPr/>
        </p:nvGraphicFramePr>
        <p:xfrm>
          <a:off x="5410816" y="1980153"/>
          <a:ext cx="1976692" cy="350520"/>
        </p:xfrm>
        <a:graphic>
          <a:graphicData uri="http://schemas.openxmlformats.org/drawingml/2006/table">
            <a:tbl>
              <a:tblPr firstRow="1" bandRow="1">
                <a:effectLst/>
                <a:tableStyleId>{69012ECD-51FC-41F1-AA8D-1B2483CD663E}</a:tableStyleId>
              </a:tblPr>
              <a:tblGrid>
                <a:gridCol w="490807">
                  <a:extLst>
                    <a:ext uri="{9D8B030D-6E8A-4147-A177-3AD203B41FA5}">
                      <a16:colId xmlns:a16="http://schemas.microsoft.com/office/drawing/2014/main" val="20000"/>
                    </a:ext>
                  </a:extLst>
                </a:gridCol>
                <a:gridCol w="443957">
                  <a:extLst>
                    <a:ext uri="{9D8B030D-6E8A-4147-A177-3AD203B41FA5}">
                      <a16:colId xmlns:a16="http://schemas.microsoft.com/office/drawing/2014/main" val="20001"/>
                    </a:ext>
                  </a:extLst>
                </a:gridCol>
                <a:gridCol w="520964">
                  <a:extLst>
                    <a:ext uri="{9D8B030D-6E8A-4147-A177-3AD203B41FA5}">
                      <a16:colId xmlns:a16="http://schemas.microsoft.com/office/drawing/2014/main" val="20002"/>
                    </a:ext>
                  </a:extLst>
                </a:gridCol>
                <a:gridCol w="520964">
                  <a:extLst>
                    <a:ext uri="{9D8B030D-6E8A-4147-A177-3AD203B41FA5}">
                      <a16:colId xmlns:a16="http://schemas.microsoft.com/office/drawing/2014/main" val="20003"/>
                    </a:ext>
                  </a:extLst>
                </a:gridCol>
              </a:tblGrid>
              <a:tr h="345440">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500"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5246923" y="2335823"/>
            <a:ext cx="2246128" cy="379656"/>
          </a:xfrm>
          <a:prstGeom prst="rect">
            <a:avLst/>
          </a:prstGeom>
          <a:noFill/>
        </p:spPr>
        <p:txBody>
          <a:bodyPr wrap="none" rtlCol="0">
            <a:spAutoFit/>
          </a:bodyPr>
          <a:lstStyle/>
          <a:p>
            <a:r>
              <a:rPr lang="en-US" sz="1867" dirty="0">
                <a:latin typeface="Amazon Ember" panose="020B0603020204020204" pitchFamily="34" charset="0"/>
                <a:ea typeface="Amazon Ember" panose="020B0603020204020204" pitchFamily="34" charset="0"/>
                <a:cs typeface="Amazon Ember" panose="020B0603020204020204" pitchFamily="34" charset="0"/>
              </a:rPr>
              <a:t>DynamoDB Stream</a:t>
            </a:r>
          </a:p>
        </p:txBody>
      </p:sp>
      <p:grpSp>
        <p:nvGrpSpPr>
          <p:cNvPr id="13" name="Group 12"/>
          <p:cNvGrpSpPr/>
          <p:nvPr/>
        </p:nvGrpSpPr>
        <p:grpSpPr>
          <a:xfrm>
            <a:off x="485551" y="2321829"/>
            <a:ext cx="406400" cy="406400"/>
            <a:chOff x="685800" y="1206500"/>
            <a:chExt cx="304800" cy="304800"/>
          </a:xfrm>
          <a:solidFill>
            <a:schemeClr val="accent1">
              <a:lumMod val="20000"/>
              <a:lumOff val="80000"/>
            </a:schemeClr>
          </a:solidFill>
        </p:grpSpPr>
        <p:sp>
          <p:nvSpPr>
            <p:cNvPr id="14" name="Oval 13"/>
            <p:cNvSpPr/>
            <p:nvPr/>
          </p:nvSpPr>
          <p:spPr>
            <a:xfrm>
              <a:off x="685800" y="1206500"/>
              <a:ext cx="304800" cy="30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TextBox 14"/>
            <p:cNvSpPr txBox="1"/>
            <p:nvPr/>
          </p:nvSpPr>
          <p:spPr>
            <a:xfrm>
              <a:off x="726270" y="1231942"/>
              <a:ext cx="228669" cy="253916"/>
            </a:xfrm>
            <a:prstGeom prst="rect">
              <a:avLst/>
            </a:prstGeom>
            <a:grpFill/>
          </p:spPr>
          <p:txBody>
            <a:bodyPr wrap="non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1</a:t>
              </a:r>
            </a:p>
          </p:txBody>
        </p:sp>
      </p:grpSp>
      <p:grpSp>
        <p:nvGrpSpPr>
          <p:cNvPr id="16" name="Group 15"/>
          <p:cNvGrpSpPr/>
          <p:nvPr/>
        </p:nvGrpSpPr>
        <p:grpSpPr>
          <a:xfrm>
            <a:off x="5410815" y="1459012"/>
            <a:ext cx="406400" cy="406400"/>
            <a:chOff x="685800" y="1206500"/>
            <a:chExt cx="304800" cy="304800"/>
          </a:xfrm>
          <a:solidFill>
            <a:schemeClr val="accent1">
              <a:lumMod val="20000"/>
              <a:lumOff val="80000"/>
            </a:schemeClr>
          </a:solidFill>
        </p:grpSpPr>
        <p:sp>
          <p:nvSpPr>
            <p:cNvPr id="17" name="Oval 16"/>
            <p:cNvSpPr/>
            <p:nvPr/>
          </p:nvSpPr>
          <p:spPr>
            <a:xfrm>
              <a:off x="685800" y="1206500"/>
              <a:ext cx="304800" cy="30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TextBox 17"/>
            <p:cNvSpPr txBox="1"/>
            <p:nvPr/>
          </p:nvSpPr>
          <p:spPr>
            <a:xfrm>
              <a:off x="726270" y="1231942"/>
              <a:ext cx="228669" cy="253916"/>
            </a:xfrm>
            <a:prstGeom prst="rect">
              <a:avLst/>
            </a:prstGeom>
            <a:grpFill/>
          </p:spPr>
          <p:txBody>
            <a:bodyPr wrap="non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2</a:t>
              </a:r>
            </a:p>
          </p:txBody>
        </p:sp>
      </p:grpSp>
      <p:grpSp>
        <p:nvGrpSpPr>
          <p:cNvPr id="19" name="Group 18"/>
          <p:cNvGrpSpPr/>
          <p:nvPr/>
        </p:nvGrpSpPr>
        <p:grpSpPr>
          <a:xfrm>
            <a:off x="8287633" y="1859120"/>
            <a:ext cx="406400" cy="406400"/>
            <a:chOff x="685800" y="1206500"/>
            <a:chExt cx="304800" cy="304800"/>
          </a:xfrm>
          <a:solidFill>
            <a:schemeClr val="accent1">
              <a:lumMod val="20000"/>
              <a:lumOff val="80000"/>
            </a:schemeClr>
          </a:solidFill>
        </p:grpSpPr>
        <p:sp>
          <p:nvSpPr>
            <p:cNvPr id="20" name="Oval 19"/>
            <p:cNvSpPr/>
            <p:nvPr/>
          </p:nvSpPr>
          <p:spPr>
            <a:xfrm>
              <a:off x="685800" y="1206500"/>
              <a:ext cx="304800" cy="3048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TextBox 20"/>
            <p:cNvSpPr txBox="1"/>
            <p:nvPr/>
          </p:nvSpPr>
          <p:spPr>
            <a:xfrm>
              <a:off x="726270" y="1231942"/>
              <a:ext cx="228669" cy="253916"/>
            </a:xfrm>
            <a:prstGeom prst="rect">
              <a:avLst/>
            </a:prstGeom>
            <a:grpFill/>
          </p:spPr>
          <p:txBody>
            <a:bodyPr wrap="non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3</a:t>
              </a:r>
            </a:p>
          </p:txBody>
        </p:sp>
      </p:grpSp>
      <p:sp>
        <p:nvSpPr>
          <p:cNvPr id="22" name="TextBox 21"/>
          <p:cNvSpPr txBox="1"/>
          <p:nvPr/>
        </p:nvSpPr>
        <p:spPr>
          <a:xfrm>
            <a:off x="1017533" y="2354433"/>
            <a:ext cx="3522118" cy="400110"/>
          </a:xfrm>
          <a:prstGeom prst="rect">
            <a:avLst/>
          </a:prstGeom>
          <a:noFill/>
        </p:spPr>
        <p:txBody>
          <a:bodyPr wrap="non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Changes made in one replica</a:t>
            </a:r>
          </a:p>
        </p:txBody>
      </p:sp>
      <p:sp>
        <p:nvSpPr>
          <p:cNvPr id="23" name="TextBox 22"/>
          <p:cNvSpPr txBox="1"/>
          <p:nvPr/>
        </p:nvSpPr>
        <p:spPr>
          <a:xfrm>
            <a:off x="5738707" y="1295330"/>
            <a:ext cx="2304640" cy="707886"/>
          </a:xfrm>
          <a:prstGeom prst="rect">
            <a:avLst/>
          </a:prstGeom>
          <a:noFill/>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are recorded in a stream</a:t>
            </a:r>
          </a:p>
        </p:txBody>
      </p:sp>
      <p:sp>
        <p:nvSpPr>
          <p:cNvPr id="24" name="TextBox 23"/>
          <p:cNvSpPr txBox="1"/>
          <p:nvPr/>
        </p:nvSpPr>
        <p:spPr>
          <a:xfrm>
            <a:off x="8646485" y="1731344"/>
            <a:ext cx="2709388" cy="707886"/>
          </a:xfrm>
          <a:prstGeom prst="rect">
            <a:avLst/>
          </a:prstGeom>
          <a:noFill/>
        </p:spPr>
        <p:txBody>
          <a:bodyPr wrap="square" rtlCol="0">
            <a:spAutoFit/>
          </a:bodyPr>
          <a:lstStyle/>
          <a:p>
            <a:pPr algn="ctr"/>
            <a:r>
              <a:rPr lang="en-US" sz="2000" dirty="0">
                <a:latin typeface="Amazon Ember" panose="020B0603020204020204" pitchFamily="34" charset="0"/>
                <a:ea typeface="Amazon Ember" panose="020B0603020204020204" pitchFamily="34" charset="0"/>
                <a:cs typeface="Amazon Ember" panose="020B0603020204020204" pitchFamily="34" charset="0"/>
              </a:rPr>
              <a:t>and propagated to other replicas</a:t>
            </a:r>
          </a:p>
        </p:txBody>
      </p:sp>
      <p:cxnSp>
        <p:nvCxnSpPr>
          <p:cNvPr id="25" name="Elbow Connector 24"/>
          <p:cNvCxnSpPr/>
          <p:nvPr/>
        </p:nvCxnSpPr>
        <p:spPr>
          <a:xfrm rot="5400000" flipH="1" flipV="1">
            <a:off x="4739957" y="2769056"/>
            <a:ext cx="1247305" cy="1091515"/>
          </a:xfrm>
          <a:prstGeom prst="bentConnector3">
            <a:avLst>
              <a:gd name="adj1" fmla="val 61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7124979" y="2728230"/>
            <a:ext cx="892393" cy="408670"/>
          </a:xfrm>
          <a:prstGeom prst="bentConnector3">
            <a:avLst>
              <a:gd name="adj1" fmla="val 61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6200000" flipH="1">
            <a:off x="6505717" y="3677804"/>
            <a:ext cx="2137268" cy="886046"/>
          </a:xfrm>
          <a:prstGeom prst="bentConnector3">
            <a:avLst>
              <a:gd name="adj1" fmla="val 9991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819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0"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21</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5CB4A37D-CDEB-467F-99A9-0DE7FD540907}"/>
              </a:ext>
            </a:extLst>
          </p:cNvPr>
          <p:cNvSpPr/>
          <p:nvPr/>
        </p:nvSpPr>
        <p:spPr>
          <a:xfrm>
            <a:off x="6515099" y="3303075"/>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Student ID, where every student has a unique identification number</a:t>
            </a:r>
          </a:p>
        </p:txBody>
      </p:sp>
      <p:sp>
        <p:nvSpPr>
          <p:cNvPr id="6" name="Rectangle 5">
            <a:extLst>
              <a:ext uri="{FF2B5EF4-FFF2-40B4-BE49-F238E27FC236}">
                <a16:creationId xmlns:a16="http://schemas.microsoft.com/office/drawing/2014/main" id="{C7771E7D-25FF-47E1-AEA8-D7AC4E2D0C93}"/>
              </a:ext>
            </a:extLst>
          </p:cNvPr>
          <p:cNvSpPr/>
          <p:nvPr/>
        </p:nvSpPr>
        <p:spPr>
          <a:xfrm>
            <a:off x="6515099" y="3904109"/>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College ID, where there are two colleges in the university</a:t>
            </a:r>
          </a:p>
        </p:txBody>
      </p:sp>
      <p:sp>
        <p:nvSpPr>
          <p:cNvPr id="7" name="Rectangle 6">
            <a:extLst>
              <a:ext uri="{FF2B5EF4-FFF2-40B4-BE49-F238E27FC236}">
                <a16:creationId xmlns:a16="http://schemas.microsoft.com/office/drawing/2014/main" id="{00612D73-C6D2-4366-B8CE-85BF7089CD47}"/>
              </a:ext>
            </a:extLst>
          </p:cNvPr>
          <p:cNvSpPr/>
          <p:nvPr/>
        </p:nvSpPr>
        <p:spPr>
          <a:xfrm>
            <a:off x="6515099" y="4505143"/>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Class ID, where every student is in one of four classes</a:t>
            </a:r>
          </a:p>
        </p:txBody>
      </p:sp>
      <p:sp>
        <p:nvSpPr>
          <p:cNvPr id="8" name="Rectangle 7">
            <a:extLst>
              <a:ext uri="{FF2B5EF4-FFF2-40B4-BE49-F238E27FC236}">
                <a16:creationId xmlns:a16="http://schemas.microsoft.com/office/drawing/2014/main" id="{931C3B7D-558E-4433-8E51-292756B1CA26}"/>
              </a:ext>
            </a:extLst>
          </p:cNvPr>
          <p:cNvSpPr/>
          <p:nvPr/>
        </p:nvSpPr>
        <p:spPr>
          <a:xfrm>
            <a:off x="6515099" y="5106177"/>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Tuition plan, where the vast majority of students are in-state and the rest are out-of-state</a:t>
            </a:r>
          </a:p>
        </p:txBody>
      </p:sp>
      <p:sp>
        <p:nvSpPr>
          <p:cNvPr id="9" name="Round Diagonal Corner Rectangle 25">
            <a:extLst>
              <a:ext uri="{FF2B5EF4-FFF2-40B4-BE49-F238E27FC236}">
                <a16:creationId xmlns:a16="http://schemas.microsoft.com/office/drawing/2014/main" id="{2CAF605B-030C-44C4-B98A-F9D4F0E1017D}"/>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Straight Connector 9">
            <a:extLst>
              <a:ext uri="{FF2B5EF4-FFF2-40B4-BE49-F238E27FC236}">
                <a16:creationId xmlns:a16="http://schemas.microsoft.com/office/drawing/2014/main" id="{D8007E3A-78FC-4DE1-8BDF-40C58D759138}"/>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515099" y="1699132"/>
            <a:ext cx="4838701" cy="123110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Which of the following is an example of a good Amazon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DynamoDB partition key schema</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for provisioned throughput </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efficiency?</a:t>
            </a:r>
          </a:p>
        </p:txBody>
      </p:sp>
      <p:sp>
        <p:nvSpPr>
          <p:cNvPr id="12" name="Round Diagonal Corner Rectangle 11"/>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Oval 12"/>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4" name="Group 13"/>
          <p:cNvGrpSpPr/>
          <p:nvPr/>
        </p:nvGrpSpPr>
        <p:grpSpPr>
          <a:xfrm>
            <a:off x="2686020" y="3269501"/>
            <a:ext cx="1143059" cy="1122916"/>
            <a:chOff x="9161463" y="4692650"/>
            <a:chExt cx="360363" cy="354013"/>
          </a:xfrm>
        </p:grpSpPr>
        <p:sp>
          <p:nvSpPr>
            <p:cNvPr id="15"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9" name="Rectangle 18">
            <a:extLst>
              <a:ext uri="{FF2B5EF4-FFF2-40B4-BE49-F238E27FC236}">
                <a16:creationId xmlns:a16="http://schemas.microsoft.com/office/drawing/2014/main" id="{75164FD3-8181-C946-A1E4-531F1E048CD9}"/>
              </a:ext>
            </a:extLst>
          </p:cNvPr>
          <p:cNvSpPr/>
          <p:nvPr/>
        </p:nvSpPr>
        <p:spPr>
          <a:xfrm>
            <a:off x="6515099" y="3302112"/>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Student ID, where every student has a unique identification number</a:t>
            </a:r>
          </a:p>
        </p:txBody>
      </p:sp>
      <p:sp>
        <p:nvSpPr>
          <p:cNvPr id="20" name="Rectangle 19">
            <a:extLst>
              <a:ext uri="{FF2B5EF4-FFF2-40B4-BE49-F238E27FC236}">
                <a16:creationId xmlns:a16="http://schemas.microsoft.com/office/drawing/2014/main" id="{217DD8FD-B8D6-E04A-A6AD-0BE5DFF514AC}"/>
              </a:ext>
            </a:extLst>
          </p:cNvPr>
          <p:cNvSpPr/>
          <p:nvPr/>
        </p:nvSpPr>
        <p:spPr>
          <a:xfrm>
            <a:off x="6515098" y="3902806"/>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College ID, where there are two colleges in the university</a:t>
            </a:r>
          </a:p>
        </p:txBody>
      </p:sp>
      <p:sp>
        <p:nvSpPr>
          <p:cNvPr id="21" name="Rectangle 20">
            <a:extLst>
              <a:ext uri="{FF2B5EF4-FFF2-40B4-BE49-F238E27FC236}">
                <a16:creationId xmlns:a16="http://schemas.microsoft.com/office/drawing/2014/main" id="{EE07443A-70D6-1844-B283-92CCF48D537D}"/>
              </a:ext>
            </a:extLst>
          </p:cNvPr>
          <p:cNvSpPr/>
          <p:nvPr/>
        </p:nvSpPr>
        <p:spPr>
          <a:xfrm>
            <a:off x="6515098" y="4505599"/>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Class ID, where every student is in one of four classes</a:t>
            </a:r>
          </a:p>
        </p:txBody>
      </p:sp>
      <p:sp>
        <p:nvSpPr>
          <p:cNvPr id="22" name="Rectangle 21">
            <a:extLst>
              <a:ext uri="{FF2B5EF4-FFF2-40B4-BE49-F238E27FC236}">
                <a16:creationId xmlns:a16="http://schemas.microsoft.com/office/drawing/2014/main" id="{694AF604-3D46-014F-B7C6-E460C9CE58DA}"/>
              </a:ext>
            </a:extLst>
          </p:cNvPr>
          <p:cNvSpPr/>
          <p:nvPr/>
        </p:nvSpPr>
        <p:spPr>
          <a:xfrm>
            <a:off x="6515098" y="5106492"/>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Tuition plan, where the vast majority of students are in-state and the rest are out-of-state</a:t>
            </a:r>
          </a:p>
        </p:txBody>
      </p:sp>
      <p:sp>
        <p:nvSpPr>
          <p:cNvPr id="23" name="Rectangle 22">
            <a:extLst>
              <a:ext uri="{FF2B5EF4-FFF2-40B4-BE49-F238E27FC236}">
                <a16:creationId xmlns:a16="http://schemas.microsoft.com/office/drawing/2014/main" id="{988A31D4-16B2-E84C-B828-7022738DB9D2}"/>
              </a:ext>
            </a:extLst>
          </p:cNvPr>
          <p:cNvSpPr/>
          <p:nvPr/>
        </p:nvSpPr>
        <p:spPr>
          <a:xfrm>
            <a:off x="6514601" y="1698622"/>
            <a:ext cx="4838701" cy="123110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Which of the following is an example of a good Amazon DynamoDB partition key schema for provisioned throughput efficiency?</a:t>
            </a:r>
          </a:p>
        </p:txBody>
      </p:sp>
    </p:spTree>
    <p:extLst>
      <p:ext uri="{BB962C8B-B14F-4D97-AF65-F5344CB8AC3E}">
        <p14:creationId xmlns:p14="http://schemas.microsoft.com/office/powerpoint/2010/main" val="2377303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22</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AEFDD0F2-69AD-4B78-910D-C78C30D9701E}"/>
              </a:ext>
            </a:extLst>
          </p:cNvPr>
          <p:cNvSpPr/>
          <p:nvPr/>
        </p:nvSpPr>
        <p:spPr>
          <a:xfrm>
            <a:off x="6515099" y="272888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30 WCU</a:t>
            </a:r>
          </a:p>
        </p:txBody>
      </p:sp>
      <p:sp>
        <p:nvSpPr>
          <p:cNvPr id="6" name="Rectangle 5">
            <a:extLst>
              <a:ext uri="{FF2B5EF4-FFF2-40B4-BE49-F238E27FC236}">
                <a16:creationId xmlns:a16="http://schemas.microsoft.com/office/drawing/2014/main" id="{5F2C0042-6BF6-4C22-A14E-99053F1F6A98}"/>
              </a:ext>
            </a:extLst>
          </p:cNvPr>
          <p:cNvSpPr/>
          <p:nvPr/>
        </p:nvSpPr>
        <p:spPr>
          <a:xfrm>
            <a:off x="6515099" y="312552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100 WCU</a:t>
            </a:r>
          </a:p>
        </p:txBody>
      </p:sp>
      <p:sp>
        <p:nvSpPr>
          <p:cNvPr id="7" name="Rectangle 6">
            <a:extLst>
              <a:ext uri="{FF2B5EF4-FFF2-40B4-BE49-F238E27FC236}">
                <a16:creationId xmlns:a16="http://schemas.microsoft.com/office/drawing/2014/main" id="{7A51E62F-B84B-4565-9CCA-AACBD6142C97}"/>
              </a:ext>
            </a:extLst>
          </p:cNvPr>
          <p:cNvSpPr/>
          <p:nvPr/>
        </p:nvSpPr>
        <p:spPr>
          <a:xfrm>
            <a:off x="6515099" y="352217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600 WCU</a:t>
            </a:r>
          </a:p>
        </p:txBody>
      </p:sp>
      <p:sp>
        <p:nvSpPr>
          <p:cNvPr id="8" name="Rectangle 7">
            <a:extLst>
              <a:ext uri="{FF2B5EF4-FFF2-40B4-BE49-F238E27FC236}">
                <a16:creationId xmlns:a16="http://schemas.microsoft.com/office/drawing/2014/main" id="{9D254967-D20F-4641-9ADD-EB4384C97FE8}"/>
              </a:ext>
            </a:extLst>
          </p:cNvPr>
          <p:cNvSpPr/>
          <p:nvPr/>
        </p:nvSpPr>
        <p:spPr>
          <a:xfrm>
            <a:off x="6515099" y="3918821"/>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300 WCU</a:t>
            </a:r>
          </a:p>
        </p:txBody>
      </p:sp>
      <p:cxnSp>
        <p:nvCxnSpPr>
          <p:cNvPr id="9" name="Straight Connector 8">
            <a:extLst>
              <a:ext uri="{FF2B5EF4-FFF2-40B4-BE49-F238E27FC236}">
                <a16:creationId xmlns:a16="http://schemas.microsoft.com/office/drawing/2014/main" id="{4F79C629-05B4-41DE-ABE0-114CAAF13063}"/>
              </a:ext>
            </a:extLst>
          </p:cNvPr>
          <p:cNvCxnSpPr/>
          <p:nvPr/>
        </p:nvCxnSpPr>
        <p:spPr>
          <a:xfrm>
            <a:off x="838200" y="2740625"/>
            <a:ext cx="3683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ound Diagonal Corner Rectangle 24">
            <a:extLst>
              <a:ext uri="{FF2B5EF4-FFF2-40B4-BE49-F238E27FC236}">
                <a16:creationId xmlns:a16="http://schemas.microsoft.com/office/drawing/2014/main" id="{B61C15EE-5576-40BC-B1F2-CB138EFD00E6}"/>
              </a:ext>
            </a:extLst>
          </p:cNvPr>
          <p:cNvSpPr/>
          <p:nvPr/>
        </p:nvSpPr>
        <p:spPr>
          <a:xfrm>
            <a:off x="985799" y="1576087"/>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ound Diagonal Corner Rectangle 25">
            <a:extLst>
              <a:ext uri="{FF2B5EF4-FFF2-40B4-BE49-F238E27FC236}">
                <a16:creationId xmlns:a16="http://schemas.microsoft.com/office/drawing/2014/main" id="{A4F05608-41FB-41EF-BDC8-D1B0AE75D08A}"/>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ound Diagonal Corner Rectangle 26">
            <a:extLst>
              <a:ext uri="{FF2B5EF4-FFF2-40B4-BE49-F238E27FC236}">
                <a16:creationId xmlns:a16="http://schemas.microsoft.com/office/drawing/2014/main" id="{A727A809-CF81-49FB-B806-D2547EBB74D7}"/>
              </a:ext>
            </a:extLst>
          </p:cNvPr>
          <p:cNvSpPr/>
          <p:nvPr/>
        </p:nvSpPr>
        <p:spPr>
          <a:xfrm>
            <a:off x="832606" y="158803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ound Diagonal Corner Rectangle 24">
            <a:extLst>
              <a:ext uri="{FF2B5EF4-FFF2-40B4-BE49-F238E27FC236}">
                <a16:creationId xmlns:a16="http://schemas.microsoft.com/office/drawing/2014/main" id="{3EBDDB7C-1252-44CA-AE30-E06E65AC81DA}"/>
              </a:ext>
            </a:extLst>
          </p:cNvPr>
          <p:cNvSpPr/>
          <p:nvPr/>
        </p:nvSpPr>
        <p:spPr>
          <a:xfrm>
            <a:off x="6509507" y="1576086"/>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ectangle 13">
            <a:extLst>
              <a:ext uri="{FF2B5EF4-FFF2-40B4-BE49-F238E27FC236}">
                <a16:creationId xmlns:a16="http://schemas.microsoft.com/office/drawing/2014/main" id="{1570D130-9FA5-4F9C-BE50-A4A7DBA4B1BB}"/>
              </a:ext>
            </a:extLst>
          </p:cNvPr>
          <p:cNvSpPr/>
          <p:nvPr/>
        </p:nvSpPr>
        <p:spPr>
          <a:xfrm>
            <a:off x="838200" y="2712881"/>
            <a:ext cx="4838701" cy="246221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A security system monitors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3,000 cameras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and saves image metadata every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30 seconds</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to an Amazon DynamoDB table. Each sample involves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writing 512 bytes of data</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The writes are evenly distributed over time. How much write throughput is required for the target table?</a:t>
            </a:r>
          </a:p>
        </p:txBody>
      </p:sp>
      <p:grpSp>
        <p:nvGrpSpPr>
          <p:cNvPr id="15" name="Group 14">
            <a:extLst>
              <a:ext uri="{FF2B5EF4-FFF2-40B4-BE49-F238E27FC236}">
                <a16:creationId xmlns:a16="http://schemas.microsoft.com/office/drawing/2014/main" id="{A82BB010-F01F-45A3-9BFF-4D7FE54CD621}"/>
              </a:ext>
            </a:extLst>
          </p:cNvPr>
          <p:cNvGrpSpPr/>
          <p:nvPr/>
        </p:nvGrpSpPr>
        <p:grpSpPr>
          <a:xfrm>
            <a:off x="1104177" y="1873740"/>
            <a:ext cx="471343" cy="463037"/>
            <a:chOff x="9161463" y="4692650"/>
            <a:chExt cx="360363" cy="354013"/>
          </a:xfrm>
        </p:grpSpPr>
        <p:sp>
          <p:nvSpPr>
            <p:cNvPr id="16" name="Freeform 156">
              <a:extLst>
                <a:ext uri="{FF2B5EF4-FFF2-40B4-BE49-F238E27FC236}">
                  <a16:creationId xmlns:a16="http://schemas.microsoft.com/office/drawing/2014/main" id="{8B377CD6-F85F-4296-9D4B-CA6AA7861F01}"/>
                </a:ext>
              </a:extLst>
            </p:cNvPr>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7">
              <a:extLst>
                <a:ext uri="{FF2B5EF4-FFF2-40B4-BE49-F238E27FC236}">
                  <a16:creationId xmlns:a16="http://schemas.microsoft.com/office/drawing/2014/main" id="{528CA3D0-E341-45EC-ACB4-E23812A361B1}"/>
                </a:ext>
              </a:extLst>
            </p:cNvPr>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158">
              <a:extLst>
                <a:ext uri="{FF2B5EF4-FFF2-40B4-BE49-F238E27FC236}">
                  <a16:creationId xmlns:a16="http://schemas.microsoft.com/office/drawing/2014/main" id="{17561136-E04D-4A96-8B3B-17E2160D0044}"/>
                </a:ext>
              </a:extLst>
            </p:cNvPr>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Freeform 159">
              <a:extLst>
                <a:ext uri="{FF2B5EF4-FFF2-40B4-BE49-F238E27FC236}">
                  <a16:creationId xmlns:a16="http://schemas.microsoft.com/office/drawing/2014/main" id="{7EED7E14-7874-4102-A8B5-8FCE74FAAAE7}"/>
                </a:ext>
              </a:extLst>
            </p:cNvPr>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0" name="Rectangle 19">
            <a:extLst>
              <a:ext uri="{FF2B5EF4-FFF2-40B4-BE49-F238E27FC236}">
                <a16:creationId xmlns:a16="http://schemas.microsoft.com/office/drawing/2014/main" id="{0F06BB16-62B9-4483-BB00-7F6B9B4E6885}"/>
              </a:ext>
            </a:extLst>
          </p:cNvPr>
          <p:cNvSpPr/>
          <p:nvPr/>
        </p:nvSpPr>
        <p:spPr>
          <a:xfrm>
            <a:off x="6515099" y="4310387"/>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3600 WCU</a:t>
            </a:r>
          </a:p>
        </p:txBody>
      </p:sp>
      <p:sp>
        <p:nvSpPr>
          <p:cNvPr id="21" name="Rectangle 20">
            <a:extLst>
              <a:ext uri="{FF2B5EF4-FFF2-40B4-BE49-F238E27FC236}">
                <a16:creationId xmlns:a16="http://schemas.microsoft.com/office/drawing/2014/main" id="{435D6497-7A77-47D8-8907-6B16537A8983}"/>
              </a:ext>
            </a:extLst>
          </p:cNvPr>
          <p:cNvSpPr/>
          <p:nvPr/>
        </p:nvSpPr>
        <p:spPr>
          <a:xfrm>
            <a:off x="832606" y="5282509"/>
            <a:ext cx="10515600" cy="830997"/>
          </a:xfrm>
          <a:prstGeom prst="rect">
            <a:avLst/>
          </a:prstGeom>
        </p:spPr>
        <p:txBody>
          <a:bodyPr wrap="square" lIns="0" tIns="0" rIns="0" bIns="0">
            <a:spAutoFit/>
          </a:bodyPr>
          <a:lstStyle/>
          <a:p>
            <a:pPr marL="171450" marR="0" lvl="0" indent="-1714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tab pos="1970088" algn="l"/>
              </a:tabLst>
              <a:defRPr/>
            </a:pPr>
            <a:r>
              <a:rPr kumimoji="0" lang="en-US"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One WCU = one write per second of 1 KB (1024 bytes)</a:t>
            </a:r>
          </a:p>
          <a:p>
            <a:pPr marL="171450" marR="0" lvl="0" indent="-1714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tab pos="1970088" algn="l"/>
              </a:tabLst>
              <a:defRPr/>
            </a:pPr>
            <a:r>
              <a:rPr kumimoji="0" lang="en-US"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Each sample involves writing 512 bytes; therefore, each sample needs 1 WCU</a:t>
            </a:r>
          </a:p>
          <a:p>
            <a:pPr marL="171450" marR="0" lvl="0" indent="-171450" algn="l" defTabSz="914400" rtl="0" eaLnBrk="1" fontAlgn="auto" latinLnBrk="0" hangingPunct="1">
              <a:lnSpc>
                <a:spcPct val="100000"/>
              </a:lnSpc>
              <a:spcBef>
                <a:spcPts val="0"/>
              </a:spcBef>
              <a:spcAft>
                <a:spcPts val="0"/>
              </a:spcAft>
              <a:buClr>
                <a:srgbClr val="4472C4"/>
              </a:buClr>
              <a:buSzTx/>
              <a:buFont typeface="Arial" panose="020B0604020202020204" pitchFamily="34" charset="0"/>
              <a:buChar char="•"/>
              <a:tabLst>
                <a:tab pos="1970088" algn="l"/>
              </a:tabLst>
              <a:defRPr/>
            </a:pPr>
            <a:r>
              <a:rPr kumimoji="0" lang="en-US"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Throughput = (3,000 cameras x 1 WCU)/30</a:t>
            </a:r>
            <a:r>
              <a:rPr kumimoji="0" lang="en-US" b="0" i="0" u="none" strike="noStrike" kern="1200" cap="none" spc="0" normalizeH="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seconds = 100 WCU.</a:t>
            </a:r>
          </a:p>
        </p:txBody>
      </p:sp>
      <p:cxnSp>
        <p:nvCxnSpPr>
          <p:cNvPr id="22" name="Straight Connector 21">
            <a:extLst>
              <a:ext uri="{FF2B5EF4-FFF2-40B4-BE49-F238E27FC236}">
                <a16:creationId xmlns:a16="http://schemas.microsoft.com/office/drawing/2014/main" id="{D8007E3A-78FC-4DE1-8BDF-40C58D759138}"/>
              </a:ext>
            </a:extLst>
          </p:cNvPr>
          <p:cNvCxnSpPr/>
          <p:nvPr/>
        </p:nvCxnSpPr>
        <p:spPr>
          <a:xfrm>
            <a:off x="6096000" y="1550991"/>
            <a:ext cx="0" cy="3260373"/>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15AC97-33EC-154A-89A2-162EE653A2EE}"/>
              </a:ext>
            </a:extLst>
          </p:cNvPr>
          <p:cNvSpPr/>
          <p:nvPr/>
        </p:nvSpPr>
        <p:spPr>
          <a:xfrm>
            <a:off x="6515096" y="312449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100 WCU</a:t>
            </a:r>
          </a:p>
        </p:txBody>
      </p:sp>
      <p:sp>
        <p:nvSpPr>
          <p:cNvPr id="24" name="Rectangle 23">
            <a:extLst>
              <a:ext uri="{FF2B5EF4-FFF2-40B4-BE49-F238E27FC236}">
                <a16:creationId xmlns:a16="http://schemas.microsoft.com/office/drawing/2014/main" id="{2C184C81-D0A9-324F-B590-D88D6A6DF91B}"/>
              </a:ext>
            </a:extLst>
          </p:cNvPr>
          <p:cNvSpPr/>
          <p:nvPr/>
        </p:nvSpPr>
        <p:spPr>
          <a:xfrm>
            <a:off x="6515094" y="273169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30 WCU</a:t>
            </a:r>
          </a:p>
        </p:txBody>
      </p:sp>
      <p:sp>
        <p:nvSpPr>
          <p:cNvPr id="25" name="Rectangle 24">
            <a:extLst>
              <a:ext uri="{FF2B5EF4-FFF2-40B4-BE49-F238E27FC236}">
                <a16:creationId xmlns:a16="http://schemas.microsoft.com/office/drawing/2014/main" id="{D7A910A8-7ABC-D544-B522-7726C134A7D0}"/>
              </a:ext>
            </a:extLst>
          </p:cNvPr>
          <p:cNvSpPr/>
          <p:nvPr/>
        </p:nvSpPr>
        <p:spPr>
          <a:xfrm>
            <a:off x="6515096" y="352471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600 WCU</a:t>
            </a:r>
          </a:p>
        </p:txBody>
      </p:sp>
      <p:sp>
        <p:nvSpPr>
          <p:cNvPr id="26" name="Rectangle 25">
            <a:extLst>
              <a:ext uri="{FF2B5EF4-FFF2-40B4-BE49-F238E27FC236}">
                <a16:creationId xmlns:a16="http://schemas.microsoft.com/office/drawing/2014/main" id="{E209F4D3-08AD-6A4A-9899-78A66A0DFA80}"/>
              </a:ext>
            </a:extLst>
          </p:cNvPr>
          <p:cNvSpPr/>
          <p:nvPr/>
        </p:nvSpPr>
        <p:spPr>
          <a:xfrm>
            <a:off x="6515095" y="391720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300 WCU</a:t>
            </a:r>
          </a:p>
        </p:txBody>
      </p:sp>
      <p:sp>
        <p:nvSpPr>
          <p:cNvPr id="27" name="Rectangle 26">
            <a:extLst>
              <a:ext uri="{FF2B5EF4-FFF2-40B4-BE49-F238E27FC236}">
                <a16:creationId xmlns:a16="http://schemas.microsoft.com/office/drawing/2014/main" id="{538DB87D-4645-4F4E-910E-3B8087E52FD6}"/>
              </a:ext>
            </a:extLst>
          </p:cNvPr>
          <p:cNvSpPr/>
          <p:nvPr/>
        </p:nvSpPr>
        <p:spPr>
          <a:xfrm>
            <a:off x="6515095" y="4309741"/>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3600 WCU</a:t>
            </a:r>
          </a:p>
        </p:txBody>
      </p:sp>
      <p:sp>
        <p:nvSpPr>
          <p:cNvPr id="28" name="Rectangle 27">
            <a:extLst>
              <a:ext uri="{FF2B5EF4-FFF2-40B4-BE49-F238E27FC236}">
                <a16:creationId xmlns:a16="http://schemas.microsoft.com/office/drawing/2014/main" id="{B864DD46-9CA9-C44E-8137-3A6A30B9BA7B}"/>
              </a:ext>
            </a:extLst>
          </p:cNvPr>
          <p:cNvSpPr/>
          <p:nvPr/>
        </p:nvSpPr>
        <p:spPr>
          <a:xfrm>
            <a:off x="832606" y="2709531"/>
            <a:ext cx="4838701" cy="246221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 security system monitors 3,000 cameras and saves image metadata every 30 seconds to an Amazon DynamoDB table. Each sample involves writing 512 bytes of data. The writes are evenly distributed over time. How much write throughput is required for the target table?</a:t>
            </a:r>
          </a:p>
        </p:txBody>
      </p:sp>
    </p:spTree>
    <p:extLst>
      <p:ext uri="{BB962C8B-B14F-4D97-AF65-F5344CB8AC3E}">
        <p14:creationId xmlns:p14="http://schemas.microsoft.com/office/powerpoint/2010/main" val="4173442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5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23</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2E258318-6194-43EB-B629-D56BEE21FB7B}"/>
              </a:ext>
            </a:extLst>
          </p:cNvPr>
          <p:cNvSpPr/>
          <p:nvPr/>
        </p:nvSpPr>
        <p:spPr>
          <a:xfrm>
            <a:off x="6515099" y="361503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Set a smaller page size for the scan.</a:t>
            </a:r>
          </a:p>
        </p:txBody>
      </p:sp>
      <p:sp>
        <p:nvSpPr>
          <p:cNvPr id="6" name="Rectangle 5">
            <a:extLst>
              <a:ext uri="{FF2B5EF4-FFF2-40B4-BE49-F238E27FC236}">
                <a16:creationId xmlns:a16="http://schemas.microsoft.com/office/drawing/2014/main" id="{B5596F0E-CF95-4EE3-8F31-5DFCDFCFA971}"/>
              </a:ext>
            </a:extLst>
          </p:cNvPr>
          <p:cNvSpPr/>
          <p:nvPr/>
        </p:nvSpPr>
        <p:spPr>
          <a:xfrm>
            <a:off x="6515099" y="409779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parallel scans.</a:t>
            </a:r>
          </a:p>
        </p:txBody>
      </p:sp>
      <p:sp>
        <p:nvSpPr>
          <p:cNvPr id="7" name="Rectangle 6">
            <a:extLst>
              <a:ext uri="{FF2B5EF4-FFF2-40B4-BE49-F238E27FC236}">
                <a16:creationId xmlns:a16="http://schemas.microsoft.com/office/drawing/2014/main" id="{CDDC8DA3-945E-4CDD-AAAB-661A9A091C91}"/>
              </a:ext>
            </a:extLst>
          </p:cNvPr>
          <p:cNvSpPr/>
          <p:nvPr/>
        </p:nvSpPr>
        <p:spPr>
          <a:xfrm>
            <a:off x="6515099" y="458055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Define a range index on the table.</a:t>
            </a:r>
          </a:p>
        </p:txBody>
      </p:sp>
      <p:sp>
        <p:nvSpPr>
          <p:cNvPr id="8" name="Rectangle 7">
            <a:extLst>
              <a:ext uri="{FF2B5EF4-FFF2-40B4-BE49-F238E27FC236}">
                <a16:creationId xmlns:a16="http://schemas.microsoft.com/office/drawing/2014/main" id="{ABE92AAD-B82D-4953-A899-3CE129E4E282}"/>
              </a:ext>
            </a:extLst>
          </p:cNvPr>
          <p:cNvSpPr/>
          <p:nvPr/>
        </p:nvSpPr>
        <p:spPr>
          <a:xfrm>
            <a:off x="6515099" y="506332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Pre-warm the table by updating all items.</a:t>
            </a:r>
          </a:p>
        </p:txBody>
      </p:sp>
      <p:sp>
        <p:nvSpPr>
          <p:cNvPr id="9" name="Round Diagonal Corner Rectangle 25">
            <a:extLst>
              <a:ext uri="{FF2B5EF4-FFF2-40B4-BE49-F238E27FC236}">
                <a16:creationId xmlns:a16="http://schemas.microsoft.com/office/drawing/2014/main" id="{F8DE861C-C93C-430B-8208-6D939AC9FB40}"/>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Straight Connector 9">
            <a:extLst>
              <a:ext uri="{FF2B5EF4-FFF2-40B4-BE49-F238E27FC236}">
                <a16:creationId xmlns:a16="http://schemas.microsoft.com/office/drawing/2014/main" id="{D8007E3A-78FC-4DE1-8BDF-40C58D759138}"/>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515099" y="1778644"/>
            <a:ext cx="4838701" cy="123110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When using a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large Scan </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operation in DynamoDB, what technique can you use to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minimize the impact of a scan on a table's provisioned throughput</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p:txBody>
      </p:sp>
      <p:sp>
        <p:nvSpPr>
          <p:cNvPr id="12" name="Round Diagonal Corner Rectangle 11"/>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Oval 12"/>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4" name="Group 13"/>
          <p:cNvGrpSpPr/>
          <p:nvPr/>
        </p:nvGrpSpPr>
        <p:grpSpPr>
          <a:xfrm>
            <a:off x="2686020" y="3269501"/>
            <a:ext cx="1143059" cy="1122916"/>
            <a:chOff x="9161463" y="4692650"/>
            <a:chExt cx="360363" cy="354013"/>
          </a:xfrm>
        </p:grpSpPr>
        <p:sp>
          <p:nvSpPr>
            <p:cNvPr id="15"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9" name="Rectangle 18">
            <a:extLst>
              <a:ext uri="{FF2B5EF4-FFF2-40B4-BE49-F238E27FC236}">
                <a16:creationId xmlns:a16="http://schemas.microsoft.com/office/drawing/2014/main" id="{897F3ADE-C19B-654F-ACA1-BDB1C22AE46B}"/>
              </a:ext>
            </a:extLst>
          </p:cNvPr>
          <p:cNvSpPr/>
          <p:nvPr/>
        </p:nvSpPr>
        <p:spPr>
          <a:xfrm>
            <a:off x="6515098" y="361503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Set a smaller page size for the scan.</a:t>
            </a:r>
          </a:p>
        </p:txBody>
      </p:sp>
      <p:sp>
        <p:nvSpPr>
          <p:cNvPr id="20" name="Rectangle 19">
            <a:extLst>
              <a:ext uri="{FF2B5EF4-FFF2-40B4-BE49-F238E27FC236}">
                <a16:creationId xmlns:a16="http://schemas.microsoft.com/office/drawing/2014/main" id="{8106EEC9-FDA8-3842-B85A-9AC25E6C8A6F}"/>
              </a:ext>
            </a:extLst>
          </p:cNvPr>
          <p:cNvSpPr/>
          <p:nvPr/>
        </p:nvSpPr>
        <p:spPr>
          <a:xfrm>
            <a:off x="6515098" y="409779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parallel scans.</a:t>
            </a:r>
          </a:p>
        </p:txBody>
      </p:sp>
      <p:sp>
        <p:nvSpPr>
          <p:cNvPr id="21" name="Rectangle 20">
            <a:extLst>
              <a:ext uri="{FF2B5EF4-FFF2-40B4-BE49-F238E27FC236}">
                <a16:creationId xmlns:a16="http://schemas.microsoft.com/office/drawing/2014/main" id="{0258BC6F-2D10-A64D-A58B-5B2E85635835}"/>
              </a:ext>
            </a:extLst>
          </p:cNvPr>
          <p:cNvSpPr/>
          <p:nvPr/>
        </p:nvSpPr>
        <p:spPr>
          <a:xfrm>
            <a:off x="6515097" y="458055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Define a range index on the table.</a:t>
            </a:r>
          </a:p>
        </p:txBody>
      </p:sp>
      <p:sp>
        <p:nvSpPr>
          <p:cNvPr id="22" name="Rectangle 21">
            <a:extLst>
              <a:ext uri="{FF2B5EF4-FFF2-40B4-BE49-F238E27FC236}">
                <a16:creationId xmlns:a16="http://schemas.microsoft.com/office/drawing/2014/main" id="{AFA47F04-8FAE-1E47-A541-BFF72D155C8D}"/>
              </a:ext>
            </a:extLst>
          </p:cNvPr>
          <p:cNvSpPr/>
          <p:nvPr/>
        </p:nvSpPr>
        <p:spPr>
          <a:xfrm>
            <a:off x="6515096" y="506332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Pre-warm the table by updating all items.</a:t>
            </a:r>
          </a:p>
        </p:txBody>
      </p:sp>
      <p:sp>
        <p:nvSpPr>
          <p:cNvPr id="23" name="Rectangle 22">
            <a:extLst>
              <a:ext uri="{FF2B5EF4-FFF2-40B4-BE49-F238E27FC236}">
                <a16:creationId xmlns:a16="http://schemas.microsoft.com/office/drawing/2014/main" id="{23DC7D51-9807-1646-994D-D379D3116E11}"/>
              </a:ext>
            </a:extLst>
          </p:cNvPr>
          <p:cNvSpPr/>
          <p:nvPr/>
        </p:nvSpPr>
        <p:spPr>
          <a:xfrm>
            <a:off x="6514012" y="1778335"/>
            <a:ext cx="4838701" cy="123110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When using a large Scan operation in DynamoDB, what technique can you use to minimize the impact of a scan on a table's provisioned throughput?</a:t>
            </a:r>
          </a:p>
        </p:txBody>
      </p:sp>
    </p:spTree>
    <p:extLst>
      <p:ext uri="{BB962C8B-B14F-4D97-AF65-F5344CB8AC3E}">
        <p14:creationId xmlns:p14="http://schemas.microsoft.com/office/powerpoint/2010/main" val="2211919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24</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3"/>
            <a:ext cx="1296352" cy="248403"/>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145095" y="2645023"/>
            <a:ext cx="1110119"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Amazon</a:t>
            </a:r>
            <a:br>
              <a:rPr lang="en-US" dirty="0">
                <a:latin typeface="Amazon Ember" panose="02000000000000000000" pitchFamily="2" charset="0"/>
                <a:ea typeface="Amazon Ember" panose="02000000000000000000" pitchFamily="2" charset="0"/>
                <a:cs typeface="Amazon Ember" panose="020B0603020204020204" pitchFamily="34" charset="0"/>
              </a:rPr>
            </a:br>
            <a:r>
              <a:rPr lang="en-US" dirty="0">
                <a:latin typeface="Amazon Ember" panose="02000000000000000000" pitchFamily="2" charset="0"/>
                <a:ea typeface="Amazon Ember" panose="02000000000000000000" pitchFamily="2" charset="0"/>
                <a:cs typeface="Amazon Ember" panose="020B0603020204020204" pitchFamily="34" charset="0"/>
              </a:rPr>
              <a:t>SNS</a:t>
            </a:r>
            <a:br>
              <a:rPr lang="en-US" dirty="0">
                <a:latin typeface="Amazon Ember" panose="02000000000000000000" pitchFamily="2" charset="0"/>
                <a:ea typeface="Amazon Ember" panose="02000000000000000000" pitchFamily="2" charset="0"/>
                <a:cs typeface="Amazon Ember" panose="020B0603020204020204" pitchFamily="34" charset="0"/>
              </a:rPr>
            </a:br>
            <a:endParaRPr lang="en-US" dirty="0">
              <a:latin typeface="Amazon Ember" panose="02000000000000000000" pitchFamily="2" charset="0"/>
              <a:ea typeface="Amazon Ember" panose="02000000000000000000" pitchFamily="2" charset="0"/>
              <a:cs typeface="Amazon Ember" panose="020B0603020204020204" pitchFamily="34" charset="0"/>
            </a:endParaRP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63270724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Event-Driven Solutions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25</a:t>
            </a:fld>
            <a:endParaRPr lang="en-US"/>
          </a:p>
        </p:txBody>
      </p:sp>
      <p:sp>
        <p:nvSpPr>
          <p:cNvPr id="5" name="Rectangle 4"/>
          <p:cNvSpPr/>
          <p:nvPr/>
        </p:nvSpPr>
        <p:spPr>
          <a:xfrm>
            <a:off x="554732" y="1781048"/>
            <a:ext cx="10647743" cy="3408625"/>
          </a:xfrm>
          <a:prstGeom prst="rect">
            <a:avLst/>
          </a:prstGeom>
        </p:spPr>
        <p:txBody>
          <a:bodyPr wrap="square" lIns="0" tIns="0" rIns="0" bIns="0" anchor="ctr">
            <a:spAutoFit/>
          </a:bodyPr>
          <a:lstStyle/>
          <a:p>
            <a:pPr>
              <a:spcBef>
                <a:spcPts val="300"/>
              </a:spcBef>
            </a:pPr>
            <a:r>
              <a:rPr lang="en-US" sz="28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Simple Notification Service (Amazon SNS)</a:t>
            </a:r>
          </a:p>
          <a:p>
            <a:pPr marL="342900" lvl="1" indent="-342900" defTabSz="342900">
              <a:spcBef>
                <a:spcPts val="300"/>
              </a:spcBef>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Topic, subscriber, message size</a:t>
            </a:r>
          </a:p>
          <a:p>
            <a:pPr marL="0" lvl="1" defTabSz="342900">
              <a:spcBef>
                <a:spcPts val="300"/>
              </a:spcBef>
              <a:buClr>
                <a:schemeClr val="accent1"/>
              </a:buClr>
              <a:buSzPct val="110000"/>
              <a:tabLst>
                <a:tab pos="8461375" algn="r"/>
              </a:tabLst>
            </a:pPr>
            <a:endParaRPr lang="en-US" sz="2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8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 Simple Queue Service (Amazon SQS)</a:t>
            </a:r>
          </a:p>
          <a:p>
            <a:pPr marL="342900" lvl="1" indent="-342900" defTabSz="342900">
              <a:spcBef>
                <a:spcPts val="300"/>
              </a:spcBef>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Message order, at-least-once delivery, message sample, dead letter queues</a:t>
            </a:r>
          </a:p>
          <a:p>
            <a:pPr marL="342900" lvl="1" indent="-342900" defTabSz="342900">
              <a:spcBef>
                <a:spcPts val="300"/>
              </a:spcBef>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Visibility timeout, message retention period, receive message wait time</a:t>
            </a:r>
          </a:p>
          <a:p>
            <a:pPr marL="342900" lvl="1" indent="-342900" defTabSz="342900">
              <a:spcBef>
                <a:spcPts val="300"/>
              </a:spcBef>
              <a:buSzPct val="110000"/>
              <a:buFont typeface="Arial" panose="020B0604020202020204" pitchFamily="34" charset="0"/>
              <a:buChar char="•"/>
              <a:tabLst>
                <a:tab pos="8461375" algn="r"/>
              </a:tabLst>
            </a:pPr>
            <a:r>
              <a:rPr lang="en-US" sz="2400" dirty="0">
                <a:solidFill>
                  <a:schemeClr val="tx1">
                    <a:lumMod val="50000"/>
                  </a:schemeClr>
                </a:solidFill>
                <a:ea typeface="Amazon Ember" panose="020B0603020204020204" pitchFamily="34" charset="0"/>
                <a:cs typeface="Amazon Ember" panose="020B0603020204020204" pitchFamily="34" charset="0"/>
              </a:rPr>
              <a:t>Long polling, short polling (default)</a:t>
            </a:r>
          </a:p>
          <a:p>
            <a:pPr>
              <a:spcBef>
                <a:spcPts val="300"/>
              </a:spcBef>
            </a:pPr>
            <a:endParaRPr lang="en-US" sz="2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29438977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Event-Driven Solutions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26</a:t>
            </a:fld>
            <a:endParaRPr lang="en-US"/>
          </a:p>
        </p:txBody>
      </p:sp>
      <p:graphicFrame>
        <p:nvGraphicFramePr>
          <p:cNvPr id="6" name="Table Placeholder 3">
            <a:extLst>
              <a:ext uri="{FF2B5EF4-FFF2-40B4-BE49-F238E27FC236}">
                <a16:creationId xmlns:a16="http://schemas.microsoft.com/office/drawing/2014/main" id="{F6205238-3027-3B40-8D80-95808FDBC793}"/>
              </a:ext>
            </a:extLst>
          </p:cNvPr>
          <p:cNvGraphicFramePr>
            <a:graphicFrameLocks/>
          </p:cNvGraphicFramePr>
          <p:nvPr>
            <p:extLst>
              <p:ext uri="{D42A27DB-BD31-4B8C-83A1-F6EECF244321}">
                <p14:modId xmlns:p14="http://schemas.microsoft.com/office/powerpoint/2010/main" val="897852668"/>
              </p:ext>
            </p:extLst>
          </p:nvPr>
        </p:nvGraphicFramePr>
        <p:xfrm>
          <a:off x="838199" y="1781429"/>
          <a:ext cx="10515600" cy="3875315"/>
        </p:xfrm>
        <a:graphic>
          <a:graphicData uri="http://schemas.openxmlformats.org/drawingml/2006/table">
            <a:tbl>
              <a:tblPr firstRow="1" bandRow="1"/>
              <a:tblGrid>
                <a:gridCol w="3283040">
                  <a:extLst>
                    <a:ext uri="{9D8B030D-6E8A-4147-A177-3AD203B41FA5}">
                      <a16:colId xmlns:a16="http://schemas.microsoft.com/office/drawing/2014/main" val="20000"/>
                    </a:ext>
                  </a:extLst>
                </a:gridCol>
                <a:gridCol w="3850784">
                  <a:extLst>
                    <a:ext uri="{9D8B030D-6E8A-4147-A177-3AD203B41FA5}">
                      <a16:colId xmlns:a16="http://schemas.microsoft.com/office/drawing/2014/main" val="20001"/>
                    </a:ext>
                  </a:extLst>
                </a:gridCol>
                <a:gridCol w="3381776">
                  <a:extLst>
                    <a:ext uri="{9D8B030D-6E8A-4147-A177-3AD203B41FA5}">
                      <a16:colId xmlns:a16="http://schemas.microsoft.com/office/drawing/2014/main" val="20002"/>
                    </a:ext>
                  </a:extLst>
                </a:gridCol>
              </a:tblGrid>
              <a:tr h="81251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8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Features</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8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Amazon SNS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2800" b="0" dirty="0">
                          <a:solidFill>
                            <a:schemeClr val="bg1"/>
                          </a:solidFill>
                          <a:latin typeface="Amazon Ember" panose="02000000000000000000" pitchFamily="2" charset="0"/>
                          <a:ea typeface="Amazon Ember" panose="02000000000000000000" pitchFamily="2" charset="0"/>
                          <a:cs typeface="Amazon Ember" panose="020B0603020204020204" pitchFamily="34" charset="0"/>
                        </a:rPr>
                        <a:t>Amazon SQS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val="10000"/>
                  </a:ext>
                </a:extLst>
              </a:tr>
              <a:tr h="938766">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Message persistence</a:t>
                      </a:r>
                    </a:p>
                  </a:txBody>
                  <a:tcPr anchor="ctr">
                    <a:lnL w="12700" cmpd="sng">
                      <a:solidFill>
                        <a:srgbClr val="FFFFFF"/>
                      </a:solidFill>
                    </a:lnL>
                    <a:lnR w="12700" cmpd="sng">
                      <a:solidFill>
                        <a:srgbClr val="FFFFFF"/>
                      </a:solidFill>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Not persisted</a:t>
                      </a:r>
                    </a:p>
                  </a:txBody>
                  <a:tcPr anchor="ctr">
                    <a:lnL w="12700" cmpd="sng">
                      <a:solidFill>
                        <a:srgbClr val="FFFFFF"/>
                      </a:solidFill>
                    </a:lnL>
                    <a:lnR w="12700" cmpd="sng">
                      <a:solidFill>
                        <a:srgbClr val="FFFFFF"/>
                      </a:solidFill>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Persisted</a:t>
                      </a:r>
                    </a:p>
                  </a:txBody>
                  <a:tcPr anchor="ctr">
                    <a:lnL w="12700" cmpd="sng">
                      <a:solidFill>
                        <a:srgbClr val="FFFFFF"/>
                      </a:solidFill>
                    </a:lnL>
                    <a:lnR w="12700" cmpd="sng">
                      <a:solidFill>
                        <a:srgbClr val="FFFFFF"/>
                      </a:solidFill>
                    </a:lnR>
                    <a:lnT w="381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938766">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Delivery</a:t>
                      </a:r>
                      <a:r>
                        <a:rPr lang="en-US" sz="2400" baseline="0" dirty="0">
                          <a:solidFill>
                            <a:schemeClr val="tx1">
                              <a:lumMod val="50000"/>
                            </a:schemeClr>
                          </a:solidFill>
                          <a:latin typeface="+mn-lt"/>
                          <a:ea typeface="Amazon Ember" panose="020B0603020204020204" pitchFamily="34" charset="0"/>
                          <a:cs typeface="Amazon Ember" panose="020B0603020204020204" pitchFamily="34" charset="0"/>
                        </a:rPr>
                        <a:t> mechanism</a:t>
                      </a:r>
                      <a:endParaRPr lang="en-US" sz="2400" dirty="0">
                        <a:solidFill>
                          <a:schemeClr val="tx1">
                            <a:lumMod val="50000"/>
                          </a:schemeClr>
                        </a:solidFill>
                        <a:latin typeface="+mn-lt"/>
                        <a:ea typeface="Amazon Ember" panose="020B0603020204020204" pitchFamily="34" charset="0"/>
                        <a:cs typeface="Amazon Ember" panose="020B0603020204020204" pitchFamily="34" charset="0"/>
                      </a:endParaRP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Push (passive)</a:t>
                      </a: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Poll (active)</a:t>
                      </a: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1185265">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Producer/consumer</a:t>
                      </a: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Publish/subscribe (1 to N)</a:t>
                      </a: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p>
                      <a:pPr algn="ctr"/>
                      <a:r>
                        <a:rPr lang="en-US" sz="2400" dirty="0">
                          <a:solidFill>
                            <a:schemeClr val="tx1">
                              <a:lumMod val="50000"/>
                            </a:schemeClr>
                          </a:solidFill>
                          <a:latin typeface="+mn-lt"/>
                          <a:ea typeface="Amazon Ember" panose="020B0603020204020204" pitchFamily="34" charset="0"/>
                          <a:cs typeface="Amazon Ember" panose="020B0603020204020204" pitchFamily="34" charset="0"/>
                        </a:rPr>
                        <a:t>Send/receive (1 to 1)</a:t>
                      </a:r>
                    </a:p>
                  </a:txBody>
                  <a:tcPr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22253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27</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AEFDD0F2-69AD-4B78-910D-C78C30D9701E}"/>
              </a:ext>
            </a:extLst>
          </p:cNvPr>
          <p:cNvSpPr/>
          <p:nvPr/>
        </p:nvSpPr>
        <p:spPr>
          <a:xfrm>
            <a:off x="6431346" y="2477994"/>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VisibilityTimeout attribute to 20 seconds.</a:t>
            </a:r>
          </a:p>
        </p:txBody>
      </p:sp>
      <p:sp>
        <p:nvSpPr>
          <p:cNvPr id="6" name="Rectangle 5">
            <a:extLst>
              <a:ext uri="{FF2B5EF4-FFF2-40B4-BE49-F238E27FC236}">
                <a16:creationId xmlns:a16="http://schemas.microsoft.com/office/drawing/2014/main" id="{5F2C0042-6BF6-4C22-A14E-99053F1F6A98}"/>
              </a:ext>
            </a:extLst>
          </p:cNvPr>
          <p:cNvSpPr/>
          <p:nvPr/>
        </p:nvSpPr>
        <p:spPr>
          <a:xfrm>
            <a:off x="6431346" y="3121510"/>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Receive Message Wait Time Seconds attribute to 20 seconds.</a:t>
            </a:r>
          </a:p>
        </p:txBody>
      </p:sp>
      <p:sp>
        <p:nvSpPr>
          <p:cNvPr id="7" name="Rectangle 6">
            <a:extLst>
              <a:ext uri="{FF2B5EF4-FFF2-40B4-BE49-F238E27FC236}">
                <a16:creationId xmlns:a16="http://schemas.microsoft.com/office/drawing/2014/main" id="{7A51E62F-B84B-4565-9CCA-AACBD6142C97}"/>
              </a:ext>
            </a:extLst>
          </p:cNvPr>
          <p:cNvSpPr/>
          <p:nvPr/>
        </p:nvSpPr>
        <p:spPr>
          <a:xfrm>
            <a:off x="6431342" y="3857530"/>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MessageRetentionPeriod attribute to 20 seconds.</a:t>
            </a:r>
          </a:p>
        </p:txBody>
      </p:sp>
      <p:sp>
        <p:nvSpPr>
          <p:cNvPr id="8" name="Rectangle 7">
            <a:extLst>
              <a:ext uri="{FF2B5EF4-FFF2-40B4-BE49-F238E27FC236}">
                <a16:creationId xmlns:a16="http://schemas.microsoft.com/office/drawing/2014/main" id="{9D254967-D20F-4641-9ADD-EB4384C97FE8}"/>
              </a:ext>
            </a:extLst>
          </p:cNvPr>
          <p:cNvSpPr/>
          <p:nvPr/>
        </p:nvSpPr>
        <p:spPr>
          <a:xfrm>
            <a:off x="6431346" y="4818470"/>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DelaySeconds parameter of a message to 20 seconds.</a:t>
            </a:r>
          </a:p>
        </p:txBody>
      </p:sp>
      <p:sp>
        <p:nvSpPr>
          <p:cNvPr id="9" name="Round Diagonal Corner Rectangle 24">
            <a:extLst>
              <a:ext uri="{FF2B5EF4-FFF2-40B4-BE49-F238E27FC236}">
                <a16:creationId xmlns:a16="http://schemas.microsoft.com/office/drawing/2014/main" id="{B61C15EE-5576-40BC-B1F2-CB138EFD00E6}"/>
              </a:ext>
            </a:extLst>
          </p:cNvPr>
          <p:cNvSpPr/>
          <p:nvPr/>
        </p:nvSpPr>
        <p:spPr>
          <a:xfrm>
            <a:off x="1006769" y="1401720"/>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 Diagonal Corner Rectangle 25">
            <a:extLst>
              <a:ext uri="{FF2B5EF4-FFF2-40B4-BE49-F238E27FC236}">
                <a16:creationId xmlns:a16="http://schemas.microsoft.com/office/drawing/2014/main" id="{A4F05608-41FB-41EF-BDC8-D1B0AE75D08A}"/>
              </a:ext>
            </a:extLst>
          </p:cNvPr>
          <p:cNvSpPr/>
          <p:nvPr/>
        </p:nvSpPr>
        <p:spPr>
          <a:xfrm>
            <a:off x="839288" y="1338220"/>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ound Diagonal Corner Rectangle 26">
            <a:extLst>
              <a:ext uri="{FF2B5EF4-FFF2-40B4-BE49-F238E27FC236}">
                <a16:creationId xmlns:a16="http://schemas.microsoft.com/office/drawing/2014/main" id="{A727A809-CF81-49FB-B806-D2547EBB74D7}"/>
              </a:ext>
            </a:extLst>
          </p:cNvPr>
          <p:cNvSpPr/>
          <p:nvPr/>
        </p:nvSpPr>
        <p:spPr>
          <a:xfrm>
            <a:off x="839288" y="1401720"/>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 name="Group 11">
            <a:extLst>
              <a:ext uri="{FF2B5EF4-FFF2-40B4-BE49-F238E27FC236}">
                <a16:creationId xmlns:a16="http://schemas.microsoft.com/office/drawing/2014/main" id="{A82BB010-F01F-45A3-9BFF-4D7FE54CD621}"/>
              </a:ext>
            </a:extLst>
          </p:cNvPr>
          <p:cNvGrpSpPr/>
          <p:nvPr/>
        </p:nvGrpSpPr>
        <p:grpSpPr>
          <a:xfrm>
            <a:off x="1105267" y="1671852"/>
            <a:ext cx="471343" cy="463037"/>
            <a:chOff x="9161463" y="4692650"/>
            <a:chExt cx="360363" cy="354013"/>
          </a:xfrm>
        </p:grpSpPr>
        <p:sp>
          <p:nvSpPr>
            <p:cNvPr id="13" name="Freeform 156">
              <a:extLst>
                <a:ext uri="{FF2B5EF4-FFF2-40B4-BE49-F238E27FC236}">
                  <a16:creationId xmlns:a16="http://schemas.microsoft.com/office/drawing/2014/main" id="{8B377CD6-F85F-4296-9D4B-CA6AA7861F01}"/>
                </a:ext>
              </a:extLst>
            </p:cNvPr>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Freeform 157">
              <a:extLst>
                <a:ext uri="{FF2B5EF4-FFF2-40B4-BE49-F238E27FC236}">
                  <a16:creationId xmlns:a16="http://schemas.microsoft.com/office/drawing/2014/main" id="{528CA3D0-E341-45EC-ACB4-E23812A361B1}"/>
                </a:ext>
              </a:extLst>
            </p:cNvPr>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8">
              <a:extLst>
                <a:ext uri="{FF2B5EF4-FFF2-40B4-BE49-F238E27FC236}">
                  <a16:creationId xmlns:a16="http://schemas.microsoft.com/office/drawing/2014/main" id="{17561136-E04D-4A96-8B3B-17E2160D0044}"/>
                </a:ext>
              </a:extLst>
            </p:cNvPr>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9">
              <a:extLst>
                <a:ext uri="{FF2B5EF4-FFF2-40B4-BE49-F238E27FC236}">
                  <a16:creationId xmlns:a16="http://schemas.microsoft.com/office/drawing/2014/main" id="{7EED7E14-7874-4102-A8B5-8FCE74FAAAE7}"/>
                </a:ext>
              </a:extLst>
            </p:cNvPr>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cxnSp>
        <p:nvCxnSpPr>
          <p:cNvPr id="17" name="Straight Connector 16">
            <a:extLst>
              <a:ext uri="{FF2B5EF4-FFF2-40B4-BE49-F238E27FC236}">
                <a16:creationId xmlns:a16="http://schemas.microsoft.com/office/drawing/2014/main" id="{D8007E3A-78FC-4DE1-8BDF-40C58D759138}"/>
              </a:ext>
            </a:extLst>
          </p:cNvPr>
          <p:cNvCxnSpPr/>
          <p:nvPr/>
        </p:nvCxnSpPr>
        <p:spPr>
          <a:xfrm>
            <a:off x="6097090" y="1540867"/>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84176C1-6A24-C543-9932-E8D3A5AEDDF1}"/>
              </a:ext>
            </a:extLst>
          </p:cNvPr>
          <p:cNvSpPr/>
          <p:nvPr/>
        </p:nvSpPr>
        <p:spPr>
          <a:xfrm>
            <a:off x="6431870" y="3121510"/>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Receive Message Wait Time Seconds attribute to 20 seconds.</a:t>
            </a:r>
          </a:p>
        </p:txBody>
      </p:sp>
      <p:sp>
        <p:nvSpPr>
          <p:cNvPr id="19" name="Rectangle 18">
            <a:extLst>
              <a:ext uri="{FF2B5EF4-FFF2-40B4-BE49-F238E27FC236}">
                <a16:creationId xmlns:a16="http://schemas.microsoft.com/office/drawing/2014/main" id="{20405815-388B-234A-B49A-83D7A9E30D1B}"/>
              </a:ext>
            </a:extLst>
          </p:cNvPr>
          <p:cNvSpPr/>
          <p:nvPr/>
        </p:nvSpPr>
        <p:spPr>
          <a:xfrm>
            <a:off x="6431341" y="2479839"/>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VisibilityTimeout attribute to 20 seconds.</a:t>
            </a:r>
          </a:p>
        </p:txBody>
      </p:sp>
      <p:sp>
        <p:nvSpPr>
          <p:cNvPr id="20" name="Rectangle 19">
            <a:extLst>
              <a:ext uri="{FF2B5EF4-FFF2-40B4-BE49-F238E27FC236}">
                <a16:creationId xmlns:a16="http://schemas.microsoft.com/office/drawing/2014/main" id="{440898D7-3013-FB40-B21D-4CDA712644A5}"/>
              </a:ext>
            </a:extLst>
          </p:cNvPr>
          <p:cNvSpPr/>
          <p:nvPr/>
        </p:nvSpPr>
        <p:spPr>
          <a:xfrm>
            <a:off x="6431341" y="4815604"/>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DelaySeconds parameter of a message to 20 seconds.</a:t>
            </a:r>
          </a:p>
        </p:txBody>
      </p:sp>
      <p:sp>
        <p:nvSpPr>
          <p:cNvPr id="21" name="Rectangle 20">
            <a:extLst>
              <a:ext uri="{FF2B5EF4-FFF2-40B4-BE49-F238E27FC236}">
                <a16:creationId xmlns:a16="http://schemas.microsoft.com/office/drawing/2014/main" id="{3ACC473E-84EA-5448-A06A-4EC939416F0C}"/>
              </a:ext>
            </a:extLst>
          </p:cNvPr>
          <p:cNvSpPr/>
          <p:nvPr/>
        </p:nvSpPr>
        <p:spPr>
          <a:xfrm>
            <a:off x="6432737" y="3858474"/>
            <a:ext cx="4838701" cy="830997"/>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Set the imaging queue MessageRetentionPeriod attribute to 20 seconds.</a:t>
            </a:r>
          </a:p>
        </p:txBody>
      </p:sp>
      <p:sp>
        <p:nvSpPr>
          <p:cNvPr id="22" name="Rectangle 21">
            <a:extLst>
              <a:ext uri="{FF2B5EF4-FFF2-40B4-BE49-F238E27FC236}">
                <a16:creationId xmlns:a16="http://schemas.microsoft.com/office/drawing/2014/main" id="{852948A9-6360-1943-8BF3-60F82C266991}"/>
              </a:ext>
            </a:extLst>
          </p:cNvPr>
          <p:cNvSpPr/>
          <p:nvPr/>
        </p:nvSpPr>
        <p:spPr>
          <a:xfrm>
            <a:off x="840378" y="2563755"/>
            <a:ext cx="4838701" cy="338554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AnyCompany provides an online image recognition service and uses Amazon SQS to decouple system components for scalability. Amazon SQS consumers poll the imaging queue as often as possible to keep end-to-end throughput as high as possible. However, Company B is realizing that polling in tight loops is burning CPU cycles and increasing costs with empty responses. How can Company B reduce the number of empty responses?</a:t>
            </a:r>
          </a:p>
        </p:txBody>
      </p:sp>
      <p:sp>
        <p:nvSpPr>
          <p:cNvPr id="23" name="Rectangle 22">
            <a:extLst>
              <a:ext uri="{FF2B5EF4-FFF2-40B4-BE49-F238E27FC236}">
                <a16:creationId xmlns:a16="http://schemas.microsoft.com/office/drawing/2014/main" id="{1570D130-9FA5-4F9C-BE50-A4A7DBA4B1BB}"/>
              </a:ext>
            </a:extLst>
          </p:cNvPr>
          <p:cNvSpPr/>
          <p:nvPr/>
        </p:nvSpPr>
        <p:spPr>
          <a:xfrm>
            <a:off x="840102" y="2564480"/>
            <a:ext cx="4838701" cy="338554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AnyCompany</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provides an online image recognition service and uses Amazon SQS to decouple system components for scalability.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SQS consumers poll the imaging queue as often as possible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to keep end-to-end throughput as high as possible. However,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Company B is realizing that polling in tight loops is burning CPU cycles and increasing costs with empty responses.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How can Company B reduce the number of empty responses?</a:t>
            </a:r>
          </a:p>
        </p:txBody>
      </p:sp>
    </p:spTree>
    <p:extLst>
      <p:ext uri="{BB962C8B-B14F-4D97-AF65-F5344CB8AC3E}">
        <p14:creationId xmlns:p14="http://schemas.microsoft.com/office/powerpoint/2010/main" val="1398509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AWS Step Functions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28</a:t>
            </a:fld>
            <a:endParaRPr lang="en-US"/>
          </a:p>
        </p:txBody>
      </p:sp>
      <p:pic>
        <p:nvPicPr>
          <p:cNvPr id="5" name="Picture 4">
            <a:extLst>
              <a:ext uri="{FF2B5EF4-FFF2-40B4-BE49-F238E27FC236}">
                <a16:creationId xmlns:a16="http://schemas.microsoft.com/office/drawing/2014/main" id="{D137F3C3-1151-1E41-88E7-DCE8FFFC0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2236" y="3468210"/>
            <a:ext cx="1040023" cy="1040023"/>
          </a:xfrm>
          <a:prstGeom prst="rect">
            <a:avLst/>
          </a:prstGeom>
        </p:spPr>
      </p:pic>
      <p:pic>
        <p:nvPicPr>
          <p:cNvPr id="6" name="Picture 5">
            <a:extLst>
              <a:ext uri="{FF2B5EF4-FFF2-40B4-BE49-F238E27FC236}">
                <a16:creationId xmlns:a16="http://schemas.microsoft.com/office/drawing/2014/main" id="{F3C17282-4A5E-F640-B087-293ABF047D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3500" y="3468210"/>
            <a:ext cx="877162" cy="877162"/>
          </a:xfrm>
          <a:prstGeom prst="rect">
            <a:avLst/>
          </a:prstGeom>
        </p:spPr>
      </p:pic>
      <p:pic>
        <p:nvPicPr>
          <p:cNvPr id="7" name="Picture 6">
            <a:extLst>
              <a:ext uri="{FF2B5EF4-FFF2-40B4-BE49-F238E27FC236}">
                <a16:creationId xmlns:a16="http://schemas.microsoft.com/office/drawing/2014/main" id="{6B1D253E-AA6B-D240-88D9-70829C67C0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09609" y="3468210"/>
            <a:ext cx="1008531" cy="1008531"/>
          </a:xfrm>
          <a:prstGeom prst="rect">
            <a:avLst/>
          </a:prstGeom>
        </p:spPr>
      </p:pic>
      <p:sp>
        <p:nvSpPr>
          <p:cNvPr id="8" name="TextBox 7">
            <a:extLst>
              <a:ext uri="{FF2B5EF4-FFF2-40B4-BE49-F238E27FC236}">
                <a16:creationId xmlns:a16="http://schemas.microsoft.com/office/drawing/2014/main" id="{5C9B0C99-F1C6-D24B-82EB-991E5EC20EDB}"/>
              </a:ext>
            </a:extLst>
          </p:cNvPr>
          <p:cNvSpPr txBox="1"/>
          <p:nvPr/>
        </p:nvSpPr>
        <p:spPr>
          <a:xfrm>
            <a:off x="638138" y="4815133"/>
            <a:ext cx="3688218"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Build applications quickly</a:t>
            </a:r>
          </a:p>
        </p:txBody>
      </p:sp>
      <p:sp>
        <p:nvSpPr>
          <p:cNvPr id="9" name="TextBox 8">
            <a:extLst>
              <a:ext uri="{FF2B5EF4-FFF2-40B4-BE49-F238E27FC236}">
                <a16:creationId xmlns:a16="http://schemas.microsoft.com/office/drawing/2014/main" id="{E5C850CE-D8F0-F84B-B00A-1582EF320A40}"/>
              </a:ext>
            </a:extLst>
          </p:cNvPr>
          <p:cNvSpPr txBox="1"/>
          <p:nvPr/>
        </p:nvSpPr>
        <p:spPr>
          <a:xfrm>
            <a:off x="4928806" y="4815133"/>
            <a:ext cx="2266550" cy="830997"/>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Scale and</a:t>
            </a:r>
            <a:br>
              <a:rPr lang="en-US" sz="2400" dirty="0">
                <a:latin typeface="Amazon Ember" panose="020B0603020204020204" pitchFamily="34" charset="0"/>
                <a:ea typeface="Amazon Ember" panose="020B0603020204020204" pitchFamily="34" charset="0"/>
                <a:cs typeface="Amazon Ember" panose="020B0603020204020204" pitchFamily="34" charset="0"/>
              </a:rPr>
            </a:br>
            <a:r>
              <a:rPr lang="en-US" sz="2400" dirty="0">
                <a:latin typeface="Amazon Ember" panose="020B0603020204020204" pitchFamily="34" charset="0"/>
                <a:ea typeface="Amazon Ember" panose="020B0603020204020204" pitchFamily="34" charset="0"/>
                <a:cs typeface="Amazon Ember" panose="020B0603020204020204" pitchFamily="34" charset="0"/>
              </a:rPr>
              <a:t>recover reliably</a:t>
            </a:r>
          </a:p>
        </p:txBody>
      </p:sp>
      <p:sp>
        <p:nvSpPr>
          <p:cNvPr id="10" name="TextBox 9">
            <a:extLst>
              <a:ext uri="{FF2B5EF4-FFF2-40B4-BE49-F238E27FC236}">
                <a16:creationId xmlns:a16="http://schemas.microsoft.com/office/drawing/2014/main" id="{3BE16630-7A33-404D-AA42-C24008345C58}"/>
              </a:ext>
            </a:extLst>
          </p:cNvPr>
          <p:cNvSpPr txBox="1"/>
          <p:nvPr/>
        </p:nvSpPr>
        <p:spPr>
          <a:xfrm>
            <a:off x="8031609" y="4815133"/>
            <a:ext cx="3564531"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Evolve applications easily</a:t>
            </a:r>
          </a:p>
        </p:txBody>
      </p:sp>
      <p:sp>
        <p:nvSpPr>
          <p:cNvPr id="11" name="Rectangle 10"/>
          <p:cNvSpPr/>
          <p:nvPr/>
        </p:nvSpPr>
        <p:spPr>
          <a:xfrm>
            <a:off x="786120" y="1754756"/>
            <a:ext cx="9944519" cy="1077218"/>
          </a:xfrm>
          <a:prstGeom prst="rect">
            <a:avLst/>
          </a:prstGeom>
        </p:spPr>
        <p:txBody>
          <a:bodyPr wrap="square">
            <a:spAutoFit/>
          </a:bodyPr>
          <a:lstStyle/>
          <a:p>
            <a:r>
              <a:rPr lang="en-US" sz="3200" dirty="0"/>
              <a:t>Enables you to coordinate the components of distributed applications and microservices using visual workflows</a:t>
            </a:r>
          </a:p>
        </p:txBody>
      </p:sp>
    </p:spTree>
    <p:extLst>
      <p:ext uri="{BB962C8B-B14F-4D97-AF65-F5344CB8AC3E}">
        <p14:creationId xmlns:p14="http://schemas.microsoft.com/office/powerpoint/2010/main" val="381212604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States Language</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29</a:t>
            </a:fld>
            <a:endParaRPr lang="en-US"/>
          </a:p>
        </p:txBody>
      </p:sp>
      <p:grpSp>
        <p:nvGrpSpPr>
          <p:cNvPr id="5" name="Group 4">
            <a:extLst>
              <a:ext uri="{FF2B5EF4-FFF2-40B4-BE49-F238E27FC236}">
                <a16:creationId xmlns:a16="http://schemas.microsoft.com/office/drawing/2014/main" id="{340F8ABC-0DA1-B242-A86C-B44E37B1514F}"/>
              </a:ext>
            </a:extLst>
          </p:cNvPr>
          <p:cNvGrpSpPr/>
          <p:nvPr/>
        </p:nvGrpSpPr>
        <p:grpSpPr>
          <a:xfrm>
            <a:off x="6567133" y="948854"/>
            <a:ext cx="1896534" cy="4867411"/>
            <a:chOff x="5683250" y="845242"/>
            <a:chExt cx="1422400" cy="3650558"/>
          </a:xfrm>
        </p:grpSpPr>
        <p:sp>
          <p:nvSpPr>
            <p:cNvPr id="6" name="Oval 5">
              <a:extLst>
                <a:ext uri="{FF2B5EF4-FFF2-40B4-BE49-F238E27FC236}">
                  <a16:creationId xmlns:a16="http://schemas.microsoft.com/office/drawing/2014/main" id="{2B2D8F69-586C-7844-AC2A-EE63AC409CDE}"/>
                </a:ext>
              </a:extLst>
            </p:cNvPr>
            <p:cNvSpPr/>
            <p:nvPr/>
          </p:nvSpPr>
          <p:spPr>
            <a:xfrm>
              <a:off x="6013450" y="845242"/>
              <a:ext cx="762000" cy="7620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charset="0"/>
                <a:ea typeface="Amazon Ember Light" charset="0"/>
                <a:cs typeface="Amazon Ember Light" charset="0"/>
              </a:endParaRPr>
            </a:p>
          </p:txBody>
        </p:sp>
        <p:sp>
          <p:nvSpPr>
            <p:cNvPr id="7" name="Rounded Rectangle 6">
              <a:extLst>
                <a:ext uri="{FF2B5EF4-FFF2-40B4-BE49-F238E27FC236}">
                  <a16:creationId xmlns:a16="http://schemas.microsoft.com/office/drawing/2014/main" id="{63DFFBF8-CB80-274C-BD9D-F22894026C1A}"/>
                </a:ext>
              </a:extLst>
            </p:cNvPr>
            <p:cNvSpPr/>
            <p:nvPr/>
          </p:nvSpPr>
          <p:spPr>
            <a:xfrm>
              <a:off x="5683250" y="1918161"/>
              <a:ext cx="1422400" cy="596900"/>
            </a:xfrm>
            <a:prstGeom prst="roundRect">
              <a:avLst/>
            </a:prstGeom>
            <a:noFill/>
            <a:ln>
              <a:solidFill>
                <a:schemeClr val="accent6"/>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charset="0"/>
                <a:ea typeface="Amazon Ember Light" charset="0"/>
                <a:cs typeface="Amazon Ember Light" charset="0"/>
              </a:endParaRPr>
            </a:p>
          </p:txBody>
        </p:sp>
        <p:sp>
          <p:nvSpPr>
            <p:cNvPr id="8" name="Rounded Rectangle 7">
              <a:extLst>
                <a:ext uri="{FF2B5EF4-FFF2-40B4-BE49-F238E27FC236}">
                  <a16:creationId xmlns:a16="http://schemas.microsoft.com/office/drawing/2014/main" id="{51CEBBF8-0DFB-A745-B0BE-C8A34EF24FF6}"/>
                </a:ext>
              </a:extLst>
            </p:cNvPr>
            <p:cNvSpPr/>
            <p:nvPr/>
          </p:nvSpPr>
          <p:spPr>
            <a:xfrm>
              <a:off x="5683250" y="2825980"/>
              <a:ext cx="1422400" cy="596900"/>
            </a:xfrm>
            <a:prstGeom prst="roundRect">
              <a:avLst/>
            </a:prstGeom>
            <a:noFill/>
            <a:ln>
              <a:solidFill>
                <a:srgbClr val="FF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charset="0"/>
                <a:ea typeface="Amazon Ember Light" charset="0"/>
                <a:cs typeface="Amazon Ember Light" charset="0"/>
              </a:endParaRPr>
            </a:p>
          </p:txBody>
        </p:sp>
        <p:sp>
          <p:nvSpPr>
            <p:cNvPr id="9" name="Oval 8">
              <a:extLst>
                <a:ext uri="{FF2B5EF4-FFF2-40B4-BE49-F238E27FC236}">
                  <a16:creationId xmlns:a16="http://schemas.microsoft.com/office/drawing/2014/main" id="{F1149909-B2EE-D94B-A128-851729337D4B}"/>
                </a:ext>
              </a:extLst>
            </p:cNvPr>
            <p:cNvSpPr/>
            <p:nvPr/>
          </p:nvSpPr>
          <p:spPr>
            <a:xfrm>
              <a:off x="6013450" y="3733800"/>
              <a:ext cx="762000" cy="762000"/>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Amazon Ember Light" charset="0"/>
                <a:ea typeface="Amazon Ember Light" charset="0"/>
                <a:cs typeface="Amazon Ember Light" charset="0"/>
              </a:endParaRPr>
            </a:p>
          </p:txBody>
        </p:sp>
        <p:sp>
          <p:nvSpPr>
            <p:cNvPr id="10" name="TextBox 9">
              <a:extLst>
                <a:ext uri="{FF2B5EF4-FFF2-40B4-BE49-F238E27FC236}">
                  <a16:creationId xmlns:a16="http://schemas.microsoft.com/office/drawing/2014/main" id="{0C50FAF0-4C9C-2640-84E2-0ED1DF7F0BE5}"/>
                </a:ext>
              </a:extLst>
            </p:cNvPr>
            <p:cNvSpPr txBox="1"/>
            <p:nvPr/>
          </p:nvSpPr>
          <p:spPr>
            <a:xfrm>
              <a:off x="6092580" y="1053117"/>
              <a:ext cx="655468" cy="346249"/>
            </a:xfrm>
            <a:prstGeom prst="rect">
              <a:avLst/>
            </a:prstGeom>
            <a:noFill/>
          </p:spPr>
          <p:txBody>
            <a:bodyPr wrap="none" rtlCol="0">
              <a:spAutoFit/>
            </a:bodyPr>
            <a:lstStyle/>
            <a:p>
              <a:r>
                <a:rPr lang="en-US" sz="2400" dirty="0">
                  <a:ea typeface="Amazon Ember Light" charset="0"/>
                  <a:cs typeface="Amazon Ember Light" charset="0"/>
                </a:rPr>
                <a:t>Start</a:t>
              </a:r>
            </a:p>
          </p:txBody>
        </p:sp>
        <p:sp>
          <p:nvSpPr>
            <p:cNvPr id="11" name="TextBox 10">
              <a:extLst>
                <a:ext uri="{FF2B5EF4-FFF2-40B4-BE49-F238E27FC236}">
                  <a16:creationId xmlns:a16="http://schemas.microsoft.com/office/drawing/2014/main" id="{83EEB1B4-8FDD-1B42-BE24-B7C6F2CDA9EC}"/>
                </a:ext>
              </a:extLst>
            </p:cNvPr>
            <p:cNvSpPr txBox="1"/>
            <p:nvPr/>
          </p:nvSpPr>
          <p:spPr>
            <a:xfrm>
              <a:off x="6130435" y="3941675"/>
              <a:ext cx="549670" cy="346249"/>
            </a:xfrm>
            <a:prstGeom prst="rect">
              <a:avLst/>
            </a:prstGeom>
            <a:noFill/>
          </p:spPr>
          <p:txBody>
            <a:bodyPr wrap="none" rtlCol="0">
              <a:spAutoFit/>
            </a:bodyPr>
            <a:lstStyle/>
            <a:p>
              <a:r>
                <a:rPr lang="en-US" sz="2400" dirty="0">
                  <a:ea typeface="Amazon Ember Light" charset="0"/>
                  <a:cs typeface="Amazon Ember Light" charset="0"/>
                </a:rPr>
                <a:t>End</a:t>
              </a:r>
            </a:p>
          </p:txBody>
        </p:sp>
        <p:sp>
          <p:nvSpPr>
            <p:cNvPr id="12" name="TextBox 11">
              <a:extLst>
                <a:ext uri="{FF2B5EF4-FFF2-40B4-BE49-F238E27FC236}">
                  <a16:creationId xmlns:a16="http://schemas.microsoft.com/office/drawing/2014/main" id="{BBC0A766-A4A6-6E4B-9A08-47C2E01DF9DA}"/>
                </a:ext>
              </a:extLst>
            </p:cNvPr>
            <p:cNvSpPr txBox="1"/>
            <p:nvPr/>
          </p:nvSpPr>
          <p:spPr>
            <a:xfrm>
              <a:off x="5789154" y="2031945"/>
              <a:ext cx="1208504" cy="346249"/>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cs typeface="Amazon Ember Light" charset="0"/>
                </a:rPr>
                <a:t>StartState</a:t>
              </a:r>
            </a:p>
          </p:txBody>
        </p:sp>
        <p:sp>
          <p:nvSpPr>
            <p:cNvPr id="13" name="TextBox 12">
              <a:extLst>
                <a:ext uri="{FF2B5EF4-FFF2-40B4-BE49-F238E27FC236}">
                  <a16:creationId xmlns:a16="http://schemas.microsoft.com/office/drawing/2014/main" id="{5135E5C6-1A70-FB4E-9307-D1BB147159EC}"/>
                </a:ext>
              </a:extLst>
            </p:cNvPr>
            <p:cNvSpPr txBox="1"/>
            <p:nvPr/>
          </p:nvSpPr>
          <p:spPr>
            <a:xfrm>
              <a:off x="5819669" y="2939764"/>
              <a:ext cx="1195279" cy="346249"/>
            </a:xfrm>
            <a:prstGeom prst="rect">
              <a:avLst/>
            </a:prstGeom>
            <a:noFill/>
          </p:spPr>
          <p:txBody>
            <a:bodyPr wrap="none" rtlCol="0">
              <a:spAutoFit/>
            </a:bodyPr>
            <a:lstStyle/>
            <a:p>
              <a:r>
                <a:rPr lang="en-US" sz="2400" dirty="0">
                  <a:latin typeface="Amazon Ember" panose="02000000000000000000" pitchFamily="2" charset="0"/>
                  <a:ea typeface="Amazon Ember" panose="02000000000000000000" pitchFamily="2" charset="0"/>
                  <a:cs typeface="Amazon Ember Light" charset="0"/>
                </a:rPr>
                <a:t>FinalState</a:t>
              </a:r>
            </a:p>
          </p:txBody>
        </p:sp>
        <p:cxnSp>
          <p:nvCxnSpPr>
            <p:cNvPr id="14" name="Straight Arrow Connector 13">
              <a:extLst>
                <a:ext uri="{FF2B5EF4-FFF2-40B4-BE49-F238E27FC236}">
                  <a16:creationId xmlns:a16="http://schemas.microsoft.com/office/drawing/2014/main" id="{E76CB71C-828A-5346-8E2E-01FE27A8E01D}"/>
                </a:ext>
              </a:extLst>
            </p:cNvPr>
            <p:cNvCxnSpPr/>
            <p:nvPr/>
          </p:nvCxnSpPr>
          <p:spPr>
            <a:xfrm>
              <a:off x="6403386" y="1607242"/>
              <a:ext cx="0" cy="31091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7504957-1243-FE49-9260-041362A5B26C}"/>
                </a:ext>
              </a:extLst>
            </p:cNvPr>
            <p:cNvCxnSpPr/>
            <p:nvPr/>
          </p:nvCxnSpPr>
          <p:spPr>
            <a:xfrm>
              <a:off x="6403386" y="2515061"/>
              <a:ext cx="0" cy="31091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6A9D1E1-ADDE-8943-8975-03503F01B316}"/>
                </a:ext>
              </a:extLst>
            </p:cNvPr>
            <p:cNvCxnSpPr/>
            <p:nvPr/>
          </p:nvCxnSpPr>
          <p:spPr>
            <a:xfrm>
              <a:off x="6403386" y="3422881"/>
              <a:ext cx="0" cy="31091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D48873F2-08D0-5844-8174-B34E3537BD66}"/>
              </a:ext>
            </a:extLst>
          </p:cNvPr>
          <p:cNvSpPr txBox="1"/>
          <p:nvPr/>
        </p:nvSpPr>
        <p:spPr>
          <a:xfrm>
            <a:off x="9492500" y="2777347"/>
            <a:ext cx="1192517" cy="605211"/>
          </a:xfrm>
          <a:prstGeom prst="rect">
            <a:avLst/>
          </a:prstGeom>
          <a:noFill/>
        </p:spPr>
        <p:txBody>
          <a:bodyPr wrap="square" lIns="0" tIns="0" rIns="0" bIns="0" rtlCol="0" anchor="t">
            <a:noAutofit/>
          </a:bodyPr>
          <a:lstStyle/>
          <a:p>
            <a:pPr algn="ctr"/>
            <a:r>
              <a:rPr lang="en-US" sz="1867" dirty="0">
                <a:ea typeface="Amazon Ember Light" charset="0"/>
                <a:cs typeface="Amazon Ember Light" charset="0"/>
              </a:rPr>
              <a:t>Start</a:t>
            </a:r>
            <a:br>
              <a:rPr lang="en-US" sz="1867" dirty="0">
                <a:ea typeface="Amazon Ember Light" charset="0"/>
                <a:cs typeface="Amazon Ember Light" charset="0"/>
              </a:rPr>
            </a:br>
            <a:r>
              <a:rPr lang="en-US" sz="1867" dirty="0">
                <a:ea typeface="Amazon Ember Light" charset="0"/>
                <a:cs typeface="Amazon Ember Light" charset="0"/>
              </a:rPr>
              <a:t>Function</a:t>
            </a:r>
          </a:p>
        </p:txBody>
      </p:sp>
      <p:pic>
        <p:nvPicPr>
          <p:cNvPr id="18" name="Picture 17">
            <a:extLst>
              <a:ext uri="{FF2B5EF4-FFF2-40B4-BE49-F238E27FC236}">
                <a16:creationId xmlns:a16="http://schemas.microsoft.com/office/drawing/2014/main" id="{7866F233-685A-6940-9906-1DC8ADBA8E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0145" y="1873319"/>
            <a:ext cx="724852" cy="753279"/>
          </a:xfrm>
          <a:prstGeom prst="rect">
            <a:avLst/>
          </a:prstGeom>
        </p:spPr>
      </p:pic>
      <p:sp>
        <p:nvSpPr>
          <p:cNvPr id="19" name="TextBox 18">
            <a:extLst>
              <a:ext uri="{FF2B5EF4-FFF2-40B4-BE49-F238E27FC236}">
                <a16:creationId xmlns:a16="http://schemas.microsoft.com/office/drawing/2014/main" id="{74238DF6-ED44-2144-AC0D-411D22CADB02}"/>
              </a:ext>
            </a:extLst>
          </p:cNvPr>
          <p:cNvSpPr txBox="1"/>
          <p:nvPr/>
        </p:nvSpPr>
        <p:spPr>
          <a:xfrm>
            <a:off x="9492500" y="5209831"/>
            <a:ext cx="1192517" cy="558920"/>
          </a:xfrm>
          <a:prstGeom prst="rect">
            <a:avLst/>
          </a:prstGeom>
          <a:noFill/>
        </p:spPr>
        <p:txBody>
          <a:bodyPr wrap="square" lIns="0" tIns="0" rIns="0" bIns="0" rtlCol="0" anchor="t">
            <a:noAutofit/>
          </a:bodyPr>
          <a:lstStyle/>
          <a:p>
            <a:pPr algn="ctr"/>
            <a:r>
              <a:rPr lang="en-US" sz="1867" dirty="0">
                <a:ea typeface="Amazon Ember Light" charset="0"/>
                <a:cs typeface="Amazon Ember Light" charset="0"/>
              </a:rPr>
              <a:t>Final</a:t>
            </a:r>
            <a:br>
              <a:rPr lang="en-US" sz="1867" dirty="0">
                <a:ea typeface="Amazon Ember Light" charset="0"/>
                <a:cs typeface="Amazon Ember Light" charset="0"/>
              </a:rPr>
            </a:br>
            <a:r>
              <a:rPr lang="en-US" sz="1867" dirty="0">
                <a:ea typeface="Amazon Ember Light" charset="0"/>
                <a:cs typeface="Amazon Ember Light" charset="0"/>
              </a:rPr>
              <a:t>Function</a:t>
            </a:r>
          </a:p>
        </p:txBody>
      </p:sp>
      <p:pic>
        <p:nvPicPr>
          <p:cNvPr id="20" name="Picture 19">
            <a:extLst>
              <a:ext uri="{FF2B5EF4-FFF2-40B4-BE49-F238E27FC236}">
                <a16:creationId xmlns:a16="http://schemas.microsoft.com/office/drawing/2014/main" id="{CB0F3264-FAA8-8141-BD3B-0D7086BE76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6334" y="4319943"/>
            <a:ext cx="724852" cy="753279"/>
          </a:xfrm>
          <a:prstGeom prst="rect">
            <a:avLst/>
          </a:prstGeom>
        </p:spPr>
      </p:pic>
      <p:cxnSp>
        <p:nvCxnSpPr>
          <p:cNvPr id="21" name="Straight Arrow Connector 20">
            <a:extLst>
              <a:ext uri="{FF2B5EF4-FFF2-40B4-BE49-F238E27FC236}">
                <a16:creationId xmlns:a16="http://schemas.microsoft.com/office/drawing/2014/main" id="{C8693649-2690-8743-94D2-22658A802B86}"/>
              </a:ext>
            </a:extLst>
          </p:cNvPr>
          <p:cNvCxnSpPr>
            <a:stCxn id="7" idx="3"/>
          </p:cNvCxnSpPr>
          <p:nvPr/>
        </p:nvCxnSpPr>
        <p:spPr>
          <a:xfrm flipV="1">
            <a:off x="8463667" y="2249959"/>
            <a:ext cx="1231618" cy="527388"/>
          </a:xfrm>
          <a:prstGeom prst="straightConnector1">
            <a:avLst/>
          </a:prstGeom>
          <a:ln>
            <a:solidFill>
              <a:schemeClr val="tx2"/>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5D363C9-2E2D-B143-B1B7-0F28F8BCE821}"/>
              </a:ext>
            </a:extLst>
          </p:cNvPr>
          <p:cNvCxnSpPr/>
          <p:nvPr/>
        </p:nvCxnSpPr>
        <p:spPr>
          <a:xfrm>
            <a:off x="8570920" y="4385705"/>
            <a:ext cx="1124365" cy="323245"/>
          </a:xfrm>
          <a:prstGeom prst="straightConnector1">
            <a:avLst/>
          </a:prstGeom>
          <a:ln>
            <a:solidFill>
              <a:schemeClr val="tx2"/>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23" name="Rounded Rectangle 8">
            <a:extLst>
              <a:ext uri="{FF2B5EF4-FFF2-40B4-BE49-F238E27FC236}">
                <a16:creationId xmlns:a16="http://schemas.microsoft.com/office/drawing/2014/main" id="{310610CE-3775-4EEE-BC5F-E8F5314B7BB5}"/>
              </a:ext>
            </a:extLst>
          </p:cNvPr>
          <p:cNvSpPr/>
          <p:nvPr/>
        </p:nvSpPr>
        <p:spPr>
          <a:xfrm>
            <a:off x="424532" y="1124957"/>
            <a:ext cx="6030272" cy="4508993"/>
          </a:xfrm>
          <a:prstGeom prst="roundRect">
            <a:avLst>
              <a:gd name="adj" fmla="val 9580"/>
            </a:avLst>
          </a:prstGeom>
          <a:noFill/>
          <a:ln w="28575">
            <a:solidFill>
              <a:schemeClr val="accent1">
                <a:lumMod val="75000"/>
              </a:schemeClr>
            </a:solidFill>
          </a:ln>
          <a:effectLst/>
        </p:spPr>
        <p:txBody>
          <a:bodyPr wrap="square" lIns="182880" tIns="182880" rIns="182880" bIns="182880" rtlCol="0" anchor="t" anchorCtr="0">
            <a:noAutofit/>
          </a:bodyPr>
          <a:lstStyle/>
          <a:p>
            <a:r>
              <a:rPr lang="en-US" sz="1600" dirty="0">
                <a:latin typeface="Lucida Console" panose="020B0609040504020204" pitchFamily="49" charset="0"/>
                <a:cs typeface="Courier New" panose="02070309020205020404" pitchFamily="49" charset="0"/>
              </a:rPr>
              <a:t>{</a:t>
            </a:r>
          </a:p>
          <a:p>
            <a:r>
              <a:rPr lang="en-US" sz="1600" dirty="0">
                <a:latin typeface="Lucida Console" panose="020B0609040504020204" pitchFamily="49" charset="0"/>
                <a:cs typeface="Courier New" panose="02070309020205020404" pitchFamily="49" charset="0"/>
              </a:rPr>
              <a:t>  "Comment": "An example of the ASL.",</a:t>
            </a:r>
          </a:p>
          <a:p>
            <a:r>
              <a:rPr lang="en-US" sz="1600" dirty="0">
                <a:latin typeface="Lucida Console" panose="020B0609040504020204" pitchFamily="49" charset="0"/>
                <a:cs typeface="Courier New" panose="02070309020205020404" pitchFamily="49" charset="0"/>
              </a:rPr>
              <a:t>  "StartAt": "StartState",</a:t>
            </a:r>
          </a:p>
          <a:p>
            <a:r>
              <a:rPr lang="en-US" sz="1600" dirty="0">
                <a:latin typeface="Lucida Console" panose="020B0609040504020204" pitchFamily="49" charset="0"/>
                <a:cs typeface="Courier New" panose="02070309020205020404" pitchFamily="49" charset="0"/>
              </a:rPr>
              <a:t>  "States": {</a:t>
            </a:r>
          </a:p>
          <a:p>
            <a:r>
              <a:rPr lang="en-US" sz="1600" dirty="0">
                <a:latin typeface="Lucida Console" panose="020B0609040504020204" pitchFamily="49" charset="0"/>
                <a:cs typeface="Courier New" panose="02070309020205020404" pitchFamily="49" charset="0"/>
              </a:rPr>
              <a:t>    "StartState": {</a:t>
            </a:r>
          </a:p>
          <a:p>
            <a:r>
              <a:rPr lang="en-US" sz="1600" dirty="0">
                <a:latin typeface="Lucida Console" panose="020B0609040504020204" pitchFamily="49" charset="0"/>
                <a:cs typeface="Courier New" panose="02070309020205020404" pitchFamily="49" charset="0"/>
              </a:rPr>
              <a:t>      "Type": "Task",</a:t>
            </a:r>
          </a:p>
          <a:p>
            <a:r>
              <a:rPr lang="en-US" sz="1600" dirty="0">
                <a:latin typeface="Lucida Console" panose="020B0609040504020204" pitchFamily="49" charset="0"/>
                <a:cs typeface="Courier New" panose="02070309020205020404" pitchFamily="49" charset="0"/>
              </a:rPr>
              <a:t>      "Resource": "arn:aws:lambda:us-east…,</a:t>
            </a:r>
          </a:p>
          <a:p>
            <a:r>
              <a:rPr lang="en-US" sz="1600" dirty="0">
                <a:latin typeface="Lucida Console" panose="020B0609040504020204" pitchFamily="49" charset="0"/>
                <a:cs typeface="Courier New" panose="02070309020205020404" pitchFamily="49" charset="0"/>
              </a:rPr>
              <a:t>      "Next": "FinalState"</a:t>
            </a:r>
          </a:p>
          <a:p>
            <a:r>
              <a:rPr lang="en-US" sz="1600" dirty="0">
                <a:latin typeface="Lucida Console" panose="020B0609040504020204" pitchFamily="49" charset="0"/>
                <a:cs typeface="Courier New" panose="02070309020205020404" pitchFamily="49" charset="0"/>
              </a:rPr>
              <a:t>    }</a:t>
            </a:r>
          </a:p>
          <a:p>
            <a:r>
              <a:rPr lang="en-US" sz="1600" dirty="0">
                <a:latin typeface="Lucida Console" panose="020B0609040504020204" pitchFamily="49" charset="0"/>
                <a:cs typeface="Courier New" panose="02070309020205020404" pitchFamily="49" charset="0"/>
              </a:rPr>
              <a:t>    "FinalState": {</a:t>
            </a:r>
          </a:p>
          <a:p>
            <a:r>
              <a:rPr lang="en-US" sz="1600" dirty="0">
                <a:latin typeface="Lucida Console" panose="020B0609040504020204" pitchFamily="49" charset="0"/>
                <a:cs typeface="Courier New" panose="02070309020205020404" pitchFamily="49" charset="0"/>
              </a:rPr>
              <a:t>      "Type": "Task",</a:t>
            </a:r>
          </a:p>
          <a:p>
            <a:r>
              <a:rPr lang="en-US" sz="1600" dirty="0">
                <a:latin typeface="Lucida Console" panose="020B0609040504020204" pitchFamily="49" charset="0"/>
                <a:cs typeface="Courier New" panose="02070309020205020404" pitchFamily="49" charset="0"/>
              </a:rPr>
              <a:t>      "Resource": "arn:aws:lambda:us-east…,</a:t>
            </a:r>
          </a:p>
          <a:p>
            <a:r>
              <a:rPr lang="en-US" sz="1600" dirty="0">
                <a:latin typeface="Lucida Console" panose="020B0609040504020204" pitchFamily="49" charset="0"/>
                <a:cs typeface="Courier New" panose="02070309020205020404" pitchFamily="49" charset="0"/>
              </a:rPr>
              <a:t>      "End": true</a:t>
            </a:r>
          </a:p>
          <a:p>
            <a:r>
              <a:rPr lang="en-US" sz="1600" dirty="0">
                <a:latin typeface="Lucida Console" panose="020B0609040504020204" pitchFamily="49" charset="0"/>
                <a:cs typeface="Courier New" panose="02070309020205020404" pitchFamily="49" charset="0"/>
              </a:rPr>
              <a:t>    }</a:t>
            </a:r>
          </a:p>
          <a:p>
            <a:r>
              <a:rPr lang="en-US" sz="1600" dirty="0">
                <a:latin typeface="Lucida Console" panose="020B0609040504020204" pitchFamily="49" charset="0"/>
                <a:cs typeface="Courier New" panose="02070309020205020404" pitchFamily="49" charset="0"/>
              </a:rPr>
              <a:t>  }</a:t>
            </a:r>
          </a:p>
          <a:p>
            <a:r>
              <a:rPr lang="en-US" sz="1600"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21677933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tx2">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tx2">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tx2">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tx2">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tx2">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3"/>
            <a:ext cx="1296352" cy="248403"/>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040872" y="2645023"/>
            <a:ext cx="1289738"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SNS</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53798483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30</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Amazon</a:t>
            </a:r>
            <a:br>
              <a:rPr lang="en-US" dirty="0">
                <a:latin typeface="Amazon Ember" panose="02000000000000000000" pitchFamily="2" charset="0"/>
                <a:ea typeface="Amazon Ember" panose="02000000000000000000" pitchFamily="2" charset="0"/>
                <a:cs typeface="Amazon Ember" panose="020B0603020204020204" pitchFamily="34" charset="0"/>
              </a:rPr>
            </a:br>
            <a:r>
              <a:rPr lang="en-US" dirty="0">
                <a:latin typeface="Amazon Ember" panose="02000000000000000000" pitchFamily="2" charset="0"/>
                <a:ea typeface="Amazon Ember" panose="02000000000000000000" pitchFamily="2"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3"/>
            <a:ext cx="1296352" cy="248403"/>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145095" y="2645023"/>
            <a:ext cx="1110119"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SNS</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2606183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API Gateway</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31</a:t>
            </a:fld>
            <a:endParaRPr lang="en-US"/>
          </a:p>
        </p:txBody>
      </p:sp>
      <p:sp>
        <p:nvSpPr>
          <p:cNvPr id="5" name="Rectangle 4"/>
          <p:cNvSpPr/>
          <p:nvPr/>
        </p:nvSpPr>
        <p:spPr>
          <a:xfrm>
            <a:off x="3435247" y="1257248"/>
            <a:ext cx="7843982" cy="6266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6" name="Group 5"/>
          <p:cNvGrpSpPr/>
          <p:nvPr/>
        </p:nvGrpSpPr>
        <p:grpSpPr>
          <a:xfrm>
            <a:off x="780935" y="1883911"/>
            <a:ext cx="10503201" cy="3610458"/>
            <a:chOff x="855506" y="2227393"/>
            <a:chExt cx="10503201" cy="3610458"/>
          </a:xfrm>
        </p:grpSpPr>
        <p:sp>
          <p:nvSpPr>
            <p:cNvPr id="7" name="Rounded Rectangle 6"/>
            <p:cNvSpPr/>
            <p:nvPr/>
          </p:nvSpPr>
          <p:spPr>
            <a:xfrm>
              <a:off x="4576640" y="2631841"/>
              <a:ext cx="6782067" cy="3206010"/>
            </a:xfrm>
            <a:prstGeom prst="roundRect">
              <a:avLst>
                <a:gd name="adj" fmla="val 5226"/>
              </a:avLst>
            </a:prstGeom>
            <a:solidFill>
              <a:schemeClr val="bg1"/>
            </a:solidFill>
            <a:ln w="6350">
              <a:solidFill>
                <a:schemeClr val="accent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extBox 7"/>
            <p:cNvSpPr txBox="1"/>
            <p:nvPr/>
          </p:nvSpPr>
          <p:spPr>
            <a:xfrm>
              <a:off x="4098069" y="4648553"/>
              <a:ext cx="951038" cy="646331"/>
            </a:xfrm>
            <a:prstGeom prst="rect">
              <a:avLst/>
            </a:prstGeom>
            <a:solidFill>
              <a:schemeClr val="bg1"/>
            </a:solid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9" name="Picture 8" descr="AWS-Clou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218" y="2227393"/>
              <a:ext cx="884482" cy="83226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3619" y="3672374"/>
              <a:ext cx="1066044" cy="1003112"/>
            </a:xfrm>
            <a:prstGeom prst="rect">
              <a:avLst/>
            </a:prstGeom>
          </p:spPr>
        </p:pic>
        <p:sp>
          <p:nvSpPr>
            <p:cNvPr id="11" name="TextBox 10"/>
            <p:cNvSpPr txBox="1"/>
            <p:nvPr/>
          </p:nvSpPr>
          <p:spPr>
            <a:xfrm>
              <a:off x="2818669" y="4442958"/>
              <a:ext cx="951038" cy="215444"/>
            </a:xfrm>
            <a:prstGeom prst="rect">
              <a:avLst/>
            </a:prstGeom>
            <a:solidFill>
              <a:schemeClr val="bg1"/>
            </a:solid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REST</a:t>
              </a:r>
            </a:p>
          </p:txBody>
        </p:sp>
        <p:sp>
          <p:nvSpPr>
            <p:cNvPr id="12" name="Rounded Rectangle 11"/>
            <p:cNvSpPr/>
            <p:nvPr/>
          </p:nvSpPr>
          <p:spPr>
            <a:xfrm>
              <a:off x="6876616" y="3232022"/>
              <a:ext cx="1895194" cy="2120502"/>
            </a:xfrm>
            <a:prstGeom prst="roundRect">
              <a:avLst>
                <a:gd name="adj" fmla="val 4605"/>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5262" y="3576051"/>
              <a:ext cx="534882" cy="503306"/>
            </a:xfrm>
            <a:prstGeom prst="rect">
              <a:avLst/>
            </a:prstGeom>
          </p:spPr>
        </p:pic>
        <p:sp>
          <p:nvSpPr>
            <p:cNvPr id="14" name="TextBox 13"/>
            <p:cNvSpPr txBox="1"/>
            <p:nvPr/>
          </p:nvSpPr>
          <p:spPr>
            <a:xfrm>
              <a:off x="7023474" y="3180477"/>
              <a:ext cx="1566296" cy="430887"/>
            </a:xfrm>
            <a:prstGeom prst="rect">
              <a:avLst/>
            </a:prstGeom>
            <a:solidFill>
              <a:schemeClr val="bg1"/>
            </a:solid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AWS Lambda functions</a:t>
              </a:r>
            </a:p>
          </p:txBody>
        </p:sp>
        <p:sp>
          <p:nvSpPr>
            <p:cNvPr id="15" name="TextBox 14"/>
            <p:cNvSpPr txBox="1"/>
            <p:nvPr/>
          </p:nvSpPr>
          <p:spPr>
            <a:xfrm>
              <a:off x="5149796" y="4015304"/>
              <a:ext cx="801292" cy="430887"/>
            </a:xfrm>
            <a:prstGeom prst="rect">
              <a:avLst/>
            </a:prstGeom>
            <a:solidFill>
              <a:schemeClr val="bg1"/>
            </a:solidFill>
          </p:spPr>
          <p:txBody>
            <a:bodyPr wrap="square" lIns="0" tIns="0" rIns="0" bIns="0" rtlCol="0">
              <a:spAutoFit/>
            </a:bodyPr>
            <a:lstStyle/>
            <a:p>
              <a:r>
                <a:rPr lang="en-US" sz="1400" dirty="0">
                  <a:latin typeface="Amazon Ember" panose="020B0603020204020204" pitchFamily="34" charset="0"/>
                  <a:ea typeface="Amazon Ember" panose="020B0603020204020204" pitchFamily="34" charset="0"/>
                  <a:cs typeface="Amazon Ember" panose="020B0603020204020204" pitchFamily="34" charset="0"/>
                </a:rPr>
                <a:t>HTTP methods</a:t>
              </a: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1693" y="4005155"/>
              <a:ext cx="534882" cy="503306"/>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551" y="4525599"/>
              <a:ext cx="534882" cy="503306"/>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9551" y="3556068"/>
              <a:ext cx="534882" cy="503306"/>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6554" y="4479957"/>
              <a:ext cx="534882" cy="503306"/>
            </a:xfrm>
            <a:prstGeom prst="rect">
              <a:avLst/>
            </a:prstGeom>
          </p:spPr>
        </p:pic>
        <p:pic>
          <p:nvPicPr>
            <p:cNvPr id="20" name="Picture 19" descr="DynamoD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61392" y="3514648"/>
              <a:ext cx="441347" cy="415292"/>
            </a:xfrm>
            <a:prstGeom prst="rect">
              <a:avLst/>
            </a:prstGeom>
          </p:spPr>
        </p:pic>
        <p:sp>
          <p:nvSpPr>
            <p:cNvPr id="21" name="TextBox 20"/>
            <p:cNvSpPr txBox="1"/>
            <p:nvPr/>
          </p:nvSpPr>
          <p:spPr>
            <a:xfrm>
              <a:off x="9742749" y="3997310"/>
              <a:ext cx="1112678" cy="215444"/>
            </a:xfrm>
            <a:prstGeom prst="rect">
              <a:avLst/>
            </a:prstGeom>
            <a:no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22" name="Picture 21" descr="S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66926" y="4389583"/>
              <a:ext cx="546848" cy="514565"/>
            </a:xfrm>
            <a:prstGeom prst="rect">
              <a:avLst/>
            </a:prstGeom>
          </p:spPr>
        </p:pic>
        <p:sp>
          <p:nvSpPr>
            <p:cNvPr id="23" name="TextBox 22"/>
            <p:cNvSpPr txBox="1"/>
            <p:nvPr/>
          </p:nvSpPr>
          <p:spPr>
            <a:xfrm>
              <a:off x="9329728" y="4947949"/>
              <a:ext cx="878630" cy="430887"/>
            </a:xfrm>
            <a:prstGeom prst="rect">
              <a:avLst/>
            </a:prstGeom>
            <a:no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24" name="TextBox 23"/>
            <p:cNvSpPr txBox="1"/>
            <p:nvPr/>
          </p:nvSpPr>
          <p:spPr>
            <a:xfrm>
              <a:off x="10340934" y="4847767"/>
              <a:ext cx="730851" cy="430887"/>
            </a:xfrm>
            <a:prstGeom prst="rect">
              <a:avLst/>
            </a:prstGeom>
            <a:noFill/>
          </p:spPr>
          <p:txBody>
            <a:bodyPr wrap="square" lIns="0" tIns="0" rIns="0" bIns="0" rtlCol="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Amazon Kinesis</a:t>
              </a:r>
            </a:p>
          </p:txBody>
        </p:sp>
        <p:pic>
          <p:nvPicPr>
            <p:cNvPr id="25" name="Picture 24" descr="Kinesis.e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74868" y="4401605"/>
              <a:ext cx="380559" cy="429711"/>
            </a:xfrm>
            <a:prstGeom prst="rect">
              <a:avLst/>
            </a:prstGeom>
          </p:spPr>
        </p:pic>
        <p:sp>
          <p:nvSpPr>
            <p:cNvPr id="26" name="Rounded Rectangle 25"/>
            <p:cNvSpPr/>
            <p:nvPr/>
          </p:nvSpPr>
          <p:spPr>
            <a:xfrm>
              <a:off x="9212589" y="3232022"/>
              <a:ext cx="1895194" cy="2120502"/>
            </a:xfrm>
            <a:prstGeom prst="roundRect">
              <a:avLst>
                <a:gd name="adj" fmla="val 4605"/>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TextBox 26"/>
            <p:cNvSpPr txBox="1"/>
            <p:nvPr/>
          </p:nvSpPr>
          <p:spPr>
            <a:xfrm>
              <a:off x="9607695" y="2882767"/>
              <a:ext cx="1069801" cy="215444"/>
            </a:xfrm>
            <a:prstGeom prst="rect">
              <a:avLst/>
            </a:prstGeom>
            <a:solidFill>
              <a:schemeClr val="bg1"/>
            </a:solidFill>
          </p:spPr>
          <p:txBody>
            <a:bodyPr wrap="square" lIns="0" tIns="0" rIns="0" bIns="0" rtlCol="0">
              <a:spAutoFit/>
            </a:bodyPr>
            <a:lstStyle/>
            <a:p>
              <a:pPr algn="ctr"/>
              <a:r>
                <a:rPr lang="en-US" sz="1400" b="1" dirty="0">
                  <a:solidFill>
                    <a:schemeClr val="accent3"/>
                  </a:solidFill>
                  <a:latin typeface="Amazon Ember" panose="020B0603020204020204" pitchFamily="34" charset="0"/>
                  <a:ea typeface="Amazon Ember" panose="020B0603020204020204" pitchFamily="34" charset="0"/>
                  <a:cs typeface="Amazon Ember" panose="020B0603020204020204" pitchFamily="34" charset="0"/>
                </a:rPr>
                <a:t>AWS</a:t>
              </a:r>
            </a:p>
          </p:txBody>
        </p:sp>
        <p:cxnSp>
          <p:nvCxnSpPr>
            <p:cNvPr id="28" name="Straight Arrow Connector 27"/>
            <p:cNvCxnSpPr/>
            <p:nvPr/>
          </p:nvCxnSpPr>
          <p:spPr>
            <a:xfrm>
              <a:off x="2834640" y="4256940"/>
              <a:ext cx="1057475" cy="0"/>
            </a:xfrm>
            <a:prstGeom prst="straightConnector1">
              <a:avLst/>
            </a:prstGeom>
            <a:ln w="47625" cap="rnd">
              <a:solidFill>
                <a:schemeClr val="accent3"/>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50630" y="4263229"/>
              <a:ext cx="794496" cy="0"/>
            </a:xfrm>
            <a:prstGeom prst="straightConnector1">
              <a:avLst/>
            </a:prstGeom>
            <a:ln w="47625" cap="rnd">
              <a:solidFill>
                <a:schemeClr val="accent3"/>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852936" y="4300379"/>
              <a:ext cx="306313" cy="0"/>
            </a:xfrm>
            <a:prstGeom prst="straightConnector1">
              <a:avLst/>
            </a:prstGeom>
            <a:ln w="47625" cap="rnd">
              <a:solidFill>
                <a:schemeClr val="accent3"/>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704189" y="3335736"/>
              <a:ext cx="847335" cy="84733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2" name="Oval 31"/>
            <p:cNvSpPr/>
            <p:nvPr/>
          </p:nvSpPr>
          <p:spPr>
            <a:xfrm>
              <a:off x="1704189" y="4277431"/>
              <a:ext cx="847335" cy="84733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Oval 32"/>
            <p:cNvSpPr/>
            <p:nvPr/>
          </p:nvSpPr>
          <p:spPr>
            <a:xfrm>
              <a:off x="855506" y="3781210"/>
              <a:ext cx="847335" cy="84733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4" name="Group 33"/>
            <p:cNvGrpSpPr/>
            <p:nvPr/>
          </p:nvGrpSpPr>
          <p:grpSpPr>
            <a:xfrm>
              <a:off x="1901365" y="3594034"/>
              <a:ext cx="447812" cy="403276"/>
              <a:chOff x="879475" y="817563"/>
              <a:chExt cx="287338" cy="258762"/>
            </a:xfrm>
            <a:solidFill>
              <a:schemeClr val="accent3"/>
            </a:solidFill>
          </p:grpSpPr>
          <p:sp>
            <p:nvSpPr>
              <p:cNvPr id="45" name="Freeform 1593"/>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Freeform 1594"/>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5" name="Group 34"/>
            <p:cNvGrpSpPr/>
            <p:nvPr/>
          </p:nvGrpSpPr>
          <p:grpSpPr>
            <a:xfrm>
              <a:off x="1996858" y="4479735"/>
              <a:ext cx="244824" cy="410307"/>
              <a:chOff x="1996858" y="4493875"/>
              <a:chExt cx="244824" cy="410307"/>
            </a:xfrm>
          </p:grpSpPr>
          <p:sp>
            <p:nvSpPr>
              <p:cNvPr id="43" name="Freeform 1492"/>
              <p:cNvSpPr>
                <a:spLocks noEditPoints="1"/>
              </p:cNvSpPr>
              <p:nvPr/>
            </p:nvSpPr>
            <p:spPr bwMode="auto">
              <a:xfrm>
                <a:off x="1996858" y="4493875"/>
                <a:ext cx="244824" cy="410307"/>
              </a:xfrm>
              <a:custGeom>
                <a:avLst/>
                <a:gdLst>
                  <a:gd name="T0" fmla="*/ 30 w 543"/>
                  <a:gd name="T1" fmla="*/ 181 h 906"/>
                  <a:gd name="T2" fmla="*/ 271 w 543"/>
                  <a:gd name="T3" fmla="*/ 860 h 906"/>
                  <a:gd name="T4" fmla="*/ 246 w 543"/>
                  <a:gd name="T5" fmla="*/ 853 h 906"/>
                  <a:gd name="T6" fmla="*/ 230 w 543"/>
                  <a:gd name="T7" fmla="*/ 833 h 906"/>
                  <a:gd name="T8" fmla="*/ 227 w 543"/>
                  <a:gd name="T9" fmla="*/ 806 h 906"/>
                  <a:gd name="T10" fmla="*/ 240 w 543"/>
                  <a:gd name="T11" fmla="*/ 783 h 906"/>
                  <a:gd name="T12" fmla="*/ 262 w 543"/>
                  <a:gd name="T13" fmla="*/ 771 h 906"/>
                  <a:gd name="T14" fmla="*/ 288 w 543"/>
                  <a:gd name="T15" fmla="*/ 773 h 906"/>
                  <a:gd name="T16" fmla="*/ 308 w 543"/>
                  <a:gd name="T17" fmla="*/ 790 h 906"/>
                  <a:gd name="T18" fmla="*/ 316 w 543"/>
                  <a:gd name="T19" fmla="*/ 815 h 906"/>
                  <a:gd name="T20" fmla="*/ 308 w 543"/>
                  <a:gd name="T21" fmla="*/ 840 h 906"/>
                  <a:gd name="T22" fmla="*/ 288 w 543"/>
                  <a:gd name="T23" fmla="*/ 857 h 906"/>
                  <a:gd name="T24" fmla="*/ 166 w 543"/>
                  <a:gd name="T25" fmla="*/ 90 h 906"/>
                  <a:gd name="T26" fmla="*/ 383 w 543"/>
                  <a:gd name="T27" fmla="*/ 91 h 906"/>
                  <a:gd name="T28" fmla="*/ 389 w 543"/>
                  <a:gd name="T29" fmla="*/ 97 h 906"/>
                  <a:gd name="T30" fmla="*/ 392 w 543"/>
                  <a:gd name="T31" fmla="*/ 106 h 906"/>
                  <a:gd name="T32" fmla="*/ 389 w 543"/>
                  <a:gd name="T33" fmla="*/ 114 h 906"/>
                  <a:gd name="T34" fmla="*/ 383 w 543"/>
                  <a:gd name="T35" fmla="*/ 119 h 906"/>
                  <a:gd name="T36" fmla="*/ 166 w 543"/>
                  <a:gd name="T37" fmla="*/ 120 h 906"/>
                  <a:gd name="T38" fmla="*/ 157 w 543"/>
                  <a:gd name="T39" fmla="*/ 118 h 906"/>
                  <a:gd name="T40" fmla="*/ 151 w 543"/>
                  <a:gd name="T41" fmla="*/ 111 h 906"/>
                  <a:gd name="T42" fmla="*/ 151 w 543"/>
                  <a:gd name="T43" fmla="*/ 103 h 906"/>
                  <a:gd name="T44" fmla="*/ 155 w 543"/>
                  <a:gd name="T45" fmla="*/ 95 h 906"/>
                  <a:gd name="T46" fmla="*/ 162 w 543"/>
                  <a:gd name="T47" fmla="*/ 90 h 906"/>
                  <a:gd name="T48" fmla="*/ 452 w 543"/>
                  <a:gd name="T49" fmla="*/ 0 h 906"/>
                  <a:gd name="T50" fmla="*/ 72 w 543"/>
                  <a:gd name="T51" fmla="*/ 2 h 906"/>
                  <a:gd name="T52" fmla="*/ 47 w 543"/>
                  <a:gd name="T53" fmla="*/ 11 h 906"/>
                  <a:gd name="T54" fmla="*/ 26 w 543"/>
                  <a:gd name="T55" fmla="*/ 26 h 906"/>
                  <a:gd name="T56" fmla="*/ 11 w 543"/>
                  <a:gd name="T57" fmla="*/ 47 h 906"/>
                  <a:gd name="T58" fmla="*/ 2 w 543"/>
                  <a:gd name="T59" fmla="*/ 73 h 906"/>
                  <a:gd name="T60" fmla="*/ 0 w 543"/>
                  <a:gd name="T61" fmla="*/ 151 h 906"/>
                  <a:gd name="T62" fmla="*/ 0 w 543"/>
                  <a:gd name="T63" fmla="*/ 824 h 906"/>
                  <a:gd name="T64" fmla="*/ 6 w 543"/>
                  <a:gd name="T65" fmla="*/ 850 h 906"/>
                  <a:gd name="T66" fmla="*/ 21 w 543"/>
                  <a:gd name="T67" fmla="*/ 872 h 906"/>
                  <a:gd name="T68" fmla="*/ 40 w 543"/>
                  <a:gd name="T69" fmla="*/ 890 h 906"/>
                  <a:gd name="T70" fmla="*/ 63 w 543"/>
                  <a:gd name="T71" fmla="*/ 901 h 906"/>
                  <a:gd name="T72" fmla="*/ 91 w 543"/>
                  <a:gd name="T73" fmla="*/ 906 h 906"/>
                  <a:gd name="T74" fmla="*/ 471 w 543"/>
                  <a:gd name="T75" fmla="*/ 903 h 906"/>
                  <a:gd name="T76" fmla="*/ 495 w 543"/>
                  <a:gd name="T77" fmla="*/ 895 h 906"/>
                  <a:gd name="T78" fmla="*/ 516 w 543"/>
                  <a:gd name="T79" fmla="*/ 879 h 906"/>
                  <a:gd name="T80" fmla="*/ 532 w 543"/>
                  <a:gd name="T81" fmla="*/ 858 h 906"/>
                  <a:gd name="T82" fmla="*/ 541 w 543"/>
                  <a:gd name="T83" fmla="*/ 833 h 906"/>
                  <a:gd name="T84" fmla="*/ 543 w 543"/>
                  <a:gd name="T85" fmla="*/ 754 h 906"/>
                  <a:gd name="T86" fmla="*/ 543 w 543"/>
                  <a:gd name="T87" fmla="*/ 82 h 906"/>
                  <a:gd name="T88" fmla="*/ 536 w 543"/>
                  <a:gd name="T89" fmla="*/ 55 h 906"/>
                  <a:gd name="T90" fmla="*/ 522 w 543"/>
                  <a:gd name="T91" fmla="*/ 33 h 906"/>
                  <a:gd name="T92" fmla="*/ 503 w 543"/>
                  <a:gd name="T93" fmla="*/ 15 h 906"/>
                  <a:gd name="T94" fmla="*/ 479 w 543"/>
                  <a:gd name="T95" fmla="*/ 4 h 906"/>
                  <a:gd name="T96" fmla="*/ 452 w 543"/>
                  <a:gd name="T97"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3" h="906">
                    <a:moveTo>
                      <a:pt x="513" y="724"/>
                    </a:moveTo>
                    <a:lnTo>
                      <a:pt x="30" y="724"/>
                    </a:lnTo>
                    <a:lnTo>
                      <a:pt x="30" y="181"/>
                    </a:lnTo>
                    <a:lnTo>
                      <a:pt x="513" y="181"/>
                    </a:lnTo>
                    <a:lnTo>
                      <a:pt x="513" y="724"/>
                    </a:lnTo>
                    <a:close/>
                    <a:moveTo>
                      <a:pt x="271" y="860"/>
                    </a:moveTo>
                    <a:lnTo>
                      <a:pt x="262" y="859"/>
                    </a:lnTo>
                    <a:lnTo>
                      <a:pt x="254" y="857"/>
                    </a:lnTo>
                    <a:lnTo>
                      <a:pt x="246" y="853"/>
                    </a:lnTo>
                    <a:lnTo>
                      <a:pt x="240" y="847"/>
                    </a:lnTo>
                    <a:lnTo>
                      <a:pt x="234" y="840"/>
                    </a:lnTo>
                    <a:lnTo>
                      <a:pt x="230" y="833"/>
                    </a:lnTo>
                    <a:lnTo>
                      <a:pt x="227" y="824"/>
                    </a:lnTo>
                    <a:lnTo>
                      <a:pt x="225" y="815"/>
                    </a:lnTo>
                    <a:lnTo>
                      <a:pt x="227" y="806"/>
                    </a:lnTo>
                    <a:lnTo>
                      <a:pt x="230" y="797"/>
                    </a:lnTo>
                    <a:lnTo>
                      <a:pt x="234" y="790"/>
                    </a:lnTo>
                    <a:lnTo>
                      <a:pt x="240" y="783"/>
                    </a:lnTo>
                    <a:lnTo>
                      <a:pt x="246" y="777"/>
                    </a:lnTo>
                    <a:lnTo>
                      <a:pt x="254" y="773"/>
                    </a:lnTo>
                    <a:lnTo>
                      <a:pt x="262" y="771"/>
                    </a:lnTo>
                    <a:lnTo>
                      <a:pt x="271" y="770"/>
                    </a:lnTo>
                    <a:lnTo>
                      <a:pt x="281" y="771"/>
                    </a:lnTo>
                    <a:lnTo>
                      <a:pt x="288" y="773"/>
                    </a:lnTo>
                    <a:lnTo>
                      <a:pt x="296" y="777"/>
                    </a:lnTo>
                    <a:lnTo>
                      <a:pt x="303" y="783"/>
                    </a:lnTo>
                    <a:lnTo>
                      <a:pt x="308" y="790"/>
                    </a:lnTo>
                    <a:lnTo>
                      <a:pt x="313" y="797"/>
                    </a:lnTo>
                    <a:lnTo>
                      <a:pt x="316" y="806"/>
                    </a:lnTo>
                    <a:lnTo>
                      <a:pt x="316" y="815"/>
                    </a:lnTo>
                    <a:lnTo>
                      <a:pt x="316" y="824"/>
                    </a:lnTo>
                    <a:lnTo>
                      <a:pt x="313" y="833"/>
                    </a:lnTo>
                    <a:lnTo>
                      <a:pt x="308" y="840"/>
                    </a:lnTo>
                    <a:lnTo>
                      <a:pt x="303" y="847"/>
                    </a:lnTo>
                    <a:lnTo>
                      <a:pt x="296" y="853"/>
                    </a:lnTo>
                    <a:lnTo>
                      <a:pt x="288" y="857"/>
                    </a:lnTo>
                    <a:lnTo>
                      <a:pt x="281" y="859"/>
                    </a:lnTo>
                    <a:lnTo>
                      <a:pt x="271" y="860"/>
                    </a:lnTo>
                    <a:close/>
                    <a:moveTo>
                      <a:pt x="166" y="90"/>
                    </a:moveTo>
                    <a:lnTo>
                      <a:pt x="377" y="90"/>
                    </a:lnTo>
                    <a:lnTo>
                      <a:pt x="380" y="90"/>
                    </a:lnTo>
                    <a:lnTo>
                      <a:pt x="383" y="91"/>
                    </a:lnTo>
                    <a:lnTo>
                      <a:pt x="386" y="94"/>
                    </a:lnTo>
                    <a:lnTo>
                      <a:pt x="388" y="95"/>
                    </a:lnTo>
                    <a:lnTo>
                      <a:pt x="389" y="97"/>
                    </a:lnTo>
                    <a:lnTo>
                      <a:pt x="390" y="100"/>
                    </a:lnTo>
                    <a:lnTo>
                      <a:pt x="391" y="103"/>
                    </a:lnTo>
                    <a:lnTo>
                      <a:pt x="392" y="106"/>
                    </a:lnTo>
                    <a:lnTo>
                      <a:pt x="391" y="109"/>
                    </a:lnTo>
                    <a:lnTo>
                      <a:pt x="390" y="111"/>
                    </a:lnTo>
                    <a:lnTo>
                      <a:pt x="389" y="114"/>
                    </a:lnTo>
                    <a:lnTo>
                      <a:pt x="388" y="116"/>
                    </a:lnTo>
                    <a:lnTo>
                      <a:pt x="386" y="118"/>
                    </a:lnTo>
                    <a:lnTo>
                      <a:pt x="383" y="119"/>
                    </a:lnTo>
                    <a:lnTo>
                      <a:pt x="380" y="120"/>
                    </a:lnTo>
                    <a:lnTo>
                      <a:pt x="377" y="121"/>
                    </a:lnTo>
                    <a:lnTo>
                      <a:pt x="166" y="120"/>
                    </a:lnTo>
                    <a:lnTo>
                      <a:pt x="162" y="120"/>
                    </a:lnTo>
                    <a:lnTo>
                      <a:pt x="160" y="119"/>
                    </a:lnTo>
                    <a:lnTo>
                      <a:pt x="157" y="118"/>
                    </a:lnTo>
                    <a:lnTo>
                      <a:pt x="155" y="116"/>
                    </a:lnTo>
                    <a:lnTo>
                      <a:pt x="154" y="114"/>
                    </a:lnTo>
                    <a:lnTo>
                      <a:pt x="151" y="111"/>
                    </a:lnTo>
                    <a:lnTo>
                      <a:pt x="151" y="109"/>
                    </a:lnTo>
                    <a:lnTo>
                      <a:pt x="150" y="106"/>
                    </a:lnTo>
                    <a:lnTo>
                      <a:pt x="151" y="103"/>
                    </a:lnTo>
                    <a:lnTo>
                      <a:pt x="151" y="100"/>
                    </a:lnTo>
                    <a:lnTo>
                      <a:pt x="154" y="97"/>
                    </a:lnTo>
                    <a:lnTo>
                      <a:pt x="155" y="95"/>
                    </a:lnTo>
                    <a:lnTo>
                      <a:pt x="157" y="94"/>
                    </a:lnTo>
                    <a:lnTo>
                      <a:pt x="160" y="91"/>
                    </a:lnTo>
                    <a:lnTo>
                      <a:pt x="162" y="90"/>
                    </a:lnTo>
                    <a:lnTo>
                      <a:pt x="166" y="90"/>
                    </a:lnTo>
                    <a:lnTo>
                      <a:pt x="166" y="90"/>
                    </a:lnTo>
                    <a:close/>
                    <a:moveTo>
                      <a:pt x="452" y="0"/>
                    </a:moveTo>
                    <a:lnTo>
                      <a:pt x="91" y="0"/>
                    </a:lnTo>
                    <a:lnTo>
                      <a:pt x="81" y="1"/>
                    </a:lnTo>
                    <a:lnTo>
                      <a:pt x="72" y="2"/>
                    </a:lnTo>
                    <a:lnTo>
                      <a:pt x="63" y="4"/>
                    </a:lnTo>
                    <a:lnTo>
                      <a:pt x="55" y="7"/>
                    </a:lnTo>
                    <a:lnTo>
                      <a:pt x="47" y="11"/>
                    </a:lnTo>
                    <a:lnTo>
                      <a:pt x="40" y="15"/>
                    </a:lnTo>
                    <a:lnTo>
                      <a:pt x="33" y="21"/>
                    </a:lnTo>
                    <a:lnTo>
                      <a:pt x="26" y="26"/>
                    </a:lnTo>
                    <a:lnTo>
                      <a:pt x="21" y="33"/>
                    </a:lnTo>
                    <a:lnTo>
                      <a:pt x="15" y="39"/>
                    </a:lnTo>
                    <a:lnTo>
                      <a:pt x="11" y="47"/>
                    </a:lnTo>
                    <a:lnTo>
                      <a:pt x="6" y="55"/>
                    </a:lnTo>
                    <a:lnTo>
                      <a:pt x="4" y="64"/>
                    </a:lnTo>
                    <a:lnTo>
                      <a:pt x="2" y="73"/>
                    </a:lnTo>
                    <a:lnTo>
                      <a:pt x="0" y="82"/>
                    </a:lnTo>
                    <a:lnTo>
                      <a:pt x="0" y="90"/>
                    </a:lnTo>
                    <a:lnTo>
                      <a:pt x="0" y="151"/>
                    </a:lnTo>
                    <a:lnTo>
                      <a:pt x="0" y="754"/>
                    </a:lnTo>
                    <a:lnTo>
                      <a:pt x="0" y="815"/>
                    </a:lnTo>
                    <a:lnTo>
                      <a:pt x="0" y="824"/>
                    </a:lnTo>
                    <a:lnTo>
                      <a:pt x="2" y="833"/>
                    </a:lnTo>
                    <a:lnTo>
                      <a:pt x="4" y="842"/>
                    </a:lnTo>
                    <a:lnTo>
                      <a:pt x="6" y="850"/>
                    </a:lnTo>
                    <a:lnTo>
                      <a:pt x="11" y="858"/>
                    </a:lnTo>
                    <a:lnTo>
                      <a:pt x="15" y="866"/>
                    </a:lnTo>
                    <a:lnTo>
                      <a:pt x="21" y="872"/>
                    </a:lnTo>
                    <a:lnTo>
                      <a:pt x="26" y="879"/>
                    </a:lnTo>
                    <a:lnTo>
                      <a:pt x="33" y="885"/>
                    </a:lnTo>
                    <a:lnTo>
                      <a:pt x="40" y="890"/>
                    </a:lnTo>
                    <a:lnTo>
                      <a:pt x="47" y="895"/>
                    </a:lnTo>
                    <a:lnTo>
                      <a:pt x="55" y="898"/>
                    </a:lnTo>
                    <a:lnTo>
                      <a:pt x="63" y="901"/>
                    </a:lnTo>
                    <a:lnTo>
                      <a:pt x="72" y="903"/>
                    </a:lnTo>
                    <a:lnTo>
                      <a:pt x="81" y="905"/>
                    </a:lnTo>
                    <a:lnTo>
                      <a:pt x="91" y="906"/>
                    </a:lnTo>
                    <a:lnTo>
                      <a:pt x="452" y="906"/>
                    </a:lnTo>
                    <a:lnTo>
                      <a:pt x="461" y="905"/>
                    </a:lnTo>
                    <a:lnTo>
                      <a:pt x="471" y="903"/>
                    </a:lnTo>
                    <a:lnTo>
                      <a:pt x="479" y="901"/>
                    </a:lnTo>
                    <a:lnTo>
                      <a:pt x="488" y="898"/>
                    </a:lnTo>
                    <a:lnTo>
                      <a:pt x="495" y="895"/>
                    </a:lnTo>
                    <a:lnTo>
                      <a:pt x="503" y="890"/>
                    </a:lnTo>
                    <a:lnTo>
                      <a:pt x="510" y="885"/>
                    </a:lnTo>
                    <a:lnTo>
                      <a:pt x="516" y="879"/>
                    </a:lnTo>
                    <a:lnTo>
                      <a:pt x="522" y="872"/>
                    </a:lnTo>
                    <a:lnTo>
                      <a:pt x="527" y="866"/>
                    </a:lnTo>
                    <a:lnTo>
                      <a:pt x="532" y="858"/>
                    </a:lnTo>
                    <a:lnTo>
                      <a:pt x="536" y="850"/>
                    </a:lnTo>
                    <a:lnTo>
                      <a:pt x="538" y="842"/>
                    </a:lnTo>
                    <a:lnTo>
                      <a:pt x="541" y="833"/>
                    </a:lnTo>
                    <a:lnTo>
                      <a:pt x="543" y="824"/>
                    </a:lnTo>
                    <a:lnTo>
                      <a:pt x="543" y="815"/>
                    </a:lnTo>
                    <a:lnTo>
                      <a:pt x="543" y="754"/>
                    </a:lnTo>
                    <a:lnTo>
                      <a:pt x="543" y="151"/>
                    </a:lnTo>
                    <a:lnTo>
                      <a:pt x="543" y="90"/>
                    </a:lnTo>
                    <a:lnTo>
                      <a:pt x="543" y="82"/>
                    </a:lnTo>
                    <a:lnTo>
                      <a:pt x="541" y="73"/>
                    </a:lnTo>
                    <a:lnTo>
                      <a:pt x="538" y="64"/>
                    </a:lnTo>
                    <a:lnTo>
                      <a:pt x="536" y="55"/>
                    </a:lnTo>
                    <a:lnTo>
                      <a:pt x="532" y="47"/>
                    </a:lnTo>
                    <a:lnTo>
                      <a:pt x="527" y="39"/>
                    </a:lnTo>
                    <a:lnTo>
                      <a:pt x="522" y="33"/>
                    </a:lnTo>
                    <a:lnTo>
                      <a:pt x="516" y="26"/>
                    </a:lnTo>
                    <a:lnTo>
                      <a:pt x="510" y="21"/>
                    </a:lnTo>
                    <a:lnTo>
                      <a:pt x="503" y="15"/>
                    </a:lnTo>
                    <a:lnTo>
                      <a:pt x="495" y="11"/>
                    </a:lnTo>
                    <a:lnTo>
                      <a:pt x="488" y="7"/>
                    </a:lnTo>
                    <a:lnTo>
                      <a:pt x="479" y="4"/>
                    </a:lnTo>
                    <a:lnTo>
                      <a:pt x="471" y="2"/>
                    </a:lnTo>
                    <a:lnTo>
                      <a:pt x="461" y="1"/>
                    </a:lnTo>
                    <a:lnTo>
                      <a:pt x="452" y="0"/>
                    </a:lnTo>
                    <a:lnTo>
                      <a:pt x="452"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Oval 43"/>
              <p:cNvSpPr/>
              <p:nvPr/>
            </p:nvSpPr>
            <p:spPr>
              <a:xfrm>
                <a:off x="2091313" y="4835696"/>
                <a:ext cx="54037" cy="540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36" name="Group 35"/>
            <p:cNvGrpSpPr/>
            <p:nvPr/>
          </p:nvGrpSpPr>
          <p:grpSpPr>
            <a:xfrm>
              <a:off x="1074594" y="4034980"/>
              <a:ext cx="409157" cy="354603"/>
              <a:chOff x="11028363" y="5368925"/>
              <a:chExt cx="285750" cy="247650"/>
            </a:xfrm>
            <a:solidFill>
              <a:schemeClr val="accent3"/>
            </a:solidFill>
          </p:grpSpPr>
          <p:sp>
            <p:nvSpPr>
              <p:cNvPr id="37" name="Freeform 3577"/>
              <p:cNvSpPr>
                <a:spLocks/>
              </p:cNvSpPr>
              <p:nvPr/>
            </p:nvSpPr>
            <p:spPr bwMode="auto">
              <a:xfrm>
                <a:off x="11028363" y="5454650"/>
                <a:ext cx="66675" cy="114300"/>
              </a:xfrm>
              <a:custGeom>
                <a:avLst/>
                <a:gdLst>
                  <a:gd name="T0" fmla="*/ 0 w 169"/>
                  <a:gd name="T1" fmla="*/ 98 h 288"/>
                  <a:gd name="T2" fmla="*/ 0 w 169"/>
                  <a:gd name="T3" fmla="*/ 114 h 288"/>
                  <a:gd name="T4" fmla="*/ 2 w 169"/>
                  <a:gd name="T5" fmla="*/ 131 h 288"/>
                  <a:gd name="T6" fmla="*/ 3 w 169"/>
                  <a:gd name="T7" fmla="*/ 139 h 288"/>
                  <a:gd name="T8" fmla="*/ 5 w 169"/>
                  <a:gd name="T9" fmla="*/ 146 h 288"/>
                  <a:gd name="T10" fmla="*/ 9 w 169"/>
                  <a:gd name="T11" fmla="*/ 153 h 288"/>
                  <a:gd name="T12" fmla="*/ 13 w 169"/>
                  <a:gd name="T13" fmla="*/ 159 h 288"/>
                  <a:gd name="T14" fmla="*/ 18 w 169"/>
                  <a:gd name="T15" fmla="*/ 163 h 288"/>
                  <a:gd name="T16" fmla="*/ 23 w 169"/>
                  <a:gd name="T17" fmla="*/ 166 h 288"/>
                  <a:gd name="T18" fmla="*/ 23 w 169"/>
                  <a:gd name="T19" fmla="*/ 288 h 288"/>
                  <a:gd name="T20" fmla="*/ 144 w 169"/>
                  <a:gd name="T21" fmla="*/ 288 h 288"/>
                  <a:gd name="T22" fmla="*/ 144 w 169"/>
                  <a:gd name="T23" fmla="*/ 166 h 288"/>
                  <a:gd name="T24" fmla="*/ 151 w 169"/>
                  <a:gd name="T25" fmla="*/ 162 h 288"/>
                  <a:gd name="T26" fmla="*/ 156 w 169"/>
                  <a:gd name="T27" fmla="*/ 157 h 288"/>
                  <a:gd name="T28" fmla="*/ 161 w 169"/>
                  <a:gd name="T29" fmla="*/ 150 h 288"/>
                  <a:gd name="T30" fmla="*/ 165 w 169"/>
                  <a:gd name="T31" fmla="*/ 140 h 288"/>
                  <a:gd name="T32" fmla="*/ 166 w 169"/>
                  <a:gd name="T33" fmla="*/ 130 h 288"/>
                  <a:gd name="T34" fmla="*/ 167 w 169"/>
                  <a:gd name="T35" fmla="*/ 119 h 288"/>
                  <a:gd name="T36" fmla="*/ 169 w 169"/>
                  <a:gd name="T37" fmla="*/ 109 h 288"/>
                  <a:gd name="T38" fmla="*/ 169 w 169"/>
                  <a:gd name="T39" fmla="*/ 99 h 288"/>
                  <a:gd name="T40" fmla="*/ 169 w 169"/>
                  <a:gd name="T41" fmla="*/ 0 h 288"/>
                  <a:gd name="T42" fmla="*/ 0 w 169"/>
                  <a:gd name="T43" fmla="*/ 0 h 288"/>
                  <a:gd name="T44" fmla="*/ 0 w 169"/>
                  <a:gd name="T45" fmla="*/ 9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 h="288">
                    <a:moveTo>
                      <a:pt x="0" y="98"/>
                    </a:moveTo>
                    <a:lnTo>
                      <a:pt x="0" y="114"/>
                    </a:lnTo>
                    <a:lnTo>
                      <a:pt x="2" y="131"/>
                    </a:lnTo>
                    <a:lnTo>
                      <a:pt x="3" y="139"/>
                    </a:lnTo>
                    <a:lnTo>
                      <a:pt x="5" y="146"/>
                    </a:lnTo>
                    <a:lnTo>
                      <a:pt x="9" y="153"/>
                    </a:lnTo>
                    <a:lnTo>
                      <a:pt x="13" y="159"/>
                    </a:lnTo>
                    <a:lnTo>
                      <a:pt x="18" y="163"/>
                    </a:lnTo>
                    <a:lnTo>
                      <a:pt x="23" y="166"/>
                    </a:lnTo>
                    <a:lnTo>
                      <a:pt x="23" y="288"/>
                    </a:lnTo>
                    <a:lnTo>
                      <a:pt x="144" y="288"/>
                    </a:lnTo>
                    <a:lnTo>
                      <a:pt x="144" y="166"/>
                    </a:lnTo>
                    <a:lnTo>
                      <a:pt x="151" y="162"/>
                    </a:lnTo>
                    <a:lnTo>
                      <a:pt x="156" y="157"/>
                    </a:lnTo>
                    <a:lnTo>
                      <a:pt x="161" y="150"/>
                    </a:lnTo>
                    <a:lnTo>
                      <a:pt x="165" y="140"/>
                    </a:lnTo>
                    <a:lnTo>
                      <a:pt x="166" y="130"/>
                    </a:lnTo>
                    <a:lnTo>
                      <a:pt x="167" y="119"/>
                    </a:lnTo>
                    <a:lnTo>
                      <a:pt x="169" y="109"/>
                    </a:lnTo>
                    <a:lnTo>
                      <a:pt x="169" y="99"/>
                    </a:lnTo>
                    <a:lnTo>
                      <a:pt x="169" y="0"/>
                    </a:lnTo>
                    <a:lnTo>
                      <a:pt x="0" y="0"/>
                    </a:lnTo>
                    <a:lnTo>
                      <a:pt x="0"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Freeform 3578"/>
              <p:cNvSpPr>
                <a:spLocks/>
              </p:cNvSpPr>
              <p:nvPr/>
            </p:nvSpPr>
            <p:spPr bwMode="auto">
              <a:xfrm>
                <a:off x="11247438" y="5454650"/>
                <a:ext cx="66675" cy="114300"/>
              </a:xfrm>
              <a:custGeom>
                <a:avLst/>
                <a:gdLst>
                  <a:gd name="T0" fmla="*/ 0 w 168"/>
                  <a:gd name="T1" fmla="*/ 0 h 288"/>
                  <a:gd name="T2" fmla="*/ 0 w 168"/>
                  <a:gd name="T3" fmla="*/ 95 h 288"/>
                  <a:gd name="T4" fmla="*/ 0 w 168"/>
                  <a:gd name="T5" fmla="*/ 105 h 288"/>
                  <a:gd name="T6" fmla="*/ 1 w 168"/>
                  <a:gd name="T7" fmla="*/ 116 h 288"/>
                  <a:gd name="T8" fmla="*/ 3 w 168"/>
                  <a:gd name="T9" fmla="*/ 123 h 288"/>
                  <a:gd name="T10" fmla="*/ 6 w 168"/>
                  <a:gd name="T11" fmla="*/ 131 h 288"/>
                  <a:gd name="T12" fmla="*/ 10 w 168"/>
                  <a:gd name="T13" fmla="*/ 139 h 288"/>
                  <a:gd name="T14" fmla="*/ 14 w 168"/>
                  <a:gd name="T15" fmla="*/ 144 h 288"/>
                  <a:gd name="T16" fmla="*/ 19 w 168"/>
                  <a:gd name="T17" fmla="*/ 149 h 288"/>
                  <a:gd name="T18" fmla="*/ 24 w 168"/>
                  <a:gd name="T19" fmla="*/ 153 h 288"/>
                  <a:gd name="T20" fmla="*/ 24 w 168"/>
                  <a:gd name="T21" fmla="*/ 288 h 288"/>
                  <a:gd name="T22" fmla="*/ 143 w 168"/>
                  <a:gd name="T23" fmla="*/ 288 h 288"/>
                  <a:gd name="T24" fmla="*/ 143 w 168"/>
                  <a:gd name="T25" fmla="*/ 153 h 288"/>
                  <a:gd name="T26" fmla="*/ 150 w 168"/>
                  <a:gd name="T27" fmla="*/ 149 h 288"/>
                  <a:gd name="T28" fmla="*/ 154 w 168"/>
                  <a:gd name="T29" fmla="*/ 144 h 288"/>
                  <a:gd name="T30" fmla="*/ 158 w 168"/>
                  <a:gd name="T31" fmla="*/ 137 h 288"/>
                  <a:gd name="T32" fmla="*/ 161 w 168"/>
                  <a:gd name="T33" fmla="*/ 130 h 288"/>
                  <a:gd name="T34" fmla="*/ 164 w 168"/>
                  <a:gd name="T35" fmla="*/ 122 h 288"/>
                  <a:gd name="T36" fmla="*/ 167 w 168"/>
                  <a:gd name="T37" fmla="*/ 113 h 288"/>
                  <a:gd name="T38" fmla="*/ 168 w 168"/>
                  <a:gd name="T39" fmla="*/ 104 h 288"/>
                  <a:gd name="T40" fmla="*/ 168 w 168"/>
                  <a:gd name="T41" fmla="*/ 95 h 288"/>
                  <a:gd name="T42" fmla="*/ 168 w 168"/>
                  <a:gd name="T43" fmla="*/ 0 h 288"/>
                  <a:gd name="T44" fmla="*/ 0 w 168"/>
                  <a:gd name="T45"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88">
                    <a:moveTo>
                      <a:pt x="0" y="0"/>
                    </a:moveTo>
                    <a:lnTo>
                      <a:pt x="0" y="95"/>
                    </a:lnTo>
                    <a:lnTo>
                      <a:pt x="0" y="105"/>
                    </a:lnTo>
                    <a:lnTo>
                      <a:pt x="1" y="116"/>
                    </a:lnTo>
                    <a:lnTo>
                      <a:pt x="3" y="123"/>
                    </a:lnTo>
                    <a:lnTo>
                      <a:pt x="6" y="131"/>
                    </a:lnTo>
                    <a:lnTo>
                      <a:pt x="10" y="139"/>
                    </a:lnTo>
                    <a:lnTo>
                      <a:pt x="14" y="144"/>
                    </a:lnTo>
                    <a:lnTo>
                      <a:pt x="19" y="149"/>
                    </a:lnTo>
                    <a:lnTo>
                      <a:pt x="24" y="153"/>
                    </a:lnTo>
                    <a:lnTo>
                      <a:pt x="24" y="288"/>
                    </a:lnTo>
                    <a:lnTo>
                      <a:pt x="143" y="288"/>
                    </a:lnTo>
                    <a:lnTo>
                      <a:pt x="143" y="153"/>
                    </a:lnTo>
                    <a:lnTo>
                      <a:pt x="150" y="149"/>
                    </a:lnTo>
                    <a:lnTo>
                      <a:pt x="154" y="144"/>
                    </a:lnTo>
                    <a:lnTo>
                      <a:pt x="158" y="137"/>
                    </a:lnTo>
                    <a:lnTo>
                      <a:pt x="161" y="130"/>
                    </a:lnTo>
                    <a:lnTo>
                      <a:pt x="164" y="122"/>
                    </a:lnTo>
                    <a:lnTo>
                      <a:pt x="167" y="113"/>
                    </a:lnTo>
                    <a:lnTo>
                      <a:pt x="168" y="104"/>
                    </a:lnTo>
                    <a:lnTo>
                      <a:pt x="168" y="95"/>
                    </a:lnTo>
                    <a:lnTo>
                      <a:pt x="16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Freeform 3579"/>
              <p:cNvSpPr>
                <a:spLocks/>
              </p:cNvSpPr>
              <p:nvPr/>
            </p:nvSpPr>
            <p:spPr bwMode="auto">
              <a:xfrm>
                <a:off x="11123613" y="5454650"/>
                <a:ext cx="95250" cy="161925"/>
              </a:xfrm>
              <a:custGeom>
                <a:avLst/>
                <a:gdLst>
                  <a:gd name="T0" fmla="*/ 0 w 241"/>
                  <a:gd name="T1" fmla="*/ 168 h 408"/>
                  <a:gd name="T2" fmla="*/ 0 w 241"/>
                  <a:gd name="T3" fmla="*/ 182 h 408"/>
                  <a:gd name="T4" fmla="*/ 3 w 241"/>
                  <a:gd name="T5" fmla="*/ 195 h 408"/>
                  <a:gd name="T6" fmla="*/ 7 w 241"/>
                  <a:gd name="T7" fmla="*/ 206 h 408"/>
                  <a:gd name="T8" fmla="*/ 13 w 241"/>
                  <a:gd name="T9" fmla="*/ 216 h 408"/>
                  <a:gd name="T10" fmla="*/ 20 w 241"/>
                  <a:gd name="T11" fmla="*/ 225 h 408"/>
                  <a:gd name="T12" fmla="*/ 27 w 241"/>
                  <a:gd name="T13" fmla="*/ 231 h 408"/>
                  <a:gd name="T14" fmla="*/ 38 w 241"/>
                  <a:gd name="T15" fmla="*/ 236 h 408"/>
                  <a:gd name="T16" fmla="*/ 48 w 241"/>
                  <a:gd name="T17" fmla="*/ 239 h 408"/>
                  <a:gd name="T18" fmla="*/ 48 w 241"/>
                  <a:gd name="T19" fmla="*/ 408 h 408"/>
                  <a:gd name="T20" fmla="*/ 192 w 241"/>
                  <a:gd name="T21" fmla="*/ 408 h 408"/>
                  <a:gd name="T22" fmla="*/ 192 w 241"/>
                  <a:gd name="T23" fmla="*/ 239 h 408"/>
                  <a:gd name="T24" fmla="*/ 203 w 241"/>
                  <a:gd name="T25" fmla="*/ 236 h 408"/>
                  <a:gd name="T26" fmla="*/ 212 w 241"/>
                  <a:gd name="T27" fmla="*/ 231 h 408"/>
                  <a:gd name="T28" fmla="*/ 221 w 241"/>
                  <a:gd name="T29" fmla="*/ 225 h 408"/>
                  <a:gd name="T30" fmla="*/ 228 w 241"/>
                  <a:gd name="T31" fmla="*/ 216 h 408"/>
                  <a:gd name="T32" fmla="*/ 233 w 241"/>
                  <a:gd name="T33" fmla="*/ 206 h 408"/>
                  <a:gd name="T34" fmla="*/ 237 w 241"/>
                  <a:gd name="T35" fmla="*/ 195 h 408"/>
                  <a:gd name="T36" fmla="*/ 239 w 241"/>
                  <a:gd name="T37" fmla="*/ 182 h 408"/>
                  <a:gd name="T38" fmla="*/ 241 w 241"/>
                  <a:gd name="T39" fmla="*/ 168 h 408"/>
                  <a:gd name="T40" fmla="*/ 241 w 241"/>
                  <a:gd name="T41" fmla="*/ 0 h 408"/>
                  <a:gd name="T42" fmla="*/ 0 w 241"/>
                  <a:gd name="T43" fmla="*/ 0 h 408"/>
                  <a:gd name="T44" fmla="*/ 0 w 241"/>
                  <a:gd name="T45" fmla="*/ 16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1" h="408">
                    <a:moveTo>
                      <a:pt x="0" y="168"/>
                    </a:moveTo>
                    <a:lnTo>
                      <a:pt x="0" y="182"/>
                    </a:lnTo>
                    <a:lnTo>
                      <a:pt x="3" y="195"/>
                    </a:lnTo>
                    <a:lnTo>
                      <a:pt x="7" y="206"/>
                    </a:lnTo>
                    <a:lnTo>
                      <a:pt x="13" y="216"/>
                    </a:lnTo>
                    <a:lnTo>
                      <a:pt x="20" y="225"/>
                    </a:lnTo>
                    <a:lnTo>
                      <a:pt x="27" y="231"/>
                    </a:lnTo>
                    <a:lnTo>
                      <a:pt x="38" y="236"/>
                    </a:lnTo>
                    <a:lnTo>
                      <a:pt x="48" y="239"/>
                    </a:lnTo>
                    <a:lnTo>
                      <a:pt x="48" y="408"/>
                    </a:lnTo>
                    <a:lnTo>
                      <a:pt x="192" y="408"/>
                    </a:lnTo>
                    <a:lnTo>
                      <a:pt x="192" y="239"/>
                    </a:lnTo>
                    <a:lnTo>
                      <a:pt x="203" y="236"/>
                    </a:lnTo>
                    <a:lnTo>
                      <a:pt x="212" y="231"/>
                    </a:lnTo>
                    <a:lnTo>
                      <a:pt x="221" y="225"/>
                    </a:lnTo>
                    <a:lnTo>
                      <a:pt x="228" y="216"/>
                    </a:lnTo>
                    <a:lnTo>
                      <a:pt x="233" y="206"/>
                    </a:lnTo>
                    <a:lnTo>
                      <a:pt x="237" y="195"/>
                    </a:lnTo>
                    <a:lnTo>
                      <a:pt x="239" y="182"/>
                    </a:lnTo>
                    <a:lnTo>
                      <a:pt x="241" y="168"/>
                    </a:lnTo>
                    <a:lnTo>
                      <a:pt x="241" y="0"/>
                    </a:lnTo>
                    <a:lnTo>
                      <a:pt x="0" y="0"/>
                    </a:lnTo>
                    <a:lnTo>
                      <a:pt x="0"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Freeform 3581"/>
              <p:cNvSpPr>
                <a:spLocks/>
              </p:cNvSpPr>
              <p:nvPr/>
            </p:nvSpPr>
            <p:spPr bwMode="auto">
              <a:xfrm>
                <a:off x="11256963" y="5397500"/>
                <a:ext cx="47625" cy="47625"/>
              </a:xfrm>
              <a:custGeom>
                <a:avLst/>
                <a:gdLst>
                  <a:gd name="T0" fmla="*/ 60 w 119"/>
                  <a:gd name="T1" fmla="*/ 121 h 121"/>
                  <a:gd name="T2" fmla="*/ 72 w 119"/>
                  <a:gd name="T3" fmla="*/ 119 h 121"/>
                  <a:gd name="T4" fmla="*/ 83 w 119"/>
                  <a:gd name="T5" fmla="*/ 115 h 121"/>
                  <a:gd name="T6" fmla="*/ 94 w 119"/>
                  <a:gd name="T7" fmla="*/ 110 h 121"/>
                  <a:gd name="T8" fmla="*/ 103 w 119"/>
                  <a:gd name="T9" fmla="*/ 103 h 121"/>
                  <a:gd name="T10" fmla="*/ 109 w 119"/>
                  <a:gd name="T11" fmla="*/ 94 h 121"/>
                  <a:gd name="T12" fmla="*/ 116 w 119"/>
                  <a:gd name="T13" fmla="*/ 83 h 121"/>
                  <a:gd name="T14" fmla="*/ 118 w 119"/>
                  <a:gd name="T15" fmla="*/ 72 h 121"/>
                  <a:gd name="T16" fmla="*/ 119 w 119"/>
                  <a:gd name="T17" fmla="*/ 60 h 121"/>
                  <a:gd name="T18" fmla="*/ 118 w 119"/>
                  <a:gd name="T19" fmla="*/ 49 h 121"/>
                  <a:gd name="T20" fmla="*/ 116 w 119"/>
                  <a:gd name="T21" fmla="*/ 37 h 121"/>
                  <a:gd name="T22" fmla="*/ 109 w 119"/>
                  <a:gd name="T23" fmla="*/ 27 h 121"/>
                  <a:gd name="T24" fmla="*/ 103 w 119"/>
                  <a:gd name="T25" fmla="*/ 18 h 121"/>
                  <a:gd name="T26" fmla="*/ 94 w 119"/>
                  <a:gd name="T27" fmla="*/ 10 h 121"/>
                  <a:gd name="T28" fmla="*/ 83 w 119"/>
                  <a:gd name="T29" fmla="*/ 5 h 121"/>
                  <a:gd name="T30" fmla="*/ 72 w 119"/>
                  <a:gd name="T31" fmla="*/ 1 h 121"/>
                  <a:gd name="T32" fmla="*/ 60 w 119"/>
                  <a:gd name="T33" fmla="*/ 0 h 121"/>
                  <a:gd name="T34" fmla="*/ 47 w 119"/>
                  <a:gd name="T35" fmla="*/ 1 h 121"/>
                  <a:gd name="T36" fmla="*/ 36 w 119"/>
                  <a:gd name="T37" fmla="*/ 5 h 121"/>
                  <a:gd name="T38" fmla="*/ 26 w 119"/>
                  <a:gd name="T39" fmla="*/ 10 h 121"/>
                  <a:gd name="T40" fmla="*/ 17 w 119"/>
                  <a:gd name="T41" fmla="*/ 18 h 121"/>
                  <a:gd name="T42" fmla="*/ 10 w 119"/>
                  <a:gd name="T43" fmla="*/ 27 h 121"/>
                  <a:gd name="T44" fmla="*/ 4 w 119"/>
                  <a:gd name="T45" fmla="*/ 37 h 121"/>
                  <a:gd name="T46" fmla="*/ 1 w 119"/>
                  <a:gd name="T47" fmla="*/ 49 h 121"/>
                  <a:gd name="T48" fmla="*/ 0 w 119"/>
                  <a:gd name="T49" fmla="*/ 60 h 121"/>
                  <a:gd name="T50" fmla="*/ 1 w 119"/>
                  <a:gd name="T51" fmla="*/ 72 h 121"/>
                  <a:gd name="T52" fmla="*/ 4 w 119"/>
                  <a:gd name="T53" fmla="*/ 83 h 121"/>
                  <a:gd name="T54" fmla="*/ 10 w 119"/>
                  <a:gd name="T55" fmla="*/ 94 h 121"/>
                  <a:gd name="T56" fmla="*/ 17 w 119"/>
                  <a:gd name="T57" fmla="*/ 103 h 121"/>
                  <a:gd name="T58" fmla="*/ 26 w 119"/>
                  <a:gd name="T59" fmla="*/ 110 h 121"/>
                  <a:gd name="T60" fmla="*/ 36 w 119"/>
                  <a:gd name="T61" fmla="*/ 115 h 121"/>
                  <a:gd name="T62" fmla="*/ 47 w 119"/>
                  <a:gd name="T63" fmla="*/ 119 h 121"/>
                  <a:gd name="T64" fmla="*/ 60 w 119"/>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121">
                    <a:moveTo>
                      <a:pt x="60" y="121"/>
                    </a:moveTo>
                    <a:lnTo>
                      <a:pt x="72" y="119"/>
                    </a:lnTo>
                    <a:lnTo>
                      <a:pt x="83" y="115"/>
                    </a:lnTo>
                    <a:lnTo>
                      <a:pt x="94" y="110"/>
                    </a:lnTo>
                    <a:lnTo>
                      <a:pt x="103" y="103"/>
                    </a:lnTo>
                    <a:lnTo>
                      <a:pt x="109" y="94"/>
                    </a:lnTo>
                    <a:lnTo>
                      <a:pt x="116" y="83"/>
                    </a:lnTo>
                    <a:lnTo>
                      <a:pt x="118" y="72"/>
                    </a:lnTo>
                    <a:lnTo>
                      <a:pt x="119" y="60"/>
                    </a:lnTo>
                    <a:lnTo>
                      <a:pt x="118" y="49"/>
                    </a:lnTo>
                    <a:lnTo>
                      <a:pt x="116" y="37"/>
                    </a:lnTo>
                    <a:lnTo>
                      <a:pt x="109" y="27"/>
                    </a:lnTo>
                    <a:lnTo>
                      <a:pt x="103" y="18"/>
                    </a:lnTo>
                    <a:lnTo>
                      <a:pt x="94" y="10"/>
                    </a:lnTo>
                    <a:lnTo>
                      <a:pt x="83" y="5"/>
                    </a:lnTo>
                    <a:lnTo>
                      <a:pt x="72" y="1"/>
                    </a:lnTo>
                    <a:lnTo>
                      <a:pt x="60" y="0"/>
                    </a:lnTo>
                    <a:lnTo>
                      <a:pt x="47" y="1"/>
                    </a:lnTo>
                    <a:lnTo>
                      <a:pt x="36" y="5"/>
                    </a:lnTo>
                    <a:lnTo>
                      <a:pt x="26" y="10"/>
                    </a:lnTo>
                    <a:lnTo>
                      <a:pt x="17" y="18"/>
                    </a:lnTo>
                    <a:lnTo>
                      <a:pt x="10" y="27"/>
                    </a:lnTo>
                    <a:lnTo>
                      <a:pt x="4" y="37"/>
                    </a:lnTo>
                    <a:lnTo>
                      <a:pt x="1" y="49"/>
                    </a:lnTo>
                    <a:lnTo>
                      <a:pt x="0" y="60"/>
                    </a:lnTo>
                    <a:lnTo>
                      <a:pt x="1" y="72"/>
                    </a:lnTo>
                    <a:lnTo>
                      <a:pt x="4" y="83"/>
                    </a:lnTo>
                    <a:lnTo>
                      <a:pt x="10" y="94"/>
                    </a:lnTo>
                    <a:lnTo>
                      <a:pt x="17" y="103"/>
                    </a:lnTo>
                    <a:lnTo>
                      <a:pt x="26" y="110"/>
                    </a:lnTo>
                    <a:lnTo>
                      <a:pt x="36" y="115"/>
                    </a:lnTo>
                    <a:lnTo>
                      <a:pt x="47" y="119"/>
                    </a:lnTo>
                    <a:lnTo>
                      <a:pt x="60" y="12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Freeform 3582"/>
              <p:cNvSpPr>
                <a:spLocks/>
              </p:cNvSpPr>
              <p:nvPr/>
            </p:nvSpPr>
            <p:spPr bwMode="auto">
              <a:xfrm>
                <a:off x="11037888" y="5397500"/>
                <a:ext cx="47625" cy="47625"/>
              </a:xfrm>
              <a:custGeom>
                <a:avLst/>
                <a:gdLst>
                  <a:gd name="T0" fmla="*/ 61 w 121"/>
                  <a:gd name="T1" fmla="*/ 121 h 121"/>
                  <a:gd name="T2" fmla="*/ 72 w 121"/>
                  <a:gd name="T3" fmla="*/ 119 h 121"/>
                  <a:gd name="T4" fmla="*/ 84 w 121"/>
                  <a:gd name="T5" fmla="*/ 115 h 121"/>
                  <a:gd name="T6" fmla="*/ 94 w 121"/>
                  <a:gd name="T7" fmla="*/ 110 h 121"/>
                  <a:gd name="T8" fmla="*/ 103 w 121"/>
                  <a:gd name="T9" fmla="*/ 103 h 121"/>
                  <a:gd name="T10" fmla="*/ 111 w 121"/>
                  <a:gd name="T11" fmla="*/ 94 h 121"/>
                  <a:gd name="T12" fmla="*/ 116 w 121"/>
                  <a:gd name="T13" fmla="*/ 83 h 121"/>
                  <a:gd name="T14" fmla="*/ 120 w 121"/>
                  <a:gd name="T15" fmla="*/ 72 h 121"/>
                  <a:gd name="T16" fmla="*/ 121 w 121"/>
                  <a:gd name="T17" fmla="*/ 60 h 121"/>
                  <a:gd name="T18" fmla="*/ 120 w 121"/>
                  <a:gd name="T19" fmla="*/ 49 h 121"/>
                  <a:gd name="T20" fmla="*/ 116 w 121"/>
                  <a:gd name="T21" fmla="*/ 37 h 121"/>
                  <a:gd name="T22" fmla="*/ 111 w 121"/>
                  <a:gd name="T23" fmla="*/ 27 h 121"/>
                  <a:gd name="T24" fmla="*/ 103 w 121"/>
                  <a:gd name="T25" fmla="*/ 18 h 121"/>
                  <a:gd name="T26" fmla="*/ 94 w 121"/>
                  <a:gd name="T27" fmla="*/ 10 h 121"/>
                  <a:gd name="T28" fmla="*/ 84 w 121"/>
                  <a:gd name="T29" fmla="*/ 5 h 121"/>
                  <a:gd name="T30" fmla="*/ 72 w 121"/>
                  <a:gd name="T31" fmla="*/ 1 h 121"/>
                  <a:gd name="T32" fmla="*/ 61 w 121"/>
                  <a:gd name="T33" fmla="*/ 0 h 121"/>
                  <a:gd name="T34" fmla="*/ 49 w 121"/>
                  <a:gd name="T35" fmla="*/ 1 h 121"/>
                  <a:gd name="T36" fmla="*/ 38 w 121"/>
                  <a:gd name="T37" fmla="*/ 5 h 121"/>
                  <a:gd name="T38" fmla="*/ 27 w 121"/>
                  <a:gd name="T39" fmla="*/ 10 h 121"/>
                  <a:gd name="T40" fmla="*/ 18 w 121"/>
                  <a:gd name="T41" fmla="*/ 18 h 121"/>
                  <a:gd name="T42" fmla="*/ 11 w 121"/>
                  <a:gd name="T43" fmla="*/ 27 h 121"/>
                  <a:gd name="T44" fmla="*/ 6 w 121"/>
                  <a:gd name="T45" fmla="*/ 37 h 121"/>
                  <a:gd name="T46" fmla="*/ 2 w 121"/>
                  <a:gd name="T47" fmla="*/ 49 h 121"/>
                  <a:gd name="T48" fmla="*/ 0 w 121"/>
                  <a:gd name="T49" fmla="*/ 60 h 121"/>
                  <a:gd name="T50" fmla="*/ 2 w 121"/>
                  <a:gd name="T51" fmla="*/ 72 h 121"/>
                  <a:gd name="T52" fmla="*/ 6 w 121"/>
                  <a:gd name="T53" fmla="*/ 83 h 121"/>
                  <a:gd name="T54" fmla="*/ 11 w 121"/>
                  <a:gd name="T55" fmla="*/ 94 h 121"/>
                  <a:gd name="T56" fmla="*/ 18 w 121"/>
                  <a:gd name="T57" fmla="*/ 103 h 121"/>
                  <a:gd name="T58" fmla="*/ 27 w 121"/>
                  <a:gd name="T59" fmla="*/ 110 h 121"/>
                  <a:gd name="T60" fmla="*/ 38 w 121"/>
                  <a:gd name="T61" fmla="*/ 115 h 121"/>
                  <a:gd name="T62" fmla="*/ 49 w 121"/>
                  <a:gd name="T63" fmla="*/ 119 h 121"/>
                  <a:gd name="T64" fmla="*/ 61 w 121"/>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21">
                    <a:moveTo>
                      <a:pt x="61" y="121"/>
                    </a:moveTo>
                    <a:lnTo>
                      <a:pt x="72" y="119"/>
                    </a:lnTo>
                    <a:lnTo>
                      <a:pt x="84" y="115"/>
                    </a:lnTo>
                    <a:lnTo>
                      <a:pt x="94" y="110"/>
                    </a:lnTo>
                    <a:lnTo>
                      <a:pt x="103" y="103"/>
                    </a:lnTo>
                    <a:lnTo>
                      <a:pt x="111" y="94"/>
                    </a:lnTo>
                    <a:lnTo>
                      <a:pt x="116" y="83"/>
                    </a:lnTo>
                    <a:lnTo>
                      <a:pt x="120" y="72"/>
                    </a:lnTo>
                    <a:lnTo>
                      <a:pt x="121" y="60"/>
                    </a:lnTo>
                    <a:lnTo>
                      <a:pt x="120" y="49"/>
                    </a:lnTo>
                    <a:lnTo>
                      <a:pt x="116" y="37"/>
                    </a:lnTo>
                    <a:lnTo>
                      <a:pt x="111" y="27"/>
                    </a:lnTo>
                    <a:lnTo>
                      <a:pt x="103" y="18"/>
                    </a:lnTo>
                    <a:lnTo>
                      <a:pt x="94" y="10"/>
                    </a:lnTo>
                    <a:lnTo>
                      <a:pt x="84" y="5"/>
                    </a:lnTo>
                    <a:lnTo>
                      <a:pt x="72" y="1"/>
                    </a:lnTo>
                    <a:lnTo>
                      <a:pt x="61" y="0"/>
                    </a:lnTo>
                    <a:lnTo>
                      <a:pt x="49" y="1"/>
                    </a:lnTo>
                    <a:lnTo>
                      <a:pt x="38" y="5"/>
                    </a:lnTo>
                    <a:lnTo>
                      <a:pt x="27" y="10"/>
                    </a:lnTo>
                    <a:lnTo>
                      <a:pt x="18" y="18"/>
                    </a:lnTo>
                    <a:lnTo>
                      <a:pt x="11" y="27"/>
                    </a:lnTo>
                    <a:lnTo>
                      <a:pt x="6" y="37"/>
                    </a:lnTo>
                    <a:lnTo>
                      <a:pt x="2" y="49"/>
                    </a:lnTo>
                    <a:lnTo>
                      <a:pt x="0" y="60"/>
                    </a:lnTo>
                    <a:lnTo>
                      <a:pt x="2" y="72"/>
                    </a:lnTo>
                    <a:lnTo>
                      <a:pt x="6" y="83"/>
                    </a:lnTo>
                    <a:lnTo>
                      <a:pt x="11" y="94"/>
                    </a:lnTo>
                    <a:lnTo>
                      <a:pt x="18" y="103"/>
                    </a:lnTo>
                    <a:lnTo>
                      <a:pt x="27" y="110"/>
                    </a:lnTo>
                    <a:lnTo>
                      <a:pt x="38" y="115"/>
                    </a:lnTo>
                    <a:lnTo>
                      <a:pt x="49" y="119"/>
                    </a:lnTo>
                    <a:lnTo>
                      <a:pt x="61" y="12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Freeform 3583"/>
              <p:cNvSpPr>
                <a:spLocks/>
              </p:cNvSpPr>
              <p:nvPr/>
            </p:nvSpPr>
            <p:spPr bwMode="auto">
              <a:xfrm>
                <a:off x="11133138" y="5368925"/>
                <a:ext cx="76200" cy="76200"/>
              </a:xfrm>
              <a:custGeom>
                <a:avLst/>
                <a:gdLst>
                  <a:gd name="T0" fmla="*/ 106 w 192"/>
                  <a:gd name="T1" fmla="*/ 191 h 193"/>
                  <a:gd name="T2" fmla="*/ 125 w 192"/>
                  <a:gd name="T3" fmla="*/ 187 h 193"/>
                  <a:gd name="T4" fmla="*/ 142 w 192"/>
                  <a:gd name="T5" fmla="*/ 181 h 193"/>
                  <a:gd name="T6" fmla="*/ 158 w 192"/>
                  <a:gd name="T7" fmla="*/ 171 h 193"/>
                  <a:gd name="T8" fmla="*/ 170 w 192"/>
                  <a:gd name="T9" fmla="*/ 158 h 193"/>
                  <a:gd name="T10" fmla="*/ 181 w 192"/>
                  <a:gd name="T11" fmla="*/ 143 h 193"/>
                  <a:gd name="T12" fmla="*/ 188 w 192"/>
                  <a:gd name="T13" fmla="*/ 125 h 193"/>
                  <a:gd name="T14" fmla="*/ 192 w 192"/>
                  <a:gd name="T15" fmla="*/ 107 h 193"/>
                  <a:gd name="T16" fmla="*/ 192 w 192"/>
                  <a:gd name="T17" fmla="*/ 86 h 193"/>
                  <a:gd name="T18" fmla="*/ 188 w 192"/>
                  <a:gd name="T19" fmla="*/ 68 h 193"/>
                  <a:gd name="T20" fmla="*/ 181 w 192"/>
                  <a:gd name="T21" fmla="*/ 50 h 193"/>
                  <a:gd name="T22" fmla="*/ 170 w 192"/>
                  <a:gd name="T23" fmla="*/ 35 h 193"/>
                  <a:gd name="T24" fmla="*/ 158 w 192"/>
                  <a:gd name="T25" fmla="*/ 22 h 193"/>
                  <a:gd name="T26" fmla="*/ 142 w 192"/>
                  <a:gd name="T27" fmla="*/ 12 h 193"/>
                  <a:gd name="T28" fmla="*/ 125 w 192"/>
                  <a:gd name="T29" fmla="*/ 5 h 193"/>
                  <a:gd name="T30" fmla="*/ 106 w 192"/>
                  <a:gd name="T31" fmla="*/ 1 h 193"/>
                  <a:gd name="T32" fmla="*/ 87 w 192"/>
                  <a:gd name="T33" fmla="*/ 1 h 193"/>
                  <a:gd name="T34" fmla="*/ 68 w 192"/>
                  <a:gd name="T35" fmla="*/ 5 h 193"/>
                  <a:gd name="T36" fmla="*/ 51 w 192"/>
                  <a:gd name="T37" fmla="*/ 12 h 193"/>
                  <a:gd name="T38" fmla="*/ 36 w 192"/>
                  <a:gd name="T39" fmla="*/ 22 h 193"/>
                  <a:gd name="T40" fmla="*/ 23 w 192"/>
                  <a:gd name="T41" fmla="*/ 35 h 193"/>
                  <a:gd name="T42" fmla="*/ 11 w 192"/>
                  <a:gd name="T43" fmla="*/ 50 h 193"/>
                  <a:gd name="T44" fmla="*/ 5 w 192"/>
                  <a:gd name="T45" fmla="*/ 68 h 193"/>
                  <a:gd name="T46" fmla="*/ 1 w 192"/>
                  <a:gd name="T47" fmla="*/ 86 h 193"/>
                  <a:gd name="T48" fmla="*/ 1 w 192"/>
                  <a:gd name="T49" fmla="*/ 107 h 193"/>
                  <a:gd name="T50" fmla="*/ 5 w 192"/>
                  <a:gd name="T51" fmla="*/ 125 h 193"/>
                  <a:gd name="T52" fmla="*/ 11 w 192"/>
                  <a:gd name="T53" fmla="*/ 143 h 193"/>
                  <a:gd name="T54" fmla="*/ 23 w 192"/>
                  <a:gd name="T55" fmla="*/ 158 h 193"/>
                  <a:gd name="T56" fmla="*/ 36 w 192"/>
                  <a:gd name="T57" fmla="*/ 171 h 193"/>
                  <a:gd name="T58" fmla="*/ 51 w 192"/>
                  <a:gd name="T59" fmla="*/ 181 h 193"/>
                  <a:gd name="T60" fmla="*/ 68 w 192"/>
                  <a:gd name="T61" fmla="*/ 187 h 193"/>
                  <a:gd name="T62" fmla="*/ 87 w 192"/>
                  <a:gd name="T63" fmla="*/ 19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3">
                    <a:moveTo>
                      <a:pt x="96" y="193"/>
                    </a:moveTo>
                    <a:lnTo>
                      <a:pt x="106" y="191"/>
                    </a:lnTo>
                    <a:lnTo>
                      <a:pt x="115" y="190"/>
                    </a:lnTo>
                    <a:lnTo>
                      <a:pt x="125" y="187"/>
                    </a:lnTo>
                    <a:lnTo>
                      <a:pt x="133" y="185"/>
                    </a:lnTo>
                    <a:lnTo>
                      <a:pt x="142" y="181"/>
                    </a:lnTo>
                    <a:lnTo>
                      <a:pt x="150" y="176"/>
                    </a:lnTo>
                    <a:lnTo>
                      <a:pt x="158" y="171"/>
                    </a:lnTo>
                    <a:lnTo>
                      <a:pt x="164" y="164"/>
                    </a:lnTo>
                    <a:lnTo>
                      <a:pt x="170" y="158"/>
                    </a:lnTo>
                    <a:lnTo>
                      <a:pt x="176" y="150"/>
                    </a:lnTo>
                    <a:lnTo>
                      <a:pt x="181" y="143"/>
                    </a:lnTo>
                    <a:lnTo>
                      <a:pt x="185" y="134"/>
                    </a:lnTo>
                    <a:lnTo>
                      <a:pt x="188" y="125"/>
                    </a:lnTo>
                    <a:lnTo>
                      <a:pt x="191" y="116"/>
                    </a:lnTo>
                    <a:lnTo>
                      <a:pt x="192" y="107"/>
                    </a:lnTo>
                    <a:lnTo>
                      <a:pt x="192" y="96"/>
                    </a:lnTo>
                    <a:lnTo>
                      <a:pt x="192" y="86"/>
                    </a:lnTo>
                    <a:lnTo>
                      <a:pt x="191" y="77"/>
                    </a:lnTo>
                    <a:lnTo>
                      <a:pt x="188" y="68"/>
                    </a:lnTo>
                    <a:lnTo>
                      <a:pt x="185" y="59"/>
                    </a:lnTo>
                    <a:lnTo>
                      <a:pt x="181" y="50"/>
                    </a:lnTo>
                    <a:lnTo>
                      <a:pt x="176" y="42"/>
                    </a:lnTo>
                    <a:lnTo>
                      <a:pt x="170" y="35"/>
                    </a:lnTo>
                    <a:lnTo>
                      <a:pt x="164" y="28"/>
                    </a:lnTo>
                    <a:lnTo>
                      <a:pt x="158" y="22"/>
                    </a:lnTo>
                    <a:lnTo>
                      <a:pt x="150" y="17"/>
                    </a:lnTo>
                    <a:lnTo>
                      <a:pt x="142" y="12"/>
                    </a:lnTo>
                    <a:lnTo>
                      <a:pt x="133" y="8"/>
                    </a:lnTo>
                    <a:lnTo>
                      <a:pt x="125" y="5"/>
                    </a:lnTo>
                    <a:lnTo>
                      <a:pt x="115" y="3"/>
                    </a:lnTo>
                    <a:lnTo>
                      <a:pt x="106" y="1"/>
                    </a:lnTo>
                    <a:lnTo>
                      <a:pt x="96" y="0"/>
                    </a:lnTo>
                    <a:lnTo>
                      <a:pt x="87" y="1"/>
                    </a:lnTo>
                    <a:lnTo>
                      <a:pt x="77" y="3"/>
                    </a:lnTo>
                    <a:lnTo>
                      <a:pt x="68" y="5"/>
                    </a:lnTo>
                    <a:lnTo>
                      <a:pt x="59" y="8"/>
                    </a:lnTo>
                    <a:lnTo>
                      <a:pt x="51" y="12"/>
                    </a:lnTo>
                    <a:lnTo>
                      <a:pt x="42" y="17"/>
                    </a:lnTo>
                    <a:lnTo>
                      <a:pt x="36" y="22"/>
                    </a:lnTo>
                    <a:lnTo>
                      <a:pt x="28" y="28"/>
                    </a:lnTo>
                    <a:lnTo>
                      <a:pt x="23" y="35"/>
                    </a:lnTo>
                    <a:lnTo>
                      <a:pt x="16" y="42"/>
                    </a:lnTo>
                    <a:lnTo>
                      <a:pt x="11" y="50"/>
                    </a:lnTo>
                    <a:lnTo>
                      <a:pt x="7" y="59"/>
                    </a:lnTo>
                    <a:lnTo>
                      <a:pt x="5" y="68"/>
                    </a:lnTo>
                    <a:lnTo>
                      <a:pt x="2" y="77"/>
                    </a:lnTo>
                    <a:lnTo>
                      <a:pt x="1" y="86"/>
                    </a:lnTo>
                    <a:lnTo>
                      <a:pt x="0" y="96"/>
                    </a:lnTo>
                    <a:lnTo>
                      <a:pt x="1" y="107"/>
                    </a:lnTo>
                    <a:lnTo>
                      <a:pt x="2" y="116"/>
                    </a:lnTo>
                    <a:lnTo>
                      <a:pt x="5" y="125"/>
                    </a:lnTo>
                    <a:lnTo>
                      <a:pt x="7" y="134"/>
                    </a:lnTo>
                    <a:lnTo>
                      <a:pt x="11" y="143"/>
                    </a:lnTo>
                    <a:lnTo>
                      <a:pt x="16" y="150"/>
                    </a:lnTo>
                    <a:lnTo>
                      <a:pt x="23" y="158"/>
                    </a:lnTo>
                    <a:lnTo>
                      <a:pt x="28" y="164"/>
                    </a:lnTo>
                    <a:lnTo>
                      <a:pt x="36" y="171"/>
                    </a:lnTo>
                    <a:lnTo>
                      <a:pt x="42" y="176"/>
                    </a:lnTo>
                    <a:lnTo>
                      <a:pt x="51" y="181"/>
                    </a:lnTo>
                    <a:lnTo>
                      <a:pt x="59" y="185"/>
                    </a:lnTo>
                    <a:lnTo>
                      <a:pt x="68" y="187"/>
                    </a:lnTo>
                    <a:lnTo>
                      <a:pt x="77" y="190"/>
                    </a:lnTo>
                    <a:lnTo>
                      <a:pt x="87" y="191"/>
                    </a:lnTo>
                    <a:lnTo>
                      <a:pt x="96" y="19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grpSp>
      <p:sp>
        <p:nvSpPr>
          <p:cNvPr id="47" name="TextBox 46">
            <a:extLst>
              <a:ext uri="{FF2B5EF4-FFF2-40B4-BE49-F238E27FC236}">
                <a16:creationId xmlns:a16="http://schemas.microsoft.com/office/drawing/2014/main" id="{4C2BAD3F-A2D3-4890-AF2F-67916A477E05}"/>
              </a:ext>
            </a:extLst>
          </p:cNvPr>
          <p:cNvSpPr txBox="1"/>
          <p:nvPr/>
        </p:nvSpPr>
        <p:spPr>
          <a:xfrm>
            <a:off x="4602668" y="5548479"/>
            <a:ext cx="6580868" cy="492443"/>
          </a:xfrm>
          <a:prstGeom prst="rect">
            <a:avLst/>
          </a:prstGeom>
          <a:noFill/>
        </p:spPr>
        <p:txBody>
          <a:bodyPr wrap="square" lIns="0" tIns="0" rIns="0" bIns="0" rtlCol="0" anchor="ctr">
            <a:spAutoFit/>
          </a:bodyPr>
          <a:lstStyle/>
          <a:p>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Using HTTP REST APIs through the Amazon API Gateway to call Lambda functions</a:t>
            </a:r>
          </a:p>
        </p:txBody>
      </p:sp>
      <p:sp>
        <p:nvSpPr>
          <p:cNvPr id="48" name="TextBox 47"/>
          <p:cNvSpPr txBox="1"/>
          <p:nvPr/>
        </p:nvSpPr>
        <p:spPr>
          <a:xfrm>
            <a:off x="568644" y="1257248"/>
            <a:ext cx="2984798" cy="1477328"/>
          </a:xfrm>
          <a:prstGeom prst="rect">
            <a:avLst/>
          </a:prstGeom>
          <a:solidFill>
            <a:schemeClr val="bg1"/>
          </a:solidFill>
        </p:spPr>
        <p:txBody>
          <a:bodyPr wrap="square" lIns="0" tIns="0" rIns="0" bIns="0"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Helps developers create and manage APIs to backend systems running on</a:t>
            </a:r>
          </a:p>
        </p:txBody>
      </p:sp>
      <p:sp>
        <p:nvSpPr>
          <p:cNvPr id="49" name="TextBox 48"/>
          <p:cNvSpPr txBox="1"/>
          <p:nvPr/>
        </p:nvSpPr>
        <p:spPr>
          <a:xfrm>
            <a:off x="3904392" y="1457302"/>
            <a:ext cx="1907011" cy="246221"/>
          </a:xfrm>
          <a:prstGeom prst="rect">
            <a:avLst/>
          </a:prstGeom>
          <a:noFill/>
        </p:spPr>
        <p:txBody>
          <a:bodyPr wrap="squar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Amazon EC2</a:t>
            </a:r>
          </a:p>
        </p:txBody>
      </p:sp>
      <p:sp>
        <p:nvSpPr>
          <p:cNvPr id="50" name="Oval 49"/>
          <p:cNvSpPr/>
          <p:nvPr/>
        </p:nvSpPr>
        <p:spPr>
          <a:xfrm>
            <a:off x="3587858" y="1489834"/>
            <a:ext cx="181156" cy="181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TextBox 50"/>
          <p:cNvSpPr txBox="1"/>
          <p:nvPr/>
        </p:nvSpPr>
        <p:spPr>
          <a:xfrm>
            <a:off x="5848539" y="1457302"/>
            <a:ext cx="1907011" cy="246221"/>
          </a:xfrm>
          <a:prstGeom prst="rect">
            <a:avLst/>
          </a:prstGeom>
          <a:noFill/>
        </p:spPr>
        <p:txBody>
          <a:bodyPr wrap="squar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AWS Lambda</a:t>
            </a:r>
          </a:p>
        </p:txBody>
      </p:sp>
      <p:sp>
        <p:nvSpPr>
          <p:cNvPr id="52" name="Oval 51"/>
          <p:cNvSpPr/>
          <p:nvPr/>
        </p:nvSpPr>
        <p:spPr>
          <a:xfrm>
            <a:off x="5532005" y="1489834"/>
            <a:ext cx="181156" cy="181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53" name="TextBox 52"/>
          <p:cNvSpPr txBox="1"/>
          <p:nvPr/>
        </p:nvSpPr>
        <p:spPr>
          <a:xfrm>
            <a:off x="7738404" y="1457302"/>
            <a:ext cx="3445132" cy="246221"/>
          </a:xfrm>
          <a:prstGeom prst="rect">
            <a:avLst/>
          </a:prstGeom>
          <a:noFill/>
        </p:spPr>
        <p:txBody>
          <a:bodyPr wrap="square" lIns="0" tIns="0" rIns="0" bIns="0"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Any publicly addressable web service</a:t>
            </a:r>
          </a:p>
        </p:txBody>
      </p:sp>
      <p:sp>
        <p:nvSpPr>
          <p:cNvPr id="54" name="Oval 53"/>
          <p:cNvSpPr/>
          <p:nvPr/>
        </p:nvSpPr>
        <p:spPr>
          <a:xfrm>
            <a:off x="7421870" y="1489834"/>
            <a:ext cx="181156" cy="181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43645935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970189"/>
          </a:xfrm>
        </p:spPr>
        <p:txBody>
          <a:bodyPr/>
          <a:lstStyle/>
          <a:p>
            <a:r>
              <a:rPr lang="en-US" dirty="0" err="1">
                <a:ea typeface="Amazon Ember" panose="020B0603020204020204" pitchFamily="34" charset="0"/>
                <a:cs typeface="Amazon Ember" panose="020B0603020204020204" pitchFamily="34" charset="0"/>
              </a:rPr>
              <a:t>Serverless</a:t>
            </a:r>
            <a:r>
              <a:rPr lang="en-US" dirty="0">
                <a:ea typeface="Amazon Ember" panose="020B0603020204020204" pitchFamily="34" charset="0"/>
                <a:cs typeface="Amazon Ember" panose="020B0603020204020204" pitchFamily="34" charset="0"/>
              </a:rPr>
              <a:t> Architecture Using API Gateway</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32</a:t>
            </a:fld>
            <a:endParaRPr lang="en-US"/>
          </a:p>
        </p:txBody>
      </p:sp>
      <p:pic>
        <p:nvPicPr>
          <p:cNvPr id="5" name="Picture 4" descr="CloudFront-Edge-Lo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437" y="5013049"/>
            <a:ext cx="975360" cy="975360"/>
          </a:xfrm>
          <a:prstGeom prst="rect">
            <a:avLst/>
          </a:prstGeom>
        </p:spPr>
      </p:pic>
      <p:pic>
        <p:nvPicPr>
          <p:cNvPr id="6" name="Picture 5" descr="Route-53-Hosted-Zon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126" y="3418371"/>
            <a:ext cx="975360" cy="975360"/>
          </a:xfrm>
          <a:prstGeom prst="rect">
            <a:avLst/>
          </a:prstGeom>
        </p:spPr>
      </p:pic>
      <p:pic>
        <p:nvPicPr>
          <p:cNvPr id="7" name="Picture 6" descr="Mobile-Cli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4839" y="3361211"/>
            <a:ext cx="557055" cy="584540"/>
          </a:xfrm>
          <a:prstGeom prst="rect">
            <a:avLst/>
          </a:prstGeom>
        </p:spPr>
      </p:pic>
      <p:pic>
        <p:nvPicPr>
          <p:cNvPr id="8" name="Picture 7" descr="S3-Bucket-with-objec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6089" y="5018095"/>
            <a:ext cx="975360" cy="975360"/>
          </a:xfrm>
          <a:prstGeom prst="rect">
            <a:avLst/>
          </a:prstGeom>
        </p:spPr>
      </p:pic>
      <p:pic>
        <p:nvPicPr>
          <p:cNvPr id="9" name="Picture 8" descr="iOS.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6520" y="3978581"/>
            <a:ext cx="383304" cy="310279"/>
          </a:xfrm>
          <a:prstGeom prst="rect">
            <a:avLst/>
          </a:prstGeom>
        </p:spPr>
      </p:pic>
      <p:sp>
        <p:nvSpPr>
          <p:cNvPr id="10" name="Rounded Rectangle 9"/>
          <p:cNvSpPr/>
          <p:nvPr/>
        </p:nvSpPr>
        <p:spPr>
          <a:xfrm>
            <a:off x="5397907" y="1000346"/>
            <a:ext cx="5993347" cy="500269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p:cNvSpPr txBox="1">
            <a:spLocks noChangeArrowheads="1"/>
          </p:cNvSpPr>
          <p:nvPr/>
        </p:nvSpPr>
        <p:spPr bwMode="auto">
          <a:xfrm>
            <a:off x="9029070" y="5695267"/>
            <a:ext cx="2644129" cy="307777"/>
          </a:xfrm>
          <a:prstGeom prst="rect">
            <a:avLst/>
          </a:prstGeom>
          <a:noFill/>
          <a:ln w="9525">
            <a:noFill/>
            <a:miter lim="800000"/>
            <a:headEnd/>
            <a:tailEnd/>
          </a:ln>
        </p:spPr>
        <p:txBody>
          <a:bodyPr wrap="square">
            <a:spAutoFit/>
          </a:bodyPr>
          <a:lstStyle/>
          <a:p>
            <a:pPr algn="ctr"/>
            <a:r>
              <a:rPr lang="en-US" sz="1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 Region</a:t>
            </a:r>
          </a:p>
        </p:txBody>
      </p:sp>
      <p:cxnSp>
        <p:nvCxnSpPr>
          <p:cNvPr id="12" name="Straight Arrow Connector 27"/>
          <p:cNvCxnSpPr>
            <a:stCxn id="5" idx="3"/>
            <a:endCxn id="8" idx="1"/>
          </p:cNvCxnSpPr>
          <p:nvPr/>
        </p:nvCxnSpPr>
        <p:spPr>
          <a:xfrm>
            <a:off x="4949798" y="5500729"/>
            <a:ext cx="1296292" cy="5047"/>
          </a:xfrm>
          <a:prstGeom prst="straightConnector1">
            <a:avLst/>
          </a:prstGeom>
          <a:ln w="38100">
            <a:solidFill>
              <a:srgbClr val="474746"/>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748012" y="4247559"/>
            <a:ext cx="1085554" cy="276999"/>
          </a:xfrm>
          <a:prstGeom prst="rect">
            <a:avLst/>
          </a:prstGeom>
          <a:noFill/>
        </p:spPr>
        <p:txBody>
          <a:bodyPr wrap="none" rtlCol="0">
            <a:spAutoFit/>
          </a:bodyPr>
          <a:lstStyle/>
          <a:p>
            <a:r>
              <a:rPr lang="en-US" sz="1200" dirty="0">
                <a:latin typeface="Amazon Ember" panose="020B0603020204020204" pitchFamily="34" charset="0"/>
                <a:ea typeface="Amazon Ember" panose="020B0603020204020204" pitchFamily="34" charset="0"/>
                <a:cs typeface="Amazon Ember" panose="020B0603020204020204" pitchFamily="34" charset="0"/>
              </a:rPr>
              <a:t>Amazon SDK</a:t>
            </a:r>
          </a:p>
        </p:txBody>
      </p:sp>
      <p:sp>
        <p:nvSpPr>
          <p:cNvPr id="14" name="TextBox 13"/>
          <p:cNvSpPr txBox="1"/>
          <p:nvPr/>
        </p:nvSpPr>
        <p:spPr>
          <a:xfrm>
            <a:off x="9831249" y="2246843"/>
            <a:ext cx="1101584" cy="954300"/>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Web </a:t>
            </a:r>
            <a:b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Services</a:t>
            </a:r>
          </a:p>
        </p:txBody>
      </p:sp>
      <p:pic>
        <p:nvPicPr>
          <p:cNvPr id="15" name="Picture 14" descr="Android.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04264" y="3994607"/>
            <a:ext cx="371348" cy="300600"/>
          </a:xfrm>
          <a:prstGeom prst="rect">
            <a:avLst/>
          </a:prstGeom>
        </p:spPr>
      </p:pic>
      <p:pic>
        <p:nvPicPr>
          <p:cNvPr id="16" name="Picture 15" descr="DynamoDB.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7648" y="1777676"/>
            <a:ext cx="521308" cy="521308"/>
          </a:xfrm>
          <a:prstGeom prst="rect">
            <a:avLst/>
          </a:prstGeom>
        </p:spPr>
      </p:pic>
      <p:pic>
        <p:nvPicPr>
          <p:cNvPr id="17" name="Picture 16" descr="CloudSearch.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302246" y="1754198"/>
            <a:ext cx="550760" cy="550760"/>
          </a:xfrm>
          <a:prstGeom prst="rect">
            <a:avLst/>
          </a:prstGeom>
        </p:spPr>
      </p:pic>
      <p:pic>
        <p:nvPicPr>
          <p:cNvPr id="18" name="Picture 17" descr="SQS.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642951" y="2434067"/>
            <a:ext cx="607577" cy="607577"/>
          </a:xfrm>
          <a:prstGeom prst="rect">
            <a:avLst/>
          </a:prstGeom>
        </p:spPr>
      </p:pic>
      <p:pic>
        <p:nvPicPr>
          <p:cNvPr id="19" name="Picture 18" descr="Kinesis.eps"/>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53343" y="2482192"/>
            <a:ext cx="455759" cy="546909"/>
          </a:xfrm>
          <a:prstGeom prst="rect">
            <a:avLst/>
          </a:prstGeom>
        </p:spPr>
      </p:pic>
      <p:pic>
        <p:nvPicPr>
          <p:cNvPr id="20" name="Picture 19" descr="SNS.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306801" y="3150684"/>
            <a:ext cx="547189" cy="547189"/>
          </a:xfrm>
          <a:prstGeom prst="rect">
            <a:avLst/>
          </a:prstGeom>
        </p:spPr>
      </p:pic>
      <p:pic>
        <p:nvPicPr>
          <p:cNvPr id="21" name="Picture 20" descr="S3.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68801" y="3135078"/>
            <a:ext cx="572976" cy="572976"/>
          </a:xfrm>
          <a:prstGeom prst="rect">
            <a:avLst/>
          </a:prstGeom>
        </p:spPr>
      </p:pic>
      <p:pic>
        <p:nvPicPr>
          <p:cNvPr id="22" name="Picture 21" descr="Client.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495577" y="3391394"/>
            <a:ext cx="516729" cy="516729"/>
          </a:xfrm>
          <a:prstGeom prst="rect">
            <a:avLst/>
          </a:prstGeom>
        </p:spPr>
      </p:pic>
      <p:pic>
        <p:nvPicPr>
          <p:cNvPr id="23" name="Picture 22" descr="Users.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52969" y="3353765"/>
            <a:ext cx="613075" cy="613075"/>
          </a:xfrm>
          <a:prstGeom prst="rect">
            <a:avLst/>
          </a:prstGeom>
        </p:spPr>
      </p:pic>
      <p:cxnSp>
        <p:nvCxnSpPr>
          <p:cNvPr id="24" name="Straight Arrow Connector 27"/>
          <p:cNvCxnSpPr>
            <a:stCxn id="29" idx="3"/>
            <a:endCxn id="6" idx="1"/>
          </p:cNvCxnSpPr>
          <p:nvPr/>
        </p:nvCxnSpPr>
        <p:spPr>
          <a:xfrm>
            <a:off x="2281128" y="3899801"/>
            <a:ext cx="841999" cy="6251"/>
          </a:xfrm>
          <a:prstGeom prst="straightConnector1">
            <a:avLst/>
          </a:prstGeom>
          <a:ln w="38100">
            <a:solidFill>
              <a:srgbClr val="474746"/>
            </a:solidFill>
            <a:headEnd type="triangl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25" name="Straight Arrow Connector 27"/>
          <p:cNvCxnSpPr>
            <a:stCxn id="29" idx="2"/>
            <a:endCxn id="5" idx="1"/>
          </p:cNvCxnSpPr>
          <p:nvPr/>
        </p:nvCxnSpPr>
        <p:spPr>
          <a:xfrm rot="16200000" flipH="1">
            <a:off x="2179639" y="3705929"/>
            <a:ext cx="903759" cy="2685840"/>
          </a:xfrm>
          <a:prstGeom prst="bentConnector2">
            <a:avLst/>
          </a:prstGeom>
          <a:ln w="38100">
            <a:solidFill>
              <a:srgbClr val="474746"/>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6170379" y="4403316"/>
            <a:ext cx="1101585" cy="666977"/>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S3</a:t>
            </a:r>
          </a:p>
        </p:txBody>
      </p:sp>
      <p:sp>
        <p:nvSpPr>
          <p:cNvPr id="27" name="TextBox 26"/>
          <p:cNvSpPr txBox="1"/>
          <p:nvPr/>
        </p:nvSpPr>
        <p:spPr>
          <a:xfrm>
            <a:off x="3768746" y="4425253"/>
            <a:ext cx="1452642" cy="666977"/>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CloudFront</a:t>
            </a:r>
          </a:p>
        </p:txBody>
      </p:sp>
      <p:sp>
        <p:nvSpPr>
          <p:cNvPr id="28" name="TextBox 27"/>
          <p:cNvSpPr txBox="1"/>
          <p:nvPr/>
        </p:nvSpPr>
        <p:spPr>
          <a:xfrm>
            <a:off x="2281128" y="3950047"/>
            <a:ext cx="1124026" cy="584775"/>
          </a:xfrm>
          <a:prstGeom prst="rect">
            <a:avLst/>
          </a:prstGeom>
          <a:noFill/>
        </p:spPr>
        <p:txBody>
          <a:bodyPr wrap="none" rtlCol="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DNS</a:t>
            </a:r>
            <a:br>
              <a:rPr lang="en-US" sz="1600" dirty="0">
                <a:solidFill>
                  <a:schemeClr val="tx1">
                    <a:lumMod val="50000"/>
                  </a:schemeClr>
                </a:solidFill>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resolution</a:t>
            </a:r>
          </a:p>
        </p:txBody>
      </p:sp>
      <p:sp>
        <p:nvSpPr>
          <p:cNvPr id="29" name="Rounded Rectangle 28"/>
          <p:cNvSpPr/>
          <p:nvPr/>
        </p:nvSpPr>
        <p:spPr>
          <a:xfrm>
            <a:off x="296066" y="3202631"/>
            <a:ext cx="1985063" cy="1394340"/>
          </a:xfrm>
          <a:prstGeom prst="roundRect">
            <a:avLst/>
          </a:prstGeom>
          <a:noFill/>
          <a:ln>
            <a:solidFill>
              <a:srgbClr val="4747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0" name="Picture 29" descr="S3-Object.png"/>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03988" y="5503468"/>
            <a:ext cx="681988" cy="681988"/>
          </a:xfrm>
          <a:prstGeom prst="rect">
            <a:avLst/>
          </a:prstGeom>
        </p:spPr>
      </p:pic>
      <p:sp>
        <p:nvSpPr>
          <p:cNvPr id="31" name="TextBox 30"/>
          <p:cNvSpPr txBox="1"/>
          <p:nvPr/>
        </p:nvSpPr>
        <p:spPr>
          <a:xfrm>
            <a:off x="7466864" y="5018159"/>
            <a:ext cx="3566912" cy="872098"/>
          </a:xfrm>
          <a:prstGeom prst="rect">
            <a:avLst/>
          </a:prstGeom>
          <a:noFill/>
        </p:spPr>
        <p:txBody>
          <a:bodyPr wrap="square" rtlCol="0">
            <a:spAutoFit/>
          </a:bodyPr>
          <a:lstStyle/>
          <a:p>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Your static website</a:t>
            </a:r>
            <a:r>
              <a:rPr lang="en-US" sz="16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r>
            <a:br>
              <a:rPr lang="en-US" sz="16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chemeClr val="tx1">
                    <a:lumMod val="50000"/>
                  </a:schemeClr>
                </a:solidFill>
                <a:ea typeface="Amazon Ember" panose="020B0603020204020204" pitchFamily="34" charset="0"/>
                <a:cs typeface="Amazon Ember" panose="020B0603020204020204" pitchFamily="34" charset="0"/>
              </a:rPr>
              <a:t>HTML, CSS, Javascript, media files (images, videos, etc.)</a:t>
            </a:r>
          </a:p>
        </p:txBody>
      </p:sp>
      <p:sp>
        <p:nvSpPr>
          <p:cNvPr id="32" name="TextBox 31"/>
          <p:cNvSpPr txBox="1"/>
          <p:nvPr/>
        </p:nvSpPr>
        <p:spPr>
          <a:xfrm>
            <a:off x="3024713" y="2853591"/>
            <a:ext cx="1192955" cy="666977"/>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a:t>
            </a:r>
            <a:endParaRPr lang="en-US" sz="14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Route 53</a:t>
            </a: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descr="api-gateway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042588" y="2207320"/>
            <a:ext cx="691181" cy="835177"/>
          </a:xfrm>
          <a:prstGeom prst="rect">
            <a:avLst/>
          </a:prstGeom>
        </p:spPr>
      </p:pic>
      <p:cxnSp>
        <p:nvCxnSpPr>
          <p:cNvPr id="34" name="Straight Arrow Connector 27"/>
          <p:cNvCxnSpPr>
            <a:stCxn id="29" idx="0"/>
            <a:endCxn id="33" idx="1"/>
          </p:cNvCxnSpPr>
          <p:nvPr/>
        </p:nvCxnSpPr>
        <p:spPr>
          <a:xfrm rot="5400000" flipH="1" flipV="1">
            <a:off x="3376733" y="536776"/>
            <a:ext cx="577721" cy="4753991"/>
          </a:xfrm>
          <a:prstGeom prst="bentConnector2">
            <a:avLst/>
          </a:prstGeom>
          <a:ln w="38100">
            <a:solidFill>
              <a:srgbClr val="474746"/>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pic>
        <p:nvPicPr>
          <p:cNvPr id="35" name="Picture 34" descr="lambda.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89110" y="2238925"/>
            <a:ext cx="626059" cy="756487"/>
          </a:xfrm>
          <a:prstGeom prst="rect">
            <a:avLst/>
          </a:prstGeom>
        </p:spPr>
      </p:pic>
      <p:cxnSp>
        <p:nvCxnSpPr>
          <p:cNvPr id="36" name="Straight Arrow Connector 27"/>
          <p:cNvCxnSpPr>
            <a:stCxn id="33" idx="3"/>
            <a:endCxn id="35" idx="1"/>
          </p:cNvCxnSpPr>
          <p:nvPr/>
        </p:nvCxnSpPr>
        <p:spPr>
          <a:xfrm flipV="1">
            <a:off x="6733769" y="2617169"/>
            <a:ext cx="755341" cy="7740"/>
          </a:xfrm>
          <a:prstGeom prst="straightConnector1">
            <a:avLst/>
          </a:prstGeom>
          <a:ln w="38100">
            <a:solidFill>
              <a:srgbClr val="474746"/>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sp>
        <p:nvSpPr>
          <p:cNvPr id="37" name="Rounded Rectangle 36"/>
          <p:cNvSpPr/>
          <p:nvPr/>
        </p:nvSpPr>
        <p:spPr>
          <a:xfrm>
            <a:off x="8558529" y="1586502"/>
            <a:ext cx="2686096" cy="2313299"/>
          </a:xfrm>
          <a:prstGeom prst="roundRect">
            <a:avLst>
              <a:gd name="adj" fmla="val 9818"/>
            </a:avLst>
          </a:prstGeom>
          <a:noFill/>
          <a:ln w="19050">
            <a:solidFill>
              <a:srgbClr val="474746"/>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defRPr/>
            </a:pP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38" name="Straight Arrow Connector 27"/>
          <p:cNvCxnSpPr>
            <a:stCxn id="35" idx="3"/>
          </p:cNvCxnSpPr>
          <p:nvPr/>
        </p:nvCxnSpPr>
        <p:spPr>
          <a:xfrm>
            <a:off x="8115169" y="2617169"/>
            <a:ext cx="443360" cy="7740"/>
          </a:xfrm>
          <a:prstGeom prst="straightConnector1">
            <a:avLst/>
          </a:prstGeom>
          <a:ln w="38100">
            <a:solidFill>
              <a:srgbClr val="474746"/>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608906" y="3016808"/>
            <a:ext cx="1555234" cy="666977"/>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Amazon</a:t>
            </a: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API Gateway</a:t>
            </a:r>
          </a:p>
        </p:txBody>
      </p:sp>
      <p:sp>
        <p:nvSpPr>
          <p:cNvPr id="40" name="TextBox 39"/>
          <p:cNvSpPr txBox="1"/>
          <p:nvPr/>
        </p:nvSpPr>
        <p:spPr>
          <a:xfrm>
            <a:off x="7294094" y="3046396"/>
            <a:ext cx="1058303" cy="666977"/>
          </a:xfrm>
          <a:prstGeom prst="rect">
            <a:avLst/>
          </a:prstGeom>
          <a:noFill/>
        </p:spPr>
        <p:txBody>
          <a:bodyPr wrap="none" rtlCol="0">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AWS</a:t>
            </a:r>
          </a:p>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Lambda</a:t>
            </a:r>
          </a:p>
        </p:txBody>
      </p:sp>
      <p:pic>
        <p:nvPicPr>
          <p:cNvPr id="41" name="Picture 40" descr="Deck_Database.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057941" y="1124793"/>
            <a:ext cx="657048" cy="652883"/>
          </a:xfrm>
          <a:prstGeom prst="rect">
            <a:avLst/>
          </a:prstGeom>
        </p:spPr>
      </p:pic>
      <p:sp>
        <p:nvSpPr>
          <p:cNvPr id="42" name="TextBox 4"/>
          <p:cNvSpPr txBox="1">
            <a:spLocks noChangeArrowheads="1"/>
          </p:cNvSpPr>
          <p:nvPr/>
        </p:nvSpPr>
        <p:spPr bwMode="auto">
          <a:xfrm>
            <a:off x="6584205" y="1028942"/>
            <a:ext cx="1148288" cy="954300"/>
          </a:xfrm>
          <a:prstGeom prst="rect">
            <a:avLst/>
          </a:prstGeom>
          <a:noFill/>
          <a:ln w="9525">
            <a:noFill/>
            <a:miter lim="800000"/>
            <a:headEnd/>
            <a:tailEnd/>
          </a:ln>
        </p:spPr>
        <p:txBody>
          <a:bodyPr wrap="square">
            <a:spAutoFit/>
          </a:bodyPr>
          <a:lstStyle/>
          <a:p>
            <a:pPr algn="ctr"/>
            <a:r>
              <a:rPr lang="en-US" sz="1867"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API Gateway cache</a:t>
            </a:r>
          </a:p>
        </p:txBody>
      </p:sp>
      <p:cxnSp>
        <p:nvCxnSpPr>
          <p:cNvPr id="43" name="Straight Arrow Connector 27"/>
          <p:cNvCxnSpPr>
            <a:stCxn id="33" idx="0"/>
            <a:endCxn id="41" idx="2"/>
          </p:cNvCxnSpPr>
          <p:nvPr/>
        </p:nvCxnSpPr>
        <p:spPr>
          <a:xfrm flipH="1" flipV="1">
            <a:off x="6386466" y="1777676"/>
            <a:ext cx="1713" cy="429644"/>
          </a:xfrm>
          <a:prstGeom prst="straightConnector1">
            <a:avLst/>
          </a:prstGeom>
          <a:ln>
            <a:solidFill>
              <a:srgbClr val="474746"/>
            </a:solidFill>
            <a:headEnd type="triangle" w="lg" len="med"/>
            <a:tailEnd type="triangle" w="lg" len="med"/>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31919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7" grpId="0" animBg="1"/>
      <p:bldP spid="39" grpId="0"/>
      <p:bldP spid="40" grpId="0"/>
      <p:bldP spid="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33</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4"/>
            <a:ext cx="1296352" cy="20530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145095" y="2645023"/>
            <a:ext cx="1110119"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SNS</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41684506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Scalability – Caching</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34</a:t>
            </a:fld>
            <a:endParaRPr lang="en-US"/>
          </a:p>
        </p:txBody>
      </p:sp>
      <p:sp>
        <p:nvSpPr>
          <p:cNvPr id="5" name="TextBox 37"/>
          <p:cNvSpPr txBox="1">
            <a:spLocks noChangeArrowheads="1"/>
          </p:cNvSpPr>
          <p:nvPr/>
        </p:nvSpPr>
        <p:spPr bwMode="auto">
          <a:xfrm>
            <a:off x="3740347" y="1731281"/>
            <a:ext cx="1438509" cy="861774"/>
          </a:xfrm>
          <a:prstGeom prst="rect">
            <a:avLst/>
          </a:prstGeom>
          <a:solidFill>
            <a:schemeClr val="bg1"/>
          </a:solidFill>
          <a:ln w="9525">
            <a:noFill/>
            <a:miter lim="800000"/>
            <a:headEnd/>
            <a:tailEnd/>
          </a:ln>
        </p:spPr>
        <p:txBody>
          <a:bodyPr wrap="square" lIns="0" tIns="0" rIns="0" bIns="0">
            <a:spAutoFit/>
          </a:bodyPr>
          <a:lstStyle/>
          <a:p>
            <a:pPr algn="ctr"/>
            <a:r>
              <a:rPr lang="en-US" sz="1400" dirty="0">
                <a:latin typeface="Amazon Ember" panose="02000000000000000000" pitchFamily="2" charset="0"/>
                <a:ea typeface="Amazon Ember" panose="02000000000000000000" pitchFamily="2" charset="0"/>
                <a:cs typeface="Amazon Ember" panose="020B0603020204020204" pitchFamily="34" charset="0"/>
              </a:rPr>
              <a:t>Storing session state </a:t>
            </a:r>
            <a:br>
              <a:rPr lang="en-US" sz="1400" dirty="0">
                <a:latin typeface="Amazon Ember" panose="02000000000000000000" pitchFamily="2" charset="0"/>
                <a:ea typeface="Amazon Ember" panose="02000000000000000000" pitchFamily="2" charset="0"/>
                <a:cs typeface="Amazon Ember" panose="020B0603020204020204" pitchFamily="34" charset="0"/>
              </a:rPr>
            </a:br>
            <a:r>
              <a:rPr lang="en-US" sz="1400" dirty="0">
                <a:latin typeface="+mj-lt"/>
                <a:ea typeface="Amazon Ember" panose="020B0603020204020204" pitchFamily="34" charset="0"/>
                <a:cs typeface="Amazon Ember" panose="020B0603020204020204" pitchFamily="34" charset="0"/>
              </a:rPr>
              <a:t>(DynamoDB, ELB/ </a:t>
            </a:r>
            <a:r>
              <a:rPr lang="en-US" sz="1400" dirty="0">
                <a:solidFill>
                  <a:srgbClr val="FF0000"/>
                </a:solidFill>
                <a:latin typeface="+mj-lt"/>
                <a:ea typeface="Amazon Ember" panose="020B0603020204020204" pitchFamily="34" charset="0"/>
                <a:cs typeface="Amazon Ember" panose="020B0603020204020204" pitchFamily="34" charset="0"/>
              </a:rPr>
              <a:t>Auto Scaling</a:t>
            </a:r>
            <a:r>
              <a:rPr lang="en-US" sz="1400" dirty="0">
                <a:latin typeface="+mj-lt"/>
                <a:ea typeface="Amazon Ember" panose="020B0603020204020204" pitchFamily="34" charset="0"/>
                <a:cs typeface="Amazon Ember" panose="020B0603020204020204" pitchFamily="34" charset="0"/>
              </a:rPr>
              <a:t>)</a:t>
            </a:r>
          </a:p>
        </p:txBody>
      </p:sp>
      <p:sp>
        <p:nvSpPr>
          <p:cNvPr id="6" name="Rounded Rectangle 5"/>
          <p:cNvSpPr/>
          <p:nvPr/>
        </p:nvSpPr>
        <p:spPr>
          <a:xfrm>
            <a:off x="7330181" y="1039446"/>
            <a:ext cx="2809083" cy="502630"/>
          </a:xfrm>
          <a:prstGeom prst="roundRect">
            <a:avLst/>
          </a:prstGeom>
          <a:noFill/>
          <a:ln w="12700">
            <a:solidFill>
              <a:schemeClr val="accent4"/>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p:cNvSpPr/>
          <p:nvPr/>
        </p:nvSpPr>
        <p:spPr>
          <a:xfrm>
            <a:off x="5171646" y="2689688"/>
            <a:ext cx="1314859" cy="581335"/>
          </a:xfrm>
          <a:prstGeom prst="roundRect">
            <a:avLst>
              <a:gd name="adj" fmla="val 9818"/>
            </a:avLst>
          </a:prstGeom>
          <a:noFill/>
          <a:ln w="63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p:cNvSpPr/>
          <p:nvPr/>
        </p:nvSpPr>
        <p:spPr>
          <a:xfrm>
            <a:off x="4118971" y="4002394"/>
            <a:ext cx="1354514" cy="581335"/>
          </a:xfrm>
          <a:prstGeom prst="roundRect">
            <a:avLst>
              <a:gd name="adj" fmla="val 9818"/>
            </a:avLst>
          </a:prstGeom>
          <a:noFill/>
          <a:ln w="63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37"/>
          <p:cNvSpPr txBox="1">
            <a:spLocks noChangeArrowheads="1"/>
          </p:cNvSpPr>
          <p:nvPr/>
        </p:nvSpPr>
        <p:spPr bwMode="auto">
          <a:xfrm>
            <a:off x="5283324" y="3027505"/>
            <a:ext cx="1031685" cy="307777"/>
          </a:xfrm>
          <a:prstGeom prst="rect">
            <a:avLst/>
          </a:prstGeom>
          <a:noFill/>
          <a:ln w="9525">
            <a:noFill/>
            <a:miter lim="800000"/>
            <a:headEnd/>
            <a:tailEnd/>
          </a:ln>
        </p:spPr>
        <p:txBody>
          <a:bodyPr wrap="square">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Web tier</a:t>
            </a:r>
          </a:p>
        </p:txBody>
      </p:sp>
      <p:sp>
        <p:nvSpPr>
          <p:cNvPr id="10" name="TextBox 37"/>
          <p:cNvSpPr txBox="1">
            <a:spLocks noChangeArrowheads="1"/>
          </p:cNvSpPr>
          <p:nvPr/>
        </p:nvSpPr>
        <p:spPr bwMode="auto">
          <a:xfrm>
            <a:off x="4399899" y="4395505"/>
            <a:ext cx="828848" cy="215444"/>
          </a:xfrm>
          <a:prstGeom prst="rect">
            <a:avLst/>
          </a:prstGeom>
          <a:noFill/>
          <a:ln w="9525">
            <a:noFill/>
            <a:miter lim="800000"/>
            <a:headEnd/>
            <a:tailEnd/>
          </a:ln>
        </p:spPr>
        <p:txBody>
          <a:bodyPr wrap="square" lIns="0" tIns="0" rIns="0" bIns="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App tier</a:t>
            </a:r>
          </a:p>
        </p:txBody>
      </p:sp>
      <p:sp>
        <p:nvSpPr>
          <p:cNvPr id="11" name="TextBox 37"/>
          <p:cNvSpPr txBox="1">
            <a:spLocks noChangeArrowheads="1"/>
          </p:cNvSpPr>
          <p:nvPr/>
        </p:nvSpPr>
        <p:spPr bwMode="auto">
          <a:xfrm>
            <a:off x="5024632" y="5370380"/>
            <a:ext cx="1139243" cy="430887"/>
          </a:xfrm>
          <a:prstGeom prst="rect">
            <a:avLst/>
          </a:prstGeom>
          <a:noFill/>
          <a:ln w="9525">
            <a:noFill/>
            <a:miter lim="800000"/>
            <a:headEnd/>
            <a:tailEnd/>
          </a:ln>
        </p:spPr>
        <p:txBody>
          <a:bodyPr wrap="square" lIns="0" tIns="0" rIns="0" bIns="0">
            <a:spAutoFit/>
          </a:bodyPr>
          <a:lstStyle/>
          <a:p>
            <a:pPr algn="ctr"/>
            <a:r>
              <a:rPr lang="en-US" sz="1400" dirty="0">
                <a:latin typeface="+mj-lt"/>
                <a:ea typeface="Amazon Ember" panose="020B0603020204020204" pitchFamily="34" charset="0"/>
                <a:cs typeface="Amazon Ember" panose="020B0603020204020204" pitchFamily="34" charset="0"/>
              </a:rPr>
              <a:t>Amazon RDS </a:t>
            </a:r>
            <a:r>
              <a:rPr lang="en-US" sz="1400" dirty="0" smtClean="0">
                <a:latin typeface="+mj-lt"/>
                <a:ea typeface="Amazon Ember" panose="020B0603020204020204" pitchFamily="34" charset="0"/>
                <a:cs typeface="Amazon Ember" panose="020B0603020204020204" pitchFamily="34" charset="0"/>
              </a:rPr>
              <a:t>(Primary</a:t>
            </a:r>
            <a:r>
              <a:rPr lang="en-US" sz="1400" dirty="0" smtClean="0">
                <a:latin typeface="Amazon Ember" panose="020B0603020204020204" pitchFamily="34" charset="0"/>
                <a:ea typeface="Amazon Ember" panose="020B0603020204020204" pitchFamily="34" charset="0"/>
                <a:cs typeface="Amazon Ember" panose="020B0603020204020204" pitchFamily="34" charset="0"/>
              </a:rPr>
              <a:t>)</a:t>
            </a:r>
            <a:endParaRPr lang="en-US" sz="1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TextBox 37"/>
          <p:cNvSpPr txBox="1">
            <a:spLocks noChangeArrowheads="1"/>
          </p:cNvSpPr>
          <p:nvPr/>
        </p:nvSpPr>
        <p:spPr bwMode="auto">
          <a:xfrm>
            <a:off x="6435906" y="5363542"/>
            <a:ext cx="1039333" cy="430887"/>
          </a:xfrm>
          <a:prstGeom prst="rect">
            <a:avLst/>
          </a:prstGeom>
          <a:noFill/>
          <a:ln w="9525">
            <a:noFill/>
            <a:miter lim="800000"/>
            <a:headEnd/>
            <a:tailEnd/>
          </a:ln>
        </p:spPr>
        <p:txBody>
          <a:bodyPr wrap="square" lIns="0" tIns="0" rIns="0" bIns="0">
            <a:spAutoFit/>
          </a:bodyPr>
          <a:lstStyle/>
          <a:p>
            <a:pPr algn="ctr"/>
            <a:r>
              <a:rPr lang="en-US" sz="1400" dirty="0">
                <a:ea typeface="Amazon Ember" panose="020B0603020204020204" pitchFamily="34" charset="0"/>
                <a:cs typeface="Amazon Ember" panose="020B0603020204020204" pitchFamily="34" charset="0"/>
              </a:rPr>
              <a:t>Amazon RDS (Standby)</a:t>
            </a:r>
          </a:p>
        </p:txBody>
      </p:sp>
      <p:pic>
        <p:nvPicPr>
          <p:cNvPr id="13" name="Picture 12"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9075" y="2674334"/>
            <a:ext cx="408960" cy="408960"/>
          </a:xfrm>
          <a:prstGeom prst="rect">
            <a:avLst/>
          </a:prstGeom>
        </p:spPr>
      </p:pic>
      <p:pic>
        <p:nvPicPr>
          <p:cNvPr id="14" name="Picture 13"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8297" y="2674334"/>
            <a:ext cx="408960" cy="408960"/>
          </a:xfrm>
          <a:prstGeom prst="rect">
            <a:avLst/>
          </a:prstGeom>
        </p:spPr>
      </p:pic>
      <p:pic>
        <p:nvPicPr>
          <p:cNvPr id="15" name="Picture 14"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809" y="4008479"/>
            <a:ext cx="408960" cy="408960"/>
          </a:xfrm>
          <a:prstGeom prst="rect">
            <a:avLst/>
          </a:prstGeom>
        </p:spPr>
      </p:pic>
      <p:pic>
        <p:nvPicPr>
          <p:cNvPr id="16" name="Picture 15"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0770" y="4008479"/>
            <a:ext cx="408960" cy="408960"/>
          </a:xfrm>
          <a:prstGeom prst="rect">
            <a:avLst/>
          </a:prstGeom>
        </p:spPr>
      </p:pic>
      <p:pic>
        <p:nvPicPr>
          <p:cNvPr id="17" name="Picture 16"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730" y="4008479"/>
            <a:ext cx="408960" cy="408960"/>
          </a:xfrm>
          <a:prstGeom prst="rect">
            <a:avLst/>
          </a:prstGeom>
        </p:spPr>
      </p:pic>
      <p:pic>
        <p:nvPicPr>
          <p:cNvPr id="18" name="Picture 17" descr="RDS-DB-Instace-tandby-Multi-AZ-.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6333" y="4962925"/>
            <a:ext cx="419716" cy="419716"/>
          </a:xfrm>
          <a:prstGeom prst="rect">
            <a:avLst/>
          </a:prstGeom>
        </p:spPr>
      </p:pic>
      <p:pic>
        <p:nvPicPr>
          <p:cNvPr id="19" name="Picture 18" descr="CloudFro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80130" y="1120667"/>
            <a:ext cx="367000" cy="367000"/>
          </a:xfrm>
          <a:prstGeom prst="rect">
            <a:avLst/>
          </a:prstGeom>
        </p:spPr>
      </p:pic>
      <p:sp>
        <p:nvSpPr>
          <p:cNvPr id="20" name="TextBox 37"/>
          <p:cNvSpPr txBox="1">
            <a:spLocks noChangeArrowheads="1"/>
          </p:cNvSpPr>
          <p:nvPr/>
        </p:nvSpPr>
        <p:spPr bwMode="auto">
          <a:xfrm>
            <a:off x="8086461" y="2805983"/>
            <a:ext cx="964060" cy="215444"/>
          </a:xfrm>
          <a:prstGeom prst="rect">
            <a:avLst/>
          </a:prstGeom>
          <a:noFill/>
          <a:ln w="9525">
            <a:noFill/>
            <a:miter lim="800000"/>
            <a:headEnd/>
            <a:tailEnd/>
          </a:ln>
        </p:spPr>
        <p:txBody>
          <a:bodyPr wrap="square" lIns="0" tIns="0" rIns="0" bIns="0">
            <a:spAutoFit/>
          </a:bodyPr>
          <a:lstStyle>
            <a:defPPr>
              <a:defRPr lang="en-US"/>
            </a:defPPr>
            <a:lvl1pPr algn="r">
              <a:defRPr sz="800" b="1">
                <a:solidFill>
                  <a:schemeClr val="accent3"/>
                </a:solidFill>
                <a:latin typeface="+mj-lt"/>
                <a:ea typeface="Verdana" panose="020B0604030504040204" pitchFamily="34" charset="0"/>
                <a:cs typeface="Verdana" panose="020B0604030504040204" pitchFamily="34" charset="0"/>
              </a:defRPr>
            </a:lvl1pPr>
          </a:lstStyle>
          <a:p>
            <a:pPr algn="ctr"/>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21" name="TextBox 37"/>
          <p:cNvSpPr txBox="1">
            <a:spLocks noChangeArrowheads="1"/>
          </p:cNvSpPr>
          <p:nvPr/>
        </p:nvSpPr>
        <p:spPr bwMode="auto">
          <a:xfrm>
            <a:off x="7781726" y="1120667"/>
            <a:ext cx="961503" cy="215444"/>
          </a:xfrm>
          <a:prstGeom prst="rect">
            <a:avLst/>
          </a:prstGeom>
          <a:noFill/>
          <a:ln w="9525">
            <a:noFill/>
            <a:miter lim="800000"/>
            <a:headEnd/>
            <a:tailEnd/>
          </a:ln>
        </p:spPr>
        <p:txBody>
          <a:bodyPr wrap="square" lIns="0" tIns="0" rIns="0" bIns="0">
            <a:spAutoFit/>
          </a:bodyPr>
          <a:lstStyle>
            <a:defPPr>
              <a:defRPr lang="en-US"/>
            </a:defPPr>
            <a:lvl1pPr algn="r">
              <a:defRPr sz="800" b="1">
                <a:solidFill>
                  <a:schemeClr val="accent3"/>
                </a:solidFill>
                <a:latin typeface="+mj-lt"/>
                <a:ea typeface="Verdana" panose="020B0604030504040204" pitchFamily="34" charset="0"/>
                <a:cs typeface="Verdana" panose="020B0604030504040204" pitchFamily="34" charset="0"/>
              </a:defRPr>
            </a:lvl1pPr>
          </a:lstStyle>
          <a:p>
            <a:pPr algn="l"/>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CloudFront</a:t>
            </a:r>
          </a:p>
        </p:txBody>
      </p:sp>
      <p:sp>
        <p:nvSpPr>
          <p:cNvPr id="22" name="TextBox 37"/>
          <p:cNvSpPr txBox="1">
            <a:spLocks noChangeArrowheads="1"/>
          </p:cNvSpPr>
          <p:nvPr/>
        </p:nvSpPr>
        <p:spPr bwMode="auto">
          <a:xfrm>
            <a:off x="3095728" y="1189073"/>
            <a:ext cx="1773158" cy="215444"/>
          </a:xfrm>
          <a:prstGeom prst="rect">
            <a:avLst/>
          </a:prstGeom>
          <a:noFill/>
          <a:ln w="9525">
            <a:noFill/>
            <a:miter lim="800000"/>
            <a:headEnd/>
            <a:tailEnd/>
          </a:ln>
        </p:spPr>
        <p:txBody>
          <a:bodyPr wrap="square" lIns="0" tIns="0" rIns="0" bIns="0">
            <a:spAutoFit/>
          </a:bodyPr>
          <a:lstStyle>
            <a:defPPr>
              <a:defRPr lang="en-US"/>
            </a:defPPr>
            <a:lvl1pPr algn="r">
              <a:defRPr sz="800" b="1">
                <a:solidFill>
                  <a:schemeClr val="accent3"/>
                </a:solidFill>
                <a:latin typeface="+mj-lt"/>
                <a:ea typeface="Verdana" panose="020B0604030504040204" pitchFamily="34" charset="0"/>
                <a:cs typeface="Verdana" panose="020B0604030504040204" pitchFamily="34" charset="0"/>
              </a:defRPr>
            </a:lvl1pPr>
          </a:lstStyle>
          <a:p>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Amazon Route 53</a:t>
            </a:r>
          </a:p>
        </p:txBody>
      </p:sp>
      <p:sp>
        <p:nvSpPr>
          <p:cNvPr id="23" name="Rounded Rectangle 22"/>
          <p:cNvSpPr/>
          <p:nvPr/>
        </p:nvSpPr>
        <p:spPr>
          <a:xfrm>
            <a:off x="1288518" y="1762431"/>
            <a:ext cx="9347201" cy="4157065"/>
          </a:xfrm>
          <a:prstGeom prst="roundRect">
            <a:avLst>
              <a:gd name="adj" fmla="val 9818"/>
            </a:avLst>
          </a:prstGeom>
          <a:noFill/>
          <a:ln w="12700">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4" name="Straight Arrow Connector 23"/>
          <p:cNvCxnSpPr>
            <a:stCxn id="45" idx="2"/>
            <a:endCxn id="7" idx="0"/>
          </p:cNvCxnSpPr>
          <p:nvPr/>
        </p:nvCxnSpPr>
        <p:spPr>
          <a:xfrm>
            <a:off x="5829075" y="2346332"/>
            <a:ext cx="1" cy="327005"/>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25" name="Picture 24" descr="Route-53-Hosted-Zon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96724" y="1095145"/>
            <a:ext cx="391233" cy="391233"/>
          </a:xfrm>
          <a:prstGeom prst="rect">
            <a:avLst/>
          </a:prstGeom>
        </p:spPr>
      </p:pic>
      <p:cxnSp>
        <p:nvCxnSpPr>
          <p:cNvPr id="26" name="Straight Arrow Connector 25"/>
          <p:cNvCxnSpPr>
            <a:stCxn id="8" idx="2"/>
            <a:endCxn id="34" idx="0"/>
          </p:cNvCxnSpPr>
          <p:nvPr/>
        </p:nvCxnSpPr>
        <p:spPr>
          <a:xfrm flipH="1">
            <a:off x="4393947" y="4583729"/>
            <a:ext cx="402281" cy="308144"/>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8" idx="2"/>
            <a:endCxn id="31" idx="0"/>
          </p:cNvCxnSpPr>
          <p:nvPr/>
        </p:nvCxnSpPr>
        <p:spPr>
          <a:xfrm>
            <a:off x="4796229" y="4583727"/>
            <a:ext cx="775848" cy="386216"/>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47" idx="2"/>
            <a:endCxn id="18" idx="0"/>
          </p:cNvCxnSpPr>
          <p:nvPr/>
        </p:nvCxnSpPr>
        <p:spPr>
          <a:xfrm>
            <a:off x="6523493" y="4578301"/>
            <a:ext cx="412698" cy="384624"/>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2"/>
            <a:endCxn id="18" idx="0"/>
          </p:cNvCxnSpPr>
          <p:nvPr/>
        </p:nvCxnSpPr>
        <p:spPr>
          <a:xfrm>
            <a:off x="4796228" y="4583729"/>
            <a:ext cx="2139963" cy="379196"/>
          </a:xfrm>
          <a:prstGeom prst="straightConnector1">
            <a:avLst/>
          </a:prstGeom>
          <a:ln>
            <a:solidFill>
              <a:schemeClr val="accent2"/>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31" idx="3"/>
            <a:endCxn id="18" idx="1"/>
          </p:cNvCxnSpPr>
          <p:nvPr/>
        </p:nvCxnSpPr>
        <p:spPr>
          <a:xfrm flipV="1">
            <a:off x="5774917" y="5172783"/>
            <a:ext cx="951416" cy="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31" name="Picture 30" descr="RDS-DB-Instac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69238" y="4969944"/>
            <a:ext cx="405679" cy="405679"/>
          </a:xfrm>
          <a:prstGeom prst="rect">
            <a:avLst/>
          </a:prstGeom>
        </p:spPr>
      </p:pic>
      <p:cxnSp>
        <p:nvCxnSpPr>
          <p:cNvPr id="32" name="Straight Arrow Connector 31"/>
          <p:cNvCxnSpPr>
            <a:stCxn id="47" idx="2"/>
            <a:endCxn id="31" idx="0"/>
          </p:cNvCxnSpPr>
          <p:nvPr/>
        </p:nvCxnSpPr>
        <p:spPr>
          <a:xfrm flipH="1">
            <a:off x="5572077" y="4578301"/>
            <a:ext cx="951418" cy="39164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4" idx="3"/>
            <a:endCxn id="31" idx="1"/>
          </p:cNvCxnSpPr>
          <p:nvPr/>
        </p:nvCxnSpPr>
        <p:spPr>
          <a:xfrm flipV="1">
            <a:off x="4679799" y="5172784"/>
            <a:ext cx="689438" cy="494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pic>
        <p:nvPicPr>
          <p:cNvPr id="34" name="Picture 33" descr="Database_Amazon ElasticCache Node.e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08094" y="4891873"/>
            <a:ext cx="571705" cy="571705"/>
          </a:xfrm>
          <a:prstGeom prst="rect">
            <a:avLst/>
          </a:prstGeom>
        </p:spPr>
      </p:pic>
      <p:pic>
        <p:nvPicPr>
          <p:cNvPr id="35" name="Picture 34" descr="S3-Bucket.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71206" y="2189537"/>
            <a:ext cx="553831" cy="553831"/>
          </a:xfrm>
          <a:prstGeom prst="rect">
            <a:avLst/>
          </a:prstGeom>
        </p:spPr>
      </p:pic>
      <p:sp>
        <p:nvSpPr>
          <p:cNvPr id="36" name="TextBox 35"/>
          <p:cNvSpPr txBox="1">
            <a:spLocks noChangeArrowheads="1"/>
          </p:cNvSpPr>
          <p:nvPr/>
        </p:nvSpPr>
        <p:spPr bwMode="auto">
          <a:xfrm>
            <a:off x="4434345" y="3529141"/>
            <a:ext cx="1200530" cy="215444"/>
          </a:xfrm>
          <a:prstGeom prst="rect">
            <a:avLst/>
          </a:prstGeom>
          <a:noFill/>
          <a:ln w="9525">
            <a:noFill/>
            <a:miter lim="800000"/>
            <a:headEnd/>
            <a:tailEnd/>
          </a:ln>
        </p:spPr>
        <p:txBody>
          <a:bodyPr wrap="square" lIns="0" tIns="0" rIns="0" bIns="0">
            <a:spAutoFit/>
          </a:bodyPr>
          <a:lstStyle/>
          <a:p>
            <a:pPr algn="r"/>
            <a:r>
              <a:rPr lang="en-US" sz="1400" dirty="0">
                <a:latin typeface="Amazon Ember" panose="020B0603020204020204" pitchFamily="34" charset="0"/>
                <a:ea typeface="Amazon Ember" panose="020B0603020204020204" pitchFamily="34" charset="0"/>
                <a:cs typeface="Amazon Ember" panose="020B0603020204020204" pitchFamily="34" charset="0"/>
              </a:rPr>
              <a:t>Load Balancer</a:t>
            </a:r>
          </a:p>
        </p:txBody>
      </p:sp>
      <p:sp>
        <p:nvSpPr>
          <p:cNvPr id="37" name="TextBox 37"/>
          <p:cNvSpPr txBox="1">
            <a:spLocks noChangeArrowheads="1"/>
          </p:cNvSpPr>
          <p:nvPr/>
        </p:nvSpPr>
        <p:spPr bwMode="auto">
          <a:xfrm>
            <a:off x="6003181" y="2102980"/>
            <a:ext cx="1329144" cy="430887"/>
          </a:xfrm>
          <a:prstGeom prst="rect">
            <a:avLst/>
          </a:prstGeom>
          <a:noFill/>
          <a:ln w="9525">
            <a:noFill/>
            <a:miter lim="800000"/>
            <a:headEnd/>
            <a:tailEnd/>
          </a:ln>
        </p:spPr>
        <p:txBody>
          <a:bodyPr wrap="square" lIns="0" tIns="0" rIns="0" bIns="0">
            <a:spAutoFit/>
          </a:bodyPr>
          <a:lstStyle>
            <a:defPPr>
              <a:defRPr lang="en-US"/>
            </a:defPPr>
            <a:lvl1pPr algn="r">
              <a:defRPr sz="800" b="1">
                <a:solidFill>
                  <a:schemeClr val="accent3"/>
                </a:solidFill>
                <a:latin typeface="+mj-lt"/>
                <a:ea typeface="Verdana" panose="020B0604030504040204" pitchFamily="34" charset="0"/>
                <a:cs typeface="Verdana" panose="020B0604030504040204" pitchFamily="34" charset="0"/>
              </a:defRPr>
            </a:lvl1pPr>
          </a:lstStyle>
          <a:p>
            <a:pPr algn="l"/>
            <a:r>
              <a:rPr lang="en-US" sz="1400"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Elastic Load Balancing (ELB)</a:t>
            </a:r>
          </a:p>
        </p:txBody>
      </p:sp>
      <p:pic>
        <p:nvPicPr>
          <p:cNvPr id="38" name="Picture 37" descr="User.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28170" y="1087662"/>
            <a:ext cx="406198" cy="406198"/>
          </a:xfrm>
          <a:prstGeom prst="rect">
            <a:avLst/>
          </a:prstGeom>
        </p:spPr>
      </p:pic>
      <p:sp>
        <p:nvSpPr>
          <p:cNvPr id="39" name="TextBox 37"/>
          <p:cNvSpPr txBox="1">
            <a:spLocks noChangeArrowheads="1"/>
          </p:cNvSpPr>
          <p:nvPr/>
        </p:nvSpPr>
        <p:spPr bwMode="auto">
          <a:xfrm>
            <a:off x="8943519" y="1078325"/>
            <a:ext cx="979149" cy="430887"/>
          </a:xfrm>
          <a:prstGeom prst="rect">
            <a:avLst/>
          </a:prstGeom>
          <a:solidFill>
            <a:schemeClr val="bg1"/>
          </a:solidFill>
          <a:ln w="9525">
            <a:noFill/>
            <a:miter lim="800000"/>
            <a:headEnd/>
            <a:tailEnd/>
          </a:ln>
        </p:spPr>
        <p:txBody>
          <a:bodyPr wrap="square" lIns="0" tIns="0" rIns="0" bIns="0">
            <a:spAutoFit/>
          </a:bodyPr>
          <a:lstStyle/>
          <a:p>
            <a:r>
              <a:rPr lang="en-US" sz="1400" dirty="0">
                <a:ea typeface="Amazon Ember" panose="020B0603020204020204" pitchFamily="34" charset="0"/>
                <a:cs typeface="Amazon Ember" panose="020B0603020204020204" pitchFamily="34" charset="0"/>
              </a:rPr>
              <a:t>Caching with CDN</a:t>
            </a:r>
          </a:p>
        </p:txBody>
      </p:sp>
      <p:pic>
        <p:nvPicPr>
          <p:cNvPr id="40" name="Picture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69971" y="2793110"/>
            <a:ext cx="292635" cy="328651"/>
          </a:xfrm>
          <a:prstGeom prst="rect">
            <a:avLst/>
          </a:prstGeom>
        </p:spPr>
      </p:pic>
      <p:cxnSp>
        <p:nvCxnSpPr>
          <p:cNvPr id="41" name="Straight Arrow Connector 40"/>
          <p:cNvCxnSpPr/>
          <p:nvPr/>
        </p:nvCxnSpPr>
        <p:spPr>
          <a:xfrm flipH="1">
            <a:off x="4599897" y="2957436"/>
            <a:ext cx="505115"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631002" y="1922538"/>
            <a:ext cx="3660895" cy="1486848"/>
          </a:xfrm>
          <a:prstGeom prst="roundRect">
            <a:avLst>
              <a:gd name="adj" fmla="val 9338"/>
            </a:avLst>
          </a:prstGeom>
          <a:noFill/>
          <a:ln w="12700">
            <a:solidFill>
              <a:schemeClr val="accent4"/>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ounded Rectangle 42"/>
          <p:cNvSpPr/>
          <p:nvPr/>
        </p:nvSpPr>
        <p:spPr>
          <a:xfrm>
            <a:off x="3868128" y="3789611"/>
            <a:ext cx="3597195" cy="1815070"/>
          </a:xfrm>
          <a:prstGeom prst="roundRect">
            <a:avLst>
              <a:gd name="adj" fmla="val 5823"/>
            </a:avLst>
          </a:prstGeom>
          <a:noFill/>
          <a:ln w="12700">
            <a:solidFill>
              <a:schemeClr val="accent4"/>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4" name="TextBox 43"/>
          <p:cNvSpPr txBox="1">
            <a:spLocks noChangeArrowheads="1"/>
          </p:cNvSpPr>
          <p:nvPr/>
        </p:nvSpPr>
        <p:spPr bwMode="auto">
          <a:xfrm>
            <a:off x="2711286" y="4634174"/>
            <a:ext cx="1322349" cy="1077218"/>
          </a:xfrm>
          <a:prstGeom prst="rect">
            <a:avLst/>
          </a:prstGeom>
          <a:solidFill>
            <a:schemeClr val="bg1"/>
          </a:solidFill>
          <a:ln w="9525">
            <a:noFill/>
            <a:miter lim="800000"/>
            <a:headEnd/>
            <a:tailEnd/>
          </a:ln>
        </p:spPr>
        <p:txBody>
          <a:bodyPr wrap="square" lIns="0" tIns="0" rIns="0" bIns="0" anchor="ctr">
            <a:spAutoFit/>
          </a:bodyPr>
          <a:lstStyle/>
          <a:p>
            <a:pPr algn="r"/>
            <a:r>
              <a:rPr lang="en-US" sz="1400" dirty="0">
                <a:latin typeface="+mj-lt"/>
                <a:ea typeface="Amazon Ember" panose="020B0603020204020204" pitchFamily="34" charset="0"/>
                <a:cs typeface="Amazon Ember" panose="020B0603020204020204" pitchFamily="34" charset="0"/>
              </a:rPr>
              <a:t>Caching between  application and database tiers (ElastiCache)</a:t>
            </a:r>
          </a:p>
        </p:txBody>
      </p:sp>
      <p:pic>
        <p:nvPicPr>
          <p:cNvPr id="45" name="Picture 4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3541" y="1956702"/>
            <a:ext cx="311068" cy="373280"/>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9587" y="3447669"/>
            <a:ext cx="238976" cy="286771"/>
          </a:xfrm>
          <a:prstGeom prst="rect">
            <a:avLst/>
          </a:prstGeom>
        </p:spPr>
      </p:pic>
      <p:sp>
        <p:nvSpPr>
          <p:cNvPr id="47" name="Rounded Rectangle 46"/>
          <p:cNvSpPr/>
          <p:nvPr/>
        </p:nvSpPr>
        <p:spPr>
          <a:xfrm>
            <a:off x="5846236" y="3996967"/>
            <a:ext cx="1354514" cy="581335"/>
          </a:xfrm>
          <a:prstGeom prst="roundRect">
            <a:avLst>
              <a:gd name="adj" fmla="val 9818"/>
            </a:avLst>
          </a:prstGeom>
          <a:noFill/>
          <a:ln w="63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48" name="Picture 47"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9074" y="4003053"/>
            <a:ext cx="408960" cy="408960"/>
          </a:xfrm>
          <a:prstGeom prst="rect">
            <a:avLst/>
          </a:prstGeom>
        </p:spPr>
      </p:pic>
      <p:pic>
        <p:nvPicPr>
          <p:cNvPr id="49" name="Picture 48"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8035" y="4003053"/>
            <a:ext cx="408960" cy="408960"/>
          </a:xfrm>
          <a:prstGeom prst="rect">
            <a:avLst/>
          </a:prstGeom>
        </p:spPr>
      </p:pic>
      <p:pic>
        <p:nvPicPr>
          <p:cNvPr id="50" name="Picture 49" descr="EC2-Instanc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6996" y="4003053"/>
            <a:ext cx="408960" cy="408960"/>
          </a:xfrm>
          <a:prstGeom prst="rect">
            <a:avLst/>
          </a:prstGeom>
        </p:spPr>
      </p:pic>
      <p:sp>
        <p:nvSpPr>
          <p:cNvPr id="51" name="TextBox 37"/>
          <p:cNvSpPr txBox="1">
            <a:spLocks noChangeArrowheads="1"/>
          </p:cNvSpPr>
          <p:nvPr/>
        </p:nvSpPr>
        <p:spPr bwMode="auto">
          <a:xfrm>
            <a:off x="6109069" y="4395505"/>
            <a:ext cx="828848" cy="215444"/>
          </a:xfrm>
          <a:prstGeom prst="rect">
            <a:avLst/>
          </a:prstGeom>
          <a:noFill/>
          <a:ln w="9525">
            <a:noFill/>
            <a:miter lim="800000"/>
            <a:headEnd/>
            <a:tailEnd/>
          </a:ln>
        </p:spPr>
        <p:txBody>
          <a:bodyPr wrap="square" lIns="0" tIns="0" rIns="0" bIns="0">
            <a:spAutoFit/>
          </a:bodyPr>
          <a:lstStyle/>
          <a:p>
            <a:pPr algn="ctr"/>
            <a:r>
              <a:rPr lang="en-US" sz="1400" dirty="0">
                <a:latin typeface="Amazon Ember" panose="020B0603020204020204" pitchFamily="34" charset="0"/>
                <a:ea typeface="Amazon Ember" panose="020B0603020204020204" pitchFamily="34" charset="0"/>
                <a:cs typeface="Amazon Ember" panose="020B0603020204020204" pitchFamily="34" charset="0"/>
              </a:rPr>
              <a:t>App tier</a:t>
            </a:r>
          </a:p>
        </p:txBody>
      </p:sp>
      <p:cxnSp>
        <p:nvCxnSpPr>
          <p:cNvPr id="52" name="Straight Arrow Connector 51"/>
          <p:cNvCxnSpPr>
            <a:stCxn id="47" idx="2"/>
            <a:endCxn id="34" idx="0"/>
          </p:cNvCxnSpPr>
          <p:nvPr/>
        </p:nvCxnSpPr>
        <p:spPr>
          <a:xfrm flipH="1">
            <a:off x="4393947" y="4578301"/>
            <a:ext cx="2129546" cy="31357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6" idx="2"/>
            <a:endCxn id="47" idx="0"/>
          </p:cNvCxnSpPr>
          <p:nvPr/>
        </p:nvCxnSpPr>
        <p:spPr>
          <a:xfrm>
            <a:off x="5829075" y="3734441"/>
            <a:ext cx="694419" cy="262527"/>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6" idx="2"/>
            <a:endCxn id="16" idx="0"/>
          </p:cNvCxnSpPr>
          <p:nvPr/>
        </p:nvCxnSpPr>
        <p:spPr>
          <a:xfrm flipH="1">
            <a:off x="4825251" y="3734441"/>
            <a:ext cx="1003824" cy="27404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2"/>
            <a:endCxn id="46" idx="0"/>
          </p:cNvCxnSpPr>
          <p:nvPr/>
        </p:nvCxnSpPr>
        <p:spPr>
          <a:xfrm flipH="1">
            <a:off x="5829075" y="3271022"/>
            <a:ext cx="1" cy="176647"/>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8830912" y="1128381"/>
            <a:ext cx="0" cy="34173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6583243" y="1290761"/>
            <a:ext cx="642463"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5436832" y="1290761"/>
            <a:ext cx="642463"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cxnSpLocks/>
            <a:endCxn id="6" idx="2"/>
          </p:cNvCxnSpPr>
          <p:nvPr/>
        </p:nvCxnSpPr>
        <p:spPr>
          <a:xfrm flipV="1">
            <a:off x="8523210" y="1542076"/>
            <a:ext cx="211513" cy="560904"/>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5846236" y="1686879"/>
            <a:ext cx="0" cy="23566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846236" y="1686879"/>
            <a:ext cx="2664318" cy="0"/>
          </a:xfrm>
          <a:prstGeom prst="line">
            <a:avLst/>
          </a:prstGeom>
          <a:ln>
            <a:solidFill>
              <a:schemeClr val="accent2"/>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1707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75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heel(1)">
                                      <p:cBhvr>
                                        <p:cTn id="17"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2" grpId="0" animBg="1"/>
      <p:bldP spid="4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CloudFront</a:t>
            </a:r>
            <a:r>
              <a:rPr lang="en-US" dirty="0">
                <a:ea typeface="Amazon Ember" panose="020B0603020204020204" pitchFamily="34" charset="0"/>
                <a:cs typeface="Amazon Ember" panose="020B0603020204020204" pitchFamily="34" charset="0"/>
              </a:rPr>
              <a:t> – Key Concepts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35</a:t>
            </a:fld>
            <a:endParaRPr lang="en-US"/>
          </a:p>
        </p:txBody>
      </p:sp>
      <p:sp>
        <p:nvSpPr>
          <p:cNvPr id="5" name="Round Diagonal Corner Rectangle 4"/>
          <p:cNvSpPr/>
          <p:nvPr/>
        </p:nvSpPr>
        <p:spPr>
          <a:xfrm>
            <a:off x="838199" y="2336733"/>
            <a:ext cx="4982030" cy="2988453"/>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Oval 5"/>
          <p:cNvSpPr/>
          <p:nvPr/>
        </p:nvSpPr>
        <p:spPr>
          <a:xfrm>
            <a:off x="1977656" y="2499826"/>
            <a:ext cx="2806995" cy="24868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t>
            </a:r>
            <a:endParaRPr lang="id-ID"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roup 6"/>
          <p:cNvGrpSpPr/>
          <p:nvPr/>
        </p:nvGrpSpPr>
        <p:grpSpPr>
          <a:xfrm>
            <a:off x="6564428" y="1211869"/>
            <a:ext cx="4789371" cy="4570482"/>
            <a:chOff x="6574054" y="1619018"/>
            <a:chExt cx="4789371" cy="4570482"/>
          </a:xfrm>
        </p:grpSpPr>
        <p:sp>
          <p:nvSpPr>
            <p:cNvPr id="8" name="Rectangle 7"/>
            <p:cNvSpPr/>
            <p:nvPr/>
          </p:nvSpPr>
          <p:spPr>
            <a:xfrm>
              <a:off x="6583680" y="1619018"/>
              <a:ext cx="4779745" cy="4570482"/>
            </a:xfrm>
            <a:prstGeom prst="rect">
              <a:avLst/>
            </a:prstGeom>
          </p:spPr>
          <p:txBody>
            <a:bodyPr wrap="square" lIns="0" tIns="0" rIns="0" bIns="0" anchor="ctr">
              <a:spAutoFit/>
            </a:bodyPr>
            <a:lstStyle/>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Cache behavior</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Path patterns</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Request headers, query strings, cookies</a:t>
              </a:r>
            </a:p>
            <a:p>
              <a:pPr marL="0" lvl="1" defTabSz="342900">
                <a:spcBef>
                  <a:spcPts val="300"/>
                </a:spcBef>
                <a:buClr>
                  <a:schemeClr val="accent1"/>
                </a:buClr>
                <a:buSzPct val="110000"/>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TTL</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Short TTL</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Long TTL</a:t>
              </a:r>
            </a:p>
            <a:p>
              <a:pPr>
                <a:spcBef>
                  <a:spcPts val="300"/>
                </a:spcBef>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Restricting access</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Using signed URLs or signed cookies</a:t>
              </a:r>
            </a:p>
            <a:p>
              <a:pPr marL="216000" lvl="1" indent="-216000" defTabSz="342900">
                <a:spcBef>
                  <a:spcPts val="300"/>
                </a:spcBef>
                <a:buClr>
                  <a:schemeClr val="accent1"/>
                </a:buClr>
                <a:buSzPct val="110000"/>
                <a:buBlip>
                  <a:blip r:embed="rId3"/>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URLs or cookies are hashed and signed using the private key from a public or private key pair</a:t>
              </a:r>
            </a:p>
          </p:txBody>
        </p:sp>
        <p:cxnSp>
          <p:nvCxnSpPr>
            <p:cNvPr id="9" name="Straight Connector 8"/>
            <p:cNvCxnSpPr/>
            <p:nvPr/>
          </p:nvCxnSpPr>
          <p:spPr>
            <a:xfrm>
              <a:off x="6583680" y="4181746"/>
              <a:ext cx="47701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74054" y="2908718"/>
              <a:ext cx="47701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4977" y="2741839"/>
            <a:ext cx="1563322" cy="1875986"/>
          </a:xfrm>
          <a:prstGeom prst="rect">
            <a:avLst/>
          </a:prstGeom>
        </p:spPr>
      </p:pic>
    </p:spTree>
    <p:extLst>
      <p:ext uri="{BB962C8B-B14F-4D97-AF65-F5344CB8AC3E}">
        <p14:creationId xmlns:p14="http://schemas.microsoft.com/office/powerpoint/2010/main" val="217237661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ElastiCache</a:t>
            </a:r>
            <a:r>
              <a:rPr lang="en-US" dirty="0">
                <a:ea typeface="Amazon Ember" panose="020B0603020204020204" pitchFamily="34" charset="0"/>
                <a:cs typeface="Amazon Ember" panose="020B0603020204020204" pitchFamily="34" charset="0"/>
              </a:rPr>
              <a:t> – Key Concepts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36</a:t>
            </a:fld>
            <a:endParaRPr lang="en-US"/>
          </a:p>
        </p:txBody>
      </p:sp>
      <p:sp>
        <p:nvSpPr>
          <p:cNvPr id="5" name="Round Diagonal Corner Rectangle 4"/>
          <p:cNvSpPr/>
          <p:nvPr/>
        </p:nvSpPr>
        <p:spPr>
          <a:xfrm>
            <a:off x="838199" y="2110591"/>
            <a:ext cx="4982030" cy="2988453"/>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6" name="Group 5"/>
          <p:cNvGrpSpPr/>
          <p:nvPr/>
        </p:nvGrpSpPr>
        <p:grpSpPr>
          <a:xfrm>
            <a:off x="2016768" y="2355159"/>
            <a:ext cx="2624892" cy="2499316"/>
            <a:chOff x="2704066" y="3077448"/>
            <a:chExt cx="1507020" cy="1507020"/>
          </a:xfrm>
        </p:grpSpPr>
        <p:sp>
          <p:nvSpPr>
            <p:cNvPr id="7" name="Oval 6"/>
            <p:cNvSpPr/>
            <p:nvPr/>
          </p:nvSpPr>
          <p:spPr>
            <a:xfrm>
              <a:off x="2704066" y="3077448"/>
              <a:ext cx="1507020" cy="15070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t>
              </a:r>
              <a:endParaRPr lang="id-ID"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7"/>
            <p:cNvPicPr>
              <a:picLocks noChangeAspect="1"/>
            </p:cNvPicPr>
            <p:nvPr/>
          </p:nvPicPr>
          <p:blipFill>
            <a:blip r:embed="rId3"/>
            <a:stretch>
              <a:fillRect/>
            </a:stretch>
          </p:blipFill>
          <p:spPr>
            <a:xfrm>
              <a:off x="2911492" y="3284874"/>
              <a:ext cx="1092169" cy="1092169"/>
            </a:xfrm>
            <a:prstGeom prst="rect">
              <a:avLst/>
            </a:prstGeom>
          </p:spPr>
        </p:pic>
      </p:grpSp>
      <p:grpSp>
        <p:nvGrpSpPr>
          <p:cNvPr id="9" name="Group 8"/>
          <p:cNvGrpSpPr/>
          <p:nvPr/>
        </p:nvGrpSpPr>
        <p:grpSpPr>
          <a:xfrm>
            <a:off x="6441897" y="1189176"/>
            <a:ext cx="4894828" cy="4978286"/>
            <a:chOff x="6477355" y="1341818"/>
            <a:chExt cx="4894828" cy="4978286"/>
          </a:xfrm>
        </p:grpSpPr>
        <p:sp>
          <p:nvSpPr>
            <p:cNvPr id="10" name="Rectangle 9"/>
            <p:cNvSpPr/>
            <p:nvPr/>
          </p:nvSpPr>
          <p:spPr>
            <a:xfrm>
              <a:off x="6574054" y="1341818"/>
              <a:ext cx="4779745" cy="4978286"/>
            </a:xfrm>
            <a:prstGeom prst="rect">
              <a:avLst/>
            </a:prstGeom>
          </p:spPr>
          <p:txBody>
            <a:bodyPr wrap="square" lIns="0" tIns="0" rIns="0" bIns="0" anchor="ctr">
              <a:spAutoFit/>
            </a:bodyPr>
            <a:lstStyle/>
            <a:p>
              <a:pPr>
                <a:spcBef>
                  <a:spcPts val="300"/>
                </a:spcBef>
              </a:pP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Cluster</a:t>
              </a:r>
            </a:p>
            <a:p>
              <a:pPr marL="171450" lvl="1" indent="-171450" defTabSz="342900">
                <a:spcBef>
                  <a:spcPts val="300"/>
                </a:spcBef>
                <a:buClr>
                  <a:schemeClr val="accent1"/>
                </a:buClr>
                <a:buSzPct val="110000"/>
                <a:buBlip>
                  <a:blip r:embed="rId4"/>
                </a:buBlip>
                <a:tabLst>
                  <a:tab pos="8461375" algn="r"/>
                </a:tabLst>
              </a:pPr>
              <a:r>
                <a:rPr lang="en-US" sz="2000" dirty="0">
                  <a:solidFill>
                    <a:schemeClr val="tx1">
                      <a:lumMod val="50000"/>
                    </a:schemeClr>
                  </a:solidFill>
                  <a:ea typeface="Amazon Ember" panose="020B0603020204020204" pitchFamily="34" charset="0"/>
                  <a:cs typeface="Amazon Ember" panose="020B0603020204020204" pitchFamily="34" charset="0"/>
                </a:rPr>
                <a:t>Logical grouping of one or more nodes</a:t>
              </a:r>
            </a:p>
            <a:p>
              <a:pPr marL="0" lvl="1" defTabSz="342900">
                <a:spcBef>
                  <a:spcPts val="300"/>
                </a:spcBef>
                <a:buClr>
                  <a:schemeClr val="accent1"/>
                </a:buClr>
                <a:buSzPct val="110000"/>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Node</a:t>
              </a:r>
            </a:p>
            <a:p>
              <a:pPr marL="216000" lvl="1" indent="-216000" defTabSz="342900">
                <a:spcBef>
                  <a:spcPts val="300"/>
                </a:spcBef>
                <a:buClr>
                  <a:schemeClr val="accent1"/>
                </a:buClr>
                <a:buSzPct val="110000"/>
                <a:buBlip>
                  <a:blip r:embed="rId4"/>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Smallest building block of ElastiCache deployment</a:t>
              </a:r>
            </a:p>
            <a:p>
              <a:pPr marL="216000" lvl="1" indent="-216000" defTabSz="342900">
                <a:spcBef>
                  <a:spcPts val="300"/>
                </a:spcBef>
                <a:buClr>
                  <a:schemeClr val="accent1"/>
                </a:buClr>
                <a:buSzPct val="110000"/>
                <a:buBlip>
                  <a:blip r:embed="rId4"/>
                </a:buBlip>
                <a:tabLst>
                  <a:tab pos="8461375" algn="r"/>
                </a:tabLst>
              </a:pPr>
              <a:r>
                <a:rPr lang="en-US" sz="2000" dirty="0">
                  <a:solidFill>
                    <a:schemeClr val="tx1">
                      <a:lumMod val="50000"/>
                    </a:schemeClr>
                  </a:solidFill>
                  <a:latin typeface="+mj-lt"/>
                  <a:ea typeface="Amazon Ember" panose="020B0603020204020204" pitchFamily="34" charset="0"/>
                  <a:cs typeface="Amazon Ember" panose="020B0603020204020204" pitchFamily="34" charset="0"/>
                </a:rPr>
                <a:t>Runs Memcached or Redis in-memory key-value engine</a:t>
              </a:r>
            </a:p>
            <a:p>
              <a:pPr>
                <a:spcBef>
                  <a:spcPts val="300"/>
                </a:spcBef>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Endpoint</a:t>
              </a:r>
            </a:p>
            <a:p>
              <a:pPr marL="216000" lvl="1" indent="-216000" defTabSz="342900">
                <a:spcBef>
                  <a:spcPts val="300"/>
                </a:spcBef>
                <a:buClr>
                  <a:schemeClr val="accent1"/>
                </a:buClr>
                <a:buSzPct val="110000"/>
                <a:buBlip>
                  <a:blip r:embed="rId4"/>
                </a:buBlip>
                <a:tabLst>
                  <a:tab pos="8461375" algn="r"/>
                </a:tabLst>
              </a:pPr>
              <a:r>
                <a:rPr lang="en-US" sz="2000" dirty="0">
                  <a:solidFill>
                    <a:schemeClr val="tx1">
                      <a:lumMod val="50000"/>
                    </a:schemeClr>
                  </a:solidFill>
                  <a:ea typeface="Amazon Ember" panose="020B0603020204020204" pitchFamily="34" charset="0"/>
                  <a:cs typeface="Amazon Ember" panose="020B0603020204020204" pitchFamily="34" charset="0"/>
                </a:rPr>
                <a:t>Unique address to connect to cluster</a:t>
              </a:r>
            </a:p>
            <a:p>
              <a:pPr marL="0" lvl="1" defTabSz="342900">
                <a:spcBef>
                  <a:spcPts val="300"/>
                </a:spcBef>
                <a:buClr>
                  <a:schemeClr val="accent1"/>
                </a:buClr>
                <a:buSzPct val="110000"/>
                <a:tabLst>
                  <a:tab pos="8461375" algn="r"/>
                </a:tabLst>
              </a:pPr>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Replication</a:t>
              </a:r>
              <a:r>
                <a:rPr lang="en-US" sz="2400" b="1"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group</a:t>
              </a:r>
            </a:p>
            <a:p>
              <a:pPr marL="216000" lvl="1" indent="-216000" defTabSz="342900">
                <a:spcBef>
                  <a:spcPts val="300"/>
                </a:spcBef>
                <a:buClr>
                  <a:schemeClr val="accent1"/>
                </a:buClr>
                <a:buSzPct val="110000"/>
                <a:buBlip>
                  <a:blip r:embed="rId4"/>
                </a:buBlip>
                <a:tabLst>
                  <a:tab pos="8461375" algn="r"/>
                </a:tabLst>
              </a:pPr>
              <a:r>
                <a:rPr lang="en-US" sz="2000" dirty="0">
                  <a:solidFill>
                    <a:schemeClr val="tx1">
                      <a:lumMod val="50000"/>
                    </a:schemeClr>
                  </a:solidFill>
                  <a:ea typeface="Amazon Ember" panose="020B0603020204020204" pitchFamily="34" charset="0"/>
                  <a:cs typeface="Amazon Ember" panose="020B0603020204020204" pitchFamily="34" charset="0"/>
                </a:rPr>
                <a:t>Collection of Redis clusters</a:t>
              </a:r>
            </a:p>
          </p:txBody>
        </p:sp>
        <p:cxnSp>
          <p:nvCxnSpPr>
            <p:cNvPr id="11" name="Straight Connector 10"/>
            <p:cNvCxnSpPr/>
            <p:nvPr/>
          </p:nvCxnSpPr>
          <p:spPr>
            <a:xfrm>
              <a:off x="6477355" y="2372229"/>
              <a:ext cx="47701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02064" y="5304366"/>
              <a:ext cx="47701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02064" y="4273230"/>
              <a:ext cx="477011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393390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ElastiCache</a:t>
            </a:r>
            <a:r>
              <a:rPr lang="en-US" dirty="0">
                <a:ea typeface="Amazon Ember" panose="020B0603020204020204" pitchFamily="34" charset="0"/>
                <a:cs typeface="Amazon Ember" panose="020B0603020204020204" pitchFamily="34" charset="0"/>
              </a:rPr>
              <a:t> – Caching Strategies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37</a:t>
            </a:fld>
            <a:endParaRPr lang="en-US"/>
          </a:p>
        </p:txBody>
      </p:sp>
      <p:grpSp>
        <p:nvGrpSpPr>
          <p:cNvPr id="5" name="Group 4"/>
          <p:cNvGrpSpPr/>
          <p:nvPr/>
        </p:nvGrpSpPr>
        <p:grpSpPr>
          <a:xfrm>
            <a:off x="4528976" y="1842144"/>
            <a:ext cx="6824823" cy="4185432"/>
            <a:chOff x="4528976" y="1828800"/>
            <a:chExt cx="6824823" cy="4185432"/>
          </a:xfrm>
        </p:grpSpPr>
        <p:sp>
          <p:nvSpPr>
            <p:cNvPr id="6" name="Rounded Rectangle 5"/>
            <p:cNvSpPr/>
            <p:nvPr/>
          </p:nvSpPr>
          <p:spPr>
            <a:xfrm>
              <a:off x="4528976" y="2714170"/>
              <a:ext cx="1465030" cy="3052147"/>
            </a:xfrm>
            <a:prstGeom prst="roundRect">
              <a:avLst>
                <a:gd name="adj" fmla="val 9818"/>
              </a:avLst>
            </a:prstGeom>
            <a:solidFill>
              <a:schemeClr val="bg1"/>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p:cNvSpPr/>
            <p:nvPr/>
          </p:nvSpPr>
          <p:spPr>
            <a:xfrm>
              <a:off x="8315251" y="1828800"/>
              <a:ext cx="1611533" cy="4185432"/>
            </a:xfrm>
            <a:prstGeom prst="roundRect">
              <a:avLst>
                <a:gd name="adj" fmla="val 9818"/>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8" name="Group 7"/>
            <p:cNvGrpSpPr/>
            <p:nvPr/>
          </p:nvGrpSpPr>
          <p:grpSpPr>
            <a:xfrm>
              <a:off x="4950344" y="3401432"/>
              <a:ext cx="622294" cy="833367"/>
              <a:chOff x="5627688" y="2882900"/>
              <a:chExt cx="271463" cy="363538"/>
            </a:xfrm>
            <a:solidFill>
              <a:schemeClr val="accent3"/>
            </a:solidFill>
          </p:grpSpPr>
          <p:sp>
            <p:nvSpPr>
              <p:cNvPr id="32" name="Freeform 117"/>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Rectangle 118"/>
              <p:cNvSpPr>
                <a:spLocks noChangeArrowheads="1"/>
              </p:cNvSpPr>
              <p:nvPr/>
            </p:nvSpPr>
            <p:spPr bwMode="auto">
              <a:xfrm>
                <a:off x="5703888" y="2973388"/>
                <a:ext cx="30163"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4" name="Rectangle 119"/>
              <p:cNvSpPr>
                <a:spLocks noChangeArrowheads="1"/>
              </p:cNvSpPr>
              <p:nvPr/>
            </p:nvSpPr>
            <p:spPr bwMode="auto">
              <a:xfrm>
                <a:off x="5748338" y="2973388"/>
                <a:ext cx="30163"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Rectangle 120"/>
              <p:cNvSpPr>
                <a:spLocks noChangeArrowheads="1"/>
              </p:cNvSpPr>
              <p:nvPr/>
            </p:nvSpPr>
            <p:spPr bwMode="auto">
              <a:xfrm>
                <a:off x="5794375" y="2973388"/>
                <a:ext cx="28575"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6" name="Rectangle 121"/>
              <p:cNvSpPr>
                <a:spLocks noChangeArrowheads="1"/>
              </p:cNvSpPr>
              <p:nvPr/>
            </p:nvSpPr>
            <p:spPr bwMode="auto">
              <a:xfrm>
                <a:off x="5703888" y="3019425"/>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7" name="Rectangle 122"/>
              <p:cNvSpPr>
                <a:spLocks noChangeArrowheads="1"/>
              </p:cNvSpPr>
              <p:nvPr/>
            </p:nvSpPr>
            <p:spPr bwMode="auto">
              <a:xfrm>
                <a:off x="5748338" y="3019425"/>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Rectangle 123"/>
              <p:cNvSpPr>
                <a:spLocks noChangeArrowheads="1"/>
              </p:cNvSpPr>
              <p:nvPr/>
            </p:nvSpPr>
            <p:spPr bwMode="auto">
              <a:xfrm>
                <a:off x="5794375" y="3019425"/>
                <a:ext cx="28575"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9" name="Rectangle 124"/>
              <p:cNvSpPr>
                <a:spLocks noChangeArrowheads="1"/>
              </p:cNvSpPr>
              <p:nvPr/>
            </p:nvSpPr>
            <p:spPr bwMode="auto">
              <a:xfrm>
                <a:off x="5703888" y="3065463"/>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0" name="Rectangle 125"/>
              <p:cNvSpPr>
                <a:spLocks noChangeArrowheads="1"/>
              </p:cNvSpPr>
              <p:nvPr/>
            </p:nvSpPr>
            <p:spPr bwMode="auto">
              <a:xfrm>
                <a:off x="5748338" y="3065463"/>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9" name="Group 8"/>
            <p:cNvGrpSpPr/>
            <p:nvPr/>
          </p:nvGrpSpPr>
          <p:grpSpPr>
            <a:xfrm>
              <a:off x="4836632" y="4561988"/>
              <a:ext cx="849718" cy="853461"/>
              <a:chOff x="4113213" y="1443038"/>
              <a:chExt cx="360363" cy="361950"/>
            </a:xfrm>
          </p:grpSpPr>
          <p:sp>
            <p:nvSpPr>
              <p:cNvPr id="30" name="Freeform 29"/>
              <p:cNvSpPr>
                <a:spLocks noEditPoints="1"/>
              </p:cNvSpPr>
              <p:nvPr/>
            </p:nvSpPr>
            <p:spPr bwMode="auto">
              <a:xfrm>
                <a:off x="4113213" y="1684338"/>
                <a:ext cx="360363" cy="120650"/>
              </a:xfrm>
              <a:custGeom>
                <a:avLst/>
                <a:gdLst>
                  <a:gd name="T0" fmla="*/ 88 w 96"/>
                  <a:gd name="T1" fmla="*/ 0 h 32"/>
                  <a:gd name="T2" fmla="*/ 8 w 96"/>
                  <a:gd name="T3" fmla="*/ 0 h 32"/>
                  <a:gd name="T4" fmla="*/ 0 w 96"/>
                  <a:gd name="T5" fmla="*/ 8 h 32"/>
                  <a:gd name="T6" fmla="*/ 0 w 96"/>
                  <a:gd name="T7" fmla="*/ 30 h 32"/>
                  <a:gd name="T8" fmla="*/ 2 w 96"/>
                  <a:gd name="T9" fmla="*/ 32 h 32"/>
                  <a:gd name="T10" fmla="*/ 94 w 96"/>
                  <a:gd name="T11" fmla="*/ 32 h 32"/>
                  <a:gd name="T12" fmla="*/ 96 w 96"/>
                  <a:gd name="T13" fmla="*/ 30 h 32"/>
                  <a:gd name="T14" fmla="*/ 96 w 96"/>
                  <a:gd name="T15" fmla="*/ 8 h 32"/>
                  <a:gd name="T16" fmla="*/ 88 w 96"/>
                  <a:gd name="T17" fmla="*/ 0 h 32"/>
                  <a:gd name="T18" fmla="*/ 22 w 96"/>
                  <a:gd name="T19" fmla="*/ 20 h 32"/>
                  <a:gd name="T20" fmla="*/ 10 w 96"/>
                  <a:gd name="T21" fmla="*/ 20 h 32"/>
                  <a:gd name="T22" fmla="*/ 8 w 96"/>
                  <a:gd name="T23" fmla="*/ 18 h 32"/>
                  <a:gd name="T24" fmla="*/ 10 w 96"/>
                  <a:gd name="T25" fmla="*/ 16 h 32"/>
                  <a:gd name="T26" fmla="*/ 22 w 96"/>
                  <a:gd name="T27" fmla="*/ 16 h 32"/>
                  <a:gd name="T28" fmla="*/ 24 w 96"/>
                  <a:gd name="T29" fmla="*/ 18 h 32"/>
                  <a:gd name="T30" fmla="*/ 22 w 96"/>
                  <a:gd name="T31" fmla="*/ 20 h 32"/>
                  <a:gd name="T32" fmla="*/ 34 w 96"/>
                  <a:gd name="T33" fmla="*/ 12 h 32"/>
                  <a:gd name="T34" fmla="*/ 10 w 96"/>
                  <a:gd name="T35" fmla="*/ 12 h 32"/>
                  <a:gd name="T36" fmla="*/ 8 w 96"/>
                  <a:gd name="T37" fmla="*/ 10 h 32"/>
                  <a:gd name="T38" fmla="*/ 10 w 96"/>
                  <a:gd name="T39" fmla="*/ 8 h 32"/>
                  <a:gd name="T40" fmla="*/ 34 w 96"/>
                  <a:gd name="T41" fmla="*/ 8 h 32"/>
                  <a:gd name="T42" fmla="*/ 36 w 96"/>
                  <a:gd name="T43" fmla="*/ 10 h 32"/>
                  <a:gd name="T44" fmla="*/ 34 w 96"/>
                  <a:gd name="T45" fmla="*/ 12 h 32"/>
                  <a:gd name="T46" fmla="*/ 88 w 96"/>
                  <a:gd name="T47" fmla="*/ 20 h 32"/>
                  <a:gd name="T48" fmla="*/ 48 w 96"/>
                  <a:gd name="T49" fmla="*/ 20 h 32"/>
                  <a:gd name="T50" fmla="*/ 48 w 96"/>
                  <a:gd name="T51" fmla="*/ 8 h 32"/>
                  <a:gd name="T52" fmla="*/ 88 w 96"/>
                  <a:gd name="T53" fmla="*/ 8 h 32"/>
                  <a:gd name="T54" fmla="*/ 88 w 96"/>
                  <a:gd name="T55"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6" h="32">
                    <a:moveTo>
                      <a:pt x="88" y="0"/>
                    </a:moveTo>
                    <a:cubicBezTo>
                      <a:pt x="8" y="0"/>
                      <a:pt x="8" y="0"/>
                      <a:pt x="8" y="0"/>
                    </a:cubicBezTo>
                    <a:cubicBezTo>
                      <a:pt x="4" y="0"/>
                      <a:pt x="0" y="4"/>
                      <a:pt x="0" y="8"/>
                    </a:cubicBezTo>
                    <a:cubicBezTo>
                      <a:pt x="0" y="30"/>
                      <a:pt x="0" y="30"/>
                      <a:pt x="0" y="30"/>
                    </a:cubicBezTo>
                    <a:cubicBezTo>
                      <a:pt x="0" y="31"/>
                      <a:pt x="1" y="32"/>
                      <a:pt x="2" y="32"/>
                    </a:cubicBezTo>
                    <a:cubicBezTo>
                      <a:pt x="94" y="32"/>
                      <a:pt x="94" y="32"/>
                      <a:pt x="94" y="32"/>
                    </a:cubicBezTo>
                    <a:cubicBezTo>
                      <a:pt x="95" y="32"/>
                      <a:pt x="96" y="31"/>
                      <a:pt x="96" y="30"/>
                    </a:cubicBezTo>
                    <a:cubicBezTo>
                      <a:pt x="96" y="8"/>
                      <a:pt x="96" y="8"/>
                      <a:pt x="96" y="8"/>
                    </a:cubicBezTo>
                    <a:cubicBezTo>
                      <a:pt x="96" y="4"/>
                      <a:pt x="92" y="0"/>
                      <a:pt x="88" y="0"/>
                    </a:cubicBezTo>
                    <a:close/>
                    <a:moveTo>
                      <a:pt x="22" y="20"/>
                    </a:moveTo>
                    <a:cubicBezTo>
                      <a:pt x="10" y="20"/>
                      <a:pt x="10" y="20"/>
                      <a:pt x="10" y="20"/>
                    </a:cubicBezTo>
                    <a:cubicBezTo>
                      <a:pt x="9" y="20"/>
                      <a:pt x="8" y="19"/>
                      <a:pt x="8" y="18"/>
                    </a:cubicBezTo>
                    <a:cubicBezTo>
                      <a:pt x="8" y="17"/>
                      <a:pt x="9" y="16"/>
                      <a:pt x="10" y="16"/>
                    </a:cubicBezTo>
                    <a:cubicBezTo>
                      <a:pt x="22" y="16"/>
                      <a:pt x="22" y="16"/>
                      <a:pt x="22" y="16"/>
                    </a:cubicBezTo>
                    <a:cubicBezTo>
                      <a:pt x="23" y="16"/>
                      <a:pt x="24" y="17"/>
                      <a:pt x="24" y="18"/>
                    </a:cubicBezTo>
                    <a:cubicBezTo>
                      <a:pt x="24" y="19"/>
                      <a:pt x="23" y="20"/>
                      <a:pt x="22" y="20"/>
                    </a:cubicBezTo>
                    <a:close/>
                    <a:moveTo>
                      <a:pt x="34" y="12"/>
                    </a:moveTo>
                    <a:cubicBezTo>
                      <a:pt x="10" y="12"/>
                      <a:pt x="10" y="12"/>
                      <a:pt x="10" y="12"/>
                    </a:cubicBezTo>
                    <a:cubicBezTo>
                      <a:pt x="9" y="12"/>
                      <a:pt x="8" y="11"/>
                      <a:pt x="8" y="10"/>
                    </a:cubicBezTo>
                    <a:cubicBezTo>
                      <a:pt x="8" y="9"/>
                      <a:pt x="9" y="8"/>
                      <a:pt x="10" y="8"/>
                    </a:cubicBezTo>
                    <a:cubicBezTo>
                      <a:pt x="34" y="8"/>
                      <a:pt x="34" y="8"/>
                      <a:pt x="34" y="8"/>
                    </a:cubicBezTo>
                    <a:cubicBezTo>
                      <a:pt x="35" y="8"/>
                      <a:pt x="36" y="9"/>
                      <a:pt x="36" y="10"/>
                    </a:cubicBezTo>
                    <a:cubicBezTo>
                      <a:pt x="36" y="11"/>
                      <a:pt x="35" y="12"/>
                      <a:pt x="34" y="12"/>
                    </a:cubicBezTo>
                    <a:close/>
                    <a:moveTo>
                      <a:pt x="88" y="20"/>
                    </a:moveTo>
                    <a:cubicBezTo>
                      <a:pt x="48" y="20"/>
                      <a:pt x="48" y="20"/>
                      <a:pt x="48" y="20"/>
                    </a:cubicBezTo>
                    <a:cubicBezTo>
                      <a:pt x="48" y="8"/>
                      <a:pt x="48" y="8"/>
                      <a:pt x="48" y="8"/>
                    </a:cubicBezTo>
                    <a:cubicBezTo>
                      <a:pt x="88" y="8"/>
                      <a:pt x="88" y="8"/>
                      <a:pt x="88" y="8"/>
                    </a:cubicBezTo>
                    <a:lnTo>
                      <a:pt x="8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Freeform 30"/>
              <p:cNvSpPr>
                <a:spLocks noEditPoints="1"/>
              </p:cNvSpPr>
              <p:nvPr/>
            </p:nvSpPr>
            <p:spPr bwMode="auto">
              <a:xfrm>
                <a:off x="4127500" y="1443038"/>
                <a:ext cx="330200" cy="225425"/>
              </a:xfrm>
              <a:custGeom>
                <a:avLst/>
                <a:gdLst>
                  <a:gd name="T0" fmla="*/ 9 w 88"/>
                  <a:gd name="T1" fmla="*/ 60 h 60"/>
                  <a:gd name="T2" fmla="*/ 79 w 88"/>
                  <a:gd name="T3" fmla="*/ 60 h 60"/>
                  <a:gd name="T4" fmla="*/ 88 w 88"/>
                  <a:gd name="T5" fmla="*/ 50 h 60"/>
                  <a:gd name="T6" fmla="*/ 88 w 88"/>
                  <a:gd name="T7" fmla="*/ 10 h 60"/>
                  <a:gd name="T8" fmla="*/ 79 w 88"/>
                  <a:gd name="T9" fmla="*/ 0 h 60"/>
                  <a:gd name="T10" fmla="*/ 9 w 88"/>
                  <a:gd name="T11" fmla="*/ 0 h 60"/>
                  <a:gd name="T12" fmla="*/ 0 w 88"/>
                  <a:gd name="T13" fmla="*/ 10 h 60"/>
                  <a:gd name="T14" fmla="*/ 0 w 88"/>
                  <a:gd name="T15" fmla="*/ 50 h 60"/>
                  <a:gd name="T16" fmla="*/ 9 w 88"/>
                  <a:gd name="T17" fmla="*/ 60 h 60"/>
                  <a:gd name="T18" fmla="*/ 8 w 88"/>
                  <a:gd name="T19" fmla="*/ 8 h 60"/>
                  <a:gd name="T20" fmla="*/ 80 w 88"/>
                  <a:gd name="T21" fmla="*/ 8 h 60"/>
                  <a:gd name="T22" fmla="*/ 80 w 88"/>
                  <a:gd name="T23" fmla="*/ 52 h 60"/>
                  <a:gd name="T24" fmla="*/ 8 w 88"/>
                  <a:gd name="T25" fmla="*/ 52 h 60"/>
                  <a:gd name="T26" fmla="*/ 8 w 88"/>
                  <a:gd name="T27"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60">
                    <a:moveTo>
                      <a:pt x="9" y="60"/>
                    </a:moveTo>
                    <a:cubicBezTo>
                      <a:pt x="79" y="60"/>
                      <a:pt x="79" y="60"/>
                      <a:pt x="79" y="60"/>
                    </a:cubicBezTo>
                    <a:cubicBezTo>
                      <a:pt x="84" y="60"/>
                      <a:pt x="88" y="56"/>
                      <a:pt x="88" y="50"/>
                    </a:cubicBezTo>
                    <a:cubicBezTo>
                      <a:pt x="88" y="10"/>
                      <a:pt x="88" y="10"/>
                      <a:pt x="88" y="10"/>
                    </a:cubicBezTo>
                    <a:cubicBezTo>
                      <a:pt x="88" y="4"/>
                      <a:pt x="84" y="0"/>
                      <a:pt x="79" y="0"/>
                    </a:cubicBezTo>
                    <a:cubicBezTo>
                      <a:pt x="9" y="0"/>
                      <a:pt x="9" y="0"/>
                      <a:pt x="9" y="0"/>
                    </a:cubicBezTo>
                    <a:cubicBezTo>
                      <a:pt x="4" y="0"/>
                      <a:pt x="0" y="4"/>
                      <a:pt x="0" y="10"/>
                    </a:cubicBezTo>
                    <a:cubicBezTo>
                      <a:pt x="0" y="50"/>
                      <a:pt x="0" y="50"/>
                      <a:pt x="0" y="50"/>
                    </a:cubicBezTo>
                    <a:cubicBezTo>
                      <a:pt x="0" y="56"/>
                      <a:pt x="4" y="60"/>
                      <a:pt x="9" y="60"/>
                    </a:cubicBezTo>
                    <a:close/>
                    <a:moveTo>
                      <a:pt x="8" y="8"/>
                    </a:moveTo>
                    <a:cubicBezTo>
                      <a:pt x="80" y="8"/>
                      <a:pt x="80" y="8"/>
                      <a:pt x="80" y="8"/>
                    </a:cubicBezTo>
                    <a:cubicBezTo>
                      <a:pt x="80" y="52"/>
                      <a:pt x="80" y="52"/>
                      <a:pt x="80" y="52"/>
                    </a:cubicBezTo>
                    <a:cubicBezTo>
                      <a:pt x="8" y="52"/>
                      <a:pt x="8" y="52"/>
                      <a:pt x="8" y="52"/>
                    </a:cubicBezTo>
                    <a:lnTo>
                      <a:pt x="8" y="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0" name="Rectangle 9"/>
            <p:cNvSpPr/>
            <p:nvPr/>
          </p:nvSpPr>
          <p:spPr>
            <a:xfrm>
              <a:off x="4674952" y="2924134"/>
              <a:ext cx="1173078" cy="246221"/>
            </a:xfrm>
            <a:prstGeom prst="rect">
              <a:avLst/>
            </a:prstGeom>
          </p:spPr>
          <p:txBody>
            <a:bodyPr wrap="square" lIns="0" tIns="0" rIns="0" bIns="0">
              <a:sp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Applications</a:t>
              </a:r>
            </a:p>
          </p:txBody>
        </p:sp>
        <p:sp>
          <p:nvSpPr>
            <p:cNvPr id="11" name="Rounded Rectangle 10"/>
            <p:cNvSpPr/>
            <p:nvPr/>
          </p:nvSpPr>
          <p:spPr>
            <a:xfrm rot="5400000">
              <a:off x="8175146" y="2587664"/>
              <a:ext cx="1380927" cy="4976379"/>
            </a:xfrm>
            <a:prstGeom prst="roundRect">
              <a:avLst>
                <a:gd name="adj" fmla="val 9818"/>
              </a:avLst>
            </a:prstGeom>
            <a:noFill/>
            <a:ln w="12700">
              <a:solidFill>
                <a:schemeClr val="bg1">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2" name="Group 11"/>
            <p:cNvGrpSpPr/>
            <p:nvPr/>
          </p:nvGrpSpPr>
          <p:grpSpPr>
            <a:xfrm>
              <a:off x="10134265" y="4579113"/>
              <a:ext cx="1100265" cy="1024257"/>
              <a:chOff x="9462317" y="3477491"/>
              <a:chExt cx="1100265" cy="1024257"/>
            </a:xfrm>
          </p:grpSpPr>
          <p:grpSp>
            <p:nvGrpSpPr>
              <p:cNvPr id="24" name="Group 23"/>
              <p:cNvGrpSpPr/>
              <p:nvPr/>
            </p:nvGrpSpPr>
            <p:grpSpPr>
              <a:xfrm>
                <a:off x="9672929" y="3477491"/>
                <a:ext cx="618542" cy="680396"/>
                <a:chOff x="7718425" y="1803400"/>
                <a:chExt cx="301625" cy="331788"/>
              </a:xfrm>
              <a:solidFill>
                <a:schemeClr val="accent3"/>
              </a:solidFill>
            </p:grpSpPr>
            <p:sp>
              <p:nvSpPr>
                <p:cNvPr id="26" name="Freeform 29"/>
                <p:cNvSpPr>
                  <a:spLocks/>
                </p:cNvSpPr>
                <p:nvPr/>
              </p:nvSpPr>
              <p:spPr bwMode="auto">
                <a:xfrm>
                  <a:off x="7718425" y="1803400"/>
                  <a:ext cx="301625" cy="120650"/>
                </a:xfrm>
                <a:custGeom>
                  <a:avLst/>
                  <a:gdLst>
                    <a:gd name="T0" fmla="*/ 40 w 80"/>
                    <a:gd name="T1" fmla="*/ 0 h 32"/>
                    <a:gd name="T2" fmla="*/ 0 w 80"/>
                    <a:gd name="T3" fmla="*/ 18 h 32"/>
                    <a:gd name="T4" fmla="*/ 40 w 80"/>
                    <a:gd name="T5" fmla="*/ 32 h 32"/>
                    <a:gd name="T6" fmla="*/ 80 w 80"/>
                    <a:gd name="T7" fmla="*/ 22 h 32"/>
                    <a:gd name="T8" fmla="*/ 80 w 80"/>
                    <a:gd name="T9" fmla="*/ 18 h 32"/>
                    <a:gd name="T10" fmla="*/ 40 w 80"/>
                    <a:gd name="T11" fmla="*/ 0 h 32"/>
                  </a:gdLst>
                  <a:ahLst/>
                  <a:cxnLst>
                    <a:cxn ang="0">
                      <a:pos x="T0" y="T1"/>
                    </a:cxn>
                    <a:cxn ang="0">
                      <a:pos x="T2" y="T3"/>
                    </a:cxn>
                    <a:cxn ang="0">
                      <a:pos x="T4" y="T5"/>
                    </a:cxn>
                    <a:cxn ang="0">
                      <a:pos x="T6" y="T7"/>
                    </a:cxn>
                    <a:cxn ang="0">
                      <a:pos x="T8" y="T9"/>
                    </a:cxn>
                    <a:cxn ang="0">
                      <a:pos x="T10" y="T11"/>
                    </a:cxn>
                  </a:cxnLst>
                  <a:rect l="0" t="0" r="r" b="b"/>
                  <a:pathLst>
                    <a:path w="80" h="32">
                      <a:moveTo>
                        <a:pt x="40" y="0"/>
                      </a:moveTo>
                      <a:cubicBezTo>
                        <a:pt x="18" y="0"/>
                        <a:pt x="0" y="8"/>
                        <a:pt x="0" y="18"/>
                      </a:cubicBezTo>
                      <a:cubicBezTo>
                        <a:pt x="0" y="24"/>
                        <a:pt x="18" y="32"/>
                        <a:pt x="40" y="32"/>
                      </a:cubicBezTo>
                      <a:cubicBezTo>
                        <a:pt x="58" y="32"/>
                        <a:pt x="74" y="27"/>
                        <a:pt x="80" y="22"/>
                      </a:cubicBezTo>
                      <a:cubicBezTo>
                        <a:pt x="80" y="18"/>
                        <a:pt x="80" y="18"/>
                        <a:pt x="80" y="18"/>
                      </a:cubicBezTo>
                      <a:cubicBezTo>
                        <a:pt x="80" y="8"/>
                        <a:pt x="62" y="0"/>
                        <a:pt x="4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7" name="Freeform 30"/>
                <p:cNvSpPr>
                  <a:spLocks/>
                </p:cNvSpPr>
                <p:nvPr/>
              </p:nvSpPr>
              <p:spPr bwMode="auto">
                <a:xfrm>
                  <a:off x="7718425" y="1897063"/>
                  <a:ext cx="301625" cy="95250"/>
                </a:xfrm>
                <a:custGeom>
                  <a:avLst/>
                  <a:gdLst>
                    <a:gd name="T0" fmla="*/ 0 w 80"/>
                    <a:gd name="T1" fmla="*/ 0 h 25"/>
                    <a:gd name="T2" fmla="*/ 0 w 80"/>
                    <a:gd name="T3" fmla="*/ 11 h 25"/>
                    <a:gd name="T4" fmla="*/ 40 w 80"/>
                    <a:gd name="T5" fmla="*/ 25 h 25"/>
                    <a:gd name="T6" fmla="*/ 80 w 80"/>
                    <a:gd name="T7" fmla="*/ 15 h 25"/>
                    <a:gd name="T8" fmla="*/ 80 w 80"/>
                    <a:gd name="T9" fmla="*/ 2 h 25"/>
                    <a:gd name="T10" fmla="*/ 40 w 80"/>
                    <a:gd name="T11" fmla="*/ 11 h 25"/>
                    <a:gd name="T12" fmla="*/ 0 w 8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0" y="0"/>
                      </a:moveTo>
                      <a:cubicBezTo>
                        <a:pt x="0" y="11"/>
                        <a:pt x="0" y="11"/>
                        <a:pt x="0" y="11"/>
                      </a:cubicBezTo>
                      <a:cubicBezTo>
                        <a:pt x="0" y="17"/>
                        <a:pt x="18" y="25"/>
                        <a:pt x="40" y="25"/>
                      </a:cubicBezTo>
                      <a:cubicBezTo>
                        <a:pt x="58" y="25"/>
                        <a:pt x="74" y="20"/>
                        <a:pt x="80" y="15"/>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8" name="Freeform 31"/>
                <p:cNvSpPr>
                  <a:spLocks/>
                </p:cNvSpPr>
                <p:nvPr/>
              </p:nvSpPr>
              <p:spPr bwMode="auto">
                <a:xfrm>
                  <a:off x="7718425" y="1965325"/>
                  <a:ext cx="301625" cy="93663"/>
                </a:xfrm>
                <a:custGeom>
                  <a:avLst/>
                  <a:gdLst>
                    <a:gd name="T0" fmla="*/ 0 w 80"/>
                    <a:gd name="T1" fmla="*/ 0 h 25"/>
                    <a:gd name="T2" fmla="*/ 0 w 80"/>
                    <a:gd name="T3" fmla="*/ 11 h 25"/>
                    <a:gd name="T4" fmla="*/ 40 w 80"/>
                    <a:gd name="T5" fmla="*/ 25 h 25"/>
                    <a:gd name="T6" fmla="*/ 80 w 80"/>
                    <a:gd name="T7" fmla="*/ 15 h 25"/>
                    <a:gd name="T8" fmla="*/ 80 w 80"/>
                    <a:gd name="T9" fmla="*/ 2 h 25"/>
                    <a:gd name="T10" fmla="*/ 40 w 80"/>
                    <a:gd name="T11" fmla="*/ 11 h 25"/>
                    <a:gd name="T12" fmla="*/ 0 w 8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0" y="0"/>
                      </a:moveTo>
                      <a:cubicBezTo>
                        <a:pt x="0" y="11"/>
                        <a:pt x="0" y="11"/>
                        <a:pt x="0" y="11"/>
                      </a:cubicBezTo>
                      <a:cubicBezTo>
                        <a:pt x="0" y="17"/>
                        <a:pt x="18" y="25"/>
                        <a:pt x="40" y="25"/>
                      </a:cubicBezTo>
                      <a:cubicBezTo>
                        <a:pt x="58" y="25"/>
                        <a:pt x="74" y="20"/>
                        <a:pt x="80" y="15"/>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29" name="Freeform 32"/>
                <p:cNvSpPr>
                  <a:spLocks/>
                </p:cNvSpPr>
                <p:nvPr/>
              </p:nvSpPr>
              <p:spPr bwMode="auto">
                <a:xfrm>
                  <a:off x="7718425" y="2033588"/>
                  <a:ext cx="301625" cy="101600"/>
                </a:xfrm>
                <a:custGeom>
                  <a:avLst/>
                  <a:gdLst>
                    <a:gd name="T0" fmla="*/ 0 w 80"/>
                    <a:gd name="T1" fmla="*/ 0 h 27"/>
                    <a:gd name="T2" fmla="*/ 0 w 80"/>
                    <a:gd name="T3" fmla="*/ 9 h 27"/>
                    <a:gd name="T4" fmla="*/ 40 w 80"/>
                    <a:gd name="T5" fmla="*/ 27 h 27"/>
                    <a:gd name="T6" fmla="*/ 80 w 80"/>
                    <a:gd name="T7" fmla="*/ 9 h 27"/>
                    <a:gd name="T8" fmla="*/ 80 w 80"/>
                    <a:gd name="T9" fmla="*/ 2 h 27"/>
                    <a:gd name="T10" fmla="*/ 40 w 80"/>
                    <a:gd name="T11" fmla="*/ 11 h 27"/>
                    <a:gd name="T12" fmla="*/ 0 w 80"/>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80" h="27">
                      <a:moveTo>
                        <a:pt x="0" y="0"/>
                      </a:moveTo>
                      <a:cubicBezTo>
                        <a:pt x="0" y="9"/>
                        <a:pt x="0" y="9"/>
                        <a:pt x="0" y="9"/>
                      </a:cubicBezTo>
                      <a:cubicBezTo>
                        <a:pt x="0" y="19"/>
                        <a:pt x="18" y="27"/>
                        <a:pt x="40" y="27"/>
                      </a:cubicBezTo>
                      <a:cubicBezTo>
                        <a:pt x="62" y="27"/>
                        <a:pt x="80" y="19"/>
                        <a:pt x="80" y="9"/>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5" name="Rectangle 24"/>
              <p:cNvSpPr/>
              <p:nvPr/>
            </p:nvSpPr>
            <p:spPr>
              <a:xfrm>
                <a:off x="9462317" y="4255527"/>
                <a:ext cx="1100265" cy="246221"/>
              </a:xfrm>
              <a:prstGeom prst="rect">
                <a:avLst/>
              </a:prstGeom>
            </p:spPr>
            <p:txBody>
              <a:bodyPr wrap="square" lIns="0" tIns="0" rIns="0" bIns="0">
                <a:spAutoFit/>
              </a:bodyPr>
              <a:lstStyle/>
              <a:p>
                <a:pPr algn="ctr"/>
                <a:r>
                  <a:rPr lang="en-US" sz="1600" dirty="0">
                    <a:solidFill>
                      <a:schemeClr val="tx1">
                        <a:lumMod val="50000"/>
                      </a:schemeClr>
                    </a:solidFill>
                    <a:ea typeface="Amazon Ember" panose="020B0603020204020204" pitchFamily="34" charset="0"/>
                    <a:cs typeface="Amazon Ember" panose="020B0603020204020204" pitchFamily="34" charset="0"/>
                  </a:rPr>
                  <a:t>Database</a:t>
                </a:r>
              </a:p>
            </p:txBody>
          </p:sp>
        </p:grpSp>
        <p:cxnSp>
          <p:nvCxnSpPr>
            <p:cNvPr id="13" name="Straight Arrow Connector 12"/>
            <p:cNvCxnSpPr/>
            <p:nvPr/>
          </p:nvCxnSpPr>
          <p:spPr>
            <a:xfrm>
              <a:off x="6767948" y="4932087"/>
              <a:ext cx="1257301" cy="0"/>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67949" y="4619645"/>
              <a:ext cx="2514600" cy="246221"/>
            </a:xfrm>
            <a:prstGeom prst="rect">
              <a:avLst/>
            </a:prstGeom>
          </p:spPr>
          <p:txBody>
            <a:bodyPr wrap="square" lIns="0" tIns="0" rIns="0" bIns="0">
              <a:spAutoFit/>
            </a:bodyPr>
            <a:lstStyle/>
            <a:p>
              <a:r>
                <a:rPr lang="en-US" sz="1600" dirty="0">
                  <a:solidFill>
                    <a:schemeClr val="tx1">
                      <a:lumMod val="50000"/>
                    </a:schemeClr>
                  </a:solidFill>
                  <a:ea typeface="Amazon Ember" panose="020B0603020204020204" pitchFamily="34" charset="0"/>
                  <a:cs typeface="Amazon Ember" panose="020B0603020204020204" pitchFamily="34" charset="0"/>
                </a:rPr>
                <a:t>Cache Miss</a:t>
              </a:r>
            </a:p>
          </p:txBody>
        </p:sp>
        <p:cxnSp>
          <p:nvCxnSpPr>
            <p:cNvPr id="15" name="Straight Arrow Connector 14"/>
            <p:cNvCxnSpPr/>
            <p:nvPr/>
          </p:nvCxnSpPr>
          <p:spPr>
            <a:xfrm>
              <a:off x="6767948" y="5532061"/>
              <a:ext cx="2338873" cy="0"/>
            </a:xfrm>
            <a:prstGeom prst="straightConnector1">
              <a:avLst/>
            </a:prstGeom>
            <a:ln w="12700">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rot="5400000">
              <a:off x="7519573" y="2247157"/>
              <a:ext cx="857608" cy="3141916"/>
            </a:xfrm>
            <a:prstGeom prst="roundRect">
              <a:avLst>
                <a:gd name="adj" fmla="val 15999"/>
              </a:avLst>
            </a:prstGeom>
            <a:noFill/>
            <a:ln w="12700">
              <a:solidFill>
                <a:schemeClr val="bg1">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7" name="Group 16"/>
            <p:cNvGrpSpPr/>
            <p:nvPr/>
          </p:nvGrpSpPr>
          <p:grpSpPr>
            <a:xfrm>
              <a:off x="8534478" y="2125689"/>
              <a:ext cx="1173078" cy="1120061"/>
              <a:chOff x="7862530" y="2133940"/>
              <a:chExt cx="1173078" cy="1120061"/>
            </a:xfrm>
          </p:grpSpPr>
          <p:pic>
            <p:nvPicPr>
              <p:cNvPr id="22" name="Picture 21"/>
              <p:cNvPicPr>
                <a:picLocks noChangeAspect="1"/>
              </p:cNvPicPr>
              <p:nvPr/>
            </p:nvPicPr>
            <p:blipFill>
              <a:blip r:embed="rId3"/>
              <a:stretch>
                <a:fillRect/>
              </a:stretch>
            </p:blipFill>
            <p:spPr>
              <a:xfrm>
                <a:off x="8050751" y="2457365"/>
                <a:ext cx="796636" cy="796636"/>
              </a:xfrm>
              <a:prstGeom prst="rect">
                <a:avLst/>
              </a:prstGeom>
            </p:spPr>
          </p:pic>
          <p:sp>
            <p:nvSpPr>
              <p:cNvPr id="23" name="Rectangle 22"/>
              <p:cNvSpPr/>
              <p:nvPr/>
            </p:nvSpPr>
            <p:spPr>
              <a:xfrm>
                <a:off x="7862530" y="2133940"/>
                <a:ext cx="1173078" cy="246221"/>
              </a:xfrm>
              <a:prstGeom prst="rect">
                <a:avLst/>
              </a:prstGeom>
            </p:spPr>
            <p:txBody>
              <a:bodyPr wrap="square" lIns="0" tIns="0" rIns="0" bIns="0">
                <a:spAutoFit/>
              </a:bodyPr>
              <a:lstStyle/>
              <a:p>
                <a:pPr algn="ctr"/>
                <a:r>
                  <a:rPr lang="en-US" sz="16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ElastiCache</a:t>
                </a:r>
              </a:p>
            </p:txBody>
          </p:sp>
        </p:grpSp>
        <p:grpSp>
          <p:nvGrpSpPr>
            <p:cNvPr id="18" name="Group 17"/>
            <p:cNvGrpSpPr/>
            <p:nvPr/>
          </p:nvGrpSpPr>
          <p:grpSpPr>
            <a:xfrm>
              <a:off x="6767948" y="3661894"/>
              <a:ext cx="2514601" cy="312442"/>
              <a:chOff x="6096000" y="3358046"/>
              <a:chExt cx="2514601" cy="312442"/>
            </a:xfrm>
          </p:grpSpPr>
          <p:cxnSp>
            <p:nvCxnSpPr>
              <p:cNvPr id="20" name="Straight Arrow Connector 19"/>
              <p:cNvCxnSpPr/>
              <p:nvPr/>
            </p:nvCxnSpPr>
            <p:spPr>
              <a:xfrm>
                <a:off x="6096000" y="3670488"/>
                <a:ext cx="2353069" cy="0"/>
              </a:xfrm>
              <a:prstGeom prst="straightConnector1">
                <a:avLst/>
              </a:prstGeom>
              <a:ln w="12700">
                <a:solidFill>
                  <a:schemeClr val="accent4"/>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096001" y="3358046"/>
                <a:ext cx="2514600" cy="246221"/>
              </a:xfrm>
              <a:prstGeom prst="rect">
                <a:avLst/>
              </a:prstGeom>
            </p:spPr>
            <p:txBody>
              <a:bodyPr wrap="square" lIns="0" tIns="0" rIns="0" bIns="0">
                <a:spAutoFit/>
              </a:bodyPr>
              <a:lstStyle/>
              <a:p>
                <a:r>
                  <a:rPr lang="en-US" sz="1600" dirty="0">
                    <a:solidFill>
                      <a:schemeClr val="tx1">
                        <a:lumMod val="50000"/>
                      </a:schemeClr>
                    </a:solidFill>
                    <a:latin typeface="+mj-lt"/>
                    <a:ea typeface="Amazon Ember" panose="020B0603020204020204" pitchFamily="34" charset="0"/>
                    <a:cs typeface="Amazon Ember" panose="020B0603020204020204" pitchFamily="34" charset="0"/>
                  </a:rPr>
                  <a:t>Cache Hit</a:t>
                </a:r>
              </a:p>
            </p:txBody>
          </p:sp>
        </p:grpSp>
        <p:cxnSp>
          <p:nvCxnSpPr>
            <p:cNvPr id="19" name="Straight Arrow Connector 18"/>
            <p:cNvCxnSpPr/>
            <p:nvPr/>
          </p:nvCxnSpPr>
          <p:spPr>
            <a:xfrm>
              <a:off x="6767948" y="5232074"/>
              <a:ext cx="3366655" cy="0"/>
            </a:xfrm>
            <a:prstGeom prst="straightConnector1">
              <a:avLst/>
            </a:prstGeom>
            <a:ln w="12700">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1" name="Round Diagonal Corner Rectangle 40"/>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ectangle 41"/>
          <p:cNvSpPr/>
          <p:nvPr/>
        </p:nvSpPr>
        <p:spPr>
          <a:xfrm>
            <a:off x="838200" y="3304084"/>
            <a:ext cx="3046541" cy="369332"/>
          </a:xfrm>
          <a:prstGeom prst="rect">
            <a:avLst/>
          </a:prstGeom>
        </p:spPr>
        <p:txBody>
          <a:bodyPr wrap="square" lIns="0" tIns="0" rIns="0" bIns="0">
            <a:spAutoFit/>
          </a:bodyPr>
          <a:lstStyle/>
          <a:p>
            <a:pPr>
              <a:spcBef>
                <a:spcPts val="600"/>
              </a:spcBef>
            </a:pPr>
            <a:r>
              <a:rPr lang="en-US" sz="2400" dirty="0">
                <a:latin typeface="Amazon Ember" panose="020B0603020204020204" pitchFamily="34" charset="0"/>
                <a:ea typeface="Amazon Ember" panose="020B0603020204020204" pitchFamily="34" charset="0"/>
                <a:cs typeface="Amazon Ember" panose="020B0603020204020204" pitchFamily="34" charset="0"/>
              </a:rPr>
              <a:t>Lazy Loading</a:t>
            </a:r>
          </a:p>
        </p:txBody>
      </p:sp>
      <p:sp>
        <p:nvSpPr>
          <p:cNvPr id="43" name="Rectangle 42"/>
          <p:cNvSpPr/>
          <p:nvPr/>
        </p:nvSpPr>
        <p:spPr>
          <a:xfrm>
            <a:off x="838200" y="3750581"/>
            <a:ext cx="2947291" cy="1107996"/>
          </a:xfrm>
          <a:prstGeom prst="rect">
            <a:avLst/>
          </a:prstGeom>
        </p:spPr>
        <p:txBody>
          <a:bodyPr wrap="square" lIns="0" tIns="0" rIns="0" bIns="0">
            <a:spAutoFit/>
          </a:bodyPr>
          <a:lstStyle/>
          <a:p>
            <a:pPr>
              <a:spcBef>
                <a:spcPts val="600"/>
              </a:spcBef>
            </a:pPr>
            <a:r>
              <a:rPr lang="en-US" sz="2400" dirty="0">
                <a:solidFill>
                  <a:srgbClr val="474746">
                    <a:lumMod val="50000"/>
                  </a:srgbClr>
                </a:solidFill>
                <a:ea typeface="Amazon Ember" panose="020B0603020204020204" pitchFamily="34" charset="0"/>
                <a:cs typeface="Amazon Ember" panose="020B0603020204020204" pitchFamily="34" charset="0"/>
              </a:rPr>
              <a:t>Loads data into the cache only when necessary</a:t>
            </a:r>
            <a:endParaRPr lang="en-US" sz="2000" dirty="0">
              <a:solidFill>
                <a:srgbClr val="474746">
                  <a:lumMod val="50000"/>
                </a:srgbClr>
              </a:solidFill>
              <a:ea typeface="Amazon Ember" panose="020B0603020204020204" pitchFamily="34" charset="0"/>
              <a:cs typeface="Amazon Ember" panose="020B0603020204020204" pitchFamily="34" charset="0"/>
            </a:endParaRPr>
          </a:p>
        </p:txBody>
      </p:sp>
      <p:cxnSp>
        <p:nvCxnSpPr>
          <p:cNvPr id="44" name="Straight Connector 43">
            <a:extLst>
              <a:ext uri="{FF2B5EF4-FFF2-40B4-BE49-F238E27FC236}">
                <a16:creationId xmlns:a16="http://schemas.microsoft.com/office/drawing/2014/main" id="{AFFE413E-5C09-44E8-8B90-2DEC4721B81F}"/>
              </a:ext>
            </a:extLst>
          </p:cNvPr>
          <p:cNvCxnSpPr/>
          <p:nvPr/>
        </p:nvCxnSpPr>
        <p:spPr>
          <a:xfrm>
            <a:off x="4157233"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120868" y="2124814"/>
            <a:ext cx="437961" cy="437960"/>
            <a:chOff x="3390900" y="2525713"/>
            <a:chExt cx="361951" cy="361950"/>
          </a:xfrm>
          <a:solidFill>
            <a:schemeClr val="accent3"/>
          </a:solidFill>
        </p:grpSpPr>
        <p:sp>
          <p:nvSpPr>
            <p:cNvPr id="46" name="Freeform 112"/>
            <p:cNvSpPr>
              <a:spLocks/>
            </p:cNvSpPr>
            <p:nvPr/>
          </p:nvSpPr>
          <p:spPr bwMode="auto">
            <a:xfrm>
              <a:off x="3390900" y="2687638"/>
              <a:ext cx="207963" cy="93663"/>
            </a:xfrm>
            <a:custGeom>
              <a:avLst/>
              <a:gdLst>
                <a:gd name="T0" fmla="*/ 40 w 55"/>
                <a:gd name="T1" fmla="*/ 25 h 25"/>
                <a:gd name="T2" fmla="*/ 47 w 55"/>
                <a:gd name="T3" fmla="*/ 25 h 25"/>
                <a:gd name="T4" fmla="*/ 55 w 55"/>
                <a:gd name="T5" fmla="*/ 10 h 25"/>
                <a:gd name="T6" fmla="*/ 40 w 55"/>
                <a:gd name="T7" fmla="*/ 11 h 25"/>
                <a:gd name="T8" fmla="*/ 0 w 55"/>
                <a:gd name="T9" fmla="*/ 0 h 25"/>
                <a:gd name="T10" fmla="*/ 0 w 55"/>
                <a:gd name="T11" fmla="*/ 11 h 25"/>
                <a:gd name="T12" fmla="*/ 40 w 5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55" h="25">
                  <a:moveTo>
                    <a:pt x="40" y="25"/>
                  </a:moveTo>
                  <a:cubicBezTo>
                    <a:pt x="42" y="25"/>
                    <a:pt x="44" y="25"/>
                    <a:pt x="47" y="25"/>
                  </a:cubicBezTo>
                  <a:cubicBezTo>
                    <a:pt x="48" y="19"/>
                    <a:pt x="51" y="14"/>
                    <a:pt x="55" y="10"/>
                  </a:cubicBezTo>
                  <a:cubicBezTo>
                    <a:pt x="50" y="11"/>
                    <a:pt x="4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Freeform 113"/>
            <p:cNvSpPr>
              <a:spLocks/>
            </p:cNvSpPr>
            <p:nvPr/>
          </p:nvSpPr>
          <p:spPr bwMode="auto">
            <a:xfrm>
              <a:off x="3390900" y="2525713"/>
              <a:ext cx="301625"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Freeform 114"/>
            <p:cNvSpPr>
              <a:spLocks/>
            </p:cNvSpPr>
            <p:nvPr/>
          </p:nvSpPr>
          <p:spPr bwMode="auto">
            <a:xfrm>
              <a:off x="3390900" y="2619375"/>
              <a:ext cx="301625" cy="95250"/>
            </a:xfrm>
            <a:custGeom>
              <a:avLst/>
              <a:gdLst>
                <a:gd name="T0" fmla="*/ 40 w 80"/>
                <a:gd name="T1" fmla="*/ 25 h 25"/>
                <a:gd name="T2" fmla="*/ 80 w 80"/>
                <a:gd name="T3" fmla="*/ 15 h 25"/>
                <a:gd name="T4" fmla="*/ 80 w 80"/>
                <a:gd name="T5" fmla="*/ 2 h 25"/>
                <a:gd name="T6" fmla="*/ 40 w 80"/>
                <a:gd name="T7" fmla="*/ 11 h 25"/>
                <a:gd name="T8" fmla="*/ 0 w 80"/>
                <a:gd name="T9" fmla="*/ 0 h 25"/>
                <a:gd name="T10" fmla="*/ 0 w 80"/>
                <a:gd name="T11" fmla="*/ 11 h 25"/>
                <a:gd name="T12" fmla="*/ 40 w 8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40" y="25"/>
                  </a:moveTo>
                  <a:cubicBezTo>
                    <a:pt x="58" y="25"/>
                    <a:pt x="74" y="20"/>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Freeform 115"/>
            <p:cNvSpPr>
              <a:spLocks/>
            </p:cNvSpPr>
            <p:nvPr/>
          </p:nvSpPr>
          <p:spPr bwMode="auto">
            <a:xfrm>
              <a:off x="3390900" y="2755900"/>
              <a:ext cx="188913" cy="101600"/>
            </a:xfrm>
            <a:custGeom>
              <a:avLst/>
              <a:gdLst>
                <a:gd name="T0" fmla="*/ 46 w 50"/>
                <a:gd name="T1" fmla="*/ 11 h 27"/>
                <a:gd name="T2" fmla="*/ 40 w 50"/>
                <a:gd name="T3" fmla="*/ 11 h 27"/>
                <a:gd name="T4" fmla="*/ 0 w 50"/>
                <a:gd name="T5" fmla="*/ 0 h 27"/>
                <a:gd name="T6" fmla="*/ 0 w 50"/>
                <a:gd name="T7" fmla="*/ 9 h 27"/>
                <a:gd name="T8" fmla="*/ 40 w 50"/>
                <a:gd name="T9" fmla="*/ 27 h 27"/>
                <a:gd name="T10" fmla="*/ 50 w 50"/>
                <a:gd name="T11" fmla="*/ 26 h 27"/>
                <a:gd name="T12" fmla="*/ 46 w 50"/>
                <a:gd name="T13" fmla="*/ 12 h 27"/>
                <a:gd name="T14" fmla="*/ 46 w 50"/>
                <a:gd name="T15" fmla="*/ 1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7">
                  <a:moveTo>
                    <a:pt x="46" y="11"/>
                  </a:moveTo>
                  <a:cubicBezTo>
                    <a:pt x="44" y="11"/>
                    <a:pt x="42" y="11"/>
                    <a:pt x="40" y="11"/>
                  </a:cubicBezTo>
                  <a:cubicBezTo>
                    <a:pt x="24" y="11"/>
                    <a:pt x="7" y="7"/>
                    <a:pt x="0" y="0"/>
                  </a:cubicBezTo>
                  <a:cubicBezTo>
                    <a:pt x="0" y="9"/>
                    <a:pt x="0" y="9"/>
                    <a:pt x="0" y="9"/>
                  </a:cubicBezTo>
                  <a:cubicBezTo>
                    <a:pt x="0" y="19"/>
                    <a:pt x="18" y="27"/>
                    <a:pt x="40" y="27"/>
                  </a:cubicBezTo>
                  <a:cubicBezTo>
                    <a:pt x="44" y="27"/>
                    <a:pt x="47" y="27"/>
                    <a:pt x="50" y="26"/>
                  </a:cubicBezTo>
                  <a:cubicBezTo>
                    <a:pt x="48" y="22"/>
                    <a:pt x="46" y="17"/>
                    <a:pt x="46" y="12"/>
                  </a:cubicBezTo>
                  <a:cubicBezTo>
                    <a:pt x="46" y="12"/>
                    <a:pt x="46" y="11"/>
                    <a:pt x="4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Freeform 116"/>
            <p:cNvSpPr>
              <a:spLocks noEditPoints="1"/>
            </p:cNvSpPr>
            <p:nvPr/>
          </p:nvSpPr>
          <p:spPr bwMode="auto">
            <a:xfrm>
              <a:off x="3579813" y="2714625"/>
              <a:ext cx="173038" cy="173038"/>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38 w 46"/>
                <a:gd name="T11" fmla="*/ 20 h 46"/>
                <a:gd name="T12" fmla="*/ 35 w 46"/>
                <a:gd name="T13" fmla="*/ 21 h 46"/>
                <a:gd name="T14" fmla="*/ 28 w 46"/>
                <a:gd name="T15" fmla="*/ 19 h 46"/>
                <a:gd name="T16" fmla="*/ 26 w 46"/>
                <a:gd name="T17" fmla="*/ 17 h 46"/>
                <a:gd name="T18" fmla="*/ 29 w 46"/>
                <a:gd name="T19" fmla="*/ 15 h 46"/>
                <a:gd name="T20" fmla="*/ 32 w 46"/>
                <a:gd name="T21" fmla="*/ 16 h 46"/>
                <a:gd name="T22" fmla="*/ 28 w 46"/>
                <a:gd name="T23" fmla="*/ 12 h 46"/>
                <a:gd name="T24" fmla="*/ 19 w 46"/>
                <a:gd name="T25" fmla="*/ 11 h 46"/>
                <a:gd name="T26" fmla="*/ 12 w 46"/>
                <a:gd name="T27" fmla="*/ 17 h 46"/>
                <a:gd name="T28" fmla="*/ 11 w 46"/>
                <a:gd name="T29" fmla="*/ 26 h 46"/>
                <a:gd name="T30" fmla="*/ 16 w 46"/>
                <a:gd name="T31" fmla="*/ 34 h 46"/>
                <a:gd name="T32" fmla="*/ 26 w 46"/>
                <a:gd name="T33" fmla="*/ 35 h 46"/>
                <a:gd name="T34" fmla="*/ 28 w 46"/>
                <a:gd name="T35" fmla="*/ 36 h 46"/>
                <a:gd name="T36" fmla="*/ 27 w 46"/>
                <a:gd name="T37" fmla="*/ 38 h 46"/>
                <a:gd name="T38" fmla="*/ 22 w 46"/>
                <a:gd name="T39" fmla="*/ 39 h 46"/>
                <a:gd name="T40" fmla="*/ 15 w 46"/>
                <a:gd name="T41" fmla="*/ 37 h 46"/>
                <a:gd name="T42" fmla="*/ 7 w 46"/>
                <a:gd name="T43" fmla="*/ 28 h 46"/>
                <a:gd name="T44" fmla="*/ 8 w 46"/>
                <a:gd name="T45" fmla="*/ 15 h 46"/>
                <a:gd name="T46" fmla="*/ 18 w 46"/>
                <a:gd name="T47" fmla="*/ 8 h 46"/>
                <a:gd name="T48" fmla="*/ 30 w 46"/>
                <a:gd name="T49" fmla="*/ 9 h 46"/>
                <a:gd name="T50" fmla="*/ 35 w 46"/>
                <a:gd name="T51" fmla="*/ 13 h 46"/>
                <a:gd name="T52" fmla="*/ 36 w 46"/>
                <a:gd name="T53" fmla="*/ 11 h 46"/>
                <a:gd name="T54" fmla="*/ 38 w 46"/>
                <a:gd name="T55" fmla="*/ 9 h 46"/>
                <a:gd name="T56" fmla="*/ 40 w 46"/>
                <a:gd name="T57" fmla="*/ 12 h 46"/>
                <a:gd name="T58" fmla="*/ 38 w 46"/>
                <a:gd name="T59" fmla="*/ 2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38" y="20"/>
                  </a:moveTo>
                  <a:cubicBezTo>
                    <a:pt x="38" y="20"/>
                    <a:pt x="36" y="21"/>
                    <a:pt x="35" y="21"/>
                  </a:cubicBezTo>
                  <a:cubicBezTo>
                    <a:pt x="28" y="19"/>
                    <a:pt x="28" y="19"/>
                    <a:pt x="28" y="19"/>
                  </a:cubicBezTo>
                  <a:cubicBezTo>
                    <a:pt x="27" y="19"/>
                    <a:pt x="26" y="18"/>
                    <a:pt x="26" y="17"/>
                  </a:cubicBezTo>
                  <a:cubicBezTo>
                    <a:pt x="26" y="16"/>
                    <a:pt x="28" y="15"/>
                    <a:pt x="29" y="15"/>
                  </a:cubicBezTo>
                  <a:cubicBezTo>
                    <a:pt x="32" y="16"/>
                    <a:pt x="32" y="16"/>
                    <a:pt x="32" y="16"/>
                  </a:cubicBezTo>
                  <a:cubicBezTo>
                    <a:pt x="31" y="15"/>
                    <a:pt x="30" y="13"/>
                    <a:pt x="28" y="12"/>
                  </a:cubicBezTo>
                  <a:cubicBezTo>
                    <a:pt x="25" y="11"/>
                    <a:pt x="22" y="10"/>
                    <a:pt x="19" y="11"/>
                  </a:cubicBezTo>
                  <a:cubicBezTo>
                    <a:pt x="16" y="12"/>
                    <a:pt x="13" y="14"/>
                    <a:pt x="12" y="17"/>
                  </a:cubicBezTo>
                  <a:cubicBezTo>
                    <a:pt x="10" y="20"/>
                    <a:pt x="10" y="23"/>
                    <a:pt x="11" y="26"/>
                  </a:cubicBezTo>
                  <a:cubicBezTo>
                    <a:pt x="12" y="29"/>
                    <a:pt x="14" y="32"/>
                    <a:pt x="16" y="34"/>
                  </a:cubicBezTo>
                  <a:cubicBezTo>
                    <a:pt x="19" y="35"/>
                    <a:pt x="23" y="36"/>
                    <a:pt x="26" y="35"/>
                  </a:cubicBezTo>
                  <a:cubicBezTo>
                    <a:pt x="27" y="34"/>
                    <a:pt x="28" y="35"/>
                    <a:pt x="28" y="36"/>
                  </a:cubicBezTo>
                  <a:cubicBezTo>
                    <a:pt x="28" y="37"/>
                    <a:pt x="28" y="38"/>
                    <a:pt x="27" y="38"/>
                  </a:cubicBezTo>
                  <a:cubicBezTo>
                    <a:pt x="25" y="39"/>
                    <a:pt x="24" y="39"/>
                    <a:pt x="22" y="39"/>
                  </a:cubicBezTo>
                  <a:cubicBezTo>
                    <a:pt x="20" y="39"/>
                    <a:pt x="17" y="38"/>
                    <a:pt x="15" y="37"/>
                  </a:cubicBezTo>
                  <a:cubicBezTo>
                    <a:pt x="11" y="35"/>
                    <a:pt x="8" y="32"/>
                    <a:pt x="7" y="28"/>
                  </a:cubicBezTo>
                  <a:cubicBezTo>
                    <a:pt x="6" y="23"/>
                    <a:pt x="6" y="19"/>
                    <a:pt x="8" y="15"/>
                  </a:cubicBezTo>
                  <a:cubicBezTo>
                    <a:pt x="10" y="11"/>
                    <a:pt x="14" y="9"/>
                    <a:pt x="18" y="8"/>
                  </a:cubicBezTo>
                  <a:cubicBezTo>
                    <a:pt x="22" y="6"/>
                    <a:pt x="26" y="7"/>
                    <a:pt x="30" y="9"/>
                  </a:cubicBezTo>
                  <a:cubicBezTo>
                    <a:pt x="32" y="10"/>
                    <a:pt x="34" y="12"/>
                    <a:pt x="35" y="13"/>
                  </a:cubicBezTo>
                  <a:cubicBezTo>
                    <a:pt x="36" y="11"/>
                    <a:pt x="36" y="11"/>
                    <a:pt x="36" y="11"/>
                  </a:cubicBezTo>
                  <a:cubicBezTo>
                    <a:pt x="36" y="10"/>
                    <a:pt x="37" y="9"/>
                    <a:pt x="38" y="9"/>
                  </a:cubicBezTo>
                  <a:cubicBezTo>
                    <a:pt x="39" y="10"/>
                    <a:pt x="40" y="11"/>
                    <a:pt x="40" y="12"/>
                  </a:cubicBezTo>
                  <a:lnTo>
                    <a:pt x="3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74746"/>
                </a:solidFill>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669108494"/>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796018"/>
          </a:xfrm>
        </p:spPr>
        <p:txBody>
          <a:bodyPr/>
          <a:lstStyle/>
          <a:p>
            <a:r>
              <a:rPr lang="en-US" dirty="0">
                <a:ea typeface="Amazon Ember" panose="020B0603020204020204" pitchFamily="34" charset="0"/>
                <a:cs typeface="Amazon Ember" panose="020B0603020204020204" pitchFamily="34" charset="0"/>
              </a:rPr>
              <a:t>Amazon </a:t>
            </a:r>
            <a:r>
              <a:rPr lang="en-US" dirty="0" err="1">
                <a:ea typeface="Amazon Ember" panose="020B0603020204020204" pitchFamily="34" charset="0"/>
                <a:cs typeface="Amazon Ember" panose="020B0603020204020204" pitchFamily="34" charset="0"/>
              </a:rPr>
              <a:t>ElastiCache</a:t>
            </a:r>
            <a:r>
              <a:rPr lang="en-US" dirty="0">
                <a:ea typeface="Amazon Ember" panose="020B0603020204020204" pitchFamily="34" charset="0"/>
                <a:cs typeface="Amazon Ember" panose="020B0603020204020204" pitchFamily="34" charset="0"/>
              </a:rPr>
              <a:t> – Caching Strategies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38</a:t>
            </a:fld>
            <a:endParaRPr lang="en-US"/>
          </a:p>
        </p:txBody>
      </p:sp>
      <p:sp>
        <p:nvSpPr>
          <p:cNvPr id="5" name="Rounded Rectangle 4"/>
          <p:cNvSpPr/>
          <p:nvPr/>
        </p:nvSpPr>
        <p:spPr>
          <a:xfrm>
            <a:off x="4528976" y="2727514"/>
            <a:ext cx="1465030" cy="3052147"/>
          </a:xfrm>
          <a:prstGeom prst="roundRect">
            <a:avLst>
              <a:gd name="adj" fmla="val 9818"/>
            </a:avLst>
          </a:prstGeom>
          <a:solidFill>
            <a:schemeClr val="bg1"/>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p:cNvSpPr/>
          <p:nvPr/>
        </p:nvSpPr>
        <p:spPr>
          <a:xfrm>
            <a:off x="8315251" y="1842144"/>
            <a:ext cx="1611533" cy="4185432"/>
          </a:xfrm>
          <a:prstGeom prst="roundRect">
            <a:avLst>
              <a:gd name="adj" fmla="val 9818"/>
            </a:avLst>
          </a:prstGeom>
          <a:solidFill>
            <a:schemeClr val="bg1">
              <a:lumMod val="95000"/>
            </a:schemeClr>
          </a:solidFill>
          <a:ln w="12700">
            <a:solidFill>
              <a:schemeClr val="bg1">
                <a:lumMod val="85000"/>
              </a:schemeClr>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7" name="Group 6"/>
          <p:cNvGrpSpPr/>
          <p:nvPr/>
        </p:nvGrpSpPr>
        <p:grpSpPr>
          <a:xfrm>
            <a:off x="4950344" y="3414776"/>
            <a:ext cx="622294" cy="833367"/>
            <a:chOff x="5627688" y="2882900"/>
            <a:chExt cx="271463" cy="363538"/>
          </a:xfrm>
          <a:solidFill>
            <a:schemeClr val="accent3"/>
          </a:solidFill>
        </p:grpSpPr>
        <p:sp>
          <p:nvSpPr>
            <p:cNvPr id="8" name="Freeform 117"/>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ectangle 118"/>
            <p:cNvSpPr>
              <a:spLocks noChangeArrowheads="1"/>
            </p:cNvSpPr>
            <p:nvPr/>
          </p:nvSpPr>
          <p:spPr bwMode="auto">
            <a:xfrm>
              <a:off x="5703888" y="2973388"/>
              <a:ext cx="30163"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119"/>
            <p:cNvSpPr>
              <a:spLocks noChangeArrowheads="1"/>
            </p:cNvSpPr>
            <p:nvPr/>
          </p:nvSpPr>
          <p:spPr bwMode="auto">
            <a:xfrm>
              <a:off x="5748338" y="2973388"/>
              <a:ext cx="30163"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ectangle 120"/>
            <p:cNvSpPr>
              <a:spLocks noChangeArrowheads="1"/>
            </p:cNvSpPr>
            <p:nvPr/>
          </p:nvSpPr>
          <p:spPr bwMode="auto">
            <a:xfrm>
              <a:off x="5794375" y="2973388"/>
              <a:ext cx="28575" cy="3175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ectangle 121"/>
            <p:cNvSpPr>
              <a:spLocks noChangeArrowheads="1"/>
            </p:cNvSpPr>
            <p:nvPr/>
          </p:nvSpPr>
          <p:spPr bwMode="auto">
            <a:xfrm>
              <a:off x="5703888" y="3019425"/>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22"/>
            <p:cNvSpPr>
              <a:spLocks noChangeArrowheads="1"/>
            </p:cNvSpPr>
            <p:nvPr/>
          </p:nvSpPr>
          <p:spPr bwMode="auto">
            <a:xfrm>
              <a:off x="5748338" y="3019425"/>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ectangle 123"/>
            <p:cNvSpPr>
              <a:spLocks noChangeArrowheads="1"/>
            </p:cNvSpPr>
            <p:nvPr/>
          </p:nvSpPr>
          <p:spPr bwMode="auto">
            <a:xfrm>
              <a:off x="5794375" y="3019425"/>
              <a:ext cx="28575"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Rectangle 124"/>
            <p:cNvSpPr>
              <a:spLocks noChangeArrowheads="1"/>
            </p:cNvSpPr>
            <p:nvPr/>
          </p:nvSpPr>
          <p:spPr bwMode="auto">
            <a:xfrm>
              <a:off x="5703888" y="3065463"/>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Rectangle 125"/>
            <p:cNvSpPr>
              <a:spLocks noChangeArrowheads="1"/>
            </p:cNvSpPr>
            <p:nvPr/>
          </p:nvSpPr>
          <p:spPr bwMode="auto">
            <a:xfrm>
              <a:off x="5748338" y="3065463"/>
              <a:ext cx="30163" cy="3016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grpSp>
        <p:nvGrpSpPr>
          <p:cNvPr id="17" name="Group 16"/>
          <p:cNvGrpSpPr/>
          <p:nvPr/>
        </p:nvGrpSpPr>
        <p:grpSpPr>
          <a:xfrm>
            <a:off x="4836632" y="4575332"/>
            <a:ext cx="849718" cy="853461"/>
            <a:chOff x="4113213" y="1443038"/>
            <a:chExt cx="360363" cy="361950"/>
          </a:xfrm>
        </p:grpSpPr>
        <p:sp>
          <p:nvSpPr>
            <p:cNvPr id="18" name="Freeform 17"/>
            <p:cNvSpPr>
              <a:spLocks noEditPoints="1"/>
            </p:cNvSpPr>
            <p:nvPr/>
          </p:nvSpPr>
          <p:spPr bwMode="auto">
            <a:xfrm>
              <a:off x="4113213" y="1684338"/>
              <a:ext cx="360363" cy="120650"/>
            </a:xfrm>
            <a:custGeom>
              <a:avLst/>
              <a:gdLst>
                <a:gd name="T0" fmla="*/ 88 w 96"/>
                <a:gd name="T1" fmla="*/ 0 h 32"/>
                <a:gd name="T2" fmla="*/ 8 w 96"/>
                <a:gd name="T3" fmla="*/ 0 h 32"/>
                <a:gd name="T4" fmla="*/ 0 w 96"/>
                <a:gd name="T5" fmla="*/ 8 h 32"/>
                <a:gd name="T6" fmla="*/ 0 w 96"/>
                <a:gd name="T7" fmla="*/ 30 h 32"/>
                <a:gd name="T8" fmla="*/ 2 w 96"/>
                <a:gd name="T9" fmla="*/ 32 h 32"/>
                <a:gd name="T10" fmla="*/ 94 w 96"/>
                <a:gd name="T11" fmla="*/ 32 h 32"/>
                <a:gd name="T12" fmla="*/ 96 w 96"/>
                <a:gd name="T13" fmla="*/ 30 h 32"/>
                <a:gd name="T14" fmla="*/ 96 w 96"/>
                <a:gd name="T15" fmla="*/ 8 h 32"/>
                <a:gd name="T16" fmla="*/ 88 w 96"/>
                <a:gd name="T17" fmla="*/ 0 h 32"/>
                <a:gd name="T18" fmla="*/ 22 w 96"/>
                <a:gd name="T19" fmla="*/ 20 h 32"/>
                <a:gd name="T20" fmla="*/ 10 w 96"/>
                <a:gd name="T21" fmla="*/ 20 h 32"/>
                <a:gd name="T22" fmla="*/ 8 w 96"/>
                <a:gd name="T23" fmla="*/ 18 h 32"/>
                <a:gd name="T24" fmla="*/ 10 w 96"/>
                <a:gd name="T25" fmla="*/ 16 h 32"/>
                <a:gd name="T26" fmla="*/ 22 w 96"/>
                <a:gd name="T27" fmla="*/ 16 h 32"/>
                <a:gd name="T28" fmla="*/ 24 w 96"/>
                <a:gd name="T29" fmla="*/ 18 h 32"/>
                <a:gd name="T30" fmla="*/ 22 w 96"/>
                <a:gd name="T31" fmla="*/ 20 h 32"/>
                <a:gd name="T32" fmla="*/ 34 w 96"/>
                <a:gd name="T33" fmla="*/ 12 h 32"/>
                <a:gd name="T34" fmla="*/ 10 w 96"/>
                <a:gd name="T35" fmla="*/ 12 h 32"/>
                <a:gd name="T36" fmla="*/ 8 w 96"/>
                <a:gd name="T37" fmla="*/ 10 h 32"/>
                <a:gd name="T38" fmla="*/ 10 w 96"/>
                <a:gd name="T39" fmla="*/ 8 h 32"/>
                <a:gd name="T40" fmla="*/ 34 w 96"/>
                <a:gd name="T41" fmla="*/ 8 h 32"/>
                <a:gd name="T42" fmla="*/ 36 w 96"/>
                <a:gd name="T43" fmla="*/ 10 h 32"/>
                <a:gd name="T44" fmla="*/ 34 w 96"/>
                <a:gd name="T45" fmla="*/ 12 h 32"/>
                <a:gd name="T46" fmla="*/ 88 w 96"/>
                <a:gd name="T47" fmla="*/ 20 h 32"/>
                <a:gd name="T48" fmla="*/ 48 w 96"/>
                <a:gd name="T49" fmla="*/ 20 h 32"/>
                <a:gd name="T50" fmla="*/ 48 w 96"/>
                <a:gd name="T51" fmla="*/ 8 h 32"/>
                <a:gd name="T52" fmla="*/ 88 w 96"/>
                <a:gd name="T53" fmla="*/ 8 h 32"/>
                <a:gd name="T54" fmla="*/ 88 w 96"/>
                <a:gd name="T55"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6" h="32">
                  <a:moveTo>
                    <a:pt x="88" y="0"/>
                  </a:moveTo>
                  <a:cubicBezTo>
                    <a:pt x="8" y="0"/>
                    <a:pt x="8" y="0"/>
                    <a:pt x="8" y="0"/>
                  </a:cubicBezTo>
                  <a:cubicBezTo>
                    <a:pt x="4" y="0"/>
                    <a:pt x="0" y="4"/>
                    <a:pt x="0" y="8"/>
                  </a:cubicBezTo>
                  <a:cubicBezTo>
                    <a:pt x="0" y="30"/>
                    <a:pt x="0" y="30"/>
                    <a:pt x="0" y="30"/>
                  </a:cubicBezTo>
                  <a:cubicBezTo>
                    <a:pt x="0" y="31"/>
                    <a:pt x="1" y="32"/>
                    <a:pt x="2" y="32"/>
                  </a:cubicBezTo>
                  <a:cubicBezTo>
                    <a:pt x="94" y="32"/>
                    <a:pt x="94" y="32"/>
                    <a:pt x="94" y="32"/>
                  </a:cubicBezTo>
                  <a:cubicBezTo>
                    <a:pt x="95" y="32"/>
                    <a:pt x="96" y="31"/>
                    <a:pt x="96" y="30"/>
                  </a:cubicBezTo>
                  <a:cubicBezTo>
                    <a:pt x="96" y="8"/>
                    <a:pt x="96" y="8"/>
                    <a:pt x="96" y="8"/>
                  </a:cubicBezTo>
                  <a:cubicBezTo>
                    <a:pt x="96" y="4"/>
                    <a:pt x="92" y="0"/>
                    <a:pt x="88" y="0"/>
                  </a:cubicBezTo>
                  <a:close/>
                  <a:moveTo>
                    <a:pt x="22" y="20"/>
                  </a:moveTo>
                  <a:cubicBezTo>
                    <a:pt x="10" y="20"/>
                    <a:pt x="10" y="20"/>
                    <a:pt x="10" y="20"/>
                  </a:cubicBezTo>
                  <a:cubicBezTo>
                    <a:pt x="9" y="20"/>
                    <a:pt x="8" y="19"/>
                    <a:pt x="8" y="18"/>
                  </a:cubicBezTo>
                  <a:cubicBezTo>
                    <a:pt x="8" y="17"/>
                    <a:pt x="9" y="16"/>
                    <a:pt x="10" y="16"/>
                  </a:cubicBezTo>
                  <a:cubicBezTo>
                    <a:pt x="22" y="16"/>
                    <a:pt x="22" y="16"/>
                    <a:pt x="22" y="16"/>
                  </a:cubicBezTo>
                  <a:cubicBezTo>
                    <a:pt x="23" y="16"/>
                    <a:pt x="24" y="17"/>
                    <a:pt x="24" y="18"/>
                  </a:cubicBezTo>
                  <a:cubicBezTo>
                    <a:pt x="24" y="19"/>
                    <a:pt x="23" y="20"/>
                    <a:pt x="22" y="20"/>
                  </a:cubicBezTo>
                  <a:close/>
                  <a:moveTo>
                    <a:pt x="34" y="12"/>
                  </a:moveTo>
                  <a:cubicBezTo>
                    <a:pt x="10" y="12"/>
                    <a:pt x="10" y="12"/>
                    <a:pt x="10" y="12"/>
                  </a:cubicBezTo>
                  <a:cubicBezTo>
                    <a:pt x="9" y="12"/>
                    <a:pt x="8" y="11"/>
                    <a:pt x="8" y="10"/>
                  </a:cubicBezTo>
                  <a:cubicBezTo>
                    <a:pt x="8" y="9"/>
                    <a:pt x="9" y="8"/>
                    <a:pt x="10" y="8"/>
                  </a:cubicBezTo>
                  <a:cubicBezTo>
                    <a:pt x="34" y="8"/>
                    <a:pt x="34" y="8"/>
                    <a:pt x="34" y="8"/>
                  </a:cubicBezTo>
                  <a:cubicBezTo>
                    <a:pt x="35" y="8"/>
                    <a:pt x="36" y="9"/>
                    <a:pt x="36" y="10"/>
                  </a:cubicBezTo>
                  <a:cubicBezTo>
                    <a:pt x="36" y="11"/>
                    <a:pt x="35" y="12"/>
                    <a:pt x="34" y="12"/>
                  </a:cubicBezTo>
                  <a:close/>
                  <a:moveTo>
                    <a:pt x="88" y="20"/>
                  </a:moveTo>
                  <a:cubicBezTo>
                    <a:pt x="48" y="20"/>
                    <a:pt x="48" y="20"/>
                    <a:pt x="48" y="20"/>
                  </a:cubicBezTo>
                  <a:cubicBezTo>
                    <a:pt x="48" y="8"/>
                    <a:pt x="48" y="8"/>
                    <a:pt x="48" y="8"/>
                  </a:cubicBezTo>
                  <a:cubicBezTo>
                    <a:pt x="88" y="8"/>
                    <a:pt x="88" y="8"/>
                    <a:pt x="88" y="8"/>
                  </a:cubicBezTo>
                  <a:lnTo>
                    <a:pt x="88" y="2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Freeform 18"/>
            <p:cNvSpPr>
              <a:spLocks noEditPoints="1"/>
            </p:cNvSpPr>
            <p:nvPr/>
          </p:nvSpPr>
          <p:spPr bwMode="auto">
            <a:xfrm>
              <a:off x="4127500" y="1443038"/>
              <a:ext cx="330200" cy="225425"/>
            </a:xfrm>
            <a:custGeom>
              <a:avLst/>
              <a:gdLst>
                <a:gd name="T0" fmla="*/ 9 w 88"/>
                <a:gd name="T1" fmla="*/ 60 h 60"/>
                <a:gd name="T2" fmla="*/ 79 w 88"/>
                <a:gd name="T3" fmla="*/ 60 h 60"/>
                <a:gd name="T4" fmla="*/ 88 w 88"/>
                <a:gd name="T5" fmla="*/ 50 h 60"/>
                <a:gd name="T6" fmla="*/ 88 w 88"/>
                <a:gd name="T7" fmla="*/ 10 h 60"/>
                <a:gd name="T8" fmla="*/ 79 w 88"/>
                <a:gd name="T9" fmla="*/ 0 h 60"/>
                <a:gd name="T10" fmla="*/ 9 w 88"/>
                <a:gd name="T11" fmla="*/ 0 h 60"/>
                <a:gd name="T12" fmla="*/ 0 w 88"/>
                <a:gd name="T13" fmla="*/ 10 h 60"/>
                <a:gd name="T14" fmla="*/ 0 w 88"/>
                <a:gd name="T15" fmla="*/ 50 h 60"/>
                <a:gd name="T16" fmla="*/ 9 w 88"/>
                <a:gd name="T17" fmla="*/ 60 h 60"/>
                <a:gd name="T18" fmla="*/ 8 w 88"/>
                <a:gd name="T19" fmla="*/ 8 h 60"/>
                <a:gd name="T20" fmla="*/ 80 w 88"/>
                <a:gd name="T21" fmla="*/ 8 h 60"/>
                <a:gd name="T22" fmla="*/ 80 w 88"/>
                <a:gd name="T23" fmla="*/ 52 h 60"/>
                <a:gd name="T24" fmla="*/ 8 w 88"/>
                <a:gd name="T25" fmla="*/ 52 h 60"/>
                <a:gd name="T26" fmla="*/ 8 w 88"/>
                <a:gd name="T27"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60">
                  <a:moveTo>
                    <a:pt x="9" y="60"/>
                  </a:moveTo>
                  <a:cubicBezTo>
                    <a:pt x="79" y="60"/>
                    <a:pt x="79" y="60"/>
                    <a:pt x="79" y="60"/>
                  </a:cubicBezTo>
                  <a:cubicBezTo>
                    <a:pt x="84" y="60"/>
                    <a:pt x="88" y="56"/>
                    <a:pt x="88" y="50"/>
                  </a:cubicBezTo>
                  <a:cubicBezTo>
                    <a:pt x="88" y="10"/>
                    <a:pt x="88" y="10"/>
                    <a:pt x="88" y="10"/>
                  </a:cubicBezTo>
                  <a:cubicBezTo>
                    <a:pt x="88" y="4"/>
                    <a:pt x="84" y="0"/>
                    <a:pt x="79" y="0"/>
                  </a:cubicBezTo>
                  <a:cubicBezTo>
                    <a:pt x="9" y="0"/>
                    <a:pt x="9" y="0"/>
                    <a:pt x="9" y="0"/>
                  </a:cubicBezTo>
                  <a:cubicBezTo>
                    <a:pt x="4" y="0"/>
                    <a:pt x="0" y="4"/>
                    <a:pt x="0" y="10"/>
                  </a:cubicBezTo>
                  <a:cubicBezTo>
                    <a:pt x="0" y="50"/>
                    <a:pt x="0" y="50"/>
                    <a:pt x="0" y="50"/>
                  </a:cubicBezTo>
                  <a:cubicBezTo>
                    <a:pt x="0" y="56"/>
                    <a:pt x="4" y="60"/>
                    <a:pt x="9" y="60"/>
                  </a:cubicBezTo>
                  <a:close/>
                  <a:moveTo>
                    <a:pt x="8" y="8"/>
                  </a:moveTo>
                  <a:cubicBezTo>
                    <a:pt x="80" y="8"/>
                    <a:pt x="80" y="8"/>
                    <a:pt x="80" y="8"/>
                  </a:cubicBezTo>
                  <a:cubicBezTo>
                    <a:pt x="80" y="52"/>
                    <a:pt x="80" y="52"/>
                    <a:pt x="80" y="52"/>
                  </a:cubicBezTo>
                  <a:cubicBezTo>
                    <a:pt x="8" y="52"/>
                    <a:pt x="8" y="52"/>
                    <a:pt x="8" y="52"/>
                  </a:cubicBezTo>
                  <a:lnTo>
                    <a:pt x="8" y="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0" name="Rectangle 19"/>
          <p:cNvSpPr/>
          <p:nvPr/>
        </p:nvSpPr>
        <p:spPr>
          <a:xfrm>
            <a:off x="4674952" y="2937478"/>
            <a:ext cx="1173078" cy="246221"/>
          </a:xfrm>
          <a:prstGeom prst="rect">
            <a:avLst/>
          </a:prstGeom>
        </p:spPr>
        <p:txBody>
          <a:bodyPr wrap="square" lIns="0" tIns="0" rIns="0" bIns="0">
            <a:spAutoFit/>
          </a:bodyPr>
          <a:lstStyle/>
          <a:p>
            <a:pPr algn="ctr"/>
            <a:r>
              <a:rPr lang="en-US" sz="1600" dirty="0">
                <a:solidFill>
                  <a:schemeClr val="tx1">
                    <a:lumMod val="50000"/>
                  </a:schemeClr>
                </a:solidFill>
                <a:latin typeface="+mj-lt"/>
                <a:ea typeface="Amazon Ember" panose="020B0603020204020204" pitchFamily="34" charset="0"/>
                <a:cs typeface="Amazon Ember" panose="020B0603020204020204" pitchFamily="34" charset="0"/>
              </a:rPr>
              <a:t>Applications</a:t>
            </a:r>
          </a:p>
        </p:txBody>
      </p:sp>
      <p:grpSp>
        <p:nvGrpSpPr>
          <p:cNvPr id="21" name="Group 20"/>
          <p:cNvGrpSpPr/>
          <p:nvPr/>
        </p:nvGrpSpPr>
        <p:grpSpPr>
          <a:xfrm>
            <a:off x="8534478" y="2139033"/>
            <a:ext cx="1173078" cy="1120061"/>
            <a:chOff x="7862530" y="2133940"/>
            <a:chExt cx="1173078" cy="1120061"/>
          </a:xfrm>
        </p:grpSpPr>
        <p:pic>
          <p:nvPicPr>
            <p:cNvPr id="22" name="Picture 21"/>
            <p:cNvPicPr>
              <a:picLocks noChangeAspect="1"/>
            </p:cNvPicPr>
            <p:nvPr/>
          </p:nvPicPr>
          <p:blipFill>
            <a:blip r:embed="rId3"/>
            <a:stretch>
              <a:fillRect/>
            </a:stretch>
          </p:blipFill>
          <p:spPr>
            <a:xfrm>
              <a:off x="8050751" y="2457365"/>
              <a:ext cx="796636" cy="796636"/>
            </a:xfrm>
            <a:prstGeom prst="rect">
              <a:avLst/>
            </a:prstGeom>
          </p:spPr>
        </p:pic>
        <p:sp>
          <p:nvSpPr>
            <p:cNvPr id="23" name="Rectangle 22"/>
            <p:cNvSpPr/>
            <p:nvPr/>
          </p:nvSpPr>
          <p:spPr>
            <a:xfrm>
              <a:off x="7862530" y="2133940"/>
              <a:ext cx="1173078" cy="246221"/>
            </a:xfrm>
            <a:prstGeom prst="rect">
              <a:avLst/>
            </a:prstGeom>
          </p:spPr>
          <p:txBody>
            <a:bodyPr wrap="square" lIns="0" tIns="0" rIns="0" bIns="0">
              <a:spAutoFit/>
            </a:bodyPr>
            <a:lstStyle/>
            <a:p>
              <a:pPr algn="ctr"/>
              <a:r>
                <a:rPr lang="en-US" sz="1600" dirty="0">
                  <a:solidFill>
                    <a:schemeClr val="tx1">
                      <a:lumMod val="50000"/>
                    </a:schemeClr>
                  </a:solidFill>
                  <a:latin typeface="Amazon Ember" panose="02000000000000000000" pitchFamily="2" charset="0"/>
                  <a:ea typeface="Amazon Ember" panose="02000000000000000000" pitchFamily="2" charset="0"/>
                  <a:cs typeface="Amazon Ember" panose="020B0603020204020204" pitchFamily="34" charset="0"/>
                </a:rPr>
                <a:t>ElastiCache</a:t>
              </a:r>
            </a:p>
          </p:txBody>
        </p:sp>
      </p:grpSp>
      <p:sp>
        <p:nvSpPr>
          <p:cNvPr id="24" name="Round Diagonal Corner Rectangle 23"/>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25" name="Rectangle 24"/>
          <p:cNvSpPr/>
          <p:nvPr/>
        </p:nvSpPr>
        <p:spPr>
          <a:xfrm>
            <a:off x="838200" y="3304084"/>
            <a:ext cx="3046541" cy="369332"/>
          </a:xfrm>
          <a:prstGeom prst="rect">
            <a:avLst/>
          </a:prstGeom>
        </p:spPr>
        <p:txBody>
          <a:bodyPr wrap="square" lIns="0" tIns="0" rIns="0" bIns="0">
            <a:spAutoFit/>
          </a:bodyPr>
          <a:lstStyle/>
          <a:p>
            <a:pPr>
              <a:spcBef>
                <a:spcPts val="600"/>
              </a:spcBef>
            </a:pPr>
            <a:r>
              <a:rPr lang="en-US" sz="2400" dirty="0">
                <a:latin typeface="Amazon Ember" panose="020B0603020204020204" pitchFamily="34" charset="0"/>
                <a:ea typeface="Amazon Ember" panose="020B0603020204020204" pitchFamily="34" charset="0"/>
                <a:cs typeface="Amazon Ember" panose="020B0603020204020204" pitchFamily="34" charset="0"/>
              </a:rPr>
              <a:t>Write Through</a:t>
            </a:r>
          </a:p>
        </p:txBody>
      </p:sp>
      <p:sp>
        <p:nvSpPr>
          <p:cNvPr id="26" name="Rectangle 25"/>
          <p:cNvSpPr/>
          <p:nvPr/>
        </p:nvSpPr>
        <p:spPr>
          <a:xfrm>
            <a:off x="838200" y="3750581"/>
            <a:ext cx="2947291" cy="1846659"/>
          </a:xfrm>
          <a:prstGeom prst="rect">
            <a:avLst/>
          </a:prstGeom>
        </p:spPr>
        <p:txBody>
          <a:bodyPr wrap="square" lIns="0" tIns="0" rIns="0" bIns="0">
            <a:spAutoFit/>
          </a:bodyPr>
          <a:lstStyle/>
          <a:p>
            <a:pPr>
              <a:spcBef>
                <a:spcPts val="600"/>
              </a:spcBef>
            </a:pPr>
            <a:r>
              <a:rPr lang="en-US" sz="2400" dirty="0">
                <a:solidFill>
                  <a:srgbClr val="474746">
                    <a:lumMod val="50000"/>
                  </a:srgbClr>
                </a:solidFill>
                <a:latin typeface="+mj-lt"/>
                <a:ea typeface="Amazon Ember" panose="020B0603020204020204" pitchFamily="34" charset="0"/>
                <a:cs typeface="Amazon Ember" panose="020B0603020204020204" pitchFamily="34" charset="0"/>
              </a:rPr>
              <a:t>Adds data or updates data in the cache whenever data is written to the database</a:t>
            </a:r>
            <a:endParaRPr lang="en-US" sz="2000" dirty="0">
              <a:solidFill>
                <a:srgbClr val="474746">
                  <a:lumMod val="50000"/>
                </a:srgbClr>
              </a:solidFill>
              <a:latin typeface="+mj-lt"/>
              <a:ea typeface="Amazon Ember" panose="020B0603020204020204" pitchFamily="34" charset="0"/>
              <a:cs typeface="Amazon Ember" panose="020B0603020204020204" pitchFamily="34" charset="0"/>
            </a:endParaRPr>
          </a:p>
        </p:txBody>
      </p:sp>
      <p:cxnSp>
        <p:nvCxnSpPr>
          <p:cNvPr id="27" name="Straight Connector 26">
            <a:extLst>
              <a:ext uri="{FF2B5EF4-FFF2-40B4-BE49-F238E27FC236}">
                <a16:creationId xmlns:a16="http://schemas.microsoft.com/office/drawing/2014/main" id="{AFFE413E-5C09-44E8-8B90-2DEC4721B81F}"/>
              </a:ext>
            </a:extLst>
          </p:cNvPr>
          <p:cNvCxnSpPr/>
          <p:nvPr/>
        </p:nvCxnSpPr>
        <p:spPr>
          <a:xfrm>
            <a:off x="4157233"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377420" y="3402655"/>
            <a:ext cx="4976379" cy="1380927"/>
            <a:chOff x="6377420" y="4398734"/>
            <a:chExt cx="4976379" cy="1380927"/>
          </a:xfrm>
        </p:grpSpPr>
        <p:sp>
          <p:nvSpPr>
            <p:cNvPr id="29" name="Rounded Rectangle 28"/>
            <p:cNvSpPr/>
            <p:nvPr/>
          </p:nvSpPr>
          <p:spPr>
            <a:xfrm rot="5400000">
              <a:off x="8175146" y="2601008"/>
              <a:ext cx="1380927" cy="4976379"/>
            </a:xfrm>
            <a:prstGeom prst="roundRect">
              <a:avLst>
                <a:gd name="adj" fmla="val 9818"/>
              </a:avLst>
            </a:prstGeom>
            <a:noFill/>
            <a:ln w="12700">
              <a:solidFill>
                <a:schemeClr val="bg1">
                  <a:lumMod val="75000"/>
                </a:schemeClr>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16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0" name="Group 29"/>
            <p:cNvGrpSpPr/>
            <p:nvPr/>
          </p:nvGrpSpPr>
          <p:grpSpPr>
            <a:xfrm>
              <a:off x="10154144" y="4592457"/>
              <a:ext cx="966846" cy="1024257"/>
              <a:chOff x="9482196" y="3477491"/>
              <a:chExt cx="966846" cy="1024257"/>
            </a:xfrm>
          </p:grpSpPr>
          <p:grpSp>
            <p:nvGrpSpPr>
              <p:cNvPr id="38" name="Group 37"/>
              <p:cNvGrpSpPr/>
              <p:nvPr/>
            </p:nvGrpSpPr>
            <p:grpSpPr>
              <a:xfrm>
                <a:off x="9672929" y="3477491"/>
                <a:ext cx="618542" cy="680396"/>
                <a:chOff x="7718425" y="1803400"/>
                <a:chExt cx="301625" cy="331788"/>
              </a:xfrm>
              <a:solidFill>
                <a:schemeClr val="accent3"/>
              </a:solidFill>
            </p:grpSpPr>
            <p:sp>
              <p:nvSpPr>
                <p:cNvPr id="40" name="Freeform 29"/>
                <p:cNvSpPr>
                  <a:spLocks/>
                </p:cNvSpPr>
                <p:nvPr/>
              </p:nvSpPr>
              <p:spPr bwMode="auto">
                <a:xfrm>
                  <a:off x="7718425" y="1803400"/>
                  <a:ext cx="301625" cy="120650"/>
                </a:xfrm>
                <a:custGeom>
                  <a:avLst/>
                  <a:gdLst>
                    <a:gd name="T0" fmla="*/ 40 w 80"/>
                    <a:gd name="T1" fmla="*/ 0 h 32"/>
                    <a:gd name="T2" fmla="*/ 0 w 80"/>
                    <a:gd name="T3" fmla="*/ 18 h 32"/>
                    <a:gd name="T4" fmla="*/ 40 w 80"/>
                    <a:gd name="T5" fmla="*/ 32 h 32"/>
                    <a:gd name="T6" fmla="*/ 80 w 80"/>
                    <a:gd name="T7" fmla="*/ 22 h 32"/>
                    <a:gd name="T8" fmla="*/ 80 w 80"/>
                    <a:gd name="T9" fmla="*/ 18 h 32"/>
                    <a:gd name="T10" fmla="*/ 40 w 80"/>
                    <a:gd name="T11" fmla="*/ 0 h 32"/>
                  </a:gdLst>
                  <a:ahLst/>
                  <a:cxnLst>
                    <a:cxn ang="0">
                      <a:pos x="T0" y="T1"/>
                    </a:cxn>
                    <a:cxn ang="0">
                      <a:pos x="T2" y="T3"/>
                    </a:cxn>
                    <a:cxn ang="0">
                      <a:pos x="T4" y="T5"/>
                    </a:cxn>
                    <a:cxn ang="0">
                      <a:pos x="T6" y="T7"/>
                    </a:cxn>
                    <a:cxn ang="0">
                      <a:pos x="T8" y="T9"/>
                    </a:cxn>
                    <a:cxn ang="0">
                      <a:pos x="T10" y="T11"/>
                    </a:cxn>
                  </a:cxnLst>
                  <a:rect l="0" t="0" r="r" b="b"/>
                  <a:pathLst>
                    <a:path w="80" h="32">
                      <a:moveTo>
                        <a:pt x="40" y="0"/>
                      </a:moveTo>
                      <a:cubicBezTo>
                        <a:pt x="18" y="0"/>
                        <a:pt x="0" y="8"/>
                        <a:pt x="0" y="18"/>
                      </a:cubicBezTo>
                      <a:cubicBezTo>
                        <a:pt x="0" y="24"/>
                        <a:pt x="18" y="32"/>
                        <a:pt x="40" y="32"/>
                      </a:cubicBezTo>
                      <a:cubicBezTo>
                        <a:pt x="58" y="32"/>
                        <a:pt x="74" y="27"/>
                        <a:pt x="80" y="22"/>
                      </a:cubicBezTo>
                      <a:cubicBezTo>
                        <a:pt x="80" y="18"/>
                        <a:pt x="80" y="18"/>
                        <a:pt x="80" y="18"/>
                      </a:cubicBezTo>
                      <a:cubicBezTo>
                        <a:pt x="80" y="8"/>
                        <a:pt x="62" y="0"/>
                        <a:pt x="4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1" name="Freeform 30"/>
                <p:cNvSpPr>
                  <a:spLocks/>
                </p:cNvSpPr>
                <p:nvPr/>
              </p:nvSpPr>
              <p:spPr bwMode="auto">
                <a:xfrm>
                  <a:off x="7718425" y="1897063"/>
                  <a:ext cx="301625" cy="95250"/>
                </a:xfrm>
                <a:custGeom>
                  <a:avLst/>
                  <a:gdLst>
                    <a:gd name="T0" fmla="*/ 0 w 80"/>
                    <a:gd name="T1" fmla="*/ 0 h 25"/>
                    <a:gd name="T2" fmla="*/ 0 w 80"/>
                    <a:gd name="T3" fmla="*/ 11 h 25"/>
                    <a:gd name="T4" fmla="*/ 40 w 80"/>
                    <a:gd name="T5" fmla="*/ 25 h 25"/>
                    <a:gd name="T6" fmla="*/ 80 w 80"/>
                    <a:gd name="T7" fmla="*/ 15 h 25"/>
                    <a:gd name="T8" fmla="*/ 80 w 80"/>
                    <a:gd name="T9" fmla="*/ 2 h 25"/>
                    <a:gd name="T10" fmla="*/ 40 w 80"/>
                    <a:gd name="T11" fmla="*/ 11 h 25"/>
                    <a:gd name="T12" fmla="*/ 0 w 8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0" y="0"/>
                      </a:moveTo>
                      <a:cubicBezTo>
                        <a:pt x="0" y="11"/>
                        <a:pt x="0" y="11"/>
                        <a:pt x="0" y="11"/>
                      </a:cubicBezTo>
                      <a:cubicBezTo>
                        <a:pt x="0" y="17"/>
                        <a:pt x="18" y="25"/>
                        <a:pt x="40" y="25"/>
                      </a:cubicBezTo>
                      <a:cubicBezTo>
                        <a:pt x="58" y="25"/>
                        <a:pt x="74" y="20"/>
                        <a:pt x="80" y="15"/>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Freeform 31"/>
                <p:cNvSpPr>
                  <a:spLocks/>
                </p:cNvSpPr>
                <p:nvPr/>
              </p:nvSpPr>
              <p:spPr bwMode="auto">
                <a:xfrm>
                  <a:off x="7718425" y="1965325"/>
                  <a:ext cx="301625" cy="93663"/>
                </a:xfrm>
                <a:custGeom>
                  <a:avLst/>
                  <a:gdLst>
                    <a:gd name="T0" fmla="*/ 0 w 80"/>
                    <a:gd name="T1" fmla="*/ 0 h 25"/>
                    <a:gd name="T2" fmla="*/ 0 w 80"/>
                    <a:gd name="T3" fmla="*/ 11 h 25"/>
                    <a:gd name="T4" fmla="*/ 40 w 80"/>
                    <a:gd name="T5" fmla="*/ 25 h 25"/>
                    <a:gd name="T6" fmla="*/ 80 w 80"/>
                    <a:gd name="T7" fmla="*/ 15 h 25"/>
                    <a:gd name="T8" fmla="*/ 80 w 80"/>
                    <a:gd name="T9" fmla="*/ 2 h 25"/>
                    <a:gd name="T10" fmla="*/ 40 w 80"/>
                    <a:gd name="T11" fmla="*/ 11 h 25"/>
                    <a:gd name="T12" fmla="*/ 0 w 8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0" y="0"/>
                      </a:moveTo>
                      <a:cubicBezTo>
                        <a:pt x="0" y="11"/>
                        <a:pt x="0" y="11"/>
                        <a:pt x="0" y="11"/>
                      </a:cubicBezTo>
                      <a:cubicBezTo>
                        <a:pt x="0" y="17"/>
                        <a:pt x="18" y="25"/>
                        <a:pt x="40" y="25"/>
                      </a:cubicBezTo>
                      <a:cubicBezTo>
                        <a:pt x="58" y="25"/>
                        <a:pt x="74" y="20"/>
                        <a:pt x="80" y="15"/>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Freeform 32"/>
                <p:cNvSpPr>
                  <a:spLocks/>
                </p:cNvSpPr>
                <p:nvPr/>
              </p:nvSpPr>
              <p:spPr bwMode="auto">
                <a:xfrm>
                  <a:off x="7718425" y="2033588"/>
                  <a:ext cx="301625" cy="101600"/>
                </a:xfrm>
                <a:custGeom>
                  <a:avLst/>
                  <a:gdLst>
                    <a:gd name="T0" fmla="*/ 0 w 80"/>
                    <a:gd name="T1" fmla="*/ 0 h 27"/>
                    <a:gd name="T2" fmla="*/ 0 w 80"/>
                    <a:gd name="T3" fmla="*/ 9 h 27"/>
                    <a:gd name="T4" fmla="*/ 40 w 80"/>
                    <a:gd name="T5" fmla="*/ 27 h 27"/>
                    <a:gd name="T6" fmla="*/ 80 w 80"/>
                    <a:gd name="T7" fmla="*/ 9 h 27"/>
                    <a:gd name="T8" fmla="*/ 80 w 80"/>
                    <a:gd name="T9" fmla="*/ 2 h 27"/>
                    <a:gd name="T10" fmla="*/ 40 w 80"/>
                    <a:gd name="T11" fmla="*/ 11 h 27"/>
                    <a:gd name="T12" fmla="*/ 0 w 80"/>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80" h="27">
                      <a:moveTo>
                        <a:pt x="0" y="0"/>
                      </a:moveTo>
                      <a:cubicBezTo>
                        <a:pt x="0" y="9"/>
                        <a:pt x="0" y="9"/>
                        <a:pt x="0" y="9"/>
                      </a:cubicBezTo>
                      <a:cubicBezTo>
                        <a:pt x="0" y="19"/>
                        <a:pt x="18" y="27"/>
                        <a:pt x="40" y="27"/>
                      </a:cubicBezTo>
                      <a:cubicBezTo>
                        <a:pt x="62" y="27"/>
                        <a:pt x="80" y="19"/>
                        <a:pt x="80" y="9"/>
                      </a:cubicBezTo>
                      <a:cubicBezTo>
                        <a:pt x="80" y="2"/>
                        <a:pt x="80" y="2"/>
                        <a:pt x="80" y="2"/>
                      </a:cubicBezTo>
                      <a:cubicBezTo>
                        <a:pt x="71" y="7"/>
                        <a:pt x="55" y="11"/>
                        <a:pt x="40" y="11"/>
                      </a:cubicBezTo>
                      <a:cubicBezTo>
                        <a:pt x="24" y="11"/>
                        <a:pt x="7"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39" name="Rectangle 38"/>
              <p:cNvSpPr/>
              <p:nvPr/>
            </p:nvSpPr>
            <p:spPr>
              <a:xfrm>
                <a:off x="9482196" y="4255527"/>
                <a:ext cx="966846" cy="246221"/>
              </a:xfrm>
              <a:prstGeom prst="rect">
                <a:avLst/>
              </a:prstGeom>
            </p:spPr>
            <p:txBody>
              <a:bodyPr wrap="square" lIns="0" tIns="0" rIns="0" bIns="0">
                <a:spAutoFit/>
              </a:bodyPr>
              <a:lstStyle/>
              <a:p>
                <a:pPr algn="ctr"/>
                <a:r>
                  <a:rPr lang="en-US" sz="1600" dirty="0">
                    <a:solidFill>
                      <a:schemeClr val="tx1">
                        <a:lumMod val="50000"/>
                      </a:schemeClr>
                    </a:solidFill>
                    <a:latin typeface="+mj-lt"/>
                    <a:ea typeface="Amazon Ember" panose="020B0603020204020204" pitchFamily="34" charset="0"/>
                    <a:cs typeface="Amazon Ember" panose="020B0603020204020204" pitchFamily="34" charset="0"/>
                  </a:rPr>
                  <a:t>Database</a:t>
                </a:r>
              </a:p>
            </p:txBody>
          </p:sp>
        </p:grpSp>
        <p:grpSp>
          <p:nvGrpSpPr>
            <p:cNvPr id="31" name="Group 30"/>
            <p:cNvGrpSpPr/>
            <p:nvPr/>
          </p:nvGrpSpPr>
          <p:grpSpPr>
            <a:xfrm>
              <a:off x="6767948" y="4632989"/>
              <a:ext cx="3366655" cy="912416"/>
              <a:chOff x="6767948" y="4609546"/>
              <a:chExt cx="3366655" cy="912416"/>
            </a:xfrm>
          </p:grpSpPr>
          <p:grpSp>
            <p:nvGrpSpPr>
              <p:cNvPr id="32" name="Group 31"/>
              <p:cNvGrpSpPr/>
              <p:nvPr/>
            </p:nvGrpSpPr>
            <p:grpSpPr>
              <a:xfrm>
                <a:off x="6767948" y="4609546"/>
                <a:ext cx="3366655" cy="312442"/>
                <a:chOff x="6096000" y="3358046"/>
                <a:chExt cx="3366655" cy="312442"/>
              </a:xfrm>
            </p:grpSpPr>
            <p:cxnSp>
              <p:nvCxnSpPr>
                <p:cNvPr id="36" name="Straight Arrow Connector 35"/>
                <p:cNvCxnSpPr/>
                <p:nvPr/>
              </p:nvCxnSpPr>
              <p:spPr>
                <a:xfrm>
                  <a:off x="6096000" y="3670488"/>
                  <a:ext cx="3366655" cy="0"/>
                </a:xfrm>
                <a:prstGeom prst="straightConnector1">
                  <a:avLst/>
                </a:prstGeom>
                <a:ln w="127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096001" y="3358046"/>
                  <a:ext cx="2514600" cy="246221"/>
                </a:xfrm>
                <a:prstGeom prst="rect">
                  <a:avLst/>
                </a:prstGeom>
              </p:spPr>
              <p:txBody>
                <a:bodyPr wrap="square" lIns="0" tIns="0" rIns="0" bIns="0">
                  <a:spAutoFit/>
                </a:bodyPr>
                <a:lstStyle/>
                <a:p>
                  <a:r>
                    <a:rPr lang="en-US" sz="1600" dirty="0">
                      <a:solidFill>
                        <a:schemeClr val="tx1">
                          <a:lumMod val="50000"/>
                        </a:schemeClr>
                      </a:solidFill>
                      <a:latin typeface="+mj-lt"/>
                      <a:ea typeface="Amazon Ember" panose="020B0603020204020204" pitchFamily="34" charset="0"/>
                      <a:cs typeface="Amazon Ember" panose="020B0603020204020204" pitchFamily="34" charset="0"/>
                    </a:rPr>
                    <a:t>Update</a:t>
                  </a:r>
                  <a:r>
                    <a:rPr lang="en-US" sz="16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600" dirty="0">
                      <a:solidFill>
                        <a:schemeClr val="tx1">
                          <a:lumMod val="50000"/>
                        </a:schemeClr>
                      </a:solidFill>
                      <a:latin typeface="+mj-lt"/>
                      <a:ea typeface="Amazon Ember" panose="020B0603020204020204" pitchFamily="34" charset="0"/>
                      <a:cs typeface="Amazon Ember" panose="020B0603020204020204" pitchFamily="34" charset="0"/>
                    </a:rPr>
                    <a:t>Database</a:t>
                  </a:r>
                </a:p>
              </p:txBody>
            </p:sp>
          </p:grpSp>
          <p:grpSp>
            <p:nvGrpSpPr>
              <p:cNvPr id="33" name="Group 32"/>
              <p:cNvGrpSpPr/>
              <p:nvPr/>
            </p:nvGrpSpPr>
            <p:grpSpPr>
              <a:xfrm>
                <a:off x="6767948" y="5196863"/>
                <a:ext cx="2514601" cy="325099"/>
                <a:chOff x="6096000" y="4133709"/>
                <a:chExt cx="2514601" cy="325099"/>
              </a:xfrm>
            </p:grpSpPr>
            <p:sp>
              <p:nvSpPr>
                <p:cNvPr id="34" name="Rectangle 33"/>
                <p:cNvSpPr/>
                <p:nvPr/>
              </p:nvSpPr>
              <p:spPr>
                <a:xfrm>
                  <a:off x="6096001" y="4133709"/>
                  <a:ext cx="2514600" cy="246221"/>
                </a:xfrm>
                <a:prstGeom prst="rect">
                  <a:avLst/>
                </a:prstGeom>
              </p:spPr>
              <p:txBody>
                <a:bodyPr wrap="square" lIns="0" tIns="0" rIns="0" bIns="0">
                  <a:spAutoFit/>
                </a:bodyPr>
                <a:lstStyle/>
                <a:p>
                  <a:r>
                    <a:rPr lang="en-US" sz="1600" dirty="0">
                      <a:solidFill>
                        <a:schemeClr val="tx1">
                          <a:lumMod val="50000"/>
                        </a:schemeClr>
                      </a:solidFill>
                      <a:latin typeface="+mj-lt"/>
                      <a:ea typeface="Amazon Ember" panose="020B0603020204020204" pitchFamily="34" charset="0"/>
                      <a:cs typeface="Amazon Ember" panose="020B0603020204020204" pitchFamily="34" charset="0"/>
                    </a:rPr>
                    <a:t>Update Cache</a:t>
                  </a:r>
                </a:p>
              </p:txBody>
            </p:sp>
            <p:cxnSp>
              <p:nvCxnSpPr>
                <p:cNvPr id="35" name="Straight Arrow Connector 34"/>
                <p:cNvCxnSpPr/>
                <p:nvPr/>
              </p:nvCxnSpPr>
              <p:spPr>
                <a:xfrm>
                  <a:off x="6096000" y="4458808"/>
                  <a:ext cx="2338873" cy="0"/>
                </a:xfrm>
                <a:prstGeom prst="straightConnector1">
                  <a:avLst/>
                </a:prstGeom>
                <a:ln w="12700">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grpSp>
      <p:grpSp>
        <p:nvGrpSpPr>
          <p:cNvPr id="44" name="Group 43"/>
          <p:cNvGrpSpPr/>
          <p:nvPr/>
        </p:nvGrpSpPr>
        <p:grpSpPr>
          <a:xfrm>
            <a:off x="1120868" y="2124814"/>
            <a:ext cx="437960" cy="437960"/>
            <a:chOff x="5554663" y="2525713"/>
            <a:chExt cx="361950" cy="361950"/>
          </a:xfrm>
          <a:solidFill>
            <a:schemeClr val="accent3"/>
          </a:solidFill>
        </p:grpSpPr>
        <p:sp>
          <p:nvSpPr>
            <p:cNvPr id="45" name="Freeform 72"/>
            <p:cNvSpPr>
              <a:spLocks/>
            </p:cNvSpPr>
            <p:nvPr/>
          </p:nvSpPr>
          <p:spPr bwMode="auto">
            <a:xfrm>
              <a:off x="5554663" y="2619375"/>
              <a:ext cx="301625" cy="95250"/>
            </a:xfrm>
            <a:custGeom>
              <a:avLst/>
              <a:gdLst>
                <a:gd name="T0" fmla="*/ 40 w 80"/>
                <a:gd name="T1" fmla="*/ 25 h 25"/>
                <a:gd name="T2" fmla="*/ 80 w 80"/>
                <a:gd name="T3" fmla="*/ 15 h 25"/>
                <a:gd name="T4" fmla="*/ 80 w 80"/>
                <a:gd name="T5" fmla="*/ 2 h 25"/>
                <a:gd name="T6" fmla="*/ 40 w 80"/>
                <a:gd name="T7" fmla="*/ 11 h 25"/>
                <a:gd name="T8" fmla="*/ 0 w 80"/>
                <a:gd name="T9" fmla="*/ 0 h 25"/>
                <a:gd name="T10" fmla="*/ 0 w 80"/>
                <a:gd name="T11" fmla="*/ 11 h 25"/>
                <a:gd name="T12" fmla="*/ 40 w 8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80" h="25">
                  <a:moveTo>
                    <a:pt x="40" y="25"/>
                  </a:moveTo>
                  <a:cubicBezTo>
                    <a:pt x="58" y="25"/>
                    <a:pt x="74" y="20"/>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6" name="Freeform 73"/>
            <p:cNvSpPr>
              <a:spLocks/>
            </p:cNvSpPr>
            <p:nvPr/>
          </p:nvSpPr>
          <p:spPr bwMode="auto">
            <a:xfrm>
              <a:off x="5554663" y="2525713"/>
              <a:ext cx="301625"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7" name="Freeform 74"/>
            <p:cNvSpPr>
              <a:spLocks/>
            </p:cNvSpPr>
            <p:nvPr/>
          </p:nvSpPr>
          <p:spPr bwMode="auto">
            <a:xfrm>
              <a:off x="5554663" y="2687638"/>
              <a:ext cx="301625" cy="93663"/>
            </a:xfrm>
            <a:custGeom>
              <a:avLst/>
              <a:gdLst>
                <a:gd name="T0" fmla="*/ 40 w 80"/>
                <a:gd name="T1" fmla="*/ 25 h 25"/>
                <a:gd name="T2" fmla="*/ 59 w 80"/>
                <a:gd name="T3" fmla="*/ 23 h 25"/>
                <a:gd name="T4" fmla="*/ 80 w 80"/>
                <a:gd name="T5" fmla="*/ 3 h 25"/>
                <a:gd name="T6" fmla="*/ 80 w 80"/>
                <a:gd name="T7" fmla="*/ 2 h 25"/>
                <a:gd name="T8" fmla="*/ 40 w 80"/>
                <a:gd name="T9" fmla="*/ 11 h 25"/>
                <a:gd name="T10" fmla="*/ 0 w 80"/>
                <a:gd name="T11" fmla="*/ 0 h 25"/>
                <a:gd name="T12" fmla="*/ 0 w 80"/>
                <a:gd name="T13" fmla="*/ 11 h 25"/>
                <a:gd name="T14" fmla="*/ 40 w 80"/>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5">
                  <a:moveTo>
                    <a:pt x="40" y="25"/>
                  </a:moveTo>
                  <a:cubicBezTo>
                    <a:pt x="47" y="25"/>
                    <a:pt x="54" y="24"/>
                    <a:pt x="59" y="23"/>
                  </a:cubicBezTo>
                  <a:cubicBezTo>
                    <a:pt x="80" y="3"/>
                    <a:pt x="80" y="3"/>
                    <a:pt x="80" y="3"/>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8" name="Freeform 75"/>
            <p:cNvSpPr>
              <a:spLocks/>
            </p:cNvSpPr>
            <p:nvPr/>
          </p:nvSpPr>
          <p:spPr bwMode="auto">
            <a:xfrm>
              <a:off x="5554663" y="2755900"/>
              <a:ext cx="206375" cy="101600"/>
            </a:xfrm>
            <a:custGeom>
              <a:avLst/>
              <a:gdLst>
                <a:gd name="T0" fmla="*/ 49 w 55"/>
                <a:gd name="T1" fmla="*/ 15 h 27"/>
                <a:gd name="T2" fmla="*/ 55 w 55"/>
                <a:gd name="T3" fmla="*/ 10 h 27"/>
                <a:gd name="T4" fmla="*/ 40 w 55"/>
                <a:gd name="T5" fmla="*/ 11 h 27"/>
                <a:gd name="T6" fmla="*/ 0 w 55"/>
                <a:gd name="T7" fmla="*/ 0 h 27"/>
                <a:gd name="T8" fmla="*/ 0 w 55"/>
                <a:gd name="T9" fmla="*/ 9 h 27"/>
                <a:gd name="T10" fmla="*/ 40 w 55"/>
                <a:gd name="T11" fmla="*/ 27 h 27"/>
                <a:gd name="T12" fmla="*/ 46 w 55"/>
                <a:gd name="T13" fmla="*/ 27 h 27"/>
                <a:gd name="T14" fmla="*/ 49 w 55"/>
                <a:gd name="T15" fmla="*/ 16 h 27"/>
                <a:gd name="T16" fmla="*/ 49 w 55"/>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27">
                  <a:moveTo>
                    <a:pt x="49" y="15"/>
                  </a:moveTo>
                  <a:cubicBezTo>
                    <a:pt x="55" y="10"/>
                    <a:pt x="55" y="10"/>
                    <a:pt x="55" y="10"/>
                  </a:cubicBezTo>
                  <a:cubicBezTo>
                    <a:pt x="50" y="11"/>
                    <a:pt x="45" y="11"/>
                    <a:pt x="40" y="11"/>
                  </a:cubicBezTo>
                  <a:cubicBezTo>
                    <a:pt x="24" y="11"/>
                    <a:pt x="7" y="7"/>
                    <a:pt x="0" y="0"/>
                  </a:cubicBezTo>
                  <a:cubicBezTo>
                    <a:pt x="0" y="9"/>
                    <a:pt x="0" y="9"/>
                    <a:pt x="0" y="9"/>
                  </a:cubicBezTo>
                  <a:cubicBezTo>
                    <a:pt x="0" y="19"/>
                    <a:pt x="18" y="27"/>
                    <a:pt x="40" y="27"/>
                  </a:cubicBezTo>
                  <a:cubicBezTo>
                    <a:pt x="42" y="27"/>
                    <a:pt x="44" y="27"/>
                    <a:pt x="46" y="27"/>
                  </a:cubicBezTo>
                  <a:cubicBezTo>
                    <a:pt x="49" y="16"/>
                    <a:pt x="49" y="16"/>
                    <a:pt x="49" y="16"/>
                  </a:cubicBezTo>
                  <a:cubicBezTo>
                    <a:pt x="49" y="16"/>
                    <a:pt x="49" y="16"/>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49" name="Freeform 76"/>
            <p:cNvSpPr>
              <a:spLocks/>
            </p:cNvSpPr>
            <p:nvPr/>
          </p:nvSpPr>
          <p:spPr bwMode="auto">
            <a:xfrm>
              <a:off x="5757863" y="2744788"/>
              <a:ext cx="120650" cy="120650"/>
            </a:xfrm>
            <a:custGeom>
              <a:avLst/>
              <a:gdLst>
                <a:gd name="T0" fmla="*/ 0 w 76"/>
                <a:gd name="T1" fmla="*/ 45 h 76"/>
                <a:gd name="T2" fmla="*/ 31 w 76"/>
                <a:gd name="T3" fmla="*/ 76 h 76"/>
                <a:gd name="T4" fmla="*/ 76 w 76"/>
                <a:gd name="T5" fmla="*/ 30 h 76"/>
                <a:gd name="T6" fmla="*/ 45 w 76"/>
                <a:gd name="T7" fmla="*/ 0 h 76"/>
                <a:gd name="T8" fmla="*/ 0 w 76"/>
                <a:gd name="T9" fmla="*/ 45 h 76"/>
              </a:gdLst>
              <a:ahLst/>
              <a:cxnLst>
                <a:cxn ang="0">
                  <a:pos x="T0" y="T1"/>
                </a:cxn>
                <a:cxn ang="0">
                  <a:pos x="T2" y="T3"/>
                </a:cxn>
                <a:cxn ang="0">
                  <a:pos x="T4" y="T5"/>
                </a:cxn>
                <a:cxn ang="0">
                  <a:pos x="T6" y="T7"/>
                </a:cxn>
                <a:cxn ang="0">
                  <a:pos x="T8" y="T9"/>
                </a:cxn>
              </a:cxnLst>
              <a:rect l="0" t="0" r="r" b="b"/>
              <a:pathLst>
                <a:path w="76" h="76">
                  <a:moveTo>
                    <a:pt x="0" y="45"/>
                  </a:moveTo>
                  <a:lnTo>
                    <a:pt x="31" y="76"/>
                  </a:lnTo>
                  <a:lnTo>
                    <a:pt x="76" y="30"/>
                  </a:lnTo>
                  <a:lnTo>
                    <a:pt x="45" y="0"/>
                  </a:lnTo>
                  <a:lnTo>
                    <a:pt x="0" y="45"/>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50" name="Freeform 77"/>
            <p:cNvSpPr>
              <a:spLocks/>
            </p:cNvSpPr>
            <p:nvPr/>
          </p:nvSpPr>
          <p:spPr bwMode="auto">
            <a:xfrm>
              <a:off x="5735638" y="2830513"/>
              <a:ext cx="55563" cy="57150"/>
            </a:xfrm>
            <a:custGeom>
              <a:avLst/>
              <a:gdLst>
                <a:gd name="T0" fmla="*/ 0 w 15"/>
                <a:gd name="T1" fmla="*/ 12 h 15"/>
                <a:gd name="T2" fmla="*/ 1 w 15"/>
                <a:gd name="T3" fmla="*/ 14 h 15"/>
                <a:gd name="T4" fmla="*/ 3 w 15"/>
                <a:gd name="T5" fmla="*/ 15 h 15"/>
                <a:gd name="T6" fmla="*/ 15 w 15"/>
                <a:gd name="T7" fmla="*/ 11 h 15"/>
                <a:gd name="T8" fmla="*/ 4 w 15"/>
                <a:gd name="T9" fmla="*/ 0 h 15"/>
                <a:gd name="T10" fmla="*/ 0 w 15"/>
                <a:gd name="T11" fmla="*/ 12 h 15"/>
              </a:gdLst>
              <a:ahLst/>
              <a:cxnLst>
                <a:cxn ang="0">
                  <a:pos x="T0" y="T1"/>
                </a:cxn>
                <a:cxn ang="0">
                  <a:pos x="T2" y="T3"/>
                </a:cxn>
                <a:cxn ang="0">
                  <a:pos x="T4" y="T5"/>
                </a:cxn>
                <a:cxn ang="0">
                  <a:pos x="T6" y="T7"/>
                </a:cxn>
                <a:cxn ang="0">
                  <a:pos x="T8" y="T9"/>
                </a:cxn>
                <a:cxn ang="0">
                  <a:pos x="T10" y="T11"/>
                </a:cxn>
              </a:cxnLst>
              <a:rect l="0" t="0" r="r" b="b"/>
              <a:pathLst>
                <a:path w="15" h="15">
                  <a:moveTo>
                    <a:pt x="0" y="12"/>
                  </a:moveTo>
                  <a:cubicBezTo>
                    <a:pt x="0" y="13"/>
                    <a:pt x="0" y="14"/>
                    <a:pt x="1" y="14"/>
                  </a:cubicBezTo>
                  <a:cubicBezTo>
                    <a:pt x="1" y="15"/>
                    <a:pt x="2" y="15"/>
                    <a:pt x="3" y="15"/>
                  </a:cubicBezTo>
                  <a:cubicBezTo>
                    <a:pt x="15" y="11"/>
                    <a:pt x="15" y="11"/>
                    <a:pt x="15" y="11"/>
                  </a:cubicBezTo>
                  <a:cubicBezTo>
                    <a:pt x="4" y="0"/>
                    <a:pt x="4" y="0"/>
                    <a:pt x="4" y="0"/>
                  </a:cubicBezTo>
                  <a:lnTo>
                    <a:pt x="0" y="1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Freeform 78"/>
            <p:cNvSpPr>
              <a:spLocks/>
            </p:cNvSpPr>
            <p:nvPr/>
          </p:nvSpPr>
          <p:spPr bwMode="auto">
            <a:xfrm>
              <a:off x="5840413" y="2706688"/>
              <a:ext cx="76200" cy="74613"/>
            </a:xfrm>
            <a:custGeom>
              <a:avLst/>
              <a:gdLst>
                <a:gd name="T0" fmla="*/ 19 w 20"/>
                <a:gd name="T1" fmla="*/ 11 h 20"/>
                <a:gd name="T2" fmla="*/ 9 w 20"/>
                <a:gd name="T3" fmla="*/ 1 h 20"/>
                <a:gd name="T4" fmla="*/ 7 w 20"/>
                <a:gd name="T5" fmla="*/ 1 h 20"/>
                <a:gd name="T6" fmla="*/ 4 w 20"/>
                <a:gd name="T7" fmla="*/ 3 h 20"/>
                <a:gd name="T8" fmla="*/ 4 w 20"/>
                <a:gd name="T9" fmla="*/ 3 h 20"/>
                <a:gd name="T10" fmla="*/ 0 w 20"/>
                <a:gd name="T11" fmla="*/ 7 h 20"/>
                <a:gd name="T12" fmla="*/ 13 w 20"/>
                <a:gd name="T13" fmla="*/ 20 h 20"/>
                <a:gd name="T14" fmla="*/ 19 w 20"/>
                <a:gd name="T15" fmla="*/ 13 h 20"/>
                <a:gd name="T16" fmla="*/ 20 w 20"/>
                <a:gd name="T17" fmla="*/ 12 h 20"/>
                <a:gd name="T18" fmla="*/ 19 w 20"/>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9" y="11"/>
                  </a:moveTo>
                  <a:cubicBezTo>
                    <a:pt x="9" y="1"/>
                    <a:pt x="9" y="1"/>
                    <a:pt x="9" y="1"/>
                  </a:cubicBezTo>
                  <a:cubicBezTo>
                    <a:pt x="9" y="0"/>
                    <a:pt x="7" y="0"/>
                    <a:pt x="7" y="1"/>
                  </a:cubicBezTo>
                  <a:cubicBezTo>
                    <a:pt x="4" y="3"/>
                    <a:pt x="4" y="3"/>
                    <a:pt x="4" y="3"/>
                  </a:cubicBezTo>
                  <a:cubicBezTo>
                    <a:pt x="4" y="3"/>
                    <a:pt x="4" y="3"/>
                    <a:pt x="4" y="3"/>
                  </a:cubicBezTo>
                  <a:cubicBezTo>
                    <a:pt x="0" y="7"/>
                    <a:pt x="0" y="7"/>
                    <a:pt x="0" y="7"/>
                  </a:cubicBezTo>
                  <a:cubicBezTo>
                    <a:pt x="13" y="20"/>
                    <a:pt x="13" y="20"/>
                    <a:pt x="13" y="20"/>
                  </a:cubicBezTo>
                  <a:cubicBezTo>
                    <a:pt x="19" y="13"/>
                    <a:pt x="19" y="13"/>
                    <a:pt x="19" y="13"/>
                  </a:cubicBezTo>
                  <a:cubicBezTo>
                    <a:pt x="20" y="13"/>
                    <a:pt x="20" y="13"/>
                    <a:pt x="20" y="12"/>
                  </a:cubicBezTo>
                  <a:cubicBezTo>
                    <a:pt x="20" y="11"/>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Amazon Ember" panose="020B0603020204020204" pitchFamily="34" charset="0"/>
                <a:ea typeface="Amazon Ember" panose="020B0603020204020204" pitchFamily="34" charset="0"/>
                <a:cs typeface="Amazon Ember" panose="020B0603020204020204" pitchFamily="34" charset="0"/>
              </a:endParaRPr>
            </a:p>
          </p:txBody>
        </p:sp>
      </p:grpSp>
    </p:spTree>
    <p:extLst>
      <p:ext uri="{BB962C8B-B14F-4D97-AF65-F5344CB8AC3E}">
        <p14:creationId xmlns:p14="http://schemas.microsoft.com/office/powerpoint/2010/main" val="262223698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 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39</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112786E9-DC21-4288-A55A-8C4C9D7FF356}"/>
              </a:ext>
            </a:extLst>
          </p:cNvPr>
          <p:cNvSpPr/>
          <p:nvPr/>
        </p:nvSpPr>
        <p:spPr>
          <a:xfrm>
            <a:off x="6515099" y="3274793"/>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instance memory to save session state.</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367143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instance storage to save session state.</a:t>
            </a:r>
          </a:p>
        </p:txBody>
      </p:sp>
      <p:sp>
        <p:nvSpPr>
          <p:cNvPr id="7" name="Rectangle 6">
            <a:extLst>
              <a:ext uri="{FF2B5EF4-FFF2-40B4-BE49-F238E27FC236}">
                <a16:creationId xmlns:a16="http://schemas.microsoft.com/office/drawing/2014/main" id="{112786E9-DC21-4288-A55A-8C4C9D7FF356}"/>
              </a:ext>
            </a:extLst>
          </p:cNvPr>
          <p:cNvSpPr/>
          <p:nvPr/>
        </p:nvSpPr>
        <p:spPr>
          <a:xfrm>
            <a:off x="6515099" y="406808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Amazon EBS to save session state.</a:t>
            </a:r>
          </a:p>
        </p:txBody>
      </p:sp>
      <p:sp>
        <p:nvSpPr>
          <p:cNvPr id="8" name="Rectangle 7">
            <a:extLst>
              <a:ext uri="{FF2B5EF4-FFF2-40B4-BE49-F238E27FC236}">
                <a16:creationId xmlns:a16="http://schemas.microsoft.com/office/drawing/2014/main" id="{112786E9-DC21-4288-A55A-8C4C9D7FF356}"/>
              </a:ext>
            </a:extLst>
          </p:cNvPr>
          <p:cNvSpPr/>
          <p:nvPr/>
        </p:nvSpPr>
        <p:spPr>
          <a:xfrm>
            <a:off x="6515099" y="4468777"/>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ElastiCache to save session state.</a:t>
            </a:r>
          </a:p>
        </p:txBody>
      </p:sp>
      <p:sp>
        <p:nvSpPr>
          <p:cNvPr id="9" name="Rectangle 8">
            <a:extLst>
              <a:ext uri="{FF2B5EF4-FFF2-40B4-BE49-F238E27FC236}">
                <a16:creationId xmlns:a16="http://schemas.microsoft.com/office/drawing/2014/main" id="{112786E9-DC21-4288-A55A-8C4C9D7FF356}"/>
              </a:ext>
            </a:extLst>
          </p:cNvPr>
          <p:cNvSpPr/>
          <p:nvPr/>
        </p:nvSpPr>
        <p:spPr>
          <a:xfrm>
            <a:off x="6515099" y="486137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Amazon Glacier to save session state.</a:t>
            </a:r>
          </a:p>
        </p:txBody>
      </p:sp>
      <p:cxnSp>
        <p:nvCxnSpPr>
          <p:cNvPr id="10" name="Straight Connector 9">
            <a:extLst>
              <a:ext uri="{FF2B5EF4-FFF2-40B4-BE49-F238E27FC236}">
                <a16:creationId xmlns:a16="http://schemas.microsoft.com/office/drawing/2014/main" id="{AFFE413E-5C09-44E8-8B90-2DEC4721B81F}"/>
              </a:ext>
            </a:extLst>
          </p:cNvPr>
          <p:cNvCxnSpPr/>
          <p:nvPr/>
        </p:nvCxnSpPr>
        <p:spPr>
          <a:xfrm>
            <a:off x="6096000" y="1842145"/>
            <a:ext cx="0" cy="395492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ound Diagonal Corner Rectangle 24">
            <a:extLst>
              <a:ext uri="{FF2B5EF4-FFF2-40B4-BE49-F238E27FC236}">
                <a16:creationId xmlns:a16="http://schemas.microsoft.com/office/drawing/2014/main" id="{508F9B59-F5A0-43D2-88F5-0814E8685CAE}"/>
              </a:ext>
            </a:extLst>
          </p:cNvPr>
          <p:cNvSpPr/>
          <p:nvPr/>
        </p:nvSpPr>
        <p:spPr>
          <a:xfrm>
            <a:off x="6515099" y="1842144"/>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Rectangle 14">
            <a:extLst>
              <a:ext uri="{FF2B5EF4-FFF2-40B4-BE49-F238E27FC236}">
                <a16:creationId xmlns:a16="http://schemas.microsoft.com/office/drawing/2014/main" id="{2168262D-7BD7-445F-9F2B-7092623BE795}"/>
              </a:ext>
            </a:extLst>
          </p:cNvPr>
          <p:cNvSpPr/>
          <p:nvPr/>
        </p:nvSpPr>
        <p:spPr>
          <a:xfrm>
            <a:off x="838200" y="3204694"/>
            <a:ext cx="4838701" cy="2462213"/>
          </a:xfrm>
          <a:prstGeom prst="rect">
            <a:avLst/>
          </a:prstGeom>
        </p:spPr>
        <p:txBody>
          <a:bodyPr wrap="square" lIns="0" tIns="0" rIns="0" bIns="0">
            <a:spAutoFit/>
          </a:bodyPr>
          <a:lstStyle/>
          <a:p>
            <a:pPr lvl="0">
              <a:spcBef>
                <a:spcPts val="600"/>
              </a:spcBef>
              <a:tabLst>
                <a:tab pos="1970088" algn="l"/>
              </a:tabLst>
              <a:defRPr/>
            </a:pP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You have written an application that uses ELB to spread traffic to several web servers. </a:t>
            </a:r>
            <a:r>
              <a:rPr lang="en-US" sz="2000" dirty="0">
                <a:solidFill>
                  <a:srgbClr val="00B050"/>
                </a:solidFill>
              </a:rPr>
              <a:t>Your users complain that they are sometimes forced to log in again</a:t>
            </a:r>
            <a:r>
              <a:rPr lang="en-US" sz="2000" dirty="0"/>
              <a:t> in the middle of using your application</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This is not how you expect your application to work. What is a possible solution to prevent this from happening?</a:t>
            </a:r>
          </a:p>
        </p:txBody>
      </p:sp>
      <p:grpSp>
        <p:nvGrpSpPr>
          <p:cNvPr id="16" name="Group 15"/>
          <p:cNvGrpSpPr/>
          <p:nvPr/>
        </p:nvGrpSpPr>
        <p:grpSpPr>
          <a:xfrm>
            <a:off x="1104177" y="2112276"/>
            <a:ext cx="471343" cy="463037"/>
            <a:chOff x="9161463" y="4692650"/>
            <a:chExt cx="360363" cy="354013"/>
          </a:xfrm>
        </p:grpSpPr>
        <p:sp>
          <p:nvSpPr>
            <p:cNvPr id="17"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0"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21" name="Rectangle 20">
            <a:extLst>
              <a:ext uri="{FF2B5EF4-FFF2-40B4-BE49-F238E27FC236}">
                <a16:creationId xmlns:a16="http://schemas.microsoft.com/office/drawing/2014/main" id="{4162A4CC-6650-F24A-9077-7D557113980B}"/>
              </a:ext>
            </a:extLst>
          </p:cNvPr>
          <p:cNvSpPr/>
          <p:nvPr/>
        </p:nvSpPr>
        <p:spPr>
          <a:xfrm>
            <a:off x="6515094" y="4468774"/>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Use ElastiCache to save session state.</a:t>
            </a:r>
          </a:p>
        </p:txBody>
      </p:sp>
      <p:sp>
        <p:nvSpPr>
          <p:cNvPr id="22" name="Rectangle 21">
            <a:extLst>
              <a:ext uri="{FF2B5EF4-FFF2-40B4-BE49-F238E27FC236}">
                <a16:creationId xmlns:a16="http://schemas.microsoft.com/office/drawing/2014/main" id="{02B1E5A9-80CA-B54D-AC7B-7587229F662C}"/>
              </a:ext>
            </a:extLst>
          </p:cNvPr>
          <p:cNvSpPr/>
          <p:nvPr/>
        </p:nvSpPr>
        <p:spPr>
          <a:xfrm>
            <a:off x="6515097" y="327479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instance memory to save session state.</a:t>
            </a:r>
          </a:p>
        </p:txBody>
      </p:sp>
      <p:sp>
        <p:nvSpPr>
          <p:cNvPr id="23" name="Rectangle 22">
            <a:extLst>
              <a:ext uri="{FF2B5EF4-FFF2-40B4-BE49-F238E27FC236}">
                <a16:creationId xmlns:a16="http://schemas.microsoft.com/office/drawing/2014/main" id="{A57988BF-144F-A34F-87F8-34E0079680A1}"/>
              </a:ext>
            </a:extLst>
          </p:cNvPr>
          <p:cNvSpPr/>
          <p:nvPr/>
        </p:nvSpPr>
        <p:spPr>
          <a:xfrm>
            <a:off x="6515096" y="3671438"/>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instance storage to save session state.</a:t>
            </a:r>
          </a:p>
        </p:txBody>
      </p:sp>
      <p:sp>
        <p:nvSpPr>
          <p:cNvPr id="24" name="Rectangle 23">
            <a:extLst>
              <a:ext uri="{FF2B5EF4-FFF2-40B4-BE49-F238E27FC236}">
                <a16:creationId xmlns:a16="http://schemas.microsoft.com/office/drawing/2014/main" id="{0D8E9E80-B8CC-4C44-B95F-8053C6BD1C3E}"/>
              </a:ext>
            </a:extLst>
          </p:cNvPr>
          <p:cNvSpPr/>
          <p:nvPr/>
        </p:nvSpPr>
        <p:spPr>
          <a:xfrm>
            <a:off x="6515099" y="4068461"/>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Amazon EBS to save session state.</a:t>
            </a:r>
          </a:p>
        </p:txBody>
      </p:sp>
      <p:sp>
        <p:nvSpPr>
          <p:cNvPr id="25" name="Rectangle 24">
            <a:extLst>
              <a:ext uri="{FF2B5EF4-FFF2-40B4-BE49-F238E27FC236}">
                <a16:creationId xmlns:a16="http://schemas.microsoft.com/office/drawing/2014/main" id="{04314972-B0CB-A245-9B54-FA2E0E357A68}"/>
              </a:ext>
            </a:extLst>
          </p:cNvPr>
          <p:cNvSpPr/>
          <p:nvPr/>
        </p:nvSpPr>
        <p:spPr>
          <a:xfrm>
            <a:off x="6515094" y="486137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Amazon Glacier to save session state.</a:t>
            </a:r>
          </a:p>
        </p:txBody>
      </p:sp>
      <p:sp>
        <p:nvSpPr>
          <p:cNvPr id="26" name="Rectangle 25">
            <a:extLst>
              <a:ext uri="{FF2B5EF4-FFF2-40B4-BE49-F238E27FC236}">
                <a16:creationId xmlns:a16="http://schemas.microsoft.com/office/drawing/2014/main" id="{DECD56D2-15B2-2C42-A265-4A42FC122484}"/>
              </a:ext>
            </a:extLst>
          </p:cNvPr>
          <p:cNvSpPr/>
          <p:nvPr/>
        </p:nvSpPr>
        <p:spPr>
          <a:xfrm>
            <a:off x="838195" y="3204694"/>
            <a:ext cx="4838701" cy="2462213"/>
          </a:xfrm>
          <a:prstGeom prst="rect">
            <a:avLst/>
          </a:prstGeom>
        </p:spPr>
        <p:txBody>
          <a:bodyPr wrap="square" lIns="0" tIns="0" rIns="0" bIns="0">
            <a:spAutoFit/>
          </a:bodyPr>
          <a:lstStyle/>
          <a:p>
            <a:pPr lvl="0">
              <a:spcBef>
                <a:spcPts val="600"/>
              </a:spcBef>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have written an application that uses ELB to spread traffic to several web servers. </a:t>
            </a:r>
            <a:r>
              <a:rPr lang="en-US" sz="2000" dirty="0"/>
              <a:t>Your users complain that they are sometimes forced to log in again in the middle of using your application</a:t>
            </a: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 This is not how you expect your application to work. What is a possible solution to prevent this from happening?</a:t>
            </a:r>
          </a:p>
        </p:txBody>
      </p:sp>
    </p:spTree>
    <p:extLst>
      <p:ext uri="{BB962C8B-B14F-4D97-AF65-F5344CB8AC3E}">
        <p14:creationId xmlns:p14="http://schemas.microsoft.com/office/powerpoint/2010/main" val="810877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S3</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a:t>
            </a:fld>
            <a:endParaRPr lang="en-US"/>
          </a:p>
        </p:txBody>
      </p:sp>
      <p:sp>
        <p:nvSpPr>
          <p:cNvPr id="5" name="Content Placeholder 2"/>
          <p:cNvSpPr txBox="1">
            <a:spLocks/>
          </p:cNvSpPr>
          <p:nvPr/>
        </p:nvSpPr>
        <p:spPr>
          <a:xfrm>
            <a:off x="636519" y="4403186"/>
            <a:ext cx="10515600" cy="49133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09B8CDFA-AA03-49C5-8E64-3C34BE430A21}"/>
              </a:ext>
            </a:extLst>
          </p:cNvPr>
          <p:cNvSpPr/>
          <p:nvPr/>
        </p:nvSpPr>
        <p:spPr>
          <a:xfrm>
            <a:off x="758945" y="2190547"/>
            <a:ext cx="11173130" cy="418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id-ID"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Bucket</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Choose region based on latency, cost, and regulatory requirements</a:t>
            </a:r>
          </a:p>
          <a:p>
            <a:pPr marL="285750" indent="-285750">
              <a:buFont typeface="Courier New" panose="02070309020205020404" pitchFamily="49" charset="0"/>
              <a:buChar char="o"/>
            </a:pPr>
            <a:endPar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Courier New" panose="02070309020205020404" pitchFamily="49" charset="0"/>
              <a:buChar char="o"/>
            </a:pPr>
            <a:endParaRPr lang="id-ID"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ectangle 6">
            <a:extLst>
              <a:ext uri="{FF2B5EF4-FFF2-40B4-BE49-F238E27FC236}">
                <a16:creationId xmlns:a16="http://schemas.microsoft.com/office/drawing/2014/main" id="{167AAE9A-0C10-4065-8D45-46CF951A167C}"/>
              </a:ext>
            </a:extLst>
          </p:cNvPr>
          <p:cNvSpPr/>
          <p:nvPr/>
        </p:nvSpPr>
        <p:spPr>
          <a:xfrm>
            <a:off x="600905" y="3289890"/>
            <a:ext cx="9318599" cy="418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79425" indent="-342900">
              <a:buFont typeface="Arial" panose="020B0604020202020204" pitchFamily="34" charset="0"/>
              <a:buChar char="•"/>
            </a:pPr>
            <a:r>
              <a:rPr lang="id-ID"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Object</a:t>
            </a: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Each object has a unique key</a:t>
            </a:r>
          </a:p>
          <a:p>
            <a:pPr marL="638175" lvl="1" indent="-180975">
              <a:buClr>
                <a:schemeClr val="accent2"/>
              </a:buClr>
              <a:buFont typeface="Arial" panose="020B0604020202020204" pitchFamily="34" charset="0"/>
              <a:buChar char="•"/>
            </a:pPr>
            <a:r>
              <a:rPr lang="en-US" sz="2000" dirty="0">
                <a:solidFill>
                  <a:schemeClr val="tx1">
                    <a:lumMod val="50000"/>
                  </a:schemeClr>
                </a:solidFill>
                <a:ea typeface="Amazon Ember" panose="020B0603020204020204" pitchFamily="34" charset="0"/>
                <a:cs typeface="Amazon Ember" panose="020B0603020204020204" pitchFamily="34" charset="0"/>
              </a:rPr>
              <a:t>ExampleDocument.doc</a:t>
            </a:r>
          </a:p>
          <a:p>
            <a:pPr marL="638175" lvl="1" indent="-180975">
              <a:buClr>
                <a:schemeClr val="accent2"/>
              </a:buClr>
              <a:buFont typeface="Arial" panose="020B0604020202020204" pitchFamily="34" charset="0"/>
              <a:buChar char="•"/>
            </a:pPr>
            <a:r>
              <a:rPr lang="en-US" sz="2000" dirty="0">
                <a:solidFill>
                  <a:schemeClr val="tx1">
                    <a:lumMod val="50000"/>
                  </a:schemeClr>
                </a:solidFill>
                <a:ea typeface="Amazon Ember" panose="020B0603020204020204" pitchFamily="34" charset="0"/>
                <a:cs typeface="Amazon Ember" panose="020B0603020204020204" pitchFamily="34" charset="0"/>
              </a:rPr>
              <a:t>prog/java/collections.htm</a:t>
            </a:r>
          </a:p>
          <a:p>
            <a:pPr marL="638175" lvl="1" indent="-180975">
              <a:buClr>
                <a:schemeClr val="accent2"/>
              </a:buClr>
              <a:buFont typeface="Arial" panose="020B0604020202020204" pitchFamily="34" charset="0"/>
              <a:buChar char="•"/>
            </a:pPr>
            <a:r>
              <a:rPr lang="en-US" sz="2000" dirty="0">
                <a:solidFill>
                  <a:schemeClr val="tx1">
                    <a:lumMod val="50000"/>
                  </a:schemeClr>
                </a:solidFill>
                <a:ea typeface="Amazon Ember" panose="020B0603020204020204" pitchFamily="34" charset="0"/>
                <a:cs typeface="Amazon Ember" panose="020B0603020204020204" pitchFamily="34" charset="0"/>
              </a:rPr>
              <a:t>12345/anystreet/JohnDoe.pdf</a:t>
            </a:r>
          </a:p>
          <a:p>
            <a:endParaRPr lang="en-US" sz="2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endParaRPr lang="id-ID" sz="20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Title 1"/>
          <p:cNvSpPr txBox="1">
            <a:spLocks/>
          </p:cNvSpPr>
          <p:nvPr/>
        </p:nvSpPr>
        <p:spPr>
          <a:xfrm>
            <a:off x="816814" y="3793026"/>
            <a:ext cx="11115261" cy="2215991"/>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2800" kern="1200">
                <a:solidFill>
                  <a:schemeClr val="bg1"/>
                </a:solidFill>
                <a:latin typeface="+mj-lt"/>
                <a:ea typeface="+mj-ea"/>
                <a:cs typeface="+mj-cs"/>
              </a:defRPr>
            </a:lvl1pPr>
          </a:lstStyle>
          <a:p>
            <a:pPr marL="342900" indent="-342900">
              <a:lnSpc>
                <a:spcPct val="150000"/>
              </a:lnSpc>
              <a:buFont typeface="Arial" panose="020B0604020202020204" pitchFamily="34" charset="0"/>
              <a:buChar char="•"/>
            </a:pP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Path-style URL</a:t>
            </a:r>
          </a:p>
          <a:p>
            <a:pPr marL="342900" indent="-342900">
              <a:lnSpc>
                <a:spcPct val="150000"/>
              </a:lnSpc>
              <a:buFont typeface="Arial" panose="020B0604020202020204" pitchFamily="34" charset="0"/>
              <a:buChar char="•"/>
            </a:pP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Virtual hosted-style URL</a:t>
            </a:r>
          </a:p>
          <a:p>
            <a:pPr marL="342900" indent="-342900">
              <a:lnSpc>
                <a:spcPct val="150000"/>
              </a:lnSpc>
              <a:buFont typeface="Arial" panose="020B0604020202020204" pitchFamily="34" charset="0"/>
              <a:buChar char="•"/>
            </a:pP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Pre-signed URL</a:t>
            </a:r>
          </a:p>
          <a:p>
            <a:pPr marL="342900" indent="-342900">
              <a:lnSpc>
                <a:spcPct val="150000"/>
              </a:lnSpc>
              <a:buFont typeface="Arial" panose="020B0604020202020204" pitchFamily="34" charset="0"/>
              <a:buChar char="•"/>
            </a:pPr>
            <a:r>
              <a:rPr lang="en-US" sz="2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Cross-Origin Resource Sharing (CORS)</a:t>
            </a:r>
          </a:p>
        </p:txBody>
      </p:sp>
    </p:spTree>
    <p:extLst>
      <p:ext uri="{BB962C8B-B14F-4D97-AF65-F5344CB8AC3E}">
        <p14:creationId xmlns:p14="http://schemas.microsoft.com/office/powerpoint/2010/main" val="147175490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40</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p:cNvSpPr/>
          <p:nvPr/>
        </p:nvSpPr>
        <p:spPr>
          <a:xfrm>
            <a:off x="6506390" y="1779739"/>
            <a:ext cx="4838701"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Which of the following services 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key/value stores</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lang="en-US" sz="2000" dirty="0">
                <a:latin typeface="Amazon Ember" panose="020B0603020204020204" pitchFamily="34" charset="0"/>
                <a:ea typeface="Amazon Ember" panose="020B0603020204020204" pitchFamily="34" charset="0"/>
                <a:cs typeface="Amazon Ember" panose="020B0603020204020204" pitchFamily="34" charset="0"/>
              </a:rPr>
              <a:t>Choose three answers</a:t>
            </a:r>
            <a:r>
              <a:rPr kumimoji="0" lang="en-US" sz="2000" b="0" i="0" u="none" strike="noStrike" kern="120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a:t>
            </a:r>
          </a:p>
        </p:txBody>
      </p:sp>
      <p:sp>
        <p:nvSpPr>
          <p:cNvPr id="6" name="Round Diagonal Corner Rectangle 5"/>
          <p:cNvSpPr/>
          <p:nvPr/>
        </p:nvSpPr>
        <p:spPr>
          <a:xfrm>
            <a:off x="838198" y="1842144"/>
            <a:ext cx="4838703" cy="3977631"/>
          </a:xfrm>
          <a:prstGeom prst="round2DiagRect">
            <a:avLst>
              <a:gd name="adj1" fmla="val 8286"/>
              <a:gd name="adj2" fmla="val 0"/>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Oval 6"/>
          <p:cNvSpPr/>
          <p:nvPr/>
        </p:nvSpPr>
        <p:spPr>
          <a:xfrm>
            <a:off x="2042159" y="2615569"/>
            <a:ext cx="2430780" cy="2430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ectangle 7">
            <a:extLst>
              <a:ext uri="{FF2B5EF4-FFF2-40B4-BE49-F238E27FC236}">
                <a16:creationId xmlns:a16="http://schemas.microsoft.com/office/drawing/2014/main" id="{112786E9-DC21-4288-A55A-8C4C9D7FF356}"/>
              </a:ext>
            </a:extLst>
          </p:cNvPr>
          <p:cNvSpPr/>
          <p:nvPr/>
        </p:nvSpPr>
        <p:spPr>
          <a:xfrm>
            <a:off x="6515099" y="298123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ElastiCache</a:t>
            </a:r>
          </a:p>
        </p:txBody>
      </p:sp>
      <p:sp>
        <p:nvSpPr>
          <p:cNvPr id="9" name="Rectangle 8">
            <a:extLst>
              <a:ext uri="{FF2B5EF4-FFF2-40B4-BE49-F238E27FC236}">
                <a16:creationId xmlns:a16="http://schemas.microsoft.com/office/drawing/2014/main" id="{112786E9-DC21-4288-A55A-8C4C9D7FF356}"/>
              </a:ext>
            </a:extLst>
          </p:cNvPr>
          <p:cNvSpPr/>
          <p:nvPr/>
        </p:nvSpPr>
        <p:spPr>
          <a:xfrm>
            <a:off x="6515099" y="337788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SQS</a:t>
            </a:r>
          </a:p>
        </p:txBody>
      </p:sp>
      <p:sp>
        <p:nvSpPr>
          <p:cNvPr id="10" name="Rectangle 9">
            <a:extLst>
              <a:ext uri="{FF2B5EF4-FFF2-40B4-BE49-F238E27FC236}">
                <a16:creationId xmlns:a16="http://schemas.microsoft.com/office/drawing/2014/main" id="{112786E9-DC21-4288-A55A-8C4C9D7FF356}"/>
              </a:ext>
            </a:extLst>
          </p:cNvPr>
          <p:cNvSpPr/>
          <p:nvPr/>
        </p:nvSpPr>
        <p:spPr>
          <a:xfrm>
            <a:off x="6515099" y="3774531"/>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DynamoDB</a:t>
            </a:r>
          </a:p>
        </p:txBody>
      </p:sp>
      <p:sp>
        <p:nvSpPr>
          <p:cNvPr id="11" name="Rectangle 10">
            <a:extLst>
              <a:ext uri="{FF2B5EF4-FFF2-40B4-BE49-F238E27FC236}">
                <a16:creationId xmlns:a16="http://schemas.microsoft.com/office/drawing/2014/main" id="{112786E9-DC21-4288-A55A-8C4C9D7FF356}"/>
              </a:ext>
            </a:extLst>
          </p:cNvPr>
          <p:cNvSpPr/>
          <p:nvPr/>
        </p:nvSpPr>
        <p:spPr>
          <a:xfrm>
            <a:off x="6515099" y="4171177"/>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SWF</a:t>
            </a:r>
          </a:p>
        </p:txBody>
      </p:sp>
      <p:sp>
        <p:nvSpPr>
          <p:cNvPr id="12" name="Rectangle 11">
            <a:extLst>
              <a:ext uri="{FF2B5EF4-FFF2-40B4-BE49-F238E27FC236}">
                <a16:creationId xmlns:a16="http://schemas.microsoft.com/office/drawing/2014/main" id="{112786E9-DC21-4288-A55A-8C4C9D7FF356}"/>
              </a:ext>
            </a:extLst>
          </p:cNvPr>
          <p:cNvSpPr/>
          <p:nvPr/>
        </p:nvSpPr>
        <p:spPr>
          <a:xfrm>
            <a:off x="6515099" y="456782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S3</a:t>
            </a:r>
          </a:p>
        </p:txBody>
      </p:sp>
      <p:grpSp>
        <p:nvGrpSpPr>
          <p:cNvPr id="13" name="Group 12"/>
          <p:cNvGrpSpPr/>
          <p:nvPr/>
        </p:nvGrpSpPr>
        <p:grpSpPr>
          <a:xfrm>
            <a:off x="2782092" y="3355019"/>
            <a:ext cx="950915" cy="951880"/>
            <a:chOff x="2911473" y="3481560"/>
            <a:chExt cx="688918" cy="689617"/>
          </a:xfrm>
        </p:grpSpPr>
        <p:sp>
          <p:nvSpPr>
            <p:cNvPr id="14" name="Freeform 43"/>
            <p:cNvSpPr>
              <a:spLocks/>
            </p:cNvSpPr>
            <p:nvPr/>
          </p:nvSpPr>
          <p:spPr bwMode="auto">
            <a:xfrm>
              <a:off x="2911473" y="3482259"/>
              <a:ext cx="688918" cy="688918"/>
            </a:xfrm>
            <a:custGeom>
              <a:avLst/>
              <a:gdLst>
                <a:gd name="T0" fmla="*/ 96 w 96"/>
                <a:gd name="T1" fmla="*/ 35 h 96"/>
                <a:gd name="T2" fmla="*/ 94 w 96"/>
                <a:gd name="T3" fmla="*/ 34 h 96"/>
                <a:gd name="T4" fmla="*/ 61 w 96"/>
                <a:gd name="T5" fmla="*/ 34 h 96"/>
                <a:gd name="T6" fmla="*/ 50 w 96"/>
                <a:gd name="T7" fmla="*/ 1 h 96"/>
                <a:gd name="T8" fmla="*/ 48 w 96"/>
                <a:gd name="T9" fmla="*/ 0 h 96"/>
                <a:gd name="T10" fmla="*/ 46 w 96"/>
                <a:gd name="T11" fmla="*/ 1 h 96"/>
                <a:gd name="T12" fmla="*/ 35 w 96"/>
                <a:gd name="T13" fmla="*/ 34 h 96"/>
                <a:gd name="T14" fmla="*/ 2 w 96"/>
                <a:gd name="T15" fmla="*/ 34 h 96"/>
                <a:gd name="T16" fmla="*/ 0 w 96"/>
                <a:gd name="T17" fmla="*/ 35 h 96"/>
                <a:gd name="T18" fmla="*/ 1 w 96"/>
                <a:gd name="T19" fmla="*/ 38 h 96"/>
                <a:gd name="T20" fmla="*/ 28 w 96"/>
                <a:gd name="T21" fmla="*/ 59 h 96"/>
                <a:gd name="T22" fmla="*/ 16 w 96"/>
                <a:gd name="T23" fmla="*/ 93 h 96"/>
                <a:gd name="T24" fmla="*/ 17 w 96"/>
                <a:gd name="T25" fmla="*/ 96 h 96"/>
                <a:gd name="T26" fmla="*/ 19 w 96"/>
                <a:gd name="T27" fmla="*/ 96 h 96"/>
                <a:gd name="T28" fmla="*/ 48 w 96"/>
                <a:gd name="T29" fmla="*/ 74 h 96"/>
                <a:gd name="T30" fmla="*/ 77 w 96"/>
                <a:gd name="T31" fmla="*/ 96 h 96"/>
                <a:gd name="T32" fmla="*/ 78 w 96"/>
                <a:gd name="T33" fmla="*/ 96 h 96"/>
                <a:gd name="T34" fmla="*/ 79 w 96"/>
                <a:gd name="T35" fmla="*/ 96 h 96"/>
                <a:gd name="T36" fmla="*/ 80 w 96"/>
                <a:gd name="T37" fmla="*/ 93 h 96"/>
                <a:gd name="T38" fmla="*/ 68 w 96"/>
                <a:gd name="T39" fmla="*/ 59 h 96"/>
                <a:gd name="T40" fmla="*/ 95 w 96"/>
                <a:gd name="T41" fmla="*/ 38 h 96"/>
                <a:gd name="T42" fmla="*/ 96 w 96"/>
                <a:gd name="T4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6" h="96">
                  <a:moveTo>
                    <a:pt x="96" y="35"/>
                  </a:moveTo>
                  <a:cubicBezTo>
                    <a:pt x="96" y="35"/>
                    <a:pt x="95" y="34"/>
                    <a:pt x="94" y="34"/>
                  </a:cubicBezTo>
                  <a:cubicBezTo>
                    <a:pt x="61" y="34"/>
                    <a:pt x="61" y="34"/>
                    <a:pt x="61" y="34"/>
                  </a:cubicBezTo>
                  <a:cubicBezTo>
                    <a:pt x="50" y="1"/>
                    <a:pt x="50" y="1"/>
                    <a:pt x="50" y="1"/>
                  </a:cubicBezTo>
                  <a:cubicBezTo>
                    <a:pt x="50" y="1"/>
                    <a:pt x="49" y="0"/>
                    <a:pt x="48" y="0"/>
                  </a:cubicBezTo>
                  <a:cubicBezTo>
                    <a:pt x="47" y="0"/>
                    <a:pt x="46" y="1"/>
                    <a:pt x="46" y="1"/>
                  </a:cubicBezTo>
                  <a:cubicBezTo>
                    <a:pt x="35" y="34"/>
                    <a:pt x="35" y="34"/>
                    <a:pt x="35" y="34"/>
                  </a:cubicBezTo>
                  <a:cubicBezTo>
                    <a:pt x="2" y="34"/>
                    <a:pt x="2" y="34"/>
                    <a:pt x="2" y="34"/>
                  </a:cubicBezTo>
                  <a:cubicBezTo>
                    <a:pt x="1" y="34"/>
                    <a:pt x="0" y="35"/>
                    <a:pt x="0" y="35"/>
                  </a:cubicBezTo>
                  <a:cubicBezTo>
                    <a:pt x="0" y="36"/>
                    <a:pt x="0" y="37"/>
                    <a:pt x="1" y="38"/>
                  </a:cubicBezTo>
                  <a:cubicBezTo>
                    <a:pt x="28" y="59"/>
                    <a:pt x="28" y="59"/>
                    <a:pt x="28" y="59"/>
                  </a:cubicBezTo>
                  <a:cubicBezTo>
                    <a:pt x="16" y="93"/>
                    <a:pt x="16" y="93"/>
                    <a:pt x="16" y="93"/>
                  </a:cubicBezTo>
                  <a:cubicBezTo>
                    <a:pt x="16" y="94"/>
                    <a:pt x="16" y="95"/>
                    <a:pt x="17" y="96"/>
                  </a:cubicBezTo>
                  <a:cubicBezTo>
                    <a:pt x="18" y="96"/>
                    <a:pt x="18" y="96"/>
                    <a:pt x="19" y="96"/>
                  </a:cubicBezTo>
                  <a:cubicBezTo>
                    <a:pt x="48" y="74"/>
                    <a:pt x="48" y="74"/>
                    <a:pt x="48" y="74"/>
                  </a:cubicBezTo>
                  <a:cubicBezTo>
                    <a:pt x="77" y="96"/>
                    <a:pt x="77" y="96"/>
                    <a:pt x="77" y="96"/>
                  </a:cubicBezTo>
                  <a:cubicBezTo>
                    <a:pt x="77" y="96"/>
                    <a:pt x="78" y="96"/>
                    <a:pt x="78" y="96"/>
                  </a:cubicBezTo>
                  <a:cubicBezTo>
                    <a:pt x="78" y="96"/>
                    <a:pt x="79" y="96"/>
                    <a:pt x="79" y="96"/>
                  </a:cubicBezTo>
                  <a:cubicBezTo>
                    <a:pt x="80" y="95"/>
                    <a:pt x="80" y="94"/>
                    <a:pt x="80" y="93"/>
                  </a:cubicBezTo>
                  <a:cubicBezTo>
                    <a:pt x="68" y="59"/>
                    <a:pt x="68" y="59"/>
                    <a:pt x="68" y="59"/>
                  </a:cubicBezTo>
                  <a:cubicBezTo>
                    <a:pt x="95" y="38"/>
                    <a:pt x="95" y="38"/>
                    <a:pt x="95" y="38"/>
                  </a:cubicBezTo>
                  <a:cubicBezTo>
                    <a:pt x="96" y="37"/>
                    <a:pt x="96" y="36"/>
                    <a:pt x="96" y="3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5" name="Group 14"/>
            <p:cNvGrpSpPr/>
            <p:nvPr/>
          </p:nvGrpSpPr>
          <p:grpSpPr>
            <a:xfrm>
              <a:off x="3223797" y="3481560"/>
              <a:ext cx="376594" cy="371659"/>
              <a:chOff x="3252430" y="3481560"/>
              <a:chExt cx="376594" cy="371659"/>
            </a:xfrm>
          </p:grpSpPr>
          <p:sp>
            <p:nvSpPr>
              <p:cNvPr id="16" name="Oval 15"/>
              <p:cNvSpPr/>
              <p:nvPr/>
            </p:nvSpPr>
            <p:spPr>
              <a:xfrm>
                <a:off x="3252430" y="3635813"/>
                <a:ext cx="217411" cy="2174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6"/>
              <p:cNvSpPr>
                <a:spLocks noEditPoints="1"/>
              </p:cNvSpPr>
              <p:nvPr/>
            </p:nvSpPr>
            <p:spPr bwMode="auto">
              <a:xfrm>
                <a:off x="3271836" y="3481560"/>
                <a:ext cx="357188" cy="354013"/>
              </a:xfrm>
              <a:custGeom>
                <a:avLst/>
                <a:gdLst>
                  <a:gd name="T0" fmla="*/ 24 w 95"/>
                  <a:gd name="T1" fmla="*/ 93 h 93"/>
                  <a:gd name="T2" fmla="*/ 48 w 95"/>
                  <a:gd name="T3" fmla="*/ 69 h 93"/>
                  <a:gd name="T4" fmla="*/ 45 w 95"/>
                  <a:gd name="T5" fmla="*/ 58 h 93"/>
                  <a:gd name="T6" fmla="*/ 64 w 95"/>
                  <a:gd name="T7" fmla="*/ 40 h 93"/>
                  <a:gd name="T8" fmla="*/ 72 w 95"/>
                  <a:gd name="T9" fmla="*/ 48 h 93"/>
                  <a:gd name="T10" fmla="*/ 79 w 95"/>
                  <a:gd name="T11" fmla="*/ 41 h 93"/>
                  <a:gd name="T12" fmla="*/ 71 w 95"/>
                  <a:gd name="T13" fmla="*/ 33 h 93"/>
                  <a:gd name="T14" fmla="*/ 76 w 95"/>
                  <a:gd name="T15" fmla="*/ 28 h 93"/>
                  <a:gd name="T16" fmla="*/ 86 w 95"/>
                  <a:gd name="T17" fmla="*/ 38 h 93"/>
                  <a:gd name="T18" fmla="*/ 95 w 95"/>
                  <a:gd name="T19" fmla="*/ 29 h 93"/>
                  <a:gd name="T20" fmla="*/ 85 w 95"/>
                  <a:gd name="T21" fmla="*/ 19 h 93"/>
                  <a:gd name="T22" fmla="*/ 89 w 95"/>
                  <a:gd name="T23" fmla="*/ 14 h 93"/>
                  <a:gd name="T24" fmla="*/ 89 w 95"/>
                  <a:gd name="T25" fmla="*/ 3 h 93"/>
                  <a:gd name="T26" fmla="*/ 79 w 95"/>
                  <a:gd name="T27" fmla="*/ 3 h 93"/>
                  <a:gd name="T28" fmla="*/ 35 w 95"/>
                  <a:gd name="T29" fmla="*/ 47 h 93"/>
                  <a:gd name="T30" fmla="*/ 24 w 95"/>
                  <a:gd name="T31" fmla="*/ 45 h 93"/>
                  <a:gd name="T32" fmla="*/ 0 w 95"/>
                  <a:gd name="T33" fmla="*/ 69 h 93"/>
                  <a:gd name="T34" fmla="*/ 24 w 95"/>
                  <a:gd name="T35" fmla="*/ 93 h 93"/>
                  <a:gd name="T36" fmla="*/ 24 w 95"/>
                  <a:gd name="T37" fmla="*/ 57 h 93"/>
                  <a:gd name="T38" fmla="*/ 36 w 95"/>
                  <a:gd name="T39" fmla="*/ 69 h 93"/>
                  <a:gd name="T40" fmla="*/ 24 w 95"/>
                  <a:gd name="T41" fmla="*/ 81 h 93"/>
                  <a:gd name="T42" fmla="*/ 12 w 95"/>
                  <a:gd name="T43" fmla="*/ 69 h 93"/>
                  <a:gd name="T44" fmla="*/ 24 w 95"/>
                  <a:gd name="T45" fmla="*/ 5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93">
                    <a:moveTo>
                      <a:pt x="24" y="93"/>
                    </a:moveTo>
                    <a:cubicBezTo>
                      <a:pt x="37" y="93"/>
                      <a:pt x="48" y="82"/>
                      <a:pt x="48" y="69"/>
                    </a:cubicBezTo>
                    <a:cubicBezTo>
                      <a:pt x="48" y="65"/>
                      <a:pt x="47" y="61"/>
                      <a:pt x="45" y="58"/>
                    </a:cubicBezTo>
                    <a:cubicBezTo>
                      <a:pt x="64" y="40"/>
                      <a:pt x="64" y="40"/>
                      <a:pt x="64" y="40"/>
                    </a:cubicBezTo>
                    <a:cubicBezTo>
                      <a:pt x="72" y="48"/>
                      <a:pt x="72" y="48"/>
                      <a:pt x="72" y="48"/>
                    </a:cubicBezTo>
                    <a:cubicBezTo>
                      <a:pt x="79" y="41"/>
                      <a:pt x="79" y="41"/>
                      <a:pt x="79" y="41"/>
                    </a:cubicBezTo>
                    <a:cubicBezTo>
                      <a:pt x="71" y="33"/>
                      <a:pt x="71" y="33"/>
                      <a:pt x="71" y="33"/>
                    </a:cubicBezTo>
                    <a:cubicBezTo>
                      <a:pt x="76" y="28"/>
                      <a:pt x="76" y="28"/>
                      <a:pt x="76" y="28"/>
                    </a:cubicBezTo>
                    <a:cubicBezTo>
                      <a:pt x="86" y="38"/>
                      <a:pt x="86" y="38"/>
                      <a:pt x="86" y="38"/>
                    </a:cubicBezTo>
                    <a:cubicBezTo>
                      <a:pt x="95" y="29"/>
                      <a:pt x="95" y="29"/>
                      <a:pt x="95" y="29"/>
                    </a:cubicBezTo>
                    <a:cubicBezTo>
                      <a:pt x="85" y="19"/>
                      <a:pt x="85" y="19"/>
                      <a:pt x="85" y="19"/>
                    </a:cubicBezTo>
                    <a:cubicBezTo>
                      <a:pt x="89" y="14"/>
                      <a:pt x="89" y="14"/>
                      <a:pt x="89" y="14"/>
                    </a:cubicBezTo>
                    <a:cubicBezTo>
                      <a:pt x="92" y="11"/>
                      <a:pt x="92" y="6"/>
                      <a:pt x="89" y="3"/>
                    </a:cubicBezTo>
                    <a:cubicBezTo>
                      <a:pt x="86" y="0"/>
                      <a:pt x="81" y="0"/>
                      <a:pt x="79" y="3"/>
                    </a:cubicBezTo>
                    <a:cubicBezTo>
                      <a:pt x="35" y="47"/>
                      <a:pt x="35" y="47"/>
                      <a:pt x="35" y="47"/>
                    </a:cubicBezTo>
                    <a:cubicBezTo>
                      <a:pt x="31" y="46"/>
                      <a:pt x="28" y="45"/>
                      <a:pt x="24" y="45"/>
                    </a:cubicBezTo>
                    <a:cubicBezTo>
                      <a:pt x="11" y="45"/>
                      <a:pt x="0" y="56"/>
                      <a:pt x="0" y="69"/>
                    </a:cubicBezTo>
                    <a:cubicBezTo>
                      <a:pt x="0" y="82"/>
                      <a:pt x="11" y="93"/>
                      <a:pt x="24" y="93"/>
                    </a:cubicBezTo>
                    <a:close/>
                    <a:moveTo>
                      <a:pt x="24" y="57"/>
                    </a:moveTo>
                    <a:cubicBezTo>
                      <a:pt x="31" y="57"/>
                      <a:pt x="36" y="62"/>
                      <a:pt x="36" y="69"/>
                    </a:cubicBezTo>
                    <a:cubicBezTo>
                      <a:pt x="36" y="75"/>
                      <a:pt x="31" y="81"/>
                      <a:pt x="24" y="81"/>
                    </a:cubicBezTo>
                    <a:cubicBezTo>
                      <a:pt x="17" y="81"/>
                      <a:pt x="12" y="75"/>
                      <a:pt x="12" y="69"/>
                    </a:cubicBezTo>
                    <a:cubicBezTo>
                      <a:pt x="12" y="62"/>
                      <a:pt x="17" y="57"/>
                      <a:pt x="24" y="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grpSp>
      <p:cxnSp>
        <p:nvCxnSpPr>
          <p:cNvPr id="18" name="Straight Connector 17"/>
          <p:cNvCxnSpPr/>
          <p:nvPr/>
        </p:nvCxnSpPr>
        <p:spPr>
          <a:xfrm>
            <a:off x="6515099" y="2767969"/>
            <a:ext cx="48387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8082A41-42A3-774E-B943-6F7F877AA1E8}"/>
              </a:ext>
            </a:extLst>
          </p:cNvPr>
          <p:cNvSpPr/>
          <p:nvPr/>
        </p:nvSpPr>
        <p:spPr>
          <a:xfrm>
            <a:off x="6515095" y="2980495"/>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ElastiCache</a:t>
            </a:r>
          </a:p>
        </p:txBody>
      </p:sp>
      <p:sp>
        <p:nvSpPr>
          <p:cNvPr id="20" name="Rectangle 19">
            <a:extLst>
              <a:ext uri="{FF2B5EF4-FFF2-40B4-BE49-F238E27FC236}">
                <a16:creationId xmlns:a16="http://schemas.microsoft.com/office/drawing/2014/main" id="{C1F4CB1A-8BBA-874B-81E4-7C53471690C4}"/>
              </a:ext>
            </a:extLst>
          </p:cNvPr>
          <p:cNvSpPr/>
          <p:nvPr/>
        </p:nvSpPr>
        <p:spPr>
          <a:xfrm>
            <a:off x="6515099" y="3377884"/>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SQS</a:t>
            </a:r>
          </a:p>
        </p:txBody>
      </p:sp>
      <p:sp>
        <p:nvSpPr>
          <p:cNvPr id="21" name="Rectangle 20">
            <a:extLst>
              <a:ext uri="{FF2B5EF4-FFF2-40B4-BE49-F238E27FC236}">
                <a16:creationId xmlns:a16="http://schemas.microsoft.com/office/drawing/2014/main" id="{1380303D-05B4-EE46-8844-D480C3E288BF}"/>
              </a:ext>
            </a:extLst>
          </p:cNvPr>
          <p:cNvSpPr/>
          <p:nvPr/>
        </p:nvSpPr>
        <p:spPr>
          <a:xfrm>
            <a:off x="6515095" y="3771219"/>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DynamoDB</a:t>
            </a:r>
          </a:p>
        </p:txBody>
      </p:sp>
      <p:sp>
        <p:nvSpPr>
          <p:cNvPr id="22" name="Rectangle 21">
            <a:extLst>
              <a:ext uri="{FF2B5EF4-FFF2-40B4-BE49-F238E27FC236}">
                <a16:creationId xmlns:a16="http://schemas.microsoft.com/office/drawing/2014/main" id="{79C50EDE-9694-C346-8E04-45A84390BC3D}"/>
              </a:ext>
            </a:extLst>
          </p:cNvPr>
          <p:cNvSpPr/>
          <p:nvPr/>
        </p:nvSpPr>
        <p:spPr>
          <a:xfrm>
            <a:off x="6515096" y="4171176"/>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SWF</a:t>
            </a:r>
          </a:p>
        </p:txBody>
      </p:sp>
      <p:sp>
        <p:nvSpPr>
          <p:cNvPr id="23" name="Rectangle 22">
            <a:extLst>
              <a:ext uri="{FF2B5EF4-FFF2-40B4-BE49-F238E27FC236}">
                <a16:creationId xmlns:a16="http://schemas.microsoft.com/office/drawing/2014/main" id="{FB5CB0DE-4DFB-9647-8D67-BC4CF85D8500}"/>
              </a:ext>
            </a:extLst>
          </p:cNvPr>
          <p:cNvSpPr/>
          <p:nvPr/>
        </p:nvSpPr>
        <p:spPr>
          <a:xfrm>
            <a:off x="6515095" y="4567822"/>
            <a:ext cx="4838701" cy="276999"/>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5"/>
              <a:tabLst/>
              <a:defRPr/>
            </a:pPr>
            <a:r>
              <a:rPr kumimoji="0" lang="en-US" sz="1800" b="0" i="0" u="non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Amazon S3</a:t>
            </a:r>
          </a:p>
        </p:txBody>
      </p:sp>
      <p:sp>
        <p:nvSpPr>
          <p:cNvPr id="24" name="Rectangle 23">
            <a:extLst>
              <a:ext uri="{FF2B5EF4-FFF2-40B4-BE49-F238E27FC236}">
                <a16:creationId xmlns:a16="http://schemas.microsoft.com/office/drawing/2014/main" id="{2E35BDE8-C8D5-3044-AE95-9F42FFC56AB3}"/>
              </a:ext>
            </a:extLst>
          </p:cNvPr>
          <p:cNvSpPr/>
          <p:nvPr/>
        </p:nvSpPr>
        <p:spPr>
          <a:xfrm>
            <a:off x="6506699" y="1778335"/>
            <a:ext cx="4838701" cy="61555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Which of the following services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50000"/>
                  </a:prstClr>
                </a:solidFill>
                <a:latin typeface="Amazon Ember" panose="020B0603020204020204" pitchFamily="34" charset="0"/>
                <a:ea typeface="Amazon Ember" panose="020B0603020204020204" pitchFamily="34" charset="0"/>
                <a:cs typeface="Amazon Ember" panose="020B0603020204020204" pitchFamily="34" charset="0"/>
              </a:rPr>
              <a:t>key/value stores? </a:t>
            </a:r>
            <a:r>
              <a:rPr kumimoji="0" lang="en-US" sz="2000" b="0" i="0" u="none" strike="noStrike" kern="1200" cap="none" spc="0" normalizeH="0" baseline="0" noProof="0" dirty="0">
                <a:ln>
                  <a:noFill/>
                </a:ln>
                <a:solidFill>
                  <a:prstClr val="black">
                    <a:lumMod val="50000"/>
                  </a:prstClr>
                </a:solidFill>
                <a:effectLst/>
                <a:uLnTx/>
                <a:uFillTx/>
                <a:latin typeface="Amazon Ember" panose="020B0603020204020204" pitchFamily="34" charset="0"/>
                <a:ea typeface="Amazon Ember" panose="020B0603020204020204" pitchFamily="34" charset="0"/>
                <a:cs typeface="Amazon Ember" panose="020B0603020204020204" pitchFamily="34" charset="0"/>
              </a:rPr>
              <a:t>(Choose three answers.)</a:t>
            </a:r>
          </a:p>
        </p:txBody>
      </p:sp>
    </p:spTree>
    <p:extLst>
      <p:ext uri="{BB962C8B-B14F-4D97-AF65-F5344CB8AC3E}">
        <p14:creationId xmlns:p14="http://schemas.microsoft.com/office/powerpoint/2010/main" val="3003181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41</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4"/>
            <a:ext cx="1296352" cy="24840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r>
              <a:rPr lang="en-US" b="1" dirty="0">
                <a:latin typeface="Amazon Ember" panose="020B0603020204020204" pitchFamily="34" charset="0"/>
                <a:ea typeface="Amazon Ember" panose="020B0603020204020204" pitchFamily="34" charset="0"/>
                <a:cs typeface="Amazon Ember" panose="020B0603020204020204" pitchFamily="34" charset="0"/>
              </a:rPr>
              <a:t/>
            </a:r>
            <a:br>
              <a:rPr lang="en-US" b="1"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145095" y="2645022"/>
            <a:ext cx="1110119" cy="198733"/>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latin typeface="Amazon Ember" panose="020B0603020204020204" pitchFamily="34" charset="0"/>
                <a:ea typeface="Amazon Ember" panose="020B0603020204020204" pitchFamily="34" charset="0"/>
                <a:cs typeface="Amazon Ember" panose="020B0603020204020204" pitchFamily="34" charset="0"/>
              </a:rPr>
              <a:t>Step</a:t>
            </a:r>
            <a:r>
              <a:rPr lang="en-US" b="1" dirty="0">
                <a:latin typeface="Amazon Ember" panose="020B0603020204020204" pitchFamily="34" charset="0"/>
                <a:ea typeface="Amazon Ember" panose="020B0603020204020204" pitchFamily="34" charset="0"/>
                <a:cs typeface="Amazon Ember" panose="020B0603020204020204" pitchFamily="34" charset="0"/>
              </a:rPr>
              <a:t> </a:t>
            </a:r>
            <a:r>
              <a:rPr lang="en-US" dirty="0">
                <a:latin typeface="Amazon Ember" panose="020B0603020204020204" pitchFamily="34" charset="0"/>
                <a:ea typeface="Amazon Ember" panose="020B0603020204020204" pitchFamily="34" charset="0"/>
                <a:cs typeface="Amazon Ember" panose="020B0603020204020204" pitchFamily="34" charset="0"/>
              </a:rPr>
              <a:t>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SNS</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2443406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Container Services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42</a:t>
            </a:fld>
            <a:endParaRPr lang="en-US"/>
          </a:p>
        </p:txBody>
      </p:sp>
      <p:sp>
        <p:nvSpPr>
          <p:cNvPr id="5" name="Content Placeholder 8"/>
          <p:cNvSpPr txBox="1">
            <a:spLocks/>
          </p:cNvSpPr>
          <p:nvPr/>
        </p:nvSpPr>
        <p:spPr>
          <a:xfrm>
            <a:off x="2009670" y="1699336"/>
            <a:ext cx="3937869" cy="1594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dirty="0">
                <a:latin typeface="Amazon Ember" panose="020B0603020204020204" pitchFamily="34" charset="0"/>
                <a:ea typeface="Amazon Ember" panose="020B0603020204020204" pitchFamily="34" charset="0"/>
                <a:cs typeface="Amazon Ember" panose="020B0603020204020204" pitchFamily="34" charset="0"/>
              </a:rPr>
              <a:t>Management</a:t>
            </a:r>
          </a:p>
          <a:p>
            <a:pPr marL="0" indent="0">
              <a:buNone/>
            </a:pPr>
            <a:r>
              <a:rPr lang="en-US" sz="2000" dirty="0">
                <a:latin typeface="+mj-lt"/>
                <a:ea typeface="Amazon Ember" panose="020B0603020204020204" pitchFamily="34" charset="0"/>
                <a:cs typeface="Amazon Ember" panose="020B0603020204020204" pitchFamily="34" charset="0"/>
              </a:rPr>
              <a:t>Deployment, scheduling, scaling, and management of containerized applications</a:t>
            </a:r>
          </a:p>
          <a:p>
            <a:pPr marL="0" indent="0">
              <a:buFont typeface="Arial"/>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Content Placeholder 8"/>
          <p:cNvSpPr txBox="1">
            <a:spLocks/>
          </p:cNvSpPr>
          <p:nvPr/>
        </p:nvSpPr>
        <p:spPr>
          <a:xfrm>
            <a:off x="2009670" y="3384453"/>
            <a:ext cx="3801303" cy="1594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dirty="0">
                <a:latin typeface="Amazon Ember" panose="020B0603020204020204" pitchFamily="34" charset="0"/>
                <a:ea typeface="Amazon Ember" panose="020B0603020204020204" pitchFamily="34" charset="0"/>
                <a:cs typeface="Amazon Ember" panose="020B0603020204020204" pitchFamily="34" charset="0"/>
              </a:rPr>
              <a:t>Hosting</a:t>
            </a:r>
          </a:p>
          <a:p>
            <a:pPr marL="0" indent="0">
              <a:buNone/>
            </a:pPr>
            <a:r>
              <a:rPr lang="en-US" sz="2000" dirty="0">
                <a:latin typeface="+mj-lt"/>
                <a:ea typeface="Amazon Ember" panose="020B0603020204020204" pitchFamily="34" charset="0"/>
                <a:cs typeface="Amazon Ember" panose="020B0603020204020204" pitchFamily="34" charset="0"/>
              </a:rPr>
              <a:t>Where the containers run</a:t>
            </a:r>
          </a:p>
          <a:p>
            <a:pPr marL="0" indent="0">
              <a:buFont typeface="Arial"/>
              <a:buNone/>
            </a:pP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Content Placeholder 8"/>
          <p:cNvSpPr txBox="1">
            <a:spLocks/>
          </p:cNvSpPr>
          <p:nvPr/>
        </p:nvSpPr>
        <p:spPr>
          <a:xfrm>
            <a:off x="2009670" y="5069569"/>
            <a:ext cx="3937869" cy="1365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dirty="0">
                <a:latin typeface="Amazon Ember" panose="020B0603020204020204" pitchFamily="34" charset="0"/>
                <a:ea typeface="Amazon Ember" panose="020B0603020204020204" pitchFamily="34" charset="0"/>
                <a:cs typeface="Amazon Ember" panose="020B0603020204020204" pitchFamily="34" charset="0"/>
              </a:rPr>
              <a:t>Image Registry</a:t>
            </a:r>
          </a:p>
          <a:p>
            <a:pPr marL="0" indent="0">
              <a:buNone/>
            </a:pPr>
            <a:r>
              <a:rPr lang="en-US" sz="2000" dirty="0">
                <a:latin typeface="+mj-lt"/>
                <a:ea typeface="Amazon Ember" panose="020B0603020204020204" pitchFamily="34" charset="0"/>
                <a:cs typeface="Amazon Ember" panose="020B0603020204020204" pitchFamily="34" charset="0"/>
              </a:rPr>
              <a:t>Repository for the containers’ images</a:t>
            </a:r>
          </a:p>
          <a:p>
            <a:pPr marL="0" indent="0">
              <a:buFont typeface="Arial"/>
              <a:buNone/>
            </a:pP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3450" y="3228064"/>
            <a:ext cx="888664" cy="1066397"/>
          </a:xfrm>
          <a:prstGeom prst="rect">
            <a:avLst/>
          </a:prstGeom>
        </p:spPr>
      </p:pic>
      <p:pic>
        <p:nvPicPr>
          <p:cNvPr id="9" name="Picture 8"/>
          <p:cNvPicPr>
            <a:picLocks noChangeAspect="1"/>
          </p:cNvPicPr>
          <p:nvPr/>
        </p:nvPicPr>
        <p:blipFill>
          <a:blip r:embed="rId4"/>
          <a:stretch>
            <a:fillRect/>
          </a:stretch>
        </p:blipFill>
        <p:spPr>
          <a:xfrm>
            <a:off x="6950926" y="4846049"/>
            <a:ext cx="1108126" cy="113923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4449" y="1490289"/>
            <a:ext cx="1186186" cy="1186186"/>
          </a:xfrm>
          <a:prstGeom prst="rect">
            <a:avLst/>
          </a:prstGeom>
        </p:spPr>
      </p:pic>
      <p:sp>
        <p:nvSpPr>
          <p:cNvPr id="11" name="Content Placeholder 8"/>
          <p:cNvSpPr txBox="1">
            <a:spLocks/>
          </p:cNvSpPr>
          <p:nvPr/>
        </p:nvSpPr>
        <p:spPr>
          <a:xfrm>
            <a:off x="8276740" y="5046421"/>
            <a:ext cx="2650602" cy="1309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latin typeface="+mj-lt"/>
                <a:ea typeface="Amazon Ember" panose="020B0603020204020204" pitchFamily="34" charset="0"/>
                <a:cs typeface="Amazon Ember" panose="020B0603020204020204" pitchFamily="34" charset="0"/>
              </a:rPr>
              <a:t>Amazon </a:t>
            </a:r>
            <a:br>
              <a:rPr lang="en-US" sz="2000" dirty="0">
                <a:latin typeface="+mj-lt"/>
                <a:ea typeface="Amazon Ember" panose="020B0603020204020204" pitchFamily="34" charset="0"/>
                <a:cs typeface="Amazon Ember" panose="020B0603020204020204" pitchFamily="34" charset="0"/>
              </a:rPr>
            </a:br>
            <a:r>
              <a:rPr lang="en-US" sz="2000" dirty="0">
                <a:latin typeface="+mj-lt"/>
                <a:ea typeface="Amazon Ember" panose="020B0603020204020204" pitchFamily="34" charset="0"/>
                <a:cs typeface="Amazon Ember" panose="020B0603020204020204" pitchFamily="34" charset="0"/>
              </a:rPr>
              <a:t>Elastic Container Registry (Amazon ECR)</a:t>
            </a:r>
          </a:p>
        </p:txBody>
      </p:sp>
      <p:sp>
        <p:nvSpPr>
          <p:cNvPr id="12" name="Content Placeholder 8"/>
          <p:cNvSpPr txBox="1">
            <a:spLocks/>
          </p:cNvSpPr>
          <p:nvPr/>
        </p:nvSpPr>
        <p:spPr>
          <a:xfrm>
            <a:off x="8276740" y="1644838"/>
            <a:ext cx="2615879" cy="1308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latin typeface="+mj-lt"/>
                <a:ea typeface="Amazon Ember" panose="020B0603020204020204" pitchFamily="34" charset="0"/>
                <a:cs typeface="Amazon Ember" panose="020B0603020204020204" pitchFamily="34" charset="0"/>
              </a:rPr>
              <a:t>Amazon </a:t>
            </a:r>
            <a:br>
              <a:rPr lang="en-US" sz="2000" dirty="0">
                <a:latin typeface="+mj-lt"/>
                <a:ea typeface="Amazon Ember" panose="020B0603020204020204" pitchFamily="34" charset="0"/>
                <a:cs typeface="Amazon Ember" panose="020B0603020204020204" pitchFamily="34" charset="0"/>
              </a:rPr>
            </a:br>
            <a:r>
              <a:rPr lang="en-US" sz="2000" dirty="0">
                <a:latin typeface="+mj-lt"/>
                <a:ea typeface="Amazon Ember" panose="020B0603020204020204" pitchFamily="34" charset="0"/>
                <a:cs typeface="Amazon Ember" panose="020B0603020204020204" pitchFamily="34" charset="0"/>
              </a:rPr>
              <a:t>Elastic Container Service (Amazon ECS)</a:t>
            </a:r>
          </a:p>
        </p:txBody>
      </p:sp>
      <p:sp>
        <p:nvSpPr>
          <p:cNvPr id="13" name="Content Placeholder 8"/>
          <p:cNvSpPr txBox="1">
            <a:spLocks/>
          </p:cNvSpPr>
          <p:nvPr/>
        </p:nvSpPr>
        <p:spPr>
          <a:xfrm>
            <a:off x="8350489" y="3512960"/>
            <a:ext cx="2615879" cy="1186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a:latin typeface="+mj-lt"/>
                <a:ea typeface="Amazon Ember" panose="020B0603020204020204" pitchFamily="34" charset="0"/>
                <a:cs typeface="Amazon Ember" panose="020B0603020204020204" pitchFamily="34" charset="0"/>
              </a:rPr>
              <a:t>Amazon Elastic Compute Cloud (Amazon EC2)</a:t>
            </a:r>
          </a:p>
        </p:txBody>
      </p:sp>
      <p:cxnSp>
        <p:nvCxnSpPr>
          <p:cNvPr id="14" name="Straight Arrow Connector 13"/>
          <p:cNvCxnSpPr/>
          <p:nvPr/>
        </p:nvCxnSpPr>
        <p:spPr>
          <a:xfrm flipV="1">
            <a:off x="5334674" y="1924950"/>
            <a:ext cx="133406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252145" y="3592669"/>
            <a:ext cx="133406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252144" y="5260388"/>
            <a:ext cx="133406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556106"/>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Tools and SDKs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43</a:t>
            </a:fld>
            <a:endParaRPr lang="en-US"/>
          </a:p>
        </p:txBody>
      </p:sp>
      <p:sp>
        <p:nvSpPr>
          <p:cNvPr id="5" name="Rectangle 4">
            <a:extLst>
              <a:ext uri="{FF2B5EF4-FFF2-40B4-BE49-F238E27FC236}">
                <a16:creationId xmlns:a16="http://schemas.microsoft.com/office/drawing/2014/main" id="{304B228D-3D4F-5F46-B078-1F0FFAB37CF0}"/>
              </a:ext>
            </a:extLst>
          </p:cNvPr>
          <p:cNvSpPr/>
          <p:nvPr/>
        </p:nvSpPr>
        <p:spPr>
          <a:xfrm>
            <a:off x="555585" y="1207726"/>
            <a:ext cx="11009900" cy="5270674"/>
          </a:xfrm>
          <a:prstGeom prst="rect">
            <a:avLst/>
          </a:prstGeom>
        </p:spPr>
        <p:txBody>
          <a:bodyPr wrap="square" lIns="0" tIns="0" rIns="0" bIns="0" anchor="ctr">
            <a:spAutoFit/>
          </a:bodyPr>
          <a:lstStyle/>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SDKs </a:t>
            </a:r>
          </a:p>
          <a:p>
            <a:pPr marL="285750" lvl="1" indent="-285750" defTabSz="342900">
              <a:spcBef>
                <a:spcPts val="300"/>
              </a:spcBef>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B0603020204020204" pitchFamily="34" charset="0"/>
                <a:cs typeface="Amazon Ember" panose="020B0603020204020204" pitchFamily="34" charset="0"/>
              </a:rPr>
              <a:t>Simplify using AWS in your applications with an API tailored to your programming language or platform</a:t>
            </a:r>
          </a:p>
          <a:p>
            <a:pPr>
              <a:spcBef>
                <a:spcPts val="300"/>
              </a:spcBef>
            </a:pP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IDE Toolkits</a:t>
            </a:r>
          </a:p>
          <a:p>
            <a:pPr marL="285750" lvl="1" indent="-285750" defTabSz="342900">
              <a:spcBef>
                <a:spcPts val="300"/>
              </a:spcBef>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B0603020204020204" pitchFamily="34" charset="0"/>
                <a:cs typeface="Amazon Ember" panose="020B0603020204020204" pitchFamily="34" charset="0"/>
              </a:rPr>
              <a:t>Speed your AWS development with specialized cloud tools integrated into your development environment</a:t>
            </a:r>
          </a:p>
          <a:p>
            <a:pPr marL="285750" lvl="1" indent="-285750" defTabSz="342900">
              <a:spcBef>
                <a:spcPts val="300"/>
              </a:spcBef>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B0603020204020204" pitchFamily="34" charset="0"/>
                <a:cs typeface="Amazon Ember" panose="020B0603020204020204" pitchFamily="34" charset="0"/>
              </a:rPr>
              <a:t>AWS Cloud9: cloud-based IDE</a:t>
            </a:r>
          </a:p>
          <a:p>
            <a:pPr defTabSz="342900">
              <a:spcBef>
                <a:spcPts val="300"/>
              </a:spcBef>
              <a:buClr>
                <a:schemeClr val="accent1"/>
              </a:buClr>
              <a:buSzPct val="110000"/>
              <a:tabLst>
                <a:tab pos="8461375" algn="r"/>
              </a:tabLst>
            </a:pP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p>
            <a:pPr>
              <a:spcBef>
                <a:spcPts val="300"/>
              </a:spcBef>
            </a:pPr>
            <a:r>
              <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Command Line</a:t>
            </a:r>
          </a:p>
          <a:p>
            <a:pPr marL="285750" lvl="1" indent="-285750" defTabSz="342900">
              <a:spcBef>
                <a:spcPts val="300"/>
              </a:spcBef>
              <a:buClr>
                <a:schemeClr val="accent1"/>
              </a:buClr>
              <a:buSzPct val="110000"/>
              <a:buBlip>
                <a:blip r:embed="rId3"/>
              </a:buBlip>
              <a:tabLst>
                <a:tab pos="8461375" algn="r"/>
              </a:tabLst>
            </a:pPr>
            <a:r>
              <a:rPr lang="en-US" sz="2400" dirty="0">
                <a:solidFill>
                  <a:schemeClr val="tx1">
                    <a:lumMod val="50000"/>
                  </a:schemeClr>
                </a:solidFill>
                <a:latin typeface="+mj-lt"/>
                <a:ea typeface="Amazon Ember" panose="020B0603020204020204" pitchFamily="34" charset="0"/>
                <a:cs typeface="Amazon Ember" panose="020B0603020204020204" pitchFamily="34" charset="0"/>
              </a:rPr>
              <a:t>Control your services from the command line and automate service management with scripts</a:t>
            </a:r>
          </a:p>
          <a:p>
            <a:pPr marL="0" lvl="1" defTabSz="342900">
              <a:spcBef>
                <a:spcPts val="300"/>
              </a:spcBef>
              <a:buClr>
                <a:schemeClr val="accent1"/>
              </a:buClr>
              <a:buSzPct val="110000"/>
              <a:tabLst>
                <a:tab pos="8461375" algn="r"/>
              </a:tabLst>
            </a:pPr>
            <a:endParaRPr lang="en-US" sz="240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2389858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Test Axioms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44</a:t>
            </a:fld>
            <a:endParaRPr lang="en-US"/>
          </a:p>
        </p:txBody>
      </p:sp>
      <p:sp>
        <p:nvSpPr>
          <p:cNvPr id="5" name="Content Placeholder 4">
            <a:extLst>
              <a:ext uri="{FF2B5EF4-FFF2-40B4-BE49-F238E27FC236}">
                <a16:creationId xmlns:a16="http://schemas.microsoft.com/office/drawing/2014/main" id="{08515233-A446-5242-9254-50B2033A3CAC}"/>
              </a:ext>
            </a:extLst>
          </p:cNvPr>
          <p:cNvSpPr txBox="1">
            <a:spLocks/>
          </p:cNvSpPr>
          <p:nvPr/>
        </p:nvSpPr>
        <p:spPr>
          <a:xfrm>
            <a:off x="269241" y="1189179"/>
            <a:ext cx="11653521" cy="46413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dirty="0">
                <a:latin typeface="Amazon Ember" panose="02000000000000000000" pitchFamily="2" charset="0"/>
                <a:ea typeface="Amazon Ember" panose="02000000000000000000" pitchFamily="2" charset="0"/>
                <a:cs typeface="Amazon Ember" panose="020B0603020204020204" pitchFamily="34" charset="0"/>
              </a:rPr>
              <a:t>Choose managed </a:t>
            </a:r>
            <a:r>
              <a:rPr lang="en-US" dirty="0">
                <a:latin typeface="Amazon Ember" panose="02000000000000000000" pitchFamily="2" charset="0"/>
                <a:ea typeface="Amazon Ember" panose="02000000000000000000" pitchFamily="2" charset="0"/>
              </a:rPr>
              <a:t>s</a:t>
            </a:r>
            <a:r>
              <a:rPr lang="en-US" dirty="0">
                <a:latin typeface="Amazon Ember" panose="02000000000000000000" pitchFamily="2" charset="0"/>
                <a:ea typeface="Amazon Ember" panose="02000000000000000000" pitchFamily="2" charset="0"/>
                <a:cs typeface="Amazon Ember" panose="020B0603020204020204" pitchFamily="34" charset="0"/>
              </a:rPr>
              <a:t>ervices over unmanaged services</a:t>
            </a:r>
          </a:p>
          <a:p>
            <a:pPr marL="342900" indent="-342900">
              <a:lnSpc>
                <a:spcPct val="100000"/>
              </a:lnSpc>
            </a:pPr>
            <a:r>
              <a:rPr lang="en-US" dirty="0">
                <a:latin typeface="Amazon Ember" panose="02000000000000000000" pitchFamily="2" charset="0"/>
                <a:ea typeface="Amazon Ember" panose="02000000000000000000" pitchFamily="2" charset="0"/>
                <a:cs typeface="Amazon Ember" panose="020B0603020204020204" pitchFamily="34" charset="0"/>
              </a:rPr>
              <a:t>Do not directly expose resources or API; use AWS edge services and API Gateway</a:t>
            </a:r>
          </a:p>
          <a:p>
            <a:pPr marL="342900" indent="-342900">
              <a:lnSpc>
                <a:spcPct val="150000"/>
              </a:lnSpc>
            </a:pPr>
            <a:r>
              <a:rPr lang="en-US" dirty="0">
                <a:latin typeface="Amazon Ember" panose="02000000000000000000" pitchFamily="2" charset="0"/>
                <a:ea typeface="Amazon Ember" panose="02000000000000000000" pitchFamily="2" charset="0"/>
                <a:cs typeface="Amazon Ember" panose="020B0603020204020204" pitchFamily="34" charset="0"/>
              </a:rPr>
              <a:t>Session state stored on the server is </a:t>
            </a:r>
            <a:r>
              <a:rPr lang="en-US" i="1" dirty="0">
                <a:latin typeface="Amazon Ember" panose="02000000000000000000" pitchFamily="2" charset="0"/>
                <a:ea typeface="Amazon Ember" panose="02000000000000000000" pitchFamily="2" charset="0"/>
                <a:cs typeface="Amazon Ember" panose="020B0603020204020204" pitchFamily="34" charset="0"/>
              </a:rPr>
              <a:t>never </a:t>
            </a:r>
            <a:r>
              <a:rPr lang="en-US" dirty="0">
                <a:latin typeface="Amazon Ember" panose="02000000000000000000" pitchFamily="2" charset="0"/>
                <a:ea typeface="Amazon Ember" panose="02000000000000000000" pitchFamily="2" charset="0"/>
                <a:cs typeface="Amazon Ember" panose="020B0603020204020204" pitchFamily="34" charset="0"/>
              </a:rPr>
              <a:t>good architecture</a:t>
            </a:r>
          </a:p>
          <a:p>
            <a:pPr marL="342900" indent="-342900">
              <a:lnSpc>
                <a:spcPct val="150000"/>
              </a:lnSpc>
            </a:pPr>
            <a:r>
              <a:rPr lang="en-US" dirty="0">
                <a:latin typeface="Amazon Ember" panose="02000000000000000000" pitchFamily="2" charset="0"/>
                <a:ea typeface="Amazon Ember" panose="02000000000000000000" pitchFamily="2" charset="0"/>
                <a:cs typeface="Amazon Ember" panose="020B0603020204020204" pitchFamily="34" charset="0"/>
              </a:rPr>
              <a:t>Decouple your infrastructure</a:t>
            </a:r>
          </a:p>
          <a:p>
            <a:pPr>
              <a:lnSpc>
                <a:spcPct val="150000"/>
              </a:lnSpc>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363709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Amazon S3 ACLs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5</a:t>
            </a:fld>
            <a:endParaRPr lang="en-US"/>
          </a:p>
        </p:txBody>
      </p:sp>
      <p:sp>
        <p:nvSpPr>
          <p:cNvPr id="5" name="Content Placeholder 2"/>
          <p:cNvSpPr txBox="1">
            <a:spLocks/>
          </p:cNvSpPr>
          <p:nvPr/>
        </p:nvSpPr>
        <p:spPr>
          <a:xfrm>
            <a:off x="269241" y="1189179"/>
            <a:ext cx="11653521" cy="19371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dirty="0">
                <a:latin typeface="Amazon Ember" panose="020B0603020204020204" pitchFamily="34" charset="0"/>
                <a:ea typeface="Amazon Ember" panose="020B0603020204020204" pitchFamily="34" charset="0"/>
                <a:cs typeface="Amazon Ember" panose="020B0603020204020204" pitchFamily="34" charset="0"/>
              </a:rPr>
              <a:t>Grant permissions at the object or bucket level</a:t>
            </a:r>
          </a:p>
        </p:txBody>
      </p:sp>
      <p:pic>
        <p:nvPicPr>
          <p:cNvPr id="6" name="Picture 5"/>
          <p:cNvPicPr>
            <a:picLocks noChangeAspect="1"/>
          </p:cNvPicPr>
          <p:nvPr/>
        </p:nvPicPr>
        <p:blipFill>
          <a:blip r:embed="rId3"/>
          <a:stretch>
            <a:fillRect/>
          </a:stretch>
        </p:blipFill>
        <p:spPr>
          <a:xfrm>
            <a:off x="899517" y="1906491"/>
            <a:ext cx="10175987" cy="3505820"/>
          </a:xfrm>
          <a:prstGeom prst="rect">
            <a:avLst/>
          </a:prstGeom>
        </p:spPr>
      </p:pic>
    </p:spTree>
    <p:extLst>
      <p:ext uri="{BB962C8B-B14F-4D97-AF65-F5344CB8AC3E}">
        <p14:creationId xmlns:p14="http://schemas.microsoft.com/office/powerpoint/2010/main" val="31690959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S3 Bucket Policies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6</a:t>
            </a:fld>
            <a:endParaRPr lang="en-US"/>
          </a:p>
        </p:txBody>
      </p:sp>
      <p:sp>
        <p:nvSpPr>
          <p:cNvPr id="6" name="Content Placeholder 2"/>
          <p:cNvSpPr txBox="1">
            <a:spLocks/>
          </p:cNvSpPr>
          <p:nvPr/>
        </p:nvSpPr>
        <p:spPr>
          <a:xfrm>
            <a:off x="442452" y="1034055"/>
            <a:ext cx="11209798" cy="1936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Access policy language option available to grant granular permissions to S3 resources</a:t>
            </a:r>
          </a:p>
        </p:txBody>
      </p:sp>
      <p:sp>
        <p:nvSpPr>
          <p:cNvPr id="7" name="Rounded Rectangle 6">
            <a:extLst>
              <a:ext uri="{FF2B5EF4-FFF2-40B4-BE49-F238E27FC236}">
                <a16:creationId xmlns:a16="http://schemas.microsoft.com/office/drawing/2014/main" id="{310610CE-3775-4EEE-BC5F-E8F5314B7BB5}"/>
              </a:ext>
            </a:extLst>
          </p:cNvPr>
          <p:cNvSpPr/>
          <p:nvPr/>
        </p:nvSpPr>
        <p:spPr>
          <a:xfrm>
            <a:off x="2286828" y="1465943"/>
            <a:ext cx="7747821" cy="4992916"/>
          </a:xfrm>
          <a:prstGeom prst="roundRect">
            <a:avLst>
              <a:gd name="adj" fmla="val 9580"/>
            </a:avLst>
          </a:prstGeom>
          <a:noFill/>
          <a:ln w="28575">
            <a:solidFill>
              <a:schemeClr val="accent1">
                <a:lumMod val="75000"/>
              </a:schemeClr>
            </a:solidFill>
          </a:ln>
          <a:effectLst/>
        </p:spPr>
        <p:txBody>
          <a:bodyPr wrap="square" lIns="182880" tIns="91440" rIns="182880" bIns="182880" rtlCol="0" anchor="t" anchorCtr="0">
            <a:noAutofit/>
          </a:bodyPr>
          <a:lstStyle/>
          <a:p>
            <a:r>
              <a:rPr lang="en-US" sz="1600" dirty="0">
                <a:latin typeface="Lucida Console" panose="020B0609040504020204" pitchFamily="49" charset="0"/>
                <a:cs typeface="Courier New" panose="02070309020205020404" pitchFamily="49" charset="0"/>
              </a:rPr>
              <a:t>{</a:t>
            </a:r>
          </a:p>
          <a:p>
            <a:r>
              <a:rPr lang="en-US" sz="1600" dirty="0">
                <a:latin typeface="Lucida Console" panose="020B0609040504020204" pitchFamily="49" charset="0"/>
                <a:cs typeface="Courier New" panose="02070309020205020404" pitchFamily="49" charset="0"/>
              </a:rPr>
              <a:t>   “Version”:“2012-10-17”,</a:t>
            </a:r>
          </a:p>
          <a:p>
            <a:r>
              <a:rPr lang="en-US" sz="1600" dirty="0">
                <a:latin typeface="Lucida Console" panose="020B0609040504020204" pitchFamily="49" charset="0"/>
                <a:cs typeface="Courier New" panose="02070309020205020404" pitchFamily="49" charset="0"/>
              </a:rPr>
              <a:t>   “Statement”:[</a:t>
            </a:r>
          </a:p>
          <a:p>
            <a:pPr lvl="2"/>
            <a:r>
              <a:rPr lang="en-US" sz="1600" dirty="0">
                <a:latin typeface="Lucida Console" panose="020B0609040504020204" pitchFamily="49" charset="0"/>
                <a:cs typeface="Courier New" panose="02070309020205020404" pitchFamily="49" charset="0"/>
              </a:rPr>
              <a:t>{</a:t>
            </a:r>
          </a:p>
          <a:p>
            <a:r>
              <a:rPr lang="en-US" sz="1600" dirty="0">
                <a:latin typeface="Lucida Console" panose="020B0609040504020204" pitchFamily="49" charset="0"/>
                <a:cs typeface="Courier New" panose="02070309020205020404" pitchFamily="49" charset="0"/>
              </a:rPr>
              <a:t>         “</a:t>
            </a:r>
            <a:r>
              <a:rPr lang="en-US" sz="1600" dirty="0" err="1">
                <a:latin typeface="Lucida Console" panose="020B0609040504020204" pitchFamily="49" charset="0"/>
                <a:cs typeface="Courier New" panose="02070309020205020404" pitchFamily="49" charset="0"/>
              </a:rPr>
              <a:t>Effect”:“Allow</a:t>
            </a:r>
            <a:r>
              <a:rPr lang="en-US" sz="1600" dirty="0">
                <a:latin typeface="Lucida Console" panose="020B0609040504020204" pitchFamily="49" charset="0"/>
                <a:cs typeface="Courier New" panose="02070309020205020404" pitchFamily="49" charset="0"/>
              </a:rPr>
              <a:t>”,</a:t>
            </a:r>
          </a:p>
          <a:p>
            <a:endParaRPr lang="en-US" sz="1600" dirty="0">
              <a:latin typeface="Lucida Console" panose="020B0609040504020204" pitchFamily="49" charset="0"/>
              <a:cs typeface="Courier New" panose="02070309020205020404" pitchFamily="49" charset="0"/>
            </a:endParaRPr>
          </a:p>
          <a:p>
            <a:r>
              <a:rPr lang="en-US" sz="1600" dirty="0">
                <a:latin typeface="Lucida Console" panose="020B0609040504020204" pitchFamily="49" charset="0"/>
                <a:cs typeface="Courier New" panose="02070309020205020404" pitchFamily="49" charset="0"/>
              </a:rPr>
              <a:t>         “Action”:[</a:t>
            </a:r>
          </a:p>
          <a:p>
            <a:pPr>
              <a:tabLst>
                <a:tab pos="1371600" algn="l"/>
              </a:tabLst>
            </a:pPr>
            <a:r>
              <a:rPr lang="en-US" sz="1600" dirty="0">
                <a:latin typeface="Lucida Console" panose="020B0609040504020204" pitchFamily="49" charset="0"/>
                <a:cs typeface="Courier New" panose="02070309020205020404" pitchFamily="49" charset="0"/>
              </a:rPr>
              <a:t>            	“s3:PutObject”,</a:t>
            </a:r>
          </a:p>
          <a:p>
            <a:pPr>
              <a:tabLst>
                <a:tab pos="1371600" algn="l"/>
              </a:tabLst>
            </a:pPr>
            <a:r>
              <a:rPr lang="en-US" sz="1600" dirty="0">
                <a:latin typeface="Lucida Console" panose="020B0609040504020204" pitchFamily="49" charset="0"/>
                <a:cs typeface="Courier New" panose="02070309020205020404" pitchFamily="49" charset="0"/>
              </a:rPr>
              <a:t> 		“s3:GetObject”,</a:t>
            </a:r>
          </a:p>
          <a:p>
            <a:pPr>
              <a:tabLst>
                <a:tab pos="1371600" algn="l"/>
              </a:tabLst>
            </a:pPr>
            <a:r>
              <a:rPr lang="en-US" sz="1600" dirty="0">
                <a:latin typeface="Lucida Console" panose="020B0609040504020204" pitchFamily="49" charset="0"/>
                <a:cs typeface="Courier New" panose="02070309020205020404" pitchFamily="49" charset="0"/>
              </a:rPr>
              <a:t> 		“s3:GetObjectVersion”,</a:t>
            </a:r>
          </a:p>
          <a:p>
            <a:pPr>
              <a:tabLst>
                <a:tab pos="1371600" algn="l"/>
              </a:tabLst>
            </a:pPr>
            <a:r>
              <a:rPr lang="en-US" sz="1600" dirty="0">
                <a:latin typeface="Lucida Console" panose="020B0609040504020204" pitchFamily="49" charset="0"/>
                <a:cs typeface="Courier New" panose="02070309020205020404" pitchFamily="49" charset="0"/>
              </a:rPr>
              <a:t> 		“s3:DeleteObject”,</a:t>
            </a:r>
          </a:p>
          <a:p>
            <a:pPr>
              <a:tabLst>
                <a:tab pos="1371600" algn="l"/>
              </a:tabLst>
            </a:pPr>
            <a:r>
              <a:rPr lang="en-US" sz="1600" dirty="0">
                <a:latin typeface="Lucida Console" panose="020B0609040504020204" pitchFamily="49" charset="0"/>
                <a:cs typeface="Courier New" panose="02070309020205020404" pitchFamily="49" charset="0"/>
              </a:rPr>
              <a:t> 		“s3:DeleteObjectVersion”,</a:t>
            </a:r>
          </a:p>
          <a:p>
            <a:r>
              <a:rPr lang="en-US" sz="1600" dirty="0">
                <a:latin typeface="Lucida Console" panose="020B0609040504020204" pitchFamily="49" charset="0"/>
                <a:cs typeface="Courier New" panose="02070309020205020404" pitchFamily="49" charset="0"/>
              </a:rPr>
              <a:t>	   ],    </a:t>
            </a:r>
          </a:p>
          <a:p>
            <a:r>
              <a:rPr lang="en-US" sz="1600" dirty="0">
                <a:latin typeface="Lucida Console" panose="020B0609040504020204" pitchFamily="49" charset="0"/>
                <a:cs typeface="Courier New" panose="02070309020205020404" pitchFamily="49" charset="0"/>
              </a:rPr>
              <a:t>         “Resource”:“arn:aws:s3:::</a:t>
            </a:r>
            <a:r>
              <a:rPr lang="en-US" sz="1600" dirty="0" err="1">
                <a:latin typeface="Lucida Console" panose="020B0609040504020204" pitchFamily="49" charset="0"/>
                <a:cs typeface="Courier New" panose="02070309020205020404" pitchFamily="49" charset="0"/>
              </a:rPr>
              <a:t>examplebucket</a:t>
            </a:r>
            <a:r>
              <a:rPr lang="en-US" sz="1600" dirty="0">
                <a:latin typeface="Lucida Console" panose="020B0609040504020204" pitchFamily="49" charset="0"/>
                <a:cs typeface="Courier New" panose="02070309020205020404" pitchFamily="49" charset="0"/>
              </a:rPr>
              <a:t>/Alice/*”,</a:t>
            </a:r>
          </a:p>
          <a:p>
            <a:r>
              <a:rPr lang="en-US" sz="1600" dirty="0">
                <a:latin typeface="Lucida Console" panose="020B0609040504020204" pitchFamily="49" charset="0"/>
                <a:cs typeface="Courier New" panose="02070309020205020404" pitchFamily="49" charset="0"/>
              </a:rPr>
              <a:t>	  “Principal”: “*”</a:t>
            </a:r>
          </a:p>
          <a:p>
            <a:endParaRPr lang="en-US" sz="1600" dirty="0">
              <a:latin typeface="Lucida Console" panose="020B0609040504020204" pitchFamily="49" charset="0"/>
              <a:cs typeface="Courier New" panose="02070309020205020404" pitchFamily="49" charset="0"/>
            </a:endParaRPr>
          </a:p>
          <a:p>
            <a:r>
              <a:rPr lang="en-US" sz="1600" dirty="0">
                <a:latin typeface="Lucida Console" panose="020B0609040504020204" pitchFamily="49" charset="0"/>
                <a:cs typeface="Courier New" panose="02070309020205020404" pitchFamily="49" charset="0"/>
              </a:rPr>
              <a:t>	}</a:t>
            </a:r>
          </a:p>
          <a:p>
            <a:r>
              <a:rPr lang="en-US" sz="1600" dirty="0">
                <a:latin typeface="Lucida Console" panose="020B0609040504020204" pitchFamily="49" charset="0"/>
                <a:cs typeface="Courier New" panose="02070309020205020404" pitchFamily="49" charset="0"/>
              </a:rPr>
              <a:t>   ]</a:t>
            </a:r>
          </a:p>
          <a:p>
            <a:r>
              <a:rPr lang="en-US" sz="1600"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7794012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7</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cxnSp>
        <p:nvCxnSpPr>
          <p:cNvPr id="5" name="Straight Connector 4">
            <a:extLst>
              <a:ext uri="{FF2B5EF4-FFF2-40B4-BE49-F238E27FC236}">
                <a16:creationId xmlns:a16="http://schemas.microsoft.com/office/drawing/2014/main" id="{422B29C2-7AAD-449F-9F29-04B49863275D}"/>
              </a:ext>
            </a:extLst>
          </p:cNvPr>
          <p:cNvCxnSpPr/>
          <p:nvPr/>
        </p:nvCxnSpPr>
        <p:spPr>
          <a:xfrm>
            <a:off x="838200" y="3106514"/>
            <a:ext cx="3683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ound Diagonal Corner Rectangle 24">
            <a:extLst>
              <a:ext uri="{FF2B5EF4-FFF2-40B4-BE49-F238E27FC236}">
                <a16:creationId xmlns:a16="http://schemas.microsoft.com/office/drawing/2014/main" id="{508F9B59-F5A0-43D2-88F5-0814E8685CAE}"/>
              </a:ext>
            </a:extLst>
          </p:cNvPr>
          <p:cNvSpPr/>
          <p:nvPr/>
        </p:nvSpPr>
        <p:spPr>
          <a:xfrm>
            <a:off x="6515099" y="1842144"/>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ectangle 9">
            <a:extLst>
              <a:ext uri="{FF2B5EF4-FFF2-40B4-BE49-F238E27FC236}">
                <a16:creationId xmlns:a16="http://schemas.microsoft.com/office/drawing/2014/main" id="{2168262D-7BD7-445F-9F2B-7092623BE795}"/>
              </a:ext>
            </a:extLst>
          </p:cNvPr>
          <p:cNvSpPr/>
          <p:nvPr/>
        </p:nvSpPr>
        <p:spPr>
          <a:xfrm>
            <a:off x="874165" y="3320378"/>
            <a:ext cx="5026572" cy="184665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You are about to provide an </a:t>
            </a:r>
            <a:r>
              <a:rPr kumimoji="0" lang="en-US" sz="2000" b="0" i="0" u="none" strike="noStrike" kern="1200" cap="none" spc="0" normalizeH="0" baseline="0" noProof="0" dirty="0">
                <a:ln>
                  <a:noFill/>
                </a:ln>
                <a:solidFill>
                  <a:srgbClr val="00B050"/>
                </a:solidFill>
                <a:uLnTx/>
                <a:uFillTx/>
                <a:latin typeface="Amazon Ember" panose="020B0603020204020204" pitchFamily="34" charset="0"/>
                <a:ea typeface="Amazon Ember" panose="020B0603020204020204" pitchFamily="34" charset="0"/>
                <a:cs typeface="Amazon Ember" panose="020B0603020204020204" pitchFamily="34" charset="0"/>
              </a:rPr>
              <a:t>S3 bucket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resource-based permissions</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so you can </a:t>
            </a:r>
            <a:r>
              <a:rPr kumimoji="0" lang="en-US" sz="2000" b="0" i="0" u="none" strike="noStrike" kern="120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grant access to your friend,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Boo. </a:t>
            </a:r>
            <a:r>
              <a:rPr kumimoji="0" lang="en-US" sz="2000" b="0" i="0" u="none" strike="noStrike" kern="1200" cap="none" spc="0" normalizeH="0" baseline="0" noProof="0" dirty="0">
                <a:ln>
                  <a:noFill/>
                </a:ln>
                <a:effectLst/>
                <a:uLnTx/>
                <a:uFillTx/>
                <a:latin typeface="Amazon Ember" panose="020B0603020204020204" pitchFamily="34" charset="0"/>
                <a:ea typeface="Amazon Ember" panose="020B0603020204020204" pitchFamily="34" charset="0"/>
                <a:cs typeface="Amazon Ember" panose="020B0603020204020204" pitchFamily="34" charset="0"/>
              </a:rPr>
              <a:t>His AWS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account number </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is 123412341234 and his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IAM username is Boo</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What should be the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format for the ARN</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p:txBody>
      </p:sp>
      <p:grpSp>
        <p:nvGrpSpPr>
          <p:cNvPr id="11" name="Group 10"/>
          <p:cNvGrpSpPr/>
          <p:nvPr/>
        </p:nvGrpSpPr>
        <p:grpSpPr>
          <a:xfrm>
            <a:off x="1104177" y="2112276"/>
            <a:ext cx="471343" cy="463037"/>
            <a:chOff x="9161463" y="4692650"/>
            <a:chExt cx="360363" cy="354013"/>
          </a:xfrm>
        </p:grpSpPr>
        <p:sp>
          <p:nvSpPr>
            <p:cNvPr id="12"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id="{112786E9-DC21-4288-A55A-8C4C9D7FF356}"/>
              </a:ext>
            </a:extLst>
          </p:cNvPr>
          <p:cNvSpPr/>
          <p:nvPr/>
        </p:nvSpPr>
        <p:spPr>
          <a:xfrm>
            <a:off x="6515096" y="2112276"/>
            <a:ext cx="5351080" cy="141577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 “Principal”: {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“AWS”: [“arn:aws:s3:123412341234:user/Boo”]</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 </a:t>
            </a:r>
          </a:p>
        </p:txBody>
      </p:sp>
      <p:sp>
        <p:nvSpPr>
          <p:cNvPr id="17" name="Rectangle 16">
            <a:extLst>
              <a:ext uri="{FF2B5EF4-FFF2-40B4-BE49-F238E27FC236}">
                <a16:creationId xmlns:a16="http://schemas.microsoft.com/office/drawing/2014/main" id="{112786E9-DC21-4288-A55A-8C4C9D7FF356}"/>
              </a:ext>
            </a:extLst>
          </p:cNvPr>
          <p:cNvSpPr/>
          <p:nvPr/>
        </p:nvSpPr>
        <p:spPr>
          <a:xfrm>
            <a:off x="6515096" y="3713846"/>
            <a:ext cx="5351080" cy="1569660"/>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Tx/>
              <a:buAutoNum type="alphaUcPeriod" startAt="2"/>
              <a:tabLst/>
              <a:defRPr/>
            </a:pPr>
            <a:endPar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“AWS”: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a:t>
            </a:r>
            <a:r>
              <a:rPr lang="en-US" dirty="0" err="1">
                <a:solidFill>
                  <a:prstClr val="black"/>
                </a:solidFill>
                <a:latin typeface="Amazon Ember" panose="020B0603020204020204" pitchFamily="34" charset="0"/>
                <a:ea typeface="Amazon Ember" panose="020B0603020204020204" pitchFamily="34" charset="0"/>
                <a:cs typeface="Amazon Ember" panose="020B0603020204020204" pitchFamily="34" charset="0"/>
              </a:rPr>
              <a:t>arn:aws:iam</a:t>
            </a: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::123412341234:/user/Boo”]</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t>
            </a:r>
          </a:p>
        </p:txBody>
      </p:sp>
      <p:sp>
        <p:nvSpPr>
          <p:cNvPr id="18" name="Rectangle 17">
            <a:extLst>
              <a:ext uri="{FF2B5EF4-FFF2-40B4-BE49-F238E27FC236}">
                <a16:creationId xmlns:a16="http://schemas.microsoft.com/office/drawing/2014/main" id="{112786E9-DC21-4288-A55A-8C4C9D7FF356}"/>
              </a:ext>
            </a:extLst>
          </p:cNvPr>
          <p:cNvSpPr/>
          <p:nvPr/>
        </p:nvSpPr>
        <p:spPr>
          <a:xfrm>
            <a:off x="6515096" y="5417765"/>
            <a:ext cx="4838701" cy="984885"/>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You cannot do it with a bucket policy. You must create user-based permissions in IAM.</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9" name="Straight Connector 18">
            <a:extLst>
              <a:ext uri="{FF2B5EF4-FFF2-40B4-BE49-F238E27FC236}">
                <a16:creationId xmlns:a16="http://schemas.microsoft.com/office/drawing/2014/main" id="{AFFE413E-5C09-44E8-8B90-2DEC4721B81F}"/>
              </a:ext>
            </a:extLst>
          </p:cNvPr>
          <p:cNvCxnSpPr/>
          <p:nvPr/>
        </p:nvCxnSpPr>
        <p:spPr>
          <a:xfrm>
            <a:off x="6096000" y="1842145"/>
            <a:ext cx="0" cy="4068062"/>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F772EBE-7802-BE4B-808F-69BA57113C50}"/>
              </a:ext>
            </a:extLst>
          </p:cNvPr>
          <p:cNvSpPr/>
          <p:nvPr/>
        </p:nvSpPr>
        <p:spPr>
          <a:xfrm>
            <a:off x="6515096" y="3713846"/>
            <a:ext cx="5351080" cy="1138773"/>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Tx/>
              <a:buAutoNum type="alphaUcPeriod" startAt="2"/>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“Principal”: {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	“AWS”: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p:txBody>
      </p:sp>
      <p:sp>
        <p:nvSpPr>
          <p:cNvPr id="21" name="Rectangle 20">
            <a:extLst>
              <a:ext uri="{FF2B5EF4-FFF2-40B4-BE49-F238E27FC236}">
                <a16:creationId xmlns:a16="http://schemas.microsoft.com/office/drawing/2014/main" id="{DA525519-2A24-D947-9656-2F2E043E5C18}"/>
              </a:ext>
            </a:extLst>
          </p:cNvPr>
          <p:cNvSpPr/>
          <p:nvPr/>
        </p:nvSpPr>
        <p:spPr>
          <a:xfrm>
            <a:off x="6515096" y="2112276"/>
            <a:ext cx="5351080" cy="1415772"/>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A. “Principal”: { </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	“AWS”: [“arn:aws:s3:123412341234:user/Boo”]</a:t>
            </a: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	        } </a:t>
            </a:r>
          </a:p>
        </p:txBody>
      </p:sp>
      <p:sp>
        <p:nvSpPr>
          <p:cNvPr id="22" name="Rectangle 21">
            <a:extLst>
              <a:ext uri="{FF2B5EF4-FFF2-40B4-BE49-F238E27FC236}">
                <a16:creationId xmlns:a16="http://schemas.microsoft.com/office/drawing/2014/main" id="{422FCF6F-DE00-4045-BF54-3B2D2510018F}"/>
              </a:ext>
            </a:extLst>
          </p:cNvPr>
          <p:cNvSpPr/>
          <p:nvPr/>
        </p:nvSpPr>
        <p:spPr>
          <a:xfrm>
            <a:off x="6515096" y="5417765"/>
            <a:ext cx="4838701" cy="984885"/>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You cannot do it with a bucket policy. You must create user-based permissions in IAM.</a:t>
            </a:r>
          </a:p>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Rectangle 22">
            <a:extLst>
              <a:ext uri="{FF2B5EF4-FFF2-40B4-BE49-F238E27FC236}">
                <a16:creationId xmlns:a16="http://schemas.microsoft.com/office/drawing/2014/main" id="{24C8921B-F712-1644-A725-722131C090A1}"/>
              </a:ext>
            </a:extLst>
          </p:cNvPr>
          <p:cNvSpPr/>
          <p:nvPr/>
        </p:nvSpPr>
        <p:spPr>
          <a:xfrm>
            <a:off x="874165" y="3320378"/>
            <a:ext cx="5026572" cy="184665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are about to provide an S3 bucket resource-based permissions so you can grant access to your friend, Boo. His AWS account number is 123412341234 and his IAM username is Boo. What should be the format for the ARN?</a:t>
            </a:r>
          </a:p>
        </p:txBody>
      </p:sp>
    </p:spTree>
    <p:extLst>
      <p:ext uri="{BB962C8B-B14F-4D97-AF65-F5344CB8AC3E}">
        <p14:creationId xmlns:p14="http://schemas.microsoft.com/office/powerpoint/2010/main" val="210013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100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50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50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5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Sample Question</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8</a:t>
            </a:fld>
            <a:endParaRPr lang="en-US"/>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5" name="Rectangle 4">
            <a:extLst>
              <a:ext uri="{FF2B5EF4-FFF2-40B4-BE49-F238E27FC236}">
                <a16:creationId xmlns:a16="http://schemas.microsoft.com/office/drawing/2014/main" id="{5E1C2280-16DF-A44A-B77E-2F6B8674AF7B}"/>
              </a:ext>
            </a:extLst>
          </p:cNvPr>
          <p:cNvSpPr/>
          <p:nvPr/>
        </p:nvSpPr>
        <p:spPr>
          <a:xfrm>
            <a:off x="6515099" y="3868253"/>
            <a:ext cx="4893130"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Use CloudFront distributions for static content.</a:t>
            </a:r>
          </a:p>
        </p:txBody>
      </p:sp>
      <p:sp>
        <p:nvSpPr>
          <p:cNvPr id="6" name="Rectangle 5">
            <a:extLst>
              <a:ext uri="{FF2B5EF4-FFF2-40B4-BE49-F238E27FC236}">
                <a16:creationId xmlns:a16="http://schemas.microsoft.com/office/drawing/2014/main" id="{112786E9-DC21-4288-A55A-8C4C9D7FF356}"/>
              </a:ext>
            </a:extLst>
          </p:cNvPr>
          <p:cNvSpPr/>
          <p:nvPr/>
        </p:nvSpPr>
        <p:spPr>
          <a:xfrm>
            <a:off x="6515099" y="3873811"/>
            <a:ext cx="4893130"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3"/>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Use CloudFront distributions for static content.</a:t>
            </a:r>
          </a:p>
        </p:txBody>
      </p:sp>
      <p:sp>
        <p:nvSpPr>
          <p:cNvPr id="7" name="Rectangle 6">
            <a:extLst>
              <a:ext uri="{FF2B5EF4-FFF2-40B4-BE49-F238E27FC236}">
                <a16:creationId xmlns:a16="http://schemas.microsoft.com/office/drawing/2014/main" id="{112786E9-DC21-4288-A55A-8C4C9D7FF356}"/>
              </a:ext>
            </a:extLst>
          </p:cNvPr>
          <p:cNvSpPr/>
          <p:nvPr/>
        </p:nvSpPr>
        <p:spPr>
          <a:xfrm>
            <a:off x="6515099" y="3232059"/>
            <a:ext cx="540998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2"/>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Remove public read access and use pre-signed URLs with expiry dates.</a:t>
            </a:r>
          </a:p>
        </p:txBody>
      </p:sp>
      <p:cxnSp>
        <p:nvCxnSpPr>
          <p:cNvPr id="8" name="Straight Connector 7">
            <a:extLst>
              <a:ext uri="{FF2B5EF4-FFF2-40B4-BE49-F238E27FC236}">
                <a16:creationId xmlns:a16="http://schemas.microsoft.com/office/drawing/2014/main" id="{422B29C2-7AAD-449F-9F29-04B49863275D}"/>
              </a:ext>
            </a:extLst>
          </p:cNvPr>
          <p:cNvCxnSpPr/>
          <p:nvPr/>
        </p:nvCxnSpPr>
        <p:spPr>
          <a:xfrm>
            <a:off x="838200" y="3106514"/>
            <a:ext cx="3683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ound Diagonal Corner Rectangle 24">
            <a:extLst>
              <a:ext uri="{FF2B5EF4-FFF2-40B4-BE49-F238E27FC236}">
                <a16:creationId xmlns:a16="http://schemas.microsoft.com/office/drawing/2014/main" id="{036A023A-E6AD-4709-A893-CEB0C7911F12}"/>
              </a:ext>
            </a:extLst>
          </p:cNvPr>
          <p:cNvSpPr/>
          <p:nvPr/>
        </p:nvSpPr>
        <p:spPr>
          <a:xfrm>
            <a:off x="1005679" y="1842144"/>
            <a:ext cx="4532313"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 Diagonal Corner Rectangle 25">
            <a:extLst>
              <a:ext uri="{FF2B5EF4-FFF2-40B4-BE49-F238E27FC236}">
                <a16:creationId xmlns:a16="http://schemas.microsoft.com/office/drawing/2014/main" id="{20D4185F-B262-4D8D-8BE5-9A896BE2F218}"/>
              </a:ext>
            </a:extLst>
          </p:cNvPr>
          <p:cNvSpPr/>
          <p:nvPr/>
        </p:nvSpPr>
        <p:spPr>
          <a:xfrm>
            <a:off x="838198" y="1778644"/>
            <a:ext cx="1130302" cy="1130302"/>
          </a:xfrm>
          <a:prstGeom prst="round2Diag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Round Diagonal Corner Rectangle 26">
            <a:extLst>
              <a:ext uri="{FF2B5EF4-FFF2-40B4-BE49-F238E27FC236}">
                <a16:creationId xmlns:a16="http://schemas.microsoft.com/office/drawing/2014/main" id="{DE53DC2E-6593-45C3-9623-5FC481F6E083}"/>
              </a:ext>
            </a:extLst>
          </p:cNvPr>
          <p:cNvSpPr/>
          <p:nvPr/>
        </p:nvSpPr>
        <p:spPr>
          <a:xfrm>
            <a:off x="838198" y="1842144"/>
            <a:ext cx="1003301" cy="1003301"/>
          </a:xfrm>
          <a:prstGeom prst="round2DiagRect">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Round Diagonal Corner Rectangle 24">
            <a:extLst>
              <a:ext uri="{FF2B5EF4-FFF2-40B4-BE49-F238E27FC236}">
                <a16:creationId xmlns:a16="http://schemas.microsoft.com/office/drawing/2014/main" id="{508F9B59-F5A0-43D2-88F5-0814E8685CAE}"/>
              </a:ext>
            </a:extLst>
          </p:cNvPr>
          <p:cNvSpPr/>
          <p:nvPr/>
        </p:nvSpPr>
        <p:spPr>
          <a:xfrm>
            <a:off x="6515099" y="1842144"/>
            <a:ext cx="4838699" cy="1003301"/>
          </a:xfrm>
          <a:prstGeom prst="round2DiagRect">
            <a:avLst/>
          </a:prstGeom>
          <a:pattFill prst="ltUpDiag">
            <a:fgClr>
              <a:schemeClr val="bg1">
                <a:lumMod val="95000"/>
              </a:schemeClr>
            </a:fgClr>
            <a:bgClr>
              <a:schemeClr val="bg1"/>
            </a:bgClr>
          </a:patt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13" name="Group 12"/>
          <p:cNvGrpSpPr/>
          <p:nvPr/>
        </p:nvGrpSpPr>
        <p:grpSpPr>
          <a:xfrm>
            <a:off x="1104177" y="2112276"/>
            <a:ext cx="471343" cy="463037"/>
            <a:chOff x="9161463" y="4692650"/>
            <a:chExt cx="360363" cy="354013"/>
          </a:xfrm>
        </p:grpSpPr>
        <p:sp>
          <p:nvSpPr>
            <p:cNvPr id="14" name="Freeform 156"/>
            <p:cNvSpPr>
              <a:spLocks noEditPoints="1"/>
            </p:cNvSpPr>
            <p:nvPr/>
          </p:nvSpPr>
          <p:spPr bwMode="auto">
            <a:xfrm>
              <a:off x="9161463" y="4692650"/>
              <a:ext cx="255588" cy="330200"/>
            </a:xfrm>
            <a:custGeom>
              <a:avLst/>
              <a:gdLst>
                <a:gd name="T0" fmla="*/ 48 w 68"/>
                <a:gd name="T1" fmla="*/ 76 h 88"/>
                <a:gd name="T2" fmla="*/ 48 w 68"/>
                <a:gd name="T3" fmla="*/ 76 h 88"/>
                <a:gd name="T4" fmla="*/ 49 w 68"/>
                <a:gd name="T5" fmla="*/ 76 h 88"/>
                <a:gd name="T6" fmla="*/ 50 w 68"/>
                <a:gd name="T7" fmla="*/ 74 h 88"/>
                <a:gd name="T8" fmla="*/ 68 w 68"/>
                <a:gd name="T9" fmla="*/ 56 h 88"/>
                <a:gd name="T10" fmla="*/ 68 w 68"/>
                <a:gd name="T11" fmla="*/ 22 h 88"/>
                <a:gd name="T12" fmla="*/ 67 w 68"/>
                <a:gd name="T13" fmla="*/ 21 h 88"/>
                <a:gd name="T14" fmla="*/ 47 w 68"/>
                <a:gd name="T15" fmla="*/ 1 h 88"/>
                <a:gd name="T16" fmla="*/ 46 w 68"/>
                <a:gd name="T17" fmla="*/ 0 h 88"/>
                <a:gd name="T18" fmla="*/ 2 w 68"/>
                <a:gd name="T19" fmla="*/ 0 h 88"/>
                <a:gd name="T20" fmla="*/ 0 w 68"/>
                <a:gd name="T21" fmla="*/ 2 h 88"/>
                <a:gd name="T22" fmla="*/ 0 w 68"/>
                <a:gd name="T23" fmla="*/ 86 h 88"/>
                <a:gd name="T24" fmla="*/ 2 w 68"/>
                <a:gd name="T25" fmla="*/ 88 h 88"/>
                <a:gd name="T26" fmla="*/ 45 w 68"/>
                <a:gd name="T27" fmla="*/ 88 h 88"/>
                <a:gd name="T28" fmla="*/ 48 w 68"/>
                <a:gd name="T29" fmla="*/ 76 h 88"/>
                <a:gd name="T30" fmla="*/ 46 w 68"/>
                <a:gd name="T31" fmla="*/ 2 h 88"/>
                <a:gd name="T32" fmla="*/ 66 w 68"/>
                <a:gd name="T33" fmla="*/ 22 h 88"/>
                <a:gd name="T34" fmla="*/ 46 w 68"/>
                <a:gd name="T35" fmla="*/ 22 h 88"/>
                <a:gd name="T36" fmla="*/ 46 w 68"/>
                <a:gd name="T37" fmla="*/ 2 h 88"/>
                <a:gd name="T38" fmla="*/ 14 w 68"/>
                <a:gd name="T39" fmla="*/ 24 h 88"/>
                <a:gd name="T40" fmla="*/ 32 w 68"/>
                <a:gd name="T41" fmla="*/ 24 h 88"/>
                <a:gd name="T42" fmla="*/ 34 w 68"/>
                <a:gd name="T43" fmla="*/ 26 h 88"/>
                <a:gd name="T44" fmla="*/ 32 w 68"/>
                <a:gd name="T45" fmla="*/ 28 h 88"/>
                <a:gd name="T46" fmla="*/ 14 w 68"/>
                <a:gd name="T47" fmla="*/ 28 h 88"/>
                <a:gd name="T48" fmla="*/ 12 w 68"/>
                <a:gd name="T49" fmla="*/ 26 h 88"/>
                <a:gd name="T50" fmla="*/ 14 w 68"/>
                <a:gd name="T51" fmla="*/ 24 h 88"/>
                <a:gd name="T52" fmla="*/ 14 w 68"/>
                <a:gd name="T53" fmla="*/ 36 h 88"/>
                <a:gd name="T54" fmla="*/ 46 w 68"/>
                <a:gd name="T55" fmla="*/ 36 h 88"/>
                <a:gd name="T56" fmla="*/ 48 w 68"/>
                <a:gd name="T57" fmla="*/ 38 h 88"/>
                <a:gd name="T58" fmla="*/ 46 w 68"/>
                <a:gd name="T59" fmla="*/ 40 h 88"/>
                <a:gd name="T60" fmla="*/ 14 w 68"/>
                <a:gd name="T61" fmla="*/ 40 h 88"/>
                <a:gd name="T62" fmla="*/ 12 w 68"/>
                <a:gd name="T63" fmla="*/ 38 h 88"/>
                <a:gd name="T64" fmla="*/ 14 w 68"/>
                <a:gd name="T65" fmla="*/ 36 h 88"/>
                <a:gd name="T66" fmla="*/ 34 w 68"/>
                <a:gd name="T67" fmla="*/ 64 h 88"/>
                <a:gd name="T68" fmla="*/ 14 w 68"/>
                <a:gd name="T69" fmla="*/ 64 h 88"/>
                <a:gd name="T70" fmla="*/ 12 w 68"/>
                <a:gd name="T71" fmla="*/ 62 h 88"/>
                <a:gd name="T72" fmla="*/ 14 w 68"/>
                <a:gd name="T73" fmla="*/ 60 h 88"/>
                <a:gd name="T74" fmla="*/ 34 w 68"/>
                <a:gd name="T75" fmla="*/ 60 h 88"/>
                <a:gd name="T76" fmla="*/ 36 w 68"/>
                <a:gd name="T77" fmla="*/ 62 h 88"/>
                <a:gd name="T78" fmla="*/ 34 w 68"/>
                <a:gd name="T79" fmla="*/ 64 h 88"/>
                <a:gd name="T80" fmla="*/ 38 w 68"/>
                <a:gd name="T81" fmla="*/ 52 h 88"/>
                <a:gd name="T82" fmla="*/ 14 w 68"/>
                <a:gd name="T83" fmla="*/ 52 h 88"/>
                <a:gd name="T84" fmla="*/ 12 w 68"/>
                <a:gd name="T85" fmla="*/ 50 h 88"/>
                <a:gd name="T86" fmla="*/ 14 w 68"/>
                <a:gd name="T87" fmla="*/ 48 h 88"/>
                <a:gd name="T88" fmla="*/ 38 w 68"/>
                <a:gd name="T89" fmla="*/ 48 h 88"/>
                <a:gd name="T90" fmla="*/ 40 w 68"/>
                <a:gd name="T91" fmla="*/ 50 h 88"/>
                <a:gd name="T92" fmla="*/ 38 w 68"/>
                <a:gd name="T93"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8" h="88">
                  <a:moveTo>
                    <a:pt x="48" y="76"/>
                  </a:moveTo>
                  <a:cubicBezTo>
                    <a:pt x="48" y="76"/>
                    <a:pt x="48" y="76"/>
                    <a:pt x="48" y="76"/>
                  </a:cubicBezTo>
                  <a:cubicBezTo>
                    <a:pt x="48" y="76"/>
                    <a:pt x="49" y="76"/>
                    <a:pt x="49" y="76"/>
                  </a:cubicBezTo>
                  <a:cubicBezTo>
                    <a:pt x="49" y="75"/>
                    <a:pt x="49" y="74"/>
                    <a:pt x="50" y="74"/>
                  </a:cubicBezTo>
                  <a:cubicBezTo>
                    <a:pt x="68" y="56"/>
                    <a:pt x="68" y="56"/>
                    <a:pt x="68" y="56"/>
                  </a:cubicBezTo>
                  <a:cubicBezTo>
                    <a:pt x="68" y="22"/>
                    <a:pt x="68" y="22"/>
                    <a:pt x="68" y="22"/>
                  </a:cubicBezTo>
                  <a:cubicBezTo>
                    <a:pt x="68" y="21"/>
                    <a:pt x="68" y="21"/>
                    <a:pt x="67" y="21"/>
                  </a:cubicBezTo>
                  <a:cubicBezTo>
                    <a:pt x="47" y="1"/>
                    <a:pt x="47" y="1"/>
                    <a:pt x="47" y="1"/>
                  </a:cubicBezTo>
                  <a:cubicBezTo>
                    <a:pt x="47" y="0"/>
                    <a:pt x="47" y="0"/>
                    <a:pt x="46" y="0"/>
                  </a:cubicBezTo>
                  <a:cubicBezTo>
                    <a:pt x="2" y="0"/>
                    <a:pt x="2" y="0"/>
                    <a:pt x="2" y="0"/>
                  </a:cubicBezTo>
                  <a:cubicBezTo>
                    <a:pt x="1" y="0"/>
                    <a:pt x="0" y="1"/>
                    <a:pt x="0" y="2"/>
                  </a:cubicBezTo>
                  <a:cubicBezTo>
                    <a:pt x="0" y="86"/>
                    <a:pt x="0" y="86"/>
                    <a:pt x="0" y="86"/>
                  </a:cubicBezTo>
                  <a:cubicBezTo>
                    <a:pt x="0" y="87"/>
                    <a:pt x="1" y="88"/>
                    <a:pt x="2" y="88"/>
                  </a:cubicBezTo>
                  <a:cubicBezTo>
                    <a:pt x="45" y="88"/>
                    <a:pt x="45" y="88"/>
                    <a:pt x="45" y="88"/>
                  </a:cubicBezTo>
                  <a:lnTo>
                    <a:pt x="48" y="76"/>
                  </a:lnTo>
                  <a:close/>
                  <a:moveTo>
                    <a:pt x="46" y="2"/>
                  </a:moveTo>
                  <a:cubicBezTo>
                    <a:pt x="66" y="22"/>
                    <a:pt x="66" y="22"/>
                    <a:pt x="66" y="22"/>
                  </a:cubicBezTo>
                  <a:cubicBezTo>
                    <a:pt x="46" y="22"/>
                    <a:pt x="46" y="22"/>
                    <a:pt x="46" y="22"/>
                  </a:cubicBezTo>
                  <a:lnTo>
                    <a:pt x="46" y="2"/>
                  </a:lnTo>
                  <a:close/>
                  <a:moveTo>
                    <a:pt x="14" y="24"/>
                  </a:moveTo>
                  <a:cubicBezTo>
                    <a:pt x="32" y="24"/>
                    <a:pt x="32" y="24"/>
                    <a:pt x="32" y="24"/>
                  </a:cubicBezTo>
                  <a:cubicBezTo>
                    <a:pt x="33" y="24"/>
                    <a:pt x="34" y="25"/>
                    <a:pt x="34" y="26"/>
                  </a:cubicBezTo>
                  <a:cubicBezTo>
                    <a:pt x="34" y="27"/>
                    <a:pt x="33" y="28"/>
                    <a:pt x="32" y="28"/>
                  </a:cubicBezTo>
                  <a:cubicBezTo>
                    <a:pt x="14" y="28"/>
                    <a:pt x="14" y="28"/>
                    <a:pt x="14" y="28"/>
                  </a:cubicBezTo>
                  <a:cubicBezTo>
                    <a:pt x="13" y="28"/>
                    <a:pt x="12" y="27"/>
                    <a:pt x="12" y="26"/>
                  </a:cubicBezTo>
                  <a:cubicBezTo>
                    <a:pt x="12" y="25"/>
                    <a:pt x="13" y="24"/>
                    <a:pt x="14" y="24"/>
                  </a:cubicBezTo>
                  <a:close/>
                  <a:moveTo>
                    <a:pt x="14" y="36"/>
                  </a:moveTo>
                  <a:cubicBezTo>
                    <a:pt x="46" y="36"/>
                    <a:pt x="46" y="36"/>
                    <a:pt x="46" y="36"/>
                  </a:cubicBezTo>
                  <a:cubicBezTo>
                    <a:pt x="47" y="36"/>
                    <a:pt x="48" y="37"/>
                    <a:pt x="48" y="38"/>
                  </a:cubicBezTo>
                  <a:cubicBezTo>
                    <a:pt x="48" y="39"/>
                    <a:pt x="47" y="40"/>
                    <a:pt x="46" y="40"/>
                  </a:cubicBezTo>
                  <a:cubicBezTo>
                    <a:pt x="14" y="40"/>
                    <a:pt x="14" y="40"/>
                    <a:pt x="14" y="40"/>
                  </a:cubicBezTo>
                  <a:cubicBezTo>
                    <a:pt x="13" y="40"/>
                    <a:pt x="12" y="39"/>
                    <a:pt x="12" y="38"/>
                  </a:cubicBezTo>
                  <a:cubicBezTo>
                    <a:pt x="12" y="37"/>
                    <a:pt x="13" y="36"/>
                    <a:pt x="14" y="36"/>
                  </a:cubicBezTo>
                  <a:close/>
                  <a:moveTo>
                    <a:pt x="34" y="64"/>
                  </a:moveTo>
                  <a:cubicBezTo>
                    <a:pt x="14" y="64"/>
                    <a:pt x="14" y="64"/>
                    <a:pt x="14" y="64"/>
                  </a:cubicBezTo>
                  <a:cubicBezTo>
                    <a:pt x="13" y="64"/>
                    <a:pt x="12" y="63"/>
                    <a:pt x="12" y="62"/>
                  </a:cubicBezTo>
                  <a:cubicBezTo>
                    <a:pt x="12" y="61"/>
                    <a:pt x="13" y="60"/>
                    <a:pt x="14" y="60"/>
                  </a:cubicBezTo>
                  <a:cubicBezTo>
                    <a:pt x="34" y="60"/>
                    <a:pt x="34" y="60"/>
                    <a:pt x="34" y="60"/>
                  </a:cubicBezTo>
                  <a:cubicBezTo>
                    <a:pt x="35" y="60"/>
                    <a:pt x="36" y="61"/>
                    <a:pt x="36" y="62"/>
                  </a:cubicBezTo>
                  <a:cubicBezTo>
                    <a:pt x="36" y="63"/>
                    <a:pt x="35" y="64"/>
                    <a:pt x="34" y="64"/>
                  </a:cubicBezTo>
                  <a:close/>
                  <a:moveTo>
                    <a:pt x="38" y="52"/>
                  </a:moveTo>
                  <a:cubicBezTo>
                    <a:pt x="14" y="52"/>
                    <a:pt x="14" y="52"/>
                    <a:pt x="14" y="52"/>
                  </a:cubicBezTo>
                  <a:cubicBezTo>
                    <a:pt x="13" y="52"/>
                    <a:pt x="12" y="51"/>
                    <a:pt x="12" y="50"/>
                  </a:cubicBezTo>
                  <a:cubicBezTo>
                    <a:pt x="12" y="49"/>
                    <a:pt x="13" y="48"/>
                    <a:pt x="14" y="48"/>
                  </a:cubicBezTo>
                  <a:cubicBezTo>
                    <a:pt x="38" y="48"/>
                    <a:pt x="38" y="48"/>
                    <a:pt x="38" y="48"/>
                  </a:cubicBezTo>
                  <a:cubicBezTo>
                    <a:pt x="39" y="48"/>
                    <a:pt x="40" y="49"/>
                    <a:pt x="40" y="50"/>
                  </a:cubicBezTo>
                  <a:cubicBezTo>
                    <a:pt x="40" y="51"/>
                    <a:pt x="39" y="52"/>
                    <a:pt x="38" y="5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5" name="Freeform 157"/>
            <p:cNvSpPr>
              <a:spLocks/>
            </p:cNvSpPr>
            <p:nvPr/>
          </p:nvSpPr>
          <p:spPr bwMode="auto">
            <a:xfrm>
              <a:off x="9364663" y="4903788"/>
              <a:ext cx="119063" cy="119063"/>
            </a:xfrm>
            <a:custGeom>
              <a:avLst/>
              <a:gdLst>
                <a:gd name="T0" fmla="*/ 45 w 75"/>
                <a:gd name="T1" fmla="*/ 0 h 75"/>
                <a:gd name="T2" fmla="*/ 0 w 75"/>
                <a:gd name="T3" fmla="*/ 45 h 75"/>
                <a:gd name="T4" fmla="*/ 30 w 75"/>
                <a:gd name="T5" fmla="*/ 75 h 75"/>
                <a:gd name="T6" fmla="*/ 75 w 75"/>
                <a:gd name="T7" fmla="*/ 30 h 75"/>
                <a:gd name="T8" fmla="*/ 45 w 75"/>
                <a:gd name="T9" fmla="*/ 0 h 75"/>
              </a:gdLst>
              <a:ahLst/>
              <a:cxnLst>
                <a:cxn ang="0">
                  <a:pos x="T0" y="T1"/>
                </a:cxn>
                <a:cxn ang="0">
                  <a:pos x="T2" y="T3"/>
                </a:cxn>
                <a:cxn ang="0">
                  <a:pos x="T4" y="T5"/>
                </a:cxn>
                <a:cxn ang="0">
                  <a:pos x="T6" y="T7"/>
                </a:cxn>
                <a:cxn ang="0">
                  <a:pos x="T8" y="T9"/>
                </a:cxn>
              </a:cxnLst>
              <a:rect l="0" t="0" r="r" b="b"/>
              <a:pathLst>
                <a:path w="75" h="75">
                  <a:moveTo>
                    <a:pt x="45" y="0"/>
                  </a:moveTo>
                  <a:lnTo>
                    <a:pt x="0" y="45"/>
                  </a:lnTo>
                  <a:lnTo>
                    <a:pt x="30" y="75"/>
                  </a:lnTo>
                  <a:lnTo>
                    <a:pt x="75" y="30"/>
                  </a:lnTo>
                  <a:lnTo>
                    <a:pt x="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6" name="Freeform 158"/>
            <p:cNvSpPr>
              <a:spLocks/>
            </p:cNvSpPr>
            <p:nvPr/>
          </p:nvSpPr>
          <p:spPr bwMode="auto">
            <a:xfrm>
              <a:off x="9340850" y="4989513"/>
              <a:ext cx="57150" cy="57150"/>
            </a:xfrm>
            <a:custGeom>
              <a:avLst/>
              <a:gdLst>
                <a:gd name="T0" fmla="*/ 4 w 15"/>
                <a:gd name="T1" fmla="*/ 0 h 15"/>
                <a:gd name="T2" fmla="*/ 0 w 15"/>
                <a:gd name="T3" fmla="*/ 12 h 15"/>
                <a:gd name="T4" fmla="*/ 1 w 15"/>
                <a:gd name="T5" fmla="*/ 14 h 15"/>
                <a:gd name="T6" fmla="*/ 2 w 15"/>
                <a:gd name="T7" fmla="*/ 15 h 15"/>
                <a:gd name="T8" fmla="*/ 3 w 15"/>
                <a:gd name="T9" fmla="*/ 15 h 15"/>
                <a:gd name="T10" fmla="*/ 15 w 15"/>
                <a:gd name="T11" fmla="*/ 11 h 15"/>
                <a:gd name="T12" fmla="*/ 4 w 15"/>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4" y="0"/>
                  </a:moveTo>
                  <a:cubicBezTo>
                    <a:pt x="0" y="12"/>
                    <a:pt x="0" y="12"/>
                    <a:pt x="0" y="12"/>
                  </a:cubicBezTo>
                  <a:cubicBezTo>
                    <a:pt x="0" y="13"/>
                    <a:pt x="0" y="14"/>
                    <a:pt x="1" y="14"/>
                  </a:cubicBezTo>
                  <a:cubicBezTo>
                    <a:pt x="1" y="15"/>
                    <a:pt x="1" y="15"/>
                    <a:pt x="2" y="15"/>
                  </a:cubicBezTo>
                  <a:cubicBezTo>
                    <a:pt x="2" y="15"/>
                    <a:pt x="2" y="15"/>
                    <a:pt x="3" y="15"/>
                  </a:cubicBezTo>
                  <a:cubicBezTo>
                    <a:pt x="15" y="11"/>
                    <a:pt x="15" y="11"/>
                    <a:pt x="15" y="11"/>
                  </a:cubicBezTo>
                  <a:lnTo>
                    <a:pt x="4"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Freeform 159"/>
            <p:cNvSpPr>
              <a:spLocks/>
            </p:cNvSpPr>
            <p:nvPr/>
          </p:nvSpPr>
          <p:spPr bwMode="auto">
            <a:xfrm>
              <a:off x="9447213" y="4865688"/>
              <a:ext cx="74613" cy="74613"/>
            </a:xfrm>
            <a:custGeom>
              <a:avLst/>
              <a:gdLst>
                <a:gd name="T0" fmla="*/ 19 w 20"/>
                <a:gd name="T1" fmla="*/ 11 h 20"/>
                <a:gd name="T2" fmla="*/ 9 w 20"/>
                <a:gd name="T3" fmla="*/ 1 h 20"/>
                <a:gd name="T4" fmla="*/ 7 w 20"/>
                <a:gd name="T5" fmla="*/ 1 h 20"/>
                <a:gd name="T6" fmla="*/ 0 w 20"/>
                <a:gd name="T7" fmla="*/ 7 h 20"/>
                <a:gd name="T8" fmla="*/ 13 w 20"/>
                <a:gd name="T9" fmla="*/ 20 h 20"/>
                <a:gd name="T10" fmla="*/ 19 w 20"/>
                <a:gd name="T11" fmla="*/ 13 h 20"/>
                <a:gd name="T12" fmla="*/ 19 w 20"/>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19" y="11"/>
                  </a:moveTo>
                  <a:cubicBezTo>
                    <a:pt x="9" y="1"/>
                    <a:pt x="9" y="1"/>
                    <a:pt x="9" y="1"/>
                  </a:cubicBezTo>
                  <a:cubicBezTo>
                    <a:pt x="9" y="0"/>
                    <a:pt x="7" y="0"/>
                    <a:pt x="7" y="1"/>
                  </a:cubicBezTo>
                  <a:cubicBezTo>
                    <a:pt x="0" y="7"/>
                    <a:pt x="0" y="7"/>
                    <a:pt x="0" y="7"/>
                  </a:cubicBezTo>
                  <a:cubicBezTo>
                    <a:pt x="13" y="20"/>
                    <a:pt x="13" y="20"/>
                    <a:pt x="13" y="20"/>
                  </a:cubicBezTo>
                  <a:cubicBezTo>
                    <a:pt x="19" y="13"/>
                    <a:pt x="19" y="13"/>
                    <a:pt x="19" y="13"/>
                  </a:cubicBezTo>
                  <a:cubicBezTo>
                    <a:pt x="20" y="13"/>
                    <a:pt x="20" y="11"/>
                    <a:pt x="19" y="1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grpSp>
      <p:sp>
        <p:nvSpPr>
          <p:cNvPr id="18" name="Rectangle 17">
            <a:extLst>
              <a:ext uri="{FF2B5EF4-FFF2-40B4-BE49-F238E27FC236}">
                <a16:creationId xmlns:a16="http://schemas.microsoft.com/office/drawing/2014/main" id="{112786E9-DC21-4288-A55A-8C4C9D7FF356}"/>
              </a:ext>
            </a:extLst>
          </p:cNvPr>
          <p:cNvSpPr/>
          <p:nvPr/>
        </p:nvSpPr>
        <p:spPr>
          <a:xfrm>
            <a:off x="6515099" y="2597913"/>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Store photos on an EBS volume of the web server.</a:t>
            </a:r>
          </a:p>
        </p:txBody>
      </p:sp>
      <p:sp>
        <p:nvSpPr>
          <p:cNvPr id="19" name="Rectangle 18">
            <a:extLst>
              <a:ext uri="{FF2B5EF4-FFF2-40B4-BE49-F238E27FC236}">
                <a16:creationId xmlns:a16="http://schemas.microsoft.com/office/drawing/2014/main" id="{112786E9-DC21-4288-A55A-8C4C9D7FF356}"/>
              </a:ext>
            </a:extLst>
          </p:cNvPr>
          <p:cNvSpPr/>
          <p:nvPr/>
        </p:nvSpPr>
        <p:spPr>
          <a:xfrm>
            <a:off x="6515099" y="4527654"/>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Block the IPs of the offending websites in Security Groups.</a:t>
            </a:r>
          </a:p>
        </p:txBody>
      </p:sp>
      <p:cxnSp>
        <p:nvCxnSpPr>
          <p:cNvPr id="20" name="Straight Connector 19">
            <a:extLst>
              <a:ext uri="{FF2B5EF4-FFF2-40B4-BE49-F238E27FC236}">
                <a16:creationId xmlns:a16="http://schemas.microsoft.com/office/drawing/2014/main" id="{AFFE413E-5C09-44E8-8B90-2DEC4721B81F}"/>
              </a:ext>
            </a:extLst>
          </p:cNvPr>
          <p:cNvCxnSpPr/>
          <p:nvPr/>
        </p:nvCxnSpPr>
        <p:spPr>
          <a:xfrm>
            <a:off x="6096000" y="1842145"/>
            <a:ext cx="0" cy="3587169"/>
          </a:xfrm>
          <a:prstGeom prst="line">
            <a:avLst/>
          </a:prstGeom>
          <a:ln>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3AA5BF-7737-DF47-B291-B89BC2CF9FCC}"/>
              </a:ext>
            </a:extLst>
          </p:cNvPr>
          <p:cNvSpPr/>
          <p:nvPr/>
        </p:nvSpPr>
        <p:spPr>
          <a:xfrm>
            <a:off x="6515097" y="2602233"/>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Store photos on an EBS volume of the web server.</a:t>
            </a:r>
          </a:p>
        </p:txBody>
      </p:sp>
      <p:sp>
        <p:nvSpPr>
          <p:cNvPr id="22" name="Rectangle 21">
            <a:extLst>
              <a:ext uri="{FF2B5EF4-FFF2-40B4-BE49-F238E27FC236}">
                <a16:creationId xmlns:a16="http://schemas.microsoft.com/office/drawing/2014/main" id="{521B8181-7721-F049-BD9F-03DBA16E6A11}"/>
              </a:ext>
            </a:extLst>
          </p:cNvPr>
          <p:cNvSpPr/>
          <p:nvPr/>
        </p:nvSpPr>
        <p:spPr>
          <a:xfrm>
            <a:off x="6515097" y="4523334"/>
            <a:ext cx="4838701" cy="553998"/>
          </a:xfrm>
          <a:prstGeom prst="rect">
            <a:avLst/>
          </a:prstGeom>
        </p:spPr>
        <p:txBody>
          <a:bodyPr wrap="square" lIns="0" tIns="0" rIns="0" bIns="0">
            <a:spAutoFit/>
          </a:bodyPr>
          <a:lstStyle/>
          <a:p>
            <a:pPr marL="342900" marR="0" lvl="0" indent="-342900" algn="l" defTabSz="914400" rtl="0" eaLnBrk="1" fontAlgn="auto" latinLnBrk="0" hangingPunct="1">
              <a:lnSpc>
                <a:spcPct val="100000"/>
              </a:lnSpc>
              <a:spcBef>
                <a:spcPts val="1200"/>
              </a:spcBef>
              <a:spcAft>
                <a:spcPts val="0"/>
              </a:spcAft>
              <a:buClrTx/>
              <a:buSzTx/>
              <a:buFont typeface="+mj-lt"/>
              <a:buAutoNum type="alphaUcPeriod" startAt="4"/>
              <a:tabLst/>
              <a:defRPr/>
            </a:pPr>
            <a:r>
              <a:rPr kumimoji="0" lang="en-US" sz="1800" b="0" i="0" u="none" strike="sngStrike" kern="1200" cap="none" spc="0" normalizeH="0" baseline="0" noProof="0" dirty="0">
                <a:ln>
                  <a:noFill/>
                </a:ln>
                <a:solidFill>
                  <a:schemeClr val="bg1">
                    <a:lumMod val="65000"/>
                  </a:schemeClr>
                </a:solidFill>
                <a:effectLst/>
                <a:uLnTx/>
                <a:uFillTx/>
                <a:latin typeface="Amazon Ember" panose="020B0603020204020204" pitchFamily="34" charset="0"/>
                <a:ea typeface="Amazon Ember" panose="020B0603020204020204" pitchFamily="34" charset="0"/>
                <a:cs typeface="Amazon Ember" panose="020B0603020204020204" pitchFamily="34" charset="0"/>
              </a:rPr>
              <a:t>Block the IPs of the offending websites in Security Groups.</a:t>
            </a:r>
          </a:p>
        </p:txBody>
      </p:sp>
      <p:sp>
        <p:nvSpPr>
          <p:cNvPr id="23" name="Rectangle 22">
            <a:extLst>
              <a:ext uri="{FF2B5EF4-FFF2-40B4-BE49-F238E27FC236}">
                <a16:creationId xmlns:a16="http://schemas.microsoft.com/office/drawing/2014/main" id="{0E00110B-C3BE-1F40-9BD0-3C01CCBE4460}"/>
              </a:ext>
            </a:extLst>
          </p:cNvPr>
          <p:cNvSpPr/>
          <p:nvPr/>
        </p:nvSpPr>
        <p:spPr>
          <a:xfrm>
            <a:off x="839132" y="3302220"/>
            <a:ext cx="4838701" cy="215443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lang="en-US" sz="2000"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You run an ad-supported, photo-sharing website using Amazon S3 to serve photos to visitors of your site. At some point, you find out that other sites are linking to the photos on your site, causing loss to your business. What is an effective method to mitigate this problem?</a:t>
            </a:r>
          </a:p>
        </p:txBody>
      </p:sp>
      <p:sp>
        <p:nvSpPr>
          <p:cNvPr id="24" name="Rectangle 23">
            <a:extLst>
              <a:ext uri="{FF2B5EF4-FFF2-40B4-BE49-F238E27FC236}">
                <a16:creationId xmlns:a16="http://schemas.microsoft.com/office/drawing/2014/main" id="{2168262D-7BD7-445F-9F2B-7092623BE795}"/>
              </a:ext>
            </a:extLst>
          </p:cNvPr>
          <p:cNvSpPr/>
          <p:nvPr/>
        </p:nvSpPr>
        <p:spPr>
          <a:xfrm>
            <a:off x="838200" y="3304081"/>
            <a:ext cx="4838701" cy="2154436"/>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600"/>
              </a:spcBef>
              <a:spcAft>
                <a:spcPts val="0"/>
              </a:spcAft>
              <a:buClrTx/>
              <a:buSzTx/>
              <a:buFontTx/>
              <a:buNone/>
              <a:tabLst>
                <a:tab pos="1970088" algn="l"/>
              </a:tabLst>
              <a:defRPr/>
            </a:pP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You run an ad-supported,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photo-sharing website using Amazon S3</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to serve photos to visitors of your site. At some point, you find out that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other sites are linking to the photos on your site</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causing loss to your business. What is an </a:t>
            </a:r>
            <a:r>
              <a:rPr kumimoji="0" lang="en-US" sz="2000" b="0" i="0" u="none" strike="noStrike" kern="1200" cap="none" spc="0" normalizeH="0" baseline="0" noProof="0" dirty="0">
                <a:ln>
                  <a:noFill/>
                </a:ln>
                <a:solidFill>
                  <a:srgbClr val="00B050"/>
                </a:solidFill>
                <a:effectLst/>
                <a:uLnTx/>
                <a:uFillTx/>
                <a:latin typeface="Amazon Ember" panose="020B0603020204020204" pitchFamily="34" charset="0"/>
                <a:ea typeface="Amazon Ember" panose="020B0603020204020204" pitchFamily="34" charset="0"/>
                <a:cs typeface="Amazon Ember" panose="020B0603020204020204" pitchFamily="34" charset="0"/>
              </a:rPr>
              <a:t>effective method to mitigate</a:t>
            </a:r>
            <a:r>
              <a:rPr kumimoji="0" lang="en-US" sz="2000" b="0" i="0" u="none" strike="noStrike" kern="1200" cap="none" spc="0" normalizeH="0" baseline="0" noProof="0" dirty="0">
                <a:ln>
                  <a:noFill/>
                </a:ln>
                <a:solidFill>
                  <a:srgbClr val="474746">
                    <a:lumMod val="50000"/>
                  </a:srgbClr>
                </a:solidFill>
                <a:effectLst/>
                <a:uLnTx/>
                <a:uFillTx/>
                <a:latin typeface="Amazon Ember" panose="020B0603020204020204" pitchFamily="34" charset="0"/>
                <a:ea typeface="Amazon Ember" panose="020B0603020204020204" pitchFamily="34" charset="0"/>
                <a:cs typeface="Amazon Ember" panose="020B0603020204020204" pitchFamily="34" charset="0"/>
              </a:rPr>
              <a:t> this problem?</a:t>
            </a:r>
          </a:p>
        </p:txBody>
      </p:sp>
    </p:spTree>
    <p:extLst>
      <p:ext uri="{BB962C8B-B14F-4D97-AF65-F5344CB8AC3E}">
        <p14:creationId xmlns:p14="http://schemas.microsoft.com/office/powerpoint/2010/main" val="3432636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p:bldP spid="2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Amazon Ember" panose="020B0603020204020204" pitchFamily="34" charset="0"/>
                <a:cs typeface="Amazon Ember" panose="020B0603020204020204" pitchFamily="34" charset="0"/>
              </a:rPr>
              <a:t>Development with AWS</a:t>
            </a:r>
            <a:endParaRPr lang="en-US" dirty="0"/>
          </a:p>
        </p:txBody>
      </p:sp>
      <p:sp>
        <p:nvSpPr>
          <p:cNvPr id="3" name="Footer Placeholder 2"/>
          <p:cNvSpPr>
            <a:spLocks noGrp="1"/>
          </p:cNvSpPr>
          <p:nvPr>
            <p:ph type="ftr" sz="quarter" idx="3"/>
          </p:nvPr>
        </p:nvSpPr>
        <p:spPr/>
        <p:txBody>
          <a:bodyPr/>
          <a:lstStyle/>
          <a:p>
            <a:r>
              <a:rPr lang="en-US" dirty="0"/>
              <a:t>© </a:t>
            </a:r>
            <a:r>
              <a:rPr lang="en-US" dirty="0" smtClean="0"/>
              <a:t>2020 Amazon Web Services, Inc. or its Affiliates. All rights reserved.</a:t>
            </a:r>
            <a:endParaRPr lang="en-US" dirty="0"/>
          </a:p>
        </p:txBody>
      </p:sp>
      <p:sp>
        <p:nvSpPr>
          <p:cNvPr id="4" name="Slide Number Placeholder 3"/>
          <p:cNvSpPr>
            <a:spLocks noGrp="1"/>
          </p:cNvSpPr>
          <p:nvPr>
            <p:ph type="sldNum" sz="quarter" idx="12"/>
          </p:nvPr>
        </p:nvSpPr>
        <p:spPr/>
        <p:txBody>
          <a:bodyPr/>
          <a:lstStyle/>
          <a:p>
            <a:fld id="{B6A95138-A96E-2F42-A959-2EFD44FE4AB7}" type="slidenum">
              <a:rPr lang="en-US" smtClean="0"/>
              <a:t>9</a:t>
            </a:fld>
            <a:endParaRPr lang="en-US"/>
          </a:p>
        </p:txBody>
      </p:sp>
      <p:sp>
        <p:nvSpPr>
          <p:cNvPr id="5" name="Rounded Rectangle 4">
            <a:extLst>
              <a:ext uri="{FF2B5EF4-FFF2-40B4-BE49-F238E27FC236}">
                <a16:creationId xmlns:a16="http://schemas.microsoft.com/office/drawing/2014/main" id="{C8D9686E-F619-3144-8FF4-8136D688F268}"/>
              </a:ext>
            </a:extLst>
          </p:cNvPr>
          <p:cNvSpPr/>
          <p:nvPr/>
        </p:nvSpPr>
        <p:spPr>
          <a:xfrm>
            <a:off x="7725455" y="3935011"/>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5">
            <a:extLst>
              <a:ext uri="{FF2B5EF4-FFF2-40B4-BE49-F238E27FC236}">
                <a16:creationId xmlns:a16="http://schemas.microsoft.com/office/drawing/2014/main" id="{F6140303-82F7-1C4E-94FE-D0EED13D6ADE}"/>
              </a:ext>
            </a:extLst>
          </p:cNvPr>
          <p:cNvSpPr/>
          <p:nvPr/>
        </p:nvSpPr>
        <p:spPr>
          <a:xfrm>
            <a:off x="2310897" y="3930744"/>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B75749F9-6C20-D346-9976-E0B2EA0DE1F5}"/>
              </a:ext>
            </a:extLst>
          </p:cNvPr>
          <p:cNvSpPr/>
          <p:nvPr/>
        </p:nvSpPr>
        <p:spPr>
          <a:xfrm>
            <a:off x="5686411" y="1435811"/>
            <a:ext cx="3748423"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8" name="Rounded Rectangle 7">
            <a:extLst>
              <a:ext uri="{FF2B5EF4-FFF2-40B4-BE49-F238E27FC236}">
                <a16:creationId xmlns:a16="http://schemas.microsoft.com/office/drawing/2014/main" id="{779B79CE-F866-1A4D-937E-E7CF523F9276}"/>
              </a:ext>
            </a:extLst>
          </p:cNvPr>
          <p:cNvSpPr/>
          <p:nvPr/>
        </p:nvSpPr>
        <p:spPr>
          <a:xfrm>
            <a:off x="3886631" y="1462415"/>
            <a:ext cx="1426037" cy="1877637"/>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EC986BCD-1192-F046-B9FA-E7EE493B4577}"/>
              </a:ext>
            </a:extLst>
          </p:cNvPr>
          <p:cNvSpPr/>
          <p:nvPr/>
        </p:nvSpPr>
        <p:spPr>
          <a:xfrm>
            <a:off x="2073955" y="1435810"/>
            <a:ext cx="1426037"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Rounded Rectangle 9">
            <a:extLst>
              <a:ext uri="{FF2B5EF4-FFF2-40B4-BE49-F238E27FC236}">
                <a16:creationId xmlns:a16="http://schemas.microsoft.com/office/drawing/2014/main" id="{E72717FF-446D-E148-915E-182F8B5A925F}"/>
              </a:ext>
            </a:extLst>
          </p:cNvPr>
          <p:cNvSpPr/>
          <p:nvPr/>
        </p:nvSpPr>
        <p:spPr>
          <a:xfrm>
            <a:off x="4287613" y="3922684"/>
            <a:ext cx="2900515" cy="1877637"/>
          </a:xfrm>
          <a:prstGeom prst="roundRect">
            <a:avLst/>
          </a:prstGeom>
          <a:solidFill>
            <a:schemeClr val="accent3">
              <a:alpha val="3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687" y="1633546"/>
            <a:ext cx="757920" cy="909503"/>
          </a:xfrm>
          <a:prstGeom prst="rect">
            <a:avLst/>
          </a:prstGeom>
        </p:spPr>
      </p:pic>
      <p:sp>
        <p:nvSpPr>
          <p:cNvPr id="12" name="TextBox 11"/>
          <p:cNvSpPr txBox="1"/>
          <p:nvPr/>
        </p:nvSpPr>
        <p:spPr>
          <a:xfrm>
            <a:off x="2073955" y="2601510"/>
            <a:ext cx="1401969" cy="50419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S3</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1215" y="1650629"/>
            <a:ext cx="736003" cy="815266"/>
          </a:xfrm>
          <a:prstGeom prst="rect">
            <a:avLst/>
          </a:prstGeom>
        </p:spPr>
      </p:pic>
      <p:sp>
        <p:nvSpPr>
          <p:cNvPr id="14" name="TextBox 13"/>
          <p:cNvSpPr txBox="1"/>
          <p:nvPr/>
        </p:nvSpPr>
        <p:spPr>
          <a:xfrm>
            <a:off x="4016316" y="2595353"/>
            <a:ext cx="1296352" cy="248403"/>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DynamoDB</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5782" y="1589126"/>
            <a:ext cx="767220" cy="925178"/>
          </a:xfrm>
          <a:prstGeom prst="rect">
            <a:avLst/>
          </a:prstGeom>
        </p:spPr>
      </p:pic>
      <p:sp>
        <p:nvSpPr>
          <p:cNvPr id="16" name="TextBox 15"/>
          <p:cNvSpPr txBox="1"/>
          <p:nvPr/>
        </p:nvSpPr>
        <p:spPr>
          <a:xfrm>
            <a:off x="8145095" y="2645023"/>
            <a:ext cx="1110119"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AWS Step Functions</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870" y="1650629"/>
            <a:ext cx="727063" cy="872475"/>
          </a:xfrm>
          <a:prstGeom prst="rect">
            <a:avLst/>
          </a:prstGeom>
        </p:spPr>
      </p:pic>
      <p:sp>
        <p:nvSpPr>
          <p:cNvPr id="18" name="TextBox 17"/>
          <p:cNvSpPr txBox="1"/>
          <p:nvPr/>
        </p:nvSpPr>
        <p:spPr>
          <a:xfrm>
            <a:off x="7023437" y="2611378"/>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SQS</a:t>
            </a:r>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90433" y="1650629"/>
            <a:ext cx="844259" cy="844259"/>
          </a:xfrm>
          <a:prstGeom prst="rect">
            <a:avLst/>
          </a:prstGeom>
        </p:spPr>
      </p:pic>
      <p:sp>
        <p:nvSpPr>
          <p:cNvPr id="20" name="TextBox 19"/>
          <p:cNvSpPr txBox="1"/>
          <p:nvPr/>
        </p:nvSpPr>
        <p:spPr>
          <a:xfrm>
            <a:off x="6008003" y="2603462"/>
            <a:ext cx="894752" cy="15563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SNS</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78590" y="4101876"/>
            <a:ext cx="776335" cy="931603"/>
          </a:xfrm>
          <a:prstGeom prst="rect">
            <a:avLst/>
          </a:prstGeom>
        </p:spPr>
      </p:pic>
      <p:sp>
        <p:nvSpPr>
          <p:cNvPr id="22" name="TextBox 21"/>
          <p:cNvSpPr txBox="1"/>
          <p:nvPr/>
        </p:nvSpPr>
        <p:spPr>
          <a:xfrm>
            <a:off x="2340500" y="5137713"/>
            <a:ext cx="1356678" cy="84180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API Gateway</a:t>
            </a: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72360" y="4067927"/>
            <a:ext cx="718872" cy="861805"/>
          </a:xfrm>
          <a:prstGeom prst="rect">
            <a:avLst/>
          </a:prstGeom>
        </p:spPr>
      </p:pic>
      <p:sp>
        <p:nvSpPr>
          <p:cNvPr id="24" name="TextBox 23"/>
          <p:cNvSpPr txBox="1"/>
          <p:nvPr/>
        </p:nvSpPr>
        <p:spPr>
          <a:xfrm>
            <a:off x="4315820" y="4991578"/>
            <a:ext cx="1248636" cy="178892"/>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CloudFront</a:t>
            </a:r>
          </a:p>
        </p:txBody>
      </p:sp>
      <p:pic>
        <p:nvPicPr>
          <p:cNvPr id="25" name="Picture 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20477" y="4109318"/>
            <a:ext cx="713589" cy="842270"/>
          </a:xfrm>
          <a:prstGeom prst="rect">
            <a:avLst/>
          </a:prstGeom>
        </p:spPr>
      </p:pic>
      <p:sp>
        <p:nvSpPr>
          <p:cNvPr id="26" name="TextBox 25"/>
          <p:cNvSpPr txBox="1"/>
          <p:nvPr/>
        </p:nvSpPr>
        <p:spPr>
          <a:xfrm>
            <a:off x="5687586" y="4983205"/>
            <a:ext cx="1391242" cy="243640"/>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a:t>
            </a:r>
            <a:br>
              <a:rPr lang="en-US" dirty="0">
                <a:latin typeface="Amazon Ember" panose="020B0603020204020204" pitchFamily="34" charset="0"/>
                <a:ea typeface="Amazon Ember" panose="020B0603020204020204" pitchFamily="34" charset="0"/>
                <a:cs typeface="Amazon Ember" panose="020B0603020204020204" pitchFamily="34" charset="0"/>
              </a:rPr>
            </a:br>
            <a:r>
              <a:rPr lang="en-US" dirty="0">
                <a:latin typeface="Amazon Ember" panose="020B0603020204020204" pitchFamily="34" charset="0"/>
                <a:ea typeface="Amazon Ember" panose="020B0603020204020204" pitchFamily="34" charset="0"/>
                <a:cs typeface="Amazon Ember" panose="020B0603020204020204" pitchFamily="34" charset="0"/>
              </a:rPr>
              <a:t>ElastiCache</a:t>
            </a:r>
          </a:p>
        </p:txBody>
      </p:sp>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0872" y="4109318"/>
            <a:ext cx="859015" cy="805326"/>
          </a:xfrm>
          <a:prstGeom prst="rect">
            <a:avLst/>
          </a:prstGeom>
        </p:spPr>
      </p:pic>
      <p:sp>
        <p:nvSpPr>
          <p:cNvPr id="28" name="TextBox 27"/>
          <p:cNvSpPr txBox="1"/>
          <p:nvPr/>
        </p:nvSpPr>
        <p:spPr>
          <a:xfrm>
            <a:off x="7863470" y="4991578"/>
            <a:ext cx="1213817" cy="926859"/>
          </a:xfrm>
          <a:prstGeom prst="rect">
            <a:avLst/>
          </a:prstGeom>
          <a:noFill/>
        </p:spPr>
        <p:txBody>
          <a:bodyPr wrap="square" lIns="0" tIns="0" rIns="0" bIns="0" rtlCol="0" anchor="t">
            <a:no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Amazon ECS</a:t>
            </a:r>
          </a:p>
        </p:txBody>
      </p:sp>
    </p:spTree>
    <p:extLst>
      <p:ext uri="{BB962C8B-B14F-4D97-AF65-F5344CB8AC3E}">
        <p14:creationId xmlns:p14="http://schemas.microsoft.com/office/powerpoint/2010/main" val="136547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2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5" ma:contentTypeDescription="Create a new document." ma:contentTypeScope="" ma:versionID="05fc193233ad29e821c6eefa9a2816e5">
  <xsd:schema xmlns:xsd="http://www.w3.org/2001/XMLSchema" xmlns:xs="http://www.w3.org/2001/XMLSchema" xmlns:p="http://schemas.microsoft.com/office/2006/metadata/properties" xmlns:ns2="61d7a295-102b-4ba7-8142-2982d133915a" targetNamespace="http://schemas.microsoft.com/office/2006/metadata/properties" ma:root="true" ma:fieldsID="1c20e19e109788141401e95e177d8727"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E3BCA0-CC84-438F-B996-18640E1EAC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3013A3-FEA4-42A6-AB7C-FE6CE36D186F}">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61d7a295-102b-4ba7-8142-2982d133915a"/>
    <ds:schemaRef ds:uri="http://purl.org/dc/dcmitype/"/>
  </ds:schemaRefs>
</ds:datastoreItem>
</file>

<file path=customXml/itemProps3.xml><?xml version="1.0" encoding="utf-8"?>
<ds:datastoreItem xmlns:ds="http://schemas.openxmlformats.org/officeDocument/2006/customXml" ds:itemID="{3F4B7C44-96D5-48CF-B5E8-63D9A0C2D8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4021</TotalTime>
  <Words>7161</Words>
  <Application>Microsoft Office PowerPoint</Application>
  <PresentationFormat>Widescreen</PresentationFormat>
  <Paragraphs>930</Paragraphs>
  <Slides>44</Slides>
  <Notes>43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Amazon Ember</vt:lpstr>
      <vt:lpstr>Amazon Ember Light</vt:lpstr>
      <vt:lpstr>Arial</vt:lpstr>
      <vt:lpstr>Calibri</vt:lpstr>
      <vt:lpstr>Century Gothic</vt:lpstr>
      <vt:lpstr>Courier New</vt:lpstr>
      <vt:lpstr>Lucida Console</vt:lpstr>
      <vt:lpstr>Mangal</vt:lpstr>
      <vt:lpstr>Wingdings</vt:lpstr>
      <vt:lpstr>Office Theme</vt:lpstr>
      <vt:lpstr>Domain 3 - Development with AWS</vt:lpstr>
      <vt:lpstr>Certification Objectives</vt:lpstr>
      <vt:lpstr>Development with AWS</vt:lpstr>
      <vt:lpstr>Amazon S3</vt:lpstr>
      <vt:lpstr>Amazon S3 ACLs</vt:lpstr>
      <vt:lpstr>S3 Bucket Policies</vt:lpstr>
      <vt:lpstr>Sample Question</vt:lpstr>
      <vt:lpstr>Sample Question</vt:lpstr>
      <vt:lpstr>Development with AWS</vt:lpstr>
      <vt:lpstr>Amazon DynamoDB</vt:lpstr>
      <vt:lpstr>Amazon DynamoDB</vt:lpstr>
      <vt:lpstr>Amazon DynamoDB</vt:lpstr>
      <vt:lpstr>Amazon DynamoDB</vt:lpstr>
      <vt:lpstr>Read Capacity Units Calculation</vt:lpstr>
      <vt:lpstr>Read Capacity Units Calculation</vt:lpstr>
      <vt:lpstr>Write Capacity Units Calculation</vt:lpstr>
      <vt:lpstr>Amazon DynamoDB Streams</vt:lpstr>
      <vt:lpstr>Amazon DynamoDB Features</vt:lpstr>
      <vt:lpstr>Amazon DynamoDB Accelerator</vt:lpstr>
      <vt:lpstr>Global Tables: Data Replication</vt:lpstr>
      <vt:lpstr>Sample Question</vt:lpstr>
      <vt:lpstr>Sample Question</vt:lpstr>
      <vt:lpstr>Sample Question</vt:lpstr>
      <vt:lpstr>Development with AWS</vt:lpstr>
      <vt:lpstr>Event-Driven Solutions</vt:lpstr>
      <vt:lpstr>Event-Driven Solutions</vt:lpstr>
      <vt:lpstr>Sample Question</vt:lpstr>
      <vt:lpstr>AWS Step Functions</vt:lpstr>
      <vt:lpstr>Amazon States Language</vt:lpstr>
      <vt:lpstr>Development with AWS</vt:lpstr>
      <vt:lpstr>Amazon API Gateway</vt:lpstr>
      <vt:lpstr>Serverless Architecture Using API Gateway</vt:lpstr>
      <vt:lpstr>Development with AWS</vt:lpstr>
      <vt:lpstr>Scalability – Caching</vt:lpstr>
      <vt:lpstr>Amazon CloudFront – Key Concepts</vt:lpstr>
      <vt:lpstr>Amazon ElastiCache – Key Concepts</vt:lpstr>
      <vt:lpstr>Amazon ElastiCache – Caching Strategies</vt:lpstr>
      <vt:lpstr>Amazon ElastiCache – Caching Strategies</vt:lpstr>
      <vt:lpstr> Sample Question</vt:lpstr>
      <vt:lpstr>Sample Question</vt:lpstr>
      <vt:lpstr>Development with AWS</vt:lpstr>
      <vt:lpstr>Amazon Container Services</vt:lpstr>
      <vt:lpstr>Development Tools and SDKs</vt:lpstr>
      <vt:lpstr>Test Axioms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T&amp;C Paloma Template - v1.0</dc:title>
  <dc:creator>rosstane@amazon.com;jfisher@amazon.com</dc:creator>
  <cp:keywords>v1.0</cp:keywords>
  <cp:lastModifiedBy>Patlolla, Santosh</cp:lastModifiedBy>
  <cp:revision>208</cp:revision>
  <cp:lastPrinted>2018-12-10T23:37:28Z</cp:lastPrinted>
  <dcterms:created xsi:type="dcterms:W3CDTF">2018-05-21T16:28:30Z</dcterms:created>
  <dcterms:modified xsi:type="dcterms:W3CDTF">2020-10-01T03:59:09Z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y fmtid="{D5CDD505-2E9C-101B-9397-08002B2CF9AE}" pid="4" name="ContentTypeId">
    <vt:lpwstr>0x010100D4EC3CBD49A9D74AB59EB8F208DED5D9</vt:lpwstr>
  </property>
</Properties>
</file>