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418" r:id="rId5"/>
    <p:sldId id="419" r:id="rId6"/>
    <p:sldId id="420" r:id="rId7"/>
    <p:sldId id="421" r:id="rId8"/>
    <p:sldId id="422" r:id="rId9"/>
    <p:sldId id="423" r:id="rId10"/>
    <p:sldId id="424" r:id="rId11"/>
    <p:sldId id="425" r:id="rId12"/>
    <p:sldId id="426" r:id="rId13"/>
    <p:sldId id="427" r:id="rId14"/>
    <p:sldId id="428" r:id="rId15"/>
    <p:sldId id="429" r:id="rId16"/>
    <p:sldId id="430" r:id="rId17"/>
    <p:sldId id="431" r:id="rId18"/>
    <p:sldId id="432" r:id="rId19"/>
    <p:sldId id="433" r:id="rId20"/>
  </p:sldIdLst>
  <p:sldSz cx="12192000"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17E6"/>
    <a:srgbClr val="E9E9E9"/>
    <a:srgbClr val="F2F2F2"/>
    <a:srgbClr val="16966D"/>
    <a:srgbClr val="1CC9F7"/>
    <a:srgbClr val="36C2B3"/>
    <a:srgbClr val="232F3E"/>
    <a:srgbClr val="D5DBDB"/>
    <a:srgbClr val="2D75E7"/>
    <a:srgbClr val="4E24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53" autoAdjust="0"/>
    <p:restoredTop sz="84970" autoAdjust="0"/>
  </p:normalViewPr>
  <p:slideViewPr>
    <p:cSldViewPr snapToGrid="0" snapToObjects="1" showGuides="1">
      <p:cViewPr varScale="1">
        <p:scale>
          <a:sx n="87" d="100"/>
          <a:sy n="87" d="100"/>
        </p:scale>
        <p:origin x="96" y="103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showGuides="1">
      <p:cViewPr varScale="1">
        <p:scale>
          <a:sx n="94" d="100"/>
          <a:sy n="94" d="100"/>
        </p:scale>
        <p:origin x="247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DA624B0-90F9-634D-B088-BAF914AB73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5550255-9A44-5141-A14B-0AFB2414AD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7D4CC6-1AC1-6547-8987-01DDD7392771}" type="datetimeFigureOut">
              <a:rPr lang="en-US" smtClean="0"/>
              <a:t>9/30/2020</a:t>
            </a:fld>
            <a:endParaRPr lang="en-US"/>
          </a:p>
        </p:txBody>
      </p:sp>
      <p:sp>
        <p:nvSpPr>
          <p:cNvPr id="4" name="Footer Placeholder 3">
            <a:extLst>
              <a:ext uri="{FF2B5EF4-FFF2-40B4-BE49-F238E27FC236}">
                <a16:creationId xmlns:a16="http://schemas.microsoft.com/office/drawing/2014/main" id="{D3CB1F18-ED24-9E49-9F0B-B6FD6B22F87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245908075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01FDFC-8250-AD46-B773-8125051BCCF6}" type="datetimeFigureOut">
              <a:rPr lang="en-US" smtClean="0"/>
              <a:t>9/30/2020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22471050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docs.aws.amazon.com/AWSEC2/latest/APIReference/query-api-troubleshooting.html"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edium.com/aws-enterprise-collection/6-strategies-for-migrating-applications-to-the-cloud-eb4e85c412b4"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www.gartner.com/newsroom/id/1684114" TargetMode="External"/><Relationship Id="rId4" Type="http://schemas.openxmlformats.org/officeDocument/2006/relationships/hyperlink" Target="https://aws.amazon.com/cloud-migration/"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aws.amazon.com/blogs/enterprise-strategy/6-strategies-for-migrating-applications-to-the-cloud/"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information about troubleshooting API request errors</a:t>
            </a:r>
          </a:p>
          <a:p>
            <a:r>
              <a:rPr lang="en-US" dirty="0" smtClean="0">
                <a:hlinkClick r:id="rId3"/>
              </a:rPr>
              <a:t>http://docs.aws.amazon.com/AWSEC2/latest/APIReference/query-api-troubleshooting.html</a:t>
            </a:r>
            <a:r>
              <a:rPr lang="en-US" dirty="0" smtClean="0"/>
              <a:t>.</a:t>
            </a:r>
          </a:p>
          <a:p>
            <a:endParaRPr lang="en-US" dirty="0"/>
          </a:p>
        </p:txBody>
      </p:sp>
    </p:spTree>
    <p:extLst>
      <p:ext uri="{BB962C8B-B14F-4D97-AF65-F5344CB8AC3E}">
        <p14:creationId xmlns:p14="http://schemas.microsoft.com/office/powerpoint/2010/main" val="766414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the most fundamental level, hybrid computing can be viewed as having data that resides both on-premises and in the cloud. This often is done to economically store large data sets, utilize new cloud-native databases, move data closer to customers, or to create a backup and archive solution with cost-effective, high availability. </a:t>
            </a:r>
          </a:p>
          <a:p>
            <a:endParaRPr lang="en-US" dirty="0" smtClean="0"/>
          </a:p>
          <a:p>
            <a:r>
              <a:rPr lang="en-US" dirty="0" smtClean="0"/>
              <a:t>In all cases, AWS offers a range of storage and database services that can work together with your on-premises applications to store data reliably and securely.</a:t>
            </a:r>
            <a:endParaRPr lang="en-US" b="0" baseline="0" dirty="0" smtClean="0"/>
          </a:p>
          <a:p>
            <a:endParaRPr lang="en-US" dirty="0"/>
          </a:p>
        </p:txBody>
      </p:sp>
    </p:spTree>
    <p:extLst>
      <p:ext uri="{BB962C8B-B14F-4D97-AF65-F5344CB8AC3E}">
        <p14:creationId xmlns:p14="http://schemas.microsoft.com/office/powerpoint/2010/main" val="1026087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Traditional monolithic architectures are hard to scale. As an application's code base grows, it becomes complex to update and maintain. Introducing new features, languages, frameworks, and technologies becomes difficult, limiting innovation and new ideas.</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Within a </a:t>
            </a:r>
            <a:r>
              <a:rPr lang="en-US" sz="1200" b="0" i="0" kern="1200" dirty="0" err="1" smtClean="0">
                <a:solidFill>
                  <a:schemeClr val="tx1"/>
                </a:solidFill>
                <a:effectLst/>
                <a:latin typeface="+mn-lt"/>
                <a:ea typeface="+mn-ea"/>
                <a:cs typeface="+mn-cs"/>
              </a:rPr>
              <a:t>microservices</a:t>
            </a:r>
            <a:r>
              <a:rPr lang="en-US" sz="1200" b="0" i="0" kern="1200" dirty="0" smtClean="0">
                <a:solidFill>
                  <a:schemeClr val="tx1"/>
                </a:solidFill>
                <a:effectLst/>
                <a:latin typeface="+mn-lt"/>
                <a:ea typeface="+mn-ea"/>
                <a:cs typeface="+mn-cs"/>
              </a:rPr>
              <a:t> architecture, each application component runs as its own service and communicates with other services through a well-defined API. </a:t>
            </a:r>
            <a:r>
              <a:rPr lang="en-US" sz="1200" b="0" i="0" kern="1200" dirty="0" err="1" smtClean="0">
                <a:solidFill>
                  <a:schemeClr val="tx1"/>
                </a:solidFill>
                <a:effectLst/>
                <a:latin typeface="+mn-lt"/>
                <a:ea typeface="+mn-ea"/>
                <a:cs typeface="+mn-cs"/>
              </a:rPr>
              <a:t>Microservices</a:t>
            </a:r>
            <a:r>
              <a:rPr lang="en-US" sz="1200" b="0" i="0" kern="1200" dirty="0" smtClean="0">
                <a:solidFill>
                  <a:schemeClr val="tx1"/>
                </a:solidFill>
                <a:effectLst/>
                <a:latin typeface="+mn-lt"/>
                <a:ea typeface="+mn-ea"/>
                <a:cs typeface="+mn-cs"/>
              </a:rPr>
              <a:t> are built around business capabilities. Each service performs a single function. </a:t>
            </a:r>
            <a:r>
              <a:rPr lang="en-US" sz="1200" b="0" i="0" kern="1200" dirty="0" err="1" smtClean="0">
                <a:solidFill>
                  <a:schemeClr val="tx1"/>
                </a:solidFill>
                <a:effectLst/>
                <a:latin typeface="+mn-lt"/>
                <a:ea typeface="+mn-ea"/>
                <a:cs typeface="+mn-cs"/>
              </a:rPr>
              <a:t>Microservices</a:t>
            </a:r>
            <a:r>
              <a:rPr lang="en-US" sz="1200" b="0" i="0" kern="1200" dirty="0" smtClean="0">
                <a:solidFill>
                  <a:schemeClr val="tx1"/>
                </a:solidFill>
                <a:effectLst/>
                <a:latin typeface="+mn-lt"/>
                <a:ea typeface="+mn-ea"/>
                <a:cs typeface="+mn-cs"/>
              </a:rPr>
              <a:t> are written using different frameworks and programming languages. You can deploy them independently</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as a single service or as a group of services.</a:t>
            </a:r>
          </a:p>
          <a:p>
            <a:endParaRPr lang="en-US" dirty="0"/>
          </a:p>
        </p:txBody>
      </p:sp>
    </p:spTree>
    <p:extLst>
      <p:ext uri="{BB962C8B-B14F-4D97-AF65-F5344CB8AC3E}">
        <p14:creationId xmlns:p14="http://schemas.microsoft.com/office/powerpoint/2010/main" val="4270236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Serverless</a:t>
            </a:r>
            <a:r>
              <a:rPr lang="en-US" sz="1200" kern="1200" dirty="0" smtClean="0">
                <a:solidFill>
                  <a:schemeClr val="tx1"/>
                </a:solidFill>
                <a:effectLst/>
                <a:latin typeface="+mn-lt"/>
                <a:ea typeface="+mn-ea"/>
                <a:cs typeface="+mn-cs"/>
              </a:rPr>
              <a:t> typically refers to </a:t>
            </a:r>
            <a:r>
              <a:rPr lang="en-US" sz="1200" kern="1200" dirty="0" err="1" smtClean="0">
                <a:solidFill>
                  <a:schemeClr val="tx1"/>
                </a:solidFill>
                <a:effectLst/>
                <a:latin typeface="+mn-lt"/>
                <a:ea typeface="+mn-ea"/>
                <a:cs typeface="+mn-cs"/>
              </a:rPr>
              <a:t>serverless</a:t>
            </a:r>
            <a:r>
              <a:rPr lang="en-US" sz="1200" kern="1200" dirty="0" smtClean="0">
                <a:solidFill>
                  <a:schemeClr val="tx1"/>
                </a:solidFill>
                <a:effectLst/>
                <a:latin typeface="+mn-lt"/>
                <a:ea typeface="+mn-ea"/>
                <a:cs typeface="+mn-cs"/>
              </a:rPr>
              <a:t> applications. </a:t>
            </a:r>
            <a:r>
              <a:rPr lang="en-US" sz="1200" kern="1200" dirty="0" err="1" smtClean="0">
                <a:solidFill>
                  <a:schemeClr val="tx1"/>
                </a:solidFill>
                <a:effectLst/>
                <a:latin typeface="+mn-lt"/>
                <a:ea typeface="+mn-ea"/>
                <a:cs typeface="+mn-cs"/>
              </a:rPr>
              <a:t>Serverless</a:t>
            </a:r>
            <a:r>
              <a:rPr lang="en-US" sz="1200" kern="1200" dirty="0" smtClean="0">
                <a:solidFill>
                  <a:schemeClr val="tx1"/>
                </a:solidFill>
                <a:effectLst/>
                <a:latin typeface="+mn-lt"/>
                <a:ea typeface="+mn-ea"/>
                <a:cs typeface="+mn-cs"/>
              </a:rPr>
              <a:t> applications don't require you to provision or manage any servers. You can focus on your core product and business logic instead of responsibilities like operating system (OS) access control, OS patching, provisioning, right-sizing, scaling, and availability.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you build your application on a </a:t>
            </a:r>
            <a:r>
              <a:rPr lang="en-US" sz="1200" kern="1200" dirty="0" err="1" smtClean="0">
                <a:solidFill>
                  <a:schemeClr val="tx1"/>
                </a:solidFill>
                <a:effectLst/>
                <a:latin typeface="+mn-lt"/>
                <a:ea typeface="+mn-ea"/>
                <a:cs typeface="+mn-cs"/>
              </a:rPr>
              <a:t>serverless</a:t>
            </a:r>
            <a:r>
              <a:rPr lang="en-US" sz="1200" kern="1200" dirty="0" smtClean="0">
                <a:solidFill>
                  <a:schemeClr val="tx1"/>
                </a:solidFill>
                <a:effectLst/>
                <a:latin typeface="+mn-lt"/>
                <a:ea typeface="+mn-ea"/>
                <a:cs typeface="+mn-cs"/>
              </a:rPr>
              <a:t> platform, the platform manages these responsibilities for you.</a:t>
            </a:r>
          </a:p>
          <a:p>
            <a:endParaRPr lang="en-US" dirty="0"/>
          </a:p>
        </p:txBody>
      </p:sp>
    </p:spTree>
    <p:extLst>
      <p:ext uri="{BB962C8B-B14F-4D97-AF65-F5344CB8AC3E}">
        <p14:creationId xmlns:p14="http://schemas.microsoft.com/office/powerpoint/2010/main" val="592374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AWS offers built-in monitoring and automation tools at virtually every layer of your infrastructure. You can take advantage of these resources to enable that your infrastructure can respond quickly to changes in needs. </a:t>
            </a:r>
          </a:p>
          <a:p>
            <a:endParaRPr lang="en-US" dirty="0" smtClean="0"/>
          </a:p>
          <a:p>
            <a:r>
              <a:rPr lang="en-US" dirty="0" smtClean="0"/>
              <a:t>Detecting unhealthy resources and launching replacement resources can be automated, and you can even be notified when resources are changed.</a:t>
            </a:r>
          </a:p>
          <a:p>
            <a:endParaRPr lang="en-US" dirty="0"/>
          </a:p>
        </p:txBody>
      </p:sp>
    </p:spTree>
    <p:extLst>
      <p:ext uri="{BB962C8B-B14F-4D97-AF65-F5344CB8AC3E}">
        <p14:creationId xmlns:p14="http://schemas.microsoft.com/office/powerpoint/2010/main" val="2364148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Serverless</a:t>
            </a:r>
            <a:r>
              <a:rPr lang="en-US" sz="1200" kern="1200" dirty="0" smtClean="0">
                <a:solidFill>
                  <a:schemeClr val="tx1"/>
                </a:solidFill>
                <a:effectLst/>
                <a:latin typeface="+mn-lt"/>
                <a:ea typeface="+mn-ea"/>
                <a:cs typeface="+mn-cs"/>
              </a:rPr>
              <a:t> solutions and managed services offered by AWS can solve many needs without you having to provision, configure, and manage any servers.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Solutions such as AWS Lambda, Amazon Simple Queue Service, Amazon </a:t>
            </a:r>
            <a:r>
              <a:rPr lang="en-US" sz="1200" kern="1200" dirty="0" err="1" smtClean="0">
                <a:solidFill>
                  <a:schemeClr val="tx1"/>
                </a:solidFill>
                <a:effectLst/>
                <a:latin typeface="+mn-lt"/>
                <a:ea typeface="+mn-ea"/>
                <a:cs typeface="+mn-cs"/>
              </a:rPr>
              <a:t>DynamoDB</a:t>
            </a:r>
            <a:r>
              <a:rPr lang="en-US" sz="1200" kern="1200" dirty="0" smtClean="0">
                <a:solidFill>
                  <a:schemeClr val="tx1"/>
                </a:solidFill>
                <a:effectLst/>
                <a:latin typeface="+mn-lt"/>
                <a:ea typeface="+mn-ea"/>
                <a:cs typeface="+mn-cs"/>
              </a:rPr>
              <a:t>, Elastic Load Balancing, Amazon Simple Email Service, and Amazon </a:t>
            </a:r>
            <a:r>
              <a:rPr lang="en-US" sz="1200" kern="1200" dirty="0" err="1" smtClean="0">
                <a:solidFill>
                  <a:schemeClr val="tx1"/>
                </a:solidFill>
                <a:effectLst/>
                <a:latin typeface="+mn-lt"/>
                <a:ea typeface="+mn-ea"/>
                <a:cs typeface="+mn-cs"/>
              </a:rPr>
              <a:t>Cognito</a:t>
            </a:r>
            <a:r>
              <a:rPr lang="en-US" sz="1200" kern="1200" dirty="0" smtClean="0">
                <a:solidFill>
                  <a:schemeClr val="tx1"/>
                </a:solidFill>
                <a:effectLst/>
                <a:latin typeface="+mn-lt"/>
                <a:ea typeface="+mn-ea"/>
                <a:cs typeface="+mn-cs"/>
              </a:rPr>
              <a:t> can replace server-based solutions at a lower cost with managed solutions, a lower profile, and more performance.</a:t>
            </a:r>
            <a:endParaRPr lang="en-US" dirty="0" smtClean="0"/>
          </a:p>
          <a:p>
            <a:endParaRPr lang="en-US" dirty="0"/>
          </a:p>
        </p:txBody>
      </p:sp>
    </p:spTree>
    <p:extLst>
      <p:ext uri="{BB962C8B-B14F-4D97-AF65-F5344CB8AC3E}">
        <p14:creationId xmlns:p14="http://schemas.microsoft.com/office/powerpoint/2010/main" val="2690720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common way to solve the problem of a single database server is to create a secondary server (standby) and replicate the data.</a:t>
            </a:r>
          </a:p>
          <a:p>
            <a:endParaRPr lang="en-US" dirty="0" smtClean="0"/>
          </a:p>
          <a:p>
            <a:r>
              <a:rPr lang="en-US" dirty="0" smtClean="0"/>
              <a:t>If the main database server goes offline, the secondary server picks up the load.  Notice that when the main database goes offline, the application servers need to automatically send their requests to the secondary database. </a:t>
            </a:r>
          </a:p>
          <a:p>
            <a:endParaRPr lang="en-US" dirty="0"/>
          </a:p>
        </p:txBody>
      </p:sp>
    </p:spTree>
    <p:extLst>
      <p:ext uri="{BB962C8B-B14F-4D97-AF65-F5344CB8AC3E}">
        <p14:creationId xmlns:p14="http://schemas.microsoft.com/office/powerpoint/2010/main" val="2259325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Caching is the process of temporarily storing data or files in an intermediary location between the requester and the permanent storage for the purpose of making future requests faster and reducing network throughput.</a:t>
            </a:r>
          </a:p>
          <a:p>
            <a:endParaRPr lang="en-US" dirty="0" smtClean="0"/>
          </a:p>
          <a:p>
            <a:r>
              <a:rPr lang="en-US" dirty="0" smtClean="0"/>
              <a:t>For example, in the anti-pattern in the slide, there is no caching service used by your Amazon S3 bucket.</a:t>
            </a:r>
          </a:p>
          <a:p>
            <a:pPr marL="171450" indent="-171450">
              <a:buFont typeface="Arial" panose="020B0604020202020204" pitchFamily="34" charset="0"/>
              <a:buChar char="•"/>
            </a:pPr>
            <a:r>
              <a:rPr lang="en-US" dirty="0" smtClean="0"/>
              <a:t>Three users request a file from one of your Amazon S3 buckets, one at a time.</a:t>
            </a:r>
          </a:p>
          <a:p>
            <a:pPr marL="171450" indent="-171450">
              <a:buFont typeface="Arial" panose="020B0604020202020204" pitchFamily="34" charset="0"/>
              <a:buChar char="•"/>
            </a:pPr>
            <a:r>
              <a:rPr lang="en-US" dirty="0" smtClean="0"/>
              <a:t>The file is delivered to each the same way, resulting in each request taking the same amount of time to complete and costing the same amount of money.</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Let’s compare that with a better pattern.</a:t>
            </a:r>
          </a:p>
          <a:p>
            <a:pPr marL="171450" indent="-171450">
              <a:buFont typeface="Arial" panose="020B0604020202020204" pitchFamily="34" charset="0"/>
              <a:buChar char="•"/>
            </a:pPr>
            <a:r>
              <a:rPr lang="en-US" dirty="0" smtClean="0"/>
              <a:t>In the best practice pattern, your infrastructure has Amazon </a:t>
            </a:r>
            <a:r>
              <a:rPr lang="en-US" dirty="0" err="1" smtClean="0"/>
              <a:t>CloudFront</a:t>
            </a:r>
            <a:r>
              <a:rPr lang="en-US" dirty="0" smtClean="0"/>
              <a:t>, which offers caching, in front of Amazon S3.</a:t>
            </a:r>
          </a:p>
          <a:p>
            <a:pPr marL="171450" indent="-171450">
              <a:buFont typeface="Arial" panose="020B0604020202020204" pitchFamily="34" charset="0"/>
              <a:buChar char="•"/>
            </a:pPr>
            <a:r>
              <a:rPr lang="en-US" dirty="0" smtClean="0"/>
              <a:t>In this scenario, the first request checks for the file in </a:t>
            </a:r>
            <a:r>
              <a:rPr lang="en-US" dirty="0" err="1" smtClean="0"/>
              <a:t>CloudFront</a:t>
            </a:r>
            <a:r>
              <a:rPr lang="en-US" dirty="0" smtClean="0"/>
              <a:t>. If it doesn’t find it there, it pulls the file from Amazon S3, stores a copy of the file in </a:t>
            </a:r>
            <a:r>
              <a:rPr lang="en-US" dirty="0" err="1" smtClean="0"/>
              <a:t>CloudFront</a:t>
            </a:r>
            <a:r>
              <a:rPr lang="en-US" dirty="0" smtClean="0"/>
              <a:t> at an edge location closest to the user, and then sends another copy to the user who made the request.</a:t>
            </a:r>
          </a:p>
          <a:p>
            <a:pPr marL="171450" indent="-171450">
              <a:buFont typeface="Arial" panose="020B0604020202020204" pitchFamily="34" charset="0"/>
              <a:buChar char="•"/>
            </a:pPr>
            <a:r>
              <a:rPr lang="en-US" dirty="0" smtClean="0"/>
              <a:t>Now, when other users request that file, it's retrieved from the closer edge location in </a:t>
            </a:r>
            <a:r>
              <a:rPr lang="en-US" dirty="0" err="1" smtClean="0"/>
              <a:t>CloudFront</a:t>
            </a:r>
            <a:r>
              <a:rPr lang="en-US" dirty="0" smtClean="0"/>
              <a:t>, rather than all the way from Amazon S3.</a:t>
            </a:r>
          </a:p>
          <a:p>
            <a:endParaRPr lang="en-US" dirty="0" smtClean="0"/>
          </a:p>
          <a:p>
            <a:r>
              <a:rPr lang="en-US" dirty="0" smtClean="0"/>
              <a:t>This reduces both latency </a:t>
            </a:r>
            <a:r>
              <a:rPr lang="en-US" i="1" dirty="0" smtClean="0"/>
              <a:t>and </a:t>
            </a:r>
            <a:r>
              <a:rPr lang="en-US" dirty="0" smtClean="0"/>
              <a:t>cost because, in the requests after the first one, you're no longer paying for the file to be transferred out of Amazon S3.</a:t>
            </a:r>
          </a:p>
          <a:p>
            <a:endParaRPr lang="en-US" dirty="0"/>
          </a:p>
        </p:txBody>
      </p:sp>
    </p:spTree>
    <p:extLst>
      <p:ext uri="{BB962C8B-B14F-4D97-AF65-F5344CB8AC3E}">
        <p14:creationId xmlns:p14="http://schemas.microsoft.com/office/powerpoint/2010/main" val="1185566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51302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To</a:t>
            </a:r>
            <a:r>
              <a:rPr lang="en-US" b="0" baseline="0" dirty="0" smtClean="0"/>
              <a:t> read </a:t>
            </a:r>
            <a:r>
              <a:rPr lang="en-US" b="0" i="1" baseline="0" dirty="0" smtClean="0"/>
              <a:t>Six Strategies for Migrating Applications to the Cloud</a:t>
            </a:r>
            <a:r>
              <a:rPr lang="en-US" b="0" baseline="0" dirty="0" smtClean="0"/>
              <a:t>, see</a:t>
            </a:r>
            <a:endParaRPr lang="en-US" dirty="0" smtClean="0">
              <a:hlinkClick r:id="rId3"/>
            </a:endParaRPr>
          </a:p>
          <a:p>
            <a:r>
              <a:rPr lang="en-US" dirty="0" smtClean="0">
                <a:hlinkClick r:id="rId3"/>
              </a:rPr>
              <a:t>https://medium.com/aws-enterprise-collection/6-strategies-for-migrating-applications-to-the-cloud-eb4e85c412b4</a:t>
            </a:r>
            <a:r>
              <a:rPr lang="en-US" dirty="0" smtClean="0"/>
              <a:t>.</a:t>
            </a:r>
            <a:endParaRPr lang="en-US" b="1" dirty="0" smtClean="0"/>
          </a:p>
          <a:p>
            <a:endParaRPr lang="en-US" b="1" dirty="0" smtClean="0"/>
          </a:p>
          <a:p>
            <a:r>
              <a:rPr lang="en-US" b="1" dirty="0" smtClean="0"/>
              <a:t>Migration Strategies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Migrations</a:t>
            </a:r>
            <a:r>
              <a:rPr lang="en-US" b="0" baseline="0" dirty="0" smtClean="0"/>
              <a:t> require both business and IT strategies.</a:t>
            </a:r>
            <a:endParaRPr lang="en-US" b="0" dirty="0" smtClean="0"/>
          </a:p>
          <a:p>
            <a:r>
              <a:rPr lang="en-US" b="0" dirty="0" smtClean="0"/>
              <a:t>Customers</a:t>
            </a:r>
            <a:r>
              <a:rPr lang="en-US" b="0" baseline="0" dirty="0" smtClean="0"/>
              <a:t> begin the</a:t>
            </a:r>
            <a:r>
              <a:rPr lang="en-US" b="0" dirty="0" smtClean="0"/>
              <a:t> migration process of moving applications to the cloud by </a:t>
            </a:r>
            <a:r>
              <a:rPr lang="en-US" b="0" baseline="0" dirty="0" smtClean="0"/>
              <a:t>combining expertise and resources to implement strategies.</a:t>
            </a:r>
          </a:p>
          <a:p>
            <a:r>
              <a:rPr lang="en-US" b="0" baseline="0" dirty="0" smtClean="0"/>
              <a:t>The six strategies are the paths that can be taken to complete a migration.</a:t>
            </a:r>
          </a:p>
          <a:p>
            <a:endParaRPr lang="en-US" b="0" baseline="0" dirty="0" smtClean="0"/>
          </a:p>
          <a:p>
            <a:r>
              <a:rPr lang="en-US" b="1" dirty="0" smtClean="0"/>
              <a:t>Gartner’s (Gartner, Inc.) Six R’s </a:t>
            </a:r>
            <a:r>
              <a:rPr lang="en-US" b="1" baseline="0" dirty="0" smtClean="0"/>
              <a:t>of Migration</a:t>
            </a:r>
            <a:endParaRPr lang="en-US" b="1" dirty="0" smtClean="0"/>
          </a:p>
          <a:p>
            <a:pPr marL="342900" lvl="1" indent="-342900" defTabSz="342900">
              <a:buClr>
                <a:schemeClr val="accent1"/>
              </a:buClr>
              <a:buSzPct val="110000"/>
              <a:buFont typeface="Arial" panose="020B0604020202020204" pitchFamily="34" charset="0"/>
              <a:buChar char="•"/>
              <a:tabLst>
                <a:tab pos="8461375" algn="r"/>
              </a:tabLst>
              <a:defRPr/>
            </a:pPr>
            <a:r>
              <a:rPr lang="en-US" sz="1200" dirty="0" err="1" smtClean="0">
                <a:solidFill>
                  <a:schemeClr val="tx1">
                    <a:lumMod val="50000"/>
                  </a:schemeClr>
                </a:solidFill>
                <a:ea typeface="Amazon Ember" panose="020B0603020204020204" pitchFamily="34" charset="0"/>
                <a:cs typeface="Amazon Ember" panose="020B0603020204020204" pitchFamily="34" charset="0"/>
              </a:rPr>
              <a:t>Rehosting</a:t>
            </a:r>
            <a:r>
              <a:rPr lang="en-US" sz="1200" dirty="0" smtClean="0">
                <a:solidFill>
                  <a:schemeClr val="tx1">
                    <a:lumMod val="50000"/>
                  </a:schemeClr>
                </a:solidFill>
                <a:ea typeface="Amazon Ember" panose="020B0603020204020204" pitchFamily="34" charset="0"/>
                <a:cs typeface="Amazon Ember" panose="020B0603020204020204" pitchFamily="34" charset="0"/>
              </a:rPr>
              <a:t>: </a:t>
            </a:r>
            <a:r>
              <a:rPr lang="en-US" sz="1200" i="1" dirty="0" smtClean="0">
                <a:solidFill>
                  <a:schemeClr val="tx1">
                    <a:lumMod val="50000"/>
                  </a:schemeClr>
                </a:solidFill>
                <a:ea typeface="Amazon Ember" panose="020B0603020204020204" pitchFamily="34" charset="0"/>
                <a:cs typeface="Amazon Ember" panose="020B0603020204020204" pitchFamily="34" charset="0"/>
              </a:rPr>
              <a:t>Lift and Shift</a:t>
            </a:r>
          </a:p>
          <a:p>
            <a:pPr marL="342900" lvl="1" indent="-342900" defTabSz="342900">
              <a:buClr>
                <a:schemeClr val="accent1"/>
              </a:buClr>
              <a:buSzPct val="110000"/>
              <a:buFont typeface="Arial" panose="020B0604020202020204" pitchFamily="34" charset="0"/>
              <a:buChar char="•"/>
              <a:tabLst>
                <a:tab pos="8461375" algn="r"/>
              </a:tabLst>
              <a:defRPr/>
            </a:pPr>
            <a:r>
              <a:rPr lang="en-US" sz="1200" dirty="0" err="1" smtClean="0">
                <a:solidFill>
                  <a:schemeClr val="tx1">
                    <a:lumMod val="50000"/>
                  </a:schemeClr>
                </a:solidFill>
                <a:ea typeface="Amazon Ember" panose="020B0603020204020204" pitchFamily="34" charset="0"/>
                <a:cs typeface="Amazon Ember" panose="020B0603020204020204" pitchFamily="34" charset="0"/>
              </a:rPr>
              <a:t>Replatforming</a:t>
            </a:r>
            <a:r>
              <a:rPr lang="en-US" sz="1200" dirty="0" smtClean="0">
                <a:solidFill>
                  <a:schemeClr val="tx1">
                    <a:lumMod val="50000"/>
                  </a:schemeClr>
                </a:solidFill>
                <a:ea typeface="Amazon Ember" panose="020B0603020204020204" pitchFamily="34" charset="0"/>
                <a:cs typeface="Amazon Ember" panose="020B0603020204020204" pitchFamily="34" charset="0"/>
              </a:rPr>
              <a:t>: </a:t>
            </a:r>
            <a:r>
              <a:rPr lang="en-US" sz="1200" i="1" dirty="0" smtClean="0">
                <a:solidFill>
                  <a:schemeClr val="tx1">
                    <a:lumMod val="50000"/>
                  </a:schemeClr>
                </a:solidFill>
                <a:ea typeface="Amazon Ember" panose="020B0603020204020204" pitchFamily="34" charset="0"/>
                <a:cs typeface="Amazon Ember" panose="020B0603020204020204" pitchFamily="34" charset="0"/>
              </a:rPr>
              <a:t>Lift, Tinker, and Shift </a:t>
            </a:r>
            <a:r>
              <a:rPr lang="en-US" sz="1200" dirty="0" smtClean="0">
                <a:solidFill>
                  <a:schemeClr val="tx1">
                    <a:lumMod val="50000"/>
                  </a:schemeClr>
                </a:solidFill>
                <a:ea typeface="Amazon Ember" panose="020B0603020204020204" pitchFamily="34" charset="0"/>
                <a:cs typeface="Amazon Ember" panose="020B0603020204020204" pitchFamily="34" charset="0"/>
              </a:rPr>
              <a:t>to</a:t>
            </a:r>
            <a:r>
              <a:rPr lang="en-US" sz="1200" baseline="0" dirty="0" smtClean="0">
                <a:solidFill>
                  <a:schemeClr val="tx1">
                    <a:lumMod val="50000"/>
                  </a:schemeClr>
                </a:solidFill>
                <a:ea typeface="Amazon Ember" panose="020B0603020204020204" pitchFamily="34" charset="0"/>
                <a:cs typeface="Amazon Ember" panose="020B0603020204020204" pitchFamily="34" charset="0"/>
              </a:rPr>
              <a:t> re-shape a </a:t>
            </a:r>
            <a:r>
              <a:rPr lang="en-US" sz="1200" dirty="0" smtClean="0">
                <a:solidFill>
                  <a:schemeClr val="tx1">
                    <a:lumMod val="50000"/>
                  </a:schemeClr>
                </a:solidFill>
                <a:ea typeface="Amazon Ember" panose="020B0603020204020204" pitchFamily="34" charset="0"/>
                <a:cs typeface="Amazon Ember" panose="020B0603020204020204" pitchFamily="34" charset="0"/>
              </a:rPr>
              <a:t>product</a:t>
            </a:r>
            <a:r>
              <a:rPr lang="en-US" sz="1200" baseline="0" dirty="0" smtClean="0">
                <a:solidFill>
                  <a:schemeClr val="tx1">
                    <a:lumMod val="50000"/>
                  </a:schemeClr>
                </a:solidFill>
                <a:ea typeface="Amazon Ember" panose="020B0603020204020204" pitchFamily="34" charset="0"/>
                <a:cs typeface="Amazon Ember" panose="020B0603020204020204" pitchFamily="34" charset="0"/>
              </a:rPr>
              <a:t> or </a:t>
            </a:r>
            <a:r>
              <a:rPr lang="en-US" sz="1200" dirty="0" smtClean="0">
                <a:solidFill>
                  <a:schemeClr val="tx1">
                    <a:lumMod val="50000"/>
                  </a:schemeClr>
                </a:solidFill>
                <a:ea typeface="Amazon Ember" panose="020B0603020204020204" pitchFamily="34" charset="0"/>
                <a:cs typeface="Amazon Ember" panose="020B0603020204020204" pitchFamily="34" charset="0"/>
              </a:rPr>
              <a:t>resource</a:t>
            </a:r>
          </a:p>
          <a:p>
            <a:pPr marL="342900" lvl="1" indent="-342900" defTabSz="342900">
              <a:buClr>
                <a:schemeClr val="accent1"/>
              </a:buClr>
              <a:buSzPct val="110000"/>
              <a:buFont typeface="Arial" panose="020B0604020202020204" pitchFamily="34" charset="0"/>
              <a:buChar char="•"/>
              <a:tabLst>
                <a:tab pos="8461375" algn="r"/>
              </a:tabLst>
              <a:defRPr/>
            </a:pPr>
            <a:r>
              <a:rPr lang="en-US" sz="1200" dirty="0" smtClean="0">
                <a:solidFill>
                  <a:schemeClr val="tx1">
                    <a:lumMod val="50000"/>
                  </a:schemeClr>
                </a:solidFill>
                <a:ea typeface="Amazon Ember" panose="020B0603020204020204" pitchFamily="34" charset="0"/>
                <a:cs typeface="Amazon Ember" panose="020B0603020204020204" pitchFamily="34" charset="0"/>
              </a:rPr>
              <a:t>Repurchasing: </a:t>
            </a:r>
            <a:r>
              <a:rPr lang="en-US" sz="1200" i="1" dirty="0" smtClean="0">
                <a:solidFill>
                  <a:schemeClr val="tx1">
                    <a:lumMod val="50000"/>
                  </a:schemeClr>
                </a:solidFill>
                <a:ea typeface="Amazon Ember" panose="020B0603020204020204" pitchFamily="34" charset="0"/>
                <a:cs typeface="Amazon Ember" panose="020B0603020204020204" pitchFamily="34" charset="0"/>
              </a:rPr>
              <a:t>Drop and Shop </a:t>
            </a:r>
            <a:r>
              <a:rPr lang="en-US" sz="1200" dirty="0" smtClean="0">
                <a:solidFill>
                  <a:schemeClr val="tx1">
                    <a:lumMod val="50000"/>
                  </a:schemeClr>
                </a:solidFill>
                <a:ea typeface="Amazon Ember" panose="020B0603020204020204" pitchFamily="34" charset="0"/>
                <a:cs typeface="Amazon Ember" panose="020B0603020204020204" pitchFamily="34" charset="0"/>
              </a:rPr>
              <a:t>or replacing</a:t>
            </a:r>
            <a:r>
              <a:rPr lang="en-US" sz="1200" baseline="0" dirty="0" smtClean="0">
                <a:solidFill>
                  <a:schemeClr val="tx1">
                    <a:lumMod val="50000"/>
                  </a:schemeClr>
                </a:solidFill>
                <a:ea typeface="Amazon Ember" panose="020B0603020204020204" pitchFamily="34" charset="0"/>
                <a:cs typeface="Amazon Ember" panose="020B0603020204020204" pitchFamily="34" charset="0"/>
              </a:rPr>
              <a:t> a </a:t>
            </a:r>
            <a:r>
              <a:rPr lang="en-US" sz="1200" dirty="0" smtClean="0">
                <a:solidFill>
                  <a:schemeClr val="tx1">
                    <a:lumMod val="50000"/>
                  </a:schemeClr>
                </a:solidFill>
                <a:ea typeface="Amazon Ember" panose="020B0603020204020204" pitchFamily="34" charset="0"/>
                <a:cs typeface="Amazon Ember" panose="020B0603020204020204" pitchFamily="34" charset="0"/>
              </a:rPr>
              <a:t>product or</a:t>
            </a:r>
            <a:r>
              <a:rPr lang="en-US" sz="1200" baseline="0" dirty="0" smtClean="0">
                <a:solidFill>
                  <a:schemeClr val="tx1">
                    <a:lumMod val="50000"/>
                  </a:schemeClr>
                </a:solidFill>
                <a:ea typeface="Amazon Ember" panose="020B0603020204020204" pitchFamily="34" charset="0"/>
                <a:cs typeface="Amazon Ember" panose="020B0603020204020204" pitchFamily="34" charset="0"/>
              </a:rPr>
              <a:t> resource</a:t>
            </a:r>
            <a:endParaRPr lang="en-US" sz="1200" dirty="0" smtClean="0">
              <a:solidFill>
                <a:schemeClr val="tx1">
                  <a:lumMod val="50000"/>
                </a:schemeClr>
              </a:solidFill>
              <a:ea typeface="Amazon Ember" panose="020B0603020204020204" pitchFamily="34" charset="0"/>
              <a:cs typeface="Amazon Ember" panose="020B0603020204020204" pitchFamily="34" charset="0"/>
            </a:endParaRPr>
          </a:p>
          <a:p>
            <a:pPr marL="342900" lvl="1" indent="-342900" defTabSz="342900">
              <a:buClr>
                <a:schemeClr val="accent1"/>
              </a:buClr>
              <a:buSzPct val="110000"/>
              <a:buFont typeface="Arial" panose="020B0604020202020204" pitchFamily="34" charset="0"/>
              <a:buChar char="•"/>
              <a:tabLst>
                <a:tab pos="8461375" algn="r"/>
              </a:tabLst>
              <a:defRPr/>
            </a:pPr>
            <a:r>
              <a:rPr lang="en-US" sz="1200" dirty="0" smtClean="0">
                <a:solidFill>
                  <a:schemeClr val="tx1">
                    <a:lumMod val="50000"/>
                  </a:schemeClr>
                </a:solidFill>
                <a:ea typeface="Amazon Ember" panose="020B0603020204020204" pitchFamily="34" charset="0"/>
                <a:cs typeface="Amazon Ember" panose="020B0603020204020204" pitchFamily="34" charset="0"/>
              </a:rPr>
              <a:t>Refactoring or</a:t>
            </a:r>
            <a:r>
              <a:rPr lang="en-US" sz="1200" baseline="0" dirty="0" smtClean="0">
                <a:solidFill>
                  <a:schemeClr val="tx1">
                    <a:lumMod val="50000"/>
                  </a:schemeClr>
                </a:solidFill>
                <a:ea typeface="Amazon Ember" panose="020B0603020204020204" pitchFamily="34" charset="0"/>
                <a:cs typeface="Amazon Ember" panose="020B0603020204020204" pitchFamily="34" charset="0"/>
              </a:rPr>
              <a:t> </a:t>
            </a:r>
            <a:r>
              <a:rPr lang="en-US" sz="1200" dirty="0" smtClean="0">
                <a:solidFill>
                  <a:schemeClr val="tx1">
                    <a:lumMod val="50000"/>
                  </a:schemeClr>
                </a:solidFill>
                <a:ea typeface="Amazon Ember" panose="020B0603020204020204" pitchFamily="34" charset="0"/>
                <a:cs typeface="Amazon Ember" panose="020B0603020204020204" pitchFamily="34" charset="0"/>
              </a:rPr>
              <a:t>Re-architecting: Recode or re-architect your applications to run on the cloud. Decouple applications</a:t>
            </a:r>
            <a:r>
              <a:rPr lang="en-US" sz="1200" baseline="0" dirty="0" smtClean="0">
                <a:solidFill>
                  <a:schemeClr val="tx1">
                    <a:lumMod val="50000"/>
                  </a:schemeClr>
                </a:solidFill>
                <a:ea typeface="Amazon Ember" panose="020B0603020204020204" pitchFamily="34" charset="0"/>
                <a:cs typeface="Amazon Ember" panose="020B0603020204020204" pitchFamily="34" charset="0"/>
              </a:rPr>
              <a:t> and </a:t>
            </a:r>
            <a:r>
              <a:rPr lang="en-US" sz="1200" dirty="0" smtClean="0">
                <a:solidFill>
                  <a:schemeClr val="tx1">
                    <a:lumMod val="50000"/>
                  </a:schemeClr>
                </a:solidFill>
                <a:ea typeface="Amazon Ember" panose="020B0603020204020204" pitchFamily="34" charset="0"/>
                <a:cs typeface="Amazon Ember" panose="020B0603020204020204" pitchFamily="34" charset="0"/>
              </a:rPr>
              <a:t>components.</a:t>
            </a:r>
          </a:p>
          <a:p>
            <a:pPr marL="342900" lvl="1" indent="-342900" defTabSz="342900">
              <a:buClr>
                <a:schemeClr val="accent1"/>
              </a:buClr>
              <a:buSzPct val="110000"/>
              <a:buFont typeface="Arial" panose="020B0604020202020204" pitchFamily="34" charset="0"/>
              <a:buChar char="•"/>
              <a:tabLst>
                <a:tab pos="8461375" algn="r"/>
              </a:tabLst>
              <a:defRPr/>
            </a:pPr>
            <a:r>
              <a:rPr lang="en-US" sz="1200" dirty="0" smtClean="0">
                <a:solidFill>
                  <a:schemeClr val="tx1">
                    <a:lumMod val="50000"/>
                  </a:schemeClr>
                </a:solidFill>
                <a:ea typeface="Amazon Ember" panose="020B0603020204020204" pitchFamily="34" charset="0"/>
                <a:cs typeface="Amazon Ember" panose="020B0603020204020204" pitchFamily="34" charset="0"/>
              </a:rPr>
              <a:t>Retire: Retiring a product or resource</a:t>
            </a:r>
            <a:r>
              <a:rPr lang="en-US" sz="1200" baseline="0" dirty="0" smtClean="0">
                <a:solidFill>
                  <a:schemeClr val="tx1">
                    <a:lumMod val="50000"/>
                  </a:schemeClr>
                </a:solidFill>
                <a:ea typeface="Amazon Ember" panose="020B0603020204020204" pitchFamily="34" charset="0"/>
                <a:cs typeface="Amazon Ember" panose="020B0603020204020204" pitchFamily="34" charset="0"/>
              </a:rPr>
              <a:t> completely.</a:t>
            </a:r>
            <a:endParaRPr lang="en-US" sz="1200" dirty="0" smtClean="0">
              <a:solidFill>
                <a:schemeClr val="tx1">
                  <a:lumMod val="50000"/>
                </a:schemeClr>
              </a:solidFill>
              <a:ea typeface="Amazon Ember" panose="020B0603020204020204" pitchFamily="34" charset="0"/>
              <a:cs typeface="Amazon Ember" panose="020B0603020204020204" pitchFamily="34" charset="0"/>
            </a:endParaRPr>
          </a:p>
          <a:p>
            <a:pPr marL="342900" lvl="1" indent="-342900" defTabSz="342900">
              <a:buClr>
                <a:schemeClr val="accent1"/>
              </a:buClr>
              <a:buSzPct val="110000"/>
              <a:buFont typeface="Arial" panose="020B0604020202020204" pitchFamily="34" charset="0"/>
              <a:buChar char="•"/>
              <a:tabLst>
                <a:tab pos="8461375" algn="r"/>
              </a:tabLst>
              <a:defRPr/>
            </a:pPr>
            <a:r>
              <a:rPr lang="en-US" sz="1200" dirty="0" smtClean="0">
                <a:solidFill>
                  <a:schemeClr val="tx1">
                    <a:lumMod val="50000"/>
                  </a:schemeClr>
                </a:solidFill>
                <a:ea typeface="Amazon Ember" panose="020B0603020204020204" pitchFamily="34" charset="0"/>
                <a:cs typeface="Amazon Ember" panose="020B0603020204020204" pitchFamily="34" charset="0"/>
              </a:rPr>
              <a:t>Retain: Keeping a legacy product</a:t>
            </a:r>
            <a:r>
              <a:rPr lang="en-US" sz="1200" baseline="0" dirty="0" smtClean="0">
                <a:solidFill>
                  <a:schemeClr val="tx1">
                    <a:lumMod val="50000"/>
                  </a:schemeClr>
                </a:solidFill>
                <a:ea typeface="Amazon Ember" panose="020B0603020204020204" pitchFamily="34" charset="0"/>
                <a:cs typeface="Amazon Ember" panose="020B0603020204020204" pitchFamily="34" charset="0"/>
              </a:rPr>
              <a:t> or resource.</a:t>
            </a:r>
            <a:endParaRPr lang="en-US" sz="1200" dirty="0" smtClean="0">
              <a:solidFill>
                <a:schemeClr val="tx1">
                  <a:lumMod val="50000"/>
                </a:schemeClr>
              </a:solidFill>
              <a:ea typeface="Amazon Ember" panose="020B0603020204020204" pitchFamily="34" charset="0"/>
              <a:cs typeface="Amazon Ember" panose="020B0603020204020204" pitchFamily="34" charset="0"/>
            </a:endParaRPr>
          </a:p>
          <a:p>
            <a:endParaRPr lang="en-US" dirty="0" smtClean="0"/>
          </a:p>
          <a:p>
            <a:r>
              <a:rPr lang="en-US" dirty="0" smtClean="0"/>
              <a:t>For more information</a:t>
            </a:r>
          </a:p>
          <a:p>
            <a:r>
              <a:rPr lang="en-US" sz="1200" u="sng" kern="12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4"/>
              </a:rPr>
              <a:t>https://aws.amazon.com/cloud-migration/</a:t>
            </a:r>
            <a:endParaRPr lang="en-US" sz="1200" u="sng" kern="12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200" u="sng" kern="1200" dirty="0" smtClean="0">
                <a:solidFill>
                  <a:schemeClr val="tx1"/>
                </a:solidFill>
                <a:effectLst/>
                <a:latin typeface="+mn-lt"/>
                <a:ea typeface="+mn-ea"/>
                <a:cs typeface="+mn-cs"/>
                <a:hlinkClick r:id="rId5"/>
              </a:rPr>
              <a:t>https://www.gartner.com/newsroom/id/1684114</a:t>
            </a:r>
            <a:endParaRPr lang="en-US" b="0" baseline="0" dirty="0" smtClean="0"/>
          </a:p>
          <a:p>
            <a:endParaRPr lang="en-US" dirty="0"/>
          </a:p>
        </p:txBody>
      </p:sp>
    </p:spTree>
    <p:extLst>
      <p:ext uri="{BB962C8B-B14F-4D97-AF65-F5344CB8AC3E}">
        <p14:creationId xmlns:p14="http://schemas.microsoft.com/office/powerpoint/2010/main" val="2366591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Migration</a:t>
            </a:r>
            <a:r>
              <a:rPr lang="en-US" baseline="0" dirty="0" smtClean="0"/>
              <a:t> takes multiple forms and paths. Refactoring is the rewriting, re-architecting, and decoupling of existing applications.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Refactoring is one of the migration strategies that can be implemented for moving application into the cloud. Moving applications into the cloud following a well-architected framework is not a simple process. Refactoring is one of the options for migrating applications.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Refactoring requires visiting existing application design and performance to implement business processes aligned with cloud concepts for solutions. It includes re-architecting a solution based off of cloud services whether in a hybrid or </a:t>
            </a:r>
            <a:r>
              <a:rPr lang="en-US" i="1" baseline="0" dirty="0" smtClean="0"/>
              <a:t>all-in </a:t>
            </a:r>
            <a:r>
              <a:rPr lang="en-US" baseline="0" dirty="0" smtClean="0"/>
              <a:t>cloud environment. Examples of these concepts include scalability, availability, flexibility, operations, and performance. </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Refactoring, you can address these types of questions for migration: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Will the design include a multi-tier architecture or service-oriented architecture?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Will</a:t>
            </a:r>
            <a:r>
              <a:rPr lang="en-US" baseline="0" dirty="0" smtClean="0"/>
              <a:t> the application migration include an implementation of </a:t>
            </a:r>
            <a:r>
              <a:rPr lang="en-US" baseline="0" dirty="0" err="1" smtClean="0"/>
              <a:t>serverless</a:t>
            </a:r>
            <a:r>
              <a:rPr lang="en-US" baseline="0" dirty="0" smtClean="0"/>
              <a:t> architecture?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Will there be external or traditional components connecting with the services utilized?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How does refactoring help to implement a well-architected framework?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How do I implement an automated ALC or SDLC according to AWS best practices?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How do I integrate my AWS components as an overall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What tools are available for validation and security of applications migrating to the AWS cloud?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How can I assure users of the application will not experience any downtime during transition to the cloud?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How soon can the architecture and application be rapidly deployed and running on a production environment?  </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For more information</a:t>
            </a:r>
          </a:p>
          <a:p>
            <a:r>
              <a:rPr lang="en-US" sz="1200" u="sng" kern="1200" dirty="0" smtClean="0">
                <a:solidFill>
                  <a:schemeClr val="tx1"/>
                </a:solidFill>
                <a:effectLst/>
                <a:latin typeface="+mn-lt"/>
                <a:ea typeface="+mn-ea"/>
                <a:cs typeface="+mn-cs"/>
                <a:hlinkClick r:id="rId3"/>
              </a:rPr>
              <a:t>https://aws.amazon.com/blogs/enterprise-strategy/6-strategies-for-migrating-applications-to-the-cloud/</a:t>
            </a:r>
            <a:r>
              <a:rPr lang="en-US" sz="1200" u="sng"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Next steps include: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Integration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Validation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Transition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Production deployment</a:t>
            </a:r>
            <a:endParaRPr lang="en-US" dirty="0" smtClean="0"/>
          </a:p>
          <a:p>
            <a:endParaRPr lang="en-US" dirty="0" smtClean="0"/>
          </a:p>
          <a:p>
            <a:endParaRPr lang="en-US" dirty="0"/>
          </a:p>
        </p:txBody>
      </p:sp>
    </p:spTree>
    <p:extLst>
      <p:ext uri="{BB962C8B-B14F-4D97-AF65-F5344CB8AC3E}">
        <p14:creationId xmlns:p14="http://schemas.microsoft.com/office/powerpoint/2010/main" val="1371244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Cloud adoption is becoming the new normal for enterprises, which leads to a debate about which approach to take when migrating to the cloud. </a:t>
            </a:r>
          </a:p>
          <a:p>
            <a:endParaRPr lang="en-US" dirty="0" smtClean="0"/>
          </a:p>
          <a:p>
            <a:r>
              <a:rPr lang="en-US" dirty="0" smtClean="0"/>
              <a:t>It’s usually</a:t>
            </a:r>
            <a:r>
              <a:rPr lang="en-US" baseline="0" dirty="0" smtClean="0"/>
              <a:t> not </a:t>
            </a:r>
            <a:r>
              <a:rPr lang="en-US" dirty="0" smtClean="0"/>
              <a:t>difficult to reach a consensus on a </a:t>
            </a:r>
            <a:r>
              <a:rPr lang="en-US" i="1" dirty="0" smtClean="0"/>
              <a:t>cloud first </a:t>
            </a:r>
            <a:r>
              <a:rPr lang="en-US" dirty="0" smtClean="0"/>
              <a:t>strategy for</a:t>
            </a:r>
            <a:r>
              <a:rPr lang="en-US" baseline="0" dirty="0" smtClean="0"/>
              <a:t> </a:t>
            </a:r>
            <a:r>
              <a:rPr lang="en-US" dirty="0" smtClean="0"/>
              <a:t>new capabilities delivered.</a:t>
            </a:r>
            <a:r>
              <a:rPr lang="en-US" baseline="0" dirty="0" smtClean="0"/>
              <a:t> But,</a:t>
            </a:r>
            <a:r>
              <a:rPr lang="en-US" dirty="0" smtClean="0"/>
              <a:t> it’s harder to agree on a common approach to the numerous existing applications that still reside in company data centers. Teams responsible for effecting an</a:t>
            </a:r>
            <a:r>
              <a:rPr lang="en-US" baseline="0" dirty="0" smtClean="0"/>
              <a:t> enterprise’s </a:t>
            </a:r>
            <a:r>
              <a:rPr lang="en-US" dirty="0" smtClean="0"/>
              <a:t>transition to the cloud might initially find it easier to apply a one-size-fits-all approach, cutting through debates about risks and dependencies.</a:t>
            </a:r>
            <a:r>
              <a:rPr lang="en-US" baseline="0" dirty="0" smtClean="0"/>
              <a:t> However,</a:t>
            </a:r>
            <a:r>
              <a:rPr lang="en-US" dirty="0" smtClean="0"/>
              <a:t> that approach could jeopardize the trust and cooperation of the application owners they are asking to migrate.</a:t>
            </a:r>
          </a:p>
          <a:p>
            <a:endParaRPr lang="en-US" dirty="0" smtClean="0"/>
          </a:p>
          <a:p>
            <a:r>
              <a:rPr lang="en-US" dirty="0" smtClean="0"/>
              <a:t>Many enterprise cloud teams are successful earning this trust and cooperation while delivering on aggressive timelines in</a:t>
            </a:r>
            <a:r>
              <a:rPr lang="en-US" baseline="0" dirty="0" smtClean="0"/>
              <a:t> </a:t>
            </a:r>
            <a:r>
              <a:rPr lang="en-US" i="1" dirty="0" smtClean="0"/>
              <a:t>lift-and-shift</a:t>
            </a:r>
            <a:r>
              <a:rPr lang="en-US" dirty="0" smtClean="0"/>
              <a:t> cloud migrations. The goal is to move a specific set of applications to the cloud as fast as possible without changing core architecture, functionality, or performance characteristics. It’s no small challenge since some application development teams will think that their software requires substantial refactoring to run in the cloud.</a:t>
            </a:r>
            <a:r>
              <a:rPr lang="en-US" baseline="0" dirty="0" smtClean="0"/>
              <a:t> Others </a:t>
            </a:r>
            <a:r>
              <a:rPr lang="en-US" dirty="0" smtClean="0"/>
              <a:t>don’t want to bring their technical debt to a pristine new cloud environment.</a:t>
            </a:r>
          </a:p>
          <a:p>
            <a:endParaRPr lang="en-US" dirty="0" smtClean="0"/>
          </a:p>
          <a:p>
            <a:r>
              <a:rPr lang="en-US" dirty="0" smtClean="0"/>
              <a:t>The fundamental notion of software refactoring is to change application code for the better.</a:t>
            </a:r>
          </a:p>
          <a:p>
            <a:endParaRPr lang="en-US" b="0" baseline="0" dirty="0" smtClean="0"/>
          </a:p>
          <a:p>
            <a:endParaRPr lang="en-US" dirty="0"/>
          </a:p>
        </p:txBody>
      </p:sp>
    </p:spTree>
    <p:extLst>
      <p:ext uri="{BB962C8B-B14F-4D97-AF65-F5344CB8AC3E}">
        <p14:creationId xmlns:p14="http://schemas.microsoft.com/office/powerpoint/2010/main" val="39339215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5.jp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C3AF6D-2BEF-7049-86B4-BA8E93A54A93}"/>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984EADBC-1FCF-4148-AFB8-F0370FE66BDA}"/>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7" name="Picture 6">
            <a:extLst>
              <a:ext uri="{FF2B5EF4-FFF2-40B4-BE49-F238E27FC236}">
                <a16:creationId xmlns:a16="http://schemas.microsoft.com/office/drawing/2014/main" id="{63FC9937-4309-1345-9FFE-12A8DD2FC6B5}"/>
              </a:ext>
            </a:extLst>
          </p:cNvPr>
          <p:cNvPicPr>
            <a:picLocks noChangeAspect="1"/>
          </p:cNvPicPr>
          <p:nvPr userDrawn="1"/>
        </p:nvPicPr>
        <p:blipFill>
          <a:blip r:embed="rId4"/>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3333185800"/>
      </p:ext>
    </p:extLst>
  </p:cSld>
  <p:clrMapOvr>
    <a:masterClrMapping/>
  </p:clrMapOvr>
  <p:extLst mod="1">
    <p:ext uri="{DCECCB84-F9BA-43D5-87BE-67443E8EF086}">
      <p15:sldGuideLst xmlns:p15="http://schemas.microsoft.com/office/powerpoint/2012/main">
        <p15:guide id="1" orient="horz" pos="21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EC45EB5-28C4-4544-A323-D73218CA9315}"/>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hasCustomPrompt="1"/>
          </p:nvPr>
        </p:nvSpPr>
        <p:spPr>
          <a:xfrm>
            <a:off x="419100" y="1528175"/>
            <a:ext cx="11353800" cy="4648788"/>
          </a:xfrm>
        </p:spPr>
        <p:txBody>
          <a:bodyPr>
            <a:noAutofit/>
          </a:bodyPr>
          <a:lstStyle>
            <a:lvl1pPr marL="0" indent="0">
              <a:buNone/>
              <a:defRPr sz="1400">
                <a:solidFill>
                  <a:schemeClr val="tx1"/>
                </a:solidFill>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6" name="Slide Number Placeholder 5">
            <a:extLst>
              <a:ext uri="{FF2B5EF4-FFF2-40B4-BE49-F238E27FC236}">
                <a16:creationId xmlns:a16="http://schemas.microsoft.com/office/drawing/2014/main" id="{F93D8A33-23FE-0C4F-9E8F-25B4C5AE7E2D}"/>
              </a:ext>
            </a:extLst>
          </p:cNvPr>
          <p:cNvSpPr>
            <a:spLocks noGrp="1"/>
          </p:cNvSpPr>
          <p:nvPr>
            <p:ph type="sldNum" sz="quarter" idx="12"/>
          </p:nvPr>
        </p:nvSpPr>
        <p:spPr/>
        <p:txBody>
          <a:bodyPr/>
          <a:lstStyle/>
          <a:p>
            <a:fld id="{B6A95138-A96E-2F42-A959-2EFD44FE4AB7}" type="slidenum">
              <a:rPr lang="en-US" smtClean="0"/>
              <a:t>‹#›</a:t>
            </a:fld>
            <a:endParaRPr lang="en-US"/>
          </a:p>
        </p:txBody>
      </p:sp>
      <p:pic>
        <p:nvPicPr>
          <p:cNvPr id="9" name="Picture 8">
            <a:extLst>
              <a:ext uri="{FF2B5EF4-FFF2-40B4-BE49-F238E27FC236}">
                <a16:creationId xmlns:a16="http://schemas.microsoft.com/office/drawing/2014/main" id="{65773DE8-A996-034F-B75D-51D5ACFED07E}"/>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7" name="Footer Placeholder 4">
            <a:extLst>
              <a:ext uri="{FF2B5EF4-FFF2-40B4-BE49-F238E27FC236}">
                <a16:creationId xmlns:a16="http://schemas.microsoft.com/office/drawing/2014/main" id="{BE8EE179-7D32-EC44-9957-395A214B62C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a:t>
            </a:r>
            <a:r>
              <a:rPr lang="en-US" dirty="0"/>
              <a:t>Inc. or its Affiliates. All rights reserved.</a:t>
            </a:r>
          </a:p>
        </p:txBody>
      </p:sp>
    </p:spTree>
    <p:custDataLst>
      <p:tags r:id="rId1"/>
    </p:custDataLst>
    <p:extLst>
      <p:ext uri="{BB962C8B-B14F-4D97-AF65-F5344CB8AC3E}">
        <p14:creationId xmlns:p14="http://schemas.microsoft.com/office/powerpoint/2010/main" val="214595305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de 2 Up">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hasCustomPrompt="1"/>
          </p:nvPr>
        </p:nvSpPr>
        <p:spPr>
          <a:xfrm>
            <a:off x="419100" y="1528175"/>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a:p>
            <a:pPr lvl="0"/>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hasCustomPrompt="1"/>
          </p:nvPr>
        </p:nvSpPr>
        <p:spPr>
          <a:xfrm>
            <a:off x="6246312" y="1524228"/>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a:t>
            </a:r>
            <a:r>
              <a:rPr lang="en-US" dirty="0"/>
              <a:t>Inc. or its Affiliates. All rights reserved.</a:t>
            </a:r>
          </a:p>
        </p:txBody>
      </p:sp>
    </p:spTree>
    <p:custDataLst>
      <p:tags r:id="rId1"/>
    </p:custDataLst>
    <p:extLst>
      <p:ext uri="{BB962C8B-B14F-4D97-AF65-F5344CB8AC3E}">
        <p14:creationId xmlns:p14="http://schemas.microsoft.com/office/powerpoint/2010/main" val="1855186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Pic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071635C-7AC2-B54A-9C0A-2EECB1A91D6A}"/>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793944"/>
            <a:ext cx="2686416" cy="303043"/>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2679192" cy="2103120"/>
          </a:xfrm>
        </p:spPr>
        <p:txBody>
          <a:bodyPr>
            <a:noAutofit/>
          </a:bodyPr>
          <a:lstStyle>
            <a:lvl1pPr marL="0" indent="0">
              <a:buNone/>
              <a:defRPr/>
            </a:lvl1pPr>
          </a:lstStyle>
          <a:p>
            <a:endParaRPr lang="en-US"/>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3793944"/>
            <a:ext cx="2686416" cy="303043"/>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22" name="Picture Placeholder 3">
            <a:extLst>
              <a:ext uri="{FF2B5EF4-FFF2-40B4-BE49-F238E27FC236}">
                <a16:creationId xmlns:a16="http://schemas.microsoft.com/office/drawing/2014/main" id="{2FA06701-76A6-3548-BF51-E4429F8C741A}"/>
              </a:ext>
            </a:extLst>
          </p:cNvPr>
          <p:cNvSpPr>
            <a:spLocks noGrp="1"/>
          </p:cNvSpPr>
          <p:nvPr>
            <p:ph type="pic" sz="quarter" idx="20"/>
          </p:nvPr>
        </p:nvSpPr>
        <p:spPr>
          <a:xfrm>
            <a:off x="9093708" y="1524000"/>
            <a:ext cx="2679192" cy="2103120"/>
          </a:xfrm>
        </p:spPr>
        <p:txBody>
          <a:bodyPr>
            <a:noAutofit/>
          </a:bodyPr>
          <a:lstStyle>
            <a:lvl1pPr marL="0" indent="0">
              <a:buNone/>
              <a:defRPr/>
            </a:lvl1pPr>
          </a:lstStyle>
          <a:p>
            <a:endParaRPr lang="en-US" dirty="0"/>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200777" y="3793944"/>
            <a:ext cx="2686416" cy="303043"/>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24" name="Picture Placeholder 3">
            <a:extLst>
              <a:ext uri="{FF2B5EF4-FFF2-40B4-BE49-F238E27FC236}">
                <a16:creationId xmlns:a16="http://schemas.microsoft.com/office/drawing/2014/main" id="{47F48B9A-256D-954A-AA08-55B5777556AD}"/>
              </a:ext>
            </a:extLst>
          </p:cNvPr>
          <p:cNvSpPr>
            <a:spLocks noGrp="1"/>
          </p:cNvSpPr>
          <p:nvPr>
            <p:ph type="pic" sz="quarter" idx="22"/>
          </p:nvPr>
        </p:nvSpPr>
        <p:spPr>
          <a:xfrm>
            <a:off x="6210469" y="1524000"/>
            <a:ext cx="2679192" cy="2103120"/>
          </a:xfrm>
        </p:spPr>
        <p:txBody>
          <a:bodyPr>
            <a:noAutofit/>
          </a:bodyPr>
          <a:lstStyle>
            <a:lvl1pPr marL="0" indent="0">
              <a:buNone/>
              <a:defRPr/>
            </a:lvl1pPr>
          </a:lstStyle>
          <a:p>
            <a:endParaRPr lang="en-US" dirty="0"/>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3793944"/>
            <a:ext cx="2686416" cy="303043"/>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26" name="Picture Placeholder 3">
            <a:extLst>
              <a:ext uri="{FF2B5EF4-FFF2-40B4-BE49-F238E27FC236}">
                <a16:creationId xmlns:a16="http://schemas.microsoft.com/office/drawing/2014/main" id="{C1BCDD9F-46DB-5745-913B-E11E7BEBDA8C}"/>
              </a:ext>
            </a:extLst>
          </p:cNvPr>
          <p:cNvSpPr>
            <a:spLocks noGrp="1"/>
          </p:cNvSpPr>
          <p:nvPr>
            <p:ph type="pic" sz="quarter" idx="24"/>
          </p:nvPr>
        </p:nvSpPr>
        <p:spPr>
          <a:xfrm>
            <a:off x="3322302" y="1524000"/>
            <a:ext cx="2679192" cy="2103120"/>
          </a:xfrm>
        </p:spPr>
        <p:txBody>
          <a:bodyPr>
            <a:noAutofit/>
          </a:bodyPr>
          <a:lstStyle>
            <a:lvl1pPr marL="0" indent="0">
              <a:buNone/>
              <a:defRPr/>
            </a:lvl1pPr>
          </a:lstStyle>
          <a:p>
            <a:endParaRPr lang="en-US"/>
          </a:p>
        </p:txBody>
      </p:sp>
      <p:pic>
        <p:nvPicPr>
          <p:cNvPr id="15" name="Picture 14">
            <a:extLst>
              <a:ext uri="{FF2B5EF4-FFF2-40B4-BE49-F238E27FC236}">
                <a16:creationId xmlns:a16="http://schemas.microsoft.com/office/drawing/2014/main" id="{D2B6CB73-644C-3C44-9950-49A93F6F36C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4" name="Footer Placeholder 4">
            <a:extLst>
              <a:ext uri="{FF2B5EF4-FFF2-40B4-BE49-F238E27FC236}">
                <a16:creationId xmlns:a16="http://schemas.microsoft.com/office/drawing/2014/main" id="{075ED423-869B-CA42-83F6-A40BF01C3EB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a:t>
            </a:r>
            <a:r>
              <a:rPr lang="en-US" dirty="0"/>
              <a:t>Inc. or its Affiliates. All rights reserved.</a:t>
            </a:r>
          </a:p>
        </p:txBody>
      </p:sp>
    </p:spTree>
    <p:custDataLst>
      <p:tags r:id="rId1"/>
    </p:custDataLst>
    <p:extLst>
      <p:ext uri="{BB962C8B-B14F-4D97-AF65-F5344CB8AC3E}">
        <p14:creationId xmlns:p14="http://schemas.microsoft.com/office/powerpoint/2010/main" val="174960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 Pictur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67E9E421-0C28-B445-BB5D-267DD5F8BA23}"/>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446471"/>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3611880" cy="1755648"/>
          </a:xfrm>
        </p:spPr>
        <p:txBody>
          <a:bodyPr>
            <a:noAutofit/>
          </a:bodyPr>
          <a:lstStyle>
            <a:lvl1pPr marL="0" indent="0">
              <a:buNone/>
              <a:defRPr>
                <a:solidFill>
                  <a:schemeClr val="tx1"/>
                </a:solidFill>
              </a:defRPr>
            </a:lvl1pPr>
          </a:lstStyle>
          <a:p>
            <a:endParaRPr lang="en-US" dirty="0"/>
          </a:p>
        </p:txBody>
      </p:sp>
      <p:sp>
        <p:nvSpPr>
          <p:cNvPr id="18" name="Text Placeholder 2">
            <a:extLst>
              <a:ext uri="{FF2B5EF4-FFF2-40B4-BE49-F238E27FC236}">
                <a16:creationId xmlns:a16="http://schemas.microsoft.com/office/drawing/2014/main" id="{CEC6ED8A-9A35-254F-9CF6-1EFE9B38709A}"/>
              </a:ext>
            </a:extLst>
          </p:cNvPr>
          <p:cNvSpPr>
            <a:spLocks noGrp="1"/>
          </p:cNvSpPr>
          <p:nvPr>
            <p:ph type="body" sz="quarter" idx="19"/>
          </p:nvPr>
        </p:nvSpPr>
        <p:spPr>
          <a:xfrm>
            <a:off x="8153796" y="3446471"/>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19" name="Picture Placeholder 3">
            <a:extLst>
              <a:ext uri="{FF2B5EF4-FFF2-40B4-BE49-F238E27FC236}">
                <a16:creationId xmlns:a16="http://schemas.microsoft.com/office/drawing/2014/main" id="{1F03C714-8C12-1648-A7BE-ED7D107E4A53}"/>
              </a:ext>
            </a:extLst>
          </p:cNvPr>
          <p:cNvSpPr>
            <a:spLocks noGrp="1"/>
          </p:cNvSpPr>
          <p:nvPr>
            <p:ph type="pic" sz="quarter" idx="20"/>
          </p:nvPr>
        </p:nvSpPr>
        <p:spPr>
          <a:xfrm>
            <a:off x="8161020" y="1524000"/>
            <a:ext cx="3611880" cy="1755648"/>
          </a:xfrm>
        </p:spPr>
        <p:txBody>
          <a:bodyPr>
            <a:noAutofit/>
          </a:bodyPr>
          <a:lstStyle>
            <a:lvl1pPr marL="0" indent="0">
              <a:buNone/>
              <a:defRPr/>
            </a:lvl1pPr>
          </a:lstStyle>
          <a:p>
            <a:endParaRPr lang="en-US"/>
          </a:p>
        </p:txBody>
      </p:sp>
      <p:sp>
        <p:nvSpPr>
          <p:cNvPr id="20" name="Text Placeholder 2">
            <a:extLst>
              <a:ext uri="{FF2B5EF4-FFF2-40B4-BE49-F238E27FC236}">
                <a16:creationId xmlns:a16="http://schemas.microsoft.com/office/drawing/2014/main" id="{22929504-2B50-874B-A16E-F37A03279EC7}"/>
              </a:ext>
            </a:extLst>
          </p:cNvPr>
          <p:cNvSpPr>
            <a:spLocks noGrp="1"/>
          </p:cNvSpPr>
          <p:nvPr>
            <p:ph type="body" sz="quarter" idx="21"/>
          </p:nvPr>
        </p:nvSpPr>
        <p:spPr>
          <a:xfrm>
            <a:off x="4294312" y="3446471"/>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27" name="Picture Placeholder 3">
            <a:extLst>
              <a:ext uri="{FF2B5EF4-FFF2-40B4-BE49-F238E27FC236}">
                <a16:creationId xmlns:a16="http://schemas.microsoft.com/office/drawing/2014/main" id="{B331369C-8691-264D-B80A-CEAC8AD3CDE6}"/>
              </a:ext>
            </a:extLst>
          </p:cNvPr>
          <p:cNvSpPr>
            <a:spLocks noGrp="1"/>
          </p:cNvSpPr>
          <p:nvPr>
            <p:ph type="pic" sz="quarter" idx="22"/>
          </p:nvPr>
        </p:nvSpPr>
        <p:spPr>
          <a:xfrm>
            <a:off x="4301536" y="1524000"/>
            <a:ext cx="3611880" cy="1755648"/>
          </a:xfrm>
        </p:spPr>
        <p:txBody>
          <a:bodyPr>
            <a:noAutofit/>
          </a:bodyPr>
          <a:lstStyle>
            <a:lvl1pPr marL="0" indent="0">
              <a:buNone/>
              <a:defRPr/>
            </a:lvl1pPr>
          </a:lstStyle>
          <a:p>
            <a:endParaRPr lang="en-US"/>
          </a:p>
        </p:txBody>
      </p:sp>
      <p:sp>
        <p:nvSpPr>
          <p:cNvPr id="34" name="Text Placeholder 2">
            <a:extLst>
              <a:ext uri="{FF2B5EF4-FFF2-40B4-BE49-F238E27FC236}">
                <a16:creationId xmlns:a16="http://schemas.microsoft.com/office/drawing/2014/main" id="{B9AA5E4E-EA30-7144-B43C-3BC38200353D}"/>
              </a:ext>
            </a:extLst>
          </p:cNvPr>
          <p:cNvSpPr>
            <a:spLocks noGrp="1"/>
          </p:cNvSpPr>
          <p:nvPr>
            <p:ph type="body" sz="quarter" idx="23"/>
          </p:nvPr>
        </p:nvSpPr>
        <p:spPr>
          <a:xfrm>
            <a:off x="411876" y="5857160"/>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35" name="Picture Placeholder 3">
            <a:extLst>
              <a:ext uri="{FF2B5EF4-FFF2-40B4-BE49-F238E27FC236}">
                <a16:creationId xmlns:a16="http://schemas.microsoft.com/office/drawing/2014/main" id="{57601697-5763-1649-956A-0E3F39DE563B}"/>
              </a:ext>
            </a:extLst>
          </p:cNvPr>
          <p:cNvSpPr>
            <a:spLocks noGrp="1"/>
          </p:cNvSpPr>
          <p:nvPr>
            <p:ph type="pic" sz="quarter" idx="24"/>
          </p:nvPr>
        </p:nvSpPr>
        <p:spPr>
          <a:xfrm>
            <a:off x="419100" y="3934689"/>
            <a:ext cx="3611880" cy="1755648"/>
          </a:xfrm>
        </p:spPr>
        <p:txBody>
          <a:bodyPr>
            <a:noAutofit/>
          </a:bodyPr>
          <a:lstStyle>
            <a:lvl1pPr marL="0" indent="0">
              <a:buNone/>
              <a:defRPr>
                <a:solidFill>
                  <a:schemeClr val="tx1"/>
                </a:solidFill>
              </a:defRPr>
            </a:lvl1pPr>
          </a:lstStyle>
          <a:p>
            <a:endParaRPr lang="en-US"/>
          </a:p>
        </p:txBody>
      </p:sp>
      <p:sp>
        <p:nvSpPr>
          <p:cNvPr id="36" name="Text Placeholder 2">
            <a:extLst>
              <a:ext uri="{FF2B5EF4-FFF2-40B4-BE49-F238E27FC236}">
                <a16:creationId xmlns:a16="http://schemas.microsoft.com/office/drawing/2014/main" id="{09672F95-1B0D-D44F-96FA-DEB0E07403A7}"/>
              </a:ext>
            </a:extLst>
          </p:cNvPr>
          <p:cNvSpPr>
            <a:spLocks noGrp="1"/>
          </p:cNvSpPr>
          <p:nvPr>
            <p:ph type="body" sz="quarter" idx="25"/>
          </p:nvPr>
        </p:nvSpPr>
        <p:spPr>
          <a:xfrm>
            <a:off x="8153796" y="5857160"/>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37" name="Picture Placeholder 3">
            <a:extLst>
              <a:ext uri="{FF2B5EF4-FFF2-40B4-BE49-F238E27FC236}">
                <a16:creationId xmlns:a16="http://schemas.microsoft.com/office/drawing/2014/main" id="{D8042A93-9BD7-0147-8441-5442B29A69DE}"/>
              </a:ext>
            </a:extLst>
          </p:cNvPr>
          <p:cNvSpPr>
            <a:spLocks noGrp="1"/>
          </p:cNvSpPr>
          <p:nvPr>
            <p:ph type="pic" sz="quarter" idx="26"/>
          </p:nvPr>
        </p:nvSpPr>
        <p:spPr>
          <a:xfrm>
            <a:off x="8161020" y="3934689"/>
            <a:ext cx="3611880" cy="1755648"/>
          </a:xfrm>
        </p:spPr>
        <p:txBody>
          <a:bodyPr>
            <a:noAutofit/>
          </a:bodyPr>
          <a:lstStyle>
            <a:lvl1pPr marL="0" indent="0">
              <a:buNone/>
              <a:defRPr>
                <a:solidFill>
                  <a:schemeClr val="tx1"/>
                </a:solidFill>
              </a:defRPr>
            </a:lvl1pPr>
          </a:lstStyle>
          <a:p>
            <a:endParaRPr lang="en-US"/>
          </a:p>
        </p:txBody>
      </p:sp>
      <p:sp>
        <p:nvSpPr>
          <p:cNvPr id="38" name="Text Placeholder 2">
            <a:extLst>
              <a:ext uri="{FF2B5EF4-FFF2-40B4-BE49-F238E27FC236}">
                <a16:creationId xmlns:a16="http://schemas.microsoft.com/office/drawing/2014/main" id="{2B0D6062-BB69-D146-8060-14598F894BC4}"/>
              </a:ext>
            </a:extLst>
          </p:cNvPr>
          <p:cNvSpPr>
            <a:spLocks noGrp="1"/>
          </p:cNvSpPr>
          <p:nvPr>
            <p:ph type="body" sz="quarter" idx="27"/>
          </p:nvPr>
        </p:nvSpPr>
        <p:spPr>
          <a:xfrm>
            <a:off x="4294312" y="5857160"/>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39" name="Picture Placeholder 3">
            <a:extLst>
              <a:ext uri="{FF2B5EF4-FFF2-40B4-BE49-F238E27FC236}">
                <a16:creationId xmlns:a16="http://schemas.microsoft.com/office/drawing/2014/main" id="{750D7242-278D-B24F-A07C-549ACB16E63A}"/>
              </a:ext>
            </a:extLst>
          </p:cNvPr>
          <p:cNvSpPr>
            <a:spLocks noGrp="1"/>
          </p:cNvSpPr>
          <p:nvPr>
            <p:ph type="pic" sz="quarter" idx="28"/>
          </p:nvPr>
        </p:nvSpPr>
        <p:spPr>
          <a:xfrm>
            <a:off x="4301536" y="3934689"/>
            <a:ext cx="3611880" cy="1755648"/>
          </a:xfrm>
        </p:spPr>
        <p:txBody>
          <a:bodyPr>
            <a:noAutofit/>
          </a:bodyPr>
          <a:lstStyle>
            <a:lvl1pPr marL="0" indent="0">
              <a:buNone/>
              <a:defRPr>
                <a:solidFill>
                  <a:schemeClr val="tx1"/>
                </a:solidFill>
              </a:defRPr>
            </a:lvl1pPr>
          </a:lstStyle>
          <a:p>
            <a:endParaRPr lang="en-US"/>
          </a:p>
        </p:txBody>
      </p:sp>
      <p:pic>
        <p:nvPicPr>
          <p:cNvPr id="22" name="Picture 21">
            <a:extLst>
              <a:ext uri="{FF2B5EF4-FFF2-40B4-BE49-F238E27FC236}">
                <a16:creationId xmlns:a16="http://schemas.microsoft.com/office/drawing/2014/main" id="{A5227888-88F5-4747-9B64-3DA540A538D1}"/>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21" name="Footer Placeholder 4">
            <a:extLst>
              <a:ext uri="{FF2B5EF4-FFF2-40B4-BE49-F238E27FC236}">
                <a16:creationId xmlns:a16="http://schemas.microsoft.com/office/drawing/2014/main" id="{FBF3F200-BB4F-664F-876E-B587463197E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a:t>
            </a:r>
            <a:r>
              <a:rPr lang="en-US" dirty="0"/>
              <a:t>Inc. or its Affiliates. All rights reserved.</a:t>
            </a:r>
          </a:p>
        </p:txBody>
      </p:sp>
    </p:spTree>
    <p:custDataLst>
      <p:tags r:id="rId1"/>
    </p:custDataLst>
    <p:extLst>
      <p:ext uri="{BB962C8B-B14F-4D97-AF65-F5344CB8AC3E}">
        <p14:creationId xmlns:p14="http://schemas.microsoft.com/office/powerpoint/2010/main" val="587252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co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4011163"/>
            <a:ext cx="2686416" cy="303043"/>
          </a:xfrm>
        </p:spPr>
        <p:txBody>
          <a:bodyPr>
            <a:noAutofit/>
          </a:bodyPr>
          <a:lstStyle>
            <a:lvl1pPr marL="0" indent="0" algn="ctr">
              <a:buNone/>
              <a:defRPr sz="2000" b="0"/>
            </a:lvl1pPr>
          </a:lstStyle>
          <a:p>
            <a:pPr lvl="0"/>
            <a:r>
              <a:rPr lang="en-US" dirty="0"/>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hasCustomPrompt="1"/>
          </p:nvPr>
        </p:nvSpPr>
        <p:spPr>
          <a:xfrm>
            <a:off x="1069259" y="2626296"/>
            <a:ext cx="1188720" cy="1188720"/>
          </a:xfrm>
        </p:spPr>
        <p:txBody>
          <a:bodyPr>
            <a:noAutofit/>
          </a:bodyPr>
          <a:lstStyle>
            <a:lvl1pPr marL="0" indent="0">
              <a:buNone/>
              <a:defRPr/>
            </a:lvl1pPr>
          </a:lstStyle>
          <a:p>
            <a:r>
              <a:rPr lang="en-US" dirty="0"/>
              <a:t>Icon</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4011163"/>
            <a:ext cx="2686416" cy="303043"/>
          </a:xfrm>
        </p:spPr>
        <p:txBody>
          <a:bodyPr>
            <a:noAutofit/>
          </a:bodyPr>
          <a:lstStyle>
            <a:lvl1pPr marL="0" indent="0" algn="ctr">
              <a:buNone/>
              <a:defRPr sz="2000" b="0"/>
            </a:lvl1pPr>
          </a:lstStyle>
          <a:p>
            <a:pPr lvl="0"/>
            <a:r>
              <a:rPr lang="en-US" dirty="0"/>
              <a:t>Edit Master text styles</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177027" y="4011163"/>
            <a:ext cx="2686416" cy="303043"/>
          </a:xfrm>
        </p:spPr>
        <p:txBody>
          <a:bodyPr>
            <a:noAutofit/>
          </a:bodyPr>
          <a:lstStyle>
            <a:lvl1pPr marL="0" indent="0" algn="ctr">
              <a:buNone/>
              <a:defRPr sz="2000" b="0"/>
            </a:lvl1pPr>
          </a:lstStyle>
          <a:p>
            <a:pPr lvl="0"/>
            <a:r>
              <a:rPr lang="en-US" dirty="0"/>
              <a:t>Edit Master text styles</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4011163"/>
            <a:ext cx="2686416" cy="303043"/>
          </a:xfrm>
        </p:spPr>
        <p:txBody>
          <a:bodyPr>
            <a:noAutofit/>
          </a:bodyPr>
          <a:lstStyle>
            <a:lvl1pPr marL="0" indent="0" algn="ctr">
              <a:buNone/>
              <a:defRPr sz="2000" b="0"/>
            </a:lvl1pPr>
          </a:lstStyle>
          <a:p>
            <a:pPr lvl="0"/>
            <a:r>
              <a:rPr lang="en-US" dirty="0"/>
              <a:t>Edit Master text styles</a:t>
            </a:r>
          </a:p>
        </p:txBody>
      </p:sp>
      <p:sp>
        <p:nvSpPr>
          <p:cNvPr id="14" name="Picture Placeholder 3">
            <a:extLst>
              <a:ext uri="{FF2B5EF4-FFF2-40B4-BE49-F238E27FC236}">
                <a16:creationId xmlns:a16="http://schemas.microsoft.com/office/drawing/2014/main" id="{3E6CE5FE-ED8C-0D40-862B-9F5EC40C7E82}"/>
              </a:ext>
            </a:extLst>
          </p:cNvPr>
          <p:cNvSpPr>
            <a:spLocks noGrp="1"/>
          </p:cNvSpPr>
          <p:nvPr>
            <p:ph type="pic" sz="quarter" idx="24" hasCustomPrompt="1"/>
          </p:nvPr>
        </p:nvSpPr>
        <p:spPr>
          <a:xfrm>
            <a:off x="4049966" y="2626296"/>
            <a:ext cx="1188720" cy="1188720"/>
          </a:xfrm>
        </p:spPr>
        <p:txBody>
          <a:bodyPr>
            <a:noAutofit/>
          </a:bodyPr>
          <a:lstStyle>
            <a:lvl1pPr marL="0" indent="0">
              <a:buNone/>
              <a:defRPr/>
            </a:lvl1pPr>
          </a:lstStyle>
          <a:p>
            <a:r>
              <a:rPr lang="en-US" dirty="0"/>
              <a:t>Icon</a:t>
            </a:r>
          </a:p>
        </p:txBody>
      </p:sp>
      <p:sp>
        <p:nvSpPr>
          <p:cNvPr id="15" name="Picture Placeholder 3">
            <a:extLst>
              <a:ext uri="{FF2B5EF4-FFF2-40B4-BE49-F238E27FC236}">
                <a16:creationId xmlns:a16="http://schemas.microsoft.com/office/drawing/2014/main" id="{91DC684E-A5F4-864A-894C-5CD232FB9BEB}"/>
              </a:ext>
            </a:extLst>
          </p:cNvPr>
          <p:cNvSpPr>
            <a:spLocks noGrp="1"/>
          </p:cNvSpPr>
          <p:nvPr>
            <p:ph type="pic" sz="quarter" idx="25" hasCustomPrompt="1"/>
          </p:nvPr>
        </p:nvSpPr>
        <p:spPr>
          <a:xfrm>
            <a:off x="6911919" y="2626296"/>
            <a:ext cx="1188720" cy="1188720"/>
          </a:xfrm>
        </p:spPr>
        <p:txBody>
          <a:bodyPr>
            <a:noAutofit/>
          </a:bodyPr>
          <a:lstStyle>
            <a:lvl1pPr marL="0" indent="0">
              <a:buNone/>
              <a:defRPr/>
            </a:lvl1pPr>
          </a:lstStyle>
          <a:p>
            <a:r>
              <a:rPr lang="en-US" dirty="0"/>
              <a:t>Icon</a:t>
            </a:r>
          </a:p>
        </p:txBody>
      </p:sp>
      <p:sp>
        <p:nvSpPr>
          <p:cNvPr id="16" name="Picture Placeholder 3">
            <a:extLst>
              <a:ext uri="{FF2B5EF4-FFF2-40B4-BE49-F238E27FC236}">
                <a16:creationId xmlns:a16="http://schemas.microsoft.com/office/drawing/2014/main" id="{A6B5BB37-EE1B-6B45-A7CF-E416B4D0D678}"/>
              </a:ext>
            </a:extLst>
          </p:cNvPr>
          <p:cNvSpPr>
            <a:spLocks noGrp="1"/>
          </p:cNvSpPr>
          <p:nvPr>
            <p:ph type="pic" sz="quarter" idx="26" hasCustomPrompt="1"/>
          </p:nvPr>
        </p:nvSpPr>
        <p:spPr>
          <a:xfrm>
            <a:off x="9773872" y="2626296"/>
            <a:ext cx="1188720" cy="1188720"/>
          </a:xfrm>
        </p:spPr>
        <p:txBody>
          <a:bodyPr>
            <a:noAutofit/>
          </a:bodyPr>
          <a:lstStyle>
            <a:lvl1pPr marL="0" indent="0">
              <a:buNone/>
              <a:defRPr/>
            </a:lvl1pPr>
          </a:lstStyle>
          <a:p>
            <a:r>
              <a:rPr lang="en-US" dirty="0"/>
              <a:t>Icon</a:t>
            </a:r>
          </a:p>
        </p:txBody>
      </p:sp>
      <p:sp>
        <p:nvSpPr>
          <p:cNvPr id="31" name="Footer Placeholder 4">
            <a:extLst>
              <a:ext uri="{FF2B5EF4-FFF2-40B4-BE49-F238E27FC236}">
                <a16:creationId xmlns:a16="http://schemas.microsoft.com/office/drawing/2014/main" id="{A9C4F210-2650-3942-9632-6074E8F12704}"/>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a:t>
            </a:r>
            <a:r>
              <a:rPr lang="en-US" dirty="0"/>
              <a:t>Inc. or its Affiliates. All rights reserved.</a:t>
            </a:r>
          </a:p>
        </p:txBody>
      </p:sp>
      <p:pic>
        <p:nvPicPr>
          <p:cNvPr id="34" name="Picture 33">
            <a:extLst>
              <a:ext uri="{FF2B5EF4-FFF2-40B4-BE49-F238E27FC236}">
                <a16:creationId xmlns:a16="http://schemas.microsoft.com/office/drawing/2014/main" id="{F7CCF82A-4490-0644-8968-C198DF5F3F30}"/>
              </a:ext>
            </a:extLst>
          </p:cNvPr>
          <p:cNvPicPr>
            <a:picLocks noChangeAspect="1"/>
          </p:cNvPicPr>
          <p:nvPr userDrawn="1"/>
        </p:nvPicPr>
        <p:blipFill>
          <a:blip r:embed="rId3"/>
          <a:stretch>
            <a:fillRect/>
          </a:stretch>
        </p:blipFill>
        <p:spPr>
          <a:xfrm>
            <a:off x="9840052" y="365126"/>
            <a:ext cx="1910948" cy="449072"/>
          </a:xfrm>
          <a:prstGeom prst="rect">
            <a:avLst/>
          </a:prstGeom>
        </p:spPr>
      </p:pic>
      <p:pic>
        <p:nvPicPr>
          <p:cNvPr id="13" name="Picture 12">
            <a:extLst>
              <a:ext uri="{FF2B5EF4-FFF2-40B4-BE49-F238E27FC236}">
                <a16:creationId xmlns:a16="http://schemas.microsoft.com/office/drawing/2014/main" id="{76EEF212-16FA-C546-A6BD-253C80A1A8FF}"/>
              </a:ext>
            </a:extLst>
          </p:cNvPr>
          <p:cNvPicPr>
            <a:picLocks noChangeAspect="1"/>
          </p:cNvPicPr>
          <p:nvPr userDrawn="1"/>
        </p:nvPicPr>
        <p:blipFill rotWithShape="1">
          <a:blip r:embed="rId4"/>
          <a:srcRect l="75552" t="60520" r="3438" b="3809"/>
          <a:stretch/>
        </p:blipFill>
        <p:spPr>
          <a:xfrm rot="10800000">
            <a:off x="-1" y="-2"/>
            <a:ext cx="2268187" cy="2166103"/>
          </a:xfrm>
          <a:prstGeom prst="rect">
            <a:avLst/>
          </a:prstGeom>
        </p:spPr>
      </p:pic>
      <p:sp>
        <p:nvSpPr>
          <p:cNvPr id="17"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1710858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dirty="0"/>
              <a:t>Click to edit Master title style</a:t>
            </a:r>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6"/>
            <a:ext cx="1910948" cy="449073"/>
          </a:xfrm>
          <a:prstGeom prst="rect">
            <a:avLst/>
          </a:prstGeom>
        </p:spPr>
      </p:pic>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881"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a:t>
            </a:r>
            <a:r>
              <a:rPr lang="en-US" dirty="0"/>
              <a:t>Inc. or its Affiliates. All rights reserved.</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a:p>
        </p:txBody>
      </p:sp>
      <p:sp>
        <p:nvSpPr>
          <p:cNvPr id="6" name="Table Placeholder 5"/>
          <p:cNvSpPr>
            <a:spLocks noGrp="1"/>
          </p:cNvSpPr>
          <p:nvPr>
            <p:ph type="tbl" sz="quarter" idx="13" hasCustomPrompt="1"/>
          </p:nvPr>
        </p:nvSpPr>
        <p:spPr>
          <a:xfrm>
            <a:off x="425196" y="1783718"/>
            <a:ext cx="11347704" cy="393192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i="0" u="none" strike="noStrike" baseline="0" smtClean="0">
                <a:effect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00" b="0" i="0" u="none" strike="noStrike" dirty="0" smtClean="0">
                <a:effectLst/>
                <a:latin typeface="Amazon Ember Light" panose="020B0403020204020204" pitchFamily="34" charset="0"/>
              </a:rPr>
              <a:t>Edit Master table layout</a:t>
            </a:r>
            <a:endParaRPr lang="en-US" sz="1800" b="0" i="0" u="none" strike="noStrike" dirty="0" smtClean="0">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539508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a:t>
            </a:r>
            <a:r>
              <a:rPr lang="en-US" dirty="0"/>
              <a:t>Inc. or its Affiliates. All rights reserved.</a:t>
            </a:r>
          </a:p>
        </p:txBody>
      </p:sp>
    </p:spTree>
    <p:custDataLst>
      <p:tags r:id="rId1"/>
    </p:custDataLst>
    <p:extLst>
      <p:ext uri="{BB962C8B-B14F-4D97-AF65-F5344CB8AC3E}">
        <p14:creationId xmlns:p14="http://schemas.microsoft.com/office/powerpoint/2010/main" val="5119048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tx1"/>
                </a:solidFill>
              </a:defRPr>
            </a:lvl1pPr>
          </a:lstStyle>
          <a:p>
            <a:r>
              <a:rPr lang="en-US" dirty="0"/>
              <a:t>Click to edit Master title style</a:t>
            </a:r>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a:t>
            </a:r>
            <a:r>
              <a:rPr lang="en-US" dirty="0"/>
              <a:t>Inc. or its Affiliates. All rights reserved.</a:t>
            </a:r>
          </a:p>
        </p:txBody>
      </p:sp>
      <p:pic>
        <p:nvPicPr>
          <p:cNvPr id="7" name="Picture 6">
            <a:extLst>
              <a:ext uri="{FF2B5EF4-FFF2-40B4-BE49-F238E27FC236}">
                <a16:creationId xmlns:a16="http://schemas.microsoft.com/office/drawing/2014/main" id="{1FCA25A4-C80D-FC44-8153-D8376A9E41FE}"/>
              </a:ext>
            </a:extLst>
          </p:cNvPr>
          <p:cNvPicPr>
            <a:picLocks noChangeAspect="1"/>
          </p:cNvPicPr>
          <p:nvPr userDrawn="1"/>
        </p:nvPicPr>
        <p:blipFill>
          <a:blip r:embed="rId3"/>
          <a:stretch>
            <a:fillRect/>
          </a:stretch>
        </p:blipFill>
        <p:spPr>
          <a:xfrm>
            <a:off x="9840052" y="365125"/>
            <a:ext cx="1910948" cy="449072"/>
          </a:xfrm>
          <a:prstGeom prst="rect">
            <a:avLst/>
          </a:prstGeom>
        </p:spPr>
      </p:pic>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34500859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6ABE64-BC1B-D74A-AC1E-5232E3760A89}"/>
              </a:ext>
            </a:extLst>
          </p:cNvPr>
          <p:cNvPicPr>
            <a:picLocks noChangeAspect="1"/>
          </p:cNvPicPr>
          <p:nvPr userDrawn="1"/>
        </p:nvPicPr>
        <p:blipFill>
          <a:blip r:embed="rId3"/>
          <a:stretch>
            <a:fillRect/>
          </a:stretch>
        </p:blipFill>
        <p:spPr>
          <a:xfrm>
            <a:off x="9861952" y="6089840"/>
            <a:ext cx="1910948" cy="449072"/>
          </a:xfrm>
          <a:prstGeom prst="rect">
            <a:avLst/>
          </a:prstGeom>
        </p:spPr>
      </p:pic>
      <p:sp>
        <p:nvSpPr>
          <p:cNvPr id="10" name="Footer Placeholder 4">
            <a:extLst>
              <a:ext uri="{FF2B5EF4-FFF2-40B4-BE49-F238E27FC236}">
                <a16:creationId xmlns:a16="http://schemas.microsoft.com/office/drawing/2014/main" id="{F86437D1-E7F9-2F42-864E-95D935B7DAF8}"/>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a:t>
            </a:r>
            <a:r>
              <a:rPr lang="en-US" dirty="0"/>
              <a:t>Inc. or its Affiliates. All rights reserved.</a:t>
            </a:r>
          </a:p>
        </p:txBody>
      </p:sp>
    </p:spTree>
    <p:custDataLst>
      <p:tags r:id="rId1"/>
    </p:custDataLst>
    <p:extLst>
      <p:ext uri="{BB962C8B-B14F-4D97-AF65-F5344CB8AC3E}">
        <p14:creationId xmlns:p14="http://schemas.microsoft.com/office/powerpoint/2010/main" val="40182823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8298180" cy="474119"/>
          </a:xfrm>
          <a:prstGeom prst="rect">
            <a:avLst/>
          </a:prstGeom>
        </p:spPr>
        <p:txBody>
          <a:bodyPr>
            <a:noAutofit/>
          </a:bodyPr>
          <a:lstStyle>
            <a:lvl1pPr>
              <a:defRPr sz="4000">
                <a:solidFill>
                  <a:schemeClr val="tx1"/>
                </a:solidFill>
              </a:defRPr>
            </a:lvl1pPr>
          </a:lstStyle>
          <a:p>
            <a:r>
              <a:rPr lang="en-US" dirty="0"/>
              <a:t>Click to edit Master title style</a:t>
            </a:r>
          </a:p>
        </p:txBody>
      </p:sp>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a:p>
        </p:txBody>
      </p:sp>
      <p:sp>
        <p:nvSpPr>
          <p:cNvPr id="17" name="Text Placeholder 3">
            <a:extLst>
              <a:ext uri="{FF2B5EF4-FFF2-40B4-BE49-F238E27FC236}">
                <a16:creationId xmlns:a16="http://schemas.microsoft.com/office/drawing/2014/main" id="{AA58D57C-542E-8B46-AF4A-1CE98190E16A}"/>
              </a:ext>
            </a:extLst>
          </p:cNvPr>
          <p:cNvSpPr>
            <a:spLocks noGrp="1"/>
          </p:cNvSpPr>
          <p:nvPr>
            <p:ph type="body" sz="quarter" idx="15"/>
          </p:nvPr>
        </p:nvSpPr>
        <p:spPr>
          <a:xfrm>
            <a:off x="6076191" y="1803345"/>
            <a:ext cx="2656066" cy="1993048"/>
          </a:xfrm>
          <a:prstGeom prst="rect">
            <a:avLst/>
          </a:prstGeom>
        </p:spPr>
        <p:txBody>
          <a:bodyPr>
            <a:normAutofit/>
          </a:bodyPr>
          <a:lstStyle>
            <a:lvl1pPr marL="0" indent="0">
              <a:lnSpc>
                <a:spcPct val="100000"/>
              </a:lnSpc>
              <a:buNone/>
              <a:defRPr sz="1867"/>
            </a:lvl1pPr>
          </a:lstStyle>
          <a:p>
            <a:pPr lvl="0"/>
            <a:endParaRPr lang="en-US" dirty="0"/>
          </a:p>
        </p:txBody>
      </p:sp>
      <p:sp>
        <p:nvSpPr>
          <p:cNvPr id="19" name="Text Placeholder 3">
            <a:extLst>
              <a:ext uri="{FF2B5EF4-FFF2-40B4-BE49-F238E27FC236}">
                <a16:creationId xmlns:a16="http://schemas.microsoft.com/office/drawing/2014/main" id="{C3946CAB-375A-5941-A392-14D805556B47}"/>
              </a:ext>
            </a:extLst>
          </p:cNvPr>
          <p:cNvSpPr>
            <a:spLocks noGrp="1"/>
          </p:cNvSpPr>
          <p:nvPr>
            <p:ph type="body" sz="quarter" idx="16"/>
          </p:nvPr>
        </p:nvSpPr>
        <p:spPr>
          <a:xfrm>
            <a:off x="3251457" y="1803345"/>
            <a:ext cx="2656066" cy="1993048"/>
          </a:xfrm>
          <a:prstGeom prst="rect">
            <a:avLst/>
          </a:prstGeom>
        </p:spPr>
        <p:txBody>
          <a:bodyPr>
            <a:normAutofit/>
          </a:bodyPr>
          <a:lstStyle>
            <a:lvl1pPr marL="0" indent="0">
              <a:lnSpc>
                <a:spcPct val="100000"/>
              </a:lnSpc>
              <a:buNone/>
              <a:defRPr sz="1867"/>
            </a:lvl1pPr>
          </a:lstStyle>
          <a:p>
            <a:pPr lvl="0"/>
            <a:endParaRPr lang="en-US" dirty="0"/>
          </a:p>
        </p:txBody>
      </p:sp>
      <p:sp>
        <p:nvSpPr>
          <p:cNvPr id="20" name="Text Placeholder 3">
            <a:extLst>
              <a:ext uri="{FF2B5EF4-FFF2-40B4-BE49-F238E27FC236}">
                <a16:creationId xmlns:a16="http://schemas.microsoft.com/office/drawing/2014/main" id="{35FC7C2C-C9CE-B747-AE44-A593EFEB0DEE}"/>
              </a:ext>
            </a:extLst>
          </p:cNvPr>
          <p:cNvSpPr>
            <a:spLocks noGrp="1"/>
          </p:cNvSpPr>
          <p:nvPr>
            <p:ph type="body" sz="quarter" idx="10" hasCustomPrompt="1"/>
          </p:nvPr>
        </p:nvSpPr>
        <p:spPr>
          <a:xfrm>
            <a:off x="41910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2" name="Text Placeholder 3">
            <a:extLst>
              <a:ext uri="{FF2B5EF4-FFF2-40B4-BE49-F238E27FC236}">
                <a16:creationId xmlns:a16="http://schemas.microsoft.com/office/drawing/2014/main" id="{24CE8731-450D-3746-AF62-88C7CF836093}"/>
              </a:ext>
            </a:extLst>
          </p:cNvPr>
          <p:cNvSpPr>
            <a:spLocks noGrp="1"/>
          </p:cNvSpPr>
          <p:nvPr>
            <p:ph type="body" sz="quarter" idx="17"/>
          </p:nvPr>
        </p:nvSpPr>
        <p:spPr>
          <a:xfrm>
            <a:off x="419102" y="1803345"/>
            <a:ext cx="2656066" cy="1993048"/>
          </a:xfrm>
          <a:prstGeom prst="rect">
            <a:avLst/>
          </a:prstGeom>
        </p:spPr>
        <p:txBody>
          <a:bodyPr>
            <a:normAutofit/>
          </a:bodyPr>
          <a:lstStyle>
            <a:lvl1pPr marL="0" indent="0">
              <a:lnSpc>
                <a:spcPct val="100000"/>
              </a:lnSpc>
              <a:buNone/>
              <a:defRPr sz="1867"/>
            </a:lvl1pPr>
          </a:lstStyle>
          <a:p>
            <a:pPr lvl="0"/>
            <a:endParaRPr lang="en-US" dirty="0"/>
          </a:p>
        </p:txBody>
      </p:sp>
      <p:sp>
        <p:nvSpPr>
          <p:cNvPr id="23" name="Rectangle 22">
            <a:extLst>
              <a:ext uri="{FF2B5EF4-FFF2-40B4-BE49-F238E27FC236}">
                <a16:creationId xmlns:a16="http://schemas.microsoft.com/office/drawing/2014/main" id="{95458110-5E55-0F46-BBF5-9C8F2C62151D}"/>
              </a:ext>
            </a:extLst>
          </p:cNvPr>
          <p:cNvSpPr/>
          <p:nvPr userDrawn="1"/>
        </p:nvSpPr>
        <p:spPr>
          <a:xfrm>
            <a:off x="9029701" y="0"/>
            <a:ext cx="3188474" cy="6875492"/>
          </a:xfrm>
          <a:prstGeom prst="rect">
            <a:avLst/>
          </a:prstGeom>
          <a:solidFill>
            <a:srgbClr val="232F3E"/>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5" name="Rectangle 24">
            <a:extLst>
              <a:ext uri="{FF2B5EF4-FFF2-40B4-BE49-F238E27FC236}">
                <a16:creationId xmlns:a16="http://schemas.microsoft.com/office/drawing/2014/main" id="{3A3837C0-EFCF-E345-9E05-AF315FB06800}"/>
              </a:ext>
            </a:extLst>
          </p:cNvPr>
          <p:cNvSpPr/>
          <p:nvPr userDrawn="1"/>
        </p:nvSpPr>
        <p:spPr>
          <a:xfrm>
            <a:off x="0" y="4020640"/>
            <a:ext cx="9029700" cy="2837360"/>
          </a:xfrm>
          <a:prstGeom prst="rect">
            <a:avLst/>
          </a:prstGeom>
          <a:solidFill>
            <a:schemeClr val="tx2"/>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6" name="Content Placeholder 25">
            <a:extLst>
              <a:ext uri="{FF2B5EF4-FFF2-40B4-BE49-F238E27FC236}">
                <a16:creationId xmlns:a16="http://schemas.microsoft.com/office/drawing/2014/main" id="{EBCAA55A-911D-184D-A1FD-A84004D395B2}"/>
              </a:ext>
            </a:extLst>
          </p:cNvPr>
          <p:cNvSpPr>
            <a:spLocks noGrp="1"/>
          </p:cNvSpPr>
          <p:nvPr>
            <p:ph sz="quarter" idx="18"/>
          </p:nvPr>
        </p:nvSpPr>
        <p:spPr>
          <a:xfrm>
            <a:off x="9327146" y="365126"/>
            <a:ext cx="2445755" cy="951555"/>
          </a:xfrm>
          <a:prstGeom prst="rect">
            <a:avLst/>
          </a:prstGeom>
          <a:solidFill>
            <a:schemeClr val="bg1"/>
          </a:solidFill>
        </p:spPr>
        <p:txBody>
          <a:bodyPr/>
          <a:lstStyle>
            <a:lvl1pPr marL="0" indent="0">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endParaRPr lang="en-US" dirty="0"/>
          </a:p>
        </p:txBody>
      </p:sp>
      <p:sp>
        <p:nvSpPr>
          <p:cNvPr id="27" name="Text Placeholder 3">
            <a:extLst>
              <a:ext uri="{FF2B5EF4-FFF2-40B4-BE49-F238E27FC236}">
                <a16:creationId xmlns:a16="http://schemas.microsoft.com/office/drawing/2014/main" id="{8A3999B7-8C20-854D-A555-F37D032192AE}"/>
              </a:ext>
            </a:extLst>
          </p:cNvPr>
          <p:cNvSpPr>
            <a:spLocks noGrp="1"/>
          </p:cNvSpPr>
          <p:nvPr>
            <p:ph type="body" sz="quarter" idx="19" hasCustomPrompt="1"/>
          </p:nvPr>
        </p:nvSpPr>
        <p:spPr>
          <a:xfrm>
            <a:off x="3259838"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8" name="Text Placeholder 3">
            <a:extLst>
              <a:ext uri="{FF2B5EF4-FFF2-40B4-BE49-F238E27FC236}">
                <a16:creationId xmlns:a16="http://schemas.microsoft.com/office/drawing/2014/main" id="{38F7DDC9-AAC1-834E-B4EE-D42A0B1327C5}"/>
              </a:ext>
            </a:extLst>
          </p:cNvPr>
          <p:cNvSpPr>
            <a:spLocks noGrp="1"/>
          </p:cNvSpPr>
          <p:nvPr>
            <p:ph type="body" sz="quarter" idx="20" hasCustomPrompt="1"/>
          </p:nvPr>
        </p:nvSpPr>
        <p:spPr>
          <a:xfrm>
            <a:off x="607619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31" name="Text Placeholder 3">
            <a:extLst>
              <a:ext uri="{FF2B5EF4-FFF2-40B4-BE49-F238E27FC236}">
                <a16:creationId xmlns:a16="http://schemas.microsoft.com/office/drawing/2014/main" id="{957FAEDA-E06F-0246-AE0E-09DEF5D51275}"/>
              </a:ext>
            </a:extLst>
          </p:cNvPr>
          <p:cNvSpPr>
            <a:spLocks noGrp="1"/>
          </p:cNvSpPr>
          <p:nvPr>
            <p:ph type="body" sz="quarter" idx="22"/>
          </p:nvPr>
        </p:nvSpPr>
        <p:spPr>
          <a:xfrm>
            <a:off x="790222" y="4444327"/>
            <a:ext cx="7455707" cy="1311187"/>
          </a:xfrm>
          <a:prstGeom prst="rect">
            <a:avLst/>
          </a:prstGeom>
        </p:spPr>
        <p:txBody>
          <a:bodyPr>
            <a:normAutofit/>
          </a:bodyPr>
          <a:lstStyle>
            <a:lvl1pPr marL="0" indent="0">
              <a:buNone/>
              <a:defRPr sz="2400"/>
            </a:lvl1pPr>
          </a:lstStyle>
          <a:p>
            <a:pPr lvl="0"/>
            <a:endParaRPr lang="en-US" dirty="0"/>
          </a:p>
        </p:txBody>
      </p:sp>
      <p:sp>
        <p:nvSpPr>
          <p:cNvPr id="32" name="Text Placeholder 3">
            <a:extLst>
              <a:ext uri="{FF2B5EF4-FFF2-40B4-BE49-F238E27FC236}">
                <a16:creationId xmlns:a16="http://schemas.microsoft.com/office/drawing/2014/main" id="{5DB1EEED-3A61-7145-8CB8-D64E8B31FE3F}"/>
              </a:ext>
            </a:extLst>
          </p:cNvPr>
          <p:cNvSpPr>
            <a:spLocks noGrp="1"/>
          </p:cNvSpPr>
          <p:nvPr>
            <p:ph type="body" sz="quarter" idx="23"/>
          </p:nvPr>
        </p:nvSpPr>
        <p:spPr>
          <a:xfrm>
            <a:off x="790222" y="5870446"/>
            <a:ext cx="7455707" cy="413702"/>
          </a:xfrm>
          <a:prstGeom prst="rect">
            <a:avLst/>
          </a:prstGeom>
        </p:spPr>
        <p:txBody>
          <a:bodyPr>
            <a:noAutofit/>
          </a:bodyPr>
          <a:lstStyle>
            <a:lvl1pPr marL="0" indent="0">
              <a:buNone/>
              <a:defRPr sz="2000" b="0">
                <a:solidFill>
                  <a:schemeClr val="tx1"/>
                </a:solidFill>
              </a:defRPr>
            </a:lvl1pPr>
          </a:lstStyle>
          <a:p>
            <a:pPr lvl="0"/>
            <a:endParaRPr lang="en-US" dirty="0"/>
          </a:p>
        </p:txBody>
      </p:sp>
      <p:pic>
        <p:nvPicPr>
          <p:cNvPr id="16" name="Picture 15">
            <a:extLst>
              <a:ext uri="{FF2B5EF4-FFF2-40B4-BE49-F238E27FC236}">
                <a16:creationId xmlns:a16="http://schemas.microsoft.com/office/drawing/2014/main" id="{A51D4E80-7282-594D-8256-F973AFF71D56}"/>
              </a:ext>
            </a:extLst>
          </p:cNvPr>
          <p:cNvPicPr>
            <a:picLocks noChangeAspect="1"/>
          </p:cNvPicPr>
          <p:nvPr userDrawn="1"/>
        </p:nvPicPr>
        <p:blipFill>
          <a:blip r:embed="rId3"/>
          <a:stretch>
            <a:fillRect/>
          </a:stretch>
        </p:blipFill>
        <p:spPr>
          <a:xfrm>
            <a:off x="9327092" y="6089840"/>
            <a:ext cx="1910948" cy="449073"/>
          </a:xfrm>
          <a:prstGeom prst="rect">
            <a:avLst/>
          </a:prstGeom>
        </p:spPr>
      </p:pic>
      <p:sp>
        <p:nvSpPr>
          <p:cNvPr id="18" name="Footer Placeholder 4">
            <a:extLst>
              <a:ext uri="{FF2B5EF4-FFF2-40B4-BE49-F238E27FC236}">
                <a16:creationId xmlns:a16="http://schemas.microsoft.com/office/drawing/2014/main" id="{D654C84E-7AFF-4E43-BC29-5AF15F0EFE3A}"/>
              </a:ext>
            </a:extLst>
          </p:cNvPr>
          <p:cNvSpPr>
            <a:spLocks noGrp="1"/>
          </p:cNvSpPr>
          <p:nvPr>
            <p:ph type="ftr" sz="quarter" idx="3"/>
          </p:nvPr>
        </p:nvSpPr>
        <p:spPr>
          <a:xfrm>
            <a:off x="419100" y="6356351"/>
            <a:ext cx="3735457" cy="365125"/>
          </a:xfrm>
          <a:prstGeom prst="rect">
            <a:avLst/>
          </a:prstGeom>
        </p:spPr>
        <p:txBody>
          <a:bodyPr vert="horz" lIns="91440" tIns="45720" rIns="91440" bIns="45720" rtlCol="0" anchor="ctr"/>
          <a:lstStyle>
            <a:lvl1pPr algn="l">
              <a:defRPr sz="881"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a:t>
            </a:r>
            <a:r>
              <a:rPr lang="en-US" dirty="0"/>
              <a:t>Inc. or its Affiliates. All rights reserved.</a:t>
            </a:r>
          </a:p>
        </p:txBody>
      </p:sp>
      <p:sp>
        <p:nvSpPr>
          <p:cNvPr id="7" name="Text Placeholder 6"/>
          <p:cNvSpPr>
            <a:spLocks noGrp="1"/>
          </p:cNvSpPr>
          <p:nvPr>
            <p:ph type="body" sz="quarter" idx="25"/>
          </p:nvPr>
        </p:nvSpPr>
        <p:spPr>
          <a:xfrm>
            <a:off x="9327093" y="1564153"/>
            <a:ext cx="2445808" cy="1212914"/>
          </a:xfrm>
        </p:spPr>
        <p:txBody>
          <a:bodyPr>
            <a:normAutofit/>
          </a:bodyPr>
          <a:lstStyle>
            <a:lvl1pPr marL="0" indent="0">
              <a:buNone/>
              <a:defRPr sz="1333">
                <a:solidFill>
                  <a:schemeClr val="bg1"/>
                </a:solidFill>
              </a:defRPr>
            </a:lvl1pPr>
          </a:lstStyle>
          <a:p>
            <a:pPr lvl="0"/>
            <a:endParaRPr lang="en-US" dirty="0"/>
          </a:p>
        </p:txBody>
      </p:sp>
      <p:sp>
        <p:nvSpPr>
          <p:cNvPr id="24" name="TextBox 23"/>
          <p:cNvSpPr txBox="1"/>
          <p:nvPr userDrawn="1"/>
        </p:nvSpPr>
        <p:spPr>
          <a:xfrm>
            <a:off x="290923" y="3889248"/>
            <a:ext cx="770467" cy="2308452"/>
          </a:xfrm>
          <a:prstGeom prst="rect">
            <a:avLst/>
          </a:prstGeom>
          <a:noFill/>
        </p:spPr>
        <p:txBody>
          <a:bodyPr wrap="square" rtlCol="0">
            <a:spAutoFit/>
          </a:bodyPr>
          <a:lstStyle/>
          <a:p>
            <a:r>
              <a:rPr lang="en-US" sz="14401"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Text Placeholder 6"/>
          <p:cNvSpPr>
            <a:spLocks noGrp="1"/>
          </p:cNvSpPr>
          <p:nvPr>
            <p:ph type="body" sz="quarter" idx="26"/>
          </p:nvPr>
        </p:nvSpPr>
        <p:spPr>
          <a:xfrm>
            <a:off x="9327145" y="3177326"/>
            <a:ext cx="2445808" cy="2758497"/>
          </a:xfrm>
        </p:spPr>
        <p:txBody>
          <a:bodyPr>
            <a:normAutofit/>
          </a:bodyPr>
          <a:lstStyle>
            <a:lvl1pPr marL="0" indent="0">
              <a:buNone/>
              <a:defRPr sz="1333">
                <a:solidFill>
                  <a:schemeClr val="bg1"/>
                </a:solidFill>
              </a:defRPr>
            </a:lvl1pPr>
          </a:lstStyle>
          <a:p>
            <a:pPr lvl="0"/>
            <a:endParaRPr lang="en-US" dirty="0"/>
          </a:p>
        </p:txBody>
      </p:sp>
      <p:sp>
        <p:nvSpPr>
          <p:cNvPr id="34" name="Text Placeholder 6"/>
          <p:cNvSpPr>
            <a:spLocks noGrp="1"/>
          </p:cNvSpPr>
          <p:nvPr>
            <p:ph type="body" sz="quarter" idx="27"/>
          </p:nvPr>
        </p:nvSpPr>
        <p:spPr>
          <a:xfrm>
            <a:off x="9327092" y="2880834"/>
            <a:ext cx="2445808" cy="296493"/>
          </a:xfrm>
        </p:spPr>
        <p:txBody>
          <a:bodyPr>
            <a:normAutofit/>
          </a:bodyPr>
          <a:lstStyle>
            <a:lvl1pPr marL="0" indent="0">
              <a:buNone/>
              <a:defRPr sz="16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endParaRPr lang="en-US" dirty="0"/>
          </a:p>
        </p:txBody>
      </p:sp>
      <p:sp>
        <p:nvSpPr>
          <p:cNvPr id="21" name="TextBox 20"/>
          <p:cNvSpPr txBox="1"/>
          <p:nvPr userDrawn="1"/>
        </p:nvSpPr>
        <p:spPr>
          <a:xfrm>
            <a:off x="8171365" y="5105029"/>
            <a:ext cx="770467" cy="2308452"/>
          </a:xfrm>
          <a:prstGeom prst="rect">
            <a:avLst/>
          </a:prstGeom>
          <a:noFill/>
        </p:spPr>
        <p:txBody>
          <a:bodyPr wrap="square" rtlCol="0">
            <a:spAutoFit/>
          </a:bodyPr>
          <a:lstStyle/>
          <a:p>
            <a:r>
              <a:rPr lang="en-US" sz="14401" baseline="30000" dirty="0" smtClean="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Tree>
    <p:custDataLst>
      <p:tags r:id="rId1"/>
    </p:custDataLst>
    <p:extLst>
      <p:ext uri="{BB962C8B-B14F-4D97-AF65-F5344CB8AC3E}">
        <p14:creationId xmlns:p14="http://schemas.microsoft.com/office/powerpoint/2010/main" val="1573966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8223B2-799A-5246-A4C6-C8BB64215826}"/>
              </a:ext>
            </a:extLst>
          </p:cNvPr>
          <p:cNvSpPr/>
          <p:nvPr userDrawn="1"/>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B407F2DB-F618-9B42-B761-D4AC79DC349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dirty="0"/>
              <a:t>Click to edit Master title style</a:t>
            </a:r>
          </a:p>
        </p:txBody>
      </p:sp>
      <p:sp>
        <p:nvSpPr>
          <p:cNvPr id="15" name="Text Placeholder 3">
            <a:extLst>
              <a:ext uri="{FF2B5EF4-FFF2-40B4-BE49-F238E27FC236}">
                <a16:creationId xmlns:a16="http://schemas.microsoft.com/office/drawing/2014/main" id="{7A5CC2AB-7462-6949-B0CC-D453D58B64D6}"/>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sp>
        <p:nvSpPr>
          <p:cNvPr id="6" name="Footer Placeholder 4">
            <a:extLst>
              <a:ext uri="{FF2B5EF4-FFF2-40B4-BE49-F238E27FC236}">
                <a16:creationId xmlns:a16="http://schemas.microsoft.com/office/drawing/2014/main" id="{6636900F-FBBE-9846-A194-AC5CF173B39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a:t>
            </a:r>
            <a:r>
              <a:rPr lang="en-US" dirty="0"/>
              <a:t>Inc. or its Affiliates. All rights reserved.</a:t>
            </a:r>
          </a:p>
        </p:txBody>
      </p:sp>
      <p:pic>
        <p:nvPicPr>
          <p:cNvPr id="7" name="Picture 6">
            <a:extLst>
              <a:ext uri="{FF2B5EF4-FFF2-40B4-BE49-F238E27FC236}">
                <a16:creationId xmlns:a16="http://schemas.microsoft.com/office/drawing/2014/main" id="{C64AE505-226A-7C43-A554-8CB1590043A4}"/>
              </a:ext>
            </a:extLst>
          </p:cNvPr>
          <p:cNvPicPr>
            <a:picLocks noChangeAspect="1"/>
          </p:cNvPicPr>
          <p:nvPr userDrawn="1"/>
        </p:nvPicPr>
        <p:blipFill>
          <a:blip r:embed="rId3"/>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423169579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ull Quote">
    <p:bg>
      <p:bgPr>
        <a:solidFill>
          <a:srgbClr val="222E3C"/>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a:xfrm>
            <a:off x="419100" y="1361287"/>
            <a:ext cx="11353800" cy="3416300"/>
          </a:xfrm>
        </p:spPr>
        <p:txBody>
          <a:bodyPr anchor="t">
            <a:normAutofit/>
          </a:bodyPr>
          <a:lstStyle>
            <a:lvl1pPr>
              <a:defRPr sz="6000">
                <a:solidFill>
                  <a:schemeClr val="bg1"/>
                </a:solidFill>
              </a:defRPr>
            </a:lvl1pPr>
          </a:lstStyle>
          <a:p>
            <a:r>
              <a:rPr lang="en-US" dirty="0"/>
              <a:t>Click to edit Master title style</a:t>
            </a:r>
          </a:p>
        </p:txBody>
      </p:sp>
      <p:sp>
        <p:nvSpPr>
          <p:cNvPr id="8" name="Rectangle 7">
            <a:extLst>
              <a:ext uri="{FF2B5EF4-FFF2-40B4-BE49-F238E27FC236}">
                <a16:creationId xmlns:a16="http://schemas.microsoft.com/office/drawing/2014/main" id="{A413BF5D-EF1D-5C42-8ED2-B1DC40150995}"/>
              </a:ext>
            </a:extLst>
          </p:cNvPr>
          <p:cNvSpPr/>
          <p:nvPr userDrawn="1"/>
        </p:nvSpPr>
        <p:spPr>
          <a:xfrm>
            <a:off x="0" y="1444414"/>
            <a:ext cx="320634" cy="633768"/>
          </a:xfrm>
          <a:prstGeom prst="rect">
            <a:avLst/>
          </a:prstGeom>
          <a:solidFill>
            <a:srgbClr val="36C2B3"/>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9" name="Footer Placeholder 4">
            <a:extLst>
              <a:ext uri="{FF2B5EF4-FFF2-40B4-BE49-F238E27FC236}">
                <a16:creationId xmlns:a16="http://schemas.microsoft.com/office/drawing/2014/main" id="{D654C84E-7AFF-4E43-BC29-5AF15F0EFE3A}"/>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a:t>
            </a:r>
            <a:r>
              <a:rPr lang="en-US" dirty="0"/>
              <a:t>Inc. or its Affiliates. All rights reserved.</a:t>
            </a:r>
          </a:p>
        </p:txBody>
      </p:sp>
      <p:sp>
        <p:nvSpPr>
          <p:cNvPr id="6" name="Text Placeholder 3">
            <a:extLst>
              <a:ext uri="{FF2B5EF4-FFF2-40B4-BE49-F238E27FC236}">
                <a16:creationId xmlns:a16="http://schemas.microsoft.com/office/drawing/2014/main" id="{DBBC8AF8-4964-B547-9569-D8BFE87BB8F4}"/>
              </a:ext>
            </a:extLst>
          </p:cNvPr>
          <p:cNvSpPr>
            <a:spLocks noGrp="1"/>
          </p:cNvSpPr>
          <p:nvPr>
            <p:ph type="body" sz="quarter" idx="10" hasCustomPrompt="1"/>
          </p:nvPr>
        </p:nvSpPr>
        <p:spPr>
          <a:xfrm>
            <a:off x="419100" y="5024594"/>
            <a:ext cx="8059738" cy="488498"/>
          </a:xfr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13" name="Picture 12">
            <a:extLst>
              <a:ext uri="{FF2B5EF4-FFF2-40B4-BE49-F238E27FC236}">
                <a16:creationId xmlns:a16="http://schemas.microsoft.com/office/drawing/2014/main" id="{A51D4E80-7282-594D-8256-F973AFF71D56}"/>
              </a:ext>
            </a:extLst>
          </p:cNvPr>
          <p:cNvPicPr>
            <a:picLocks noChangeAspect="1"/>
          </p:cNvPicPr>
          <p:nvPr userDrawn="1"/>
        </p:nvPicPr>
        <p:blipFill>
          <a:blip r:embed="rId3"/>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23376812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6AC7C4F-A7FB-D049-8056-D71FAE608841}"/>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5" name="TextBox 4">
            <a:extLst>
              <a:ext uri="{FF2B5EF4-FFF2-40B4-BE49-F238E27FC236}">
                <a16:creationId xmlns:a16="http://schemas.microsoft.com/office/drawing/2014/main" id="{7F32C9FB-A505-8F4E-99FC-1B161C930668}"/>
              </a:ext>
            </a:extLst>
          </p:cNvPr>
          <p:cNvSpPr txBox="1"/>
          <p:nvPr userDrawn="1"/>
        </p:nvSpPr>
        <p:spPr>
          <a:xfrm>
            <a:off x="423968" y="6089839"/>
            <a:ext cx="8921913" cy="646331"/>
          </a:xfrm>
          <a:prstGeom prst="rect">
            <a:avLst/>
          </a:prstGeom>
          <a:noFill/>
        </p:spPr>
        <p:txBody>
          <a:bodyPr wrap="square" rtlCol="0">
            <a:noAutofit/>
          </a:bodyPr>
          <a:lstStyle/>
          <a:p>
            <a:pPr algn="just"/>
            <a:r>
              <a:rPr lang="en-US" sz="900" dirty="0" smtClean="0">
                <a:solidFill>
                  <a:schemeClr val="bg1"/>
                </a:solidFill>
                <a:latin typeface="Amazon Ember Light" charset="0"/>
                <a:ea typeface="Amazon Ember Light" charset="0"/>
                <a:cs typeface="Amazon Ember Light" charset="0"/>
              </a:rPr>
              <a:t>© 2020 Amazon Web Services, Inc. or its affiliates. All rights reserved. This work may not be reproduced or redistributed, in whole or in part, without prior written permission from Amazon Web Services, Inc. Commercial copying, lending, or selling is prohibited. Corrections, feedback, or other questions? Contact us at https://support.aws.amazon.com/#/contacts/aws-training. All trademarks are the property of their owners</a:t>
            </a:r>
            <a:endParaRPr lang="en-US" sz="900" dirty="0"/>
          </a:p>
        </p:txBody>
      </p:sp>
      <p:sp>
        <p:nvSpPr>
          <p:cNvPr id="14" name="Title 1">
            <a:extLst>
              <a:ext uri="{FF2B5EF4-FFF2-40B4-BE49-F238E27FC236}">
                <a16:creationId xmlns:a16="http://schemas.microsoft.com/office/drawing/2014/main" id="{DCAE5FD9-C1AF-FA48-A653-7EA5E0B13826}"/>
              </a:ext>
            </a:extLst>
          </p:cNvPr>
          <p:cNvSpPr>
            <a:spLocks noGrp="1"/>
          </p:cNvSpPr>
          <p:nvPr>
            <p:ph type="title" hasCustomPrompt="1"/>
          </p:nvPr>
        </p:nvSpPr>
        <p:spPr>
          <a:xfrm>
            <a:off x="419100" y="3191940"/>
            <a:ext cx="11353800" cy="474119"/>
          </a:xfrm>
        </p:spPr>
        <p:txBody>
          <a:bodyPr>
            <a:noAutofit/>
          </a:bodyPr>
          <a:lstStyle>
            <a:lvl1pPr>
              <a:defRPr sz="6000">
                <a:solidFill>
                  <a:schemeClr val="bg1"/>
                </a:solidFill>
              </a:defRPr>
            </a:lvl1pPr>
          </a:lstStyle>
          <a:p>
            <a:r>
              <a:rPr lang="en-US" dirty="0"/>
              <a:t>Thank You</a:t>
            </a:r>
          </a:p>
        </p:txBody>
      </p:sp>
      <p:pic>
        <p:nvPicPr>
          <p:cNvPr id="6" name="Picture 5">
            <a:extLst>
              <a:ext uri="{FF2B5EF4-FFF2-40B4-BE49-F238E27FC236}">
                <a16:creationId xmlns:a16="http://schemas.microsoft.com/office/drawing/2014/main" id="{6A16C103-182D-5A4F-A1B6-033D37C57060}"/>
              </a:ext>
            </a:extLst>
          </p:cNvPr>
          <p:cNvPicPr>
            <a:picLocks noChangeAspect="1"/>
          </p:cNvPicPr>
          <p:nvPr userDrawn="1"/>
        </p:nvPicPr>
        <p:blipFill>
          <a:blip r:embed="rId4"/>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25810851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7AF45B-C20A-5F4E-906A-B043D9D7F28E}"/>
              </a:ext>
            </a:extLst>
          </p:cNvPr>
          <p:cNvSpPr/>
          <p:nvPr userDrawn="1"/>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a:extLst>
              <a:ext uri="{FF2B5EF4-FFF2-40B4-BE49-F238E27FC236}">
                <a16:creationId xmlns:a16="http://schemas.microsoft.com/office/drawing/2014/main" id="{C0EC8262-9538-E343-BCD0-0911ADA9E7A6}"/>
              </a:ext>
            </a:extLst>
          </p:cNvPr>
          <p:cNvPicPr>
            <a:picLocks noChangeAspect="1"/>
          </p:cNvPicPr>
          <p:nvPr userDrawn="1"/>
        </p:nvPicPr>
        <p:blipFill rotWithShape="1">
          <a:blip r:embed="rId3"/>
          <a:srcRect l="39690" t="3208" r="5228" b="21597"/>
          <a:stretch/>
        </p:blipFill>
        <p:spPr>
          <a:xfrm>
            <a:off x="588712" y="3159360"/>
            <a:ext cx="4537048" cy="3716132"/>
          </a:xfrm>
          <a:prstGeom prst="rect">
            <a:avLst/>
          </a:prstGeom>
        </p:spPr>
      </p:pic>
      <p:sp>
        <p:nvSpPr>
          <p:cNvPr id="4" name="Footer Placeholder 3">
            <a:extLst>
              <a:ext uri="{FF2B5EF4-FFF2-40B4-BE49-F238E27FC236}">
                <a16:creationId xmlns:a16="http://schemas.microsoft.com/office/drawing/2014/main" id="{7D651C47-09F6-C947-968C-92FC59515123}"/>
              </a:ext>
            </a:extLst>
          </p:cNvPr>
          <p:cNvSpPr>
            <a:spLocks noGrp="1"/>
          </p:cNvSpPr>
          <p:nvPr>
            <p:ph type="ftr" sz="quarter" idx="11"/>
          </p:nvPr>
        </p:nvSpPr>
        <p:spPr>
          <a:xfrm>
            <a:off x="7997728" y="6356350"/>
            <a:ext cx="3775172" cy="365125"/>
          </a:xfrm>
          <a:prstGeom prst="rect">
            <a:avLst/>
          </a:prstGeom>
        </p:spPr>
        <p:txBody>
          <a:bodyPr/>
          <a:lstStyle>
            <a:lvl1pPr algn="r">
              <a:defRPr/>
            </a:lvl1pPr>
          </a:lstStyle>
          <a:p>
            <a:r>
              <a:rPr lang="en-US" dirty="0" smtClean="0"/>
              <a:t>© 2020 Amazon Web Services, </a:t>
            </a:r>
            <a:r>
              <a:rPr lang="en-US" dirty="0"/>
              <a:t>Inc. or its Affiliates. All rights reserved.</a:t>
            </a:r>
          </a:p>
        </p:txBody>
      </p:sp>
      <p:sp>
        <p:nvSpPr>
          <p:cNvPr id="2" name="Title 1">
            <a:extLst>
              <a:ext uri="{FF2B5EF4-FFF2-40B4-BE49-F238E27FC236}">
                <a16:creationId xmlns:a16="http://schemas.microsoft.com/office/drawing/2014/main" id="{E454C7EF-17C6-3647-B5A6-45AFD1AE22A3}"/>
              </a:ext>
            </a:extLst>
          </p:cNvPr>
          <p:cNvSpPr>
            <a:spLocks noGrp="1"/>
          </p:cNvSpPr>
          <p:nvPr>
            <p:ph type="title"/>
          </p:nvPr>
        </p:nvSpPr>
        <p:spPr>
          <a:xfrm>
            <a:off x="419100" y="1178376"/>
            <a:ext cx="4268647" cy="1325563"/>
          </a:xfrm>
          <a:prstGeom prst="rect">
            <a:avLst/>
          </a:prstGeom>
        </p:spPr>
        <p:txBody>
          <a:bodyPr/>
          <a:lstStyle>
            <a:lvl1pPr>
              <a:defRPr>
                <a:solidFill>
                  <a:schemeClr val="bg1"/>
                </a:solidFill>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FFDB7B2F-8327-B54A-A6DB-5F4F68ECD970}"/>
              </a:ext>
            </a:extLst>
          </p:cNvPr>
          <p:cNvSpPr>
            <a:spLocks noGrp="1"/>
          </p:cNvSpPr>
          <p:nvPr>
            <p:ph type="sldNum" sz="quarter" idx="10"/>
          </p:nvPr>
        </p:nvSpPr>
        <p:spPr>
          <a:xfrm>
            <a:off x="423657" y="6356350"/>
            <a:ext cx="2743200" cy="365125"/>
          </a:xfrm>
          <a:prstGeom prst="rect">
            <a:avLst/>
          </a:prstGeom>
        </p:spPr>
        <p:txBody>
          <a:bodyPr/>
          <a:lstStyle>
            <a:lvl1pPr algn="l">
              <a:defRPr>
                <a:solidFill>
                  <a:schemeClr val="bg1"/>
                </a:solidFill>
              </a:defRPr>
            </a:lvl1pPr>
          </a:lstStyle>
          <a:p>
            <a:fld id="{B6A95138-A96E-2F42-A959-2EFD44FE4AB7}" type="slidenum">
              <a:rPr lang="en-US" smtClean="0"/>
              <a:pPr/>
              <a:t>‹#›</a:t>
            </a:fld>
            <a:endParaRPr lang="en-US" dirty="0"/>
          </a:p>
        </p:txBody>
      </p:sp>
      <p:sp>
        <p:nvSpPr>
          <p:cNvPr id="22" name="Content Placeholder 2">
            <a:extLst>
              <a:ext uri="{FF2B5EF4-FFF2-40B4-BE49-F238E27FC236}">
                <a16:creationId xmlns:a16="http://schemas.microsoft.com/office/drawing/2014/main" id="{0EB2737B-E9EB-5940-81B3-90715BFD4CAC}"/>
              </a:ext>
            </a:extLst>
          </p:cNvPr>
          <p:cNvSpPr>
            <a:spLocks noGrp="1"/>
          </p:cNvSpPr>
          <p:nvPr>
            <p:ph idx="16"/>
          </p:nvPr>
        </p:nvSpPr>
        <p:spPr>
          <a:xfrm>
            <a:off x="5714474" y="1178376"/>
            <a:ext cx="5767612" cy="4814920"/>
          </a:xfrm>
          <a:prstGeom prst="rect">
            <a:avLst/>
          </a:prstGeo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280E0825-B265-3846-8BB3-B9ECFCCA9B2D}"/>
              </a:ext>
            </a:extLst>
          </p:cNvPr>
          <p:cNvPicPr>
            <a:picLocks noChangeAspect="1"/>
          </p:cNvPicPr>
          <p:nvPr userDrawn="1"/>
        </p:nvPicPr>
        <p:blipFill>
          <a:blip r:embed="rId4"/>
          <a:stretch>
            <a:fillRect/>
          </a:stretch>
        </p:blipFill>
        <p:spPr>
          <a:xfrm>
            <a:off x="9840052" y="365126"/>
            <a:ext cx="1910948" cy="449072"/>
          </a:xfrm>
          <a:prstGeom prst="rect">
            <a:avLst/>
          </a:prstGeom>
        </p:spPr>
      </p:pic>
    </p:spTree>
    <p:custDataLst>
      <p:tags r:id="rId1"/>
    </p:custDataLst>
    <p:extLst>
      <p:ext uri="{BB962C8B-B14F-4D97-AF65-F5344CB8AC3E}">
        <p14:creationId xmlns:p14="http://schemas.microsoft.com/office/powerpoint/2010/main" val="38161534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section Header">
    <p:spTree>
      <p:nvGrpSpPr>
        <p:cNvPr id="1" name=""/>
        <p:cNvGrpSpPr/>
        <p:nvPr/>
      </p:nvGrpSpPr>
      <p:grpSpPr>
        <a:xfrm>
          <a:off x="0" y="0"/>
          <a:ext cx="0" cy="0"/>
          <a:chOff x="0" y="0"/>
          <a:chExt cx="0" cy="0"/>
        </a:xfrm>
      </p:grpSpPr>
      <p:sp>
        <p:nvSpPr>
          <p:cNvPr id="31" name="Footer Placeholder 4">
            <a:extLst>
              <a:ext uri="{FF2B5EF4-FFF2-40B4-BE49-F238E27FC236}">
                <a16:creationId xmlns:a16="http://schemas.microsoft.com/office/drawing/2014/main" id="{A9C4F210-2650-3942-9632-6074E8F12704}"/>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a:t>
            </a:r>
            <a:r>
              <a:rPr lang="en-US" dirty="0"/>
              <a:t>Inc. or its Affiliates. All rights reserved.</a:t>
            </a:r>
          </a:p>
        </p:txBody>
      </p:sp>
      <p:pic>
        <p:nvPicPr>
          <p:cNvPr id="8" name="Picture 7">
            <a:extLst>
              <a:ext uri="{FF2B5EF4-FFF2-40B4-BE49-F238E27FC236}">
                <a16:creationId xmlns:a16="http://schemas.microsoft.com/office/drawing/2014/main" id="{040776E6-F3E1-DA4B-8CFE-F2F2516FB70A}"/>
              </a:ext>
            </a:extLst>
          </p:cNvPr>
          <p:cNvPicPr>
            <a:picLocks noChangeAspect="1"/>
          </p:cNvPicPr>
          <p:nvPr userDrawn="1"/>
        </p:nvPicPr>
        <p:blipFill>
          <a:blip r:embed="rId3"/>
          <a:stretch>
            <a:fillRect/>
          </a:stretch>
        </p:blipFill>
        <p:spPr>
          <a:xfrm>
            <a:off x="9840052" y="365126"/>
            <a:ext cx="1910948" cy="449072"/>
          </a:xfrm>
          <a:prstGeom prst="rect">
            <a:avLst/>
          </a:prstGeom>
        </p:spPr>
      </p:pic>
      <p:sp>
        <p:nvSpPr>
          <p:cNvPr id="10" name="Title 1">
            <a:extLst>
              <a:ext uri="{FF2B5EF4-FFF2-40B4-BE49-F238E27FC236}">
                <a16:creationId xmlns:a16="http://schemas.microsoft.com/office/drawing/2014/main" id="{D0B1C5D0-123C-C948-8FE9-A354E18700B1}"/>
              </a:ext>
            </a:extLst>
          </p:cNvPr>
          <p:cNvSpPr>
            <a:spLocks noGrp="1"/>
          </p:cNvSpPr>
          <p:nvPr>
            <p:ph type="title"/>
          </p:nvPr>
        </p:nvSpPr>
        <p:spPr>
          <a:xfrm>
            <a:off x="419100" y="3191940"/>
            <a:ext cx="11353800" cy="474119"/>
          </a:xfrm>
        </p:spPr>
        <p:txBody>
          <a:bodyPr>
            <a:noAutofit/>
          </a:bodyPr>
          <a:lstStyle>
            <a:lvl1pPr>
              <a:defRPr sz="6000">
                <a:solidFill>
                  <a:schemeClr val="tx1"/>
                </a:solidFill>
              </a:defRPr>
            </a:lvl1pPr>
          </a:lstStyle>
          <a:p>
            <a:r>
              <a:rPr lang="en-US" dirty="0"/>
              <a:t>Click to edit Master title style</a:t>
            </a:r>
          </a:p>
        </p:txBody>
      </p:sp>
      <p:sp>
        <p:nvSpPr>
          <p:cNvPr id="11" name="Slide Number Placeholder 5">
            <a:extLst>
              <a:ext uri="{FF2B5EF4-FFF2-40B4-BE49-F238E27FC236}">
                <a16:creationId xmlns:a16="http://schemas.microsoft.com/office/drawing/2014/main" id="{B9293C6B-D94F-304A-A8F4-8745DAD9DF47}"/>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pic>
        <p:nvPicPr>
          <p:cNvPr id="7" name="Picture 6">
            <a:extLst>
              <a:ext uri="{FF2B5EF4-FFF2-40B4-BE49-F238E27FC236}">
                <a16:creationId xmlns:a16="http://schemas.microsoft.com/office/drawing/2014/main" id="{3AA315D3-3937-1747-9C2E-0067F12A02F0}"/>
              </a:ext>
            </a:extLst>
          </p:cNvPr>
          <p:cNvPicPr>
            <a:picLocks noChangeAspect="1"/>
          </p:cNvPicPr>
          <p:nvPr userDrawn="1"/>
        </p:nvPicPr>
        <p:blipFill rotWithShape="1">
          <a:blip r:embed="rId4"/>
          <a:srcRect l="75552" t="60520" r="3438" b="3809"/>
          <a:stretch/>
        </p:blipFill>
        <p:spPr>
          <a:xfrm rot="10800000">
            <a:off x="-1" y="-2"/>
            <a:ext cx="2268187" cy="2166103"/>
          </a:xfrm>
          <a:prstGeom prst="rect">
            <a:avLst/>
          </a:prstGeom>
        </p:spPr>
      </p:pic>
    </p:spTree>
    <p:custDataLst>
      <p:tags r:id="rId1"/>
    </p:custDataLst>
    <p:extLst>
      <p:ext uri="{BB962C8B-B14F-4D97-AF65-F5344CB8AC3E}">
        <p14:creationId xmlns:p14="http://schemas.microsoft.com/office/powerpoint/2010/main" val="5070820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One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p:nvPr>
        </p:nvSpPr>
        <p:spPr>
          <a:xfrm>
            <a:off x="419100" y="1528175"/>
            <a:ext cx="11353800"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a:t>
            </a:r>
            <a:r>
              <a:rPr lang="en-US" dirty="0"/>
              <a:t>Inc. or its Affiliates. All rights reserved.</a:t>
            </a:r>
          </a:p>
        </p:txBody>
      </p:sp>
    </p:spTree>
    <p:custDataLst>
      <p:tags r:id="rId1"/>
    </p:custDataLst>
    <p:extLst>
      <p:ext uri="{BB962C8B-B14F-4D97-AF65-F5344CB8AC3E}">
        <p14:creationId xmlns:p14="http://schemas.microsoft.com/office/powerpoint/2010/main" val="339465681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p:nvPr>
        </p:nvSpPr>
        <p:spPr>
          <a:xfrm>
            <a:off x="6246312" y="1524228"/>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a:t>
            </a:r>
            <a:r>
              <a:rPr lang="en-US" dirty="0"/>
              <a:t>Inc. or its Affiliates. All rights reserved.</a:t>
            </a:r>
          </a:p>
        </p:txBody>
      </p:sp>
    </p:spTree>
    <p:custDataLst>
      <p:tags r:id="rId1"/>
    </p:custDataLst>
    <p:extLst>
      <p:ext uri="{BB962C8B-B14F-4D97-AF65-F5344CB8AC3E}">
        <p14:creationId xmlns:p14="http://schemas.microsoft.com/office/powerpoint/2010/main" val="261194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a:noAutofit/>
          </a:bodyPr>
          <a:lstStyle>
            <a:lvl1pPr>
              <a:defRPr sz="4000">
                <a:solidFill>
                  <a:schemeClr val="bg1"/>
                </a:solidFill>
              </a:defRPr>
            </a:lvl1pPr>
          </a:lstStyle>
          <a:p>
            <a:r>
              <a:rPr lang="en-US" dirty="0"/>
              <a:t>Click to edit Master title style</a:t>
            </a:r>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3593592" cy="4645152"/>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1528175"/>
            <a:ext cx="3593592" cy="4645152"/>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1528175"/>
            <a:ext cx="3593592" cy="4645152"/>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a:extLst>
              <a:ext uri="{FF2B5EF4-FFF2-40B4-BE49-F238E27FC236}">
                <a16:creationId xmlns:a16="http://schemas.microsoft.com/office/drawing/2014/main" id="{0009A193-F607-5049-8590-C5238BED3999}"/>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a:t>
            </a:r>
            <a:r>
              <a:rPr lang="en-US" dirty="0"/>
              <a:t>Inc. or its Affiliates. All rights reserved.</a:t>
            </a:r>
          </a:p>
        </p:txBody>
      </p:sp>
    </p:spTree>
    <p:custDataLst>
      <p:tags r:id="rId1"/>
    </p:custDataLst>
    <p:extLst>
      <p:ext uri="{BB962C8B-B14F-4D97-AF65-F5344CB8AC3E}">
        <p14:creationId xmlns:p14="http://schemas.microsoft.com/office/powerpoint/2010/main" val="33688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529A25-CD85-DB42-9175-A545162F4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100"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Edit Master text styles</a:t>
            </a:r>
          </a:p>
        </p:txBody>
      </p:sp>
      <p:sp>
        <p:nvSpPr>
          <p:cNvPr id="14" name="Content Placeholder 2">
            <a:extLst>
              <a:ext uri="{FF2B5EF4-FFF2-40B4-BE49-F238E27FC236}">
                <a16:creationId xmlns:a16="http://schemas.microsoft.com/office/drawing/2014/main" id="{E73D202D-7B57-2643-80ED-BF68CDD1CDB3}"/>
              </a:ext>
            </a:extLst>
          </p:cNvPr>
          <p:cNvSpPr>
            <a:spLocks noGrp="1"/>
          </p:cNvSpPr>
          <p:nvPr>
            <p:ph idx="16"/>
          </p:nvPr>
        </p:nvSpPr>
        <p:spPr>
          <a:xfrm>
            <a:off x="6249885"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
            <a:extLst>
              <a:ext uri="{FF2B5EF4-FFF2-40B4-BE49-F238E27FC236}">
                <a16:creationId xmlns:a16="http://schemas.microsoft.com/office/drawing/2014/main" id="{DDC3C2DA-3EB0-FE4D-8393-500CDB18693C}"/>
              </a:ext>
            </a:extLst>
          </p:cNvPr>
          <p:cNvSpPr>
            <a:spLocks noGrp="1"/>
          </p:cNvSpPr>
          <p:nvPr>
            <p:ph type="body" sz="quarter" idx="17"/>
          </p:nvPr>
        </p:nvSpPr>
        <p:spPr>
          <a:xfrm>
            <a:off x="6249886"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Edit Master text styles</a:t>
            </a:r>
          </a:p>
        </p:txBody>
      </p:sp>
      <p:pic>
        <p:nvPicPr>
          <p:cNvPr id="12" name="Picture 11">
            <a:extLst>
              <a:ext uri="{FF2B5EF4-FFF2-40B4-BE49-F238E27FC236}">
                <a16:creationId xmlns:a16="http://schemas.microsoft.com/office/drawing/2014/main" id="{4C010055-05DB-D943-85E9-EC2AE16084DD}"/>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6552EEA6-13B7-F947-9C14-50FE8967965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a:t>
            </a:r>
            <a:r>
              <a:rPr lang="en-US" dirty="0"/>
              <a:t>Inc. or its Affiliates. All rights reserved.</a:t>
            </a:r>
          </a:p>
        </p:txBody>
      </p:sp>
    </p:spTree>
    <p:custDataLst>
      <p:tags r:id="rId1"/>
    </p:custDataLst>
    <p:extLst>
      <p:ext uri="{BB962C8B-B14F-4D97-AF65-F5344CB8AC3E}">
        <p14:creationId xmlns:p14="http://schemas.microsoft.com/office/powerpoint/2010/main" val="177841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704F4F9-D03D-9741-91BE-D52E962C505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099" y="2041932"/>
            <a:ext cx="11335473"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0" y="1524000"/>
            <a:ext cx="11335473"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Edit Master text styles</a:t>
            </a:r>
          </a:p>
        </p:txBody>
      </p:sp>
      <p:pic>
        <p:nvPicPr>
          <p:cNvPr id="12" name="Picture 11">
            <a:extLst>
              <a:ext uri="{FF2B5EF4-FFF2-40B4-BE49-F238E27FC236}">
                <a16:creationId xmlns:a16="http://schemas.microsoft.com/office/drawing/2014/main" id="{F4A3FF58-786E-B24E-B376-6652EC26070D}"/>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99B9B80A-7CBE-8F4D-B2B0-66F7C285B4D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a:t>
            </a:r>
            <a:r>
              <a:rPr lang="en-US" dirty="0"/>
              <a:t>Inc. or its Affiliates. All rights reserved.</a:t>
            </a:r>
          </a:p>
        </p:txBody>
      </p:sp>
    </p:spTree>
    <p:custDataLst>
      <p:tags r:id="rId1"/>
    </p:custDataLst>
    <p:extLst>
      <p:ext uri="{BB962C8B-B14F-4D97-AF65-F5344CB8AC3E}">
        <p14:creationId xmlns:p14="http://schemas.microsoft.com/office/powerpoint/2010/main" val="2715083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F0B29-9AD8-3F4E-B00F-6715996AE88A}"/>
              </a:ext>
            </a:extLst>
          </p:cNvPr>
          <p:cNvSpPr>
            <a:spLocks noGrp="1"/>
          </p:cNvSpPr>
          <p:nvPr>
            <p:ph type="title"/>
          </p:nvPr>
        </p:nvSpPr>
        <p:spPr>
          <a:xfrm>
            <a:off x="419100" y="365125"/>
            <a:ext cx="113538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D4DF7ED-6BC6-EE49-BB58-F5E1626AD5BF}"/>
              </a:ext>
            </a:extLst>
          </p:cNvPr>
          <p:cNvSpPr>
            <a:spLocks noGrp="1"/>
          </p:cNvSpPr>
          <p:nvPr>
            <p:ph type="body" idx="1"/>
          </p:nvPr>
        </p:nvSpPr>
        <p:spPr>
          <a:xfrm>
            <a:off x="419100" y="1825625"/>
            <a:ext cx="113538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FCD72AE-1203-5947-A950-5866F5412B3B}"/>
              </a:ext>
            </a:extLst>
          </p:cNvPr>
          <p:cNvSpPr>
            <a:spLocks noGrp="1"/>
          </p:cNvSpPr>
          <p:nvPr>
            <p:ph type="sldNum" sz="quarter" idx="4"/>
          </p:nvPr>
        </p:nvSpPr>
        <p:spPr>
          <a:xfrm>
            <a:off x="9029700" y="6356350"/>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fld id="{B6A95138-A96E-2F42-A959-2EFD44FE4AB7}" type="slidenum">
              <a:rPr lang="en-US" smtClean="0"/>
              <a:pPr/>
              <a:t>‹#›</a:t>
            </a:fld>
            <a:endParaRPr lang="en-US" dirty="0"/>
          </a:p>
        </p:txBody>
      </p:sp>
      <p:sp>
        <p:nvSpPr>
          <p:cNvPr id="5" name="Footer Placeholder 4">
            <a:extLst>
              <a:ext uri="{FF2B5EF4-FFF2-40B4-BE49-F238E27FC236}">
                <a16:creationId xmlns:a16="http://schemas.microsoft.com/office/drawing/2014/main" id="{8D064DA9-8E78-194C-AB7B-DC01F6E01F7F}"/>
              </a:ext>
            </a:extLst>
          </p:cNvPr>
          <p:cNvSpPr>
            <a:spLocks noGrp="1"/>
          </p:cNvSpPr>
          <p:nvPr>
            <p:ph type="ftr" sz="quarter" idx="3"/>
          </p:nvPr>
        </p:nvSpPr>
        <p:spPr>
          <a:xfrm>
            <a:off x="419100" y="6356350"/>
            <a:ext cx="6871048"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a:t>
            </a:r>
            <a:r>
              <a:rPr lang="en-US" dirty="0"/>
              <a:t>Inc. or its Affiliates. All rights reserved.</a:t>
            </a:r>
          </a:p>
        </p:txBody>
      </p:sp>
    </p:spTree>
    <p:custDataLst>
      <p:tags r:id="rId23"/>
    </p:custDataLst>
    <p:extLst>
      <p:ext uri="{BB962C8B-B14F-4D97-AF65-F5344CB8AC3E}">
        <p14:creationId xmlns:p14="http://schemas.microsoft.com/office/powerpoint/2010/main" val="2772879459"/>
      </p:ext>
    </p:extLst>
  </p:cSld>
  <p:clrMap bg1="lt1" tx1="dk1" bg2="lt2" tx2="dk2" accent1="accent1" accent2="accent2" accent3="accent3" accent4="accent4" accent5="accent5" accent6="accent6" hlink="hlink" folHlink="folHlink"/>
  <p:sldLayoutIdLst>
    <p:sldLayoutId id="2147483664" r:id="rId1"/>
    <p:sldLayoutId id="2147483663" r:id="rId2"/>
    <p:sldLayoutId id="2147483670" r:id="rId3"/>
    <p:sldLayoutId id="2147483667" r:id="rId4"/>
    <p:sldLayoutId id="2147483650" r:id="rId5"/>
    <p:sldLayoutId id="2147483649" r:id="rId6"/>
    <p:sldLayoutId id="2147483651" r:id="rId7"/>
    <p:sldLayoutId id="2147483652" r:id="rId8"/>
    <p:sldLayoutId id="2147483661" r:id="rId9"/>
    <p:sldLayoutId id="2147483653" r:id="rId10"/>
    <p:sldLayoutId id="2147483671" r:id="rId11"/>
    <p:sldLayoutId id="2147483657" r:id="rId12"/>
    <p:sldLayoutId id="2147483658" r:id="rId13"/>
    <p:sldLayoutId id="2147483659" r:id="rId14"/>
    <p:sldLayoutId id="2147483678" r:id="rId15"/>
    <p:sldLayoutId id="2147483668" r:id="rId16"/>
    <p:sldLayoutId id="2147483672" r:id="rId17"/>
    <p:sldLayoutId id="2147483665" r:id="rId18"/>
    <p:sldLayoutId id="2147483677" r:id="rId19"/>
    <p:sldLayoutId id="2147483669" r:id="rId20"/>
    <p:sldLayoutId id="2147483660" r:id="rId2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64" userDrawn="1">
          <p15:clr>
            <a:srgbClr val="F26B43"/>
          </p15:clr>
        </p15:guide>
        <p15:guide id="4" pos="741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7.xml"/><Relationship Id="rId5" Type="http://schemas.openxmlformats.org/officeDocument/2006/relationships/image" Target="../media/image21.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0.png"/><Relationship Id="rId9"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4.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7.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6.png"/><Relationship Id="rId7" Type="http://schemas.microsoft.com/office/2007/relationships/hdphoto" Target="../media/hdphoto1.wdp"/><Relationship Id="rId2" Type="http://schemas.openxmlformats.org/officeDocument/2006/relationships/notesSlide" Target="../notesSlides/notesSlide5.xml"/><Relationship Id="rId1" Type="http://schemas.openxmlformats.org/officeDocument/2006/relationships/slideLayout" Target="../slideLayouts/slideLayout17.xml"/><Relationship Id="rId6" Type="http://schemas.openxmlformats.org/officeDocument/2006/relationships/image" Target="../media/image18.png"/><Relationship Id="rId5" Type="http://schemas.openxmlformats.org/officeDocument/2006/relationships/image" Target="../media/image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Domain 4 - Refactoring</a:t>
            </a:r>
          </a:p>
        </p:txBody>
      </p:sp>
      <p:sp>
        <p:nvSpPr>
          <p:cNvPr id="6" name="Text Placeholder 5"/>
          <p:cNvSpPr>
            <a:spLocks noGrp="1"/>
          </p:cNvSpPr>
          <p:nvPr>
            <p:ph type="body" sz="quarter" idx="10"/>
          </p:nvPr>
        </p:nvSpPr>
        <p:spPr/>
        <p:txBody>
          <a:bodyPr/>
          <a:lstStyle/>
          <a:p>
            <a:endParaRPr lang="en-US"/>
          </a:p>
        </p:txBody>
      </p:sp>
      <p:sp>
        <p:nvSpPr>
          <p:cNvPr id="3" name="Footer Placeholder 2"/>
          <p:cNvSpPr>
            <a:spLocks noGrp="1"/>
          </p:cNvSpPr>
          <p:nvPr>
            <p:ph type="ftr" sz="quarter" idx="3"/>
          </p:nvPr>
        </p:nvSpPr>
        <p:spPr/>
        <p:txBody>
          <a:bodyPr/>
          <a:lstStyle/>
          <a:p>
            <a:r>
              <a:rPr lang="en-US" dirty="0" smtClean="0"/>
              <a:t>© 2020 Amazon Web Services, </a:t>
            </a:r>
            <a:r>
              <a:rPr lang="en-US" dirty="0" smtClean="0"/>
              <a:t>Inc. or its Affiliates. All rights reserved.</a:t>
            </a:r>
            <a:endParaRPr lang="en-US" dirty="0"/>
          </a:p>
        </p:txBody>
      </p:sp>
      <p:sp>
        <p:nvSpPr>
          <p:cNvPr id="4" name="Slide Number Placeholder 3"/>
          <p:cNvSpPr>
            <a:spLocks noGrp="1"/>
          </p:cNvSpPr>
          <p:nvPr>
            <p:ph type="sldNum" sz="quarter" idx="4294967295"/>
          </p:nvPr>
        </p:nvSpPr>
        <p:spPr>
          <a:xfrm>
            <a:off x="9448800" y="6356350"/>
            <a:ext cx="2743200" cy="365125"/>
          </a:xfrm>
        </p:spPr>
        <p:txBody>
          <a:bodyPr/>
          <a:lstStyle/>
          <a:p>
            <a:fld id="{B6A95138-A96E-2F42-A959-2EFD44FE4AB7}" type="slidenum">
              <a:rPr lang="en-US" smtClean="0"/>
              <a:t>1</a:t>
            </a:fld>
            <a:endParaRPr lang="en-US"/>
          </a:p>
        </p:txBody>
      </p:sp>
    </p:spTree>
    <p:extLst>
      <p:ext uri="{BB962C8B-B14F-4D97-AF65-F5344CB8AC3E}">
        <p14:creationId xmlns:p14="http://schemas.microsoft.com/office/powerpoint/2010/main" val="13392892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Refactoring</a:t>
            </a:r>
            <a:endParaRPr lang="en-US" dirty="0"/>
          </a:p>
        </p:txBody>
      </p:sp>
      <p:sp>
        <p:nvSpPr>
          <p:cNvPr id="3" name="Footer Placeholder 2"/>
          <p:cNvSpPr>
            <a:spLocks noGrp="1"/>
          </p:cNvSpPr>
          <p:nvPr>
            <p:ph type="ftr" sz="quarter" idx="3"/>
          </p:nvPr>
        </p:nvSpPr>
        <p:spPr/>
        <p:txBody>
          <a:bodyPr/>
          <a:lstStyle/>
          <a:p>
            <a:r>
              <a:rPr lang="en-US" dirty="0" smtClean="0"/>
              <a:t>© 2020 Amazon Web Services, </a:t>
            </a:r>
            <a:r>
              <a:rPr lang="en-US" dirty="0" smtClean="0"/>
              <a:t>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10</a:t>
            </a:fld>
            <a:endParaRPr lang="en-US"/>
          </a:p>
        </p:txBody>
      </p:sp>
      <p:grpSp>
        <p:nvGrpSpPr>
          <p:cNvPr id="5" name="Group 4"/>
          <p:cNvGrpSpPr/>
          <p:nvPr/>
        </p:nvGrpSpPr>
        <p:grpSpPr>
          <a:xfrm>
            <a:off x="6539346" y="1669623"/>
            <a:ext cx="4814456" cy="4132542"/>
            <a:chOff x="7495534" y="1705101"/>
            <a:chExt cx="3858267" cy="3581610"/>
          </a:xfrm>
        </p:grpSpPr>
        <p:sp>
          <p:nvSpPr>
            <p:cNvPr id="6" name="Round Diagonal Corner Rectangle 5"/>
            <p:cNvSpPr/>
            <p:nvPr/>
          </p:nvSpPr>
          <p:spPr>
            <a:xfrm>
              <a:off x="8011887" y="1944797"/>
              <a:ext cx="3341914" cy="3341914"/>
            </a:xfrm>
            <a:prstGeom prst="round2Diag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Round Diagonal Corner Rectangle 6"/>
            <p:cNvSpPr/>
            <p:nvPr/>
          </p:nvSpPr>
          <p:spPr>
            <a:xfrm>
              <a:off x="7495534" y="1705101"/>
              <a:ext cx="3332123" cy="3332123"/>
            </a:xfrm>
            <a:prstGeom prst="round2Diag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8" name="Group 7"/>
          <p:cNvGrpSpPr/>
          <p:nvPr/>
        </p:nvGrpSpPr>
        <p:grpSpPr>
          <a:xfrm>
            <a:off x="8432207" y="2885829"/>
            <a:ext cx="1458778" cy="1421528"/>
            <a:chOff x="2662238" y="2879725"/>
            <a:chExt cx="373063" cy="363538"/>
          </a:xfrm>
        </p:grpSpPr>
        <p:sp>
          <p:nvSpPr>
            <p:cNvPr id="9" name="Freeform 8"/>
            <p:cNvSpPr>
              <a:spLocks/>
            </p:cNvSpPr>
            <p:nvPr/>
          </p:nvSpPr>
          <p:spPr bwMode="auto">
            <a:xfrm>
              <a:off x="2662238" y="2879725"/>
              <a:ext cx="192088" cy="192088"/>
            </a:xfrm>
            <a:custGeom>
              <a:avLst/>
              <a:gdLst>
                <a:gd name="T0" fmla="*/ 26 w 51"/>
                <a:gd name="T1" fmla="*/ 36 h 51"/>
                <a:gd name="T2" fmla="*/ 40 w 51"/>
                <a:gd name="T3" fmla="*/ 51 h 51"/>
                <a:gd name="T4" fmla="*/ 51 w 51"/>
                <a:gd name="T5" fmla="*/ 39 h 51"/>
                <a:gd name="T6" fmla="*/ 37 w 51"/>
                <a:gd name="T7" fmla="*/ 25 h 51"/>
                <a:gd name="T8" fmla="*/ 33 w 51"/>
                <a:gd name="T9" fmla="*/ 6 h 51"/>
                <a:gd name="T10" fmla="*/ 13 w 51"/>
                <a:gd name="T11" fmla="*/ 2 h 51"/>
                <a:gd name="T12" fmla="*/ 12 w 51"/>
                <a:gd name="T13" fmla="*/ 4 h 51"/>
                <a:gd name="T14" fmla="*/ 12 w 51"/>
                <a:gd name="T15" fmla="*/ 6 h 51"/>
                <a:gd name="T16" fmla="*/ 19 w 51"/>
                <a:gd name="T17" fmla="*/ 14 h 51"/>
                <a:gd name="T18" fmla="*/ 19 w 51"/>
                <a:gd name="T19" fmla="*/ 19 h 51"/>
                <a:gd name="T20" fmla="*/ 14 w 51"/>
                <a:gd name="T21" fmla="*/ 19 h 51"/>
                <a:gd name="T22" fmla="*/ 6 w 51"/>
                <a:gd name="T23" fmla="*/ 12 h 51"/>
                <a:gd name="T24" fmla="*/ 5 w 51"/>
                <a:gd name="T25" fmla="*/ 11 h 51"/>
                <a:gd name="T26" fmla="*/ 3 w 51"/>
                <a:gd name="T27" fmla="*/ 12 h 51"/>
                <a:gd name="T28" fmla="*/ 7 w 51"/>
                <a:gd name="T29" fmla="*/ 32 h 51"/>
                <a:gd name="T30" fmla="*/ 26 w 51"/>
                <a:gd name="T31"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51">
                  <a:moveTo>
                    <a:pt x="26" y="36"/>
                  </a:moveTo>
                  <a:cubicBezTo>
                    <a:pt x="40" y="51"/>
                    <a:pt x="40" y="51"/>
                    <a:pt x="40" y="51"/>
                  </a:cubicBezTo>
                  <a:cubicBezTo>
                    <a:pt x="51" y="39"/>
                    <a:pt x="51" y="39"/>
                    <a:pt x="51" y="39"/>
                  </a:cubicBezTo>
                  <a:cubicBezTo>
                    <a:pt x="37" y="25"/>
                    <a:pt x="37" y="25"/>
                    <a:pt x="37" y="25"/>
                  </a:cubicBezTo>
                  <a:cubicBezTo>
                    <a:pt x="39" y="18"/>
                    <a:pt x="37" y="11"/>
                    <a:pt x="33" y="6"/>
                  </a:cubicBezTo>
                  <a:cubicBezTo>
                    <a:pt x="27" y="1"/>
                    <a:pt x="20" y="0"/>
                    <a:pt x="13" y="2"/>
                  </a:cubicBezTo>
                  <a:cubicBezTo>
                    <a:pt x="13" y="3"/>
                    <a:pt x="12" y="3"/>
                    <a:pt x="12" y="4"/>
                  </a:cubicBezTo>
                  <a:cubicBezTo>
                    <a:pt x="12" y="5"/>
                    <a:pt x="12" y="5"/>
                    <a:pt x="12" y="6"/>
                  </a:cubicBezTo>
                  <a:cubicBezTo>
                    <a:pt x="19" y="14"/>
                    <a:pt x="19" y="14"/>
                    <a:pt x="19" y="14"/>
                  </a:cubicBezTo>
                  <a:cubicBezTo>
                    <a:pt x="19" y="19"/>
                    <a:pt x="19" y="19"/>
                    <a:pt x="19" y="19"/>
                  </a:cubicBezTo>
                  <a:cubicBezTo>
                    <a:pt x="14" y="19"/>
                    <a:pt x="14" y="19"/>
                    <a:pt x="14" y="19"/>
                  </a:cubicBezTo>
                  <a:cubicBezTo>
                    <a:pt x="6" y="12"/>
                    <a:pt x="6" y="12"/>
                    <a:pt x="6" y="12"/>
                  </a:cubicBezTo>
                  <a:cubicBezTo>
                    <a:pt x="6" y="11"/>
                    <a:pt x="5" y="11"/>
                    <a:pt x="5" y="11"/>
                  </a:cubicBezTo>
                  <a:cubicBezTo>
                    <a:pt x="4" y="11"/>
                    <a:pt x="4" y="12"/>
                    <a:pt x="3" y="12"/>
                  </a:cubicBezTo>
                  <a:cubicBezTo>
                    <a:pt x="0" y="19"/>
                    <a:pt x="2" y="27"/>
                    <a:pt x="7" y="32"/>
                  </a:cubicBezTo>
                  <a:cubicBezTo>
                    <a:pt x="12" y="37"/>
                    <a:pt x="19" y="38"/>
                    <a:pt x="26" y="36"/>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10" name="Freeform 9"/>
            <p:cNvSpPr>
              <a:spLocks/>
            </p:cNvSpPr>
            <p:nvPr/>
          </p:nvSpPr>
          <p:spPr bwMode="auto">
            <a:xfrm>
              <a:off x="2843213" y="3060700"/>
              <a:ext cx="192088" cy="182563"/>
            </a:xfrm>
            <a:custGeom>
              <a:avLst/>
              <a:gdLst>
                <a:gd name="T0" fmla="*/ 26 w 51"/>
                <a:gd name="T1" fmla="*/ 13 h 48"/>
                <a:gd name="T2" fmla="*/ 12 w 51"/>
                <a:gd name="T3" fmla="*/ 0 h 48"/>
                <a:gd name="T4" fmla="*/ 0 w 51"/>
                <a:gd name="T5" fmla="*/ 11 h 48"/>
                <a:gd name="T6" fmla="*/ 14 w 51"/>
                <a:gd name="T7" fmla="*/ 25 h 48"/>
                <a:gd name="T8" fmla="*/ 19 w 51"/>
                <a:gd name="T9" fmla="*/ 43 h 48"/>
                <a:gd name="T10" fmla="*/ 31 w 51"/>
                <a:gd name="T11" fmla="*/ 48 h 48"/>
                <a:gd name="T12" fmla="*/ 38 w 51"/>
                <a:gd name="T13" fmla="*/ 47 h 48"/>
                <a:gd name="T14" fmla="*/ 39 w 51"/>
                <a:gd name="T15" fmla="*/ 46 h 48"/>
                <a:gd name="T16" fmla="*/ 39 w 51"/>
                <a:gd name="T17" fmla="*/ 44 h 48"/>
                <a:gd name="T18" fmla="*/ 31 w 51"/>
                <a:gd name="T19" fmla="*/ 36 h 48"/>
                <a:gd name="T20" fmla="*/ 31 w 51"/>
                <a:gd name="T21" fmla="*/ 31 h 48"/>
                <a:gd name="T22" fmla="*/ 37 w 51"/>
                <a:gd name="T23" fmla="*/ 31 h 48"/>
                <a:gd name="T24" fmla="*/ 45 w 51"/>
                <a:gd name="T25" fmla="*/ 38 h 48"/>
                <a:gd name="T26" fmla="*/ 46 w 51"/>
                <a:gd name="T27" fmla="*/ 39 h 48"/>
                <a:gd name="T28" fmla="*/ 48 w 51"/>
                <a:gd name="T29" fmla="*/ 37 h 48"/>
                <a:gd name="T30" fmla="*/ 44 w 51"/>
                <a:gd name="T31" fmla="*/ 18 h 48"/>
                <a:gd name="T32" fmla="*/ 26 w 51"/>
                <a:gd name="T33" fmla="*/ 1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48">
                  <a:moveTo>
                    <a:pt x="26" y="13"/>
                  </a:moveTo>
                  <a:cubicBezTo>
                    <a:pt x="12" y="0"/>
                    <a:pt x="12" y="0"/>
                    <a:pt x="12" y="0"/>
                  </a:cubicBezTo>
                  <a:cubicBezTo>
                    <a:pt x="0" y="11"/>
                    <a:pt x="0" y="11"/>
                    <a:pt x="0" y="11"/>
                  </a:cubicBezTo>
                  <a:cubicBezTo>
                    <a:pt x="14" y="25"/>
                    <a:pt x="14" y="25"/>
                    <a:pt x="14" y="25"/>
                  </a:cubicBezTo>
                  <a:cubicBezTo>
                    <a:pt x="12" y="31"/>
                    <a:pt x="14" y="38"/>
                    <a:pt x="19" y="43"/>
                  </a:cubicBezTo>
                  <a:cubicBezTo>
                    <a:pt x="22" y="47"/>
                    <a:pt x="26" y="48"/>
                    <a:pt x="31" y="48"/>
                  </a:cubicBezTo>
                  <a:cubicBezTo>
                    <a:pt x="34" y="48"/>
                    <a:pt x="36" y="48"/>
                    <a:pt x="38" y="47"/>
                  </a:cubicBezTo>
                  <a:cubicBezTo>
                    <a:pt x="39" y="47"/>
                    <a:pt x="39" y="46"/>
                    <a:pt x="39" y="46"/>
                  </a:cubicBezTo>
                  <a:cubicBezTo>
                    <a:pt x="40" y="45"/>
                    <a:pt x="39" y="44"/>
                    <a:pt x="39" y="44"/>
                  </a:cubicBezTo>
                  <a:cubicBezTo>
                    <a:pt x="31" y="36"/>
                    <a:pt x="31" y="36"/>
                    <a:pt x="31" y="36"/>
                  </a:cubicBezTo>
                  <a:cubicBezTo>
                    <a:pt x="31" y="31"/>
                    <a:pt x="31" y="31"/>
                    <a:pt x="31" y="31"/>
                  </a:cubicBezTo>
                  <a:cubicBezTo>
                    <a:pt x="37" y="31"/>
                    <a:pt x="37" y="31"/>
                    <a:pt x="37" y="31"/>
                  </a:cubicBezTo>
                  <a:cubicBezTo>
                    <a:pt x="45" y="38"/>
                    <a:pt x="45" y="38"/>
                    <a:pt x="45" y="38"/>
                  </a:cubicBezTo>
                  <a:cubicBezTo>
                    <a:pt x="45" y="39"/>
                    <a:pt x="46" y="39"/>
                    <a:pt x="46" y="39"/>
                  </a:cubicBezTo>
                  <a:cubicBezTo>
                    <a:pt x="47" y="39"/>
                    <a:pt x="48" y="38"/>
                    <a:pt x="48" y="37"/>
                  </a:cubicBezTo>
                  <a:cubicBezTo>
                    <a:pt x="51" y="31"/>
                    <a:pt x="49" y="23"/>
                    <a:pt x="44" y="18"/>
                  </a:cubicBezTo>
                  <a:cubicBezTo>
                    <a:pt x="39" y="13"/>
                    <a:pt x="32" y="11"/>
                    <a:pt x="26" y="13"/>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11" name="Freeform 10"/>
            <p:cNvSpPr>
              <a:spLocks/>
            </p:cNvSpPr>
            <p:nvPr/>
          </p:nvSpPr>
          <p:spPr bwMode="auto">
            <a:xfrm>
              <a:off x="2678113" y="2882900"/>
              <a:ext cx="352425" cy="357188"/>
            </a:xfrm>
            <a:custGeom>
              <a:avLst/>
              <a:gdLst>
                <a:gd name="T0" fmla="*/ 93 w 94"/>
                <a:gd name="T1" fmla="*/ 7 h 94"/>
                <a:gd name="T2" fmla="*/ 87 w 94"/>
                <a:gd name="T3" fmla="*/ 1 h 94"/>
                <a:gd name="T4" fmla="*/ 85 w 94"/>
                <a:gd name="T5" fmla="*/ 0 h 94"/>
                <a:gd name="T6" fmla="*/ 71 w 94"/>
                <a:gd name="T7" fmla="*/ 10 h 94"/>
                <a:gd name="T8" fmla="*/ 70 w 94"/>
                <a:gd name="T9" fmla="*/ 12 h 94"/>
                <a:gd name="T10" fmla="*/ 70 w 94"/>
                <a:gd name="T11" fmla="*/ 13 h 94"/>
                <a:gd name="T12" fmla="*/ 74 w 94"/>
                <a:gd name="T13" fmla="*/ 17 h 94"/>
                <a:gd name="T14" fmla="*/ 34 w 94"/>
                <a:gd name="T15" fmla="*/ 57 h 94"/>
                <a:gd name="T16" fmla="*/ 27 w 94"/>
                <a:gd name="T17" fmla="*/ 50 h 94"/>
                <a:gd name="T18" fmla="*/ 24 w 94"/>
                <a:gd name="T19" fmla="*/ 50 h 94"/>
                <a:gd name="T20" fmla="*/ 24 w 94"/>
                <a:gd name="T21" fmla="*/ 53 h 94"/>
                <a:gd name="T22" fmla="*/ 27 w 94"/>
                <a:gd name="T23" fmla="*/ 55 h 94"/>
                <a:gd name="T24" fmla="*/ 2 w 94"/>
                <a:gd name="T25" fmla="*/ 80 h 94"/>
                <a:gd name="T26" fmla="*/ 0 w 94"/>
                <a:gd name="T27" fmla="*/ 86 h 94"/>
                <a:gd name="T28" fmla="*/ 2 w 94"/>
                <a:gd name="T29" fmla="*/ 92 h 94"/>
                <a:gd name="T30" fmla="*/ 8 w 94"/>
                <a:gd name="T31" fmla="*/ 94 h 94"/>
                <a:gd name="T32" fmla="*/ 14 w 94"/>
                <a:gd name="T33" fmla="*/ 92 h 94"/>
                <a:gd name="T34" fmla="*/ 39 w 94"/>
                <a:gd name="T35" fmla="*/ 67 h 94"/>
                <a:gd name="T36" fmla="*/ 41 w 94"/>
                <a:gd name="T37" fmla="*/ 70 h 94"/>
                <a:gd name="T38" fmla="*/ 43 w 94"/>
                <a:gd name="T39" fmla="*/ 70 h 94"/>
                <a:gd name="T40" fmla="*/ 44 w 94"/>
                <a:gd name="T41" fmla="*/ 70 h 94"/>
                <a:gd name="T42" fmla="*/ 44 w 94"/>
                <a:gd name="T43" fmla="*/ 67 h 94"/>
                <a:gd name="T44" fmla="*/ 37 w 94"/>
                <a:gd name="T45" fmla="*/ 60 h 94"/>
                <a:gd name="T46" fmla="*/ 77 w 94"/>
                <a:gd name="T47" fmla="*/ 20 h 94"/>
                <a:gd name="T48" fmla="*/ 80 w 94"/>
                <a:gd name="T49" fmla="*/ 23 h 94"/>
                <a:gd name="T50" fmla="*/ 82 w 94"/>
                <a:gd name="T51" fmla="*/ 24 h 94"/>
                <a:gd name="T52" fmla="*/ 82 w 94"/>
                <a:gd name="T53" fmla="*/ 24 h 94"/>
                <a:gd name="T54" fmla="*/ 83 w 94"/>
                <a:gd name="T55" fmla="*/ 23 h 94"/>
                <a:gd name="T56" fmla="*/ 94 w 94"/>
                <a:gd name="T57" fmla="*/ 9 h 94"/>
                <a:gd name="T58" fmla="*/ 93 w 94"/>
                <a:gd name="T59" fmla="*/ 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4" h="94">
                  <a:moveTo>
                    <a:pt x="93" y="7"/>
                  </a:moveTo>
                  <a:cubicBezTo>
                    <a:pt x="87" y="1"/>
                    <a:pt x="87" y="1"/>
                    <a:pt x="87" y="1"/>
                  </a:cubicBezTo>
                  <a:cubicBezTo>
                    <a:pt x="87" y="0"/>
                    <a:pt x="86" y="0"/>
                    <a:pt x="85" y="0"/>
                  </a:cubicBezTo>
                  <a:cubicBezTo>
                    <a:pt x="71" y="10"/>
                    <a:pt x="71" y="10"/>
                    <a:pt x="71" y="10"/>
                  </a:cubicBezTo>
                  <a:cubicBezTo>
                    <a:pt x="70" y="11"/>
                    <a:pt x="70" y="11"/>
                    <a:pt x="70" y="12"/>
                  </a:cubicBezTo>
                  <a:cubicBezTo>
                    <a:pt x="70" y="12"/>
                    <a:pt x="70" y="13"/>
                    <a:pt x="70" y="13"/>
                  </a:cubicBezTo>
                  <a:cubicBezTo>
                    <a:pt x="74" y="17"/>
                    <a:pt x="74" y="17"/>
                    <a:pt x="74" y="17"/>
                  </a:cubicBezTo>
                  <a:cubicBezTo>
                    <a:pt x="34" y="57"/>
                    <a:pt x="34" y="57"/>
                    <a:pt x="34" y="57"/>
                  </a:cubicBezTo>
                  <a:cubicBezTo>
                    <a:pt x="27" y="50"/>
                    <a:pt x="27" y="50"/>
                    <a:pt x="27" y="50"/>
                  </a:cubicBezTo>
                  <a:cubicBezTo>
                    <a:pt x="26" y="49"/>
                    <a:pt x="25" y="49"/>
                    <a:pt x="24" y="50"/>
                  </a:cubicBezTo>
                  <a:cubicBezTo>
                    <a:pt x="24" y="51"/>
                    <a:pt x="24" y="52"/>
                    <a:pt x="24" y="53"/>
                  </a:cubicBezTo>
                  <a:cubicBezTo>
                    <a:pt x="27" y="55"/>
                    <a:pt x="27" y="55"/>
                    <a:pt x="27" y="55"/>
                  </a:cubicBezTo>
                  <a:cubicBezTo>
                    <a:pt x="2" y="80"/>
                    <a:pt x="2" y="80"/>
                    <a:pt x="2" y="80"/>
                  </a:cubicBezTo>
                  <a:cubicBezTo>
                    <a:pt x="1" y="82"/>
                    <a:pt x="0" y="84"/>
                    <a:pt x="0" y="86"/>
                  </a:cubicBezTo>
                  <a:cubicBezTo>
                    <a:pt x="0" y="88"/>
                    <a:pt x="1" y="90"/>
                    <a:pt x="2" y="92"/>
                  </a:cubicBezTo>
                  <a:cubicBezTo>
                    <a:pt x="4" y="93"/>
                    <a:pt x="6" y="94"/>
                    <a:pt x="8" y="94"/>
                  </a:cubicBezTo>
                  <a:cubicBezTo>
                    <a:pt x="10" y="94"/>
                    <a:pt x="12" y="93"/>
                    <a:pt x="14" y="92"/>
                  </a:cubicBezTo>
                  <a:cubicBezTo>
                    <a:pt x="39" y="67"/>
                    <a:pt x="39" y="67"/>
                    <a:pt x="39" y="67"/>
                  </a:cubicBezTo>
                  <a:cubicBezTo>
                    <a:pt x="41" y="70"/>
                    <a:pt x="41" y="70"/>
                    <a:pt x="41" y="70"/>
                  </a:cubicBezTo>
                  <a:cubicBezTo>
                    <a:pt x="42" y="70"/>
                    <a:pt x="42" y="70"/>
                    <a:pt x="43" y="70"/>
                  </a:cubicBezTo>
                  <a:cubicBezTo>
                    <a:pt x="43" y="70"/>
                    <a:pt x="44" y="70"/>
                    <a:pt x="44" y="70"/>
                  </a:cubicBezTo>
                  <a:cubicBezTo>
                    <a:pt x="45" y="69"/>
                    <a:pt x="45" y="68"/>
                    <a:pt x="44" y="67"/>
                  </a:cubicBezTo>
                  <a:cubicBezTo>
                    <a:pt x="37" y="60"/>
                    <a:pt x="37" y="60"/>
                    <a:pt x="37" y="60"/>
                  </a:cubicBezTo>
                  <a:cubicBezTo>
                    <a:pt x="77" y="20"/>
                    <a:pt x="77" y="20"/>
                    <a:pt x="77" y="20"/>
                  </a:cubicBezTo>
                  <a:cubicBezTo>
                    <a:pt x="80" y="23"/>
                    <a:pt x="80" y="23"/>
                    <a:pt x="80" y="23"/>
                  </a:cubicBezTo>
                  <a:cubicBezTo>
                    <a:pt x="81" y="24"/>
                    <a:pt x="81" y="24"/>
                    <a:pt x="82" y="24"/>
                  </a:cubicBezTo>
                  <a:cubicBezTo>
                    <a:pt x="82" y="24"/>
                    <a:pt x="82" y="24"/>
                    <a:pt x="82" y="24"/>
                  </a:cubicBezTo>
                  <a:cubicBezTo>
                    <a:pt x="82" y="24"/>
                    <a:pt x="83" y="23"/>
                    <a:pt x="83" y="23"/>
                  </a:cubicBezTo>
                  <a:cubicBezTo>
                    <a:pt x="94" y="9"/>
                    <a:pt x="94" y="9"/>
                    <a:pt x="94" y="9"/>
                  </a:cubicBezTo>
                  <a:cubicBezTo>
                    <a:pt x="94" y="8"/>
                    <a:pt x="94" y="7"/>
                    <a:pt x="93" y="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12" name="Rectangle 11"/>
          <p:cNvSpPr/>
          <p:nvPr/>
        </p:nvSpPr>
        <p:spPr>
          <a:xfrm>
            <a:off x="269240" y="1634481"/>
            <a:ext cx="6096000" cy="2462213"/>
          </a:xfrm>
          <a:prstGeom prst="rect">
            <a:avLst/>
          </a:prstGeom>
        </p:spPr>
        <p:txBody>
          <a:bodyPr>
            <a:spAutoFit/>
          </a:bodyPr>
          <a:lstStyle/>
          <a:p>
            <a:pPr marL="342900" lvl="1" indent="-342900" defTabSz="342900">
              <a:buClr>
                <a:schemeClr val="accent1"/>
              </a:buClr>
              <a:buSzPct val="110000"/>
              <a:buBlip>
                <a:blip r:embed="rId3"/>
              </a:buBlip>
              <a:tabLst>
                <a:tab pos="8461375" algn="r"/>
              </a:tabLst>
              <a:defRPr/>
            </a:pPr>
            <a:r>
              <a:rPr lang="en-US" sz="2800" dirty="0" smtClean="0">
                <a:latin typeface="Amazon Ember" panose="020B0603020204020204" pitchFamily="34" charset="0"/>
                <a:ea typeface="Amazon Ember" panose="020B0603020204020204" pitchFamily="34" charset="0"/>
                <a:cs typeface="Amazon Ember" panose="020B0603020204020204" pitchFamily="34" charset="0"/>
              </a:rPr>
              <a:t>Rewriting </a:t>
            </a:r>
            <a:r>
              <a:rPr lang="en-US" sz="2800" dirty="0">
                <a:latin typeface="Amazon Ember" panose="020B0603020204020204" pitchFamily="34" charset="0"/>
                <a:ea typeface="Amazon Ember" panose="020B0603020204020204" pitchFamily="34" charset="0"/>
                <a:cs typeface="Amazon Ember" panose="020B0603020204020204" pitchFamily="34" charset="0"/>
              </a:rPr>
              <a:t>and </a:t>
            </a:r>
            <a:r>
              <a:rPr lang="en-US" sz="2800" dirty="0" smtClean="0">
                <a:latin typeface="Amazon Ember" panose="020B0603020204020204" pitchFamily="34" charset="0"/>
                <a:ea typeface="Amazon Ember" panose="020B0603020204020204" pitchFamily="34" charset="0"/>
                <a:cs typeface="Amazon Ember" panose="020B0603020204020204" pitchFamily="34" charset="0"/>
              </a:rPr>
              <a:t>decoupling </a:t>
            </a:r>
            <a:r>
              <a:rPr lang="en-US" sz="2800" dirty="0">
                <a:latin typeface="Amazon Ember" panose="020B0603020204020204" pitchFamily="34" charset="0"/>
                <a:ea typeface="Amazon Ember" panose="020B0603020204020204" pitchFamily="34" charset="0"/>
                <a:cs typeface="Amazon Ember" panose="020B0603020204020204" pitchFamily="34" charset="0"/>
              </a:rPr>
              <a:t>a</a:t>
            </a:r>
            <a:r>
              <a:rPr lang="en-US" sz="2800" dirty="0" smtClean="0">
                <a:latin typeface="Amazon Ember" panose="020B0603020204020204" pitchFamily="34" charset="0"/>
                <a:ea typeface="Amazon Ember" panose="020B0603020204020204" pitchFamily="34" charset="0"/>
                <a:cs typeface="Amazon Ember" panose="020B0603020204020204" pitchFamily="34" charset="0"/>
              </a:rPr>
              <a:t>pplications</a:t>
            </a:r>
            <a:endParaRPr lang="en-US" sz="2800" dirty="0">
              <a:latin typeface="Amazon Ember" panose="020B0603020204020204" pitchFamily="34" charset="0"/>
              <a:ea typeface="Amazon Ember" panose="020B0603020204020204" pitchFamily="34" charset="0"/>
              <a:cs typeface="Amazon Ember" panose="020B0603020204020204" pitchFamily="34" charset="0"/>
            </a:endParaRPr>
          </a:p>
          <a:p>
            <a:pPr marL="342900" lvl="1" indent="-342900" defTabSz="342900">
              <a:lnSpc>
                <a:spcPct val="150000"/>
              </a:lnSpc>
              <a:buClr>
                <a:schemeClr val="accent1"/>
              </a:buClr>
              <a:buSzPct val="110000"/>
              <a:buBlip>
                <a:blip r:embed="rId3"/>
              </a:buBlip>
              <a:tabLst>
                <a:tab pos="8461375" algn="r"/>
              </a:tabLst>
              <a:defRPr/>
            </a:pPr>
            <a:r>
              <a:rPr lang="en-US" sz="2800" dirty="0">
                <a:latin typeface="Amazon Ember" panose="020B0603020204020204" pitchFamily="34" charset="0"/>
                <a:ea typeface="Amazon Ember" panose="020B0603020204020204" pitchFamily="34" charset="0"/>
                <a:cs typeface="Amazon Ember" panose="020B0603020204020204" pitchFamily="34" charset="0"/>
              </a:rPr>
              <a:t>Re-architecting a </a:t>
            </a:r>
            <a:r>
              <a:rPr lang="en-US" sz="2800" dirty="0" smtClean="0">
                <a:latin typeface="Amazon Ember" panose="020B0603020204020204" pitchFamily="34" charset="0"/>
                <a:ea typeface="Amazon Ember" panose="020B0603020204020204" pitchFamily="34" charset="0"/>
                <a:cs typeface="Amazon Ember" panose="020B0603020204020204" pitchFamily="34" charset="0"/>
              </a:rPr>
              <a:t>solution</a:t>
            </a:r>
            <a:endParaRPr lang="en-US" sz="2800" dirty="0">
              <a:latin typeface="Amazon Ember" panose="020B0603020204020204" pitchFamily="34" charset="0"/>
              <a:ea typeface="Amazon Ember" panose="020B0603020204020204" pitchFamily="34" charset="0"/>
              <a:cs typeface="Amazon Ember" panose="020B0603020204020204" pitchFamily="34" charset="0"/>
            </a:endParaRPr>
          </a:p>
          <a:p>
            <a:pPr marL="342900" lvl="1" indent="-342900" defTabSz="342900">
              <a:buClr>
                <a:schemeClr val="accent1"/>
              </a:buClr>
              <a:buSzPct val="110000"/>
              <a:buBlip>
                <a:blip r:embed="rId3"/>
              </a:buBlip>
              <a:tabLst>
                <a:tab pos="8461375" algn="r"/>
              </a:tabLst>
              <a:defRPr/>
            </a:pPr>
            <a:r>
              <a:rPr lang="en-US" sz="2800" dirty="0">
                <a:latin typeface="Amazon Ember" panose="020B0603020204020204" pitchFamily="34" charset="0"/>
                <a:ea typeface="Amazon Ember" panose="020B0603020204020204" pitchFamily="34" charset="0"/>
                <a:cs typeface="Amazon Ember" panose="020B0603020204020204" pitchFamily="34" charset="0"/>
              </a:rPr>
              <a:t>Complete refactor vs. </a:t>
            </a:r>
            <a:r>
              <a:rPr lang="en-US" sz="2800" dirty="0" smtClean="0">
                <a:latin typeface="Amazon Ember" panose="020B0603020204020204" pitchFamily="34" charset="0"/>
                <a:ea typeface="Amazon Ember" panose="020B0603020204020204" pitchFamily="34" charset="0"/>
                <a:cs typeface="Amazon Ember" panose="020B0603020204020204" pitchFamily="34" charset="0"/>
              </a:rPr>
              <a:t>partial </a:t>
            </a:r>
            <a:r>
              <a:rPr lang="en-US" sz="2800" dirty="0">
                <a:latin typeface="Amazon Ember" panose="020B0603020204020204" pitchFamily="34" charset="0"/>
                <a:ea typeface="Amazon Ember" panose="020B0603020204020204" pitchFamily="34" charset="0"/>
                <a:cs typeface="Amazon Ember" panose="020B0603020204020204" pitchFamily="34" charset="0"/>
              </a:rPr>
              <a:t>refactor</a:t>
            </a:r>
          </a:p>
        </p:txBody>
      </p:sp>
    </p:spTree>
    <p:extLst>
      <p:ext uri="{BB962C8B-B14F-4D97-AF65-F5344CB8AC3E}">
        <p14:creationId xmlns:p14="http://schemas.microsoft.com/office/powerpoint/2010/main" val="166294623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Lift and Shift Example: All-In</a:t>
            </a:r>
            <a:endParaRPr lang="en-US" dirty="0"/>
          </a:p>
        </p:txBody>
      </p:sp>
      <p:sp>
        <p:nvSpPr>
          <p:cNvPr id="3" name="Footer Placeholder 2"/>
          <p:cNvSpPr>
            <a:spLocks noGrp="1"/>
          </p:cNvSpPr>
          <p:nvPr>
            <p:ph type="ftr" sz="quarter" idx="3"/>
          </p:nvPr>
        </p:nvSpPr>
        <p:spPr/>
        <p:txBody>
          <a:bodyPr/>
          <a:lstStyle/>
          <a:p>
            <a:r>
              <a:rPr lang="en-US" dirty="0" smtClean="0"/>
              <a:t>© 2020 Amazon Web Services, </a:t>
            </a:r>
            <a:r>
              <a:rPr lang="en-US" dirty="0" smtClean="0"/>
              <a:t>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11</a:t>
            </a:fld>
            <a:endParaRPr lang="en-US"/>
          </a:p>
        </p:txBody>
      </p:sp>
      <p:grpSp>
        <p:nvGrpSpPr>
          <p:cNvPr id="5" name="Group 4"/>
          <p:cNvGrpSpPr/>
          <p:nvPr/>
        </p:nvGrpSpPr>
        <p:grpSpPr>
          <a:xfrm>
            <a:off x="3634612" y="2262440"/>
            <a:ext cx="4879018" cy="2950100"/>
            <a:chOff x="3224696" y="2926547"/>
            <a:chExt cx="4879018" cy="2950100"/>
          </a:xfrm>
        </p:grpSpPr>
        <p:sp>
          <p:nvSpPr>
            <p:cNvPr id="6" name="Rectangle 5"/>
            <p:cNvSpPr/>
            <p:nvPr/>
          </p:nvSpPr>
          <p:spPr>
            <a:xfrm>
              <a:off x="3224696" y="2926547"/>
              <a:ext cx="4879018" cy="2950100"/>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TextBox 31"/>
            <p:cNvSpPr txBox="1">
              <a:spLocks noChangeArrowheads="1"/>
            </p:cNvSpPr>
            <p:nvPr/>
          </p:nvSpPr>
          <p:spPr bwMode="auto">
            <a:xfrm>
              <a:off x="4100937" y="3044092"/>
              <a:ext cx="3126535" cy="400827"/>
            </a:xfrm>
            <a:prstGeom prst="rect">
              <a:avLst/>
            </a:prstGeom>
            <a:noFill/>
            <a:ln w="9525">
              <a:noFill/>
              <a:miter lim="800000"/>
              <a:headEnd/>
              <a:tailEnd/>
            </a:ln>
          </p:spPr>
          <p:txBody>
            <a:bodyPr wrap="square">
              <a:spAutoFit/>
            </a:bodyP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Monolithic application</a:t>
              </a:r>
            </a:p>
          </p:txBody>
        </p:sp>
        <p:pic>
          <p:nvPicPr>
            <p:cNvPr id="8" name="Picture 7" descr="Users.png"/>
            <p:cNvPicPr>
              <a:picLocks noChangeAspect="1"/>
            </p:cNvPicPr>
            <p:nvPr/>
          </p:nvPicPr>
          <p:blipFill rotWithShape="1">
            <a:blip r:embed="rId3">
              <a:duotone>
                <a:prstClr val="black"/>
                <a:schemeClr val="tx2">
                  <a:tint val="45000"/>
                  <a:satMod val="400000"/>
                </a:schemeClr>
              </a:duotone>
              <a:extLst>
                <a:ext uri="{28A0092B-C50C-407E-A947-70E740481C1C}">
                  <a14:useLocalDpi xmlns:a14="http://schemas.microsoft.com/office/drawing/2010/main" val="0"/>
                </a:ext>
              </a:extLst>
            </a:blip>
            <a:srcRect b="10331"/>
            <a:stretch/>
          </p:blipFill>
          <p:spPr>
            <a:xfrm>
              <a:off x="5066327" y="3328615"/>
              <a:ext cx="992381" cy="923365"/>
            </a:xfrm>
            <a:prstGeom prst="rect">
              <a:avLst/>
            </a:prstGeom>
          </p:spPr>
        </p:pic>
        <p:cxnSp>
          <p:nvCxnSpPr>
            <p:cNvPr id="9" name="Straight Arrow Connector 8"/>
            <p:cNvCxnSpPr>
              <a:stCxn id="8" idx="2"/>
            </p:cNvCxnSpPr>
            <p:nvPr/>
          </p:nvCxnSpPr>
          <p:spPr>
            <a:xfrm>
              <a:off x="5562519" y="4251981"/>
              <a:ext cx="4" cy="406983"/>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10" name="Vertical Scroll 9"/>
            <p:cNvSpPr/>
            <p:nvPr/>
          </p:nvSpPr>
          <p:spPr>
            <a:xfrm>
              <a:off x="3353118" y="4658964"/>
              <a:ext cx="1399382" cy="1075477"/>
            </a:xfrm>
            <a:prstGeom prst="verticalScroll">
              <a:avLst/>
            </a:prstGeom>
            <a:solidFill>
              <a:schemeClr val="tx2">
                <a:lumMod val="20000"/>
                <a:lumOff val="80000"/>
              </a:schemeClr>
            </a:solidFill>
          </p:spPr>
          <p:style>
            <a:lnRef idx="1">
              <a:schemeClr val="dk1"/>
            </a:lnRef>
            <a:fillRef idx="2">
              <a:schemeClr val="dk1"/>
            </a:fillRef>
            <a:effectRef idx="1">
              <a:schemeClr val="dk1"/>
            </a:effectRef>
            <a:fontRef idx="minor">
              <a:schemeClr val="dk1"/>
            </a:fontRef>
          </p:style>
          <p:txBody>
            <a:bodyPr wrap="none" rtlCol="0" anchor="ctr"/>
            <a:lstStyle/>
            <a:p>
              <a:pPr algn="ctr"/>
              <a:r>
                <a:rPr lang="en-US" dirty="0">
                  <a:ea typeface="Amazon Ember" panose="020B0603020204020204" pitchFamily="34" charset="0"/>
                  <a:cs typeface="Amazon Ember" panose="020B0603020204020204" pitchFamily="34" charset="0"/>
                </a:rPr>
                <a:t>File </a:t>
              </a:r>
              <a:br>
                <a:rPr lang="en-US" dirty="0">
                  <a:ea typeface="Amazon Ember" panose="020B0603020204020204" pitchFamily="34" charset="0"/>
                  <a:cs typeface="Amazon Ember" panose="020B0603020204020204" pitchFamily="34" charset="0"/>
                </a:rPr>
              </a:br>
              <a:r>
                <a:rPr lang="en-US" dirty="0">
                  <a:ea typeface="Amazon Ember" panose="020B0603020204020204" pitchFamily="34" charset="0"/>
                  <a:cs typeface="Amazon Ember" panose="020B0603020204020204" pitchFamily="34" charset="0"/>
                </a:rPr>
                <a:t>ingestion</a:t>
              </a:r>
            </a:p>
          </p:txBody>
        </p:sp>
        <p:sp>
          <p:nvSpPr>
            <p:cNvPr id="11" name="Vertical Scroll 10"/>
            <p:cNvSpPr/>
            <p:nvPr/>
          </p:nvSpPr>
          <p:spPr>
            <a:xfrm>
              <a:off x="4831000" y="4658964"/>
              <a:ext cx="1493801" cy="1075476"/>
            </a:xfrm>
            <a:prstGeom prst="verticalScroll">
              <a:avLst/>
            </a:prstGeom>
            <a:solidFill>
              <a:schemeClr val="tx2">
                <a:lumMod val="20000"/>
                <a:lumOff val="80000"/>
              </a:schemeClr>
            </a:solidFill>
          </p:spPr>
          <p:style>
            <a:lnRef idx="1">
              <a:schemeClr val="dk1"/>
            </a:lnRef>
            <a:fillRef idx="2">
              <a:schemeClr val="dk1"/>
            </a:fillRef>
            <a:effectRef idx="1">
              <a:schemeClr val="dk1"/>
            </a:effectRef>
            <a:fontRef idx="minor">
              <a:schemeClr val="dk1"/>
            </a:fontRef>
          </p:style>
          <p:txBody>
            <a:bodyPr wrap="none" rtlCol="0" anchor="ctr"/>
            <a:lstStyle/>
            <a:p>
              <a:pPr algn="ctr"/>
              <a:r>
                <a:rPr lang="en-US" dirty="0">
                  <a:ea typeface="Amazon Ember" panose="020B0603020204020204" pitchFamily="34" charset="0"/>
                  <a:cs typeface="Amazon Ember" panose="020B0603020204020204" pitchFamily="34" charset="0"/>
                </a:rPr>
                <a:t>File </a:t>
              </a:r>
              <a:br>
                <a:rPr lang="en-US" dirty="0">
                  <a:ea typeface="Amazon Ember" panose="020B0603020204020204" pitchFamily="34" charset="0"/>
                  <a:cs typeface="Amazon Ember" panose="020B0603020204020204" pitchFamily="34" charset="0"/>
                </a:rPr>
              </a:br>
              <a:r>
                <a:rPr lang="en-US" dirty="0">
                  <a:ea typeface="Amazon Ember" panose="020B0603020204020204" pitchFamily="34" charset="0"/>
                  <a:cs typeface="Amazon Ember" panose="020B0603020204020204" pitchFamily="34" charset="0"/>
                </a:rPr>
                <a:t>processing</a:t>
              </a:r>
            </a:p>
          </p:txBody>
        </p:sp>
        <p:sp>
          <p:nvSpPr>
            <p:cNvPr id="12" name="Vertical Scroll 11"/>
            <p:cNvSpPr/>
            <p:nvPr/>
          </p:nvSpPr>
          <p:spPr>
            <a:xfrm>
              <a:off x="6403301" y="4658964"/>
              <a:ext cx="1490613" cy="1075475"/>
            </a:xfrm>
            <a:prstGeom prst="verticalScroll">
              <a:avLst/>
            </a:prstGeom>
            <a:solidFill>
              <a:schemeClr val="tx2">
                <a:lumMod val="20000"/>
                <a:lumOff val="80000"/>
              </a:schemeClr>
            </a:solidFill>
          </p:spPr>
          <p:style>
            <a:lnRef idx="1">
              <a:schemeClr val="dk1"/>
            </a:lnRef>
            <a:fillRef idx="2">
              <a:schemeClr val="dk1"/>
            </a:fillRef>
            <a:effectRef idx="1">
              <a:schemeClr val="dk1"/>
            </a:effectRef>
            <a:fontRef idx="minor">
              <a:schemeClr val="dk1"/>
            </a:fontRef>
          </p:style>
          <p:txBody>
            <a:bodyPr wrap="none" rtlCol="0" anchor="ctr"/>
            <a:lstStyle/>
            <a:p>
              <a:pPr algn="ctr"/>
              <a:r>
                <a:rPr lang="en-US" dirty="0">
                  <a:latin typeface="+mj-lt"/>
                  <a:ea typeface="Amazon Ember" panose="020B0603020204020204" pitchFamily="34" charset="0"/>
                  <a:cs typeface="Amazon Ember" panose="020B0603020204020204" pitchFamily="34" charset="0"/>
                </a:rPr>
                <a:t>File </a:t>
              </a:r>
              <a:br>
                <a:rPr lang="en-US" dirty="0">
                  <a:latin typeface="+mj-lt"/>
                  <a:ea typeface="Amazon Ember" panose="020B0603020204020204" pitchFamily="34" charset="0"/>
                  <a:cs typeface="Amazon Ember" panose="020B0603020204020204" pitchFamily="34" charset="0"/>
                </a:rPr>
              </a:br>
              <a:r>
                <a:rPr lang="en-US" dirty="0">
                  <a:latin typeface="+mj-lt"/>
                  <a:ea typeface="Amazon Ember" panose="020B0603020204020204" pitchFamily="34" charset="0"/>
                  <a:cs typeface="Amazon Ember" panose="020B0603020204020204" pitchFamily="34" charset="0"/>
                </a:rPr>
                <a:t>publishing</a:t>
              </a:r>
            </a:p>
          </p:txBody>
        </p:sp>
      </p:grpSp>
      <p:grpSp>
        <p:nvGrpSpPr>
          <p:cNvPr id="13" name="Group 12"/>
          <p:cNvGrpSpPr/>
          <p:nvPr/>
        </p:nvGrpSpPr>
        <p:grpSpPr>
          <a:xfrm>
            <a:off x="3205316" y="1322843"/>
            <a:ext cx="6040334" cy="4552252"/>
            <a:chOff x="2502841" y="1069812"/>
            <a:chExt cx="1879324" cy="2013305"/>
          </a:xfrm>
        </p:grpSpPr>
        <p:sp>
          <p:nvSpPr>
            <p:cNvPr id="14" name="Rounded Rectangle 13"/>
            <p:cNvSpPr/>
            <p:nvPr/>
          </p:nvSpPr>
          <p:spPr>
            <a:xfrm>
              <a:off x="2502841" y="1258228"/>
              <a:ext cx="1879324" cy="1824889"/>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0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5" name="TextBox 14"/>
            <p:cNvSpPr txBox="1">
              <a:spLocks noChangeArrowheads="1"/>
            </p:cNvSpPr>
            <p:nvPr/>
          </p:nvSpPr>
          <p:spPr bwMode="auto">
            <a:xfrm>
              <a:off x="2614744" y="2780622"/>
              <a:ext cx="1557337" cy="176955"/>
            </a:xfrm>
            <a:prstGeom prst="rect">
              <a:avLst/>
            </a:prstGeom>
            <a:noFill/>
            <a:ln w="9525">
              <a:noFill/>
              <a:miter lim="800000"/>
              <a:headEnd/>
              <a:tailEnd/>
            </a:ln>
          </p:spPr>
          <p:txBody>
            <a:bodyPr>
              <a:spAutoFit/>
            </a:bodyP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AWS cloud</a:t>
              </a:r>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55217" y="1069812"/>
              <a:ext cx="266058" cy="376831"/>
            </a:xfrm>
            <a:prstGeom prst="rect">
              <a:avLst/>
            </a:prstGeom>
          </p:spPr>
        </p:pic>
      </p:grpSp>
    </p:spTree>
    <p:extLst>
      <p:ext uri="{BB962C8B-B14F-4D97-AF65-F5344CB8AC3E}">
        <p14:creationId xmlns:p14="http://schemas.microsoft.com/office/powerpoint/2010/main" val="372700117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Lift and Shift Example: Hybrid</a:t>
            </a:r>
            <a:endParaRPr lang="en-US" dirty="0"/>
          </a:p>
        </p:txBody>
      </p:sp>
      <p:sp>
        <p:nvSpPr>
          <p:cNvPr id="3" name="Footer Placeholder 2"/>
          <p:cNvSpPr>
            <a:spLocks noGrp="1"/>
          </p:cNvSpPr>
          <p:nvPr>
            <p:ph type="ftr" sz="quarter" idx="3"/>
          </p:nvPr>
        </p:nvSpPr>
        <p:spPr/>
        <p:txBody>
          <a:bodyPr/>
          <a:lstStyle/>
          <a:p>
            <a:r>
              <a:rPr lang="en-US" dirty="0" smtClean="0"/>
              <a:t>© 2020 Amazon Web Services, </a:t>
            </a:r>
            <a:r>
              <a:rPr lang="en-US" dirty="0" smtClean="0"/>
              <a:t>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12</a:t>
            </a:fld>
            <a:endParaRPr lang="en-US"/>
          </a:p>
        </p:txBody>
      </p:sp>
      <p:grpSp>
        <p:nvGrpSpPr>
          <p:cNvPr id="5" name="Group 4"/>
          <p:cNvGrpSpPr/>
          <p:nvPr/>
        </p:nvGrpSpPr>
        <p:grpSpPr>
          <a:xfrm>
            <a:off x="679313" y="1923712"/>
            <a:ext cx="5621204" cy="3985111"/>
            <a:chOff x="428397" y="1918384"/>
            <a:chExt cx="5621204" cy="3985111"/>
          </a:xfrm>
        </p:grpSpPr>
        <p:sp>
          <p:nvSpPr>
            <p:cNvPr id="6" name="Rectangle 5"/>
            <p:cNvSpPr/>
            <p:nvPr/>
          </p:nvSpPr>
          <p:spPr>
            <a:xfrm>
              <a:off x="756077" y="2654845"/>
              <a:ext cx="4795333" cy="2794283"/>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TextBox 31"/>
            <p:cNvSpPr txBox="1">
              <a:spLocks noChangeArrowheads="1"/>
            </p:cNvSpPr>
            <p:nvPr/>
          </p:nvSpPr>
          <p:spPr bwMode="auto">
            <a:xfrm>
              <a:off x="1617288" y="2766182"/>
              <a:ext cx="3072909" cy="379656"/>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Monolithic application</a:t>
              </a:r>
            </a:p>
          </p:txBody>
        </p:sp>
        <p:pic>
          <p:nvPicPr>
            <p:cNvPr id="8" name="Picture 7" descr="Users.png"/>
            <p:cNvPicPr>
              <a:picLocks noChangeAspect="1"/>
            </p:cNvPicPr>
            <p:nvPr/>
          </p:nvPicPr>
          <p:blipFill rotWithShape="1">
            <a:blip r:embed="rId3">
              <a:duotone>
                <a:prstClr val="black"/>
                <a:schemeClr val="tx2">
                  <a:tint val="45000"/>
                  <a:satMod val="400000"/>
                </a:schemeClr>
              </a:duotone>
              <a:extLst>
                <a:ext uri="{28A0092B-C50C-407E-A947-70E740481C1C}">
                  <a14:useLocalDpi xmlns:a14="http://schemas.microsoft.com/office/drawing/2010/main" val="0"/>
                </a:ext>
              </a:extLst>
            </a:blip>
            <a:srcRect b="10331"/>
            <a:stretch/>
          </p:blipFill>
          <p:spPr>
            <a:xfrm>
              <a:off x="2566120" y="3035677"/>
              <a:ext cx="975360" cy="874595"/>
            </a:xfrm>
            <a:prstGeom prst="rect">
              <a:avLst/>
            </a:prstGeom>
          </p:spPr>
        </p:pic>
        <p:cxnSp>
          <p:nvCxnSpPr>
            <p:cNvPr id="9" name="Straight Arrow Connector 8"/>
            <p:cNvCxnSpPr>
              <a:stCxn id="8" idx="2"/>
            </p:cNvCxnSpPr>
            <p:nvPr/>
          </p:nvCxnSpPr>
          <p:spPr>
            <a:xfrm>
              <a:off x="3053801" y="3910273"/>
              <a:ext cx="4" cy="385487"/>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10" name="Vertical Scroll 9"/>
            <p:cNvSpPr/>
            <p:nvPr/>
          </p:nvSpPr>
          <p:spPr>
            <a:xfrm>
              <a:off x="882295" y="4295761"/>
              <a:ext cx="1481957" cy="1018674"/>
            </a:xfrm>
            <a:prstGeom prst="verticalScroll">
              <a:avLst/>
            </a:prstGeom>
            <a:solidFill>
              <a:schemeClr val="tx2">
                <a:lumMod val="20000"/>
                <a:lumOff val="80000"/>
              </a:schemeClr>
            </a:solidFill>
          </p:spPr>
          <p:style>
            <a:lnRef idx="1">
              <a:schemeClr val="dk1"/>
            </a:lnRef>
            <a:fillRef idx="2">
              <a:schemeClr val="dk1"/>
            </a:fillRef>
            <a:effectRef idx="1">
              <a:schemeClr val="dk1"/>
            </a:effectRef>
            <a:fontRef idx="minor">
              <a:schemeClr val="dk1"/>
            </a:fontRef>
          </p:style>
          <p:txBody>
            <a:bodyPr wrap="none" rtlCol="0" anchor="ctr"/>
            <a:lstStyle/>
            <a:p>
              <a:pPr algn="ctr"/>
              <a:r>
                <a:rPr lang="en-US" dirty="0">
                  <a:ea typeface="Amazon Ember" panose="020B0603020204020204" pitchFamily="34" charset="0"/>
                  <a:cs typeface="Amazon Ember" panose="020B0603020204020204" pitchFamily="34" charset="0"/>
                </a:rPr>
                <a:t>File </a:t>
              </a:r>
              <a:br>
                <a:rPr lang="en-US" dirty="0">
                  <a:ea typeface="Amazon Ember" panose="020B0603020204020204" pitchFamily="34" charset="0"/>
                  <a:cs typeface="Amazon Ember" panose="020B0603020204020204" pitchFamily="34" charset="0"/>
                </a:rPr>
              </a:br>
              <a:r>
                <a:rPr lang="en-US" dirty="0">
                  <a:ea typeface="Amazon Ember" panose="020B0603020204020204" pitchFamily="34" charset="0"/>
                  <a:cs typeface="Amazon Ember" panose="020B0603020204020204" pitchFamily="34" charset="0"/>
                </a:rPr>
                <a:t>ingestion</a:t>
              </a:r>
            </a:p>
          </p:txBody>
        </p:sp>
        <p:sp>
          <p:nvSpPr>
            <p:cNvPr id="11" name="Vertical Scroll 10"/>
            <p:cNvSpPr/>
            <p:nvPr/>
          </p:nvSpPr>
          <p:spPr>
            <a:xfrm>
              <a:off x="2509555" y="4295760"/>
              <a:ext cx="1489534" cy="1018673"/>
            </a:xfrm>
            <a:prstGeom prst="verticalScroll">
              <a:avLst/>
            </a:prstGeom>
            <a:solidFill>
              <a:schemeClr val="tx2">
                <a:lumMod val="20000"/>
                <a:lumOff val="80000"/>
              </a:schemeClr>
            </a:solidFill>
          </p:spPr>
          <p:style>
            <a:lnRef idx="1">
              <a:schemeClr val="dk1"/>
            </a:lnRef>
            <a:fillRef idx="2">
              <a:schemeClr val="dk1"/>
            </a:fillRef>
            <a:effectRef idx="1">
              <a:schemeClr val="dk1"/>
            </a:effectRef>
            <a:fontRef idx="minor">
              <a:schemeClr val="dk1"/>
            </a:fontRef>
          </p:style>
          <p:txBody>
            <a:bodyPr wrap="none" rtlCol="0" anchor="ctr"/>
            <a:lstStyle/>
            <a:p>
              <a:pPr algn="ctr"/>
              <a:r>
                <a:rPr lang="en-US" dirty="0">
                  <a:latin typeface="+mj-lt"/>
                  <a:ea typeface="Amazon Ember" panose="020B0603020204020204" pitchFamily="34" charset="0"/>
                  <a:cs typeface="Amazon Ember" panose="020B0603020204020204" pitchFamily="34" charset="0"/>
                </a:rPr>
                <a:t>File </a:t>
              </a:r>
              <a:br>
                <a:rPr lang="en-US" dirty="0">
                  <a:latin typeface="+mj-lt"/>
                  <a:ea typeface="Amazon Ember" panose="020B0603020204020204" pitchFamily="34" charset="0"/>
                  <a:cs typeface="Amazon Ember" panose="020B0603020204020204" pitchFamily="34" charset="0"/>
                </a:rPr>
              </a:br>
              <a:r>
                <a:rPr lang="en-US" dirty="0">
                  <a:latin typeface="+mj-lt"/>
                  <a:ea typeface="Amazon Ember" panose="020B0603020204020204" pitchFamily="34" charset="0"/>
                  <a:cs typeface="Amazon Ember" panose="020B0603020204020204" pitchFamily="34" charset="0"/>
                </a:rPr>
                <a:t>processing</a:t>
              </a:r>
            </a:p>
          </p:txBody>
        </p:sp>
        <p:grpSp>
          <p:nvGrpSpPr>
            <p:cNvPr id="12" name="Group 11"/>
            <p:cNvGrpSpPr/>
            <p:nvPr/>
          </p:nvGrpSpPr>
          <p:grpSpPr>
            <a:xfrm>
              <a:off x="428397" y="1918384"/>
              <a:ext cx="5621204" cy="3985111"/>
              <a:chOff x="2562225" y="1250857"/>
              <a:chExt cx="1751013" cy="1733550"/>
            </a:xfrm>
          </p:grpSpPr>
          <p:sp>
            <p:nvSpPr>
              <p:cNvPr id="13" name="Rounded Rectangle 12"/>
              <p:cNvSpPr/>
              <p:nvPr/>
            </p:nvSpPr>
            <p:spPr>
              <a:xfrm>
                <a:off x="2562225" y="1250857"/>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4" name="TextBox 13"/>
              <p:cNvSpPr txBox="1">
                <a:spLocks noChangeArrowheads="1"/>
              </p:cNvSpPr>
              <p:nvPr/>
            </p:nvSpPr>
            <p:spPr bwMode="auto">
              <a:xfrm>
                <a:off x="2614744" y="2780622"/>
                <a:ext cx="1557337" cy="160662"/>
              </a:xfrm>
              <a:prstGeom prst="rect">
                <a:avLst/>
              </a:prstGeom>
              <a:noFill/>
              <a:ln w="9525">
                <a:noFill/>
                <a:miter lim="800000"/>
                <a:headEnd/>
                <a:tailEnd/>
              </a:ln>
            </p:spPr>
            <p:txBody>
              <a:bodyPr>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AWS cloud</a:t>
                </a:r>
              </a:p>
            </p:txBody>
          </p:sp>
        </p:grpSp>
      </p:grpSp>
      <p:grpSp>
        <p:nvGrpSpPr>
          <p:cNvPr id="15" name="Group 14"/>
          <p:cNvGrpSpPr/>
          <p:nvPr/>
        </p:nvGrpSpPr>
        <p:grpSpPr>
          <a:xfrm>
            <a:off x="6643492" y="1329117"/>
            <a:ext cx="4786917" cy="4574221"/>
            <a:chOff x="4676775" y="982605"/>
            <a:chExt cx="1752600" cy="1999607"/>
          </a:xfrm>
        </p:grpSpPr>
        <p:sp>
          <p:nvSpPr>
            <p:cNvPr id="16" name="Rounded Rectangle 15"/>
            <p:cNvSpPr/>
            <p:nvPr/>
          </p:nvSpPr>
          <p:spPr>
            <a:xfrm>
              <a:off x="4676775" y="1248662"/>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7" name="TextBox 37"/>
            <p:cNvSpPr txBox="1">
              <a:spLocks noChangeArrowheads="1"/>
            </p:cNvSpPr>
            <p:nvPr/>
          </p:nvSpPr>
          <p:spPr bwMode="auto">
            <a:xfrm>
              <a:off x="4768850" y="2739324"/>
              <a:ext cx="1555750" cy="174907"/>
            </a:xfrm>
            <a:prstGeom prst="rect">
              <a:avLst/>
            </a:prstGeom>
            <a:noFill/>
            <a:ln w="9525">
              <a:noFill/>
              <a:miter lim="800000"/>
              <a:headEnd/>
              <a:tailEnd/>
            </a:ln>
          </p:spPr>
          <p:txBody>
            <a:bodyPr>
              <a:spAutoFit/>
            </a:bodyP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Corporate data center</a:t>
              </a:r>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9370" y="982605"/>
              <a:ext cx="323113" cy="446204"/>
            </a:xfrm>
            <a:prstGeom prst="rect">
              <a:avLst/>
            </a:prstGeom>
          </p:spPr>
        </p:pic>
      </p:grpSp>
      <p:sp>
        <p:nvSpPr>
          <p:cNvPr id="19" name="Vertical Scroll 18"/>
          <p:cNvSpPr/>
          <p:nvPr/>
        </p:nvSpPr>
        <p:spPr>
          <a:xfrm>
            <a:off x="8200642" y="4351215"/>
            <a:ext cx="1480440" cy="981847"/>
          </a:xfrm>
          <a:prstGeom prst="verticalScroll">
            <a:avLst/>
          </a:prstGeom>
          <a:solidFill>
            <a:schemeClr val="tx2">
              <a:lumMod val="20000"/>
              <a:lumOff val="80000"/>
            </a:schemeClr>
          </a:solidFill>
        </p:spPr>
        <p:style>
          <a:lnRef idx="1">
            <a:schemeClr val="dk1"/>
          </a:lnRef>
          <a:fillRef idx="2">
            <a:schemeClr val="dk1"/>
          </a:fillRef>
          <a:effectRef idx="1">
            <a:schemeClr val="dk1"/>
          </a:effectRef>
          <a:fontRef idx="minor">
            <a:schemeClr val="dk1"/>
          </a:fontRef>
        </p:style>
        <p:txBody>
          <a:bodyPr wrap="none" rtlCol="0" anchor="ctr"/>
          <a:lstStyle/>
          <a:p>
            <a:pPr algn="ctr"/>
            <a:r>
              <a:rPr lang="en-US" dirty="0">
                <a:ea typeface="Amazon Ember" panose="020B0603020204020204" pitchFamily="34" charset="0"/>
                <a:cs typeface="Amazon Ember" panose="020B0603020204020204" pitchFamily="34" charset="0"/>
              </a:rPr>
              <a:t>File </a:t>
            </a:r>
            <a:br>
              <a:rPr lang="en-US" dirty="0">
                <a:ea typeface="Amazon Ember" panose="020B0603020204020204" pitchFamily="34" charset="0"/>
                <a:cs typeface="Amazon Ember" panose="020B0603020204020204" pitchFamily="34" charset="0"/>
              </a:rPr>
            </a:br>
            <a:r>
              <a:rPr lang="en-US" dirty="0">
                <a:ea typeface="Amazon Ember" panose="020B0603020204020204" pitchFamily="34" charset="0"/>
                <a:cs typeface="Amazon Ember" panose="020B0603020204020204" pitchFamily="34" charset="0"/>
              </a:rPr>
              <a:t>publishing</a:t>
            </a:r>
          </a:p>
        </p:txBody>
      </p:sp>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33211" y="1500903"/>
            <a:ext cx="869020" cy="914570"/>
          </a:xfrm>
          <a:prstGeom prst="rect">
            <a:avLst/>
          </a:prstGeom>
        </p:spPr>
      </p:pic>
    </p:spTree>
    <p:extLst>
      <p:ext uri="{BB962C8B-B14F-4D97-AF65-F5344CB8AC3E}">
        <p14:creationId xmlns:p14="http://schemas.microsoft.com/office/powerpoint/2010/main" val="169205015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ea typeface="Amazon Ember" panose="020B0603020204020204" pitchFamily="34" charset="0"/>
                <a:cs typeface="Amazon Ember" panose="020B0603020204020204" pitchFamily="34" charset="0"/>
              </a:rPr>
              <a:t>Microservices</a:t>
            </a:r>
            <a:r>
              <a:rPr lang="en-US" dirty="0">
                <a:ea typeface="Amazon Ember" panose="020B0603020204020204" pitchFamily="34" charset="0"/>
                <a:cs typeface="Amazon Ember" panose="020B0603020204020204" pitchFamily="34" charset="0"/>
              </a:rPr>
              <a:t> Example</a:t>
            </a:r>
            <a:endParaRPr lang="en-US" dirty="0"/>
          </a:p>
        </p:txBody>
      </p:sp>
      <p:sp>
        <p:nvSpPr>
          <p:cNvPr id="3" name="Footer Placeholder 2"/>
          <p:cNvSpPr>
            <a:spLocks noGrp="1"/>
          </p:cNvSpPr>
          <p:nvPr>
            <p:ph type="ftr" sz="quarter" idx="3"/>
          </p:nvPr>
        </p:nvSpPr>
        <p:spPr/>
        <p:txBody>
          <a:bodyPr/>
          <a:lstStyle/>
          <a:p>
            <a:r>
              <a:rPr lang="en-US" dirty="0" smtClean="0"/>
              <a:t>© 2020 Amazon Web Services, </a:t>
            </a:r>
            <a:r>
              <a:rPr lang="en-US" dirty="0" smtClean="0"/>
              <a:t>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13</a:t>
            </a:fld>
            <a:endParaRPr lang="en-US"/>
          </a:p>
        </p:txBody>
      </p:sp>
      <p:grpSp>
        <p:nvGrpSpPr>
          <p:cNvPr id="5" name="Group 4"/>
          <p:cNvGrpSpPr/>
          <p:nvPr/>
        </p:nvGrpSpPr>
        <p:grpSpPr>
          <a:xfrm>
            <a:off x="449855" y="1364218"/>
            <a:ext cx="3424792" cy="3633153"/>
            <a:chOff x="487867" y="2063111"/>
            <a:chExt cx="3424792" cy="3633153"/>
          </a:xfrm>
        </p:grpSpPr>
        <p:sp>
          <p:nvSpPr>
            <p:cNvPr id="6" name="Rectangle 5"/>
            <p:cNvSpPr/>
            <p:nvPr/>
          </p:nvSpPr>
          <p:spPr>
            <a:xfrm>
              <a:off x="487867" y="2063111"/>
              <a:ext cx="3424792" cy="3633153"/>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TextBox 31"/>
            <p:cNvSpPr txBox="1">
              <a:spLocks noChangeArrowheads="1"/>
            </p:cNvSpPr>
            <p:nvPr/>
          </p:nvSpPr>
          <p:spPr bwMode="auto">
            <a:xfrm>
              <a:off x="707512" y="4915870"/>
              <a:ext cx="3072909" cy="523220"/>
            </a:xfrm>
            <a:prstGeom prst="rect">
              <a:avLst/>
            </a:prstGeom>
            <a:noFill/>
            <a:ln w="9525">
              <a:noFill/>
              <a:miter lim="800000"/>
              <a:headEnd/>
              <a:tailEnd/>
            </a:ln>
          </p:spPr>
          <p:txBody>
            <a:bodyPr wrap="square">
              <a:spAutoFit/>
            </a:bodyPr>
            <a:lstStyle/>
            <a:p>
              <a:pPr algn="ctr"/>
              <a:r>
                <a:rPr lang="en-US" sz="1400" dirty="0">
                  <a:latin typeface="Amazon Ember" panose="020B0603020204020204" pitchFamily="34" charset="0"/>
                  <a:ea typeface="Amazon Ember" panose="020B0603020204020204" pitchFamily="34" charset="0"/>
                  <a:cs typeface="Amazon Ember" panose="020B0603020204020204" pitchFamily="34" charset="0"/>
                </a:rPr>
                <a:t>File ingestion, </a:t>
              </a:r>
              <a:r>
                <a:rPr lang="en-US" sz="1400" dirty="0" smtClean="0">
                  <a:latin typeface="Amazon Ember" panose="020B0603020204020204" pitchFamily="34" charset="0"/>
                  <a:ea typeface="Amazon Ember" panose="020B0603020204020204" pitchFamily="34" charset="0"/>
                  <a:cs typeface="Amazon Ember" panose="020B0603020204020204" pitchFamily="34" charset="0"/>
                </a:rPr>
                <a:t>processing, and </a:t>
              </a:r>
              <a:r>
                <a:rPr lang="en-US" sz="1400" dirty="0">
                  <a:latin typeface="Amazon Ember" panose="020B0603020204020204" pitchFamily="34" charset="0"/>
                  <a:ea typeface="Amazon Ember" panose="020B0603020204020204" pitchFamily="34" charset="0"/>
                  <a:cs typeface="Amazon Ember" panose="020B0603020204020204" pitchFamily="34" charset="0"/>
                </a:rPr>
                <a:t>publishing </a:t>
              </a:r>
            </a:p>
          </p:txBody>
        </p:sp>
        <p:sp>
          <p:nvSpPr>
            <p:cNvPr id="8" name="TextBox 31"/>
            <p:cNvSpPr txBox="1">
              <a:spLocks noChangeArrowheads="1"/>
            </p:cNvSpPr>
            <p:nvPr/>
          </p:nvSpPr>
          <p:spPr bwMode="auto">
            <a:xfrm>
              <a:off x="664936" y="2345858"/>
              <a:ext cx="3072909" cy="400110"/>
            </a:xfrm>
            <a:prstGeom prst="rect">
              <a:avLst/>
            </a:prstGeom>
            <a:noFill/>
            <a:ln w="9525">
              <a:noFill/>
              <a:miter lim="800000"/>
              <a:headEnd/>
              <a:tailEnd/>
            </a:ln>
          </p:spPr>
          <p:txBody>
            <a:bodyPr wrap="square">
              <a:spAutoFit/>
            </a:bodyP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Monolithic application</a:t>
              </a:r>
            </a:p>
          </p:txBody>
        </p:sp>
        <p:pic>
          <p:nvPicPr>
            <p:cNvPr id="9" name="Picture 8" descr="EC2-Instance.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854847" y="4224276"/>
              <a:ext cx="693087" cy="693087"/>
            </a:xfrm>
            <a:prstGeom prst="rect">
              <a:avLst/>
            </a:prstGeom>
          </p:spPr>
        </p:pic>
        <p:pic>
          <p:nvPicPr>
            <p:cNvPr id="10" name="Picture 9" descr="Users.png"/>
            <p:cNvPicPr>
              <a:picLocks noChangeAspect="1"/>
            </p:cNvPicPr>
            <p:nvPr/>
          </p:nvPicPr>
          <p:blipFill rotWithShape="1">
            <a:blip r:embed="rId4">
              <a:duotone>
                <a:prstClr val="black"/>
                <a:schemeClr val="tx2">
                  <a:tint val="45000"/>
                  <a:satMod val="400000"/>
                </a:schemeClr>
              </a:duotone>
              <a:extLst>
                <a:ext uri="{28A0092B-C50C-407E-A947-70E740481C1C}">
                  <a14:useLocalDpi xmlns:a14="http://schemas.microsoft.com/office/drawing/2010/main" val="0"/>
                </a:ext>
              </a:extLst>
            </a:blip>
            <a:srcRect b="10331"/>
            <a:stretch/>
          </p:blipFill>
          <p:spPr>
            <a:xfrm>
              <a:off x="1713709" y="2882732"/>
              <a:ext cx="975360" cy="874595"/>
            </a:xfrm>
            <a:prstGeom prst="rect">
              <a:avLst/>
            </a:prstGeom>
          </p:spPr>
        </p:pic>
        <p:cxnSp>
          <p:nvCxnSpPr>
            <p:cNvPr id="11" name="Straight Arrow Connector 10"/>
            <p:cNvCxnSpPr>
              <a:stCxn id="10" idx="2"/>
            </p:cNvCxnSpPr>
            <p:nvPr/>
          </p:nvCxnSpPr>
          <p:spPr>
            <a:xfrm>
              <a:off x="2201390" y="3757328"/>
              <a:ext cx="4" cy="385487"/>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grpSp>
      <p:grpSp>
        <p:nvGrpSpPr>
          <p:cNvPr id="12" name="Group 11"/>
          <p:cNvGrpSpPr/>
          <p:nvPr/>
        </p:nvGrpSpPr>
        <p:grpSpPr>
          <a:xfrm>
            <a:off x="3912659" y="1565753"/>
            <a:ext cx="7985881" cy="4453089"/>
            <a:chOff x="4316166" y="1565754"/>
            <a:chExt cx="7574600" cy="4123209"/>
          </a:xfrm>
        </p:grpSpPr>
        <p:pic>
          <p:nvPicPr>
            <p:cNvPr id="13" name="Picture 12" descr="Users.png"/>
            <p:cNvPicPr>
              <a:picLocks noChangeAspect="1"/>
            </p:cNvPicPr>
            <p:nvPr/>
          </p:nvPicPr>
          <p:blipFill rotWithShape="1">
            <a:blip r:embed="rId5">
              <a:extLst>
                <a:ext uri="{28A0092B-C50C-407E-A947-70E740481C1C}">
                  <a14:useLocalDpi xmlns:a14="http://schemas.microsoft.com/office/drawing/2010/main" val="0"/>
                </a:ext>
              </a:extLst>
            </a:blip>
            <a:srcRect b="10331"/>
            <a:stretch/>
          </p:blipFill>
          <p:spPr>
            <a:xfrm>
              <a:off x="4316166" y="3649805"/>
              <a:ext cx="975360" cy="874595"/>
            </a:xfrm>
            <a:prstGeom prst="rect">
              <a:avLst/>
            </a:prstGeom>
          </p:spPr>
        </p:pic>
        <p:grpSp>
          <p:nvGrpSpPr>
            <p:cNvPr id="14" name="Group 13"/>
            <p:cNvGrpSpPr/>
            <p:nvPr/>
          </p:nvGrpSpPr>
          <p:grpSpPr>
            <a:xfrm>
              <a:off x="4797468" y="1565754"/>
              <a:ext cx="7093298" cy="4123209"/>
              <a:chOff x="5114852" y="1709426"/>
              <a:chExt cx="6769376" cy="3979787"/>
            </a:xfrm>
          </p:grpSpPr>
          <p:grpSp>
            <p:nvGrpSpPr>
              <p:cNvPr id="15" name="Group 14"/>
              <p:cNvGrpSpPr/>
              <p:nvPr/>
            </p:nvGrpSpPr>
            <p:grpSpPr>
              <a:xfrm>
                <a:off x="6014170" y="2441266"/>
                <a:ext cx="1469483" cy="1184172"/>
                <a:chOff x="5163159" y="2546539"/>
                <a:chExt cx="1102112" cy="888129"/>
              </a:xfrm>
            </p:grpSpPr>
            <p:grpSp>
              <p:nvGrpSpPr>
                <p:cNvPr id="43" name="Group 42"/>
                <p:cNvGrpSpPr/>
                <p:nvPr/>
              </p:nvGrpSpPr>
              <p:grpSpPr>
                <a:xfrm>
                  <a:off x="5163159" y="2546539"/>
                  <a:ext cx="1102112" cy="888129"/>
                  <a:chOff x="463551" y="760413"/>
                  <a:chExt cx="888399" cy="1643479"/>
                </a:xfrm>
              </p:grpSpPr>
              <p:sp>
                <p:nvSpPr>
                  <p:cNvPr id="45" name="Rounded Rectangle 44"/>
                  <p:cNvSpPr/>
                  <p:nvPr/>
                </p:nvSpPr>
                <p:spPr>
                  <a:xfrm>
                    <a:off x="463551" y="760413"/>
                    <a:ext cx="888399" cy="1643479"/>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6" name="TextBox 31"/>
                  <p:cNvSpPr txBox="1">
                    <a:spLocks noChangeArrowheads="1"/>
                  </p:cNvSpPr>
                  <p:nvPr/>
                </p:nvSpPr>
                <p:spPr bwMode="auto">
                  <a:xfrm>
                    <a:off x="487740" y="1813625"/>
                    <a:ext cx="864209" cy="384439"/>
                  </a:xfrm>
                  <a:prstGeom prst="rect">
                    <a:avLst/>
                  </a:prstGeom>
                  <a:noFill/>
                  <a:ln w="9525">
                    <a:noFill/>
                    <a:miter lim="800000"/>
                    <a:headEnd/>
                    <a:tailEnd/>
                  </a:ln>
                </p:spPr>
                <p:txBody>
                  <a:bodyPr wrap="square">
                    <a:spAutoFit/>
                  </a:bodyPr>
                  <a:lstStyle/>
                  <a:p>
                    <a:pPr algn="ctr"/>
                    <a:r>
                      <a:rPr lang="en-US" sz="1400" dirty="0">
                        <a:latin typeface="+mj-lt"/>
                        <a:ea typeface="Amazon Ember" panose="020B0603020204020204" pitchFamily="34" charset="0"/>
                        <a:cs typeface="Amazon Ember" panose="020B0603020204020204" pitchFamily="34" charset="0"/>
                      </a:rPr>
                      <a:t>File ingestion</a:t>
                    </a:r>
                  </a:p>
                </p:txBody>
              </p:sp>
            </p:grpSp>
            <p:pic>
              <p:nvPicPr>
                <p:cNvPr id="44" name="Picture 43" descr="EC2-Instance.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469312" y="2607635"/>
                  <a:ext cx="519815" cy="519815"/>
                </a:xfrm>
                <a:prstGeom prst="rect">
                  <a:avLst/>
                </a:prstGeom>
              </p:spPr>
            </p:pic>
          </p:grpSp>
          <p:sp>
            <p:nvSpPr>
              <p:cNvPr id="16" name="TextBox 15"/>
              <p:cNvSpPr txBox="1"/>
              <p:nvPr/>
            </p:nvSpPr>
            <p:spPr>
              <a:xfrm>
                <a:off x="7710887" y="3264698"/>
                <a:ext cx="853440" cy="365760"/>
              </a:xfrm>
              <a:prstGeom prst="rect">
                <a:avLst/>
              </a:prstGeom>
              <a:noFill/>
            </p:spPr>
            <p:txBody>
              <a:bodyPr wrap="square" lIns="0" tIns="0" rIns="0" bIns="0" rtlCol="0" anchor="t">
                <a:noAutofit/>
              </a:bodyPr>
              <a:lstStyle/>
              <a:p>
                <a:pPr algn="ctr"/>
                <a:r>
                  <a:rPr lang="en-US" sz="1400" dirty="0">
                    <a:latin typeface="+mj-lt"/>
                    <a:ea typeface="Amazon Ember" panose="020B0603020204020204" pitchFamily="34" charset="0"/>
                    <a:cs typeface="Amazon Ember" panose="020B0603020204020204" pitchFamily="34" charset="0"/>
                  </a:rPr>
                  <a:t>Put message</a:t>
                </a:r>
              </a:p>
            </p:txBody>
          </p:sp>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47933" y="2838112"/>
                <a:ext cx="593389" cy="395593"/>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66253" y="2826746"/>
                <a:ext cx="351207" cy="415903"/>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44980" y="3977417"/>
                <a:ext cx="704220" cy="455167"/>
              </a:xfrm>
              <a:prstGeom prst="rect">
                <a:avLst/>
              </a:prstGeom>
            </p:spPr>
          </p:pic>
          <p:grpSp>
            <p:nvGrpSpPr>
              <p:cNvPr id="20" name="Group 19"/>
              <p:cNvGrpSpPr/>
              <p:nvPr/>
            </p:nvGrpSpPr>
            <p:grpSpPr>
              <a:xfrm>
                <a:off x="10084874" y="2441266"/>
                <a:ext cx="1469483" cy="1184172"/>
                <a:chOff x="5163159" y="2546539"/>
                <a:chExt cx="1102112" cy="888129"/>
              </a:xfrm>
            </p:grpSpPr>
            <p:grpSp>
              <p:nvGrpSpPr>
                <p:cNvPr id="38" name="Group 37"/>
                <p:cNvGrpSpPr/>
                <p:nvPr/>
              </p:nvGrpSpPr>
              <p:grpSpPr>
                <a:xfrm>
                  <a:off x="5163159" y="2546539"/>
                  <a:ext cx="1102112" cy="888129"/>
                  <a:chOff x="463551" y="760413"/>
                  <a:chExt cx="888399" cy="1643479"/>
                </a:xfrm>
              </p:grpSpPr>
              <p:sp>
                <p:nvSpPr>
                  <p:cNvPr id="41" name="Rounded Rectangle 40"/>
                  <p:cNvSpPr/>
                  <p:nvPr/>
                </p:nvSpPr>
                <p:spPr>
                  <a:xfrm>
                    <a:off x="463551" y="760413"/>
                    <a:ext cx="888399" cy="1643479"/>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2" name="TextBox 31"/>
                  <p:cNvSpPr txBox="1">
                    <a:spLocks noChangeArrowheads="1"/>
                  </p:cNvSpPr>
                  <p:nvPr/>
                </p:nvSpPr>
                <p:spPr bwMode="auto">
                  <a:xfrm>
                    <a:off x="487740" y="1813625"/>
                    <a:ext cx="864209" cy="384439"/>
                  </a:xfrm>
                  <a:prstGeom prst="rect">
                    <a:avLst/>
                  </a:prstGeom>
                  <a:noFill/>
                  <a:ln w="9525">
                    <a:noFill/>
                    <a:miter lim="800000"/>
                    <a:headEnd/>
                    <a:tailEnd/>
                  </a:ln>
                </p:spPr>
                <p:txBody>
                  <a:bodyPr wrap="square">
                    <a:spAutoFit/>
                  </a:bodyPr>
                  <a:lstStyle/>
                  <a:p>
                    <a:pPr algn="ctr"/>
                    <a:r>
                      <a:rPr lang="en-US" sz="1400" dirty="0">
                        <a:latin typeface="+mj-lt"/>
                        <a:ea typeface="Amazon Ember" panose="020B0603020204020204" pitchFamily="34" charset="0"/>
                        <a:cs typeface="Amazon Ember" panose="020B0603020204020204" pitchFamily="34" charset="0"/>
                      </a:rPr>
                      <a:t>File processing</a:t>
                    </a:r>
                  </a:p>
                </p:txBody>
              </p:sp>
            </p:grpSp>
            <p:pic>
              <p:nvPicPr>
                <p:cNvPr id="39" name="Picture 38" descr="EC2-Instance.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727577" y="2607635"/>
                  <a:ext cx="519815" cy="519815"/>
                </a:xfrm>
                <a:prstGeom prst="rect">
                  <a:avLst/>
                </a:prstGeom>
              </p:spPr>
            </p:pic>
            <p:pic>
              <p:nvPicPr>
                <p:cNvPr id="40" name="Picture 39" descr="EC2-Instance.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210636" y="2607635"/>
                  <a:ext cx="519815" cy="519815"/>
                </a:xfrm>
                <a:prstGeom prst="rect">
                  <a:avLst/>
                </a:prstGeom>
              </p:spPr>
            </p:pic>
          </p:grpSp>
          <p:cxnSp>
            <p:nvCxnSpPr>
              <p:cNvPr id="21" name="Straight Arrow Connector 20"/>
              <p:cNvCxnSpPr>
                <a:stCxn id="45" idx="3"/>
                <a:endCxn id="18" idx="1"/>
              </p:cNvCxnSpPr>
              <p:nvPr/>
            </p:nvCxnSpPr>
            <p:spPr>
              <a:xfrm>
                <a:off x="7483653" y="3033351"/>
                <a:ext cx="482600" cy="1347"/>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18" idx="3"/>
                <a:endCxn id="17" idx="1"/>
              </p:cNvCxnSpPr>
              <p:nvPr/>
            </p:nvCxnSpPr>
            <p:spPr>
              <a:xfrm>
                <a:off x="8317460" y="3034698"/>
                <a:ext cx="630473" cy="1211"/>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17" idx="3"/>
                <a:endCxn id="41" idx="1"/>
              </p:cNvCxnSpPr>
              <p:nvPr/>
            </p:nvCxnSpPr>
            <p:spPr>
              <a:xfrm flipV="1">
                <a:off x="9541322" y="3033351"/>
                <a:ext cx="543552" cy="2557"/>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endCxn id="19" idx="3"/>
              </p:cNvCxnSpPr>
              <p:nvPr/>
            </p:nvCxnSpPr>
            <p:spPr>
              <a:xfrm flipH="1">
                <a:off x="8949200" y="3475216"/>
                <a:ext cx="1027109" cy="729785"/>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p:nvPr/>
            </p:nvCxnSpPr>
            <p:spPr>
              <a:xfrm flipV="1">
                <a:off x="7511959" y="2662427"/>
                <a:ext cx="2572916" cy="15651"/>
              </a:xfrm>
              <a:prstGeom prst="straightConnector1">
                <a:avLst/>
              </a:prstGeom>
              <a:ln w="28575">
                <a:solidFill>
                  <a:schemeClr val="tx1"/>
                </a:solidFill>
                <a:prstDash val="sysDash"/>
                <a:tailEnd type="triangle"/>
              </a:ln>
            </p:spPr>
            <p:style>
              <a:lnRef idx="2">
                <a:schemeClr val="accent2"/>
              </a:lnRef>
              <a:fillRef idx="0">
                <a:schemeClr val="accent2"/>
              </a:fillRef>
              <a:effectRef idx="1">
                <a:schemeClr val="accent2"/>
              </a:effectRef>
              <a:fontRef idx="minor">
                <a:schemeClr val="tx1"/>
              </a:fontRef>
            </p:style>
          </p:cxnSp>
          <p:pic>
            <p:nvPicPr>
              <p:cNvPr id="26" name="Picture 2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484189" y="4222124"/>
                <a:ext cx="670853" cy="695700"/>
              </a:xfrm>
              <a:prstGeom prst="rect">
                <a:avLst/>
              </a:prstGeom>
            </p:spPr>
          </p:pic>
          <p:cxnSp>
            <p:nvCxnSpPr>
              <p:cNvPr id="27" name="Straight Arrow Connector 26"/>
              <p:cNvCxnSpPr>
                <a:stCxn id="41" idx="2"/>
                <a:endCxn id="26" idx="0"/>
              </p:cNvCxnSpPr>
              <p:nvPr/>
            </p:nvCxnSpPr>
            <p:spPr>
              <a:xfrm>
                <a:off x="10819615" y="3625437"/>
                <a:ext cx="0" cy="596687"/>
              </a:xfrm>
              <a:prstGeom prst="straightConnector1">
                <a:avLst/>
              </a:prstGeom>
              <a:ln w="28575">
                <a:solidFill>
                  <a:schemeClr val="tx1"/>
                </a:solidFill>
                <a:prstDash val="sysDash"/>
                <a:tailEnd type="triangle"/>
              </a:ln>
            </p:spPr>
            <p:style>
              <a:lnRef idx="2">
                <a:schemeClr val="accent2"/>
              </a:lnRef>
              <a:fillRef idx="0">
                <a:schemeClr val="accent2"/>
              </a:fillRef>
              <a:effectRef idx="1">
                <a:schemeClr val="accent2"/>
              </a:effectRef>
              <a:fontRef idx="minor">
                <a:schemeClr val="tx1"/>
              </a:fontRef>
            </p:style>
          </p:cxnSp>
          <p:cxnSp>
            <p:nvCxnSpPr>
              <p:cNvPr id="28" name="Elbow Connector 27"/>
              <p:cNvCxnSpPr>
                <a:stCxn id="13" idx="0"/>
                <a:endCxn id="45" idx="1"/>
              </p:cNvCxnSpPr>
              <p:nvPr/>
            </p:nvCxnSpPr>
            <p:spPr>
              <a:xfrm rot="5400000" flipH="1" flipV="1">
                <a:off x="5201084" y="2947121"/>
                <a:ext cx="726855" cy="899319"/>
              </a:xfrm>
              <a:prstGeom prst="bentConnector2">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cxnSp>
            <p:nvCxnSpPr>
              <p:cNvPr id="29" name="Elbow Connector 28"/>
              <p:cNvCxnSpPr>
                <a:stCxn id="26" idx="2"/>
                <a:endCxn id="13" idx="2"/>
              </p:cNvCxnSpPr>
              <p:nvPr/>
            </p:nvCxnSpPr>
            <p:spPr>
              <a:xfrm rot="5400000" flipH="1">
                <a:off x="7825723" y="1923932"/>
                <a:ext cx="283023" cy="5704764"/>
              </a:xfrm>
              <a:prstGeom prst="bentConnector3">
                <a:avLst>
                  <a:gd name="adj1" fmla="val -107695"/>
                </a:avLst>
              </a:prstGeom>
              <a:ln w="28575">
                <a:solidFill>
                  <a:schemeClr val="tx1"/>
                </a:solidFill>
                <a:prstDash val="sysDash"/>
                <a:tailEnd type="triangle"/>
              </a:ln>
            </p:spPr>
            <p:style>
              <a:lnRef idx="2">
                <a:schemeClr val="accent2"/>
              </a:lnRef>
              <a:fillRef idx="0">
                <a:schemeClr val="accent2"/>
              </a:fillRef>
              <a:effectRef idx="1">
                <a:schemeClr val="accent2"/>
              </a:effectRef>
              <a:fontRef idx="minor">
                <a:schemeClr val="tx1"/>
              </a:fontRef>
            </p:style>
          </p:cxnSp>
          <p:cxnSp>
            <p:nvCxnSpPr>
              <p:cNvPr id="30" name="Straight Arrow Connector 29"/>
              <p:cNvCxnSpPr>
                <a:stCxn id="13" idx="3"/>
                <a:endCxn id="19" idx="1"/>
              </p:cNvCxnSpPr>
              <p:nvPr/>
            </p:nvCxnSpPr>
            <p:spPr>
              <a:xfrm>
                <a:off x="5602531" y="4197504"/>
                <a:ext cx="2642448" cy="7497"/>
              </a:xfrm>
              <a:prstGeom prst="straightConnector1">
                <a:avLst/>
              </a:prstGeom>
              <a:ln w="28575">
                <a:solidFill>
                  <a:schemeClr val="tx1"/>
                </a:solidFill>
                <a:headEnd type="triangle" w="med" len="med"/>
                <a:tailEnd type="none" w="med" len="med"/>
              </a:ln>
            </p:spPr>
            <p:style>
              <a:lnRef idx="2">
                <a:schemeClr val="accent2"/>
              </a:lnRef>
              <a:fillRef idx="0">
                <a:schemeClr val="accent2"/>
              </a:fillRef>
              <a:effectRef idx="1">
                <a:schemeClr val="accent2"/>
              </a:effectRef>
              <a:fontRef idx="minor">
                <a:schemeClr val="tx1"/>
              </a:fontRef>
            </p:style>
          </p:cxnSp>
          <p:sp>
            <p:nvSpPr>
              <p:cNvPr id="31" name="TextBox 30"/>
              <p:cNvSpPr txBox="1"/>
              <p:nvPr/>
            </p:nvSpPr>
            <p:spPr>
              <a:xfrm>
                <a:off x="8791313" y="3262936"/>
                <a:ext cx="1021784" cy="365760"/>
              </a:xfrm>
              <a:prstGeom prst="rect">
                <a:avLst/>
              </a:prstGeom>
              <a:noFill/>
            </p:spPr>
            <p:txBody>
              <a:bodyPr wrap="square" lIns="0" tIns="0" rIns="0" bIns="0" rtlCol="0" anchor="t">
                <a:noAutofit/>
              </a:bodyPr>
              <a:lstStyle/>
              <a:p>
                <a:pPr algn="ctr"/>
                <a:r>
                  <a:rPr lang="en-US" sz="1400" dirty="0">
                    <a:latin typeface="+mj-lt"/>
                    <a:ea typeface="Amazon Ember" panose="020B0603020204020204" pitchFamily="34" charset="0"/>
                    <a:cs typeface="Amazon Ember" panose="020B0603020204020204" pitchFamily="34" charset="0"/>
                  </a:rPr>
                  <a:t>Ready for processing queue</a:t>
                </a:r>
              </a:p>
            </p:txBody>
          </p:sp>
          <p:sp>
            <p:nvSpPr>
              <p:cNvPr id="32" name="TextBox 31"/>
              <p:cNvSpPr txBox="1"/>
              <p:nvPr/>
            </p:nvSpPr>
            <p:spPr>
              <a:xfrm>
                <a:off x="7710887" y="4502225"/>
                <a:ext cx="1933865" cy="423147"/>
              </a:xfrm>
              <a:prstGeom prst="rect">
                <a:avLst/>
              </a:prstGeom>
              <a:noFill/>
            </p:spPr>
            <p:txBody>
              <a:bodyPr wrap="square" lIns="0" tIns="0" rIns="0" bIns="0" rtlCol="0" anchor="t">
                <a:noAutofit/>
              </a:bodyPr>
              <a:lstStyle/>
              <a:p>
                <a:pPr algn="ctr"/>
                <a:r>
                  <a:rPr lang="en-US" sz="1400" dirty="0">
                    <a:latin typeface="+mj-lt"/>
                    <a:ea typeface="Amazon Ember" panose="020B0603020204020204" pitchFamily="34" charset="0"/>
                    <a:cs typeface="Amazon Ember" panose="020B0603020204020204" pitchFamily="34" charset="0"/>
                  </a:rPr>
                  <a:t>“Processing complete” message sent to Amazon SNS topic</a:t>
                </a:r>
              </a:p>
            </p:txBody>
          </p:sp>
          <p:sp>
            <p:nvSpPr>
              <p:cNvPr id="33" name="TextBox 32"/>
              <p:cNvSpPr txBox="1"/>
              <p:nvPr/>
            </p:nvSpPr>
            <p:spPr>
              <a:xfrm>
                <a:off x="6148757" y="4460466"/>
                <a:ext cx="966705" cy="365760"/>
              </a:xfrm>
              <a:prstGeom prst="rect">
                <a:avLst/>
              </a:prstGeom>
              <a:noFill/>
            </p:spPr>
            <p:txBody>
              <a:bodyPr wrap="square" lIns="0" tIns="0" rIns="0" bIns="0" rtlCol="0" anchor="t">
                <a:noAutofit/>
              </a:bodyPr>
              <a:lstStyle/>
              <a:p>
                <a:pPr algn="ctr"/>
                <a:r>
                  <a:rPr lang="en-US" sz="1400" dirty="0">
                    <a:latin typeface="+mj-lt"/>
                    <a:ea typeface="Amazon Ember" panose="020B0603020204020204" pitchFamily="34" charset="0"/>
                    <a:cs typeface="Amazon Ember" panose="020B0603020204020204" pitchFamily="34" charset="0"/>
                  </a:rPr>
                  <a:t>User subscribed to topic</a:t>
                </a:r>
              </a:p>
            </p:txBody>
          </p:sp>
          <p:sp>
            <p:nvSpPr>
              <p:cNvPr id="34" name="TextBox 33"/>
              <p:cNvSpPr txBox="1"/>
              <p:nvPr/>
            </p:nvSpPr>
            <p:spPr>
              <a:xfrm>
                <a:off x="7541699" y="5323453"/>
                <a:ext cx="1676334" cy="365760"/>
              </a:xfrm>
              <a:prstGeom prst="rect">
                <a:avLst/>
              </a:prstGeom>
              <a:noFill/>
            </p:spPr>
            <p:txBody>
              <a:bodyPr wrap="square" lIns="0" tIns="0" rIns="0" bIns="0" rtlCol="0" anchor="t">
                <a:noAutofit/>
              </a:bodyPr>
              <a:lstStyle/>
              <a:p>
                <a:pPr algn="ctr"/>
                <a:r>
                  <a:rPr lang="en-US" sz="1400" dirty="0">
                    <a:latin typeface="+mj-lt"/>
                    <a:ea typeface="Amazon Ember" panose="020B0603020204020204" pitchFamily="34" charset="0"/>
                    <a:cs typeface="Amazon Ember" panose="020B0603020204020204" pitchFamily="34" charset="0"/>
                  </a:rPr>
                  <a:t>User given access to published file</a:t>
                </a:r>
              </a:p>
            </p:txBody>
          </p:sp>
          <p:sp>
            <p:nvSpPr>
              <p:cNvPr id="35" name="TextBox 34"/>
              <p:cNvSpPr txBox="1"/>
              <p:nvPr/>
            </p:nvSpPr>
            <p:spPr>
              <a:xfrm>
                <a:off x="7965921" y="2227114"/>
                <a:ext cx="1356725" cy="365760"/>
              </a:xfrm>
              <a:prstGeom prst="rect">
                <a:avLst/>
              </a:prstGeom>
              <a:noFill/>
              <a:ln w="28575">
                <a:noFill/>
              </a:ln>
            </p:spPr>
            <p:txBody>
              <a:bodyPr wrap="square" lIns="0" tIns="0" rIns="0" bIns="0" rtlCol="0" anchor="t">
                <a:noAutofit/>
              </a:bodyPr>
              <a:lstStyle/>
              <a:p>
                <a:pPr algn="ctr"/>
                <a:r>
                  <a:rPr lang="en-US" sz="1400" dirty="0">
                    <a:latin typeface="+mj-lt"/>
                    <a:ea typeface="Amazon Ember" panose="020B0603020204020204" pitchFamily="34" charset="0"/>
                    <a:cs typeface="Amazon Ember" panose="020B0603020204020204" pitchFamily="34" charset="0"/>
                  </a:rPr>
                  <a:t>File pulled down for </a:t>
                </a:r>
                <a:r>
                  <a:rPr lang="en-US" sz="1400" dirty="0" smtClean="0">
                    <a:latin typeface="+mj-lt"/>
                    <a:ea typeface="Amazon Ember" panose="020B0603020204020204" pitchFamily="34" charset="0"/>
                    <a:cs typeface="Amazon Ember" panose="020B0603020204020204" pitchFamily="34" charset="0"/>
                  </a:rPr>
                  <a:t>processing</a:t>
                </a:r>
                <a:endParaRPr lang="en-US" sz="2800" dirty="0">
                  <a:latin typeface="+mj-lt"/>
                  <a:ea typeface="Amazon Ember" panose="020B0603020204020204" pitchFamily="34" charset="0"/>
                  <a:cs typeface="Amazon Ember" panose="020B0603020204020204" pitchFamily="34" charset="0"/>
                </a:endParaRPr>
              </a:p>
            </p:txBody>
          </p:sp>
          <p:sp>
            <p:nvSpPr>
              <p:cNvPr id="36" name="TextBox 35"/>
              <p:cNvSpPr txBox="1"/>
              <p:nvPr/>
            </p:nvSpPr>
            <p:spPr>
              <a:xfrm>
                <a:off x="11020721" y="3830767"/>
                <a:ext cx="863507" cy="365760"/>
              </a:xfrm>
              <a:prstGeom prst="rect">
                <a:avLst/>
              </a:prstGeom>
              <a:noFill/>
            </p:spPr>
            <p:txBody>
              <a:bodyPr wrap="square" lIns="0" tIns="0" rIns="0" bIns="0" rtlCol="0" anchor="t">
                <a:noAutofit/>
              </a:bodyPr>
              <a:lstStyle/>
              <a:p>
                <a:pPr algn="ctr"/>
                <a:r>
                  <a:rPr lang="en-US" sz="1400" dirty="0">
                    <a:latin typeface="+mj-lt"/>
                    <a:ea typeface="Amazon Ember" panose="020B0603020204020204" pitchFamily="34" charset="0"/>
                    <a:cs typeface="Amazon Ember" panose="020B0603020204020204" pitchFamily="34" charset="0"/>
                  </a:rPr>
                  <a:t>File pushed to bucket</a:t>
                </a:r>
              </a:p>
            </p:txBody>
          </p:sp>
          <p:sp>
            <p:nvSpPr>
              <p:cNvPr id="37" name="TextBox 31"/>
              <p:cNvSpPr txBox="1">
                <a:spLocks noChangeArrowheads="1"/>
              </p:cNvSpPr>
              <p:nvPr/>
            </p:nvSpPr>
            <p:spPr bwMode="auto">
              <a:xfrm>
                <a:off x="6641569" y="1709426"/>
                <a:ext cx="3072908" cy="357584"/>
              </a:xfrm>
              <a:prstGeom prst="rect">
                <a:avLst/>
              </a:prstGeom>
              <a:noFill/>
              <a:ln w="9525">
                <a:noFill/>
                <a:miter lim="800000"/>
                <a:headEnd/>
                <a:tailEnd/>
              </a:ln>
            </p:spPr>
            <p:txBody>
              <a:bodyPr wrap="square">
                <a:spAutoFit/>
              </a:bodyP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Microservices</a:t>
                </a:r>
              </a:p>
            </p:txBody>
          </p:sp>
        </p:grpSp>
      </p:grpSp>
    </p:spTree>
    <p:extLst>
      <p:ext uri="{BB962C8B-B14F-4D97-AF65-F5344CB8AC3E}">
        <p14:creationId xmlns:p14="http://schemas.microsoft.com/office/powerpoint/2010/main" val="10639183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To </a:t>
            </a:r>
            <a:r>
              <a:rPr lang="en-US" dirty="0" err="1">
                <a:ea typeface="Amazon Ember" panose="020B0603020204020204" pitchFamily="34" charset="0"/>
                <a:cs typeface="Amazon Ember" panose="020B0603020204020204" pitchFamily="34" charset="0"/>
              </a:rPr>
              <a:t>Serverless</a:t>
            </a:r>
            <a:endParaRPr lang="en-US" dirty="0"/>
          </a:p>
        </p:txBody>
      </p:sp>
      <p:sp>
        <p:nvSpPr>
          <p:cNvPr id="3" name="Footer Placeholder 2"/>
          <p:cNvSpPr>
            <a:spLocks noGrp="1"/>
          </p:cNvSpPr>
          <p:nvPr>
            <p:ph type="ftr" sz="quarter" idx="3"/>
          </p:nvPr>
        </p:nvSpPr>
        <p:spPr/>
        <p:txBody>
          <a:bodyPr/>
          <a:lstStyle/>
          <a:p>
            <a:r>
              <a:rPr lang="en-US" dirty="0" smtClean="0"/>
              <a:t>© 2020 Amazon Web Services, </a:t>
            </a:r>
            <a:r>
              <a:rPr lang="en-US" dirty="0" smtClean="0"/>
              <a:t>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14</a:t>
            </a:fld>
            <a:endParaRPr lang="en-US"/>
          </a:p>
        </p:txBody>
      </p:sp>
      <p:pic>
        <p:nvPicPr>
          <p:cNvPr id="5" name="Picture 4" descr="Users.png"/>
          <p:cNvPicPr>
            <a:picLocks noChangeAspect="1"/>
          </p:cNvPicPr>
          <p:nvPr/>
        </p:nvPicPr>
        <p:blipFill rotWithShape="1">
          <a:blip r:embed="rId3">
            <a:extLst>
              <a:ext uri="{28A0092B-C50C-407E-A947-70E740481C1C}">
                <a14:useLocalDpi xmlns:a14="http://schemas.microsoft.com/office/drawing/2010/main" val="0"/>
              </a:ext>
            </a:extLst>
          </a:blip>
          <a:srcRect b="10331"/>
          <a:stretch/>
        </p:blipFill>
        <p:spPr>
          <a:xfrm>
            <a:off x="1404655" y="3716539"/>
            <a:ext cx="1182770" cy="1060578"/>
          </a:xfrm>
          <a:prstGeom prst="rect">
            <a:avLst/>
          </a:prstGeom>
        </p:spPr>
      </p:pic>
      <p:grpSp>
        <p:nvGrpSpPr>
          <p:cNvPr id="6" name="Group 5"/>
          <p:cNvGrpSpPr/>
          <p:nvPr/>
        </p:nvGrpSpPr>
        <p:grpSpPr>
          <a:xfrm>
            <a:off x="1996040" y="1458341"/>
            <a:ext cx="7825520" cy="4511639"/>
            <a:chOff x="5305452" y="1725249"/>
            <a:chExt cx="6442144" cy="4012121"/>
          </a:xfrm>
        </p:grpSpPr>
        <p:sp>
          <p:nvSpPr>
            <p:cNvPr id="7" name="TextBox 31"/>
            <p:cNvSpPr txBox="1">
              <a:spLocks noChangeArrowheads="1"/>
            </p:cNvSpPr>
            <p:nvPr/>
          </p:nvSpPr>
          <p:spPr bwMode="auto">
            <a:xfrm>
              <a:off x="6054181" y="3200135"/>
              <a:ext cx="1429471" cy="276999"/>
            </a:xfrm>
            <a:prstGeom prst="rect">
              <a:avLst/>
            </a:prstGeom>
            <a:noFill/>
            <a:ln w="9525">
              <a:noFill/>
              <a:miter lim="800000"/>
              <a:headEnd/>
              <a:tailEnd/>
            </a:ln>
          </p:spPr>
          <p:txBody>
            <a:bodyPr wrap="square">
              <a:spAutoFit/>
            </a:bodyPr>
            <a:lstStyle/>
            <a:p>
              <a:pPr algn="ctr"/>
              <a:r>
                <a:rPr lang="en-US" sz="1400" dirty="0">
                  <a:latin typeface="+mj-lt"/>
                  <a:ea typeface="Amazon Ember" panose="020B0603020204020204" pitchFamily="34" charset="0"/>
                  <a:cs typeface="Amazon Ember" panose="020B0603020204020204" pitchFamily="34" charset="0"/>
                </a:rPr>
                <a:t>File ingestion</a:t>
              </a:r>
            </a:p>
          </p:txBody>
        </p:sp>
        <p:sp>
          <p:nvSpPr>
            <p:cNvPr id="8" name="TextBox 7"/>
            <p:cNvSpPr txBox="1"/>
            <p:nvPr/>
          </p:nvSpPr>
          <p:spPr>
            <a:xfrm>
              <a:off x="7710887" y="3264698"/>
              <a:ext cx="853440" cy="365760"/>
            </a:xfrm>
            <a:prstGeom prst="rect">
              <a:avLst/>
            </a:prstGeom>
            <a:noFill/>
          </p:spPr>
          <p:txBody>
            <a:bodyPr wrap="square" lIns="0" tIns="0" rIns="0" bIns="0" rtlCol="0" anchor="t">
              <a:noAutofit/>
            </a:bodyPr>
            <a:lstStyle/>
            <a:p>
              <a:pPr algn="ctr"/>
              <a:r>
                <a:rPr lang="en-US" sz="1400" dirty="0">
                  <a:latin typeface="+mj-lt"/>
                  <a:ea typeface="Amazon Ember" panose="020B0603020204020204" pitchFamily="34" charset="0"/>
                  <a:cs typeface="Amazon Ember" panose="020B0603020204020204" pitchFamily="34" charset="0"/>
                </a:rPr>
                <a:t>Put message</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7933" y="2838112"/>
              <a:ext cx="593389" cy="395593"/>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6253" y="2826746"/>
              <a:ext cx="351207" cy="415903"/>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44980" y="3977417"/>
              <a:ext cx="704220" cy="455167"/>
            </a:xfrm>
            <a:prstGeom prst="rect">
              <a:avLst/>
            </a:prstGeom>
          </p:spPr>
        </p:pic>
        <p:sp>
          <p:nvSpPr>
            <p:cNvPr id="12" name="TextBox 31"/>
            <p:cNvSpPr txBox="1">
              <a:spLocks noChangeArrowheads="1"/>
            </p:cNvSpPr>
            <p:nvPr/>
          </p:nvSpPr>
          <p:spPr bwMode="auto">
            <a:xfrm>
              <a:off x="10124885" y="3200135"/>
              <a:ext cx="1429471" cy="276999"/>
            </a:xfrm>
            <a:prstGeom prst="rect">
              <a:avLst/>
            </a:prstGeom>
            <a:noFill/>
            <a:ln w="9525">
              <a:noFill/>
              <a:miter lim="800000"/>
              <a:headEnd/>
              <a:tailEnd/>
            </a:ln>
          </p:spPr>
          <p:txBody>
            <a:bodyPr wrap="square">
              <a:spAutoFit/>
            </a:bodyPr>
            <a:lstStyle/>
            <a:p>
              <a:pPr algn="ctr"/>
              <a:r>
                <a:rPr lang="en-US" sz="1400" dirty="0">
                  <a:latin typeface="+mj-lt"/>
                  <a:ea typeface="Amazon Ember" panose="020B0603020204020204" pitchFamily="34" charset="0"/>
                  <a:cs typeface="Amazon Ember" panose="020B0603020204020204" pitchFamily="34" charset="0"/>
                </a:rPr>
                <a:t>File processing</a:t>
              </a:r>
            </a:p>
          </p:txBody>
        </p:sp>
        <p:cxnSp>
          <p:nvCxnSpPr>
            <p:cNvPr id="13" name="Straight Arrow Connector 12"/>
            <p:cNvCxnSpPr>
              <a:endCxn id="10" idx="1"/>
            </p:cNvCxnSpPr>
            <p:nvPr/>
          </p:nvCxnSpPr>
          <p:spPr>
            <a:xfrm>
              <a:off x="7483653" y="3033351"/>
              <a:ext cx="482600" cy="1347"/>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10" idx="3"/>
              <a:endCxn id="9" idx="1"/>
            </p:cNvCxnSpPr>
            <p:nvPr/>
          </p:nvCxnSpPr>
          <p:spPr>
            <a:xfrm>
              <a:off x="8317460" y="3034698"/>
              <a:ext cx="630473" cy="1211"/>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9" idx="3"/>
            </p:cNvCxnSpPr>
            <p:nvPr/>
          </p:nvCxnSpPr>
          <p:spPr>
            <a:xfrm flipV="1">
              <a:off x="9541322" y="3033351"/>
              <a:ext cx="543552" cy="2557"/>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endCxn id="11" idx="3"/>
            </p:cNvCxnSpPr>
            <p:nvPr/>
          </p:nvCxnSpPr>
          <p:spPr>
            <a:xfrm flipH="1">
              <a:off x="8949200" y="3475216"/>
              <a:ext cx="1027109" cy="729785"/>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flipV="1">
              <a:off x="7511959" y="2662427"/>
              <a:ext cx="2572916" cy="15651"/>
            </a:xfrm>
            <a:prstGeom prst="straightConnector1">
              <a:avLst/>
            </a:prstGeom>
            <a:ln w="28575">
              <a:solidFill>
                <a:schemeClr val="tx1"/>
              </a:solidFill>
              <a:prstDash val="sysDash"/>
              <a:tailEnd type="triangle"/>
            </a:ln>
          </p:spPr>
          <p:style>
            <a:lnRef idx="2">
              <a:schemeClr val="accent2"/>
            </a:lnRef>
            <a:fillRef idx="0">
              <a:schemeClr val="accent2"/>
            </a:fillRef>
            <a:effectRef idx="1">
              <a:schemeClr val="accent2"/>
            </a:effectRef>
            <a:fontRef idx="minor">
              <a:schemeClr val="tx1"/>
            </a:fontRef>
          </p:style>
        </p:cxnSp>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84189" y="4222124"/>
              <a:ext cx="670853" cy="695700"/>
            </a:xfrm>
            <a:prstGeom prst="rect">
              <a:avLst/>
            </a:prstGeom>
          </p:spPr>
        </p:pic>
        <p:cxnSp>
          <p:nvCxnSpPr>
            <p:cNvPr id="19" name="Straight Arrow Connector 18"/>
            <p:cNvCxnSpPr>
              <a:endCxn id="18" idx="0"/>
            </p:cNvCxnSpPr>
            <p:nvPr/>
          </p:nvCxnSpPr>
          <p:spPr>
            <a:xfrm>
              <a:off x="10819615" y="3625437"/>
              <a:ext cx="0" cy="596687"/>
            </a:xfrm>
            <a:prstGeom prst="straightConnector1">
              <a:avLst/>
            </a:prstGeom>
            <a:ln w="28575">
              <a:solidFill>
                <a:schemeClr val="accent6">
                  <a:lumMod val="75000"/>
                </a:schemeClr>
              </a:solidFill>
              <a:prstDash val="sysDash"/>
              <a:tailEnd type="triangle"/>
            </a:ln>
          </p:spPr>
          <p:style>
            <a:lnRef idx="2">
              <a:schemeClr val="accent2"/>
            </a:lnRef>
            <a:fillRef idx="0">
              <a:schemeClr val="accent2"/>
            </a:fillRef>
            <a:effectRef idx="1">
              <a:schemeClr val="accent2"/>
            </a:effectRef>
            <a:fontRef idx="minor">
              <a:schemeClr val="tx1"/>
            </a:fontRef>
          </p:style>
        </p:cxnSp>
        <p:cxnSp>
          <p:nvCxnSpPr>
            <p:cNvPr id="20" name="Elbow Connector 19"/>
            <p:cNvCxnSpPr>
              <a:stCxn id="5" idx="0"/>
            </p:cNvCxnSpPr>
            <p:nvPr/>
          </p:nvCxnSpPr>
          <p:spPr>
            <a:xfrm rot="5400000" flipH="1" flipV="1">
              <a:off x="5309775" y="2776666"/>
              <a:ext cx="700072" cy="708718"/>
            </a:xfrm>
            <a:prstGeom prst="bentConnector2">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cxnSp>
          <p:nvCxnSpPr>
            <p:cNvPr id="21" name="Elbow Connector 20"/>
            <p:cNvCxnSpPr>
              <a:stCxn id="18" idx="2"/>
              <a:endCxn id="5" idx="2"/>
            </p:cNvCxnSpPr>
            <p:nvPr/>
          </p:nvCxnSpPr>
          <p:spPr>
            <a:xfrm rot="5400000" flipH="1">
              <a:off x="7948922" y="2047130"/>
              <a:ext cx="227225" cy="5514164"/>
            </a:xfrm>
            <a:prstGeom prst="bentConnector3">
              <a:avLst>
                <a:gd name="adj1" fmla="val -89466"/>
              </a:avLst>
            </a:prstGeom>
            <a:ln w="28575">
              <a:solidFill>
                <a:schemeClr val="tx1"/>
              </a:solidFill>
              <a:prstDash val="sysDash"/>
              <a:tailEnd type="triangle"/>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5" idx="3"/>
              <a:endCxn id="11" idx="1"/>
            </p:cNvCxnSpPr>
            <p:nvPr/>
          </p:nvCxnSpPr>
          <p:spPr>
            <a:xfrm flipV="1">
              <a:off x="5792293" y="4205000"/>
              <a:ext cx="2452687" cy="14021"/>
            </a:xfrm>
            <a:prstGeom prst="straightConnector1">
              <a:avLst/>
            </a:prstGeom>
            <a:ln w="28575">
              <a:solidFill>
                <a:schemeClr val="tx1"/>
              </a:solidFill>
              <a:headEnd type="triangle" w="med" len="med"/>
              <a:tailEnd type="none" w="med" len="med"/>
            </a:ln>
          </p:spPr>
          <p:style>
            <a:lnRef idx="2">
              <a:schemeClr val="accent2"/>
            </a:lnRef>
            <a:fillRef idx="0">
              <a:schemeClr val="accent2"/>
            </a:fillRef>
            <a:effectRef idx="1">
              <a:schemeClr val="accent2"/>
            </a:effectRef>
            <a:fontRef idx="minor">
              <a:schemeClr val="tx1"/>
            </a:fontRef>
          </p:style>
        </p:cxnSp>
        <p:sp>
          <p:nvSpPr>
            <p:cNvPr id="23" name="TextBox 22"/>
            <p:cNvSpPr txBox="1"/>
            <p:nvPr/>
          </p:nvSpPr>
          <p:spPr>
            <a:xfrm>
              <a:off x="8791313" y="3262936"/>
              <a:ext cx="853440" cy="365760"/>
            </a:xfrm>
            <a:prstGeom prst="rect">
              <a:avLst/>
            </a:prstGeom>
            <a:noFill/>
          </p:spPr>
          <p:txBody>
            <a:bodyPr wrap="square" lIns="0" tIns="0" rIns="0" bIns="0" rtlCol="0" anchor="t">
              <a:noAutofit/>
            </a:bodyPr>
            <a:lstStyle/>
            <a:p>
              <a:pPr algn="ctr"/>
              <a:r>
                <a:rPr lang="en-US" sz="1400" dirty="0">
                  <a:latin typeface="+mj-lt"/>
                  <a:ea typeface="Amazon Ember" panose="020B0603020204020204" pitchFamily="34" charset="0"/>
                  <a:cs typeface="Amazon Ember" panose="020B0603020204020204" pitchFamily="34" charset="0"/>
                </a:rPr>
                <a:t>Ready for processing queue</a:t>
              </a:r>
            </a:p>
          </p:txBody>
        </p:sp>
        <p:sp>
          <p:nvSpPr>
            <p:cNvPr id="24" name="TextBox 23"/>
            <p:cNvSpPr txBox="1"/>
            <p:nvPr/>
          </p:nvSpPr>
          <p:spPr>
            <a:xfrm>
              <a:off x="7776799" y="4465421"/>
              <a:ext cx="1764523" cy="376738"/>
            </a:xfrm>
            <a:prstGeom prst="rect">
              <a:avLst/>
            </a:prstGeom>
            <a:noFill/>
          </p:spPr>
          <p:txBody>
            <a:bodyPr wrap="square" lIns="0" tIns="0" rIns="0" bIns="0" rtlCol="0" anchor="t">
              <a:noAutofit/>
            </a:bodyPr>
            <a:lstStyle/>
            <a:p>
              <a:pPr algn="ctr"/>
              <a:r>
                <a:rPr lang="en-US" sz="1400" dirty="0">
                  <a:latin typeface="+mj-lt"/>
                  <a:ea typeface="Amazon Ember" panose="020B0603020204020204" pitchFamily="34" charset="0"/>
                  <a:cs typeface="Amazon Ember" panose="020B0603020204020204" pitchFamily="34" charset="0"/>
                </a:rPr>
                <a:t>"Processing complete" message sent to Amazon SNS topic</a:t>
              </a:r>
            </a:p>
          </p:txBody>
        </p:sp>
        <p:sp>
          <p:nvSpPr>
            <p:cNvPr id="25" name="TextBox 24"/>
            <p:cNvSpPr txBox="1"/>
            <p:nvPr/>
          </p:nvSpPr>
          <p:spPr>
            <a:xfrm>
              <a:off x="6148757" y="4460466"/>
              <a:ext cx="853440" cy="365760"/>
            </a:xfrm>
            <a:prstGeom prst="rect">
              <a:avLst/>
            </a:prstGeom>
            <a:noFill/>
          </p:spPr>
          <p:txBody>
            <a:bodyPr wrap="square" lIns="0" tIns="0" rIns="0" bIns="0" rtlCol="0" anchor="t">
              <a:noAutofit/>
            </a:bodyPr>
            <a:lstStyle/>
            <a:p>
              <a:pPr algn="ctr"/>
              <a:r>
                <a:rPr lang="en-US" sz="1400" dirty="0">
                  <a:latin typeface="+mj-lt"/>
                  <a:ea typeface="Amazon Ember" panose="020B0603020204020204" pitchFamily="34" charset="0"/>
                  <a:cs typeface="Amazon Ember" panose="020B0603020204020204" pitchFamily="34" charset="0"/>
                </a:rPr>
                <a:t>User subscribed to topic</a:t>
              </a:r>
            </a:p>
          </p:txBody>
        </p:sp>
        <p:sp>
          <p:nvSpPr>
            <p:cNvPr id="26" name="TextBox 25"/>
            <p:cNvSpPr txBox="1"/>
            <p:nvPr/>
          </p:nvSpPr>
          <p:spPr>
            <a:xfrm>
              <a:off x="7802614" y="5371610"/>
              <a:ext cx="1660140" cy="365760"/>
            </a:xfrm>
            <a:prstGeom prst="rect">
              <a:avLst/>
            </a:prstGeom>
            <a:noFill/>
          </p:spPr>
          <p:txBody>
            <a:bodyPr wrap="square" lIns="0" tIns="0" rIns="0" bIns="0" rtlCol="0" anchor="t">
              <a:noAutofit/>
            </a:bodyPr>
            <a:lstStyle/>
            <a:p>
              <a:pPr algn="ctr"/>
              <a:r>
                <a:rPr lang="en-US" sz="1400" dirty="0">
                  <a:latin typeface="+mj-lt"/>
                  <a:ea typeface="Amazon Ember" panose="020B0603020204020204" pitchFamily="34" charset="0"/>
                  <a:cs typeface="Amazon Ember" panose="020B0603020204020204" pitchFamily="34" charset="0"/>
                </a:rPr>
                <a:t>User given access to published file</a:t>
              </a:r>
            </a:p>
          </p:txBody>
        </p:sp>
        <p:sp>
          <p:nvSpPr>
            <p:cNvPr id="27" name="TextBox 26"/>
            <p:cNvSpPr txBox="1"/>
            <p:nvPr/>
          </p:nvSpPr>
          <p:spPr>
            <a:xfrm>
              <a:off x="7966253" y="2175959"/>
              <a:ext cx="1356725" cy="365760"/>
            </a:xfrm>
            <a:prstGeom prst="rect">
              <a:avLst/>
            </a:prstGeom>
            <a:noFill/>
            <a:ln w="28575">
              <a:noFill/>
            </a:ln>
          </p:spPr>
          <p:txBody>
            <a:bodyPr wrap="square" lIns="0" tIns="0" rIns="0" bIns="0" rtlCol="0" anchor="t">
              <a:noAutofit/>
            </a:bodyPr>
            <a:lstStyle/>
            <a:p>
              <a:pPr algn="ctr"/>
              <a:r>
                <a:rPr lang="en-US" sz="1400" dirty="0">
                  <a:latin typeface="Amazon Ember" panose="02000000000000000000" pitchFamily="2" charset="0"/>
                  <a:ea typeface="Amazon Ember" panose="02000000000000000000" pitchFamily="2" charset="0"/>
                  <a:cs typeface="Amazon Ember" panose="020B0603020204020204" pitchFamily="34" charset="0"/>
                </a:rPr>
                <a:t>File pulled down for processing</a:t>
              </a:r>
            </a:p>
          </p:txBody>
        </p:sp>
        <p:sp>
          <p:nvSpPr>
            <p:cNvPr id="28" name="TextBox 27"/>
            <p:cNvSpPr txBox="1"/>
            <p:nvPr/>
          </p:nvSpPr>
          <p:spPr>
            <a:xfrm>
              <a:off x="10884089" y="3764359"/>
              <a:ext cx="863507" cy="365760"/>
            </a:xfrm>
            <a:prstGeom prst="rect">
              <a:avLst/>
            </a:prstGeom>
            <a:noFill/>
          </p:spPr>
          <p:txBody>
            <a:bodyPr wrap="square" lIns="0" tIns="0" rIns="0" bIns="0" rtlCol="0" anchor="t">
              <a:noAutofit/>
            </a:bodyPr>
            <a:lstStyle/>
            <a:p>
              <a:pPr algn="ctr"/>
              <a:r>
                <a:rPr lang="en-US" sz="1400" dirty="0">
                  <a:latin typeface="+mj-lt"/>
                  <a:ea typeface="Amazon Ember" panose="020B0603020204020204" pitchFamily="34" charset="0"/>
                  <a:cs typeface="Amazon Ember" panose="020B0603020204020204" pitchFamily="34" charset="0"/>
                </a:rPr>
                <a:t>File pushed to bucket.</a:t>
              </a:r>
            </a:p>
          </p:txBody>
        </p:sp>
        <p:sp>
          <p:nvSpPr>
            <p:cNvPr id="29" name="TextBox 31"/>
            <p:cNvSpPr txBox="1">
              <a:spLocks noChangeArrowheads="1"/>
            </p:cNvSpPr>
            <p:nvPr/>
          </p:nvSpPr>
          <p:spPr bwMode="auto">
            <a:xfrm>
              <a:off x="6902117" y="1725249"/>
              <a:ext cx="3072908" cy="355811"/>
            </a:xfrm>
            <a:prstGeom prst="rect">
              <a:avLst/>
            </a:prstGeom>
            <a:noFill/>
            <a:ln w="9525">
              <a:noFill/>
              <a:miter lim="800000"/>
              <a:headEnd/>
              <a:tailEnd/>
            </a:ln>
          </p:spPr>
          <p:txBody>
            <a:bodyPr wrap="square">
              <a:spAutoFit/>
            </a:bodyP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Microservices</a:t>
              </a:r>
            </a:p>
          </p:txBody>
        </p:sp>
      </p:grpSp>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42010" y="2311882"/>
            <a:ext cx="814911" cy="782316"/>
          </a:xfrm>
          <a:prstGeom prst="rect">
            <a:avLst/>
          </a:prstGeom>
        </p:spPr>
      </p:pic>
      <p:pic>
        <p:nvPicPr>
          <p:cNvPr id="31" name="Picture 3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18110" y="1745708"/>
            <a:ext cx="1418953" cy="1418953"/>
          </a:xfrm>
          <a:prstGeom prst="rect">
            <a:avLst/>
          </a:prstGeom>
        </p:spPr>
      </p:pic>
    </p:spTree>
    <p:extLst>
      <p:ext uri="{BB962C8B-B14F-4D97-AF65-F5344CB8AC3E}">
        <p14:creationId xmlns:p14="http://schemas.microsoft.com/office/powerpoint/2010/main" val="47910287"/>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Sample Question</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15</a:t>
            </a:fld>
            <a:endParaRPr lang="en-US"/>
          </a:p>
        </p:txBody>
      </p:sp>
      <p:sp>
        <p:nvSpPr>
          <p:cNvPr id="3" name="Footer Placeholder 2"/>
          <p:cNvSpPr>
            <a:spLocks noGrp="1"/>
          </p:cNvSpPr>
          <p:nvPr>
            <p:ph type="ftr" sz="quarter" idx="3"/>
          </p:nvPr>
        </p:nvSpPr>
        <p:spPr/>
        <p:txBody>
          <a:bodyPr/>
          <a:lstStyle/>
          <a:p>
            <a:r>
              <a:rPr lang="en-US" dirty="0" smtClean="0"/>
              <a:t>© 2020 Amazon Web Services, </a:t>
            </a:r>
            <a:r>
              <a:rPr lang="en-US" dirty="0" smtClean="0"/>
              <a:t>Inc. or its Affiliates. All rights reserved.</a:t>
            </a:r>
            <a:endParaRPr lang="en-US" dirty="0"/>
          </a:p>
        </p:txBody>
      </p:sp>
      <p:sp>
        <p:nvSpPr>
          <p:cNvPr id="5" name="Rectangle 4">
            <a:extLst>
              <a:ext uri="{FF2B5EF4-FFF2-40B4-BE49-F238E27FC236}">
                <a16:creationId xmlns:a16="http://schemas.microsoft.com/office/drawing/2014/main" id="{112786E9-DC21-4288-A55A-8C4C9D7FF356}"/>
              </a:ext>
            </a:extLst>
          </p:cNvPr>
          <p:cNvSpPr/>
          <p:nvPr/>
        </p:nvSpPr>
        <p:spPr>
          <a:xfrm>
            <a:off x="6546667" y="3613976"/>
            <a:ext cx="4838701" cy="276999"/>
          </a:xfrm>
          <a:prstGeom prst="rect">
            <a:avLst/>
          </a:prstGeom>
        </p:spPr>
        <p:txBody>
          <a:bodyPr wrap="square" lIns="0" tIns="0" rIns="0" bIns="0">
            <a:spAutoFit/>
          </a:bodyPr>
          <a:lstStyle/>
          <a:p>
            <a:pPr>
              <a:spcBef>
                <a:spcPts val="1200"/>
              </a:spcBef>
            </a:pPr>
            <a:r>
              <a:rPr lang="en-US" dirty="0">
                <a:latin typeface="Amazon Ember" panose="020B0603020204020204" pitchFamily="34" charset="0"/>
                <a:ea typeface="Amazon Ember" panose="020B0603020204020204" pitchFamily="34" charset="0"/>
                <a:cs typeface="Amazon Ember" panose="020B0603020204020204" pitchFamily="34" charset="0"/>
              </a:rPr>
              <a:t>B.   Use</a:t>
            </a:r>
          </a:p>
        </p:txBody>
      </p:sp>
      <p:sp>
        <p:nvSpPr>
          <p:cNvPr id="6" name="Rectangle 5">
            <a:extLst>
              <a:ext uri="{FF2B5EF4-FFF2-40B4-BE49-F238E27FC236}">
                <a16:creationId xmlns:a16="http://schemas.microsoft.com/office/drawing/2014/main" id="{112786E9-DC21-4288-A55A-8C4C9D7FF356}"/>
              </a:ext>
            </a:extLst>
          </p:cNvPr>
          <p:cNvSpPr/>
          <p:nvPr/>
        </p:nvSpPr>
        <p:spPr>
          <a:xfrm>
            <a:off x="6515099" y="4298016"/>
            <a:ext cx="4893130" cy="553998"/>
          </a:xfrm>
          <a:prstGeom prst="rect">
            <a:avLst/>
          </a:prstGeom>
        </p:spPr>
        <p:txBody>
          <a:bodyPr wrap="square" lIns="0" tIns="0" rIns="0" bIns="0">
            <a:spAutoFit/>
          </a:bodyPr>
          <a:lstStyle/>
          <a:p>
            <a:pPr>
              <a:spcBef>
                <a:spcPts val="1200"/>
              </a:spcBef>
            </a:pPr>
            <a:r>
              <a:rPr lang="en-US" dirty="0">
                <a:latin typeface="Amazon Ember" panose="020B0603020204020204" pitchFamily="34" charset="0"/>
                <a:ea typeface="Amazon Ember" panose="020B0603020204020204" pitchFamily="34" charset="0"/>
                <a:cs typeface="Amazon Ember" panose="020B0603020204020204" pitchFamily="34" charset="0"/>
              </a:rPr>
              <a:t>C.   Use EC2 instances to run the application along with an Amazon RDS database.</a:t>
            </a:r>
          </a:p>
        </p:txBody>
      </p:sp>
      <p:sp>
        <p:nvSpPr>
          <p:cNvPr id="7" name="Rectangle 6">
            <a:extLst>
              <a:ext uri="{FF2B5EF4-FFF2-40B4-BE49-F238E27FC236}">
                <a16:creationId xmlns:a16="http://schemas.microsoft.com/office/drawing/2014/main" id="{112786E9-DC21-4288-A55A-8C4C9D7FF356}"/>
              </a:ext>
            </a:extLst>
          </p:cNvPr>
          <p:cNvSpPr/>
          <p:nvPr/>
        </p:nvSpPr>
        <p:spPr>
          <a:xfrm>
            <a:off x="6515099" y="4994341"/>
            <a:ext cx="4838701" cy="553998"/>
          </a:xfrm>
          <a:prstGeom prst="rect">
            <a:avLst/>
          </a:prstGeom>
        </p:spPr>
        <p:txBody>
          <a:bodyPr wrap="square" lIns="0" tIns="0" rIns="0" bIns="0">
            <a:spAutoFit/>
          </a:bodyPr>
          <a:lstStyle/>
          <a:p>
            <a:pPr>
              <a:spcBef>
                <a:spcPts val="1200"/>
              </a:spcBef>
            </a:pPr>
            <a:r>
              <a:rPr lang="en-US" dirty="0">
                <a:latin typeface="Amazon Ember" panose="020B0603020204020204" pitchFamily="34" charset="0"/>
                <a:ea typeface="Amazon Ember" panose="020B0603020204020204" pitchFamily="34" charset="0"/>
                <a:cs typeface="Amazon Ember" panose="020B0603020204020204" pitchFamily="34" charset="0"/>
              </a:rPr>
              <a:t>D.   Use Lambda functions and DynamoDB for data.</a:t>
            </a:r>
          </a:p>
        </p:txBody>
      </p:sp>
      <p:cxnSp>
        <p:nvCxnSpPr>
          <p:cNvPr id="8" name="Straight Connector 7">
            <a:extLst>
              <a:ext uri="{FF2B5EF4-FFF2-40B4-BE49-F238E27FC236}">
                <a16:creationId xmlns:a16="http://schemas.microsoft.com/office/drawing/2014/main" id="{AFFE413E-5C09-44E8-8B90-2DEC4721B81F}"/>
              </a:ext>
            </a:extLst>
          </p:cNvPr>
          <p:cNvCxnSpPr/>
          <p:nvPr/>
        </p:nvCxnSpPr>
        <p:spPr>
          <a:xfrm>
            <a:off x="6021356" y="1991061"/>
            <a:ext cx="0" cy="3828714"/>
          </a:xfrm>
          <a:prstGeom prst="line">
            <a:avLst/>
          </a:prstGeom>
          <a:ln>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12786E9-DC21-4288-A55A-8C4C9D7FF356}"/>
              </a:ext>
            </a:extLst>
          </p:cNvPr>
          <p:cNvSpPr/>
          <p:nvPr/>
        </p:nvSpPr>
        <p:spPr>
          <a:xfrm>
            <a:off x="6547441" y="3186788"/>
            <a:ext cx="4893130" cy="276999"/>
          </a:xfrm>
          <a:prstGeom prst="rect">
            <a:avLst/>
          </a:prstGeom>
        </p:spPr>
        <p:txBody>
          <a:bodyPr wrap="square" lIns="0" tIns="0" rIns="0" bIns="0">
            <a:spAutoFit/>
          </a:bodyPr>
          <a:lstStyle/>
          <a:p>
            <a:pPr marL="342900" indent="-342900">
              <a:spcBef>
                <a:spcPts val="1200"/>
              </a:spcBef>
              <a:buFont typeface="+mj-lt"/>
              <a:buAutoNum type="alphaUcPeriod"/>
            </a:pPr>
            <a:r>
              <a:rPr lang="en-US" dirty="0">
                <a:latin typeface="Amazon Ember" panose="020B0603020204020204" pitchFamily="34" charset="0"/>
                <a:ea typeface="Amazon Ember" panose="020B0603020204020204" pitchFamily="34" charset="0"/>
                <a:cs typeface="Amazon Ember" panose="020B0603020204020204" pitchFamily="34" charset="0"/>
              </a:rPr>
              <a:t>Amazon S3 static website hosting</a:t>
            </a:r>
          </a:p>
        </p:txBody>
      </p:sp>
      <p:sp>
        <p:nvSpPr>
          <p:cNvPr id="10" name="Round Diagonal Corner Rectangle 9"/>
          <p:cNvSpPr/>
          <p:nvPr/>
        </p:nvSpPr>
        <p:spPr>
          <a:xfrm>
            <a:off x="838198" y="1842144"/>
            <a:ext cx="4838703" cy="3977631"/>
          </a:xfrm>
          <a:prstGeom prst="round2DiagRect">
            <a:avLst>
              <a:gd name="adj1" fmla="val 8286"/>
              <a:gd name="adj2" fmla="val 0"/>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1" name="Oval 10"/>
          <p:cNvSpPr/>
          <p:nvPr/>
        </p:nvSpPr>
        <p:spPr>
          <a:xfrm>
            <a:off x="2042159" y="2615569"/>
            <a:ext cx="2430780" cy="24307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12" name="Group 11"/>
          <p:cNvGrpSpPr/>
          <p:nvPr/>
        </p:nvGrpSpPr>
        <p:grpSpPr>
          <a:xfrm>
            <a:off x="2686020" y="3269501"/>
            <a:ext cx="1143059" cy="1122916"/>
            <a:chOff x="9161463" y="4692650"/>
            <a:chExt cx="360363" cy="354013"/>
          </a:xfrm>
        </p:grpSpPr>
        <p:sp>
          <p:nvSpPr>
            <p:cNvPr id="13" name="Freeform 156"/>
            <p:cNvSpPr>
              <a:spLocks noEditPoints="1"/>
            </p:cNvSpPr>
            <p:nvPr/>
          </p:nvSpPr>
          <p:spPr bwMode="auto">
            <a:xfrm>
              <a:off x="9161463" y="4692650"/>
              <a:ext cx="255588" cy="330200"/>
            </a:xfrm>
            <a:custGeom>
              <a:avLst/>
              <a:gdLst>
                <a:gd name="T0" fmla="*/ 48 w 68"/>
                <a:gd name="T1" fmla="*/ 76 h 88"/>
                <a:gd name="T2" fmla="*/ 48 w 68"/>
                <a:gd name="T3" fmla="*/ 76 h 88"/>
                <a:gd name="T4" fmla="*/ 49 w 68"/>
                <a:gd name="T5" fmla="*/ 76 h 88"/>
                <a:gd name="T6" fmla="*/ 50 w 68"/>
                <a:gd name="T7" fmla="*/ 74 h 88"/>
                <a:gd name="T8" fmla="*/ 68 w 68"/>
                <a:gd name="T9" fmla="*/ 56 h 88"/>
                <a:gd name="T10" fmla="*/ 68 w 68"/>
                <a:gd name="T11" fmla="*/ 22 h 88"/>
                <a:gd name="T12" fmla="*/ 67 w 68"/>
                <a:gd name="T13" fmla="*/ 21 h 88"/>
                <a:gd name="T14" fmla="*/ 47 w 68"/>
                <a:gd name="T15" fmla="*/ 1 h 88"/>
                <a:gd name="T16" fmla="*/ 46 w 68"/>
                <a:gd name="T17" fmla="*/ 0 h 88"/>
                <a:gd name="T18" fmla="*/ 2 w 68"/>
                <a:gd name="T19" fmla="*/ 0 h 88"/>
                <a:gd name="T20" fmla="*/ 0 w 68"/>
                <a:gd name="T21" fmla="*/ 2 h 88"/>
                <a:gd name="T22" fmla="*/ 0 w 68"/>
                <a:gd name="T23" fmla="*/ 86 h 88"/>
                <a:gd name="T24" fmla="*/ 2 w 68"/>
                <a:gd name="T25" fmla="*/ 88 h 88"/>
                <a:gd name="T26" fmla="*/ 45 w 68"/>
                <a:gd name="T27" fmla="*/ 88 h 88"/>
                <a:gd name="T28" fmla="*/ 48 w 68"/>
                <a:gd name="T29" fmla="*/ 76 h 88"/>
                <a:gd name="T30" fmla="*/ 46 w 68"/>
                <a:gd name="T31" fmla="*/ 2 h 88"/>
                <a:gd name="T32" fmla="*/ 66 w 68"/>
                <a:gd name="T33" fmla="*/ 22 h 88"/>
                <a:gd name="T34" fmla="*/ 46 w 68"/>
                <a:gd name="T35" fmla="*/ 22 h 88"/>
                <a:gd name="T36" fmla="*/ 46 w 68"/>
                <a:gd name="T37" fmla="*/ 2 h 88"/>
                <a:gd name="T38" fmla="*/ 14 w 68"/>
                <a:gd name="T39" fmla="*/ 24 h 88"/>
                <a:gd name="T40" fmla="*/ 32 w 68"/>
                <a:gd name="T41" fmla="*/ 24 h 88"/>
                <a:gd name="T42" fmla="*/ 34 w 68"/>
                <a:gd name="T43" fmla="*/ 26 h 88"/>
                <a:gd name="T44" fmla="*/ 32 w 68"/>
                <a:gd name="T45" fmla="*/ 28 h 88"/>
                <a:gd name="T46" fmla="*/ 14 w 68"/>
                <a:gd name="T47" fmla="*/ 28 h 88"/>
                <a:gd name="T48" fmla="*/ 12 w 68"/>
                <a:gd name="T49" fmla="*/ 26 h 88"/>
                <a:gd name="T50" fmla="*/ 14 w 68"/>
                <a:gd name="T51" fmla="*/ 24 h 88"/>
                <a:gd name="T52" fmla="*/ 14 w 68"/>
                <a:gd name="T53" fmla="*/ 36 h 88"/>
                <a:gd name="T54" fmla="*/ 46 w 68"/>
                <a:gd name="T55" fmla="*/ 36 h 88"/>
                <a:gd name="T56" fmla="*/ 48 w 68"/>
                <a:gd name="T57" fmla="*/ 38 h 88"/>
                <a:gd name="T58" fmla="*/ 46 w 68"/>
                <a:gd name="T59" fmla="*/ 40 h 88"/>
                <a:gd name="T60" fmla="*/ 14 w 68"/>
                <a:gd name="T61" fmla="*/ 40 h 88"/>
                <a:gd name="T62" fmla="*/ 12 w 68"/>
                <a:gd name="T63" fmla="*/ 38 h 88"/>
                <a:gd name="T64" fmla="*/ 14 w 68"/>
                <a:gd name="T65" fmla="*/ 36 h 88"/>
                <a:gd name="T66" fmla="*/ 34 w 68"/>
                <a:gd name="T67" fmla="*/ 64 h 88"/>
                <a:gd name="T68" fmla="*/ 14 w 68"/>
                <a:gd name="T69" fmla="*/ 64 h 88"/>
                <a:gd name="T70" fmla="*/ 12 w 68"/>
                <a:gd name="T71" fmla="*/ 62 h 88"/>
                <a:gd name="T72" fmla="*/ 14 w 68"/>
                <a:gd name="T73" fmla="*/ 60 h 88"/>
                <a:gd name="T74" fmla="*/ 34 w 68"/>
                <a:gd name="T75" fmla="*/ 60 h 88"/>
                <a:gd name="T76" fmla="*/ 36 w 68"/>
                <a:gd name="T77" fmla="*/ 62 h 88"/>
                <a:gd name="T78" fmla="*/ 34 w 68"/>
                <a:gd name="T79" fmla="*/ 64 h 88"/>
                <a:gd name="T80" fmla="*/ 38 w 68"/>
                <a:gd name="T81" fmla="*/ 52 h 88"/>
                <a:gd name="T82" fmla="*/ 14 w 68"/>
                <a:gd name="T83" fmla="*/ 52 h 88"/>
                <a:gd name="T84" fmla="*/ 12 w 68"/>
                <a:gd name="T85" fmla="*/ 50 h 88"/>
                <a:gd name="T86" fmla="*/ 14 w 68"/>
                <a:gd name="T87" fmla="*/ 48 h 88"/>
                <a:gd name="T88" fmla="*/ 38 w 68"/>
                <a:gd name="T89" fmla="*/ 48 h 88"/>
                <a:gd name="T90" fmla="*/ 40 w 68"/>
                <a:gd name="T91" fmla="*/ 50 h 88"/>
                <a:gd name="T92" fmla="*/ 38 w 68"/>
                <a:gd name="T93" fmla="*/ 5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88">
                  <a:moveTo>
                    <a:pt x="48" y="76"/>
                  </a:moveTo>
                  <a:cubicBezTo>
                    <a:pt x="48" y="76"/>
                    <a:pt x="48" y="76"/>
                    <a:pt x="48" y="76"/>
                  </a:cubicBezTo>
                  <a:cubicBezTo>
                    <a:pt x="48" y="76"/>
                    <a:pt x="49" y="76"/>
                    <a:pt x="49" y="76"/>
                  </a:cubicBezTo>
                  <a:cubicBezTo>
                    <a:pt x="49" y="75"/>
                    <a:pt x="49" y="74"/>
                    <a:pt x="50" y="74"/>
                  </a:cubicBezTo>
                  <a:cubicBezTo>
                    <a:pt x="68" y="56"/>
                    <a:pt x="68" y="56"/>
                    <a:pt x="68" y="56"/>
                  </a:cubicBezTo>
                  <a:cubicBezTo>
                    <a:pt x="68" y="22"/>
                    <a:pt x="68" y="22"/>
                    <a:pt x="68" y="22"/>
                  </a:cubicBezTo>
                  <a:cubicBezTo>
                    <a:pt x="68" y="21"/>
                    <a:pt x="68" y="21"/>
                    <a:pt x="67" y="21"/>
                  </a:cubicBezTo>
                  <a:cubicBezTo>
                    <a:pt x="47" y="1"/>
                    <a:pt x="47" y="1"/>
                    <a:pt x="47" y="1"/>
                  </a:cubicBezTo>
                  <a:cubicBezTo>
                    <a:pt x="47" y="0"/>
                    <a:pt x="47" y="0"/>
                    <a:pt x="46" y="0"/>
                  </a:cubicBezTo>
                  <a:cubicBezTo>
                    <a:pt x="2" y="0"/>
                    <a:pt x="2" y="0"/>
                    <a:pt x="2" y="0"/>
                  </a:cubicBezTo>
                  <a:cubicBezTo>
                    <a:pt x="1" y="0"/>
                    <a:pt x="0" y="1"/>
                    <a:pt x="0" y="2"/>
                  </a:cubicBezTo>
                  <a:cubicBezTo>
                    <a:pt x="0" y="86"/>
                    <a:pt x="0" y="86"/>
                    <a:pt x="0" y="86"/>
                  </a:cubicBezTo>
                  <a:cubicBezTo>
                    <a:pt x="0" y="87"/>
                    <a:pt x="1" y="88"/>
                    <a:pt x="2" y="88"/>
                  </a:cubicBezTo>
                  <a:cubicBezTo>
                    <a:pt x="45" y="88"/>
                    <a:pt x="45" y="88"/>
                    <a:pt x="45" y="88"/>
                  </a:cubicBezTo>
                  <a:lnTo>
                    <a:pt x="48" y="76"/>
                  </a:lnTo>
                  <a:close/>
                  <a:moveTo>
                    <a:pt x="46" y="2"/>
                  </a:moveTo>
                  <a:cubicBezTo>
                    <a:pt x="66" y="22"/>
                    <a:pt x="66" y="22"/>
                    <a:pt x="66" y="22"/>
                  </a:cubicBezTo>
                  <a:cubicBezTo>
                    <a:pt x="46" y="22"/>
                    <a:pt x="46" y="22"/>
                    <a:pt x="46" y="22"/>
                  </a:cubicBezTo>
                  <a:lnTo>
                    <a:pt x="46" y="2"/>
                  </a:lnTo>
                  <a:close/>
                  <a:moveTo>
                    <a:pt x="14" y="24"/>
                  </a:moveTo>
                  <a:cubicBezTo>
                    <a:pt x="32" y="24"/>
                    <a:pt x="32" y="24"/>
                    <a:pt x="32" y="24"/>
                  </a:cubicBezTo>
                  <a:cubicBezTo>
                    <a:pt x="33" y="24"/>
                    <a:pt x="34" y="25"/>
                    <a:pt x="34" y="26"/>
                  </a:cubicBezTo>
                  <a:cubicBezTo>
                    <a:pt x="34" y="27"/>
                    <a:pt x="33" y="28"/>
                    <a:pt x="32" y="28"/>
                  </a:cubicBezTo>
                  <a:cubicBezTo>
                    <a:pt x="14" y="28"/>
                    <a:pt x="14" y="28"/>
                    <a:pt x="14" y="28"/>
                  </a:cubicBezTo>
                  <a:cubicBezTo>
                    <a:pt x="13" y="28"/>
                    <a:pt x="12" y="27"/>
                    <a:pt x="12" y="26"/>
                  </a:cubicBezTo>
                  <a:cubicBezTo>
                    <a:pt x="12" y="25"/>
                    <a:pt x="13" y="24"/>
                    <a:pt x="14" y="24"/>
                  </a:cubicBezTo>
                  <a:close/>
                  <a:moveTo>
                    <a:pt x="14" y="36"/>
                  </a:moveTo>
                  <a:cubicBezTo>
                    <a:pt x="46" y="36"/>
                    <a:pt x="46" y="36"/>
                    <a:pt x="46" y="36"/>
                  </a:cubicBezTo>
                  <a:cubicBezTo>
                    <a:pt x="47" y="36"/>
                    <a:pt x="48" y="37"/>
                    <a:pt x="48" y="38"/>
                  </a:cubicBezTo>
                  <a:cubicBezTo>
                    <a:pt x="48" y="39"/>
                    <a:pt x="47" y="40"/>
                    <a:pt x="46" y="40"/>
                  </a:cubicBezTo>
                  <a:cubicBezTo>
                    <a:pt x="14" y="40"/>
                    <a:pt x="14" y="40"/>
                    <a:pt x="14" y="40"/>
                  </a:cubicBezTo>
                  <a:cubicBezTo>
                    <a:pt x="13" y="40"/>
                    <a:pt x="12" y="39"/>
                    <a:pt x="12" y="38"/>
                  </a:cubicBezTo>
                  <a:cubicBezTo>
                    <a:pt x="12" y="37"/>
                    <a:pt x="13" y="36"/>
                    <a:pt x="14" y="36"/>
                  </a:cubicBezTo>
                  <a:close/>
                  <a:moveTo>
                    <a:pt x="34" y="64"/>
                  </a:moveTo>
                  <a:cubicBezTo>
                    <a:pt x="14" y="64"/>
                    <a:pt x="14" y="64"/>
                    <a:pt x="14" y="64"/>
                  </a:cubicBezTo>
                  <a:cubicBezTo>
                    <a:pt x="13" y="64"/>
                    <a:pt x="12" y="63"/>
                    <a:pt x="12" y="62"/>
                  </a:cubicBezTo>
                  <a:cubicBezTo>
                    <a:pt x="12" y="61"/>
                    <a:pt x="13" y="60"/>
                    <a:pt x="14" y="60"/>
                  </a:cubicBezTo>
                  <a:cubicBezTo>
                    <a:pt x="34" y="60"/>
                    <a:pt x="34" y="60"/>
                    <a:pt x="34" y="60"/>
                  </a:cubicBezTo>
                  <a:cubicBezTo>
                    <a:pt x="35" y="60"/>
                    <a:pt x="36" y="61"/>
                    <a:pt x="36" y="62"/>
                  </a:cubicBezTo>
                  <a:cubicBezTo>
                    <a:pt x="36" y="63"/>
                    <a:pt x="35" y="64"/>
                    <a:pt x="34" y="64"/>
                  </a:cubicBezTo>
                  <a:close/>
                  <a:moveTo>
                    <a:pt x="38" y="52"/>
                  </a:moveTo>
                  <a:cubicBezTo>
                    <a:pt x="14" y="52"/>
                    <a:pt x="14" y="52"/>
                    <a:pt x="14" y="52"/>
                  </a:cubicBezTo>
                  <a:cubicBezTo>
                    <a:pt x="13" y="52"/>
                    <a:pt x="12" y="51"/>
                    <a:pt x="12" y="50"/>
                  </a:cubicBezTo>
                  <a:cubicBezTo>
                    <a:pt x="12" y="49"/>
                    <a:pt x="13" y="48"/>
                    <a:pt x="14" y="48"/>
                  </a:cubicBezTo>
                  <a:cubicBezTo>
                    <a:pt x="38" y="48"/>
                    <a:pt x="38" y="48"/>
                    <a:pt x="38" y="48"/>
                  </a:cubicBezTo>
                  <a:cubicBezTo>
                    <a:pt x="39" y="48"/>
                    <a:pt x="40" y="49"/>
                    <a:pt x="40" y="50"/>
                  </a:cubicBezTo>
                  <a:cubicBezTo>
                    <a:pt x="40" y="51"/>
                    <a:pt x="39" y="52"/>
                    <a:pt x="38" y="5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14" name="Freeform 157"/>
            <p:cNvSpPr>
              <a:spLocks/>
            </p:cNvSpPr>
            <p:nvPr/>
          </p:nvSpPr>
          <p:spPr bwMode="auto">
            <a:xfrm>
              <a:off x="9364663" y="4903788"/>
              <a:ext cx="119063" cy="119063"/>
            </a:xfrm>
            <a:custGeom>
              <a:avLst/>
              <a:gdLst>
                <a:gd name="T0" fmla="*/ 45 w 75"/>
                <a:gd name="T1" fmla="*/ 0 h 75"/>
                <a:gd name="T2" fmla="*/ 0 w 75"/>
                <a:gd name="T3" fmla="*/ 45 h 75"/>
                <a:gd name="T4" fmla="*/ 30 w 75"/>
                <a:gd name="T5" fmla="*/ 75 h 75"/>
                <a:gd name="T6" fmla="*/ 75 w 75"/>
                <a:gd name="T7" fmla="*/ 30 h 75"/>
                <a:gd name="T8" fmla="*/ 45 w 75"/>
                <a:gd name="T9" fmla="*/ 0 h 75"/>
              </a:gdLst>
              <a:ahLst/>
              <a:cxnLst>
                <a:cxn ang="0">
                  <a:pos x="T0" y="T1"/>
                </a:cxn>
                <a:cxn ang="0">
                  <a:pos x="T2" y="T3"/>
                </a:cxn>
                <a:cxn ang="0">
                  <a:pos x="T4" y="T5"/>
                </a:cxn>
                <a:cxn ang="0">
                  <a:pos x="T6" y="T7"/>
                </a:cxn>
                <a:cxn ang="0">
                  <a:pos x="T8" y="T9"/>
                </a:cxn>
              </a:cxnLst>
              <a:rect l="0" t="0" r="r" b="b"/>
              <a:pathLst>
                <a:path w="75" h="75">
                  <a:moveTo>
                    <a:pt x="45" y="0"/>
                  </a:moveTo>
                  <a:lnTo>
                    <a:pt x="0" y="45"/>
                  </a:lnTo>
                  <a:lnTo>
                    <a:pt x="30" y="75"/>
                  </a:lnTo>
                  <a:lnTo>
                    <a:pt x="75" y="30"/>
                  </a:lnTo>
                  <a:lnTo>
                    <a:pt x="45"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15" name="Freeform 158"/>
            <p:cNvSpPr>
              <a:spLocks/>
            </p:cNvSpPr>
            <p:nvPr/>
          </p:nvSpPr>
          <p:spPr bwMode="auto">
            <a:xfrm>
              <a:off x="9340850" y="4989513"/>
              <a:ext cx="57150" cy="57150"/>
            </a:xfrm>
            <a:custGeom>
              <a:avLst/>
              <a:gdLst>
                <a:gd name="T0" fmla="*/ 4 w 15"/>
                <a:gd name="T1" fmla="*/ 0 h 15"/>
                <a:gd name="T2" fmla="*/ 0 w 15"/>
                <a:gd name="T3" fmla="*/ 12 h 15"/>
                <a:gd name="T4" fmla="*/ 1 w 15"/>
                <a:gd name="T5" fmla="*/ 14 h 15"/>
                <a:gd name="T6" fmla="*/ 2 w 15"/>
                <a:gd name="T7" fmla="*/ 15 h 15"/>
                <a:gd name="T8" fmla="*/ 3 w 15"/>
                <a:gd name="T9" fmla="*/ 15 h 15"/>
                <a:gd name="T10" fmla="*/ 15 w 15"/>
                <a:gd name="T11" fmla="*/ 11 h 15"/>
                <a:gd name="T12" fmla="*/ 4 w 15"/>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4" y="0"/>
                  </a:moveTo>
                  <a:cubicBezTo>
                    <a:pt x="0" y="12"/>
                    <a:pt x="0" y="12"/>
                    <a:pt x="0" y="12"/>
                  </a:cubicBezTo>
                  <a:cubicBezTo>
                    <a:pt x="0" y="13"/>
                    <a:pt x="0" y="14"/>
                    <a:pt x="1" y="14"/>
                  </a:cubicBezTo>
                  <a:cubicBezTo>
                    <a:pt x="1" y="15"/>
                    <a:pt x="1" y="15"/>
                    <a:pt x="2" y="15"/>
                  </a:cubicBezTo>
                  <a:cubicBezTo>
                    <a:pt x="2" y="15"/>
                    <a:pt x="2" y="15"/>
                    <a:pt x="3" y="15"/>
                  </a:cubicBezTo>
                  <a:cubicBezTo>
                    <a:pt x="15" y="11"/>
                    <a:pt x="15" y="11"/>
                    <a:pt x="15" y="11"/>
                  </a:cubicBezTo>
                  <a:lnTo>
                    <a:pt x="4"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16" name="Freeform 159"/>
            <p:cNvSpPr>
              <a:spLocks/>
            </p:cNvSpPr>
            <p:nvPr/>
          </p:nvSpPr>
          <p:spPr bwMode="auto">
            <a:xfrm>
              <a:off x="9447213" y="4865688"/>
              <a:ext cx="74613" cy="74613"/>
            </a:xfrm>
            <a:custGeom>
              <a:avLst/>
              <a:gdLst>
                <a:gd name="T0" fmla="*/ 19 w 20"/>
                <a:gd name="T1" fmla="*/ 11 h 20"/>
                <a:gd name="T2" fmla="*/ 9 w 20"/>
                <a:gd name="T3" fmla="*/ 1 h 20"/>
                <a:gd name="T4" fmla="*/ 7 w 20"/>
                <a:gd name="T5" fmla="*/ 1 h 20"/>
                <a:gd name="T6" fmla="*/ 0 w 20"/>
                <a:gd name="T7" fmla="*/ 7 h 20"/>
                <a:gd name="T8" fmla="*/ 13 w 20"/>
                <a:gd name="T9" fmla="*/ 20 h 20"/>
                <a:gd name="T10" fmla="*/ 19 w 20"/>
                <a:gd name="T11" fmla="*/ 13 h 20"/>
                <a:gd name="T12" fmla="*/ 19 w 20"/>
                <a:gd name="T13" fmla="*/ 11 h 20"/>
              </a:gdLst>
              <a:ahLst/>
              <a:cxnLst>
                <a:cxn ang="0">
                  <a:pos x="T0" y="T1"/>
                </a:cxn>
                <a:cxn ang="0">
                  <a:pos x="T2" y="T3"/>
                </a:cxn>
                <a:cxn ang="0">
                  <a:pos x="T4" y="T5"/>
                </a:cxn>
                <a:cxn ang="0">
                  <a:pos x="T6" y="T7"/>
                </a:cxn>
                <a:cxn ang="0">
                  <a:pos x="T8" y="T9"/>
                </a:cxn>
                <a:cxn ang="0">
                  <a:pos x="T10" y="T11"/>
                </a:cxn>
                <a:cxn ang="0">
                  <a:pos x="T12" y="T13"/>
                </a:cxn>
              </a:cxnLst>
              <a:rect l="0" t="0" r="r" b="b"/>
              <a:pathLst>
                <a:path w="20" h="20">
                  <a:moveTo>
                    <a:pt x="19" y="11"/>
                  </a:moveTo>
                  <a:cubicBezTo>
                    <a:pt x="9" y="1"/>
                    <a:pt x="9" y="1"/>
                    <a:pt x="9" y="1"/>
                  </a:cubicBezTo>
                  <a:cubicBezTo>
                    <a:pt x="9" y="0"/>
                    <a:pt x="7" y="0"/>
                    <a:pt x="7" y="1"/>
                  </a:cubicBezTo>
                  <a:cubicBezTo>
                    <a:pt x="0" y="7"/>
                    <a:pt x="0" y="7"/>
                    <a:pt x="0" y="7"/>
                  </a:cubicBezTo>
                  <a:cubicBezTo>
                    <a:pt x="13" y="20"/>
                    <a:pt x="13" y="20"/>
                    <a:pt x="13" y="20"/>
                  </a:cubicBezTo>
                  <a:cubicBezTo>
                    <a:pt x="19" y="13"/>
                    <a:pt x="19" y="13"/>
                    <a:pt x="19" y="13"/>
                  </a:cubicBezTo>
                  <a:cubicBezTo>
                    <a:pt x="20" y="13"/>
                    <a:pt x="20" y="11"/>
                    <a:pt x="19" y="1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17" name="Rectangle 16">
            <a:extLst>
              <a:ext uri="{FF2B5EF4-FFF2-40B4-BE49-F238E27FC236}">
                <a16:creationId xmlns:a16="http://schemas.microsoft.com/office/drawing/2014/main" id="{856B0A7E-DB14-7346-868C-8FC0C18CFF71}"/>
              </a:ext>
            </a:extLst>
          </p:cNvPr>
          <p:cNvSpPr/>
          <p:nvPr/>
        </p:nvSpPr>
        <p:spPr>
          <a:xfrm>
            <a:off x="6546667" y="3613976"/>
            <a:ext cx="4838701" cy="553998"/>
          </a:xfrm>
          <a:prstGeom prst="rect">
            <a:avLst/>
          </a:prstGeom>
        </p:spPr>
        <p:txBody>
          <a:bodyPr wrap="square" lIns="0" tIns="0" rIns="0" bIns="0">
            <a:spAutoFit/>
          </a:bodyPr>
          <a:lstStyle/>
          <a:p>
            <a:pPr>
              <a:spcBef>
                <a:spcPts val="1200"/>
              </a:spcBef>
            </a:pPr>
            <a:r>
              <a:rPr lang="en-US" dirty="0">
                <a:latin typeface="Amazon Ember" panose="020B0603020204020204" pitchFamily="34" charset="0"/>
                <a:ea typeface="Amazon Ember" panose="020B0603020204020204" pitchFamily="34" charset="0"/>
                <a:cs typeface="Amazon Ember" panose="020B0603020204020204" pitchFamily="34" charset="0"/>
              </a:rPr>
              <a:t>B.   Use AWS Application Discovery Service to launch your application.</a:t>
            </a:r>
          </a:p>
        </p:txBody>
      </p:sp>
      <p:sp>
        <p:nvSpPr>
          <p:cNvPr id="18" name="Rectangle 17">
            <a:extLst>
              <a:ext uri="{FF2B5EF4-FFF2-40B4-BE49-F238E27FC236}">
                <a16:creationId xmlns:a16="http://schemas.microsoft.com/office/drawing/2014/main" id="{D42236DB-8C55-9549-B479-CB0E8D9C2052}"/>
              </a:ext>
            </a:extLst>
          </p:cNvPr>
          <p:cNvSpPr/>
          <p:nvPr/>
        </p:nvSpPr>
        <p:spPr>
          <a:xfrm>
            <a:off x="6547441" y="3617228"/>
            <a:ext cx="4838701" cy="553998"/>
          </a:xfrm>
          <a:prstGeom prst="rect">
            <a:avLst/>
          </a:prstGeom>
        </p:spPr>
        <p:txBody>
          <a:bodyPr wrap="square" lIns="0" tIns="0" rIns="0" bIns="0">
            <a:spAutoFit/>
          </a:bodyPr>
          <a:lstStyle/>
          <a:p>
            <a:pPr>
              <a:spcBef>
                <a:spcPts val="1200"/>
              </a:spcBef>
            </a:pPr>
            <a:r>
              <a:rPr lang="en-US" strike="sngStrike" dirty="0">
                <a:solidFill>
                  <a:schemeClr val="bg1">
                    <a:lumMod val="65000"/>
                  </a:schemeClr>
                </a:solidFill>
                <a:latin typeface="Amazon Ember" panose="020B0603020204020204" pitchFamily="34" charset="0"/>
                <a:ea typeface="Amazon Ember" panose="020B0603020204020204" pitchFamily="34" charset="0"/>
                <a:cs typeface="Amazon Ember" panose="020B0603020204020204" pitchFamily="34" charset="0"/>
              </a:rPr>
              <a:t>B.   Use AWS Application Discovery Service to launch your </a:t>
            </a:r>
            <a:r>
              <a:rPr lang="en-US" strike="sngStrike" dirty="0" smtClean="0">
                <a:solidFill>
                  <a:schemeClr val="bg1">
                    <a:lumMod val="65000"/>
                  </a:schemeClr>
                </a:solidFill>
                <a:latin typeface="Amazon Ember" panose="020B0603020204020204" pitchFamily="34" charset="0"/>
                <a:ea typeface="Amazon Ember" panose="020B0603020204020204" pitchFamily="34" charset="0"/>
                <a:cs typeface="Amazon Ember" panose="020B0603020204020204" pitchFamily="34" charset="0"/>
              </a:rPr>
              <a:t>application.</a:t>
            </a:r>
            <a:endParaRPr lang="en-US" strike="sngStrike" dirty="0">
              <a:solidFill>
                <a:schemeClr val="bg1">
                  <a:lumMod val="65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9" name="Rectangle 18">
            <a:extLst>
              <a:ext uri="{FF2B5EF4-FFF2-40B4-BE49-F238E27FC236}">
                <a16:creationId xmlns:a16="http://schemas.microsoft.com/office/drawing/2014/main" id="{DC903F16-8394-F149-8B1E-3563352E04A6}"/>
              </a:ext>
            </a:extLst>
          </p:cNvPr>
          <p:cNvSpPr/>
          <p:nvPr/>
        </p:nvSpPr>
        <p:spPr>
          <a:xfrm>
            <a:off x="6547441" y="3186356"/>
            <a:ext cx="4343974" cy="276999"/>
          </a:xfrm>
          <a:prstGeom prst="rect">
            <a:avLst/>
          </a:prstGeom>
        </p:spPr>
        <p:txBody>
          <a:bodyPr wrap="square" lIns="0" tIns="0" rIns="0" bIns="0">
            <a:spAutoFit/>
          </a:bodyPr>
          <a:lstStyle/>
          <a:p>
            <a:pPr marL="342900" indent="-342900">
              <a:spcBef>
                <a:spcPts val="1200"/>
              </a:spcBef>
              <a:buFont typeface="+mj-lt"/>
              <a:buAutoNum type="alphaUcPeriod"/>
            </a:pPr>
            <a:r>
              <a:rPr lang="en-US"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Amazon S3 static website hosting</a:t>
            </a:r>
          </a:p>
        </p:txBody>
      </p:sp>
      <p:sp>
        <p:nvSpPr>
          <p:cNvPr id="20" name="Rectangle 19">
            <a:extLst>
              <a:ext uri="{FF2B5EF4-FFF2-40B4-BE49-F238E27FC236}">
                <a16:creationId xmlns:a16="http://schemas.microsoft.com/office/drawing/2014/main" id="{C5341113-2362-D748-8A45-F50736F41230}"/>
              </a:ext>
            </a:extLst>
          </p:cNvPr>
          <p:cNvSpPr/>
          <p:nvPr/>
        </p:nvSpPr>
        <p:spPr>
          <a:xfrm>
            <a:off x="6515099" y="4294764"/>
            <a:ext cx="4893130" cy="553998"/>
          </a:xfrm>
          <a:prstGeom prst="rect">
            <a:avLst/>
          </a:prstGeom>
        </p:spPr>
        <p:txBody>
          <a:bodyPr wrap="square" lIns="0" tIns="0" rIns="0" bIns="0">
            <a:spAutoFit/>
          </a:bodyPr>
          <a:lstStyle/>
          <a:p>
            <a:pPr>
              <a:spcBef>
                <a:spcPts val="1200"/>
              </a:spcBef>
            </a:pPr>
            <a:r>
              <a:rPr lang="en-US"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C.   Use EC2 instances to run the application along with an Amazon RDS </a:t>
            </a:r>
            <a:r>
              <a:rPr lang="en-US" dirty="0" smtClean="0">
                <a:solidFill>
                  <a:srgbClr val="00B050"/>
                </a:solidFill>
                <a:latin typeface="Amazon Ember" panose="020B0603020204020204" pitchFamily="34" charset="0"/>
                <a:ea typeface="Amazon Ember" panose="020B0603020204020204" pitchFamily="34" charset="0"/>
                <a:cs typeface="Amazon Ember" panose="020B0603020204020204" pitchFamily="34" charset="0"/>
              </a:rPr>
              <a:t>database.</a:t>
            </a:r>
            <a:endParaRPr lang="en-US" dirty="0">
              <a:solidFill>
                <a:srgbClr val="00B050"/>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1" name="Rectangle 20">
            <a:extLst>
              <a:ext uri="{FF2B5EF4-FFF2-40B4-BE49-F238E27FC236}">
                <a16:creationId xmlns:a16="http://schemas.microsoft.com/office/drawing/2014/main" id="{A6013C00-CF50-4244-8C1D-7AB1A2D6C1C4}"/>
              </a:ext>
            </a:extLst>
          </p:cNvPr>
          <p:cNvSpPr/>
          <p:nvPr/>
        </p:nvSpPr>
        <p:spPr>
          <a:xfrm>
            <a:off x="6516305" y="4994773"/>
            <a:ext cx="4838701" cy="553998"/>
          </a:xfrm>
          <a:prstGeom prst="rect">
            <a:avLst/>
          </a:prstGeom>
        </p:spPr>
        <p:txBody>
          <a:bodyPr wrap="square" lIns="0" tIns="0" rIns="0" bIns="0">
            <a:spAutoFit/>
          </a:bodyPr>
          <a:lstStyle/>
          <a:p>
            <a:pPr>
              <a:spcBef>
                <a:spcPts val="1200"/>
              </a:spcBef>
            </a:pPr>
            <a:r>
              <a:rPr lang="en-US"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D.   Use Lambda functions and DynamoDB for data.</a:t>
            </a:r>
          </a:p>
        </p:txBody>
      </p:sp>
      <p:sp>
        <p:nvSpPr>
          <p:cNvPr id="22" name="Rectangle 21">
            <a:extLst>
              <a:ext uri="{FF2B5EF4-FFF2-40B4-BE49-F238E27FC236}">
                <a16:creationId xmlns:a16="http://schemas.microsoft.com/office/drawing/2014/main" id="{7C5211EE-97DC-E14A-AA73-43A50C3E81C6}"/>
              </a:ext>
            </a:extLst>
          </p:cNvPr>
          <p:cNvSpPr/>
          <p:nvPr/>
        </p:nvSpPr>
        <p:spPr>
          <a:xfrm>
            <a:off x="6520538" y="1613290"/>
            <a:ext cx="4838701" cy="1231106"/>
          </a:xfrm>
          <a:prstGeom prst="rect">
            <a:avLst/>
          </a:prstGeom>
        </p:spPr>
        <p:txBody>
          <a:bodyPr wrap="square" lIns="0" tIns="0" rIns="0" bIns="0">
            <a:spAutoFit/>
          </a:bodyPr>
          <a:lstStyle/>
          <a:p>
            <a:r>
              <a:rPr lang="en-US" sz="2000" dirty="0">
                <a:latin typeface="Amazon Ember" panose="020B0603020204020204" pitchFamily="34" charset="0"/>
                <a:ea typeface="Amazon Ember" panose="020B0603020204020204" pitchFamily="34" charset="0"/>
                <a:cs typeface="Amazon Ember" panose="020B0603020204020204" pitchFamily="34" charset="0"/>
              </a:rPr>
              <a:t>Which services can assist with refactoring a solution to be a more cost-saving option to an </a:t>
            </a:r>
            <a:r>
              <a:rPr lang="en-US" sz="2000" dirty="0" smtClean="0">
                <a:latin typeface="Amazon Ember" panose="020B0603020204020204" pitchFamily="34" charset="0"/>
                <a:ea typeface="Amazon Ember" panose="020B0603020204020204" pitchFamily="34" charset="0"/>
                <a:cs typeface="Amazon Ember" panose="020B0603020204020204" pitchFamily="34" charset="0"/>
              </a:rPr>
              <a:t>existing, </a:t>
            </a:r>
            <a:r>
              <a:rPr lang="en-US" sz="2000" dirty="0">
                <a:latin typeface="Amazon Ember" panose="020B0603020204020204" pitchFamily="34" charset="0"/>
                <a:ea typeface="Amazon Ember" panose="020B0603020204020204" pitchFamily="34" charset="0"/>
                <a:cs typeface="Amazon Ember" panose="020B0603020204020204" pitchFamily="34" charset="0"/>
              </a:rPr>
              <a:t>on-premises hosted application? (Choose three answers.)</a:t>
            </a:r>
          </a:p>
        </p:txBody>
      </p:sp>
      <p:sp>
        <p:nvSpPr>
          <p:cNvPr id="23" name="Rectangle 22"/>
          <p:cNvSpPr/>
          <p:nvPr/>
        </p:nvSpPr>
        <p:spPr>
          <a:xfrm>
            <a:off x="6519762" y="1613352"/>
            <a:ext cx="4838701" cy="1231106"/>
          </a:xfrm>
          <a:prstGeom prst="rect">
            <a:avLst/>
          </a:prstGeom>
        </p:spPr>
        <p:txBody>
          <a:bodyPr wrap="square" lIns="0" tIns="0" rIns="0" bIns="0">
            <a:spAutoFit/>
          </a:bodyPr>
          <a:lstStyle/>
          <a:p>
            <a:r>
              <a:rPr lang="en-US" sz="20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Which </a:t>
            </a:r>
            <a:r>
              <a:rPr lang="en-US" sz="2000" dirty="0">
                <a:latin typeface="Amazon Ember" panose="020B0603020204020204" pitchFamily="34" charset="0"/>
                <a:ea typeface="Amazon Ember" panose="020B0603020204020204" pitchFamily="34" charset="0"/>
                <a:cs typeface="Amazon Ember" panose="020B0603020204020204" pitchFamily="34" charset="0"/>
              </a:rPr>
              <a:t>services can assist with </a:t>
            </a:r>
            <a:r>
              <a:rPr lang="en-US" sz="2000"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refactoring a solution</a:t>
            </a:r>
            <a:r>
              <a:rPr lang="en-US" sz="2000" dirty="0">
                <a:latin typeface="Amazon Ember" panose="020B0603020204020204" pitchFamily="34" charset="0"/>
                <a:ea typeface="Amazon Ember" panose="020B0603020204020204" pitchFamily="34" charset="0"/>
                <a:cs typeface="Amazon Ember" panose="020B0603020204020204" pitchFamily="34" charset="0"/>
              </a:rPr>
              <a:t> to be a </a:t>
            </a:r>
            <a:r>
              <a:rPr lang="en-US" sz="2000"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more cost-saving </a:t>
            </a:r>
            <a:r>
              <a:rPr lang="en-US" sz="2000" dirty="0">
                <a:latin typeface="Amazon Ember" panose="020B0603020204020204" pitchFamily="34" charset="0"/>
                <a:ea typeface="Amazon Ember" panose="020B0603020204020204" pitchFamily="34" charset="0"/>
                <a:cs typeface="Amazon Ember" panose="020B0603020204020204" pitchFamily="34" charset="0"/>
              </a:rPr>
              <a:t>option to </a:t>
            </a:r>
            <a:r>
              <a:rPr lang="en-US" sz="2000"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an </a:t>
            </a:r>
            <a:r>
              <a:rPr lang="en-US" sz="2000" dirty="0" smtClean="0">
                <a:solidFill>
                  <a:srgbClr val="00B050"/>
                </a:solidFill>
                <a:latin typeface="Amazon Ember" panose="020B0603020204020204" pitchFamily="34" charset="0"/>
                <a:ea typeface="Amazon Ember" panose="020B0603020204020204" pitchFamily="34" charset="0"/>
                <a:cs typeface="Amazon Ember" panose="020B0603020204020204" pitchFamily="34" charset="0"/>
              </a:rPr>
              <a:t>existing, </a:t>
            </a:r>
            <a:r>
              <a:rPr lang="en-US" sz="2000"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on-premises hosted application</a:t>
            </a:r>
            <a:r>
              <a:rPr lang="en-US" sz="2000" dirty="0">
                <a:latin typeface="Amazon Ember" panose="020B0603020204020204" pitchFamily="34" charset="0"/>
                <a:ea typeface="Amazon Ember" panose="020B0603020204020204" pitchFamily="34" charset="0"/>
                <a:cs typeface="Amazon Ember" panose="020B0603020204020204" pitchFamily="34" charset="0"/>
              </a:rPr>
              <a:t>? (Choose three answers.)</a:t>
            </a:r>
            <a:endParaRPr lang="en-US" sz="20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32986530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Test Axioms</a:t>
            </a:r>
            <a:endParaRPr lang="en-US" dirty="0"/>
          </a:p>
        </p:txBody>
      </p:sp>
      <p:sp>
        <p:nvSpPr>
          <p:cNvPr id="3" name="Footer Placeholder 2"/>
          <p:cNvSpPr>
            <a:spLocks noGrp="1"/>
          </p:cNvSpPr>
          <p:nvPr>
            <p:ph type="ftr" sz="quarter" idx="3"/>
          </p:nvPr>
        </p:nvSpPr>
        <p:spPr/>
        <p:txBody>
          <a:bodyPr/>
          <a:lstStyle/>
          <a:p>
            <a:r>
              <a:rPr lang="en-US" dirty="0" smtClean="0"/>
              <a:t>© 2020 Amazon Web Services, </a:t>
            </a:r>
            <a:r>
              <a:rPr lang="en-US" dirty="0" smtClean="0"/>
              <a:t>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16</a:t>
            </a:fld>
            <a:endParaRPr lang="en-US"/>
          </a:p>
        </p:txBody>
      </p:sp>
      <p:sp>
        <p:nvSpPr>
          <p:cNvPr id="5" name="Content Placeholder 3"/>
          <p:cNvSpPr txBox="1">
            <a:spLocks/>
          </p:cNvSpPr>
          <p:nvPr/>
        </p:nvSpPr>
        <p:spPr>
          <a:xfrm>
            <a:off x="520002" y="1531005"/>
            <a:ext cx="10670513" cy="32322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Tx/>
              <a:buBlip>
                <a:blip r:embed="rId2"/>
              </a:buBlip>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Tx/>
              <a:buBlip>
                <a:blip r:embed="rId2"/>
              </a:buBlip>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Tx/>
              <a:buBlip>
                <a:blip r:embed="rId2"/>
              </a:buBlip>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Tx/>
              <a:buBlip>
                <a:blip r:embed="rId2"/>
              </a:buBlip>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lnSpc>
                <a:spcPct val="150000"/>
              </a:lnSpc>
              <a:buFont typeface="Arial" charset="0"/>
              <a:buChar char="•"/>
            </a:pPr>
            <a:r>
              <a:rPr lang="en-US" sz="2800" dirty="0">
                <a:latin typeface="Amazon Ember" panose="020B0603020204020204" pitchFamily="34" charset="0"/>
                <a:ea typeface="Amazon Ember" panose="020B0603020204020204" pitchFamily="34" charset="0"/>
                <a:cs typeface="Amazon Ember" panose="020B0603020204020204" pitchFamily="34" charset="0"/>
              </a:rPr>
              <a:t>Durability and availability are not the same </a:t>
            </a:r>
            <a:r>
              <a:rPr lang="en-US" sz="2800" dirty="0" smtClean="0">
                <a:latin typeface="Amazon Ember" panose="020B0603020204020204" pitchFamily="34" charset="0"/>
                <a:ea typeface="Amazon Ember" panose="020B0603020204020204" pitchFamily="34" charset="0"/>
                <a:cs typeface="Amazon Ember" panose="020B0603020204020204" pitchFamily="34" charset="0"/>
              </a:rPr>
              <a:t>thing</a:t>
            </a:r>
            <a:endParaRPr lang="en-US" sz="2800" dirty="0">
              <a:latin typeface="Amazon Ember" panose="020B0603020204020204" pitchFamily="34" charset="0"/>
              <a:ea typeface="Amazon Ember" panose="020B0603020204020204" pitchFamily="34" charset="0"/>
              <a:cs typeface="Amazon Ember" panose="020B0603020204020204" pitchFamily="34" charset="0"/>
            </a:endParaRPr>
          </a:p>
          <a:p>
            <a:pPr marL="171450" indent="-171450">
              <a:lnSpc>
                <a:spcPct val="150000"/>
              </a:lnSpc>
              <a:buFont typeface="Arial" charset="0"/>
              <a:buChar char="•"/>
            </a:pPr>
            <a:r>
              <a:rPr lang="en-US" sz="2800" dirty="0">
                <a:latin typeface="Amazon Ember" panose="020B0603020204020204" pitchFamily="34" charset="0"/>
                <a:ea typeface="Amazon Ember" panose="020B0603020204020204" pitchFamily="34" charset="0"/>
                <a:cs typeface="Amazon Ember" panose="020B0603020204020204" pitchFamily="34" charset="0"/>
              </a:rPr>
              <a:t>Scalability and elasticity are not the same </a:t>
            </a:r>
            <a:r>
              <a:rPr lang="en-US" sz="2800" dirty="0" smtClean="0">
                <a:latin typeface="Amazon Ember" panose="020B0603020204020204" pitchFamily="34" charset="0"/>
                <a:ea typeface="Amazon Ember" panose="020B0603020204020204" pitchFamily="34" charset="0"/>
                <a:cs typeface="Amazon Ember" panose="020B0603020204020204" pitchFamily="34" charset="0"/>
              </a:rPr>
              <a:t>thing</a:t>
            </a:r>
            <a:endParaRPr lang="en-US" sz="2800" dirty="0">
              <a:latin typeface="Amazon Ember" panose="020B0603020204020204" pitchFamily="34" charset="0"/>
              <a:ea typeface="Amazon Ember" panose="020B0603020204020204" pitchFamily="34" charset="0"/>
              <a:cs typeface="Amazon Ember" panose="020B0603020204020204" pitchFamily="34" charset="0"/>
            </a:endParaRPr>
          </a:p>
          <a:p>
            <a:pPr marL="171450" indent="-171450">
              <a:lnSpc>
                <a:spcPct val="100000"/>
              </a:lnSpc>
              <a:buFont typeface="Arial" charset="0"/>
              <a:buChar char="•"/>
            </a:pPr>
            <a:r>
              <a:rPr lang="en-US" sz="2800" dirty="0">
                <a:latin typeface="Amazon Ember" panose="020B0603020204020204" pitchFamily="34" charset="0"/>
                <a:ea typeface="Amazon Ember" panose="020B0603020204020204" pitchFamily="34" charset="0"/>
                <a:cs typeface="Amazon Ember" panose="020B0603020204020204" pitchFamily="34" charset="0"/>
              </a:rPr>
              <a:t>Migrate your monolith </a:t>
            </a:r>
            <a:r>
              <a:rPr lang="en-US" sz="2800" dirty="0" smtClean="0">
                <a:latin typeface="Amazon Ember" panose="020B0603020204020204" pitchFamily="34" charset="0"/>
                <a:ea typeface="Amazon Ember" panose="020B0603020204020204" pitchFamily="34" charset="0"/>
                <a:cs typeface="Amazon Ember" panose="020B0603020204020204" pitchFamily="34" charset="0"/>
              </a:rPr>
              <a:t>applications </a:t>
            </a:r>
            <a:r>
              <a:rPr lang="en-US" sz="2800" dirty="0">
                <a:latin typeface="Amazon Ember" panose="020B0603020204020204" pitchFamily="34" charset="0"/>
                <a:ea typeface="Amazon Ember" panose="020B0603020204020204" pitchFamily="34" charset="0"/>
                <a:cs typeface="Amazon Ember" panose="020B0603020204020204" pitchFamily="34" charset="0"/>
              </a:rPr>
              <a:t>to microservices to </a:t>
            </a:r>
            <a:r>
              <a:rPr lang="en-US" sz="2800" dirty="0" smtClean="0">
                <a:latin typeface="Amazon Ember" panose="020B0603020204020204" pitchFamily="34" charset="0"/>
                <a:ea typeface="Amazon Ember" panose="020B0603020204020204" pitchFamily="34" charset="0"/>
                <a:cs typeface="Amazon Ember" panose="020B0603020204020204" pitchFamily="34" charset="0"/>
              </a:rPr>
              <a:t>functions</a:t>
            </a:r>
            <a:endParaRPr lang="en-US" sz="2800" dirty="0">
              <a:latin typeface="Amazon Ember" panose="020B0603020204020204" pitchFamily="34" charset="0"/>
              <a:ea typeface="Amazon Ember" panose="020B0603020204020204" pitchFamily="34" charset="0"/>
              <a:cs typeface="Amazon Ember" panose="020B0603020204020204" pitchFamily="34" charset="0"/>
            </a:endParaRPr>
          </a:p>
          <a:p>
            <a:pPr>
              <a:lnSpc>
                <a:spcPct val="150000"/>
              </a:lnSpc>
            </a:pPr>
            <a:r>
              <a:rPr lang="en-US" sz="2800" dirty="0">
                <a:latin typeface="Amazon Ember" panose="020B0603020204020204" pitchFamily="34" charset="0"/>
                <a:ea typeface="Amazon Ember" panose="020B0603020204020204" pitchFamily="34" charset="0"/>
                <a:cs typeface="Amazon Ember" panose="020B0603020204020204" pitchFamily="34" charset="0"/>
              </a:rPr>
              <a:t>Go </a:t>
            </a:r>
            <a:r>
              <a:rPr lang="en-US" sz="2800" dirty="0" smtClean="0">
                <a:latin typeface="Amazon Ember" panose="020B0603020204020204" pitchFamily="34" charset="0"/>
                <a:ea typeface="Amazon Ember" panose="020B0603020204020204" pitchFamily="34" charset="0"/>
                <a:cs typeface="Amazon Ember" panose="020B0603020204020204" pitchFamily="34" charset="0"/>
              </a:rPr>
              <a:t>serverless</a:t>
            </a:r>
            <a:endParaRPr lang="en-US" sz="2800" dirty="0">
              <a:latin typeface="Amazon Ember" panose="020B0603020204020204" pitchFamily="34" charset="0"/>
              <a:ea typeface="Amazon Ember" panose="020B0603020204020204" pitchFamily="34" charset="0"/>
              <a:cs typeface="Amazon Ember" panose="020B0603020204020204" pitchFamily="34" charset="0"/>
            </a:endParaRPr>
          </a:p>
          <a:p>
            <a:pPr marL="0" indent="0">
              <a:lnSpc>
                <a:spcPct val="150000"/>
              </a:lnSpc>
              <a:buNone/>
            </a:pPr>
            <a:endParaRPr lang="en-US" sz="2600"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60824546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Certification Objectives</a:t>
            </a:r>
            <a:endParaRPr lang="en-US" dirty="0"/>
          </a:p>
        </p:txBody>
      </p:sp>
      <p:sp>
        <p:nvSpPr>
          <p:cNvPr id="4" name="Footer Placeholder 3"/>
          <p:cNvSpPr>
            <a:spLocks noGrp="1"/>
          </p:cNvSpPr>
          <p:nvPr>
            <p:ph type="ftr" sz="quarter" idx="3"/>
          </p:nvPr>
        </p:nvSpPr>
        <p:spPr/>
        <p:txBody>
          <a:bodyPr/>
          <a:lstStyle/>
          <a:p>
            <a:r>
              <a:rPr lang="en-US" dirty="0" smtClean="0"/>
              <a:t>© 2020 Amazon Web Services, </a:t>
            </a:r>
            <a:r>
              <a:rPr lang="en-US" dirty="0" smtClean="0"/>
              <a:t>Inc. or its Affiliates. All rights reserved.</a:t>
            </a:r>
            <a:endParaRPr lang="en-US" dirty="0"/>
          </a:p>
        </p:txBody>
      </p:sp>
      <p:sp>
        <p:nvSpPr>
          <p:cNvPr id="6" name="Rectangle 5">
            <a:extLst>
              <a:ext uri="{FF2B5EF4-FFF2-40B4-BE49-F238E27FC236}">
                <a16:creationId xmlns:a16="http://schemas.microsoft.com/office/drawing/2014/main" id="{E9C09194-A68A-49D4-B7C5-C7B12D77E527}"/>
              </a:ext>
            </a:extLst>
          </p:cNvPr>
          <p:cNvSpPr/>
          <p:nvPr/>
        </p:nvSpPr>
        <p:spPr>
          <a:xfrm>
            <a:off x="1125415" y="2217379"/>
            <a:ext cx="9862883" cy="1832489"/>
          </a:xfrm>
          <a:prstGeom prst="rect">
            <a:avLst/>
          </a:prstGeom>
        </p:spPr>
        <p:txBody>
          <a:bodyPr wrap="square" lIns="0" tIns="0" rIns="0" bIns="0" anchor="ctr">
            <a:spAutoFit/>
          </a:bodyPr>
          <a:lstStyle/>
          <a:p>
            <a:pPr marL="342900" indent="-342900">
              <a:lnSpc>
                <a:spcPct val="150000"/>
              </a:lnSpc>
              <a:buFont typeface="Arial" panose="020B0604020202020204" pitchFamily="34" charset="0"/>
              <a:buChar char="•"/>
            </a:pPr>
            <a:r>
              <a:rPr lang="en-US" sz="2800" dirty="0">
                <a:latin typeface="Amazon Ember" panose="02000000000000000000" pitchFamily="2" charset="0"/>
                <a:ea typeface="Amazon Ember" panose="02000000000000000000" pitchFamily="2" charset="0"/>
                <a:cs typeface="Amazon Ember" panose="020B0603020204020204" pitchFamily="34" charset="0"/>
              </a:rPr>
              <a:t>Optimize application to best </a:t>
            </a:r>
            <a:r>
              <a:rPr lang="en-US" sz="2800" dirty="0" smtClean="0">
                <a:latin typeface="Amazon Ember" panose="02000000000000000000" pitchFamily="2" charset="0"/>
                <a:ea typeface="Amazon Ember" panose="02000000000000000000" pitchFamily="2" charset="0"/>
                <a:cs typeface="Amazon Ember" panose="020B0603020204020204" pitchFamily="34" charset="0"/>
              </a:rPr>
              <a:t>use features of AWS</a:t>
            </a:r>
            <a:endParaRPr lang="en-US" sz="2800" dirty="0">
              <a:latin typeface="Amazon Ember" panose="02000000000000000000" pitchFamily="2" charset="0"/>
              <a:ea typeface="Amazon Ember" panose="02000000000000000000" pitchFamily="2" charset="0"/>
              <a:cs typeface="Amazon Ember" panose="020B0603020204020204" pitchFamily="34" charset="0"/>
            </a:endParaRPr>
          </a:p>
          <a:p>
            <a:pPr marL="342900" indent="-342900">
              <a:lnSpc>
                <a:spcPct val="150000"/>
              </a:lnSpc>
              <a:buFont typeface="Arial" panose="020B0604020202020204" pitchFamily="34" charset="0"/>
              <a:buChar char="•"/>
            </a:pPr>
            <a:r>
              <a:rPr lang="en-US" sz="2800" dirty="0">
                <a:latin typeface="Amazon Ember" panose="02000000000000000000" pitchFamily="2" charset="0"/>
                <a:ea typeface="Amazon Ember" panose="02000000000000000000" pitchFamily="2" charset="0"/>
                <a:cs typeface="Amazon Ember" panose="020B0603020204020204" pitchFamily="34" charset="0"/>
              </a:rPr>
              <a:t>Migrate existing application code to run on </a:t>
            </a:r>
            <a:r>
              <a:rPr lang="en-US" sz="2800" dirty="0" smtClean="0">
                <a:latin typeface="Amazon Ember" panose="02000000000000000000" pitchFamily="2" charset="0"/>
                <a:ea typeface="Amazon Ember" panose="02000000000000000000" pitchFamily="2" charset="0"/>
                <a:cs typeface="Amazon Ember" panose="020B0603020204020204" pitchFamily="34" charset="0"/>
              </a:rPr>
              <a:t>AWS </a:t>
            </a:r>
            <a:endParaRPr lang="en-US" sz="2800" dirty="0">
              <a:solidFill>
                <a:schemeClr val="tx1">
                  <a:lumMod val="50000"/>
                </a:schemeClr>
              </a:solidFill>
              <a:latin typeface="Amazon Ember" panose="02000000000000000000" pitchFamily="2" charset="0"/>
              <a:ea typeface="Amazon Ember" panose="02000000000000000000" pitchFamily="2" charset="0"/>
              <a:cs typeface="Amazon Ember" panose="020B0603020204020204" pitchFamily="34" charset="0"/>
            </a:endParaRPr>
          </a:p>
          <a:p>
            <a:pPr marL="342900" indent="-342900">
              <a:lnSpc>
                <a:spcPct val="150000"/>
              </a:lnSpc>
              <a:buFont typeface="Arial" panose="020B0604020202020204" pitchFamily="34" charset="0"/>
              <a:buChar char="•"/>
            </a:pPr>
            <a:endParaRPr lang="en-US" sz="26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11017232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65125"/>
            <a:ext cx="9034272" cy="766989"/>
          </a:xfrm>
        </p:spPr>
        <p:txBody>
          <a:bodyPr/>
          <a:lstStyle/>
          <a:p>
            <a:r>
              <a:rPr lang="en-US" dirty="0">
                <a:ea typeface="Amazon Ember" panose="020B0603020204020204" pitchFamily="34" charset="0"/>
                <a:cs typeface="Amazon Ember" panose="020B0603020204020204" pitchFamily="34" charset="0"/>
              </a:rPr>
              <a:t>Automate Environment, Enhance Scalability</a:t>
            </a:r>
            <a:endParaRPr lang="en-US" dirty="0"/>
          </a:p>
        </p:txBody>
      </p:sp>
      <p:sp>
        <p:nvSpPr>
          <p:cNvPr id="3" name="Footer Placeholder 2"/>
          <p:cNvSpPr>
            <a:spLocks noGrp="1"/>
          </p:cNvSpPr>
          <p:nvPr>
            <p:ph type="ftr" sz="quarter" idx="3"/>
          </p:nvPr>
        </p:nvSpPr>
        <p:spPr/>
        <p:txBody>
          <a:bodyPr/>
          <a:lstStyle/>
          <a:p>
            <a:r>
              <a:rPr lang="en-US" dirty="0" smtClean="0"/>
              <a:t>© 2020 Amazon Web Services, </a:t>
            </a:r>
            <a:r>
              <a:rPr lang="en-US" dirty="0" smtClean="0"/>
              <a:t>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3</a:t>
            </a:fld>
            <a:endParaRPr lang="en-US"/>
          </a:p>
        </p:txBody>
      </p:sp>
      <p:sp>
        <p:nvSpPr>
          <p:cNvPr id="5" name="TextBox 4"/>
          <p:cNvSpPr txBox="1"/>
          <p:nvPr/>
        </p:nvSpPr>
        <p:spPr>
          <a:xfrm>
            <a:off x="2230756" y="2509355"/>
            <a:ext cx="2204547" cy="400110"/>
          </a:xfrm>
          <a:prstGeom prst="rect">
            <a:avLst/>
          </a:prstGeom>
          <a:noFill/>
          <a:ln>
            <a:noFill/>
          </a:ln>
          <a:effectLst/>
        </p:spPr>
        <p:txBody>
          <a:bodyPr wrap="square" rtlCol="0">
            <a:spAutoFit/>
          </a:bodyPr>
          <a:lstStyle/>
          <a:p>
            <a:pPr algn="ctr"/>
            <a:r>
              <a:rPr lang="en-US" sz="2000" dirty="0">
                <a:solidFill>
                  <a:srgbClr val="C00000"/>
                </a:solidFill>
                <a:latin typeface="Amazon Ember" panose="020B0603020204020204" pitchFamily="34" charset="0"/>
                <a:ea typeface="Amazon Ember" panose="020B0603020204020204" pitchFamily="34" charset="0"/>
                <a:cs typeface="Amazon Ember" panose="020B0603020204020204" pitchFamily="34" charset="0"/>
              </a:rPr>
              <a:t>Anti-pattern</a:t>
            </a:r>
          </a:p>
        </p:txBody>
      </p:sp>
      <p:sp>
        <p:nvSpPr>
          <p:cNvPr id="6" name="TextBox 5"/>
          <p:cNvSpPr txBox="1"/>
          <p:nvPr/>
        </p:nvSpPr>
        <p:spPr>
          <a:xfrm>
            <a:off x="7376373" y="2449312"/>
            <a:ext cx="2204547" cy="400110"/>
          </a:xfrm>
          <a:prstGeom prst="rect">
            <a:avLst/>
          </a:prstGeom>
          <a:noFill/>
          <a:ln>
            <a:noFill/>
          </a:ln>
          <a:effectLst/>
        </p:spPr>
        <p:txBody>
          <a:bodyPr wrap="square" rtlCol="0">
            <a:spAutoFit/>
          </a:bodyPr>
          <a:lstStyle/>
          <a:p>
            <a:pPr algn="ct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Best practice</a:t>
            </a:r>
          </a:p>
        </p:txBody>
      </p:sp>
      <p:pic>
        <p:nvPicPr>
          <p:cNvPr id="7" name="Picture 6" descr="EC2-Instan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659" y="3181470"/>
            <a:ext cx="1031375" cy="996812"/>
          </a:xfrm>
          <a:prstGeom prst="rect">
            <a:avLst/>
          </a:prstGeom>
          <a:effectLst>
            <a:outerShdw blurRad="50800" dist="38100" dir="2700000" algn="tl" rotWithShape="0">
              <a:prstClr val="black">
                <a:alpha val="40000"/>
              </a:prstClr>
            </a:outerShdw>
          </a:effectLst>
        </p:spPr>
      </p:pic>
      <p:sp>
        <p:nvSpPr>
          <p:cNvPr id="8" name="TextBox 7"/>
          <p:cNvSpPr txBox="1"/>
          <p:nvPr/>
        </p:nvSpPr>
        <p:spPr>
          <a:xfrm>
            <a:off x="1904840" y="3590232"/>
            <a:ext cx="1119795" cy="492443"/>
          </a:xfrm>
          <a:prstGeom prst="rect">
            <a:avLst/>
          </a:prstGeom>
          <a:noFill/>
          <a:effectLst/>
        </p:spPr>
        <p:txBody>
          <a:bodyPr wrap="square" lIns="0" tIns="0" rIns="0" bIns="0" rtlCol="0">
            <a:spAutoFit/>
          </a:bodyPr>
          <a:lstStyle/>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App server </a:t>
            </a:r>
            <a:r>
              <a:rPr lang="en-US" sz="1600" dirty="0" smtClean="0">
                <a:latin typeface="Amazon Ember" panose="020B0603020204020204" pitchFamily="34" charset="0"/>
                <a:ea typeface="Amazon Ember" panose="020B0603020204020204" pitchFamily="34" charset="0"/>
                <a:cs typeface="Amazon Ember" panose="020B0603020204020204" pitchFamily="34" charset="0"/>
              </a:rPr>
              <a:t>crashes</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p:txBody>
      </p:sp>
      <p:pic>
        <p:nvPicPr>
          <p:cNvPr id="9" name="Picture 8" descr="Us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4237" y="4868126"/>
            <a:ext cx="975360" cy="975360"/>
          </a:xfrm>
          <a:prstGeom prst="rect">
            <a:avLst/>
          </a:prstGeom>
        </p:spPr>
      </p:pic>
      <p:sp>
        <p:nvSpPr>
          <p:cNvPr id="10" name="TextBox 9"/>
          <p:cNvSpPr txBox="1"/>
          <p:nvPr/>
        </p:nvSpPr>
        <p:spPr>
          <a:xfrm>
            <a:off x="2605458" y="4279697"/>
            <a:ext cx="2043820" cy="738664"/>
          </a:xfrm>
          <a:prstGeom prst="rect">
            <a:avLst/>
          </a:prstGeom>
          <a:noFill/>
          <a:effectLst/>
        </p:spPr>
        <p:txBody>
          <a:bodyPr wrap="square" lIns="0" tIns="0" rIns="0" bIns="0" rtlCol="0">
            <a:spAutoFit/>
          </a:bodyPr>
          <a:lstStyle/>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Admin </a:t>
            </a:r>
            <a:r>
              <a:rPr lang="en-US" sz="1600" dirty="0">
                <a:solidFill>
                  <a:srgbClr val="C00000"/>
                </a:solidFill>
                <a:latin typeface="Amazon Ember" panose="020B0603020204020204" pitchFamily="34" charset="0"/>
                <a:ea typeface="Amazon Ember" panose="020B0603020204020204" pitchFamily="34" charset="0"/>
                <a:cs typeface="Amazon Ember" panose="020B0603020204020204" pitchFamily="34" charset="0"/>
              </a:rPr>
              <a:t>manually</a:t>
            </a:r>
            <a:r>
              <a:rPr lang="en-US" sz="1600" dirty="0">
                <a:latin typeface="Amazon Ember" panose="020B0603020204020204" pitchFamily="34" charset="0"/>
                <a:ea typeface="Amazon Ember" panose="020B0603020204020204" pitchFamily="34" charset="0"/>
                <a:cs typeface="Amazon Ember" panose="020B0603020204020204" pitchFamily="34" charset="0"/>
              </a:rPr>
              <a:t> launches and configures new </a:t>
            </a:r>
            <a:r>
              <a:rPr lang="en-US" sz="1600" dirty="0" smtClean="0">
                <a:latin typeface="Amazon Ember" panose="020B0603020204020204" pitchFamily="34" charset="0"/>
                <a:ea typeface="Amazon Ember" panose="020B0603020204020204" pitchFamily="34" charset="0"/>
                <a:cs typeface="Amazon Ember" panose="020B0603020204020204" pitchFamily="34" charset="0"/>
              </a:rPr>
              <a:t>server</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11" name="Straight Arrow Connector 10"/>
          <p:cNvCxnSpPr>
            <a:stCxn id="9" idx="0"/>
            <a:endCxn id="13" idx="2"/>
          </p:cNvCxnSpPr>
          <p:nvPr/>
        </p:nvCxnSpPr>
        <p:spPr>
          <a:xfrm flipH="1" flipV="1">
            <a:off x="4902563" y="4156848"/>
            <a:ext cx="9355" cy="711279"/>
          </a:xfrm>
          <a:prstGeom prst="straightConnector1">
            <a:avLst/>
          </a:prstGeom>
          <a:ln w="38100">
            <a:prstDash val="sysDash"/>
            <a:tailEnd type="triangle"/>
          </a:ln>
        </p:spPr>
        <p:style>
          <a:lnRef idx="2">
            <a:schemeClr val="dk1"/>
          </a:lnRef>
          <a:fillRef idx="0">
            <a:schemeClr val="dk1"/>
          </a:fillRef>
          <a:effectRef idx="1">
            <a:schemeClr val="dk1"/>
          </a:effectRef>
          <a:fontRef idx="minor">
            <a:schemeClr val="tx1"/>
          </a:fontRef>
        </p:style>
      </p:cxnSp>
      <p:sp>
        <p:nvSpPr>
          <p:cNvPr id="12" name="Multiply 11"/>
          <p:cNvSpPr/>
          <p:nvPr/>
        </p:nvSpPr>
        <p:spPr>
          <a:xfrm>
            <a:off x="688513" y="2975273"/>
            <a:ext cx="1520835" cy="1348701"/>
          </a:xfrm>
          <a:prstGeom prst="mathMultiply">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3" name="Picture 12" descr="EC2-Instan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6875" y="3160036"/>
            <a:ext cx="1031375" cy="996812"/>
          </a:xfrm>
          <a:prstGeom prst="rect">
            <a:avLst/>
          </a:prstGeom>
          <a:effectLst>
            <a:outerShdw blurRad="50800" dist="38100" dir="2700000" algn="tl" rotWithShape="0">
              <a:prstClr val="black">
                <a:alpha val="40000"/>
              </a:prstClr>
            </a:outerShdw>
          </a:effectLst>
        </p:spPr>
      </p:pic>
      <p:pic>
        <p:nvPicPr>
          <p:cNvPr id="14" name="Picture 13" descr="EC2-Instan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491" y="3140088"/>
            <a:ext cx="1031375" cy="996812"/>
          </a:xfrm>
          <a:prstGeom prst="rect">
            <a:avLst/>
          </a:prstGeom>
          <a:effectLst>
            <a:outerShdw blurRad="50800" dist="38100" dir="2700000" algn="tl" rotWithShape="0">
              <a:prstClr val="black">
                <a:alpha val="40000"/>
              </a:prstClr>
            </a:outerShdw>
          </a:effectLst>
        </p:spPr>
      </p:pic>
      <p:sp>
        <p:nvSpPr>
          <p:cNvPr id="15" name="TextBox 14"/>
          <p:cNvSpPr txBox="1"/>
          <p:nvPr/>
        </p:nvSpPr>
        <p:spPr>
          <a:xfrm>
            <a:off x="6436542" y="4194443"/>
            <a:ext cx="1119795" cy="492443"/>
          </a:xfrm>
          <a:prstGeom prst="rect">
            <a:avLst/>
          </a:prstGeom>
          <a:noFill/>
          <a:effectLst/>
        </p:spPr>
        <p:txBody>
          <a:bodyPr wrap="square" lIns="0" tIns="0" rIns="0" bIns="0" rtlCol="0">
            <a:spAutoFit/>
          </a:bodyPr>
          <a:lstStyle/>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App server </a:t>
            </a:r>
            <a:r>
              <a:rPr lang="en-US" sz="1600" dirty="0" smtClean="0">
                <a:latin typeface="Amazon Ember" panose="020B0603020204020204" pitchFamily="34" charset="0"/>
                <a:ea typeface="Amazon Ember" panose="020B0603020204020204" pitchFamily="34" charset="0"/>
                <a:cs typeface="Amazon Ember" panose="020B0603020204020204" pitchFamily="34" charset="0"/>
              </a:rPr>
              <a:t>crashes</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6" name="TextBox 15"/>
          <p:cNvSpPr txBox="1"/>
          <p:nvPr/>
        </p:nvSpPr>
        <p:spPr>
          <a:xfrm>
            <a:off x="6011790" y="4909737"/>
            <a:ext cx="1919863" cy="1231106"/>
          </a:xfrm>
          <a:prstGeom prst="rect">
            <a:avLst/>
          </a:prstGeom>
          <a:noFill/>
          <a:effectLst/>
        </p:spPr>
        <p:txBody>
          <a:bodyPr wrap="square" lIns="0" tIns="0" rIns="0" bIns="0" rtlCol="0">
            <a:spAutoFit/>
          </a:bodyPr>
          <a:lstStyle/>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Amazon CloudWatch </a:t>
            </a:r>
            <a:r>
              <a:rPr lang="en-US" sz="16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automatically</a:t>
            </a:r>
            <a:r>
              <a:rPr lang="en-US" sz="1600" dirty="0">
                <a:latin typeface="Amazon Ember" panose="020B0603020204020204" pitchFamily="34" charset="0"/>
                <a:ea typeface="Amazon Ember" panose="020B0603020204020204" pitchFamily="34" charset="0"/>
                <a:cs typeface="Amazon Ember" panose="020B0603020204020204" pitchFamily="34" charset="0"/>
              </a:rPr>
              <a:t> detects unhealthy </a:t>
            </a:r>
            <a:r>
              <a:rPr lang="en-US" sz="1600" dirty="0" smtClean="0">
                <a:latin typeface="Amazon Ember" panose="020B0603020204020204" pitchFamily="34" charset="0"/>
                <a:ea typeface="Amazon Ember" panose="020B0603020204020204" pitchFamily="34" charset="0"/>
                <a:cs typeface="Amazon Ember" panose="020B0603020204020204" pitchFamily="34" charset="0"/>
              </a:rPr>
              <a:t>instance</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17" name="Straight Arrow Connector 16"/>
          <p:cNvCxnSpPr>
            <a:endCxn id="19" idx="2"/>
          </p:cNvCxnSpPr>
          <p:nvPr/>
        </p:nvCxnSpPr>
        <p:spPr>
          <a:xfrm flipV="1">
            <a:off x="8556844" y="4136212"/>
            <a:ext cx="113627" cy="843027"/>
          </a:xfrm>
          <a:prstGeom prst="straightConnector1">
            <a:avLst/>
          </a:prstGeom>
          <a:ln w="38100">
            <a:prstDash val="sysDash"/>
            <a:tailEnd type="triangle"/>
          </a:ln>
        </p:spPr>
        <p:style>
          <a:lnRef idx="2">
            <a:schemeClr val="dk1"/>
          </a:lnRef>
          <a:fillRef idx="0">
            <a:schemeClr val="dk1"/>
          </a:fillRef>
          <a:effectRef idx="1">
            <a:schemeClr val="dk1"/>
          </a:effectRef>
          <a:fontRef idx="minor">
            <a:schemeClr val="tx1"/>
          </a:fontRef>
        </p:style>
      </p:cxnSp>
      <p:sp>
        <p:nvSpPr>
          <p:cNvPr id="18" name="Multiply 17"/>
          <p:cNvSpPr/>
          <p:nvPr/>
        </p:nvSpPr>
        <p:spPr>
          <a:xfrm>
            <a:off x="6359345" y="2968728"/>
            <a:ext cx="1520835" cy="1348701"/>
          </a:xfrm>
          <a:prstGeom prst="mathMultiply">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9" name="Picture 18" descr="EC2-Instan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4783" y="3139400"/>
            <a:ext cx="1031375" cy="996812"/>
          </a:xfrm>
          <a:prstGeom prst="rect">
            <a:avLst/>
          </a:prstGeom>
          <a:effectLst>
            <a:outerShdw blurRad="50800" dist="38100" dir="2700000" algn="tl" rotWithShape="0">
              <a:prstClr val="black">
                <a:alpha val="40000"/>
              </a:prstClr>
            </a:outerShdw>
          </a:effectLst>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31652" y="4850749"/>
            <a:ext cx="700432" cy="795085"/>
          </a:xfrm>
          <a:prstGeom prst="rect">
            <a:avLst/>
          </a:prstGeom>
        </p:spPr>
      </p:pic>
      <p:cxnSp>
        <p:nvCxnSpPr>
          <p:cNvPr id="21" name="Straight Arrow Connector 20"/>
          <p:cNvCxnSpPr>
            <a:stCxn id="20" idx="3"/>
            <a:endCxn id="22" idx="1"/>
          </p:cNvCxnSpPr>
          <p:nvPr/>
        </p:nvCxnSpPr>
        <p:spPr>
          <a:xfrm flipV="1">
            <a:off x="8632085" y="5237296"/>
            <a:ext cx="2442388" cy="10996"/>
          </a:xfrm>
          <a:prstGeom prst="straightConnector1">
            <a:avLst/>
          </a:prstGeom>
          <a:ln w="38100">
            <a:prstDash val="sysDash"/>
            <a:tailEnd type="triangle"/>
          </a:ln>
        </p:spPr>
        <p:style>
          <a:lnRef idx="2">
            <a:schemeClr val="dk1"/>
          </a:lnRef>
          <a:fillRef idx="0">
            <a:schemeClr val="dk1"/>
          </a:fillRef>
          <a:effectRef idx="1">
            <a:schemeClr val="dk1"/>
          </a:effectRef>
          <a:fontRef idx="minor">
            <a:schemeClr val="tx1"/>
          </a:fontRef>
        </p:style>
      </p:cxnSp>
      <p:pic>
        <p:nvPicPr>
          <p:cNvPr id="22" name="Picture 21" descr="Us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74472" y="4749616"/>
            <a:ext cx="975360" cy="975360"/>
          </a:xfrm>
          <a:prstGeom prst="rect">
            <a:avLst/>
          </a:prstGeom>
        </p:spPr>
      </p:pic>
      <p:cxnSp>
        <p:nvCxnSpPr>
          <p:cNvPr id="23" name="Straight Arrow Connector 22"/>
          <p:cNvCxnSpPr/>
          <p:nvPr/>
        </p:nvCxnSpPr>
        <p:spPr>
          <a:xfrm flipH="1" flipV="1">
            <a:off x="7574425" y="4064183"/>
            <a:ext cx="414020" cy="786567"/>
          </a:xfrm>
          <a:prstGeom prst="straightConnector1">
            <a:avLst/>
          </a:prstGeom>
          <a:ln w="38100">
            <a:prstDash val="sysDash"/>
            <a:tailEnd type="triangle"/>
          </a:ln>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8891583" y="5340152"/>
            <a:ext cx="1919863" cy="492443"/>
          </a:xfrm>
          <a:prstGeom prst="rect">
            <a:avLst/>
          </a:prstGeom>
          <a:noFill/>
          <a:effectLst/>
        </p:spPr>
        <p:txBody>
          <a:bodyPr wrap="square" lIns="0" tIns="0" rIns="0" bIns="0" rtlCol="0">
            <a:spAutoFit/>
          </a:bodyPr>
          <a:lstStyle/>
          <a:p>
            <a:pPr algn="ctr"/>
            <a:r>
              <a:rPr lang="en-US" sz="16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Automatically</a:t>
            </a:r>
            <a:r>
              <a:rPr lang="en-US" sz="1600" dirty="0">
                <a:latin typeface="Amazon Ember" panose="020B0603020204020204" pitchFamily="34" charset="0"/>
                <a:ea typeface="Amazon Ember" panose="020B0603020204020204" pitchFamily="34" charset="0"/>
                <a:cs typeface="Amazon Ember" panose="020B0603020204020204" pitchFamily="34" charset="0"/>
              </a:rPr>
              <a:t> notifies </a:t>
            </a:r>
            <a:r>
              <a:rPr lang="en-US" sz="1600" dirty="0" smtClean="0">
                <a:latin typeface="Amazon Ember" panose="020B0603020204020204" pitchFamily="34" charset="0"/>
                <a:ea typeface="Amazon Ember" panose="020B0603020204020204" pitchFamily="34" charset="0"/>
                <a:cs typeface="Amazon Ember" panose="020B0603020204020204" pitchFamily="34" charset="0"/>
              </a:rPr>
              <a:t>admin</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5" name="TextBox 24"/>
          <p:cNvSpPr txBox="1"/>
          <p:nvPr/>
        </p:nvSpPr>
        <p:spPr>
          <a:xfrm>
            <a:off x="9025092" y="2773470"/>
            <a:ext cx="1480773" cy="1477328"/>
          </a:xfrm>
          <a:prstGeom prst="rect">
            <a:avLst/>
          </a:prstGeom>
          <a:noFill/>
          <a:effectLst/>
        </p:spPr>
        <p:txBody>
          <a:bodyPr wrap="square" lIns="0" tIns="0" rIns="0" bIns="0" rtlCol="0">
            <a:spAutoFit/>
          </a:bodyPr>
          <a:lstStyle/>
          <a:p>
            <a:pPr algn="ctr"/>
            <a:r>
              <a:rPr lang="en-US" sz="16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Alerts </a:t>
            </a:r>
            <a:r>
              <a:rPr lang="en-US" sz="1600" dirty="0">
                <a:solidFill>
                  <a:srgbClr val="FF0000"/>
                </a:solidFill>
                <a:latin typeface="Amazon Ember" panose="020B0603020204020204" pitchFamily="34" charset="0"/>
                <a:ea typeface="Amazon Ember" panose="020B0603020204020204" pitchFamily="34" charset="0"/>
                <a:cs typeface="Amazon Ember" panose="020B0603020204020204" pitchFamily="34" charset="0"/>
              </a:rPr>
              <a:t>Auto Scaling </a:t>
            </a:r>
            <a:r>
              <a:rPr lang="en-US" sz="16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to automatically </a:t>
            </a:r>
            <a:r>
              <a:rPr lang="en-US" sz="1600" dirty="0">
                <a:latin typeface="Amazon Ember" panose="020B0603020204020204" pitchFamily="34" charset="0"/>
                <a:ea typeface="Amazon Ember" panose="020B0603020204020204" pitchFamily="34" charset="0"/>
                <a:cs typeface="Amazon Ember" panose="020B0603020204020204" pitchFamily="34" charset="0"/>
              </a:rPr>
              <a:t>launch and configure identical </a:t>
            </a:r>
            <a:r>
              <a:rPr lang="en-US" sz="1600" dirty="0" smtClean="0">
                <a:latin typeface="Amazon Ember" panose="020B0603020204020204" pitchFamily="34" charset="0"/>
                <a:ea typeface="Amazon Ember" panose="020B0603020204020204" pitchFamily="34" charset="0"/>
                <a:cs typeface="Amazon Ember" panose="020B0603020204020204" pitchFamily="34" charset="0"/>
              </a:rPr>
              <a:t>server</a:t>
            </a:r>
            <a:endParaRPr lang="en-US" sz="1600" dirty="0">
              <a:solidFill>
                <a:schemeClr val="accent4"/>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26" name="Straight Arrow Connector 25"/>
          <p:cNvCxnSpPr/>
          <p:nvPr/>
        </p:nvCxnSpPr>
        <p:spPr>
          <a:xfrm>
            <a:off x="2078504" y="5351558"/>
            <a:ext cx="2485073" cy="4249"/>
          </a:xfrm>
          <a:prstGeom prst="straightConnector1">
            <a:avLst/>
          </a:prstGeom>
          <a:ln w="38100">
            <a:prstDash val="sysDash"/>
            <a:tailEnd type="triangle"/>
          </a:ln>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2230757" y="5415305"/>
            <a:ext cx="1919863" cy="492443"/>
          </a:xfrm>
          <a:prstGeom prst="rect">
            <a:avLst/>
          </a:prstGeom>
          <a:noFill/>
          <a:effectLst/>
        </p:spPr>
        <p:txBody>
          <a:bodyPr wrap="square" lIns="0" tIns="0" rIns="0" bIns="0" rtlCol="0">
            <a:spAutoFit/>
          </a:bodyPr>
          <a:lstStyle/>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Users </a:t>
            </a:r>
            <a:r>
              <a:rPr lang="en-US" sz="1600" dirty="0">
                <a:solidFill>
                  <a:srgbClr val="C00000"/>
                </a:solidFill>
                <a:latin typeface="Amazon Ember" panose="020B0603020204020204" pitchFamily="34" charset="0"/>
                <a:ea typeface="Amazon Ember" panose="020B0603020204020204" pitchFamily="34" charset="0"/>
                <a:cs typeface="Amazon Ember" panose="020B0603020204020204" pitchFamily="34" charset="0"/>
              </a:rPr>
              <a:t>manually</a:t>
            </a:r>
            <a:r>
              <a:rPr lang="en-US" sz="1600" dirty="0">
                <a:latin typeface="Amazon Ember" panose="020B0603020204020204" pitchFamily="34" charset="0"/>
                <a:ea typeface="Amazon Ember" panose="020B0603020204020204" pitchFamily="34" charset="0"/>
                <a:cs typeface="Amazon Ember" panose="020B0603020204020204" pitchFamily="34" charset="0"/>
              </a:rPr>
              <a:t> notify </a:t>
            </a:r>
            <a:r>
              <a:rPr lang="en-US" sz="1600" dirty="0" smtClean="0">
                <a:latin typeface="Amazon Ember" panose="020B0603020204020204" pitchFamily="34" charset="0"/>
                <a:ea typeface="Amazon Ember" panose="020B0603020204020204" pitchFamily="34" charset="0"/>
                <a:cs typeface="Amazon Ember" panose="020B0603020204020204" pitchFamily="34" charset="0"/>
              </a:rPr>
              <a:t>admin</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p:txBody>
      </p:sp>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3804" y="4880133"/>
            <a:ext cx="975360" cy="942848"/>
          </a:xfrm>
          <a:prstGeom prst="rect">
            <a:avLst/>
          </a:prstGeom>
        </p:spPr>
      </p:pic>
      <p:cxnSp>
        <p:nvCxnSpPr>
          <p:cNvPr id="29" name="Straight Arrow Connector 28"/>
          <p:cNvCxnSpPr>
            <a:stCxn id="28" idx="0"/>
            <a:endCxn id="7" idx="2"/>
          </p:cNvCxnSpPr>
          <p:nvPr/>
        </p:nvCxnSpPr>
        <p:spPr>
          <a:xfrm flipH="1" flipV="1">
            <a:off x="1449348" y="4178282"/>
            <a:ext cx="2137" cy="701852"/>
          </a:xfrm>
          <a:prstGeom prst="straightConnector1">
            <a:avLst/>
          </a:prstGeom>
          <a:ln w="38100">
            <a:prstDash val="sysDash"/>
            <a:tailEnd type="triangle"/>
          </a:ln>
        </p:spPr>
        <p:style>
          <a:lnRef idx="2">
            <a:schemeClr val="dk1"/>
          </a:lnRef>
          <a:fillRef idx="0">
            <a:schemeClr val="dk1"/>
          </a:fillRef>
          <a:effectRef idx="1">
            <a:schemeClr val="dk1"/>
          </a:effectRef>
          <a:fontRef idx="minor">
            <a:schemeClr val="tx1"/>
          </a:fontRef>
        </p:style>
      </p:cxnSp>
      <p:sp>
        <p:nvSpPr>
          <p:cNvPr id="30" name="Multiply 29"/>
          <p:cNvSpPr/>
          <p:nvPr/>
        </p:nvSpPr>
        <p:spPr>
          <a:xfrm>
            <a:off x="1211217" y="4384477"/>
            <a:ext cx="475427" cy="421616"/>
          </a:xfrm>
          <a:prstGeom prst="mathMultiply">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31" name="Straight Arrow Connector 30"/>
          <p:cNvCxnSpPr/>
          <p:nvPr/>
        </p:nvCxnSpPr>
        <p:spPr>
          <a:xfrm flipV="1">
            <a:off x="8613657" y="4192673"/>
            <a:ext cx="2130363" cy="892899"/>
          </a:xfrm>
          <a:prstGeom prst="straightConnector1">
            <a:avLst/>
          </a:prstGeom>
          <a:ln w="38100">
            <a:prstDash val="sysDash"/>
            <a:tailEnd type="triangle"/>
          </a:ln>
        </p:spPr>
        <p:style>
          <a:lnRef idx="2">
            <a:schemeClr val="dk1"/>
          </a:lnRef>
          <a:fillRef idx="0">
            <a:schemeClr val="dk1"/>
          </a:fillRef>
          <a:effectRef idx="1">
            <a:schemeClr val="dk1"/>
          </a:effectRef>
          <a:fontRef idx="minor">
            <a:schemeClr val="tx1"/>
          </a:fontRef>
        </p:style>
      </p:cxnSp>
      <p:pic>
        <p:nvPicPr>
          <p:cNvPr id="32" name="Picture 3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10409" y="3347395"/>
            <a:ext cx="647368" cy="750948"/>
          </a:xfrm>
          <a:prstGeom prst="rect">
            <a:avLst/>
          </a:prstGeom>
        </p:spPr>
      </p:pic>
      <p:sp>
        <p:nvSpPr>
          <p:cNvPr id="33" name="TextBox 32"/>
          <p:cNvSpPr txBox="1"/>
          <p:nvPr/>
        </p:nvSpPr>
        <p:spPr>
          <a:xfrm>
            <a:off x="10173958" y="2014164"/>
            <a:ext cx="1779688" cy="984885"/>
          </a:xfrm>
          <a:prstGeom prst="rect">
            <a:avLst/>
          </a:prstGeom>
          <a:noFill/>
          <a:effectLst/>
        </p:spPr>
        <p:txBody>
          <a:bodyPr wrap="square" lIns="0" tIns="0" rIns="0" bIns="0" rtlCol="0">
            <a:spAutoFit/>
          </a:bodyPr>
          <a:lstStyle/>
          <a:p>
            <a:pPr algn="ctr"/>
            <a:r>
              <a:rPr lang="en-US" sz="16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Automatically</a:t>
            </a:r>
            <a:r>
              <a:rPr lang="en-US" sz="1600" dirty="0">
                <a:latin typeface="Amazon Ember" panose="020B0603020204020204" pitchFamily="34" charset="0"/>
                <a:ea typeface="Amazon Ember" panose="020B0603020204020204" pitchFamily="34" charset="0"/>
                <a:cs typeface="Amazon Ember" panose="020B0603020204020204" pitchFamily="34" charset="0"/>
              </a:rPr>
              <a:t> logs action to a change management </a:t>
            </a:r>
            <a:r>
              <a:rPr lang="en-US" sz="1600" dirty="0" smtClean="0">
                <a:latin typeface="Amazon Ember" panose="020B0603020204020204" pitchFamily="34" charset="0"/>
                <a:ea typeface="Amazon Ember" panose="020B0603020204020204" pitchFamily="34" charset="0"/>
                <a:cs typeface="Amazon Ember" panose="020B0603020204020204" pitchFamily="34" charset="0"/>
              </a:rPr>
              <a:t>solution</a:t>
            </a:r>
            <a:endParaRPr lang="en-US" sz="1600" dirty="0">
              <a:solidFill>
                <a:schemeClr val="accent4"/>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4" name="Content Placeholder 2"/>
          <p:cNvSpPr txBox="1">
            <a:spLocks/>
          </p:cNvSpPr>
          <p:nvPr/>
        </p:nvSpPr>
        <p:spPr>
          <a:xfrm>
            <a:off x="3210476" y="1189176"/>
            <a:ext cx="5965092" cy="1051618"/>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lIns="121920" tIns="60960" rIns="121920" bIns="60960" rtlCol="0" anchor="ctr">
            <a:normAutofit/>
          </a:bodyPr>
          <a:lstStyle>
            <a:lvl1pPr marL="0" indent="0" algn="l" defTabSz="457200" rtl="0" eaLnBrk="1" latinLnBrk="0" hangingPunct="1">
              <a:spcBef>
                <a:spcPct val="20000"/>
              </a:spcBef>
              <a:buFontTx/>
              <a:buNone/>
              <a:defRPr sz="2400" b="0" i="0" kern="1200">
                <a:solidFill>
                  <a:schemeClr val="tx1"/>
                </a:solidFill>
                <a:latin typeface="+mn-lt"/>
                <a:ea typeface="+mn-ea"/>
                <a:cs typeface="+mn-cs"/>
              </a:defRPr>
            </a:lvl1pPr>
            <a:lvl2pPr marL="344488" indent="-341313" algn="l" defTabSz="457200" rtl="0" eaLnBrk="1" latinLnBrk="0" hangingPunct="1">
              <a:spcBef>
                <a:spcPct val="20000"/>
              </a:spcBef>
              <a:buClr>
                <a:schemeClr val="accent1"/>
              </a:buClr>
              <a:buSzPct val="125000"/>
              <a:buFontTx/>
              <a:buBlip>
                <a:blip r:embed="rId8"/>
              </a:buBlip>
              <a:defRPr sz="2200" b="0" i="0" kern="1200">
                <a:solidFill>
                  <a:schemeClr val="tx1"/>
                </a:solidFill>
                <a:latin typeface="+mn-lt"/>
                <a:ea typeface="+mn-ea"/>
                <a:cs typeface="+mn-cs"/>
              </a:defRPr>
            </a:lvl2pPr>
            <a:lvl3pPr marL="625475" indent="-282575" algn="l" defTabSz="457200" rtl="0" eaLnBrk="1" latinLnBrk="0" hangingPunct="1">
              <a:spcBef>
                <a:spcPct val="20000"/>
              </a:spcBef>
              <a:buClr>
                <a:schemeClr val="accent1"/>
              </a:buClr>
              <a:buFont typeface="Wingdings" panose="05000000000000000000" pitchFamily="2" charset="2"/>
              <a:buChar char="Ø"/>
              <a:defRPr sz="2000" b="0" i="0" kern="1200" baseline="0">
                <a:solidFill>
                  <a:schemeClr val="tx1"/>
                </a:solidFill>
                <a:latin typeface="+mn-lt"/>
                <a:ea typeface="+mn-ea"/>
                <a:cs typeface="+mn-cs"/>
              </a:defRPr>
            </a:lvl3pPr>
            <a:lvl4pPr marL="914400" indent="-222250" algn="l" defTabSz="457200" rtl="0" eaLnBrk="1" latinLnBrk="0" hangingPunct="1">
              <a:spcBef>
                <a:spcPct val="20000"/>
              </a:spcBef>
              <a:buClr>
                <a:schemeClr val="accent1"/>
              </a:buClr>
              <a:buFont typeface="Arial" panose="020B0604020202020204" pitchFamily="34" charset="0"/>
              <a:buChar char="•"/>
              <a:defRPr sz="1800" b="0" i="0" kern="1200">
                <a:solidFill>
                  <a:schemeClr val="dk1"/>
                </a:solidFill>
                <a:latin typeface="+mn-lt"/>
                <a:ea typeface="+mn-ea"/>
                <a:cs typeface="+mn-cs"/>
              </a:defRPr>
            </a:lvl4pPr>
            <a:lvl5pPr marL="2057400" indent="-228600" algn="l" defTabSz="457200" rtl="0" eaLnBrk="1" latinLnBrk="0" hangingPunct="1">
              <a:spcBef>
                <a:spcPct val="20000"/>
              </a:spcBef>
              <a:buFont typeface="Arial"/>
              <a:buChar char="»"/>
              <a:defRPr sz="1600" b="0" i="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algn="ctr">
              <a:spcAft>
                <a:spcPts val="800"/>
              </a:spcAft>
            </a:pPr>
            <a:r>
              <a:rPr lang="en-US" sz="2000" i="1" dirty="0">
                <a:ea typeface="Amazon Ember" panose="020B0603020204020204" pitchFamily="34" charset="0"/>
                <a:cs typeface="Amazon Ember" panose="020B0603020204020204" pitchFamily="34" charset="0"/>
              </a:rPr>
              <a:t>Where possible, automate the provisioning, </a:t>
            </a:r>
            <a:r>
              <a:rPr lang="en-US" sz="2000" i="1" dirty="0" smtClean="0">
                <a:ea typeface="Amazon Ember" panose="020B0603020204020204" pitchFamily="34" charset="0"/>
                <a:cs typeface="Amazon Ember" panose="020B0603020204020204" pitchFamily="34" charset="0"/>
              </a:rPr>
              <a:t>termination, </a:t>
            </a:r>
            <a:r>
              <a:rPr lang="en-US" sz="2000" i="1" dirty="0">
                <a:ea typeface="Amazon Ember" panose="020B0603020204020204" pitchFamily="34" charset="0"/>
                <a:cs typeface="Amazon Ember" panose="020B0603020204020204" pitchFamily="34" charset="0"/>
              </a:rPr>
              <a:t>and configuration of </a:t>
            </a:r>
            <a:r>
              <a:rPr lang="en-US" sz="2000" i="1" dirty="0" smtClean="0">
                <a:ea typeface="Amazon Ember" panose="020B0603020204020204" pitchFamily="34" charset="0"/>
                <a:cs typeface="Amazon Ember" panose="020B0603020204020204" pitchFamily="34" charset="0"/>
              </a:rPr>
              <a:t>resources</a:t>
            </a:r>
            <a:endParaRPr lang="en-US" sz="2000" i="1" dirty="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4790989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par>
                                <p:cTn id="13" presetID="10"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left)">
                                      <p:cBhvr>
                                        <p:cTn id="34" dur="500"/>
                                        <p:tgtEl>
                                          <p:spTgt spid="2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par>
                          <p:cTn id="38" fill="hold">
                            <p:stCondLst>
                              <p:cond delay="500"/>
                            </p:stCondLst>
                            <p:childTnLst>
                              <p:par>
                                <p:cTn id="39" presetID="10" presetClass="entr" presetSubtype="0" fill="hold"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par>
                                <p:cTn id="47" presetID="22" presetClass="entr" presetSubtype="4"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down)">
                                      <p:cBhvr>
                                        <p:cTn id="49" dur="500"/>
                                        <p:tgtEl>
                                          <p:spTgt spid="11"/>
                                        </p:tgtEl>
                                      </p:cBhvr>
                                    </p:animEffect>
                                  </p:childTnLst>
                                </p:cTn>
                              </p:par>
                            </p:childTnLst>
                          </p:cTn>
                        </p:par>
                        <p:par>
                          <p:cTn id="50" fill="hold">
                            <p:stCondLst>
                              <p:cond delay="500"/>
                            </p:stCondLst>
                            <p:childTnLst>
                              <p:par>
                                <p:cTn id="51" presetID="10" presetClass="entr" presetSubtype="0" fill="hold" nodeType="after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500"/>
                                        <p:tgtEl>
                                          <p:spTgt spid="1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fade">
                                      <p:cBhvr>
                                        <p:cTn id="58" dur="500"/>
                                        <p:tgtEl>
                                          <p:spTgt spid="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500"/>
                                        <p:tgtEl>
                                          <p:spTgt spid="1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fade">
                                      <p:cBhvr>
                                        <p:cTn id="68" dur="500"/>
                                        <p:tgtEl>
                                          <p:spTgt spid="1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fade">
                                      <p:cBhvr>
                                        <p:cTn id="71" dur="500"/>
                                        <p:tgtEl>
                                          <p:spTgt spid="15"/>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fade">
                                      <p:cBhvr>
                                        <p:cTn id="76" dur="500"/>
                                        <p:tgtEl>
                                          <p:spTgt spid="20"/>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fade">
                                      <p:cBhvr>
                                        <p:cTn id="79" dur="500"/>
                                        <p:tgtEl>
                                          <p:spTgt spid="16"/>
                                        </p:tgtEl>
                                      </p:cBhvr>
                                    </p:animEffect>
                                  </p:childTnLst>
                                </p:cTn>
                              </p:par>
                            </p:childTnLst>
                          </p:cTn>
                        </p:par>
                        <p:par>
                          <p:cTn id="80" fill="hold">
                            <p:stCondLst>
                              <p:cond delay="500"/>
                            </p:stCondLst>
                            <p:childTnLst>
                              <p:par>
                                <p:cTn id="81" presetID="22" presetClass="entr" presetSubtype="4" fill="hold" nodeType="after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wipe(down)">
                                      <p:cBhvr>
                                        <p:cTn id="83" dur="500"/>
                                        <p:tgtEl>
                                          <p:spTgt spid="23"/>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21"/>
                                        </p:tgtEl>
                                        <p:attrNameLst>
                                          <p:attrName>style.visibility</p:attrName>
                                        </p:attrNameLst>
                                      </p:cBhvr>
                                      <p:to>
                                        <p:strVal val="visible"/>
                                      </p:to>
                                    </p:set>
                                    <p:animEffect transition="in" filter="wipe(left)">
                                      <p:cBhvr>
                                        <p:cTn id="88" dur="500"/>
                                        <p:tgtEl>
                                          <p:spTgt spid="2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4"/>
                                        </p:tgtEl>
                                        <p:attrNameLst>
                                          <p:attrName>style.visibility</p:attrName>
                                        </p:attrNameLst>
                                      </p:cBhvr>
                                      <p:to>
                                        <p:strVal val="visible"/>
                                      </p:to>
                                    </p:set>
                                    <p:animEffect transition="in" filter="fade">
                                      <p:cBhvr>
                                        <p:cTn id="91" dur="500"/>
                                        <p:tgtEl>
                                          <p:spTgt spid="24"/>
                                        </p:tgtEl>
                                      </p:cBhvr>
                                    </p:animEffect>
                                  </p:childTnLst>
                                </p:cTn>
                              </p:par>
                            </p:childTnLst>
                          </p:cTn>
                        </p:par>
                        <p:par>
                          <p:cTn id="92" fill="hold">
                            <p:stCondLst>
                              <p:cond delay="500"/>
                            </p:stCondLst>
                            <p:childTnLst>
                              <p:par>
                                <p:cTn id="93" presetID="10" presetClass="entr" presetSubtype="0" fill="hold" nodeType="afterEffect">
                                  <p:stCondLst>
                                    <p:cond delay="0"/>
                                  </p:stCondLst>
                                  <p:childTnLst>
                                    <p:set>
                                      <p:cBhvr>
                                        <p:cTn id="94" dur="1" fill="hold">
                                          <p:stCondLst>
                                            <p:cond delay="0"/>
                                          </p:stCondLst>
                                        </p:cTn>
                                        <p:tgtEl>
                                          <p:spTgt spid="22"/>
                                        </p:tgtEl>
                                        <p:attrNameLst>
                                          <p:attrName>style.visibility</p:attrName>
                                        </p:attrNameLst>
                                      </p:cBhvr>
                                      <p:to>
                                        <p:strVal val="visible"/>
                                      </p:to>
                                    </p:set>
                                    <p:animEffect transition="in" filter="fade">
                                      <p:cBhvr>
                                        <p:cTn id="95" dur="500"/>
                                        <p:tgtEl>
                                          <p:spTgt spid="22"/>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31"/>
                                        </p:tgtEl>
                                        <p:attrNameLst>
                                          <p:attrName>style.visibility</p:attrName>
                                        </p:attrNameLst>
                                      </p:cBhvr>
                                      <p:to>
                                        <p:strVal val="visible"/>
                                      </p:to>
                                    </p:set>
                                    <p:animEffect transition="in" filter="wipe(left)">
                                      <p:cBhvr>
                                        <p:cTn id="100" dur="500"/>
                                        <p:tgtEl>
                                          <p:spTgt spid="31"/>
                                        </p:tgtEl>
                                      </p:cBhvr>
                                    </p:animEffect>
                                  </p:childTnLst>
                                </p:cTn>
                              </p:par>
                            </p:childTnLst>
                          </p:cTn>
                        </p:par>
                        <p:par>
                          <p:cTn id="101" fill="hold">
                            <p:stCondLst>
                              <p:cond delay="500"/>
                            </p:stCondLst>
                            <p:childTnLst>
                              <p:par>
                                <p:cTn id="102" presetID="10" presetClass="entr" presetSubtype="0" fill="hold" nodeType="afterEffect">
                                  <p:stCondLst>
                                    <p:cond delay="0"/>
                                  </p:stCondLst>
                                  <p:childTnLst>
                                    <p:set>
                                      <p:cBhvr>
                                        <p:cTn id="103" dur="1" fill="hold">
                                          <p:stCondLst>
                                            <p:cond delay="0"/>
                                          </p:stCondLst>
                                        </p:cTn>
                                        <p:tgtEl>
                                          <p:spTgt spid="32"/>
                                        </p:tgtEl>
                                        <p:attrNameLst>
                                          <p:attrName>style.visibility</p:attrName>
                                        </p:attrNameLst>
                                      </p:cBhvr>
                                      <p:to>
                                        <p:strVal val="visible"/>
                                      </p:to>
                                    </p:set>
                                    <p:animEffect transition="in" filter="fade">
                                      <p:cBhvr>
                                        <p:cTn id="104" dur="500"/>
                                        <p:tgtEl>
                                          <p:spTgt spid="32"/>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3"/>
                                        </p:tgtEl>
                                        <p:attrNameLst>
                                          <p:attrName>style.visibility</p:attrName>
                                        </p:attrNameLst>
                                      </p:cBhvr>
                                      <p:to>
                                        <p:strVal val="visible"/>
                                      </p:to>
                                    </p:set>
                                    <p:animEffect transition="in" filter="fade">
                                      <p:cBhvr>
                                        <p:cTn id="107" dur="500"/>
                                        <p:tgtEl>
                                          <p:spTgt spid="33"/>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nodeType="clickEffect">
                                  <p:stCondLst>
                                    <p:cond delay="0"/>
                                  </p:stCondLst>
                                  <p:childTnLst>
                                    <p:set>
                                      <p:cBhvr>
                                        <p:cTn id="111" dur="1" fill="hold">
                                          <p:stCondLst>
                                            <p:cond delay="0"/>
                                          </p:stCondLst>
                                        </p:cTn>
                                        <p:tgtEl>
                                          <p:spTgt spid="17"/>
                                        </p:tgtEl>
                                        <p:attrNameLst>
                                          <p:attrName>style.visibility</p:attrName>
                                        </p:attrNameLst>
                                      </p:cBhvr>
                                      <p:to>
                                        <p:strVal val="visible"/>
                                      </p:to>
                                    </p:set>
                                    <p:animEffect transition="in" filter="wipe(down)">
                                      <p:cBhvr>
                                        <p:cTn id="112" dur="500"/>
                                        <p:tgtEl>
                                          <p:spTgt spid="17"/>
                                        </p:tgtEl>
                                      </p:cBhvr>
                                    </p:animEffect>
                                  </p:childTnLst>
                                </p:cTn>
                              </p:par>
                            </p:childTnLst>
                          </p:cTn>
                        </p:par>
                        <p:par>
                          <p:cTn id="113" fill="hold">
                            <p:stCondLst>
                              <p:cond delay="500"/>
                            </p:stCondLst>
                            <p:childTnLst>
                              <p:par>
                                <p:cTn id="114" presetID="10" presetClass="entr" presetSubtype="0" fill="hold" nodeType="afterEffect">
                                  <p:stCondLst>
                                    <p:cond delay="0"/>
                                  </p:stCondLst>
                                  <p:childTnLst>
                                    <p:set>
                                      <p:cBhvr>
                                        <p:cTn id="115" dur="1" fill="hold">
                                          <p:stCondLst>
                                            <p:cond delay="0"/>
                                          </p:stCondLst>
                                        </p:cTn>
                                        <p:tgtEl>
                                          <p:spTgt spid="19"/>
                                        </p:tgtEl>
                                        <p:attrNameLst>
                                          <p:attrName>style.visibility</p:attrName>
                                        </p:attrNameLst>
                                      </p:cBhvr>
                                      <p:to>
                                        <p:strVal val="visible"/>
                                      </p:to>
                                    </p:set>
                                    <p:animEffect transition="in" filter="fade">
                                      <p:cBhvr>
                                        <p:cTn id="116" dur="500"/>
                                        <p:tgtEl>
                                          <p:spTgt spid="19"/>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25"/>
                                        </p:tgtEl>
                                        <p:attrNameLst>
                                          <p:attrName>style.visibility</p:attrName>
                                        </p:attrNameLst>
                                      </p:cBhvr>
                                      <p:to>
                                        <p:strVal val="visible"/>
                                      </p:to>
                                    </p:set>
                                    <p:animEffect transition="in" filter="fade">
                                      <p:cBhvr>
                                        <p:cTn id="11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0" grpId="0"/>
      <p:bldP spid="12" grpId="0" animBg="1"/>
      <p:bldP spid="15" grpId="0"/>
      <p:bldP spid="16" grpId="0"/>
      <p:bldP spid="18" grpId="0" animBg="1"/>
      <p:bldP spid="24" grpId="0"/>
      <p:bldP spid="25" grpId="0"/>
      <p:bldP spid="27" grpId="0"/>
      <p:bldP spid="30" grpId="0" animBg="1"/>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Design Services, Not Servers</a:t>
            </a:r>
            <a:endParaRPr lang="en-US" dirty="0"/>
          </a:p>
        </p:txBody>
      </p:sp>
      <p:sp>
        <p:nvSpPr>
          <p:cNvPr id="3" name="Footer Placeholder 2"/>
          <p:cNvSpPr>
            <a:spLocks noGrp="1"/>
          </p:cNvSpPr>
          <p:nvPr>
            <p:ph type="ftr" sz="quarter" idx="3"/>
          </p:nvPr>
        </p:nvSpPr>
        <p:spPr/>
        <p:txBody>
          <a:bodyPr/>
          <a:lstStyle/>
          <a:p>
            <a:r>
              <a:rPr lang="en-US" dirty="0" smtClean="0"/>
              <a:t>© 2020 Amazon Web Services, </a:t>
            </a:r>
            <a:r>
              <a:rPr lang="en-US" dirty="0" smtClean="0"/>
              <a:t>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4</a:t>
            </a:fld>
            <a:endParaRPr lang="en-US"/>
          </a:p>
        </p:txBody>
      </p:sp>
      <p:sp>
        <p:nvSpPr>
          <p:cNvPr id="5" name="Content Placeholder 2"/>
          <p:cNvSpPr txBox="1">
            <a:spLocks/>
          </p:cNvSpPr>
          <p:nvPr/>
        </p:nvSpPr>
        <p:spPr>
          <a:xfrm>
            <a:off x="422787" y="1189180"/>
            <a:ext cx="11499975" cy="669118"/>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lIns="91440" tIns="0" rIns="91440" bIns="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spcAft>
                <a:spcPts val="800"/>
              </a:spcAft>
              <a:buFont typeface="Arial" panose="020B0604020202020204" pitchFamily="34" charset="0"/>
              <a:buNone/>
            </a:pPr>
            <a:r>
              <a:rPr lang="en-US" sz="2400" i="1" dirty="0" smtClean="0">
                <a:latin typeface="+mj-lt"/>
                <a:ea typeface="Amazon Ember" panose="020B0603020204020204" pitchFamily="34" charset="0"/>
                <a:cs typeface="Amazon Ember" panose="020B0603020204020204" pitchFamily="34" charset="0"/>
              </a:rPr>
              <a:t>Leverage the breadth of AWS; don't limit your infrastructure to servers</a:t>
            </a:r>
            <a:endParaRPr lang="en-US" sz="2400" i="1" dirty="0">
              <a:latin typeface="+mj-lt"/>
              <a:ea typeface="Amazon Ember" panose="020B0603020204020204" pitchFamily="34" charset="0"/>
              <a:cs typeface="Amazon Ember" panose="020B0603020204020204" pitchFamily="34" charset="0"/>
            </a:endParaRPr>
          </a:p>
        </p:txBody>
      </p:sp>
      <p:sp>
        <p:nvSpPr>
          <p:cNvPr id="6" name="TextBox 5"/>
          <p:cNvSpPr txBox="1"/>
          <p:nvPr/>
        </p:nvSpPr>
        <p:spPr>
          <a:xfrm>
            <a:off x="8303764" y="1970862"/>
            <a:ext cx="2174589" cy="461665"/>
          </a:xfrm>
          <a:prstGeom prst="rect">
            <a:avLst/>
          </a:prstGeom>
          <a:noFill/>
        </p:spPr>
        <p:txBody>
          <a:bodyPr wrap="square" rtlCol="0">
            <a:spAutoFit/>
          </a:bodyPr>
          <a:lstStyle/>
          <a:p>
            <a:pPr algn="ctr"/>
            <a:r>
              <a:rPr lang="en-US" sz="2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Best practice</a:t>
            </a:r>
          </a:p>
        </p:txBody>
      </p:sp>
      <p:sp>
        <p:nvSpPr>
          <p:cNvPr id="7" name="TextBox 6"/>
          <p:cNvSpPr txBox="1"/>
          <p:nvPr/>
        </p:nvSpPr>
        <p:spPr>
          <a:xfrm>
            <a:off x="2026959" y="1970862"/>
            <a:ext cx="2174589" cy="461665"/>
          </a:xfrm>
          <a:prstGeom prst="rect">
            <a:avLst/>
          </a:prstGeom>
          <a:noFill/>
        </p:spPr>
        <p:txBody>
          <a:bodyPr wrap="square" rtlCol="0">
            <a:spAutoFit/>
          </a:bodyPr>
          <a:lstStyle/>
          <a:p>
            <a:pPr algn="ctr"/>
            <a:r>
              <a:rPr lang="en-US" sz="2400" dirty="0">
                <a:solidFill>
                  <a:srgbClr val="C00000"/>
                </a:solidFill>
                <a:latin typeface="Amazon Ember" panose="020B0603020204020204" pitchFamily="34" charset="0"/>
                <a:ea typeface="Amazon Ember" panose="020B0603020204020204" pitchFamily="34" charset="0"/>
                <a:cs typeface="Amazon Ember" panose="020B0603020204020204" pitchFamily="34" charset="0"/>
              </a:rPr>
              <a:t>Anti-pattern</a:t>
            </a:r>
          </a:p>
        </p:txBody>
      </p:sp>
      <p:sp>
        <p:nvSpPr>
          <p:cNvPr id="8" name="Content Placeholder 8"/>
          <p:cNvSpPr txBox="1">
            <a:spLocks/>
          </p:cNvSpPr>
          <p:nvPr/>
        </p:nvSpPr>
        <p:spPr>
          <a:xfrm>
            <a:off x="422787" y="2406899"/>
            <a:ext cx="5382931" cy="31861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Tx/>
              <a:buBlip>
                <a:blip r:embed="rId3"/>
              </a:buBlip>
              <a:defRPr sz="2800" b="0" i="0" kern="1200">
                <a:solidFill>
                  <a:schemeClr val="tx1"/>
                </a:solidFill>
                <a:latin typeface="Amazon Ember Light" charset="0"/>
                <a:ea typeface="Amazon Ember Light" charset="0"/>
                <a:cs typeface="Amazon Ember Light" charset="0"/>
              </a:defRPr>
            </a:lvl1pPr>
            <a:lvl2pPr marL="685800" indent="-228600" algn="l" defTabSz="914400" rtl="0" eaLnBrk="1" latinLnBrk="0" hangingPunct="1">
              <a:lnSpc>
                <a:spcPct val="90000"/>
              </a:lnSpc>
              <a:spcBef>
                <a:spcPts val="500"/>
              </a:spcBef>
              <a:buFontTx/>
              <a:buBlip>
                <a:blip r:embed="rId3"/>
              </a:buBlip>
              <a:defRPr sz="2400" b="0" i="0" kern="1200">
                <a:solidFill>
                  <a:schemeClr val="tx1"/>
                </a:solidFill>
                <a:latin typeface="Amazon Ember Light" charset="0"/>
                <a:ea typeface="Amazon Ember Light" charset="0"/>
                <a:cs typeface="Amazon Ember Light" charset="0"/>
              </a:defRPr>
            </a:lvl2pPr>
            <a:lvl3pPr marL="1143000" indent="-228600" algn="l" defTabSz="914400" rtl="0" eaLnBrk="1" latinLnBrk="0" hangingPunct="1">
              <a:lnSpc>
                <a:spcPct val="90000"/>
              </a:lnSpc>
              <a:spcBef>
                <a:spcPts val="500"/>
              </a:spcBef>
              <a:buFontTx/>
              <a:buBlip>
                <a:blip r:embed="rId3"/>
              </a:buBlip>
              <a:defRPr sz="2000" b="0" i="0" kern="1200">
                <a:solidFill>
                  <a:schemeClr val="tx1"/>
                </a:solidFill>
                <a:latin typeface="Amazon Ember Light" charset="0"/>
                <a:ea typeface="Amazon Ember Light" charset="0"/>
                <a:cs typeface="Amazon Ember Light" charset="0"/>
              </a:defRPr>
            </a:lvl3pPr>
            <a:lvl4pPr marL="1600200" indent="-228600" algn="l" defTabSz="914400" rtl="0" eaLnBrk="1" latinLnBrk="0" hangingPunct="1">
              <a:lnSpc>
                <a:spcPct val="90000"/>
              </a:lnSpc>
              <a:spcBef>
                <a:spcPts val="500"/>
              </a:spcBef>
              <a:buFontTx/>
              <a:buBlip>
                <a:blip r:embed="rId3"/>
              </a:buBlip>
              <a:defRPr sz="1800" b="0" i="0" kern="1200">
                <a:solidFill>
                  <a:schemeClr val="tx1"/>
                </a:solidFill>
                <a:latin typeface="Amazon Ember Light" charset="0"/>
                <a:ea typeface="Amazon Ember Light" charset="0"/>
                <a:cs typeface="Amazon Ember Light" charset="0"/>
              </a:defRPr>
            </a:lvl4pPr>
            <a:lvl5pPr marL="2057400" indent="-228600" algn="l" defTabSz="914400" rtl="0" eaLnBrk="1" latinLnBrk="0" hangingPunct="1">
              <a:lnSpc>
                <a:spcPct val="90000"/>
              </a:lnSpc>
              <a:spcBef>
                <a:spcPts val="500"/>
              </a:spcBef>
              <a:buFontTx/>
              <a:buBlip>
                <a:blip r:embed="rId3"/>
              </a:buBlip>
              <a:defRPr sz="1800" b="0" i="0" kern="1200">
                <a:solidFill>
                  <a:schemeClr val="tx1"/>
                </a:solidFill>
                <a:latin typeface="Amazon Ember Light" charset="0"/>
                <a:ea typeface="Amazon Ember Light" charset="0"/>
                <a:cs typeface="Amazon Ember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01638" lvl="1" indent="-395288">
              <a:lnSpc>
                <a:spcPct val="100000"/>
              </a:lnSpc>
              <a:spcBef>
                <a:spcPts val="1200"/>
              </a:spcBef>
            </a:pPr>
            <a:r>
              <a:rPr lang="en-US" sz="2000" dirty="0">
                <a:latin typeface="+mj-lt"/>
                <a:ea typeface="Amazon Ember" panose="020B0603020204020204" pitchFamily="34" charset="0"/>
                <a:cs typeface="Amazon Ember" panose="020B0603020204020204" pitchFamily="34" charset="0"/>
              </a:rPr>
              <a:t>Simple applications run on persistent </a:t>
            </a:r>
            <a:r>
              <a:rPr lang="en-US" sz="2000" dirty="0" smtClean="0">
                <a:latin typeface="+mj-lt"/>
                <a:ea typeface="Amazon Ember" panose="020B0603020204020204" pitchFamily="34" charset="0"/>
                <a:cs typeface="Amazon Ember" panose="020B0603020204020204" pitchFamily="34" charset="0"/>
              </a:rPr>
              <a:t>servers</a:t>
            </a:r>
            <a:endParaRPr lang="en-US" sz="2000" dirty="0">
              <a:latin typeface="+mj-lt"/>
              <a:ea typeface="Amazon Ember" panose="020B0603020204020204" pitchFamily="34" charset="0"/>
              <a:cs typeface="Amazon Ember" panose="020B0603020204020204" pitchFamily="34" charset="0"/>
            </a:endParaRPr>
          </a:p>
          <a:p>
            <a:pPr marL="401638" lvl="1" indent="-395288">
              <a:lnSpc>
                <a:spcPct val="100000"/>
              </a:lnSpc>
              <a:spcBef>
                <a:spcPts val="1200"/>
              </a:spcBef>
            </a:pPr>
            <a:r>
              <a:rPr lang="en-US" sz="2000" dirty="0">
                <a:latin typeface="+mj-lt"/>
                <a:ea typeface="Amazon Ember" panose="020B0603020204020204" pitchFamily="34" charset="0"/>
                <a:cs typeface="Amazon Ember" panose="020B0603020204020204" pitchFamily="34" charset="0"/>
              </a:rPr>
              <a:t>Applications communicate directly with one </a:t>
            </a:r>
            <a:r>
              <a:rPr lang="en-US" sz="2000" dirty="0" smtClean="0">
                <a:latin typeface="+mj-lt"/>
                <a:ea typeface="Amazon Ember" panose="020B0603020204020204" pitchFamily="34" charset="0"/>
                <a:cs typeface="Amazon Ember" panose="020B0603020204020204" pitchFamily="34" charset="0"/>
              </a:rPr>
              <a:t>another</a:t>
            </a:r>
            <a:endParaRPr lang="en-US" sz="2000" dirty="0">
              <a:latin typeface="+mj-lt"/>
              <a:ea typeface="Amazon Ember" panose="020B0603020204020204" pitchFamily="34" charset="0"/>
              <a:cs typeface="Amazon Ember" panose="020B0603020204020204" pitchFamily="34" charset="0"/>
            </a:endParaRPr>
          </a:p>
          <a:p>
            <a:pPr marL="401638" lvl="1" indent="-395288">
              <a:lnSpc>
                <a:spcPct val="100000"/>
              </a:lnSpc>
              <a:spcBef>
                <a:spcPts val="1200"/>
              </a:spcBef>
            </a:pPr>
            <a:r>
              <a:rPr lang="en-US" sz="2000" dirty="0">
                <a:latin typeface="+mj-lt"/>
                <a:ea typeface="Amazon Ember" panose="020B0603020204020204" pitchFamily="34" charset="0"/>
                <a:cs typeface="Amazon Ember" panose="020B0603020204020204" pitchFamily="34" charset="0"/>
              </a:rPr>
              <a:t>Static web assets are stored locally on </a:t>
            </a:r>
            <a:r>
              <a:rPr lang="en-US" sz="2000" dirty="0" smtClean="0">
                <a:latin typeface="+mj-lt"/>
                <a:ea typeface="Amazon Ember" panose="020B0603020204020204" pitchFamily="34" charset="0"/>
                <a:cs typeface="Amazon Ember" panose="020B0603020204020204" pitchFamily="34" charset="0"/>
              </a:rPr>
              <a:t>instances</a:t>
            </a:r>
            <a:endParaRPr lang="en-US" sz="2000" dirty="0">
              <a:latin typeface="+mj-lt"/>
              <a:ea typeface="Amazon Ember" panose="020B0603020204020204" pitchFamily="34" charset="0"/>
              <a:cs typeface="Amazon Ember" panose="020B0603020204020204" pitchFamily="34" charset="0"/>
            </a:endParaRPr>
          </a:p>
          <a:p>
            <a:pPr marL="401638" lvl="1" indent="-395288">
              <a:lnSpc>
                <a:spcPct val="100000"/>
              </a:lnSpc>
              <a:spcBef>
                <a:spcPts val="1200"/>
              </a:spcBef>
            </a:pPr>
            <a:r>
              <a:rPr lang="en-US" sz="2000" dirty="0">
                <a:latin typeface="+mj-lt"/>
                <a:ea typeface="Amazon Ember" panose="020B0603020204020204" pitchFamily="34" charset="0"/>
                <a:cs typeface="Amazon Ember" panose="020B0603020204020204" pitchFamily="34" charset="0"/>
              </a:rPr>
              <a:t>Back-end servers handle user authentication and user state </a:t>
            </a:r>
            <a:r>
              <a:rPr lang="en-US" sz="2000" dirty="0" smtClean="0">
                <a:latin typeface="+mj-lt"/>
                <a:ea typeface="Amazon Ember" panose="020B0603020204020204" pitchFamily="34" charset="0"/>
                <a:cs typeface="Amazon Ember" panose="020B0603020204020204" pitchFamily="34" charset="0"/>
              </a:rPr>
              <a:t>storage</a:t>
            </a:r>
            <a:endParaRPr lang="en-US" sz="1200" dirty="0">
              <a:latin typeface="+mj-lt"/>
              <a:ea typeface="Amazon Ember" panose="020B0603020204020204" pitchFamily="34" charset="0"/>
              <a:cs typeface="Amazon Ember" panose="020B0603020204020204" pitchFamily="34" charset="0"/>
            </a:endParaRPr>
          </a:p>
        </p:txBody>
      </p:sp>
      <p:sp>
        <p:nvSpPr>
          <p:cNvPr id="9" name="Content Placeholder 8">
            <a:extLst>
              <a:ext uri="{FF2B5EF4-FFF2-40B4-BE49-F238E27FC236}">
                <a16:creationId xmlns:a16="http://schemas.microsoft.com/office/drawing/2014/main" id="{B7232B38-24AF-1143-8C03-C6D32A509D72}"/>
              </a:ext>
            </a:extLst>
          </p:cNvPr>
          <p:cNvSpPr txBox="1">
            <a:spLocks/>
          </p:cNvSpPr>
          <p:nvPr/>
        </p:nvSpPr>
        <p:spPr>
          <a:xfrm>
            <a:off x="6329499" y="2406898"/>
            <a:ext cx="5382931" cy="34669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Tx/>
              <a:buBlip>
                <a:blip r:embed="rId3"/>
              </a:buBlip>
              <a:defRPr sz="2800" b="0" i="0" kern="1200">
                <a:solidFill>
                  <a:schemeClr val="tx1"/>
                </a:solidFill>
                <a:latin typeface="Amazon Ember Light" charset="0"/>
                <a:ea typeface="Amazon Ember Light" charset="0"/>
                <a:cs typeface="Amazon Ember Light" charset="0"/>
              </a:defRPr>
            </a:lvl1pPr>
            <a:lvl2pPr marL="685800" indent="-228600" algn="l" defTabSz="914400" rtl="0" eaLnBrk="1" latinLnBrk="0" hangingPunct="1">
              <a:lnSpc>
                <a:spcPct val="90000"/>
              </a:lnSpc>
              <a:spcBef>
                <a:spcPts val="500"/>
              </a:spcBef>
              <a:buFontTx/>
              <a:buBlip>
                <a:blip r:embed="rId3"/>
              </a:buBlip>
              <a:defRPr sz="2400" b="0" i="0" kern="1200">
                <a:solidFill>
                  <a:schemeClr val="tx1"/>
                </a:solidFill>
                <a:latin typeface="Amazon Ember Light" charset="0"/>
                <a:ea typeface="Amazon Ember Light" charset="0"/>
                <a:cs typeface="Amazon Ember Light" charset="0"/>
              </a:defRPr>
            </a:lvl2pPr>
            <a:lvl3pPr marL="1143000" indent="-228600" algn="l" defTabSz="914400" rtl="0" eaLnBrk="1" latinLnBrk="0" hangingPunct="1">
              <a:lnSpc>
                <a:spcPct val="90000"/>
              </a:lnSpc>
              <a:spcBef>
                <a:spcPts val="500"/>
              </a:spcBef>
              <a:buFontTx/>
              <a:buBlip>
                <a:blip r:embed="rId3"/>
              </a:buBlip>
              <a:defRPr sz="2000" b="0" i="0" kern="1200">
                <a:solidFill>
                  <a:schemeClr val="tx1"/>
                </a:solidFill>
                <a:latin typeface="Amazon Ember Light" charset="0"/>
                <a:ea typeface="Amazon Ember Light" charset="0"/>
                <a:cs typeface="Amazon Ember Light" charset="0"/>
              </a:defRPr>
            </a:lvl3pPr>
            <a:lvl4pPr marL="1600200" indent="-228600" algn="l" defTabSz="914400" rtl="0" eaLnBrk="1" latinLnBrk="0" hangingPunct="1">
              <a:lnSpc>
                <a:spcPct val="90000"/>
              </a:lnSpc>
              <a:spcBef>
                <a:spcPts val="500"/>
              </a:spcBef>
              <a:buFontTx/>
              <a:buBlip>
                <a:blip r:embed="rId3"/>
              </a:buBlip>
              <a:defRPr sz="1800" b="0" i="0" kern="1200">
                <a:solidFill>
                  <a:schemeClr val="tx1"/>
                </a:solidFill>
                <a:latin typeface="Amazon Ember Light" charset="0"/>
                <a:ea typeface="Amazon Ember Light" charset="0"/>
                <a:cs typeface="Amazon Ember Light" charset="0"/>
              </a:defRPr>
            </a:lvl4pPr>
            <a:lvl5pPr marL="2057400" indent="-228600" algn="l" defTabSz="914400" rtl="0" eaLnBrk="1" latinLnBrk="0" hangingPunct="1">
              <a:lnSpc>
                <a:spcPct val="90000"/>
              </a:lnSpc>
              <a:spcBef>
                <a:spcPts val="500"/>
              </a:spcBef>
              <a:buFontTx/>
              <a:buBlip>
                <a:blip r:embed="rId3"/>
              </a:buBlip>
              <a:defRPr sz="1800" b="0" i="0" kern="1200">
                <a:solidFill>
                  <a:schemeClr val="tx1"/>
                </a:solidFill>
                <a:latin typeface="Amazon Ember Light" charset="0"/>
                <a:ea typeface="Amazon Ember Light" charset="0"/>
                <a:cs typeface="Amazon Ember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01638" lvl="1" indent="-395288">
              <a:lnSpc>
                <a:spcPct val="120000"/>
              </a:lnSpc>
              <a:spcBef>
                <a:spcPts val="1200"/>
              </a:spcBef>
            </a:pPr>
            <a:r>
              <a:rPr lang="en-US" sz="2000" dirty="0">
                <a:latin typeface="+mj-lt"/>
                <a:ea typeface="Amazon Ember" panose="020B0603020204020204" pitchFamily="34" charset="0"/>
                <a:cs typeface="Amazon Ember" panose="020B0603020204020204" pitchFamily="34" charset="0"/>
              </a:rPr>
              <a:t>Serverless solution is provisioned at the time of </a:t>
            </a:r>
            <a:r>
              <a:rPr lang="en-US" sz="2000" dirty="0" smtClean="0">
                <a:latin typeface="+mj-lt"/>
                <a:ea typeface="Amazon Ember" panose="020B0603020204020204" pitchFamily="34" charset="0"/>
                <a:cs typeface="Amazon Ember" panose="020B0603020204020204" pitchFamily="34" charset="0"/>
              </a:rPr>
              <a:t>need</a:t>
            </a:r>
            <a:endParaRPr lang="en-US" sz="2000" dirty="0">
              <a:latin typeface="+mj-lt"/>
              <a:ea typeface="Amazon Ember" panose="020B0603020204020204" pitchFamily="34" charset="0"/>
              <a:cs typeface="Amazon Ember" panose="020B0603020204020204" pitchFamily="34" charset="0"/>
            </a:endParaRPr>
          </a:p>
          <a:p>
            <a:pPr marL="401638" lvl="1" indent="-395288">
              <a:lnSpc>
                <a:spcPct val="120000"/>
              </a:lnSpc>
              <a:spcBef>
                <a:spcPts val="1200"/>
              </a:spcBef>
            </a:pPr>
            <a:r>
              <a:rPr lang="en-US" sz="2000" dirty="0">
                <a:latin typeface="+mj-lt"/>
                <a:ea typeface="Amazon Ember" panose="020B0603020204020204" pitchFamily="34" charset="0"/>
                <a:cs typeface="Amazon Ember" panose="020B0603020204020204" pitchFamily="34" charset="0"/>
              </a:rPr>
              <a:t>Message queues handle communication between </a:t>
            </a:r>
            <a:r>
              <a:rPr lang="en-US" sz="2000" dirty="0" smtClean="0">
                <a:latin typeface="+mj-lt"/>
                <a:ea typeface="Amazon Ember" panose="020B0603020204020204" pitchFamily="34" charset="0"/>
                <a:cs typeface="Amazon Ember" panose="020B0603020204020204" pitchFamily="34" charset="0"/>
              </a:rPr>
              <a:t>applications</a:t>
            </a:r>
            <a:endParaRPr lang="en-US" sz="2000" dirty="0">
              <a:latin typeface="+mj-lt"/>
              <a:ea typeface="Amazon Ember" panose="020B0603020204020204" pitchFamily="34" charset="0"/>
              <a:cs typeface="Amazon Ember" panose="020B0603020204020204" pitchFamily="34" charset="0"/>
            </a:endParaRPr>
          </a:p>
          <a:p>
            <a:pPr marL="401638" lvl="1" indent="-395288">
              <a:lnSpc>
                <a:spcPct val="120000"/>
              </a:lnSpc>
              <a:spcBef>
                <a:spcPts val="1200"/>
              </a:spcBef>
            </a:pPr>
            <a:r>
              <a:rPr lang="en-US" sz="2000" dirty="0">
                <a:latin typeface="+mj-lt"/>
                <a:ea typeface="Amazon Ember" panose="020B0603020204020204" pitchFamily="34" charset="0"/>
                <a:cs typeface="Amazon Ember" panose="020B0603020204020204" pitchFamily="34" charset="0"/>
              </a:rPr>
              <a:t>Static web assets are stored externally, such as on Amazon </a:t>
            </a:r>
            <a:r>
              <a:rPr lang="en-US" sz="2000" dirty="0" smtClean="0">
                <a:latin typeface="+mj-lt"/>
                <a:ea typeface="Amazon Ember" panose="020B0603020204020204" pitchFamily="34" charset="0"/>
                <a:cs typeface="Amazon Ember" panose="020B0603020204020204" pitchFamily="34" charset="0"/>
              </a:rPr>
              <a:t>S3</a:t>
            </a:r>
            <a:endParaRPr lang="en-US" sz="2000" dirty="0">
              <a:latin typeface="+mj-lt"/>
              <a:ea typeface="Amazon Ember" panose="020B0603020204020204" pitchFamily="34" charset="0"/>
              <a:cs typeface="Amazon Ember" panose="020B0603020204020204" pitchFamily="34" charset="0"/>
            </a:endParaRPr>
          </a:p>
          <a:p>
            <a:pPr marL="401638" lvl="1" indent="-395288">
              <a:lnSpc>
                <a:spcPct val="120000"/>
              </a:lnSpc>
              <a:spcBef>
                <a:spcPts val="1200"/>
              </a:spcBef>
            </a:pPr>
            <a:r>
              <a:rPr lang="en-US" sz="2000" dirty="0">
                <a:latin typeface="+mj-lt"/>
                <a:ea typeface="Amazon Ember" panose="020B0603020204020204" pitchFamily="34" charset="0"/>
                <a:cs typeface="Amazon Ember" panose="020B0603020204020204" pitchFamily="34" charset="0"/>
              </a:rPr>
              <a:t>User authentication and user state storage are handled by </a:t>
            </a:r>
            <a:r>
              <a:rPr lang="en-US" sz="2000" dirty="0" smtClean="0">
                <a:latin typeface="+mj-lt"/>
                <a:ea typeface="Amazon Ember" panose="020B0603020204020204" pitchFamily="34" charset="0"/>
                <a:cs typeface="Amazon Ember" panose="020B0603020204020204" pitchFamily="34" charset="0"/>
              </a:rPr>
              <a:t>AWS</a:t>
            </a:r>
            <a:endParaRPr lang="en-US" sz="2000" dirty="0">
              <a:latin typeface="+mj-lt"/>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3607991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Avoid Single Points of Failure</a:t>
            </a:r>
            <a:endParaRPr lang="en-US" dirty="0"/>
          </a:p>
        </p:txBody>
      </p:sp>
      <p:sp>
        <p:nvSpPr>
          <p:cNvPr id="3" name="Footer Placeholder 2"/>
          <p:cNvSpPr>
            <a:spLocks noGrp="1"/>
          </p:cNvSpPr>
          <p:nvPr>
            <p:ph type="ftr" sz="quarter" idx="3"/>
          </p:nvPr>
        </p:nvSpPr>
        <p:spPr/>
        <p:txBody>
          <a:bodyPr/>
          <a:lstStyle/>
          <a:p>
            <a:r>
              <a:rPr lang="en-US" dirty="0" smtClean="0"/>
              <a:t>© 2020 Amazon Web Services, </a:t>
            </a:r>
            <a:r>
              <a:rPr lang="en-US" dirty="0" smtClean="0"/>
              <a:t>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5</a:t>
            </a:fld>
            <a:endParaRPr lang="en-US"/>
          </a:p>
        </p:txBody>
      </p:sp>
      <p:cxnSp>
        <p:nvCxnSpPr>
          <p:cNvPr id="5" name="Elbow Connector 4"/>
          <p:cNvCxnSpPr>
            <a:endCxn id="21" idx="1"/>
          </p:cNvCxnSpPr>
          <p:nvPr/>
        </p:nvCxnSpPr>
        <p:spPr>
          <a:xfrm>
            <a:off x="2798945" y="4376639"/>
            <a:ext cx="1394653" cy="352231"/>
          </a:xfrm>
          <a:prstGeom prst="bentConnector3">
            <a:avLst>
              <a:gd name="adj1" fmla="val 49348"/>
            </a:avLst>
          </a:prstGeom>
          <a:ln>
            <a:solidFill>
              <a:srgbClr val="008000"/>
            </a:solidFill>
          </a:ln>
          <a:effectLst/>
        </p:spPr>
        <p:style>
          <a:lnRef idx="2">
            <a:schemeClr val="accent1"/>
          </a:lnRef>
          <a:fillRef idx="0">
            <a:schemeClr val="accent1"/>
          </a:fillRef>
          <a:effectRef idx="1">
            <a:schemeClr val="accent1"/>
          </a:effectRef>
          <a:fontRef idx="minor">
            <a:schemeClr val="tx1"/>
          </a:fontRef>
        </p:style>
      </p:cxnSp>
      <p:cxnSp>
        <p:nvCxnSpPr>
          <p:cNvPr id="6" name="Elbow Connector 5"/>
          <p:cNvCxnSpPr>
            <a:stCxn id="20" idx="3"/>
            <a:endCxn id="21" idx="1"/>
          </p:cNvCxnSpPr>
          <p:nvPr/>
        </p:nvCxnSpPr>
        <p:spPr>
          <a:xfrm flipV="1">
            <a:off x="2774683" y="4728870"/>
            <a:ext cx="1418915" cy="316644"/>
          </a:xfrm>
          <a:prstGeom prst="bentConnector3">
            <a:avLst>
              <a:gd name="adj1" fmla="val 50000"/>
            </a:avLst>
          </a:prstGeom>
          <a:ln>
            <a:solidFill>
              <a:srgbClr val="008000"/>
            </a:solidFill>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6452711" y="2557709"/>
            <a:ext cx="1344569" cy="738664"/>
          </a:xfrm>
          <a:prstGeom prst="rect">
            <a:avLst/>
          </a:prstGeom>
          <a:noFill/>
        </p:spPr>
        <p:txBody>
          <a:bodyPr wrap="square" lIns="0" tIns="0" rIns="0" bIns="0" rtlCol="0">
            <a:spAutoFit/>
          </a:bodyPr>
          <a:lstStyle/>
          <a:p>
            <a:pPr algn="ctr"/>
            <a:r>
              <a:rPr lang="en-US" sz="1600" dirty="0">
                <a:latin typeface="+mj-lt"/>
                <a:ea typeface="Amazon Ember" panose="020B0603020204020204" pitchFamily="34" charset="0"/>
                <a:cs typeface="Amazon Ember" panose="020B0603020204020204" pitchFamily="34" charset="0"/>
              </a:rPr>
              <a:t>Database Server (Secondary)</a:t>
            </a:r>
          </a:p>
        </p:txBody>
      </p:sp>
      <p:pic>
        <p:nvPicPr>
          <p:cNvPr id="8" name="Picture 7" descr="EC2-Instance.png"/>
          <p:cNvPicPr>
            <a:picLocks/>
          </p:cNvPicPr>
          <p:nvPr/>
        </p:nvPicPr>
        <p:blipFill>
          <a:blip r:embed="rId3">
            <a:extLst>
              <a:ext uri="{28A0092B-C50C-407E-A947-70E740481C1C}">
                <a14:useLocalDpi xmlns:a14="http://schemas.microsoft.com/office/drawing/2010/main" val="0"/>
              </a:ext>
            </a:extLst>
          </a:blip>
          <a:stretch>
            <a:fillRect/>
          </a:stretch>
        </p:blipFill>
        <p:spPr>
          <a:xfrm>
            <a:off x="1734671" y="1432903"/>
            <a:ext cx="1005827" cy="884693"/>
          </a:xfrm>
          <a:prstGeom prst="rect">
            <a:avLst/>
          </a:prstGeom>
        </p:spPr>
      </p:pic>
      <p:sp>
        <p:nvSpPr>
          <p:cNvPr id="9" name="TextBox 8"/>
          <p:cNvSpPr txBox="1"/>
          <p:nvPr/>
        </p:nvSpPr>
        <p:spPr>
          <a:xfrm>
            <a:off x="1734671" y="3009115"/>
            <a:ext cx="1064274" cy="492443"/>
          </a:xfrm>
          <a:prstGeom prst="rect">
            <a:avLst/>
          </a:prstGeom>
          <a:noFill/>
        </p:spPr>
        <p:txBody>
          <a:bodyPr wrap="square" lIns="0" tIns="0" rIns="0" bIns="0" rtlCol="0">
            <a:spAutoFit/>
          </a:bodyPr>
          <a:lstStyle/>
          <a:p>
            <a:pPr algn="ctr"/>
            <a:r>
              <a:rPr lang="en-US" sz="1600" dirty="0" smtClean="0">
                <a:latin typeface="Amazon Ember" panose="020B0603020204020204" pitchFamily="34" charset="0"/>
                <a:ea typeface="Amazon Ember" panose="020B0603020204020204" pitchFamily="34" charset="0"/>
                <a:cs typeface="Amazon Ember" panose="020B0603020204020204" pitchFamily="34" charset="0"/>
              </a:rPr>
              <a:t>Application </a:t>
            </a:r>
            <a:r>
              <a:rPr lang="en-US" sz="1600" dirty="0">
                <a:latin typeface="Amazon Ember" panose="020B0603020204020204" pitchFamily="34" charset="0"/>
                <a:ea typeface="Amazon Ember" panose="020B0603020204020204" pitchFamily="34" charset="0"/>
                <a:cs typeface="Amazon Ember" panose="020B0603020204020204" pitchFamily="34" charset="0"/>
              </a:rPr>
              <a:t>Server</a:t>
            </a:r>
          </a:p>
        </p:txBody>
      </p:sp>
      <p:pic>
        <p:nvPicPr>
          <p:cNvPr id="10" name="Picture 9" descr="EC2-Instan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4671" y="2176669"/>
            <a:ext cx="1005827" cy="884693"/>
          </a:xfrm>
          <a:prstGeom prst="rect">
            <a:avLst/>
          </a:prstGeom>
        </p:spPr>
      </p:pic>
      <p:pic>
        <p:nvPicPr>
          <p:cNvPr id="11" name="Picture 10" descr="RDS-DB-Instac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59414" y="1853842"/>
            <a:ext cx="851555" cy="748999"/>
          </a:xfrm>
          <a:prstGeom prst="rect">
            <a:avLst/>
          </a:prstGeom>
        </p:spPr>
      </p:pic>
      <p:cxnSp>
        <p:nvCxnSpPr>
          <p:cNvPr id="12" name="Elbow Connector 11"/>
          <p:cNvCxnSpPr>
            <a:stCxn id="10" idx="3"/>
            <a:endCxn id="11" idx="1"/>
          </p:cNvCxnSpPr>
          <p:nvPr/>
        </p:nvCxnSpPr>
        <p:spPr>
          <a:xfrm flipV="1">
            <a:off x="2740498" y="2228341"/>
            <a:ext cx="1418916" cy="390675"/>
          </a:xfrm>
          <a:prstGeom prst="bentConnector3">
            <a:avLst/>
          </a:prstGeom>
          <a:ln>
            <a:solidFill>
              <a:srgbClr val="008000"/>
            </a:solidFill>
          </a:ln>
          <a:effectLst/>
        </p:spPr>
        <p:style>
          <a:lnRef idx="2">
            <a:schemeClr val="accent1"/>
          </a:lnRef>
          <a:fillRef idx="0">
            <a:schemeClr val="accent1"/>
          </a:fillRef>
          <a:effectRef idx="1">
            <a:schemeClr val="accent1"/>
          </a:effectRef>
          <a:fontRef idx="minor">
            <a:schemeClr val="tx1"/>
          </a:fontRef>
        </p:style>
      </p:cxnSp>
      <p:cxnSp>
        <p:nvCxnSpPr>
          <p:cNvPr id="13" name="Elbow Connector 12"/>
          <p:cNvCxnSpPr>
            <a:stCxn id="8" idx="3"/>
            <a:endCxn id="11" idx="1"/>
          </p:cNvCxnSpPr>
          <p:nvPr/>
        </p:nvCxnSpPr>
        <p:spPr>
          <a:xfrm>
            <a:off x="2740498" y="1875250"/>
            <a:ext cx="1418916" cy="353092"/>
          </a:xfrm>
          <a:prstGeom prst="bentConnector3">
            <a:avLst/>
          </a:prstGeom>
          <a:ln>
            <a:solidFill>
              <a:srgbClr val="008000"/>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996820" y="2558587"/>
            <a:ext cx="1190164" cy="738664"/>
          </a:xfrm>
          <a:prstGeom prst="rect">
            <a:avLst/>
          </a:prstGeom>
          <a:noFill/>
        </p:spPr>
        <p:txBody>
          <a:bodyPr wrap="square" lIns="0" tIns="0" rIns="0" bIns="0" rtlCol="0">
            <a:spAutoFit/>
          </a:bodyPr>
          <a:lstStyle/>
          <a:p>
            <a:pPr algn="ctr"/>
            <a:r>
              <a:rPr lang="en-US" sz="1600" dirty="0">
                <a:latin typeface="+mj-lt"/>
                <a:ea typeface="Amazon Ember" panose="020B0603020204020204" pitchFamily="34" charset="0"/>
                <a:cs typeface="Amazon Ember" panose="020B0603020204020204" pitchFamily="34" charset="0"/>
              </a:rPr>
              <a:t>Database Server (Primary)</a:t>
            </a:r>
          </a:p>
        </p:txBody>
      </p:sp>
      <p:pic>
        <p:nvPicPr>
          <p:cNvPr id="15" name="Picture 14" descr="RDS-DB-Instace-tandby-Multi-AZ-.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06753" y="1879977"/>
            <a:ext cx="836484" cy="700077"/>
          </a:xfrm>
          <a:prstGeom prst="rect">
            <a:avLst/>
          </a:prstGeom>
        </p:spPr>
      </p:pic>
      <p:cxnSp>
        <p:nvCxnSpPr>
          <p:cNvPr id="16" name="Elbow Connector 15"/>
          <p:cNvCxnSpPr>
            <a:stCxn id="15" idx="1"/>
            <a:endCxn id="11" idx="3"/>
          </p:cNvCxnSpPr>
          <p:nvPr/>
        </p:nvCxnSpPr>
        <p:spPr>
          <a:xfrm rot="10800000">
            <a:off x="5010968" y="2228341"/>
            <a:ext cx="1695784" cy="1675"/>
          </a:xfrm>
          <a:prstGeom prst="bentConnector3">
            <a:avLst>
              <a:gd name="adj1" fmla="val 50000"/>
            </a:avLst>
          </a:prstGeom>
          <a:ln>
            <a:solidFill>
              <a:schemeClr val="tx1"/>
            </a:solidFill>
            <a:prstDash val="sysDash"/>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864681" y="2250348"/>
            <a:ext cx="1677637" cy="400110"/>
          </a:xfrm>
          <a:prstGeom prst="rect">
            <a:avLst/>
          </a:prstGeom>
          <a:noFill/>
        </p:spPr>
        <p:txBody>
          <a:bodyPr wrap="square" rtlCol="0" anchor="b">
            <a:spAutoFit/>
          </a:bodyPr>
          <a:lstStyle/>
          <a:p>
            <a:pPr algn="r"/>
            <a:r>
              <a:rPr lang="en-US" sz="2000" dirty="0">
                <a:solidFill>
                  <a:srgbClr val="FFC000"/>
                </a:solidFill>
                <a:latin typeface="+mj-lt"/>
                <a:ea typeface="Amazon Ember" panose="020B0603020204020204" pitchFamily="34" charset="0"/>
                <a:cs typeface="Amazon Ember" panose="020B0603020204020204" pitchFamily="34" charset="0"/>
              </a:rPr>
              <a:t>Replication</a:t>
            </a:r>
          </a:p>
        </p:txBody>
      </p:sp>
      <p:pic>
        <p:nvPicPr>
          <p:cNvPr id="18" name="Picture 17" descr="EC2-Instan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8856" y="3859400"/>
            <a:ext cx="1005827" cy="884693"/>
          </a:xfrm>
          <a:prstGeom prst="rect">
            <a:avLst/>
          </a:prstGeom>
        </p:spPr>
      </p:pic>
      <p:sp>
        <p:nvSpPr>
          <p:cNvPr id="19" name="TextBox 18"/>
          <p:cNvSpPr txBox="1"/>
          <p:nvPr/>
        </p:nvSpPr>
        <p:spPr>
          <a:xfrm>
            <a:off x="1651808" y="5495737"/>
            <a:ext cx="1122876" cy="492443"/>
          </a:xfrm>
          <a:prstGeom prst="rect">
            <a:avLst/>
          </a:prstGeom>
          <a:noFill/>
        </p:spPr>
        <p:txBody>
          <a:bodyPr wrap="square" lIns="0" tIns="0" rIns="0" bIns="0" rtlCol="0">
            <a:spAutoFit/>
          </a:bodyPr>
          <a:lstStyle/>
          <a:p>
            <a:pPr algn="ctr"/>
            <a:r>
              <a:rPr lang="en-US" sz="1600" dirty="0" smtClean="0">
                <a:latin typeface="Amazon Ember" panose="020B0603020204020204" pitchFamily="34" charset="0"/>
                <a:ea typeface="Amazon Ember" panose="020B0603020204020204" pitchFamily="34" charset="0"/>
                <a:cs typeface="Amazon Ember" panose="020B0603020204020204" pitchFamily="34" charset="0"/>
              </a:rPr>
              <a:t>Application </a:t>
            </a:r>
            <a:r>
              <a:rPr lang="en-US" sz="1600" dirty="0">
                <a:latin typeface="Amazon Ember" panose="020B0603020204020204" pitchFamily="34" charset="0"/>
                <a:ea typeface="Amazon Ember" panose="020B0603020204020204" pitchFamily="34" charset="0"/>
                <a:cs typeface="Amazon Ember" panose="020B0603020204020204" pitchFamily="34" charset="0"/>
              </a:rPr>
              <a:t>Server</a:t>
            </a:r>
          </a:p>
        </p:txBody>
      </p:sp>
      <p:pic>
        <p:nvPicPr>
          <p:cNvPr id="20" name="Picture 19" descr="EC2-Instan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8856" y="4603167"/>
            <a:ext cx="1005827" cy="884693"/>
          </a:xfrm>
          <a:prstGeom prst="rect">
            <a:avLst/>
          </a:prstGeom>
        </p:spPr>
      </p:pic>
      <p:pic>
        <p:nvPicPr>
          <p:cNvPr id="21" name="Picture 20" descr="RDS-DB-Instac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93598" y="4354370"/>
            <a:ext cx="851555" cy="748999"/>
          </a:xfrm>
          <a:prstGeom prst="rect">
            <a:avLst/>
          </a:prstGeom>
        </p:spPr>
      </p:pic>
      <p:grpSp>
        <p:nvGrpSpPr>
          <p:cNvPr id="22" name="Group 21"/>
          <p:cNvGrpSpPr/>
          <p:nvPr/>
        </p:nvGrpSpPr>
        <p:grpSpPr>
          <a:xfrm>
            <a:off x="6451744" y="4380064"/>
            <a:ext cx="1346503" cy="1394968"/>
            <a:chOff x="4917098" y="3595276"/>
            <a:chExt cx="1009877" cy="1046225"/>
          </a:xfrm>
        </p:grpSpPr>
        <p:sp>
          <p:nvSpPr>
            <p:cNvPr id="23" name="TextBox 22"/>
            <p:cNvSpPr txBox="1"/>
            <p:nvPr/>
          </p:nvSpPr>
          <p:spPr>
            <a:xfrm>
              <a:off x="4917098" y="4087504"/>
              <a:ext cx="1009877" cy="553997"/>
            </a:xfrm>
            <a:prstGeom prst="rect">
              <a:avLst/>
            </a:prstGeom>
            <a:noFill/>
          </p:spPr>
          <p:txBody>
            <a:bodyPr wrap="square" lIns="0" tIns="0" rIns="0" bIns="0" rtlCol="0">
              <a:spAutoFit/>
            </a:bodyPr>
            <a:lstStyle/>
            <a:p>
              <a:pPr algn="ctr"/>
              <a:r>
                <a:rPr lang="en-US" sz="1600" dirty="0">
                  <a:latin typeface="+mj-lt"/>
                  <a:ea typeface="Amazon Ember" panose="020B0603020204020204" pitchFamily="34" charset="0"/>
                  <a:cs typeface="Amazon Ember" panose="020B0603020204020204" pitchFamily="34" charset="0"/>
                </a:rPr>
                <a:t>Database Server (Secondary)</a:t>
              </a:r>
            </a:p>
          </p:txBody>
        </p:sp>
        <p:pic>
          <p:nvPicPr>
            <p:cNvPr id="24" name="Picture 23" descr="RDS-DB-Instace-tandby-Multi-AZ-.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23563" y="3595276"/>
              <a:ext cx="596949" cy="525058"/>
            </a:xfrm>
            <a:prstGeom prst="rect">
              <a:avLst/>
            </a:prstGeom>
          </p:spPr>
        </p:pic>
      </p:grpSp>
      <p:sp>
        <p:nvSpPr>
          <p:cNvPr id="25" name="Multiply 24"/>
          <p:cNvSpPr/>
          <p:nvPr/>
        </p:nvSpPr>
        <p:spPr>
          <a:xfrm>
            <a:off x="4070449" y="4260605"/>
            <a:ext cx="1097853" cy="973595"/>
          </a:xfrm>
          <a:prstGeom prst="mathMultiply">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6" name="Down Arrow 25"/>
          <p:cNvSpPr/>
          <p:nvPr/>
        </p:nvSpPr>
        <p:spPr>
          <a:xfrm>
            <a:off x="4066875" y="3399488"/>
            <a:ext cx="1036633" cy="707116"/>
          </a:xfrm>
          <a:prstGeom prst="downArrow">
            <a:avLst/>
          </a:prstGeom>
          <a:solidFill>
            <a:srgbClr val="00B05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7" name="TextBox 26"/>
          <p:cNvSpPr txBox="1"/>
          <p:nvPr/>
        </p:nvSpPr>
        <p:spPr>
          <a:xfrm>
            <a:off x="8245552" y="1653189"/>
            <a:ext cx="2970924" cy="1323439"/>
          </a:xfrm>
          <a:prstGeom prst="rect">
            <a:avLst/>
          </a:prstGeom>
          <a:solidFill>
            <a:srgbClr val="FFFAD0"/>
          </a:solidFill>
          <a:ln>
            <a:solidFill>
              <a:schemeClr val="accent1"/>
            </a:solidFill>
          </a:ln>
        </p:spPr>
        <p:txBody>
          <a:bodyPr wrap="square" rtlCol="0">
            <a:spAutoFit/>
          </a:bodyPr>
          <a:lstStyle/>
          <a:p>
            <a:r>
              <a:rPr lang="en-US" sz="2000" dirty="0">
                <a:latin typeface="Amazon Ember" panose="02000000000000000000" pitchFamily="2" charset="0"/>
                <a:ea typeface="Amazon Ember" panose="02000000000000000000" pitchFamily="2" charset="0"/>
                <a:cs typeface="Amazon Ember" panose="020B0603020204020204" pitchFamily="34" charset="0"/>
              </a:rPr>
              <a:t>Create a secondary (standby) database server and replicate the </a:t>
            </a:r>
            <a:r>
              <a:rPr lang="en-US" sz="2000" dirty="0" smtClean="0">
                <a:latin typeface="Amazon Ember" panose="02000000000000000000" pitchFamily="2" charset="0"/>
                <a:ea typeface="Amazon Ember" panose="02000000000000000000" pitchFamily="2" charset="0"/>
                <a:cs typeface="Amazon Ember" panose="020B0603020204020204" pitchFamily="34" charset="0"/>
              </a:rPr>
              <a:t>data</a:t>
            </a:r>
            <a:endParaRPr lang="en-US" sz="2000" dirty="0">
              <a:latin typeface="Amazon Ember" panose="02000000000000000000" pitchFamily="2" charset="0"/>
              <a:ea typeface="Amazon Ember" panose="02000000000000000000" pitchFamily="2" charset="0"/>
              <a:cs typeface="Amazon Ember" panose="020B0603020204020204" pitchFamily="34" charset="0"/>
            </a:endParaRPr>
          </a:p>
        </p:txBody>
      </p:sp>
      <p:sp>
        <p:nvSpPr>
          <p:cNvPr id="28" name="TextBox 27"/>
          <p:cNvSpPr txBox="1"/>
          <p:nvPr/>
        </p:nvSpPr>
        <p:spPr>
          <a:xfrm>
            <a:off x="8131902" y="4338629"/>
            <a:ext cx="3198221" cy="707886"/>
          </a:xfrm>
          <a:prstGeom prst="rect">
            <a:avLst/>
          </a:prstGeom>
          <a:solidFill>
            <a:srgbClr val="FFFAD0"/>
          </a:solidFill>
          <a:ln>
            <a:solidFill>
              <a:schemeClr val="accent1"/>
            </a:solidFill>
          </a:ln>
        </p:spPr>
        <p:txBody>
          <a:bodyPr wrap="square" rtlCol="0">
            <a:spAutoFit/>
          </a:bodyPr>
          <a:lstStyle/>
          <a:p>
            <a:r>
              <a:rPr lang="en-US" sz="2000" dirty="0">
                <a:latin typeface="Amazon Ember" panose="020B0603020204020204" pitchFamily="34" charset="0"/>
                <a:ea typeface="Amazon Ember" panose="020B0603020204020204" pitchFamily="34" charset="0"/>
                <a:cs typeface="Amazon Ember" panose="020B0603020204020204" pitchFamily="34" charset="0"/>
              </a:rPr>
              <a:t>Secondary server picks up the </a:t>
            </a:r>
            <a:r>
              <a:rPr lang="en-US" sz="2000" dirty="0" smtClean="0">
                <a:latin typeface="Amazon Ember" panose="020B0603020204020204" pitchFamily="34" charset="0"/>
                <a:ea typeface="Amazon Ember" panose="020B0603020204020204" pitchFamily="34" charset="0"/>
                <a:cs typeface="Amazon Ember" panose="020B0603020204020204" pitchFamily="34" charset="0"/>
              </a:rPr>
              <a:t>load</a:t>
            </a:r>
            <a:endParaRPr lang="en-US" sz="20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9" name="TextBox 28"/>
          <p:cNvSpPr txBox="1"/>
          <p:nvPr/>
        </p:nvSpPr>
        <p:spPr>
          <a:xfrm>
            <a:off x="3408401" y="5255494"/>
            <a:ext cx="2522417" cy="707886"/>
          </a:xfrm>
          <a:prstGeom prst="rect">
            <a:avLst/>
          </a:prstGeom>
          <a:solidFill>
            <a:srgbClr val="FFFAD0"/>
          </a:solidFill>
          <a:ln>
            <a:solidFill>
              <a:schemeClr val="accent1"/>
            </a:solidFill>
          </a:ln>
        </p:spPr>
        <p:txBody>
          <a:bodyPr wrap="square" rtlCol="0">
            <a:spAutoFit/>
          </a:bodyPr>
          <a:lstStyle/>
          <a:p>
            <a:r>
              <a:rPr lang="en-US" sz="2000" dirty="0">
                <a:latin typeface="Amazon Ember" panose="020B0603020204020204" pitchFamily="34" charset="0"/>
                <a:ea typeface="Amazon Ember" panose="020B0603020204020204" pitchFamily="34" charset="0"/>
                <a:cs typeface="Amazon Ember" panose="020B0603020204020204" pitchFamily="34" charset="0"/>
              </a:rPr>
              <a:t>Main database server goes </a:t>
            </a:r>
            <a:r>
              <a:rPr lang="en-US" sz="2000" dirty="0" smtClean="0">
                <a:latin typeface="Amazon Ember" panose="020B0603020204020204" pitchFamily="34" charset="0"/>
                <a:ea typeface="Amazon Ember" panose="020B0603020204020204" pitchFamily="34" charset="0"/>
                <a:cs typeface="Amazon Ember" panose="020B0603020204020204" pitchFamily="34" charset="0"/>
              </a:rPr>
              <a:t>offline</a:t>
            </a:r>
            <a:endParaRPr lang="en-US" sz="20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30" name="TextBox 29"/>
          <p:cNvSpPr txBox="1"/>
          <p:nvPr/>
        </p:nvSpPr>
        <p:spPr>
          <a:xfrm>
            <a:off x="5010968" y="1189176"/>
            <a:ext cx="2718676" cy="400110"/>
          </a:xfrm>
          <a:prstGeom prst="rect">
            <a:avLst/>
          </a:prstGeom>
          <a:noFill/>
        </p:spPr>
        <p:txBody>
          <a:bodyPr wrap="square" rtlCol="0">
            <a:spAutoFit/>
          </a:bodyPr>
          <a:lstStyle/>
          <a:p>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Best practice</a:t>
            </a:r>
          </a:p>
        </p:txBody>
      </p:sp>
      <p:cxnSp>
        <p:nvCxnSpPr>
          <p:cNvPr id="31" name="Elbow Connector 30"/>
          <p:cNvCxnSpPr>
            <a:stCxn id="24" idx="1"/>
            <a:endCxn id="21" idx="3"/>
          </p:cNvCxnSpPr>
          <p:nvPr/>
        </p:nvCxnSpPr>
        <p:spPr>
          <a:xfrm rot="10800000">
            <a:off x="5045153" y="4728869"/>
            <a:ext cx="1681877" cy="1229"/>
          </a:xfrm>
          <a:prstGeom prst="bentConnector3">
            <a:avLst>
              <a:gd name="adj1" fmla="val 50000"/>
            </a:avLst>
          </a:prstGeom>
          <a:ln>
            <a:solidFill>
              <a:schemeClr val="tx1"/>
            </a:solidFill>
            <a:prstDash val="sysDash"/>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4855642" y="4793387"/>
            <a:ext cx="1677637" cy="400110"/>
          </a:xfrm>
          <a:prstGeom prst="rect">
            <a:avLst/>
          </a:prstGeom>
          <a:noFill/>
        </p:spPr>
        <p:txBody>
          <a:bodyPr wrap="square" rtlCol="0" anchor="b">
            <a:spAutoFit/>
          </a:bodyPr>
          <a:lstStyle/>
          <a:p>
            <a:pPr algn="r"/>
            <a:r>
              <a:rPr lang="en-US" sz="2000" dirty="0">
                <a:solidFill>
                  <a:srgbClr val="FFC000"/>
                </a:solidFill>
                <a:latin typeface="Amazon Ember" panose="020B0603020204020204" pitchFamily="34" charset="0"/>
                <a:ea typeface="Amazon Ember" panose="020B0603020204020204" pitchFamily="34" charset="0"/>
                <a:cs typeface="Amazon Ember" panose="020B0603020204020204" pitchFamily="34" charset="0"/>
              </a:rPr>
              <a:t>Replication</a:t>
            </a:r>
          </a:p>
        </p:txBody>
      </p:sp>
      <p:cxnSp>
        <p:nvCxnSpPr>
          <p:cNvPr id="33" name="Elbow Connector 32"/>
          <p:cNvCxnSpPr>
            <a:stCxn id="18" idx="3"/>
            <a:endCxn id="24" idx="0"/>
          </p:cNvCxnSpPr>
          <p:nvPr/>
        </p:nvCxnSpPr>
        <p:spPr>
          <a:xfrm>
            <a:off x="2774684" y="4301747"/>
            <a:ext cx="4350313" cy="78313"/>
          </a:xfrm>
          <a:prstGeom prst="bentConnector2">
            <a:avLst/>
          </a:prstGeom>
          <a:ln>
            <a:solidFill>
              <a:srgbClr val="008000"/>
            </a:solidFill>
          </a:ln>
          <a:effectLst/>
        </p:spPr>
        <p:style>
          <a:lnRef idx="2">
            <a:schemeClr val="accent1"/>
          </a:lnRef>
          <a:fillRef idx="0">
            <a:schemeClr val="accent1"/>
          </a:fillRef>
          <a:effectRef idx="1">
            <a:schemeClr val="accent1"/>
          </a:effectRef>
          <a:fontRef idx="minor">
            <a:schemeClr val="tx1"/>
          </a:fontRef>
        </p:style>
      </p:cxnSp>
      <p:cxnSp>
        <p:nvCxnSpPr>
          <p:cNvPr id="34" name="Elbow Connector 33"/>
          <p:cNvCxnSpPr>
            <a:endCxn id="24" idx="0"/>
          </p:cNvCxnSpPr>
          <p:nvPr/>
        </p:nvCxnSpPr>
        <p:spPr>
          <a:xfrm flipV="1">
            <a:off x="2760514" y="4380060"/>
            <a:ext cx="4364483" cy="751440"/>
          </a:xfrm>
          <a:prstGeom prst="bentConnector4">
            <a:avLst>
              <a:gd name="adj1" fmla="val 25593"/>
              <a:gd name="adj2" fmla="val 110674"/>
            </a:avLst>
          </a:prstGeom>
          <a:ln>
            <a:solidFill>
              <a:srgbClr val="008000"/>
            </a:solidFill>
          </a:ln>
          <a:effectLst/>
        </p:spPr>
        <p:style>
          <a:lnRef idx="2">
            <a:schemeClr val="accent1"/>
          </a:lnRef>
          <a:fillRef idx="0">
            <a:schemeClr val="accent1"/>
          </a:fillRef>
          <a:effectRef idx="1">
            <a:schemeClr val="accent1"/>
          </a:effectRef>
          <a:fontRef idx="minor">
            <a:schemeClr val="tx1"/>
          </a:fontRef>
        </p:style>
      </p:cxnSp>
      <p:cxnSp>
        <p:nvCxnSpPr>
          <p:cNvPr id="35" name="Elbow Connector 34"/>
          <p:cNvCxnSpPr>
            <a:stCxn id="20" idx="3"/>
            <a:endCxn id="21" idx="1"/>
          </p:cNvCxnSpPr>
          <p:nvPr/>
        </p:nvCxnSpPr>
        <p:spPr>
          <a:xfrm flipV="1">
            <a:off x="2774683" y="4728870"/>
            <a:ext cx="1418915" cy="316644"/>
          </a:xfrm>
          <a:prstGeom prst="bentConnector3">
            <a:avLst>
              <a:gd name="adj1" fmla="val 50241"/>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36" name="Elbow Connector 35"/>
          <p:cNvCxnSpPr>
            <a:endCxn id="21" idx="1"/>
          </p:cNvCxnSpPr>
          <p:nvPr/>
        </p:nvCxnSpPr>
        <p:spPr>
          <a:xfrm>
            <a:off x="2792598" y="4377522"/>
            <a:ext cx="1401000" cy="351348"/>
          </a:xfrm>
          <a:prstGeom prst="bentConnector3">
            <a:avLst>
              <a:gd name="adj1" fmla="val 49675"/>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0340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500"/>
                                        <p:tgtEl>
                                          <p:spTgt spid="3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childTnLst>
                                </p:cTn>
                              </p:par>
                            </p:childTnLst>
                          </p:cTn>
                        </p:par>
                        <p:par>
                          <p:cTn id="36" fill="hold">
                            <p:stCondLst>
                              <p:cond delay="1000"/>
                            </p:stCondLst>
                            <p:childTnLst>
                              <p:par>
                                <p:cTn id="37" presetID="10" presetClass="entr" presetSubtype="0" fill="hold" grpId="0"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par>
                                <p:cTn id="43" presetID="10" presetClass="exit" presetSubtype="0" fill="hold" nodeType="withEffect">
                                  <p:stCondLst>
                                    <p:cond delay="0"/>
                                  </p:stCondLst>
                                  <p:childTnLst>
                                    <p:animEffect transition="out" filter="fade">
                                      <p:cBhvr>
                                        <p:cTn id="44" dur="500"/>
                                        <p:tgtEl>
                                          <p:spTgt spid="31"/>
                                        </p:tgtEl>
                                      </p:cBhvr>
                                    </p:animEffect>
                                    <p:set>
                                      <p:cBhvr>
                                        <p:cTn id="45" dur="1" fill="hold">
                                          <p:stCondLst>
                                            <p:cond delay="499"/>
                                          </p:stCondLst>
                                        </p:cTn>
                                        <p:tgtEl>
                                          <p:spTgt spid="31"/>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32"/>
                                        </p:tgtEl>
                                      </p:cBhvr>
                                    </p:animEffect>
                                    <p:set>
                                      <p:cBhvr>
                                        <p:cTn id="48" dur="1" fill="hold">
                                          <p:stCondLst>
                                            <p:cond delay="499"/>
                                          </p:stCondLst>
                                        </p:cTn>
                                        <p:tgtEl>
                                          <p:spTgt spid="32"/>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500"/>
                                        <p:tgtEl>
                                          <p:spTgt spid="28"/>
                                        </p:tgtEl>
                                      </p:cBhvr>
                                    </p:animEffect>
                                  </p:childTnLst>
                                </p:cTn>
                              </p:par>
                            </p:childTnLst>
                          </p:cTn>
                        </p:par>
                        <p:par>
                          <p:cTn id="54" fill="hold">
                            <p:stCondLst>
                              <p:cond delay="500"/>
                            </p:stCondLst>
                            <p:childTnLst>
                              <p:par>
                                <p:cTn id="55" presetID="22" presetClass="entr" presetSubtype="2" fill="hold" nodeType="after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wipe(right)">
                                      <p:cBhvr>
                                        <p:cTn id="57" dur="500"/>
                                        <p:tgtEl>
                                          <p:spTgt spid="35"/>
                                        </p:tgtEl>
                                      </p:cBhvr>
                                    </p:animEffect>
                                  </p:childTnLst>
                                </p:cTn>
                              </p:par>
                              <p:par>
                                <p:cTn id="58" presetID="22" presetClass="entr" presetSubtype="2" fill="hold" nodeType="with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right)">
                                      <p:cBhvr>
                                        <p:cTn id="60" dur="500"/>
                                        <p:tgtEl>
                                          <p:spTgt spid="36"/>
                                        </p:tgtEl>
                                      </p:cBhvr>
                                    </p:animEffect>
                                  </p:childTnLst>
                                </p:cTn>
                              </p:par>
                              <p:par>
                                <p:cTn id="61" presetID="22" presetClass="exit" presetSubtype="2" fill="hold" nodeType="withEffect">
                                  <p:stCondLst>
                                    <p:cond delay="0"/>
                                  </p:stCondLst>
                                  <p:childTnLst>
                                    <p:animEffect transition="out" filter="wipe(right)">
                                      <p:cBhvr>
                                        <p:cTn id="62" dur="500"/>
                                        <p:tgtEl>
                                          <p:spTgt spid="6"/>
                                        </p:tgtEl>
                                      </p:cBhvr>
                                    </p:animEffect>
                                    <p:set>
                                      <p:cBhvr>
                                        <p:cTn id="63" dur="1" fill="hold">
                                          <p:stCondLst>
                                            <p:cond delay="499"/>
                                          </p:stCondLst>
                                        </p:cTn>
                                        <p:tgtEl>
                                          <p:spTgt spid="6"/>
                                        </p:tgtEl>
                                        <p:attrNameLst>
                                          <p:attrName>style.visibility</p:attrName>
                                        </p:attrNameLst>
                                      </p:cBhvr>
                                      <p:to>
                                        <p:strVal val="hidden"/>
                                      </p:to>
                                    </p:set>
                                  </p:childTnLst>
                                </p:cTn>
                              </p:par>
                              <p:par>
                                <p:cTn id="64" presetID="22" presetClass="exit" presetSubtype="2" fill="hold" nodeType="withEffect">
                                  <p:stCondLst>
                                    <p:cond delay="0"/>
                                  </p:stCondLst>
                                  <p:childTnLst>
                                    <p:animEffect transition="out" filter="wipe(right)">
                                      <p:cBhvr>
                                        <p:cTn id="65" dur="500"/>
                                        <p:tgtEl>
                                          <p:spTgt spid="5"/>
                                        </p:tgtEl>
                                      </p:cBhvr>
                                    </p:animEffect>
                                    <p:set>
                                      <p:cBhvr>
                                        <p:cTn id="66" dur="1" fill="hold">
                                          <p:stCondLst>
                                            <p:cond delay="499"/>
                                          </p:stCondLst>
                                        </p:cTn>
                                        <p:tgtEl>
                                          <p:spTgt spid="5"/>
                                        </p:tgtEl>
                                        <p:attrNameLst>
                                          <p:attrName>style.visibility</p:attrName>
                                        </p:attrNameLst>
                                      </p:cBhvr>
                                      <p:to>
                                        <p:strVal val="hidden"/>
                                      </p:to>
                                    </p:set>
                                  </p:childTnLst>
                                </p:cTn>
                              </p:par>
                            </p:childTnLst>
                          </p:cTn>
                        </p:par>
                        <p:par>
                          <p:cTn id="67" fill="hold">
                            <p:stCondLst>
                              <p:cond delay="1000"/>
                            </p:stCondLst>
                            <p:childTnLst>
                              <p:par>
                                <p:cTn id="68" presetID="10" presetClass="entr" presetSubtype="0" fill="hold"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par>
                                <p:cTn id="71" presetID="10" presetClass="entr" presetSubtype="0" fill="hold" nodeType="with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fade">
                                      <p:cBhvr>
                                        <p:cTn id="73" dur="500"/>
                                        <p:tgtEl>
                                          <p:spTgt spid="34"/>
                                        </p:tgtEl>
                                      </p:cBhvr>
                                    </p:animEffect>
                                  </p:childTnLst>
                                </p:cTn>
                              </p:par>
                              <p:par>
                                <p:cTn id="74" presetID="10" presetClass="exit" presetSubtype="0" fill="hold" nodeType="withEffect">
                                  <p:stCondLst>
                                    <p:cond delay="0"/>
                                  </p:stCondLst>
                                  <p:childTnLst>
                                    <p:animEffect transition="out" filter="fade">
                                      <p:cBhvr>
                                        <p:cTn id="75" dur="500"/>
                                        <p:tgtEl>
                                          <p:spTgt spid="35"/>
                                        </p:tgtEl>
                                      </p:cBhvr>
                                    </p:animEffect>
                                    <p:set>
                                      <p:cBhvr>
                                        <p:cTn id="76" dur="1" fill="hold">
                                          <p:stCondLst>
                                            <p:cond delay="499"/>
                                          </p:stCondLst>
                                        </p:cTn>
                                        <p:tgtEl>
                                          <p:spTgt spid="35"/>
                                        </p:tgtEl>
                                        <p:attrNameLst>
                                          <p:attrName>style.visibility</p:attrName>
                                        </p:attrNameLst>
                                      </p:cBhvr>
                                      <p:to>
                                        <p:strVal val="hidden"/>
                                      </p:to>
                                    </p:set>
                                  </p:childTnLst>
                                </p:cTn>
                              </p:par>
                              <p:par>
                                <p:cTn id="77" presetID="10" presetClass="exit" presetSubtype="0" fill="hold" nodeType="withEffect">
                                  <p:stCondLst>
                                    <p:cond delay="0"/>
                                  </p:stCondLst>
                                  <p:childTnLst>
                                    <p:animEffect transition="out" filter="fade">
                                      <p:cBhvr>
                                        <p:cTn id="78" dur="500"/>
                                        <p:tgtEl>
                                          <p:spTgt spid="36"/>
                                        </p:tgtEl>
                                      </p:cBhvr>
                                    </p:animEffect>
                                    <p:set>
                                      <p:cBhvr>
                                        <p:cTn id="79"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5" grpId="0" animBg="1"/>
      <p:bldP spid="26" grpId="0" animBg="1"/>
      <p:bldP spid="28" grpId="0" animBg="1"/>
      <p:bldP spid="29" grpId="0" animBg="1"/>
      <p:bldP spid="32" grpId="0"/>
      <p:bldP spid="3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Use Caching</a:t>
            </a:r>
            <a:endParaRPr lang="en-US" dirty="0"/>
          </a:p>
        </p:txBody>
      </p:sp>
      <p:sp>
        <p:nvSpPr>
          <p:cNvPr id="3" name="Footer Placeholder 2"/>
          <p:cNvSpPr>
            <a:spLocks noGrp="1"/>
          </p:cNvSpPr>
          <p:nvPr>
            <p:ph type="ftr" sz="quarter" idx="3"/>
          </p:nvPr>
        </p:nvSpPr>
        <p:spPr/>
        <p:txBody>
          <a:bodyPr/>
          <a:lstStyle/>
          <a:p>
            <a:r>
              <a:rPr lang="en-US" dirty="0" smtClean="0"/>
              <a:t>© 2020 Amazon Web Services, </a:t>
            </a:r>
            <a:r>
              <a:rPr lang="en-US" dirty="0" smtClean="0"/>
              <a:t>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6</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7920" y="3716941"/>
            <a:ext cx="826317" cy="85692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4611" y="3716941"/>
            <a:ext cx="826317" cy="85692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5838" y="3773023"/>
            <a:ext cx="699993" cy="751844"/>
          </a:xfrm>
          <a:prstGeom prst="rect">
            <a:avLst/>
          </a:prstGeom>
          <a:noFill/>
          <a:ln>
            <a:noFill/>
          </a:ln>
        </p:spPr>
      </p:pic>
      <p:sp>
        <p:nvSpPr>
          <p:cNvPr id="8" name="Content Placeholder 2"/>
          <p:cNvSpPr txBox="1">
            <a:spLocks/>
          </p:cNvSpPr>
          <p:nvPr/>
        </p:nvSpPr>
        <p:spPr>
          <a:xfrm>
            <a:off x="639097" y="1189179"/>
            <a:ext cx="11283665" cy="802543"/>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lIns="91440" tIns="121920" rIns="91440" bIns="1219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spcAft>
                <a:spcPts val="800"/>
              </a:spcAft>
              <a:buFont typeface="Arial" panose="020B0604020202020204" pitchFamily="34" charset="0"/>
              <a:buNone/>
            </a:pPr>
            <a:r>
              <a:rPr lang="en-US" sz="2400" i="1" dirty="0" smtClean="0">
                <a:latin typeface="+mj-lt"/>
                <a:ea typeface="Amazon Ember" panose="020B0603020204020204" pitchFamily="34" charset="0"/>
                <a:cs typeface="Amazon Ember" panose="020B0603020204020204" pitchFamily="34" charset="0"/>
              </a:rPr>
              <a:t>Use caching to minimize redundant data retrieval operations</a:t>
            </a:r>
            <a:endParaRPr lang="en-US" sz="2400" i="1" dirty="0">
              <a:latin typeface="+mj-lt"/>
              <a:ea typeface="Amazon Ember" panose="020B0603020204020204" pitchFamily="34" charset="0"/>
              <a:cs typeface="Amazon Ember" panose="020B0603020204020204" pitchFamily="34" charset="0"/>
            </a:endParaRPr>
          </a:p>
        </p:txBody>
      </p:sp>
      <p:sp>
        <p:nvSpPr>
          <p:cNvPr id="9" name="TextBox 8"/>
          <p:cNvSpPr txBox="1"/>
          <p:nvPr/>
        </p:nvSpPr>
        <p:spPr>
          <a:xfrm>
            <a:off x="1931873" y="2568227"/>
            <a:ext cx="2204547" cy="461665"/>
          </a:xfrm>
          <a:prstGeom prst="rect">
            <a:avLst/>
          </a:prstGeom>
          <a:noFill/>
          <a:ln>
            <a:noFill/>
          </a:ln>
          <a:effectLst/>
        </p:spPr>
        <p:txBody>
          <a:bodyPr wrap="square" rtlCol="0">
            <a:spAutoFit/>
          </a:bodyPr>
          <a:lstStyle/>
          <a:p>
            <a:pPr algn="ctr"/>
            <a:r>
              <a:rPr lang="en-US" sz="2400" dirty="0">
                <a:solidFill>
                  <a:srgbClr val="C00000"/>
                </a:solidFill>
                <a:latin typeface="Amazon Ember" panose="020B0603020204020204" pitchFamily="34" charset="0"/>
                <a:ea typeface="Amazon Ember" panose="020B0603020204020204" pitchFamily="34" charset="0"/>
                <a:cs typeface="Amazon Ember" panose="020B0603020204020204" pitchFamily="34" charset="0"/>
              </a:rPr>
              <a:t>Anti-pattern</a:t>
            </a:r>
          </a:p>
        </p:txBody>
      </p:sp>
      <p:sp>
        <p:nvSpPr>
          <p:cNvPr id="10" name="TextBox 9"/>
          <p:cNvSpPr txBox="1"/>
          <p:nvPr/>
        </p:nvSpPr>
        <p:spPr>
          <a:xfrm>
            <a:off x="7733561" y="2445293"/>
            <a:ext cx="2204547" cy="461665"/>
          </a:xfrm>
          <a:prstGeom prst="rect">
            <a:avLst/>
          </a:prstGeom>
          <a:noFill/>
          <a:ln>
            <a:noFill/>
          </a:ln>
          <a:effectLst/>
        </p:spPr>
        <p:txBody>
          <a:bodyPr wrap="square" rtlCol="0">
            <a:spAutoFit/>
          </a:bodyPr>
          <a:lstStyle/>
          <a:p>
            <a:pPr algn="ctr"/>
            <a:r>
              <a:rPr lang="en-US" sz="2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Best practice</a:t>
            </a:r>
          </a:p>
        </p:txBody>
      </p:sp>
      <p:pic>
        <p:nvPicPr>
          <p:cNvPr id="11" name="Picture 10" descr="User.png"/>
          <p:cNvPicPr>
            <a:picLocks noChangeAspect="1"/>
          </p:cNvPicPr>
          <p:nvPr/>
        </p:nvPicPr>
        <p:blipFill>
          <a:blip r:embed="rId5">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834399" y="4539752"/>
            <a:ext cx="975360" cy="975360"/>
          </a:xfrm>
          <a:prstGeom prst="rect">
            <a:avLst/>
          </a:prstGeom>
        </p:spPr>
      </p:pic>
      <p:cxnSp>
        <p:nvCxnSpPr>
          <p:cNvPr id="12" name="Straight Arrow Connector 11"/>
          <p:cNvCxnSpPr>
            <a:stCxn id="15" idx="3"/>
          </p:cNvCxnSpPr>
          <p:nvPr/>
        </p:nvCxnSpPr>
        <p:spPr>
          <a:xfrm>
            <a:off x="1809759" y="3257095"/>
            <a:ext cx="2764852" cy="718005"/>
          </a:xfrm>
          <a:prstGeom prst="straightConnector1">
            <a:avLst/>
          </a:prstGeom>
          <a:ln w="38100">
            <a:prstDash val="sysDash"/>
            <a:tailEnd type="triangle"/>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2076589" y="5045570"/>
            <a:ext cx="2034896" cy="492443"/>
          </a:xfrm>
          <a:prstGeom prst="rect">
            <a:avLst/>
          </a:prstGeom>
          <a:noFill/>
          <a:effectLst/>
        </p:spPr>
        <p:txBody>
          <a:bodyPr wrap="square" lIns="0" tIns="0" rIns="0" bIns="0" rtlCol="0">
            <a:spAutoFit/>
          </a:bodyPr>
          <a:lstStyle/>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Three requests of </a:t>
            </a:r>
            <a:r>
              <a:rPr lang="en-US" sz="1600" dirty="0">
                <a:solidFill>
                  <a:srgbClr val="C00000"/>
                </a:solidFill>
                <a:latin typeface="Amazon Ember" panose="020B0603020204020204" pitchFamily="34" charset="0"/>
                <a:ea typeface="Amazon Ember" panose="020B0603020204020204" pitchFamily="34" charset="0"/>
                <a:cs typeface="Amazon Ember" panose="020B0603020204020204" pitchFamily="34" charset="0"/>
              </a:rPr>
              <a:t>equal</a:t>
            </a:r>
            <a:r>
              <a:rPr lang="en-US" sz="1600" dirty="0">
                <a:latin typeface="Amazon Ember" panose="020B0603020204020204" pitchFamily="34" charset="0"/>
                <a:ea typeface="Amazon Ember" panose="020B0603020204020204" pitchFamily="34" charset="0"/>
                <a:cs typeface="Amazon Ember" panose="020B0603020204020204" pitchFamily="34" charset="0"/>
              </a:rPr>
              <a:t> latency and </a:t>
            </a:r>
            <a:r>
              <a:rPr lang="en-US" sz="1600" dirty="0" smtClean="0">
                <a:latin typeface="Amazon Ember" panose="020B0603020204020204" pitchFamily="34" charset="0"/>
                <a:ea typeface="Amazon Ember" panose="020B0603020204020204" pitchFamily="34" charset="0"/>
                <a:cs typeface="Amazon Ember" panose="020B0603020204020204" pitchFamily="34" charset="0"/>
              </a:rPr>
              <a:t>cost</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14" name="Straight Arrow Connector 13"/>
          <p:cNvCxnSpPr>
            <a:stCxn id="16" idx="3"/>
            <a:endCxn id="6" idx="1"/>
          </p:cNvCxnSpPr>
          <p:nvPr/>
        </p:nvCxnSpPr>
        <p:spPr>
          <a:xfrm>
            <a:off x="1809759" y="4142265"/>
            <a:ext cx="2764852" cy="3137"/>
          </a:xfrm>
          <a:prstGeom prst="straightConnector1">
            <a:avLst/>
          </a:prstGeom>
          <a:ln w="38100">
            <a:prstDash val="sysDash"/>
            <a:tailEnd type="triangle"/>
          </a:ln>
        </p:spPr>
        <p:style>
          <a:lnRef idx="2">
            <a:schemeClr val="dk1"/>
          </a:lnRef>
          <a:fillRef idx="0">
            <a:schemeClr val="dk1"/>
          </a:fillRef>
          <a:effectRef idx="1">
            <a:schemeClr val="dk1"/>
          </a:effectRef>
          <a:fontRef idx="minor">
            <a:schemeClr val="tx1"/>
          </a:fontRef>
        </p:style>
      </p:cxnSp>
      <p:pic>
        <p:nvPicPr>
          <p:cNvPr id="15" name="Picture 14" descr="User.png"/>
          <p:cNvPicPr>
            <a:picLocks noChangeAspect="1"/>
          </p:cNvPicPr>
          <p:nvPr/>
        </p:nvPicPr>
        <p:blipFill>
          <a:blip r:embed="rId6">
            <a:extLst>
              <a:ext uri="{BEBA8EAE-BF5A-486C-A8C5-ECC9F3942E4B}">
                <a14:imgProps xmlns:a14="http://schemas.microsoft.com/office/drawing/2010/main">
                  <a14:imgLayer r:embed="rId7">
                    <a14:imgEffect>
                      <a14:colorTemperature colorTemp="4700"/>
                    </a14:imgEffect>
                  </a14:imgLayer>
                </a14:imgProps>
              </a:ext>
              <a:ext uri="{28A0092B-C50C-407E-A947-70E740481C1C}">
                <a14:useLocalDpi xmlns:a14="http://schemas.microsoft.com/office/drawing/2010/main" val="0"/>
              </a:ext>
            </a:extLst>
          </a:blip>
          <a:stretch>
            <a:fillRect/>
          </a:stretch>
        </p:blipFill>
        <p:spPr>
          <a:xfrm>
            <a:off x="834399" y="2769415"/>
            <a:ext cx="975360" cy="975360"/>
          </a:xfrm>
          <a:prstGeom prst="rect">
            <a:avLst/>
          </a:prstGeom>
        </p:spPr>
      </p:pic>
      <p:pic>
        <p:nvPicPr>
          <p:cNvPr id="16" name="Picture 15" descr="User.png"/>
          <p:cNvPicPr>
            <a:picLocks noChangeAspect="1"/>
          </p:cNvPicPr>
          <p:nvPr/>
        </p:nvPicPr>
        <p:blipFill>
          <a:blip r:embed="rId5">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834399" y="3654584"/>
            <a:ext cx="975360" cy="975360"/>
          </a:xfrm>
          <a:prstGeom prst="rect">
            <a:avLst/>
          </a:prstGeom>
        </p:spPr>
      </p:pic>
      <p:cxnSp>
        <p:nvCxnSpPr>
          <p:cNvPr id="17" name="Straight Arrow Connector 16"/>
          <p:cNvCxnSpPr>
            <a:stCxn id="11" idx="3"/>
          </p:cNvCxnSpPr>
          <p:nvPr/>
        </p:nvCxnSpPr>
        <p:spPr>
          <a:xfrm flipV="1">
            <a:off x="1809759" y="4305301"/>
            <a:ext cx="2764852" cy="722132"/>
          </a:xfrm>
          <a:prstGeom prst="straightConnector1">
            <a:avLst/>
          </a:prstGeom>
          <a:ln w="38100">
            <a:prstDash val="sysDash"/>
            <a:tailEnd type="triangle"/>
          </a:ln>
        </p:spPr>
        <p:style>
          <a:lnRef idx="2">
            <a:schemeClr val="dk1"/>
          </a:lnRef>
          <a:fillRef idx="0">
            <a:schemeClr val="dk1"/>
          </a:fillRef>
          <a:effectRef idx="1">
            <a:schemeClr val="dk1"/>
          </a:effectRef>
          <a:fontRef idx="minor">
            <a:schemeClr val="tx1"/>
          </a:fontRef>
        </p:style>
      </p:cxnSp>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6965" y="3851328"/>
            <a:ext cx="501615" cy="581873"/>
          </a:xfrm>
          <a:prstGeom prst="rect">
            <a:avLst/>
          </a:prstGeom>
        </p:spPr>
      </p:pic>
      <p:sp>
        <p:nvSpPr>
          <p:cNvPr id="19" name="TextBox 18"/>
          <p:cNvSpPr txBox="1"/>
          <p:nvPr/>
        </p:nvSpPr>
        <p:spPr>
          <a:xfrm>
            <a:off x="4114747" y="3083831"/>
            <a:ext cx="1566424" cy="492443"/>
          </a:xfrm>
          <a:prstGeom prst="rect">
            <a:avLst/>
          </a:prstGeom>
          <a:noFill/>
          <a:effectLst/>
        </p:spPr>
        <p:txBody>
          <a:bodyPr wrap="square" lIns="0" tIns="0" rIns="0" bIns="0" rtlCol="0">
            <a:spAutoFit/>
          </a:bodyPr>
          <a:lstStyle/>
          <a:p>
            <a:pPr algn="ctr"/>
            <a:r>
              <a:rPr lang="en-US" sz="1600" dirty="0" err="1" smtClean="0">
                <a:latin typeface="+mj-lt"/>
                <a:ea typeface="Amazon Ember" panose="020B0603020204020204" pitchFamily="34" charset="0"/>
                <a:cs typeface="Amazon Ember" panose="020B0603020204020204" pitchFamily="34" charset="0"/>
              </a:rPr>
              <a:t>Amzaon</a:t>
            </a:r>
            <a:r>
              <a:rPr lang="en-US" sz="1600" dirty="0" smtClean="0">
                <a:latin typeface="+mj-lt"/>
                <a:ea typeface="Amazon Ember" panose="020B0603020204020204" pitchFamily="34" charset="0"/>
                <a:cs typeface="Amazon Ember" panose="020B0603020204020204" pitchFamily="34" charset="0"/>
              </a:rPr>
              <a:t> </a:t>
            </a:r>
            <a:r>
              <a:rPr lang="en-US" sz="1600" dirty="0">
                <a:latin typeface="+mj-lt"/>
                <a:ea typeface="Amazon Ember" panose="020B0603020204020204" pitchFamily="34" charset="0"/>
                <a:cs typeface="Amazon Ember" panose="020B0603020204020204" pitchFamily="34" charset="0"/>
              </a:rPr>
              <a:t>S3 bucket with data</a:t>
            </a:r>
          </a:p>
        </p:txBody>
      </p:sp>
      <p:pic>
        <p:nvPicPr>
          <p:cNvPr id="20" name="Picture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29643" y="3851326"/>
            <a:ext cx="501615" cy="581873"/>
          </a:xfrm>
          <a:prstGeom prst="rect">
            <a:avLst/>
          </a:prstGeom>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41705" y="3851325"/>
            <a:ext cx="501615" cy="581873"/>
          </a:xfrm>
          <a:prstGeom prst="rect">
            <a:avLst/>
          </a:prstGeom>
        </p:spPr>
      </p:pic>
      <p:pic>
        <p:nvPicPr>
          <p:cNvPr id="22" name="Picture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26790" y="3851322"/>
            <a:ext cx="501615" cy="581873"/>
          </a:xfrm>
          <a:prstGeom prst="rect">
            <a:avLst/>
          </a:prstGeom>
        </p:spPr>
      </p:pic>
      <p:pic>
        <p:nvPicPr>
          <p:cNvPr id="23" name="Picture 22" descr="User.png"/>
          <p:cNvPicPr>
            <a:picLocks noChangeAspect="1"/>
          </p:cNvPicPr>
          <p:nvPr/>
        </p:nvPicPr>
        <p:blipFill>
          <a:blip r:embed="rId5">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6488133" y="4539752"/>
            <a:ext cx="975360" cy="975360"/>
          </a:xfrm>
          <a:prstGeom prst="rect">
            <a:avLst/>
          </a:prstGeom>
        </p:spPr>
      </p:pic>
      <p:cxnSp>
        <p:nvCxnSpPr>
          <p:cNvPr id="24" name="Straight Arrow Connector 23"/>
          <p:cNvCxnSpPr>
            <a:stCxn id="27" idx="3"/>
          </p:cNvCxnSpPr>
          <p:nvPr/>
        </p:nvCxnSpPr>
        <p:spPr>
          <a:xfrm>
            <a:off x="7463494" y="3257096"/>
            <a:ext cx="1014673" cy="565809"/>
          </a:xfrm>
          <a:prstGeom prst="straightConnector1">
            <a:avLst/>
          </a:prstGeom>
          <a:ln w="38100">
            <a:prstDash val="sysDash"/>
            <a:tailEnd type="triangle"/>
          </a:ln>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7524115" y="5082533"/>
            <a:ext cx="2866583" cy="492443"/>
          </a:xfrm>
          <a:prstGeom prst="rect">
            <a:avLst/>
          </a:prstGeom>
          <a:noFill/>
          <a:effectLst/>
        </p:spPr>
        <p:txBody>
          <a:bodyPr wrap="square" lIns="0" tIns="0" rIns="0" bIns="0" rtlCol="0">
            <a:spAutoFit/>
          </a:bodyPr>
          <a:lstStyle/>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The </a:t>
            </a:r>
            <a:r>
              <a:rPr lang="en-US" sz="1600" dirty="0" smtClean="0">
                <a:latin typeface="Amazon Ember" panose="020B0603020204020204" pitchFamily="34" charset="0"/>
                <a:ea typeface="Amazon Ember" panose="020B0603020204020204" pitchFamily="34" charset="0"/>
                <a:cs typeface="Amazon Ember" panose="020B0603020204020204" pitchFamily="34" charset="0"/>
              </a:rPr>
              <a:t>2</a:t>
            </a:r>
            <a:r>
              <a:rPr lang="en-US" sz="1600" baseline="30000" dirty="0" smtClean="0">
                <a:latin typeface="Amazon Ember" panose="020B0603020204020204" pitchFamily="34" charset="0"/>
                <a:ea typeface="Amazon Ember" panose="020B0603020204020204" pitchFamily="34" charset="0"/>
                <a:cs typeface="Amazon Ember" panose="020B0603020204020204" pitchFamily="34" charset="0"/>
              </a:rPr>
              <a:t>nd</a:t>
            </a:r>
            <a:r>
              <a:rPr lang="en-US" sz="1600" dirty="0" smtClean="0">
                <a:latin typeface="Amazon Ember" panose="020B0603020204020204" pitchFamily="34" charset="0"/>
                <a:ea typeface="Amazon Ember" panose="020B0603020204020204" pitchFamily="34" charset="0"/>
                <a:cs typeface="Amazon Ember" panose="020B0603020204020204" pitchFamily="34" charset="0"/>
              </a:rPr>
              <a:t>, 3rd, </a:t>
            </a:r>
            <a:r>
              <a:rPr lang="en-US" sz="1600" dirty="0">
                <a:latin typeface="Amazon Ember" panose="020B0603020204020204" pitchFamily="34" charset="0"/>
                <a:ea typeface="Amazon Ember" panose="020B0603020204020204" pitchFamily="34" charset="0"/>
                <a:cs typeface="Amazon Ember" panose="020B0603020204020204" pitchFamily="34" charset="0"/>
              </a:rPr>
              <a:t>and n</a:t>
            </a:r>
            <a:r>
              <a:rPr lang="en-US" sz="1600" baseline="30000" dirty="0">
                <a:latin typeface="Amazon Ember" panose="020B0603020204020204" pitchFamily="34" charset="0"/>
                <a:ea typeface="Amazon Ember" panose="020B0603020204020204" pitchFamily="34" charset="0"/>
                <a:cs typeface="Amazon Ember" panose="020B0603020204020204" pitchFamily="34" charset="0"/>
              </a:rPr>
              <a:t>th</a:t>
            </a:r>
            <a:r>
              <a:rPr lang="en-US" sz="1600" dirty="0">
                <a:latin typeface="Amazon Ember" panose="020B0603020204020204" pitchFamily="34" charset="0"/>
                <a:ea typeface="Amazon Ember" panose="020B0603020204020204" pitchFamily="34" charset="0"/>
                <a:cs typeface="Amazon Ember" panose="020B0603020204020204" pitchFamily="34" charset="0"/>
              </a:rPr>
              <a:t> requests are at a </a:t>
            </a:r>
            <a:r>
              <a:rPr lang="en-US" sz="16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lower </a:t>
            </a:r>
            <a:r>
              <a:rPr lang="en-US" sz="1600" dirty="0">
                <a:latin typeface="Amazon Ember" panose="020B0603020204020204" pitchFamily="34" charset="0"/>
                <a:ea typeface="Amazon Ember" panose="020B0603020204020204" pitchFamily="34" charset="0"/>
                <a:cs typeface="Amazon Ember" panose="020B0603020204020204" pitchFamily="34" charset="0"/>
              </a:rPr>
              <a:t>latency and cost.</a:t>
            </a:r>
          </a:p>
        </p:txBody>
      </p:sp>
      <p:cxnSp>
        <p:nvCxnSpPr>
          <p:cNvPr id="26" name="Straight Arrow Connector 25"/>
          <p:cNvCxnSpPr>
            <a:stCxn id="28" idx="3"/>
            <a:endCxn id="7" idx="1"/>
          </p:cNvCxnSpPr>
          <p:nvPr/>
        </p:nvCxnSpPr>
        <p:spPr>
          <a:xfrm>
            <a:off x="7463493" y="4142265"/>
            <a:ext cx="1022344" cy="6681"/>
          </a:xfrm>
          <a:prstGeom prst="straightConnector1">
            <a:avLst/>
          </a:prstGeom>
          <a:ln w="38100">
            <a:prstDash val="sysDash"/>
            <a:tailEnd type="triangle"/>
          </a:ln>
        </p:spPr>
        <p:style>
          <a:lnRef idx="2">
            <a:schemeClr val="dk1"/>
          </a:lnRef>
          <a:fillRef idx="0">
            <a:schemeClr val="dk1"/>
          </a:fillRef>
          <a:effectRef idx="1">
            <a:schemeClr val="dk1"/>
          </a:effectRef>
          <a:fontRef idx="minor">
            <a:schemeClr val="tx1"/>
          </a:fontRef>
        </p:style>
      </p:cxnSp>
      <p:pic>
        <p:nvPicPr>
          <p:cNvPr id="27" name="Picture 26" descr="User.png"/>
          <p:cNvPicPr>
            <a:picLocks noChangeAspect="1"/>
          </p:cNvPicPr>
          <p:nvPr/>
        </p:nvPicPr>
        <p:blipFill>
          <a:blip r:embed="rId6">
            <a:extLst>
              <a:ext uri="{BEBA8EAE-BF5A-486C-A8C5-ECC9F3942E4B}">
                <a14:imgProps xmlns:a14="http://schemas.microsoft.com/office/drawing/2010/main">
                  <a14:imgLayer r:embed="rId7">
                    <a14:imgEffect>
                      <a14:colorTemperature colorTemp="4700"/>
                    </a14:imgEffect>
                  </a14:imgLayer>
                </a14:imgProps>
              </a:ext>
              <a:ext uri="{28A0092B-C50C-407E-A947-70E740481C1C}">
                <a14:useLocalDpi xmlns:a14="http://schemas.microsoft.com/office/drawing/2010/main" val="0"/>
              </a:ext>
            </a:extLst>
          </a:blip>
          <a:stretch>
            <a:fillRect/>
          </a:stretch>
        </p:blipFill>
        <p:spPr>
          <a:xfrm>
            <a:off x="6488133" y="2769415"/>
            <a:ext cx="975360" cy="975360"/>
          </a:xfrm>
          <a:prstGeom prst="rect">
            <a:avLst/>
          </a:prstGeom>
        </p:spPr>
      </p:pic>
      <p:pic>
        <p:nvPicPr>
          <p:cNvPr id="28" name="Picture 27" descr="User.png"/>
          <p:cNvPicPr>
            <a:picLocks noChangeAspect="1"/>
          </p:cNvPicPr>
          <p:nvPr/>
        </p:nvPicPr>
        <p:blipFill>
          <a:blip r:embed="rId5">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6488133" y="3654584"/>
            <a:ext cx="975360" cy="975360"/>
          </a:xfrm>
          <a:prstGeom prst="rect">
            <a:avLst/>
          </a:prstGeom>
        </p:spPr>
      </p:pic>
      <p:cxnSp>
        <p:nvCxnSpPr>
          <p:cNvPr id="29" name="Straight Arrow Connector 28"/>
          <p:cNvCxnSpPr>
            <a:stCxn id="23" idx="3"/>
          </p:cNvCxnSpPr>
          <p:nvPr/>
        </p:nvCxnSpPr>
        <p:spPr>
          <a:xfrm flipV="1">
            <a:off x="7463494" y="4440058"/>
            <a:ext cx="1014673" cy="587375"/>
          </a:xfrm>
          <a:prstGeom prst="straightConnector1">
            <a:avLst/>
          </a:prstGeom>
          <a:ln w="38100">
            <a:prstDash val="sysDash"/>
            <a:tailEnd type="triangle"/>
          </a:ln>
        </p:spPr>
        <p:style>
          <a:lnRef idx="2">
            <a:schemeClr val="dk1"/>
          </a:lnRef>
          <a:fillRef idx="0">
            <a:schemeClr val="dk1"/>
          </a:fillRef>
          <a:effectRef idx="1">
            <a:schemeClr val="dk1"/>
          </a:effectRef>
          <a:fontRef idx="minor">
            <a:schemeClr val="tx1"/>
          </a:fontRef>
        </p:style>
      </p:cxnSp>
      <p:pic>
        <p:nvPicPr>
          <p:cNvPr id="30" name="Picture 2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90699" y="3851328"/>
            <a:ext cx="501615" cy="581873"/>
          </a:xfrm>
          <a:prstGeom prst="rect">
            <a:avLst/>
          </a:prstGeom>
        </p:spPr>
      </p:pic>
      <p:sp>
        <p:nvSpPr>
          <p:cNvPr id="31" name="TextBox 30"/>
          <p:cNvSpPr txBox="1"/>
          <p:nvPr/>
        </p:nvSpPr>
        <p:spPr>
          <a:xfrm>
            <a:off x="9770807" y="3065975"/>
            <a:ext cx="1700541" cy="492443"/>
          </a:xfrm>
          <a:prstGeom prst="rect">
            <a:avLst/>
          </a:prstGeom>
          <a:noFill/>
          <a:effectLst/>
        </p:spPr>
        <p:txBody>
          <a:bodyPr wrap="square" lIns="0" tIns="0" rIns="0" bIns="0" rtlCol="0">
            <a:spAutoFit/>
          </a:bodyPr>
          <a:lstStyle/>
          <a:p>
            <a:pPr algn="ctr"/>
            <a:r>
              <a:rPr lang="en-US" sz="1600" dirty="0">
                <a:latin typeface="+mj-lt"/>
                <a:ea typeface="Amazon Ember" panose="020B0603020204020204" pitchFamily="34" charset="0"/>
                <a:cs typeface="Amazon Ember" panose="020B0603020204020204" pitchFamily="34" charset="0"/>
              </a:rPr>
              <a:t>Amazon S3 bucket with data</a:t>
            </a:r>
          </a:p>
        </p:txBody>
      </p:sp>
      <p:pic>
        <p:nvPicPr>
          <p:cNvPr id="32" name="Picture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07158" y="3854468"/>
            <a:ext cx="501615" cy="581873"/>
          </a:xfrm>
          <a:prstGeom prst="rect">
            <a:avLst/>
          </a:prstGeom>
        </p:spPr>
      </p:pic>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09199" y="3854468"/>
            <a:ext cx="501615" cy="581873"/>
          </a:xfrm>
          <a:prstGeom prst="rect">
            <a:avLst/>
          </a:prstGeom>
        </p:spPr>
      </p:pic>
      <p:pic>
        <p:nvPicPr>
          <p:cNvPr id="34" name="Picture 3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03498" y="3845638"/>
            <a:ext cx="501615" cy="581873"/>
          </a:xfrm>
          <a:prstGeom prst="rect">
            <a:avLst/>
          </a:prstGeom>
        </p:spPr>
      </p:pic>
      <p:cxnSp>
        <p:nvCxnSpPr>
          <p:cNvPr id="35" name="Straight Arrow Connector 34"/>
          <p:cNvCxnSpPr>
            <a:stCxn id="7" idx="3"/>
          </p:cNvCxnSpPr>
          <p:nvPr/>
        </p:nvCxnSpPr>
        <p:spPr>
          <a:xfrm flipV="1">
            <a:off x="9185831" y="4142265"/>
            <a:ext cx="934372" cy="6681"/>
          </a:xfrm>
          <a:prstGeom prst="straightConnector1">
            <a:avLst/>
          </a:prstGeom>
          <a:ln w="38100">
            <a:prstDash val="sysDash"/>
            <a:tailEnd type="triangle"/>
          </a:ln>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8157163" y="3126626"/>
            <a:ext cx="1357340" cy="492443"/>
          </a:xfrm>
          <a:prstGeom prst="rect">
            <a:avLst/>
          </a:prstGeom>
          <a:noFill/>
          <a:effectLst/>
        </p:spPr>
        <p:txBody>
          <a:bodyPr wrap="square" lIns="0" tIns="0" rIns="0" bIns="0" rtlCol="0">
            <a:spAutoFit/>
          </a:bodyPr>
          <a:lstStyle/>
          <a:p>
            <a:pPr algn="ctr"/>
            <a:r>
              <a:rPr lang="en-US" sz="1600" dirty="0">
                <a:latin typeface="+mj-lt"/>
                <a:ea typeface="Amazon Ember" panose="020B0603020204020204" pitchFamily="34" charset="0"/>
                <a:cs typeface="Amazon Ember" panose="020B0603020204020204" pitchFamily="34" charset="0"/>
              </a:rPr>
              <a:t>Caching with CloudFront</a:t>
            </a:r>
          </a:p>
        </p:txBody>
      </p:sp>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90699" y="3854466"/>
            <a:ext cx="501615" cy="581873"/>
          </a:xfrm>
          <a:prstGeom prst="rect">
            <a:avLst/>
          </a:prstGeom>
        </p:spPr>
      </p:pic>
    </p:spTree>
    <p:extLst>
      <p:ext uri="{BB962C8B-B14F-4D97-AF65-F5344CB8AC3E}">
        <p14:creationId xmlns:p14="http://schemas.microsoft.com/office/powerpoint/2010/main" val="2268872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par>
                                <p:cTn id="31" presetID="10"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par>
                                <p:cTn id="34" presetID="10" presetClass="entr" presetSubtype="0" fill="hold"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left)">
                                      <p:cBhvr>
                                        <p:cTn id="41" dur="500"/>
                                        <p:tgtEl>
                                          <p:spTgt spid="1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childTnLst>
                          </p:cTn>
                        </p:par>
                        <p:par>
                          <p:cTn id="45" fill="hold">
                            <p:stCondLst>
                              <p:cond delay="500"/>
                            </p:stCondLst>
                            <p:childTnLst>
                              <p:par>
                                <p:cTn id="46" presetID="35" presetClass="path" presetSubtype="0" accel="50000" decel="50000" fill="hold" nodeType="afterEffect">
                                  <p:stCondLst>
                                    <p:cond delay="0"/>
                                  </p:stCondLst>
                                  <p:childTnLst>
                                    <p:animMotion origin="layout" path="M -4.58333E-6 4.81481E-6 L -0.28346 -0.12801 " pathEditMode="relative" rAng="0" ptsTypes="AA">
                                      <p:cBhvr>
                                        <p:cTn id="47" dur="1500" fill="hold"/>
                                        <p:tgtEl>
                                          <p:spTgt spid="18"/>
                                        </p:tgtEl>
                                        <p:attrNameLst>
                                          <p:attrName>ppt_x</p:attrName>
                                          <p:attrName>ppt_y</p:attrName>
                                        </p:attrNameLst>
                                      </p:cBhvr>
                                      <p:rCtr x="-14180" y="-6412"/>
                                    </p:animMotion>
                                  </p:childTnLst>
                                </p:cTn>
                              </p:par>
                              <p:par>
                                <p:cTn id="48" presetID="10" presetClass="exit" presetSubtype="0" fill="hold" nodeType="withEffect">
                                  <p:stCondLst>
                                    <p:cond delay="0"/>
                                  </p:stCondLst>
                                  <p:childTnLst>
                                    <p:animEffect transition="out" filter="fade">
                                      <p:cBhvr>
                                        <p:cTn id="49" dur="500"/>
                                        <p:tgtEl>
                                          <p:spTgt spid="12"/>
                                        </p:tgtEl>
                                      </p:cBhvr>
                                    </p:animEffect>
                                    <p:set>
                                      <p:cBhvr>
                                        <p:cTn id="50" dur="1" fill="hold">
                                          <p:stCondLst>
                                            <p:cond delay="499"/>
                                          </p:stCondLst>
                                        </p:cTn>
                                        <p:tgtEl>
                                          <p:spTgt spid="12"/>
                                        </p:tgtEl>
                                        <p:attrNameLst>
                                          <p:attrName>style.visibility</p:attrName>
                                        </p:attrNameLst>
                                      </p:cBhvr>
                                      <p:to>
                                        <p:strVal val="hidden"/>
                                      </p:to>
                                    </p:set>
                                  </p:childTnLst>
                                </p:cTn>
                              </p:par>
                            </p:childTnLst>
                          </p:cTn>
                        </p:par>
                        <p:par>
                          <p:cTn id="51" fill="hold">
                            <p:stCondLst>
                              <p:cond delay="2000"/>
                            </p:stCondLst>
                            <p:childTnLst>
                              <p:par>
                                <p:cTn id="52" presetID="22" presetClass="entr" presetSubtype="8" fill="hold" nodeType="after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wipe(left)">
                                      <p:cBhvr>
                                        <p:cTn id="54" dur="500"/>
                                        <p:tgtEl>
                                          <p:spTgt spid="14"/>
                                        </p:tgtEl>
                                      </p:cBhvr>
                                    </p:animEffect>
                                  </p:childTnLst>
                                </p:cTn>
                              </p:par>
                            </p:childTnLst>
                          </p:cTn>
                        </p:par>
                        <p:par>
                          <p:cTn id="55" fill="hold">
                            <p:stCondLst>
                              <p:cond delay="2500"/>
                            </p:stCondLst>
                            <p:childTnLst>
                              <p:par>
                                <p:cTn id="56" presetID="35" presetClass="path" presetSubtype="0" accel="50000" decel="50000" fill="hold" nodeType="afterEffect">
                                  <p:stCondLst>
                                    <p:cond delay="0"/>
                                  </p:stCondLst>
                                  <p:childTnLst>
                                    <p:animMotion origin="layout" path="M -3.54167E-6 4.81481E-6 L -0.28112 4.81481E-6 " pathEditMode="relative" rAng="0" ptsTypes="AA">
                                      <p:cBhvr>
                                        <p:cTn id="57" dur="1500" fill="hold"/>
                                        <p:tgtEl>
                                          <p:spTgt spid="20"/>
                                        </p:tgtEl>
                                        <p:attrNameLst>
                                          <p:attrName>ppt_x</p:attrName>
                                          <p:attrName>ppt_y</p:attrName>
                                        </p:attrNameLst>
                                      </p:cBhvr>
                                      <p:rCtr x="-14063" y="0"/>
                                    </p:animMotion>
                                  </p:childTnLst>
                                </p:cTn>
                              </p:par>
                              <p:par>
                                <p:cTn id="58" presetID="10" presetClass="exit" presetSubtype="0" fill="hold" nodeType="withEffect">
                                  <p:stCondLst>
                                    <p:cond delay="0"/>
                                  </p:stCondLst>
                                  <p:childTnLst>
                                    <p:animEffect transition="out" filter="fade">
                                      <p:cBhvr>
                                        <p:cTn id="59" dur="500"/>
                                        <p:tgtEl>
                                          <p:spTgt spid="14"/>
                                        </p:tgtEl>
                                      </p:cBhvr>
                                    </p:animEffect>
                                    <p:set>
                                      <p:cBhvr>
                                        <p:cTn id="60" dur="1" fill="hold">
                                          <p:stCondLst>
                                            <p:cond delay="499"/>
                                          </p:stCondLst>
                                        </p:cTn>
                                        <p:tgtEl>
                                          <p:spTgt spid="14"/>
                                        </p:tgtEl>
                                        <p:attrNameLst>
                                          <p:attrName>style.visibility</p:attrName>
                                        </p:attrNameLst>
                                      </p:cBhvr>
                                      <p:to>
                                        <p:strVal val="hidden"/>
                                      </p:to>
                                    </p:set>
                                  </p:childTnLst>
                                </p:cTn>
                              </p:par>
                            </p:childTnLst>
                          </p:cTn>
                        </p:par>
                        <p:par>
                          <p:cTn id="61" fill="hold">
                            <p:stCondLst>
                              <p:cond delay="4000"/>
                            </p:stCondLst>
                            <p:childTnLst>
                              <p:par>
                                <p:cTn id="62" presetID="22" presetClass="entr" presetSubtype="8" fill="hold" nodeType="after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wipe(left)">
                                      <p:cBhvr>
                                        <p:cTn id="64" dur="500"/>
                                        <p:tgtEl>
                                          <p:spTgt spid="17"/>
                                        </p:tgtEl>
                                      </p:cBhvr>
                                    </p:animEffect>
                                  </p:childTnLst>
                                </p:cTn>
                              </p:par>
                            </p:childTnLst>
                          </p:cTn>
                        </p:par>
                        <p:par>
                          <p:cTn id="65" fill="hold">
                            <p:stCondLst>
                              <p:cond delay="4500"/>
                            </p:stCondLst>
                            <p:childTnLst>
                              <p:par>
                                <p:cTn id="66" presetID="35" presetClass="path" presetSubtype="0" accel="50000" decel="50000" fill="hold" nodeType="afterEffect">
                                  <p:stCondLst>
                                    <p:cond delay="0"/>
                                  </p:stCondLst>
                                  <p:childTnLst>
                                    <p:animMotion origin="layout" path="M 4.79167E-6 4.81481E-6 L -0.28086 0.13171 " pathEditMode="relative" rAng="0" ptsTypes="AA">
                                      <p:cBhvr>
                                        <p:cTn id="67" dur="1500" fill="hold"/>
                                        <p:tgtEl>
                                          <p:spTgt spid="21"/>
                                        </p:tgtEl>
                                        <p:attrNameLst>
                                          <p:attrName>ppt_x</p:attrName>
                                          <p:attrName>ppt_y</p:attrName>
                                        </p:attrNameLst>
                                      </p:cBhvr>
                                      <p:rCtr x="-14049" y="6574"/>
                                    </p:animMotion>
                                  </p:childTnLst>
                                </p:cTn>
                              </p:par>
                              <p:par>
                                <p:cTn id="68" presetID="10" presetClass="exit" presetSubtype="0" fill="hold" nodeType="withEffect">
                                  <p:stCondLst>
                                    <p:cond delay="0"/>
                                  </p:stCondLst>
                                  <p:childTnLst>
                                    <p:animEffect transition="out" filter="fade">
                                      <p:cBhvr>
                                        <p:cTn id="69" dur="500"/>
                                        <p:tgtEl>
                                          <p:spTgt spid="17"/>
                                        </p:tgtEl>
                                      </p:cBhvr>
                                    </p:animEffect>
                                    <p:set>
                                      <p:cBhvr>
                                        <p:cTn id="70" dur="1" fill="hold">
                                          <p:stCondLst>
                                            <p:cond delay="499"/>
                                          </p:stCondLst>
                                        </p:cTn>
                                        <p:tgtEl>
                                          <p:spTgt spid="17"/>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fade">
                                      <p:cBhvr>
                                        <p:cTn id="75" dur="500"/>
                                        <p:tgtEl>
                                          <p:spTgt spid="10"/>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fade">
                                      <p:cBhvr>
                                        <p:cTn id="80" dur="500"/>
                                        <p:tgtEl>
                                          <p:spTgt spid="27"/>
                                        </p:tgtEl>
                                      </p:cBhvr>
                                    </p:animEffect>
                                  </p:childTnLst>
                                </p:cTn>
                              </p:par>
                              <p:par>
                                <p:cTn id="81" presetID="10" presetClass="entr" presetSubtype="0" fill="hold" nodeType="with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par>
                                <p:cTn id="84" presetID="10" presetClass="entr" presetSubtype="0" fill="hold" nodeType="withEffect">
                                  <p:stCondLst>
                                    <p:cond delay="0"/>
                                  </p:stCondLst>
                                  <p:childTnLst>
                                    <p:set>
                                      <p:cBhvr>
                                        <p:cTn id="85" dur="1" fill="hold">
                                          <p:stCondLst>
                                            <p:cond delay="0"/>
                                          </p:stCondLst>
                                        </p:cTn>
                                        <p:tgtEl>
                                          <p:spTgt spid="23"/>
                                        </p:tgtEl>
                                        <p:attrNameLst>
                                          <p:attrName>style.visibility</p:attrName>
                                        </p:attrNameLst>
                                      </p:cBhvr>
                                      <p:to>
                                        <p:strVal val="visible"/>
                                      </p:to>
                                    </p:set>
                                    <p:animEffect transition="in" filter="fade">
                                      <p:cBhvr>
                                        <p:cTn id="86" dur="500"/>
                                        <p:tgtEl>
                                          <p:spTgt spid="23"/>
                                        </p:tgtEl>
                                      </p:cBhvr>
                                    </p:animEffect>
                                  </p:childTnLst>
                                </p:cTn>
                              </p:par>
                              <p:par>
                                <p:cTn id="87" presetID="10" presetClass="entr" presetSubtype="0" fill="hold" nodeType="with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fade">
                                      <p:cBhvr>
                                        <p:cTn id="89" dur="500"/>
                                        <p:tgtEl>
                                          <p:spTgt spid="30"/>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fade">
                                      <p:cBhvr>
                                        <p:cTn id="92" dur="500"/>
                                        <p:tgtEl>
                                          <p:spTgt spid="31"/>
                                        </p:tgtEl>
                                      </p:cBhvr>
                                    </p:animEffect>
                                  </p:childTnLst>
                                </p:cTn>
                              </p:par>
                              <p:par>
                                <p:cTn id="93" presetID="10" presetClass="entr" presetSubtype="0" fill="hold" nodeType="withEffect">
                                  <p:stCondLst>
                                    <p:cond delay="0"/>
                                  </p:stCondLst>
                                  <p:childTnLst>
                                    <p:set>
                                      <p:cBhvr>
                                        <p:cTn id="94" dur="1" fill="hold">
                                          <p:stCondLst>
                                            <p:cond delay="0"/>
                                          </p:stCondLst>
                                        </p:cTn>
                                        <p:tgtEl>
                                          <p:spTgt spid="5"/>
                                        </p:tgtEl>
                                        <p:attrNameLst>
                                          <p:attrName>style.visibility</p:attrName>
                                        </p:attrNameLst>
                                      </p:cBhvr>
                                      <p:to>
                                        <p:strVal val="visible"/>
                                      </p:to>
                                    </p:set>
                                    <p:animEffect transition="in" filter="fade">
                                      <p:cBhvr>
                                        <p:cTn id="95" dur="500"/>
                                        <p:tgtEl>
                                          <p:spTgt spid="5"/>
                                        </p:tgtEl>
                                      </p:cBhvr>
                                    </p:animEffect>
                                  </p:childTnLst>
                                </p:cTn>
                              </p:par>
                              <p:par>
                                <p:cTn id="96" presetID="10" presetClass="entr" presetSubtype="0" fill="hold" nodeType="withEffect">
                                  <p:stCondLst>
                                    <p:cond delay="0"/>
                                  </p:stCondLst>
                                  <p:childTnLst>
                                    <p:set>
                                      <p:cBhvr>
                                        <p:cTn id="97" dur="1" fill="hold">
                                          <p:stCondLst>
                                            <p:cond delay="0"/>
                                          </p:stCondLst>
                                        </p:cTn>
                                        <p:tgtEl>
                                          <p:spTgt spid="7"/>
                                        </p:tgtEl>
                                        <p:attrNameLst>
                                          <p:attrName>style.visibility</p:attrName>
                                        </p:attrNameLst>
                                      </p:cBhvr>
                                      <p:to>
                                        <p:strVal val="visible"/>
                                      </p:to>
                                    </p:set>
                                    <p:animEffect transition="in" filter="fade">
                                      <p:cBhvr>
                                        <p:cTn id="98" dur="500"/>
                                        <p:tgtEl>
                                          <p:spTgt spid="7"/>
                                        </p:tgtEl>
                                      </p:cBhvr>
                                    </p:animEffect>
                                  </p:childTnLst>
                                </p:cTn>
                              </p:par>
                              <p:par>
                                <p:cTn id="99" presetID="10" presetClass="entr" presetSubtype="0" fill="hold" nodeType="with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fade">
                                      <p:cBhvr>
                                        <p:cTn id="101" dur="500"/>
                                        <p:tgtEl>
                                          <p:spTgt spid="37"/>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24"/>
                                        </p:tgtEl>
                                        <p:attrNameLst>
                                          <p:attrName>style.visibility</p:attrName>
                                        </p:attrNameLst>
                                      </p:cBhvr>
                                      <p:to>
                                        <p:strVal val="visible"/>
                                      </p:to>
                                    </p:set>
                                    <p:animEffect transition="in" filter="wipe(left)">
                                      <p:cBhvr>
                                        <p:cTn id="106" dur="500"/>
                                        <p:tgtEl>
                                          <p:spTgt spid="24"/>
                                        </p:tgtEl>
                                      </p:cBhvr>
                                    </p:animEffect>
                                  </p:childTnLst>
                                </p:cTn>
                              </p:par>
                            </p:childTnLst>
                          </p:cTn>
                        </p:par>
                        <p:par>
                          <p:cTn id="107" fill="hold">
                            <p:stCondLst>
                              <p:cond delay="500"/>
                            </p:stCondLst>
                            <p:childTnLst>
                              <p:par>
                                <p:cTn id="108" presetID="22" presetClass="entr" presetSubtype="8" fill="hold" nodeType="afterEffect">
                                  <p:stCondLst>
                                    <p:cond delay="0"/>
                                  </p:stCondLst>
                                  <p:childTnLst>
                                    <p:set>
                                      <p:cBhvr>
                                        <p:cTn id="109" dur="1" fill="hold">
                                          <p:stCondLst>
                                            <p:cond delay="0"/>
                                          </p:stCondLst>
                                        </p:cTn>
                                        <p:tgtEl>
                                          <p:spTgt spid="35"/>
                                        </p:tgtEl>
                                        <p:attrNameLst>
                                          <p:attrName>style.visibility</p:attrName>
                                        </p:attrNameLst>
                                      </p:cBhvr>
                                      <p:to>
                                        <p:strVal val="visible"/>
                                      </p:to>
                                    </p:set>
                                    <p:animEffect transition="in" filter="wipe(left)">
                                      <p:cBhvr>
                                        <p:cTn id="110" dur="500"/>
                                        <p:tgtEl>
                                          <p:spTgt spid="35"/>
                                        </p:tgtEl>
                                      </p:cBhvr>
                                    </p:animEffect>
                                  </p:childTnLst>
                                </p:cTn>
                              </p:par>
                            </p:childTnLst>
                          </p:cTn>
                        </p:par>
                        <p:par>
                          <p:cTn id="111" fill="hold">
                            <p:stCondLst>
                              <p:cond delay="1000"/>
                            </p:stCondLst>
                            <p:childTnLst>
                              <p:par>
                                <p:cTn id="112" presetID="35" presetClass="path" presetSubtype="0" accel="50000" decel="50000" fill="hold" nodeType="afterEffect">
                                  <p:stCondLst>
                                    <p:cond delay="0"/>
                                  </p:stCondLst>
                                  <p:childTnLst>
                                    <p:animMotion origin="layout" path="M 3.54167E-6 4.81481E-6 L -0.14649 -0.00093 " pathEditMode="relative" rAng="0" ptsTypes="AA">
                                      <p:cBhvr>
                                        <p:cTn id="113" dur="1000" fill="hold"/>
                                        <p:tgtEl>
                                          <p:spTgt spid="30"/>
                                        </p:tgtEl>
                                        <p:attrNameLst>
                                          <p:attrName>ppt_x</p:attrName>
                                          <p:attrName>ppt_y</p:attrName>
                                        </p:attrNameLst>
                                      </p:cBhvr>
                                      <p:rCtr x="-7331" y="-46"/>
                                    </p:animMotion>
                                  </p:childTnLst>
                                </p:cTn>
                              </p:par>
                              <p:par>
                                <p:cTn id="114" presetID="10" presetClass="entr" presetSubtype="0" fill="hold" grpId="0" nodeType="withEffect">
                                  <p:stCondLst>
                                    <p:cond delay="0"/>
                                  </p:stCondLst>
                                  <p:childTnLst>
                                    <p:set>
                                      <p:cBhvr>
                                        <p:cTn id="115" dur="1" fill="hold">
                                          <p:stCondLst>
                                            <p:cond delay="0"/>
                                          </p:stCondLst>
                                        </p:cTn>
                                        <p:tgtEl>
                                          <p:spTgt spid="36"/>
                                        </p:tgtEl>
                                        <p:attrNameLst>
                                          <p:attrName>style.visibility</p:attrName>
                                        </p:attrNameLst>
                                      </p:cBhvr>
                                      <p:to>
                                        <p:strVal val="visible"/>
                                      </p:to>
                                    </p:set>
                                    <p:animEffect transition="in" filter="fade">
                                      <p:cBhvr>
                                        <p:cTn id="116" dur="500"/>
                                        <p:tgtEl>
                                          <p:spTgt spid="36"/>
                                        </p:tgtEl>
                                      </p:cBhvr>
                                    </p:animEffect>
                                  </p:childTnLst>
                                </p:cTn>
                              </p:par>
                              <p:par>
                                <p:cTn id="117" presetID="10" presetClass="exit" presetSubtype="0" fill="hold" nodeType="withEffect">
                                  <p:stCondLst>
                                    <p:cond delay="0"/>
                                  </p:stCondLst>
                                  <p:childTnLst>
                                    <p:animEffect transition="out" filter="fade">
                                      <p:cBhvr>
                                        <p:cTn id="118" dur="500"/>
                                        <p:tgtEl>
                                          <p:spTgt spid="24"/>
                                        </p:tgtEl>
                                      </p:cBhvr>
                                    </p:animEffect>
                                    <p:set>
                                      <p:cBhvr>
                                        <p:cTn id="119" dur="1" fill="hold">
                                          <p:stCondLst>
                                            <p:cond delay="499"/>
                                          </p:stCondLst>
                                        </p:cTn>
                                        <p:tgtEl>
                                          <p:spTgt spid="24"/>
                                        </p:tgtEl>
                                        <p:attrNameLst>
                                          <p:attrName>style.visibility</p:attrName>
                                        </p:attrNameLst>
                                      </p:cBhvr>
                                      <p:to>
                                        <p:strVal val="hidden"/>
                                      </p:to>
                                    </p:set>
                                  </p:childTnLst>
                                </p:cTn>
                              </p:par>
                              <p:par>
                                <p:cTn id="120" presetID="10" presetClass="exit" presetSubtype="0" fill="hold" nodeType="withEffect">
                                  <p:stCondLst>
                                    <p:cond delay="0"/>
                                  </p:stCondLst>
                                  <p:childTnLst>
                                    <p:animEffect transition="out" filter="fade">
                                      <p:cBhvr>
                                        <p:cTn id="121" dur="500"/>
                                        <p:tgtEl>
                                          <p:spTgt spid="35"/>
                                        </p:tgtEl>
                                      </p:cBhvr>
                                    </p:animEffect>
                                    <p:set>
                                      <p:cBhvr>
                                        <p:cTn id="122" dur="1" fill="hold">
                                          <p:stCondLst>
                                            <p:cond delay="499"/>
                                          </p:stCondLst>
                                        </p:cTn>
                                        <p:tgtEl>
                                          <p:spTgt spid="35"/>
                                        </p:tgtEl>
                                        <p:attrNameLst>
                                          <p:attrName>style.visibility</p:attrName>
                                        </p:attrNameLst>
                                      </p:cBhvr>
                                      <p:to>
                                        <p:strVal val="hidden"/>
                                      </p:to>
                                    </p:set>
                                  </p:childTnLst>
                                </p:cTn>
                              </p:par>
                            </p:childTnLst>
                          </p:cTn>
                        </p:par>
                        <p:par>
                          <p:cTn id="123" fill="hold">
                            <p:stCondLst>
                              <p:cond delay="2000"/>
                            </p:stCondLst>
                            <p:childTnLst>
                              <p:par>
                                <p:cTn id="124" presetID="10" presetClass="entr" presetSubtype="0" fill="hold" nodeType="afterEffect">
                                  <p:stCondLst>
                                    <p:cond delay="0"/>
                                  </p:stCondLst>
                                  <p:childTnLst>
                                    <p:set>
                                      <p:cBhvr>
                                        <p:cTn id="125" dur="1" fill="hold">
                                          <p:stCondLst>
                                            <p:cond delay="0"/>
                                          </p:stCondLst>
                                        </p:cTn>
                                        <p:tgtEl>
                                          <p:spTgt spid="32"/>
                                        </p:tgtEl>
                                        <p:attrNameLst>
                                          <p:attrName>style.visibility</p:attrName>
                                        </p:attrNameLst>
                                      </p:cBhvr>
                                      <p:to>
                                        <p:strVal val="visible"/>
                                      </p:to>
                                    </p:set>
                                    <p:animEffect transition="in" filter="fade">
                                      <p:cBhvr>
                                        <p:cTn id="126" dur="500"/>
                                        <p:tgtEl>
                                          <p:spTgt spid="32"/>
                                        </p:tgtEl>
                                      </p:cBhvr>
                                    </p:animEffect>
                                  </p:childTnLst>
                                </p:cTn>
                              </p:par>
                            </p:childTnLst>
                          </p:cTn>
                        </p:par>
                        <p:par>
                          <p:cTn id="127" fill="hold">
                            <p:stCondLst>
                              <p:cond delay="2500"/>
                            </p:stCondLst>
                            <p:childTnLst>
                              <p:par>
                                <p:cTn id="128" presetID="10" presetClass="entr" presetSubtype="0" fill="hold" nodeType="afterEffect">
                                  <p:stCondLst>
                                    <p:cond delay="0"/>
                                  </p:stCondLst>
                                  <p:childTnLst>
                                    <p:set>
                                      <p:cBhvr>
                                        <p:cTn id="129" dur="1" fill="hold">
                                          <p:stCondLst>
                                            <p:cond delay="0"/>
                                          </p:stCondLst>
                                        </p:cTn>
                                        <p:tgtEl>
                                          <p:spTgt spid="34"/>
                                        </p:tgtEl>
                                        <p:attrNameLst>
                                          <p:attrName>style.visibility</p:attrName>
                                        </p:attrNameLst>
                                      </p:cBhvr>
                                      <p:to>
                                        <p:strVal val="visible"/>
                                      </p:to>
                                    </p:set>
                                    <p:animEffect transition="in" filter="fade">
                                      <p:cBhvr>
                                        <p:cTn id="130" dur="500"/>
                                        <p:tgtEl>
                                          <p:spTgt spid="34"/>
                                        </p:tgtEl>
                                      </p:cBhvr>
                                    </p:animEffect>
                                  </p:childTnLst>
                                </p:cTn>
                              </p:par>
                              <p:par>
                                <p:cTn id="131" presetID="35" presetClass="path" presetSubtype="0" accel="50000" decel="50000" fill="hold" nodeType="withEffect">
                                  <p:stCondLst>
                                    <p:cond delay="0"/>
                                  </p:stCondLst>
                                  <p:childTnLst>
                                    <p:animMotion origin="layout" path="M -2.08333E-6 7.40741E-7 L -0.13841 -0.12986 " pathEditMode="relative" rAng="0" ptsTypes="AA">
                                      <p:cBhvr>
                                        <p:cTn id="132" dur="1000" fill="hold"/>
                                        <p:tgtEl>
                                          <p:spTgt spid="34"/>
                                        </p:tgtEl>
                                        <p:attrNameLst>
                                          <p:attrName>ppt_x</p:attrName>
                                          <p:attrName>ppt_y</p:attrName>
                                        </p:attrNameLst>
                                      </p:cBhvr>
                                      <p:rCtr x="-6927" y="-6505"/>
                                    </p:animMotion>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nodeType="clickEffect">
                                  <p:stCondLst>
                                    <p:cond delay="0"/>
                                  </p:stCondLst>
                                  <p:childTnLst>
                                    <p:set>
                                      <p:cBhvr>
                                        <p:cTn id="136" dur="1" fill="hold">
                                          <p:stCondLst>
                                            <p:cond delay="0"/>
                                          </p:stCondLst>
                                        </p:cTn>
                                        <p:tgtEl>
                                          <p:spTgt spid="26"/>
                                        </p:tgtEl>
                                        <p:attrNameLst>
                                          <p:attrName>style.visibility</p:attrName>
                                        </p:attrNameLst>
                                      </p:cBhvr>
                                      <p:to>
                                        <p:strVal val="visible"/>
                                      </p:to>
                                    </p:set>
                                    <p:animEffect transition="in" filter="wipe(left)">
                                      <p:cBhvr>
                                        <p:cTn id="137" dur="500"/>
                                        <p:tgtEl>
                                          <p:spTgt spid="26"/>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25"/>
                                        </p:tgtEl>
                                        <p:attrNameLst>
                                          <p:attrName>style.visibility</p:attrName>
                                        </p:attrNameLst>
                                      </p:cBhvr>
                                      <p:to>
                                        <p:strVal val="visible"/>
                                      </p:to>
                                    </p:set>
                                    <p:animEffect transition="in" filter="fade">
                                      <p:cBhvr>
                                        <p:cTn id="140" dur="500"/>
                                        <p:tgtEl>
                                          <p:spTgt spid="25"/>
                                        </p:tgtEl>
                                      </p:cBhvr>
                                    </p:animEffect>
                                  </p:childTnLst>
                                </p:cTn>
                              </p:par>
                            </p:childTnLst>
                          </p:cTn>
                        </p:par>
                        <p:par>
                          <p:cTn id="141" fill="hold">
                            <p:stCondLst>
                              <p:cond delay="500"/>
                            </p:stCondLst>
                            <p:childTnLst>
                              <p:par>
                                <p:cTn id="142" presetID="35" presetClass="path" presetSubtype="0" accel="50000" decel="50000" fill="hold" nodeType="afterEffect">
                                  <p:stCondLst>
                                    <p:cond delay="0"/>
                                  </p:stCondLst>
                                  <p:childTnLst>
                                    <p:animMotion origin="layout" path="M -2.5E-6 1.85185E-6 L -0.13867 -0.00023 " pathEditMode="relative" rAng="0" ptsTypes="AA">
                                      <p:cBhvr>
                                        <p:cTn id="143" dur="1000" fill="hold"/>
                                        <p:tgtEl>
                                          <p:spTgt spid="32"/>
                                        </p:tgtEl>
                                        <p:attrNameLst>
                                          <p:attrName>ppt_x</p:attrName>
                                          <p:attrName>ppt_y</p:attrName>
                                        </p:attrNameLst>
                                      </p:cBhvr>
                                      <p:rCtr x="-6940" y="-23"/>
                                    </p:animMotion>
                                  </p:childTnLst>
                                </p:cTn>
                              </p:par>
                              <p:par>
                                <p:cTn id="144" presetID="10" presetClass="exit" presetSubtype="0" fill="hold" nodeType="withEffect">
                                  <p:stCondLst>
                                    <p:cond delay="0"/>
                                  </p:stCondLst>
                                  <p:childTnLst>
                                    <p:animEffect transition="out" filter="fade">
                                      <p:cBhvr>
                                        <p:cTn id="145" dur="500"/>
                                        <p:tgtEl>
                                          <p:spTgt spid="26"/>
                                        </p:tgtEl>
                                      </p:cBhvr>
                                    </p:animEffect>
                                    <p:set>
                                      <p:cBhvr>
                                        <p:cTn id="146" dur="1" fill="hold">
                                          <p:stCondLst>
                                            <p:cond delay="499"/>
                                          </p:stCondLst>
                                        </p:cTn>
                                        <p:tgtEl>
                                          <p:spTgt spid="26"/>
                                        </p:tgtEl>
                                        <p:attrNameLst>
                                          <p:attrName>style.visibility</p:attrName>
                                        </p:attrNameLst>
                                      </p:cBhvr>
                                      <p:to>
                                        <p:strVal val="hidden"/>
                                      </p:to>
                                    </p:set>
                                  </p:childTnLst>
                                </p:cTn>
                              </p:par>
                            </p:childTnLst>
                          </p:cTn>
                        </p:par>
                        <p:par>
                          <p:cTn id="147" fill="hold">
                            <p:stCondLst>
                              <p:cond delay="1500"/>
                            </p:stCondLst>
                            <p:childTnLst>
                              <p:par>
                                <p:cTn id="148" presetID="22" presetClass="entr" presetSubtype="8" fill="hold" nodeType="afterEffect">
                                  <p:stCondLst>
                                    <p:cond delay="0"/>
                                  </p:stCondLst>
                                  <p:childTnLst>
                                    <p:set>
                                      <p:cBhvr>
                                        <p:cTn id="149" dur="1" fill="hold">
                                          <p:stCondLst>
                                            <p:cond delay="0"/>
                                          </p:stCondLst>
                                        </p:cTn>
                                        <p:tgtEl>
                                          <p:spTgt spid="29"/>
                                        </p:tgtEl>
                                        <p:attrNameLst>
                                          <p:attrName>style.visibility</p:attrName>
                                        </p:attrNameLst>
                                      </p:cBhvr>
                                      <p:to>
                                        <p:strVal val="visible"/>
                                      </p:to>
                                    </p:set>
                                    <p:animEffect transition="in" filter="wipe(left)">
                                      <p:cBhvr>
                                        <p:cTn id="150" dur="500"/>
                                        <p:tgtEl>
                                          <p:spTgt spid="29"/>
                                        </p:tgtEl>
                                      </p:cBhvr>
                                    </p:animEffect>
                                  </p:childTnLst>
                                </p:cTn>
                              </p:par>
                              <p:par>
                                <p:cTn id="151" presetID="10" presetClass="exit" presetSubtype="0" fill="hold" nodeType="withEffect">
                                  <p:stCondLst>
                                    <p:cond delay="0"/>
                                  </p:stCondLst>
                                  <p:childTnLst>
                                    <p:animEffect transition="out" filter="fade">
                                      <p:cBhvr>
                                        <p:cTn id="152" dur="500"/>
                                        <p:tgtEl>
                                          <p:spTgt spid="29"/>
                                        </p:tgtEl>
                                      </p:cBhvr>
                                    </p:animEffect>
                                    <p:set>
                                      <p:cBhvr>
                                        <p:cTn id="153" dur="1" fill="hold">
                                          <p:stCondLst>
                                            <p:cond delay="499"/>
                                          </p:stCondLst>
                                        </p:cTn>
                                        <p:tgtEl>
                                          <p:spTgt spid="29"/>
                                        </p:tgtEl>
                                        <p:attrNameLst>
                                          <p:attrName>style.visibility</p:attrName>
                                        </p:attrNameLst>
                                      </p:cBhvr>
                                      <p:to>
                                        <p:strVal val="hidden"/>
                                      </p:to>
                                    </p:set>
                                  </p:childTnLst>
                                </p:cTn>
                              </p:par>
                              <p:par>
                                <p:cTn id="154" presetID="10" presetClass="entr" presetSubtype="0" fill="hold" nodeType="withEffect">
                                  <p:stCondLst>
                                    <p:cond delay="0"/>
                                  </p:stCondLst>
                                  <p:childTnLst>
                                    <p:set>
                                      <p:cBhvr>
                                        <p:cTn id="155" dur="1" fill="hold">
                                          <p:stCondLst>
                                            <p:cond delay="0"/>
                                          </p:stCondLst>
                                        </p:cTn>
                                        <p:tgtEl>
                                          <p:spTgt spid="33"/>
                                        </p:tgtEl>
                                        <p:attrNameLst>
                                          <p:attrName>style.visibility</p:attrName>
                                        </p:attrNameLst>
                                      </p:cBhvr>
                                      <p:to>
                                        <p:strVal val="visible"/>
                                      </p:to>
                                    </p:set>
                                    <p:animEffect transition="in" filter="fade">
                                      <p:cBhvr>
                                        <p:cTn id="156" dur="500"/>
                                        <p:tgtEl>
                                          <p:spTgt spid="33"/>
                                        </p:tgtEl>
                                      </p:cBhvr>
                                    </p:animEffect>
                                  </p:childTnLst>
                                </p:cTn>
                              </p:par>
                            </p:childTnLst>
                          </p:cTn>
                        </p:par>
                        <p:par>
                          <p:cTn id="157" fill="hold">
                            <p:stCondLst>
                              <p:cond delay="2000"/>
                            </p:stCondLst>
                            <p:childTnLst>
                              <p:par>
                                <p:cTn id="158" presetID="35" presetClass="path" presetSubtype="0" accel="50000" decel="50000" fill="hold" nodeType="afterEffect">
                                  <p:stCondLst>
                                    <p:cond delay="0"/>
                                  </p:stCondLst>
                                  <p:childTnLst>
                                    <p:animMotion origin="layout" path="M -2.70833E-6 1.85185E-6 L -0.13893 0.13055 " pathEditMode="relative" rAng="0" ptsTypes="AA">
                                      <p:cBhvr>
                                        <p:cTn id="159" dur="1000" fill="hold"/>
                                        <p:tgtEl>
                                          <p:spTgt spid="33"/>
                                        </p:tgtEl>
                                        <p:attrNameLst>
                                          <p:attrName>ppt_x</p:attrName>
                                          <p:attrName>ppt_y</p:attrName>
                                        </p:attrNameLst>
                                      </p:cBhvr>
                                      <p:rCtr x="-6953" y="652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3" grpId="0"/>
      <p:bldP spid="19" grpId="0"/>
      <p:bldP spid="25" grpId="0"/>
      <p:bldP spid="31" grpId="0"/>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Sample Question</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7</a:t>
            </a:fld>
            <a:endParaRPr lang="en-US"/>
          </a:p>
        </p:txBody>
      </p:sp>
      <p:sp>
        <p:nvSpPr>
          <p:cNvPr id="3" name="Footer Placeholder 2"/>
          <p:cNvSpPr>
            <a:spLocks noGrp="1"/>
          </p:cNvSpPr>
          <p:nvPr>
            <p:ph type="ftr" sz="quarter" idx="3"/>
          </p:nvPr>
        </p:nvSpPr>
        <p:spPr/>
        <p:txBody>
          <a:bodyPr/>
          <a:lstStyle/>
          <a:p>
            <a:r>
              <a:rPr lang="en-US" dirty="0" smtClean="0"/>
              <a:t>© 2020 Amazon Web Services, </a:t>
            </a:r>
            <a:r>
              <a:rPr lang="en-US" dirty="0" smtClean="0"/>
              <a:t>Inc. or its Affiliates. All rights reserved.</a:t>
            </a:r>
            <a:endParaRPr lang="en-US" dirty="0"/>
          </a:p>
        </p:txBody>
      </p:sp>
      <p:sp>
        <p:nvSpPr>
          <p:cNvPr id="24" name="Rectangle 23">
            <a:extLst>
              <a:ext uri="{FF2B5EF4-FFF2-40B4-BE49-F238E27FC236}">
                <a16:creationId xmlns:a16="http://schemas.microsoft.com/office/drawing/2014/main" id="{112786E9-DC21-4288-A55A-8C4C9D7FF356}"/>
              </a:ext>
            </a:extLst>
          </p:cNvPr>
          <p:cNvSpPr/>
          <p:nvPr/>
        </p:nvSpPr>
        <p:spPr>
          <a:xfrm>
            <a:off x="6515099" y="2981239"/>
            <a:ext cx="4838701" cy="276999"/>
          </a:xfrm>
          <a:prstGeom prst="rect">
            <a:avLst/>
          </a:prstGeom>
        </p:spPr>
        <p:txBody>
          <a:bodyPr wrap="square" lIns="0" tIns="0" rIns="0" bIns="0">
            <a:spAutoFit/>
          </a:bodyPr>
          <a:lstStyle/>
          <a:p>
            <a:pPr marL="342900" indent="-342900">
              <a:spcBef>
                <a:spcPts val="1200"/>
              </a:spcBef>
              <a:buFont typeface="+mj-lt"/>
              <a:buAutoNum type="alphaUcPeriod"/>
            </a:pPr>
            <a:r>
              <a:rPr lang="en-US" dirty="0">
                <a:latin typeface="Amazon Ember" panose="020B0603020204020204" pitchFamily="34" charset="0"/>
                <a:ea typeface="Amazon Ember" panose="020B0603020204020204" pitchFamily="34" charset="0"/>
                <a:cs typeface="Amazon Ember" panose="020B0603020204020204" pitchFamily="34" charset="0"/>
              </a:rPr>
              <a:t>DynamoDB</a:t>
            </a:r>
          </a:p>
        </p:txBody>
      </p:sp>
      <p:sp>
        <p:nvSpPr>
          <p:cNvPr id="25" name="Rectangle 24">
            <a:extLst>
              <a:ext uri="{FF2B5EF4-FFF2-40B4-BE49-F238E27FC236}">
                <a16:creationId xmlns:a16="http://schemas.microsoft.com/office/drawing/2014/main" id="{112786E9-DC21-4288-A55A-8C4C9D7FF356}"/>
              </a:ext>
            </a:extLst>
          </p:cNvPr>
          <p:cNvSpPr/>
          <p:nvPr/>
        </p:nvSpPr>
        <p:spPr>
          <a:xfrm>
            <a:off x="6515099" y="3610005"/>
            <a:ext cx="4838701" cy="276999"/>
          </a:xfrm>
          <a:prstGeom prst="rect">
            <a:avLst/>
          </a:prstGeom>
        </p:spPr>
        <p:txBody>
          <a:bodyPr wrap="square" lIns="0" tIns="0" rIns="0" bIns="0">
            <a:spAutoFit/>
          </a:bodyPr>
          <a:lstStyle/>
          <a:p>
            <a:pPr marL="342900" indent="-342900">
              <a:spcBef>
                <a:spcPts val="1200"/>
              </a:spcBef>
              <a:buFont typeface="+mj-lt"/>
              <a:buAutoNum type="alphaUcPeriod" startAt="2"/>
            </a:pPr>
            <a:r>
              <a:rPr lang="en-US" dirty="0">
                <a:latin typeface="Amazon Ember" panose="020B0603020204020204" pitchFamily="34" charset="0"/>
                <a:ea typeface="Amazon Ember" panose="020B0603020204020204" pitchFamily="34" charset="0"/>
                <a:cs typeface="Amazon Ember" panose="020B0603020204020204" pitchFamily="34" charset="0"/>
              </a:rPr>
              <a:t>Amazon RDS</a:t>
            </a:r>
          </a:p>
        </p:txBody>
      </p:sp>
      <p:sp>
        <p:nvSpPr>
          <p:cNvPr id="26" name="Rectangle 25">
            <a:extLst>
              <a:ext uri="{FF2B5EF4-FFF2-40B4-BE49-F238E27FC236}">
                <a16:creationId xmlns:a16="http://schemas.microsoft.com/office/drawing/2014/main" id="{112786E9-DC21-4288-A55A-8C4C9D7FF356}"/>
              </a:ext>
            </a:extLst>
          </p:cNvPr>
          <p:cNvSpPr/>
          <p:nvPr/>
        </p:nvSpPr>
        <p:spPr>
          <a:xfrm>
            <a:off x="6515099" y="4238771"/>
            <a:ext cx="4893130" cy="276999"/>
          </a:xfrm>
          <a:prstGeom prst="rect">
            <a:avLst/>
          </a:prstGeom>
        </p:spPr>
        <p:txBody>
          <a:bodyPr wrap="square" lIns="0" tIns="0" rIns="0" bIns="0">
            <a:spAutoFit/>
          </a:bodyPr>
          <a:lstStyle/>
          <a:p>
            <a:pPr marL="342900" indent="-342900">
              <a:spcBef>
                <a:spcPts val="1200"/>
              </a:spcBef>
              <a:buFont typeface="+mj-lt"/>
              <a:buAutoNum type="alphaUcPeriod" startAt="3"/>
            </a:pPr>
            <a:r>
              <a:rPr lang="en-US" dirty="0">
                <a:latin typeface="Amazon Ember" panose="020B0603020204020204" pitchFamily="34" charset="0"/>
                <a:ea typeface="Amazon Ember" panose="020B0603020204020204" pitchFamily="34" charset="0"/>
                <a:cs typeface="Amazon Ember" panose="020B0603020204020204" pitchFamily="34" charset="0"/>
              </a:rPr>
              <a:t>AWS X-Ray</a:t>
            </a:r>
          </a:p>
        </p:txBody>
      </p:sp>
      <p:sp>
        <p:nvSpPr>
          <p:cNvPr id="27" name="Rectangle 26">
            <a:extLst>
              <a:ext uri="{FF2B5EF4-FFF2-40B4-BE49-F238E27FC236}">
                <a16:creationId xmlns:a16="http://schemas.microsoft.com/office/drawing/2014/main" id="{112786E9-DC21-4288-A55A-8C4C9D7FF356}"/>
              </a:ext>
            </a:extLst>
          </p:cNvPr>
          <p:cNvSpPr/>
          <p:nvPr/>
        </p:nvSpPr>
        <p:spPr>
          <a:xfrm>
            <a:off x="6515099" y="4867537"/>
            <a:ext cx="4838701" cy="276999"/>
          </a:xfrm>
          <a:prstGeom prst="rect">
            <a:avLst/>
          </a:prstGeom>
        </p:spPr>
        <p:txBody>
          <a:bodyPr wrap="square" lIns="0" tIns="0" rIns="0" bIns="0">
            <a:spAutoFit/>
          </a:bodyPr>
          <a:lstStyle/>
          <a:p>
            <a:pPr marL="342900" indent="-342900">
              <a:spcBef>
                <a:spcPts val="1200"/>
              </a:spcBef>
              <a:buFont typeface="+mj-lt"/>
              <a:buAutoNum type="alphaUcPeriod" startAt="4"/>
            </a:pPr>
            <a:r>
              <a:rPr lang="en-US" dirty="0">
                <a:latin typeface="Amazon Ember" panose="020B0603020204020204" pitchFamily="34" charset="0"/>
                <a:ea typeface="Amazon Ember" panose="020B0603020204020204" pitchFamily="34" charset="0"/>
                <a:cs typeface="Amazon Ember" panose="020B0603020204020204" pitchFamily="34" charset="0"/>
              </a:rPr>
              <a:t>Amazon SNS</a:t>
            </a:r>
          </a:p>
        </p:txBody>
      </p:sp>
      <p:cxnSp>
        <p:nvCxnSpPr>
          <p:cNvPr id="28" name="Straight Connector 27">
            <a:extLst>
              <a:ext uri="{FF2B5EF4-FFF2-40B4-BE49-F238E27FC236}">
                <a16:creationId xmlns:a16="http://schemas.microsoft.com/office/drawing/2014/main" id="{AFFE413E-5C09-44E8-8B90-2DEC4721B81F}"/>
              </a:ext>
            </a:extLst>
          </p:cNvPr>
          <p:cNvCxnSpPr/>
          <p:nvPr/>
        </p:nvCxnSpPr>
        <p:spPr>
          <a:xfrm>
            <a:off x="6096000" y="1842145"/>
            <a:ext cx="0" cy="3977630"/>
          </a:xfrm>
          <a:prstGeom prst="line">
            <a:avLst/>
          </a:prstGeom>
          <a:ln>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6515099" y="1778644"/>
            <a:ext cx="4838701" cy="923330"/>
          </a:xfrm>
          <a:prstGeom prst="rect">
            <a:avLst/>
          </a:prstGeom>
        </p:spPr>
        <p:txBody>
          <a:bodyPr wrap="square" lIns="0" tIns="0" rIns="0" bIns="0">
            <a:spAutoFit/>
          </a:bodyPr>
          <a:lstStyle/>
          <a:p>
            <a:r>
              <a:rPr lang="en-US" sz="20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An application needs to </a:t>
            </a:r>
            <a:r>
              <a:rPr lang="en-US" sz="2000"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save state information</a:t>
            </a:r>
            <a:r>
              <a:rPr lang="en-US" sz="20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for users. Which AWS Service would be </a:t>
            </a:r>
            <a:r>
              <a:rPr lang="en-US" sz="2000"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best</a:t>
            </a:r>
            <a:r>
              <a:rPr lang="en-US" sz="20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to use?</a:t>
            </a:r>
          </a:p>
        </p:txBody>
      </p:sp>
      <p:sp>
        <p:nvSpPr>
          <p:cNvPr id="30" name="Round Diagonal Corner Rectangle 29"/>
          <p:cNvSpPr/>
          <p:nvPr/>
        </p:nvSpPr>
        <p:spPr>
          <a:xfrm>
            <a:off x="838198" y="1842144"/>
            <a:ext cx="4838703" cy="3977631"/>
          </a:xfrm>
          <a:prstGeom prst="round2DiagRect">
            <a:avLst>
              <a:gd name="adj1" fmla="val 8286"/>
              <a:gd name="adj2" fmla="val 0"/>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31" name="Oval 30"/>
          <p:cNvSpPr/>
          <p:nvPr/>
        </p:nvSpPr>
        <p:spPr>
          <a:xfrm>
            <a:off x="2042159" y="2615569"/>
            <a:ext cx="2430780" cy="24307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32" name="Group 31"/>
          <p:cNvGrpSpPr/>
          <p:nvPr/>
        </p:nvGrpSpPr>
        <p:grpSpPr>
          <a:xfrm>
            <a:off x="2686020" y="3269501"/>
            <a:ext cx="1143059" cy="1122916"/>
            <a:chOff x="9161463" y="4692650"/>
            <a:chExt cx="360363" cy="354013"/>
          </a:xfrm>
        </p:grpSpPr>
        <p:sp>
          <p:nvSpPr>
            <p:cNvPr id="33" name="Freeform 156"/>
            <p:cNvSpPr>
              <a:spLocks noEditPoints="1"/>
            </p:cNvSpPr>
            <p:nvPr/>
          </p:nvSpPr>
          <p:spPr bwMode="auto">
            <a:xfrm>
              <a:off x="9161463" y="4692650"/>
              <a:ext cx="255588" cy="330200"/>
            </a:xfrm>
            <a:custGeom>
              <a:avLst/>
              <a:gdLst>
                <a:gd name="T0" fmla="*/ 48 w 68"/>
                <a:gd name="T1" fmla="*/ 76 h 88"/>
                <a:gd name="T2" fmla="*/ 48 w 68"/>
                <a:gd name="T3" fmla="*/ 76 h 88"/>
                <a:gd name="T4" fmla="*/ 49 w 68"/>
                <a:gd name="T5" fmla="*/ 76 h 88"/>
                <a:gd name="T6" fmla="*/ 50 w 68"/>
                <a:gd name="T7" fmla="*/ 74 h 88"/>
                <a:gd name="T8" fmla="*/ 68 w 68"/>
                <a:gd name="T9" fmla="*/ 56 h 88"/>
                <a:gd name="T10" fmla="*/ 68 w 68"/>
                <a:gd name="T11" fmla="*/ 22 h 88"/>
                <a:gd name="T12" fmla="*/ 67 w 68"/>
                <a:gd name="T13" fmla="*/ 21 h 88"/>
                <a:gd name="T14" fmla="*/ 47 w 68"/>
                <a:gd name="T15" fmla="*/ 1 h 88"/>
                <a:gd name="T16" fmla="*/ 46 w 68"/>
                <a:gd name="T17" fmla="*/ 0 h 88"/>
                <a:gd name="T18" fmla="*/ 2 w 68"/>
                <a:gd name="T19" fmla="*/ 0 h 88"/>
                <a:gd name="T20" fmla="*/ 0 w 68"/>
                <a:gd name="T21" fmla="*/ 2 h 88"/>
                <a:gd name="T22" fmla="*/ 0 w 68"/>
                <a:gd name="T23" fmla="*/ 86 h 88"/>
                <a:gd name="T24" fmla="*/ 2 w 68"/>
                <a:gd name="T25" fmla="*/ 88 h 88"/>
                <a:gd name="T26" fmla="*/ 45 w 68"/>
                <a:gd name="T27" fmla="*/ 88 h 88"/>
                <a:gd name="T28" fmla="*/ 48 w 68"/>
                <a:gd name="T29" fmla="*/ 76 h 88"/>
                <a:gd name="T30" fmla="*/ 46 w 68"/>
                <a:gd name="T31" fmla="*/ 2 h 88"/>
                <a:gd name="T32" fmla="*/ 66 w 68"/>
                <a:gd name="T33" fmla="*/ 22 h 88"/>
                <a:gd name="T34" fmla="*/ 46 w 68"/>
                <a:gd name="T35" fmla="*/ 22 h 88"/>
                <a:gd name="T36" fmla="*/ 46 w 68"/>
                <a:gd name="T37" fmla="*/ 2 h 88"/>
                <a:gd name="T38" fmla="*/ 14 w 68"/>
                <a:gd name="T39" fmla="*/ 24 h 88"/>
                <a:gd name="T40" fmla="*/ 32 w 68"/>
                <a:gd name="T41" fmla="*/ 24 h 88"/>
                <a:gd name="T42" fmla="*/ 34 w 68"/>
                <a:gd name="T43" fmla="*/ 26 h 88"/>
                <a:gd name="T44" fmla="*/ 32 w 68"/>
                <a:gd name="T45" fmla="*/ 28 h 88"/>
                <a:gd name="T46" fmla="*/ 14 w 68"/>
                <a:gd name="T47" fmla="*/ 28 h 88"/>
                <a:gd name="T48" fmla="*/ 12 w 68"/>
                <a:gd name="T49" fmla="*/ 26 h 88"/>
                <a:gd name="T50" fmla="*/ 14 w 68"/>
                <a:gd name="T51" fmla="*/ 24 h 88"/>
                <a:gd name="T52" fmla="*/ 14 w 68"/>
                <a:gd name="T53" fmla="*/ 36 h 88"/>
                <a:gd name="T54" fmla="*/ 46 w 68"/>
                <a:gd name="T55" fmla="*/ 36 h 88"/>
                <a:gd name="T56" fmla="*/ 48 w 68"/>
                <a:gd name="T57" fmla="*/ 38 h 88"/>
                <a:gd name="T58" fmla="*/ 46 w 68"/>
                <a:gd name="T59" fmla="*/ 40 h 88"/>
                <a:gd name="T60" fmla="*/ 14 w 68"/>
                <a:gd name="T61" fmla="*/ 40 h 88"/>
                <a:gd name="T62" fmla="*/ 12 w 68"/>
                <a:gd name="T63" fmla="*/ 38 h 88"/>
                <a:gd name="T64" fmla="*/ 14 w 68"/>
                <a:gd name="T65" fmla="*/ 36 h 88"/>
                <a:gd name="T66" fmla="*/ 34 w 68"/>
                <a:gd name="T67" fmla="*/ 64 h 88"/>
                <a:gd name="T68" fmla="*/ 14 w 68"/>
                <a:gd name="T69" fmla="*/ 64 h 88"/>
                <a:gd name="T70" fmla="*/ 12 w 68"/>
                <a:gd name="T71" fmla="*/ 62 h 88"/>
                <a:gd name="T72" fmla="*/ 14 w 68"/>
                <a:gd name="T73" fmla="*/ 60 h 88"/>
                <a:gd name="T74" fmla="*/ 34 w 68"/>
                <a:gd name="T75" fmla="*/ 60 h 88"/>
                <a:gd name="T76" fmla="*/ 36 w 68"/>
                <a:gd name="T77" fmla="*/ 62 h 88"/>
                <a:gd name="T78" fmla="*/ 34 w 68"/>
                <a:gd name="T79" fmla="*/ 64 h 88"/>
                <a:gd name="T80" fmla="*/ 38 w 68"/>
                <a:gd name="T81" fmla="*/ 52 h 88"/>
                <a:gd name="T82" fmla="*/ 14 w 68"/>
                <a:gd name="T83" fmla="*/ 52 h 88"/>
                <a:gd name="T84" fmla="*/ 12 w 68"/>
                <a:gd name="T85" fmla="*/ 50 h 88"/>
                <a:gd name="T86" fmla="*/ 14 w 68"/>
                <a:gd name="T87" fmla="*/ 48 h 88"/>
                <a:gd name="T88" fmla="*/ 38 w 68"/>
                <a:gd name="T89" fmla="*/ 48 h 88"/>
                <a:gd name="T90" fmla="*/ 40 w 68"/>
                <a:gd name="T91" fmla="*/ 50 h 88"/>
                <a:gd name="T92" fmla="*/ 38 w 68"/>
                <a:gd name="T93" fmla="*/ 5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88">
                  <a:moveTo>
                    <a:pt x="48" y="76"/>
                  </a:moveTo>
                  <a:cubicBezTo>
                    <a:pt x="48" y="76"/>
                    <a:pt x="48" y="76"/>
                    <a:pt x="48" y="76"/>
                  </a:cubicBezTo>
                  <a:cubicBezTo>
                    <a:pt x="48" y="76"/>
                    <a:pt x="49" y="76"/>
                    <a:pt x="49" y="76"/>
                  </a:cubicBezTo>
                  <a:cubicBezTo>
                    <a:pt x="49" y="75"/>
                    <a:pt x="49" y="74"/>
                    <a:pt x="50" y="74"/>
                  </a:cubicBezTo>
                  <a:cubicBezTo>
                    <a:pt x="68" y="56"/>
                    <a:pt x="68" y="56"/>
                    <a:pt x="68" y="56"/>
                  </a:cubicBezTo>
                  <a:cubicBezTo>
                    <a:pt x="68" y="22"/>
                    <a:pt x="68" y="22"/>
                    <a:pt x="68" y="22"/>
                  </a:cubicBezTo>
                  <a:cubicBezTo>
                    <a:pt x="68" y="21"/>
                    <a:pt x="68" y="21"/>
                    <a:pt x="67" y="21"/>
                  </a:cubicBezTo>
                  <a:cubicBezTo>
                    <a:pt x="47" y="1"/>
                    <a:pt x="47" y="1"/>
                    <a:pt x="47" y="1"/>
                  </a:cubicBezTo>
                  <a:cubicBezTo>
                    <a:pt x="47" y="0"/>
                    <a:pt x="47" y="0"/>
                    <a:pt x="46" y="0"/>
                  </a:cubicBezTo>
                  <a:cubicBezTo>
                    <a:pt x="2" y="0"/>
                    <a:pt x="2" y="0"/>
                    <a:pt x="2" y="0"/>
                  </a:cubicBezTo>
                  <a:cubicBezTo>
                    <a:pt x="1" y="0"/>
                    <a:pt x="0" y="1"/>
                    <a:pt x="0" y="2"/>
                  </a:cubicBezTo>
                  <a:cubicBezTo>
                    <a:pt x="0" y="86"/>
                    <a:pt x="0" y="86"/>
                    <a:pt x="0" y="86"/>
                  </a:cubicBezTo>
                  <a:cubicBezTo>
                    <a:pt x="0" y="87"/>
                    <a:pt x="1" y="88"/>
                    <a:pt x="2" y="88"/>
                  </a:cubicBezTo>
                  <a:cubicBezTo>
                    <a:pt x="45" y="88"/>
                    <a:pt x="45" y="88"/>
                    <a:pt x="45" y="88"/>
                  </a:cubicBezTo>
                  <a:lnTo>
                    <a:pt x="48" y="76"/>
                  </a:lnTo>
                  <a:close/>
                  <a:moveTo>
                    <a:pt x="46" y="2"/>
                  </a:moveTo>
                  <a:cubicBezTo>
                    <a:pt x="66" y="22"/>
                    <a:pt x="66" y="22"/>
                    <a:pt x="66" y="22"/>
                  </a:cubicBezTo>
                  <a:cubicBezTo>
                    <a:pt x="46" y="22"/>
                    <a:pt x="46" y="22"/>
                    <a:pt x="46" y="22"/>
                  </a:cubicBezTo>
                  <a:lnTo>
                    <a:pt x="46" y="2"/>
                  </a:lnTo>
                  <a:close/>
                  <a:moveTo>
                    <a:pt x="14" y="24"/>
                  </a:moveTo>
                  <a:cubicBezTo>
                    <a:pt x="32" y="24"/>
                    <a:pt x="32" y="24"/>
                    <a:pt x="32" y="24"/>
                  </a:cubicBezTo>
                  <a:cubicBezTo>
                    <a:pt x="33" y="24"/>
                    <a:pt x="34" y="25"/>
                    <a:pt x="34" y="26"/>
                  </a:cubicBezTo>
                  <a:cubicBezTo>
                    <a:pt x="34" y="27"/>
                    <a:pt x="33" y="28"/>
                    <a:pt x="32" y="28"/>
                  </a:cubicBezTo>
                  <a:cubicBezTo>
                    <a:pt x="14" y="28"/>
                    <a:pt x="14" y="28"/>
                    <a:pt x="14" y="28"/>
                  </a:cubicBezTo>
                  <a:cubicBezTo>
                    <a:pt x="13" y="28"/>
                    <a:pt x="12" y="27"/>
                    <a:pt x="12" y="26"/>
                  </a:cubicBezTo>
                  <a:cubicBezTo>
                    <a:pt x="12" y="25"/>
                    <a:pt x="13" y="24"/>
                    <a:pt x="14" y="24"/>
                  </a:cubicBezTo>
                  <a:close/>
                  <a:moveTo>
                    <a:pt x="14" y="36"/>
                  </a:moveTo>
                  <a:cubicBezTo>
                    <a:pt x="46" y="36"/>
                    <a:pt x="46" y="36"/>
                    <a:pt x="46" y="36"/>
                  </a:cubicBezTo>
                  <a:cubicBezTo>
                    <a:pt x="47" y="36"/>
                    <a:pt x="48" y="37"/>
                    <a:pt x="48" y="38"/>
                  </a:cubicBezTo>
                  <a:cubicBezTo>
                    <a:pt x="48" y="39"/>
                    <a:pt x="47" y="40"/>
                    <a:pt x="46" y="40"/>
                  </a:cubicBezTo>
                  <a:cubicBezTo>
                    <a:pt x="14" y="40"/>
                    <a:pt x="14" y="40"/>
                    <a:pt x="14" y="40"/>
                  </a:cubicBezTo>
                  <a:cubicBezTo>
                    <a:pt x="13" y="40"/>
                    <a:pt x="12" y="39"/>
                    <a:pt x="12" y="38"/>
                  </a:cubicBezTo>
                  <a:cubicBezTo>
                    <a:pt x="12" y="37"/>
                    <a:pt x="13" y="36"/>
                    <a:pt x="14" y="36"/>
                  </a:cubicBezTo>
                  <a:close/>
                  <a:moveTo>
                    <a:pt x="34" y="64"/>
                  </a:moveTo>
                  <a:cubicBezTo>
                    <a:pt x="14" y="64"/>
                    <a:pt x="14" y="64"/>
                    <a:pt x="14" y="64"/>
                  </a:cubicBezTo>
                  <a:cubicBezTo>
                    <a:pt x="13" y="64"/>
                    <a:pt x="12" y="63"/>
                    <a:pt x="12" y="62"/>
                  </a:cubicBezTo>
                  <a:cubicBezTo>
                    <a:pt x="12" y="61"/>
                    <a:pt x="13" y="60"/>
                    <a:pt x="14" y="60"/>
                  </a:cubicBezTo>
                  <a:cubicBezTo>
                    <a:pt x="34" y="60"/>
                    <a:pt x="34" y="60"/>
                    <a:pt x="34" y="60"/>
                  </a:cubicBezTo>
                  <a:cubicBezTo>
                    <a:pt x="35" y="60"/>
                    <a:pt x="36" y="61"/>
                    <a:pt x="36" y="62"/>
                  </a:cubicBezTo>
                  <a:cubicBezTo>
                    <a:pt x="36" y="63"/>
                    <a:pt x="35" y="64"/>
                    <a:pt x="34" y="64"/>
                  </a:cubicBezTo>
                  <a:close/>
                  <a:moveTo>
                    <a:pt x="38" y="52"/>
                  </a:moveTo>
                  <a:cubicBezTo>
                    <a:pt x="14" y="52"/>
                    <a:pt x="14" y="52"/>
                    <a:pt x="14" y="52"/>
                  </a:cubicBezTo>
                  <a:cubicBezTo>
                    <a:pt x="13" y="52"/>
                    <a:pt x="12" y="51"/>
                    <a:pt x="12" y="50"/>
                  </a:cubicBezTo>
                  <a:cubicBezTo>
                    <a:pt x="12" y="49"/>
                    <a:pt x="13" y="48"/>
                    <a:pt x="14" y="48"/>
                  </a:cubicBezTo>
                  <a:cubicBezTo>
                    <a:pt x="38" y="48"/>
                    <a:pt x="38" y="48"/>
                    <a:pt x="38" y="48"/>
                  </a:cubicBezTo>
                  <a:cubicBezTo>
                    <a:pt x="39" y="48"/>
                    <a:pt x="40" y="49"/>
                    <a:pt x="40" y="50"/>
                  </a:cubicBezTo>
                  <a:cubicBezTo>
                    <a:pt x="40" y="51"/>
                    <a:pt x="39" y="52"/>
                    <a:pt x="38" y="5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34" name="Freeform 157"/>
            <p:cNvSpPr>
              <a:spLocks/>
            </p:cNvSpPr>
            <p:nvPr/>
          </p:nvSpPr>
          <p:spPr bwMode="auto">
            <a:xfrm>
              <a:off x="9364663" y="4903788"/>
              <a:ext cx="119063" cy="119063"/>
            </a:xfrm>
            <a:custGeom>
              <a:avLst/>
              <a:gdLst>
                <a:gd name="T0" fmla="*/ 45 w 75"/>
                <a:gd name="T1" fmla="*/ 0 h 75"/>
                <a:gd name="T2" fmla="*/ 0 w 75"/>
                <a:gd name="T3" fmla="*/ 45 h 75"/>
                <a:gd name="T4" fmla="*/ 30 w 75"/>
                <a:gd name="T5" fmla="*/ 75 h 75"/>
                <a:gd name="T6" fmla="*/ 75 w 75"/>
                <a:gd name="T7" fmla="*/ 30 h 75"/>
                <a:gd name="T8" fmla="*/ 45 w 75"/>
                <a:gd name="T9" fmla="*/ 0 h 75"/>
              </a:gdLst>
              <a:ahLst/>
              <a:cxnLst>
                <a:cxn ang="0">
                  <a:pos x="T0" y="T1"/>
                </a:cxn>
                <a:cxn ang="0">
                  <a:pos x="T2" y="T3"/>
                </a:cxn>
                <a:cxn ang="0">
                  <a:pos x="T4" y="T5"/>
                </a:cxn>
                <a:cxn ang="0">
                  <a:pos x="T6" y="T7"/>
                </a:cxn>
                <a:cxn ang="0">
                  <a:pos x="T8" y="T9"/>
                </a:cxn>
              </a:cxnLst>
              <a:rect l="0" t="0" r="r" b="b"/>
              <a:pathLst>
                <a:path w="75" h="75">
                  <a:moveTo>
                    <a:pt x="45" y="0"/>
                  </a:moveTo>
                  <a:lnTo>
                    <a:pt x="0" y="45"/>
                  </a:lnTo>
                  <a:lnTo>
                    <a:pt x="30" y="75"/>
                  </a:lnTo>
                  <a:lnTo>
                    <a:pt x="75" y="30"/>
                  </a:lnTo>
                  <a:lnTo>
                    <a:pt x="45"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35" name="Freeform 158"/>
            <p:cNvSpPr>
              <a:spLocks/>
            </p:cNvSpPr>
            <p:nvPr/>
          </p:nvSpPr>
          <p:spPr bwMode="auto">
            <a:xfrm>
              <a:off x="9340850" y="4989513"/>
              <a:ext cx="57150" cy="57150"/>
            </a:xfrm>
            <a:custGeom>
              <a:avLst/>
              <a:gdLst>
                <a:gd name="T0" fmla="*/ 4 w 15"/>
                <a:gd name="T1" fmla="*/ 0 h 15"/>
                <a:gd name="T2" fmla="*/ 0 w 15"/>
                <a:gd name="T3" fmla="*/ 12 h 15"/>
                <a:gd name="T4" fmla="*/ 1 w 15"/>
                <a:gd name="T5" fmla="*/ 14 h 15"/>
                <a:gd name="T6" fmla="*/ 2 w 15"/>
                <a:gd name="T7" fmla="*/ 15 h 15"/>
                <a:gd name="T8" fmla="*/ 3 w 15"/>
                <a:gd name="T9" fmla="*/ 15 h 15"/>
                <a:gd name="T10" fmla="*/ 15 w 15"/>
                <a:gd name="T11" fmla="*/ 11 h 15"/>
                <a:gd name="T12" fmla="*/ 4 w 15"/>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4" y="0"/>
                  </a:moveTo>
                  <a:cubicBezTo>
                    <a:pt x="0" y="12"/>
                    <a:pt x="0" y="12"/>
                    <a:pt x="0" y="12"/>
                  </a:cubicBezTo>
                  <a:cubicBezTo>
                    <a:pt x="0" y="13"/>
                    <a:pt x="0" y="14"/>
                    <a:pt x="1" y="14"/>
                  </a:cubicBezTo>
                  <a:cubicBezTo>
                    <a:pt x="1" y="15"/>
                    <a:pt x="1" y="15"/>
                    <a:pt x="2" y="15"/>
                  </a:cubicBezTo>
                  <a:cubicBezTo>
                    <a:pt x="2" y="15"/>
                    <a:pt x="2" y="15"/>
                    <a:pt x="3" y="15"/>
                  </a:cubicBezTo>
                  <a:cubicBezTo>
                    <a:pt x="15" y="11"/>
                    <a:pt x="15" y="11"/>
                    <a:pt x="15" y="11"/>
                  </a:cubicBezTo>
                  <a:lnTo>
                    <a:pt x="4"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36" name="Freeform 159"/>
            <p:cNvSpPr>
              <a:spLocks/>
            </p:cNvSpPr>
            <p:nvPr/>
          </p:nvSpPr>
          <p:spPr bwMode="auto">
            <a:xfrm>
              <a:off x="9447213" y="4865688"/>
              <a:ext cx="74613" cy="74613"/>
            </a:xfrm>
            <a:custGeom>
              <a:avLst/>
              <a:gdLst>
                <a:gd name="T0" fmla="*/ 19 w 20"/>
                <a:gd name="T1" fmla="*/ 11 h 20"/>
                <a:gd name="T2" fmla="*/ 9 w 20"/>
                <a:gd name="T3" fmla="*/ 1 h 20"/>
                <a:gd name="T4" fmla="*/ 7 w 20"/>
                <a:gd name="T5" fmla="*/ 1 h 20"/>
                <a:gd name="T6" fmla="*/ 0 w 20"/>
                <a:gd name="T7" fmla="*/ 7 h 20"/>
                <a:gd name="T8" fmla="*/ 13 w 20"/>
                <a:gd name="T9" fmla="*/ 20 h 20"/>
                <a:gd name="T10" fmla="*/ 19 w 20"/>
                <a:gd name="T11" fmla="*/ 13 h 20"/>
                <a:gd name="T12" fmla="*/ 19 w 20"/>
                <a:gd name="T13" fmla="*/ 11 h 20"/>
              </a:gdLst>
              <a:ahLst/>
              <a:cxnLst>
                <a:cxn ang="0">
                  <a:pos x="T0" y="T1"/>
                </a:cxn>
                <a:cxn ang="0">
                  <a:pos x="T2" y="T3"/>
                </a:cxn>
                <a:cxn ang="0">
                  <a:pos x="T4" y="T5"/>
                </a:cxn>
                <a:cxn ang="0">
                  <a:pos x="T6" y="T7"/>
                </a:cxn>
                <a:cxn ang="0">
                  <a:pos x="T8" y="T9"/>
                </a:cxn>
                <a:cxn ang="0">
                  <a:pos x="T10" y="T11"/>
                </a:cxn>
                <a:cxn ang="0">
                  <a:pos x="T12" y="T13"/>
                </a:cxn>
              </a:cxnLst>
              <a:rect l="0" t="0" r="r" b="b"/>
              <a:pathLst>
                <a:path w="20" h="20">
                  <a:moveTo>
                    <a:pt x="19" y="11"/>
                  </a:moveTo>
                  <a:cubicBezTo>
                    <a:pt x="9" y="1"/>
                    <a:pt x="9" y="1"/>
                    <a:pt x="9" y="1"/>
                  </a:cubicBezTo>
                  <a:cubicBezTo>
                    <a:pt x="9" y="0"/>
                    <a:pt x="7" y="0"/>
                    <a:pt x="7" y="1"/>
                  </a:cubicBezTo>
                  <a:cubicBezTo>
                    <a:pt x="0" y="7"/>
                    <a:pt x="0" y="7"/>
                    <a:pt x="0" y="7"/>
                  </a:cubicBezTo>
                  <a:cubicBezTo>
                    <a:pt x="13" y="20"/>
                    <a:pt x="13" y="20"/>
                    <a:pt x="13" y="20"/>
                  </a:cubicBezTo>
                  <a:cubicBezTo>
                    <a:pt x="19" y="13"/>
                    <a:pt x="19" y="13"/>
                    <a:pt x="19" y="13"/>
                  </a:cubicBezTo>
                  <a:cubicBezTo>
                    <a:pt x="20" y="13"/>
                    <a:pt x="20" y="11"/>
                    <a:pt x="19" y="1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37" name="Rectangle 36">
            <a:extLst>
              <a:ext uri="{FF2B5EF4-FFF2-40B4-BE49-F238E27FC236}">
                <a16:creationId xmlns:a16="http://schemas.microsoft.com/office/drawing/2014/main" id="{617796A3-E19C-5042-9703-06F1CF1DB0E8}"/>
              </a:ext>
            </a:extLst>
          </p:cNvPr>
          <p:cNvSpPr/>
          <p:nvPr/>
        </p:nvSpPr>
        <p:spPr>
          <a:xfrm>
            <a:off x="6515096" y="2976367"/>
            <a:ext cx="4838701" cy="276999"/>
          </a:xfrm>
          <a:prstGeom prst="rect">
            <a:avLst/>
          </a:prstGeom>
        </p:spPr>
        <p:txBody>
          <a:bodyPr wrap="square" lIns="0" tIns="0" rIns="0" bIns="0">
            <a:spAutoFit/>
          </a:bodyPr>
          <a:lstStyle/>
          <a:p>
            <a:pPr marL="342900" indent="-342900">
              <a:spcBef>
                <a:spcPts val="1200"/>
              </a:spcBef>
              <a:buFont typeface="+mj-lt"/>
              <a:buAutoNum type="alphaUcPeriod"/>
            </a:pPr>
            <a:r>
              <a:rPr lang="en-US"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DynamoDB</a:t>
            </a:r>
          </a:p>
        </p:txBody>
      </p:sp>
      <p:sp>
        <p:nvSpPr>
          <p:cNvPr id="38" name="Rectangle 37">
            <a:extLst>
              <a:ext uri="{FF2B5EF4-FFF2-40B4-BE49-F238E27FC236}">
                <a16:creationId xmlns:a16="http://schemas.microsoft.com/office/drawing/2014/main" id="{ACFBA16C-3DE1-594A-BE31-774A5C5F7EF4}"/>
              </a:ext>
            </a:extLst>
          </p:cNvPr>
          <p:cNvSpPr/>
          <p:nvPr/>
        </p:nvSpPr>
        <p:spPr>
          <a:xfrm>
            <a:off x="6515097" y="3610938"/>
            <a:ext cx="4838701" cy="276999"/>
          </a:xfrm>
          <a:prstGeom prst="rect">
            <a:avLst/>
          </a:prstGeom>
        </p:spPr>
        <p:txBody>
          <a:bodyPr wrap="square" lIns="0" tIns="0" rIns="0" bIns="0">
            <a:spAutoFit/>
          </a:bodyPr>
          <a:lstStyle/>
          <a:p>
            <a:pPr marL="342900" indent="-342900">
              <a:spcBef>
                <a:spcPts val="1200"/>
              </a:spcBef>
              <a:buFont typeface="+mj-lt"/>
              <a:buAutoNum type="alphaUcPeriod" startAt="2"/>
            </a:pPr>
            <a:r>
              <a:rPr lang="en-US" strike="sngStrike" dirty="0">
                <a:solidFill>
                  <a:schemeClr val="bg1">
                    <a:lumMod val="65000"/>
                  </a:schemeClr>
                </a:solidFill>
                <a:latin typeface="Amazon Ember" panose="020B0603020204020204" pitchFamily="34" charset="0"/>
                <a:ea typeface="Amazon Ember" panose="020B0603020204020204" pitchFamily="34" charset="0"/>
                <a:cs typeface="Amazon Ember" panose="020B0603020204020204" pitchFamily="34" charset="0"/>
              </a:rPr>
              <a:t>Amazon RDS</a:t>
            </a:r>
          </a:p>
        </p:txBody>
      </p:sp>
      <p:sp>
        <p:nvSpPr>
          <p:cNvPr id="39" name="Rectangle 38">
            <a:extLst>
              <a:ext uri="{FF2B5EF4-FFF2-40B4-BE49-F238E27FC236}">
                <a16:creationId xmlns:a16="http://schemas.microsoft.com/office/drawing/2014/main" id="{C17C2691-3B0B-084E-AB1F-9959184B770A}"/>
              </a:ext>
            </a:extLst>
          </p:cNvPr>
          <p:cNvSpPr/>
          <p:nvPr/>
        </p:nvSpPr>
        <p:spPr>
          <a:xfrm>
            <a:off x="6515099" y="4239703"/>
            <a:ext cx="4893130" cy="276999"/>
          </a:xfrm>
          <a:prstGeom prst="rect">
            <a:avLst/>
          </a:prstGeom>
        </p:spPr>
        <p:txBody>
          <a:bodyPr wrap="square" lIns="0" tIns="0" rIns="0" bIns="0">
            <a:spAutoFit/>
          </a:bodyPr>
          <a:lstStyle/>
          <a:p>
            <a:pPr marL="342900" indent="-342900">
              <a:spcBef>
                <a:spcPts val="1200"/>
              </a:spcBef>
              <a:buFont typeface="+mj-lt"/>
              <a:buAutoNum type="alphaUcPeriod" startAt="3"/>
            </a:pPr>
            <a:r>
              <a:rPr lang="en-US" strike="sngStrike" dirty="0">
                <a:solidFill>
                  <a:schemeClr val="bg1">
                    <a:lumMod val="65000"/>
                  </a:schemeClr>
                </a:solidFill>
                <a:latin typeface="Amazon Ember" panose="020B0603020204020204" pitchFamily="34" charset="0"/>
                <a:ea typeface="Amazon Ember" panose="020B0603020204020204" pitchFamily="34" charset="0"/>
                <a:cs typeface="Amazon Ember" panose="020B0603020204020204" pitchFamily="34" charset="0"/>
              </a:rPr>
              <a:t>AWS X-Ray</a:t>
            </a:r>
          </a:p>
        </p:txBody>
      </p:sp>
      <p:sp>
        <p:nvSpPr>
          <p:cNvPr id="40" name="Rectangle 39">
            <a:extLst>
              <a:ext uri="{FF2B5EF4-FFF2-40B4-BE49-F238E27FC236}">
                <a16:creationId xmlns:a16="http://schemas.microsoft.com/office/drawing/2014/main" id="{EE55EE6A-482F-524D-8709-1EC502AFE225}"/>
              </a:ext>
            </a:extLst>
          </p:cNvPr>
          <p:cNvSpPr/>
          <p:nvPr/>
        </p:nvSpPr>
        <p:spPr>
          <a:xfrm>
            <a:off x="6515098" y="4867536"/>
            <a:ext cx="4838701" cy="276999"/>
          </a:xfrm>
          <a:prstGeom prst="rect">
            <a:avLst/>
          </a:prstGeom>
        </p:spPr>
        <p:txBody>
          <a:bodyPr wrap="square" lIns="0" tIns="0" rIns="0" bIns="0">
            <a:spAutoFit/>
          </a:bodyPr>
          <a:lstStyle/>
          <a:p>
            <a:pPr marL="342900" indent="-342900">
              <a:spcBef>
                <a:spcPts val="1200"/>
              </a:spcBef>
              <a:buFont typeface="+mj-lt"/>
              <a:buAutoNum type="alphaUcPeriod" startAt="4"/>
            </a:pPr>
            <a:r>
              <a:rPr lang="en-US" strike="sngStrike" dirty="0">
                <a:solidFill>
                  <a:schemeClr val="bg1">
                    <a:lumMod val="65000"/>
                  </a:schemeClr>
                </a:solidFill>
                <a:latin typeface="Amazon Ember" panose="020B0603020204020204" pitchFamily="34" charset="0"/>
                <a:ea typeface="Amazon Ember" panose="020B0603020204020204" pitchFamily="34" charset="0"/>
                <a:cs typeface="Amazon Ember" panose="020B0603020204020204" pitchFamily="34" charset="0"/>
              </a:rPr>
              <a:t>Amazon SNS</a:t>
            </a:r>
          </a:p>
        </p:txBody>
      </p:sp>
      <p:sp>
        <p:nvSpPr>
          <p:cNvPr id="41" name="Rectangle 40">
            <a:extLst>
              <a:ext uri="{FF2B5EF4-FFF2-40B4-BE49-F238E27FC236}">
                <a16:creationId xmlns:a16="http://schemas.microsoft.com/office/drawing/2014/main" id="{4C44E677-72C0-9C43-90E9-21AB18063886}"/>
              </a:ext>
            </a:extLst>
          </p:cNvPr>
          <p:cNvSpPr/>
          <p:nvPr/>
        </p:nvSpPr>
        <p:spPr>
          <a:xfrm>
            <a:off x="6515099" y="1778644"/>
            <a:ext cx="4838701" cy="923330"/>
          </a:xfrm>
          <a:prstGeom prst="rect">
            <a:avLst/>
          </a:prstGeom>
        </p:spPr>
        <p:txBody>
          <a:bodyPr wrap="square" lIns="0" tIns="0" rIns="0" bIns="0">
            <a:spAutoFit/>
          </a:bodyPr>
          <a:lstStyle/>
          <a:p>
            <a:r>
              <a:rPr lang="en-US" sz="2000" dirty="0">
                <a:latin typeface="Amazon Ember" panose="020B0603020204020204" pitchFamily="34" charset="0"/>
                <a:ea typeface="Amazon Ember" panose="020B0603020204020204" pitchFamily="34" charset="0"/>
                <a:cs typeface="Amazon Ember" panose="020B0603020204020204" pitchFamily="34" charset="0"/>
              </a:rPr>
              <a:t>An application needs to save state information for users. Which AWS Service would be best to use?</a:t>
            </a:r>
          </a:p>
        </p:txBody>
      </p:sp>
    </p:spTree>
    <p:extLst>
      <p:ext uri="{BB962C8B-B14F-4D97-AF65-F5344CB8AC3E}">
        <p14:creationId xmlns:p14="http://schemas.microsoft.com/office/powerpoint/2010/main" val="9224723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500"/>
                                  </p:stCondLst>
                                  <p:childTnLst>
                                    <p:set>
                                      <p:cBhvr>
                                        <p:cTn id="6" dur="1" fill="hold">
                                          <p:stCondLst>
                                            <p:cond delay="0"/>
                                          </p:stCondLst>
                                        </p:cTn>
                                        <p:tgtEl>
                                          <p:spTgt spid="41">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50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50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50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50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Sample Question</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8</a:t>
            </a:fld>
            <a:endParaRPr lang="en-US"/>
          </a:p>
        </p:txBody>
      </p:sp>
      <p:sp>
        <p:nvSpPr>
          <p:cNvPr id="3" name="Footer Placeholder 2"/>
          <p:cNvSpPr>
            <a:spLocks noGrp="1"/>
          </p:cNvSpPr>
          <p:nvPr>
            <p:ph type="ftr" sz="quarter" idx="3"/>
          </p:nvPr>
        </p:nvSpPr>
        <p:spPr/>
        <p:txBody>
          <a:bodyPr/>
          <a:lstStyle/>
          <a:p>
            <a:r>
              <a:rPr lang="en-US" dirty="0" smtClean="0"/>
              <a:t>© 2020 Amazon Web Services, </a:t>
            </a:r>
            <a:r>
              <a:rPr lang="en-US" dirty="0" smtClean="0"/>
              <a:t>Inc. or its Affiliates. All rights reserved.</a:t>
            </a:r>
            <a:endParaRPr lang="en-US" dirty="0"/>
          </a:p>
        </p:txBody>
      </p:sp>
      <p:sp>
        <p:nvSpPr>
          <p:cNvPr id="5" name="Rectangle 4">
            <a:extLst>
              <a:ext uri="{FF2B5EF4-FFF2-40B4-BE49-F238E27FC236}">
                <a16:creationId xmlns:a16="http://schemas.microsoft.com/office/drawing/2014/main" id="{112786E9-DC21-4288-A55A-8C4C9D7FF356}"/>
              </a:ext>
            </a:extLst>
          </p:cNvPr>
          <p:cNvSpPr/>
          <p:nvPr/>
        </p:nvSpPr>
        <p:spPr>
          <a:xfrm>
            <a:off x="6515099" y="2981239"/>
            <a:ext cx="4838701" cy="276999"/>
          </a:xfrm>
          <a:prstGeom prst="rect">
            <a:avLst/>
          </a:prstGeom>
        </p:spPr>
        <p:txBody>
          <a:bodyPr wrap="square" lIns="0" tIns="0" rIns="0" bIns="0">
            <a:spAutoFit/>
          </a:bodyPr>
          <a:lstStyle/>
          <a:p>
            <a:pPr marL="342900" indent="-342900">
              <a:spcBef>
                <a:spcPts val="1200"/>
              </a:spcBef>
              <a:buFont typeface="+mj-lt"/>
              <a:buAutoNum type="alphaUcPeriod"/>
            </a:pPr>
            <a:r>
              <a:rPr lang="en-US" dirty="0">
                <a:latin typeface="Amazon Ember" panose="020B0603020204020204" pitchFamily="34" charset="0"/>
                <a:ea typeface="Amazon Ember" panose="020B0603020204020204" pitchFamily="34" charset="0"/>
                <a:cs typeface="Amazon Ember" panose="020B0603020204020204" pitchFamily="34" charset="0"/>
              </a:rPr>
              <a:t>Amazon S3</a:t>
            </a:r>
          </a:p>
        </p:txBody>
      </p:sp>
      <p:sp>
        <p:nvSpPr>
          <p:cNvPr id="6" name="Rectangle 5">
            <a:extLst>
              <a:ext uri="{FF2B5EF4-FFF2-40B4-BE49-F238E27FC236}">
                <a16:creationId xmlns:a16="http://schemas.microsoft.com/office/drawing/2014/main" id="{112786E9-DC21-4288-A55A-8C4C9D7FF356}"/>
              </a:ext>
            </a:extLst>
          </p:cNvPr>
          <p:cNvSpPr/>
          <p:nvPr/>
        </p:nvSpPr>
        <p:spPr>
          <a:xfrm>
            <a:off x="6515099" y="3610005"/>
            <a:ext cx="4838701" cy="276999"/>
          </a:xfrm>
          <a:prstGeom prst="rect">
            <a:avLst/>
          </a:prstGeom>
        </p:spPr>
        <p:txBody>
          <a:bodyPr wrap="square" lIns="0" tIns="0" rIns="0" bIns="0">
            <a:spAutoFit/>
          </a:bodyPr>
          <a:lstStyle/>
          <a:p>
            <a:pPr marL="342900" indent="-342900">
              <a:spcBef>
                <a:spcPts val="1200"/>
              </a:spcBef>
              <a:buFont typeface="+mj-lt"/>
              <a:buAutoNum type="alphaUcPeriod" startAt="2"/>
            </a:pPr>
            <a:r>
              <a:rPr lang="en-US" dirty="0">
                <a:latin typeface="Amazon Ember" panose="020B0603020204020204" pitchFamily="34" charset="0"/>
                <a:ea typeface="Amazon Ember" panose="020B0603020204020204" pitchFamily="34" charset="0"/>
                <a:cs typeface="Amazon Ember" panose="020B0603020204020204" pitchFamily="34" charset="0"/>
              </a:rPr>
              <a:t>Amazon CloudFront</a:t>
            </a:r>
          </a:p>
        </p:txBody>
      </p:sp>
      <p:sp>
        <p:nvSpPr>
          <p:cNvPr id="7" name="Rectangle 6">
            <a:extLst>
              <a:ext uri="{FF2B5EF4-FFF2-40B4-BE49-F238E27FC236}">
                <a16:creationId xmlns:a16="http://schemas.microsoft.com/office/drawing/2014/main" id="{112786E9-DC21-4288-A55A-8C4C9D7FF356}"/>
              </a:ext>
            </a:extLst>
          </p:cNvPr>
          <p:cNvSpPr/>
          <p:nvPr/>
        </p:nvSpPr>
        <p:spPr>
          <a:xfrm>
            <a:off x="6515099" y="4238771"/>
            <a:ext cx="4893130" cy="276999"/>
          </a:xfrm>
          <a:prstGeom prst="rect">
            <a:avLst/>
          </a:prstGeom>
        </p:spPr>
        <p:txBody>
          <a:bodyPr wrap="square" lIns="0" tIns="0" rIns="0" bIns="0">
            <a:spAutoFit/>
          </a:bodyPr>
          <a:lstStyle/>
          <a:p>
            <a:pPr marL="342900" indent="-342900">
              <a:spcBef>
                <a:spcPts val="1200"/>
              </a:spcBef>
              <a:buFont typeface="+mj-lt"/>
              <a:buAutoNum type="alphaUcPeriod" startAt="3"/>
            </a:pPr>
            <a:r>
              <a:rPr lang="en-US" dirty="0">
                <a:latin typeface="Amazon Ember" panose="020B0603020204020204" pitchFamily="34" charset="0"/>
                <a:ea typeface="Amazon Ember" panose="020B0603020204020204" pitchFamily="34" charset="0"/>
                <a:cs typeface="Amazon Ember" panose="020B0603020204020204" pitchFamily="34" charset="0"/>
              </a:rPr>
              <a:t>Amazon Elasticsearch</a:t>
            </a:r>
          </a:p>
        </p:txBody>
      </p:sp>
      <p:sp>
        <p:nvSpPr>
          <p:cNvPr id="8" name="Rectangle 7">
            <a:extLst>
              <a:ext uri="{FF2B5EF4-FFF2-40B4-BE49-F238E27FC236}">
                <a16:creationId xmlns:a16="http://schemas.microsoft.com/office/drawing/2014/main" id="{112786E9-DC21-4288-A55A-8C4C9D7FF356}"/>
              </a:ext>
            </a:extLst>
          </p:cNvPr>
          <p:cNvSpPr/>
          <p:nvPr/>
        </p:nvSpPr>
        <p:spPr>
          <a:xfrm>
            <a:off x="6515099" y="4807935"/>
            <a:ext cx="4838701" cy="276999"/>
          </a:xfrm>
          <a:prstGeom prst="rect">
            <a:avLst/>
          </a:prstGeom>
        </p:spPr>
        <p:txBody>
          <a:bodyPr wrap="square" lIns="0" tIns="0" rIns="0" bIns="0">
            <a:spAutoFit/>
          </a:bodyPr>
          <a:lstStyle/>
          <a:p>
            <a:pPr marL="342900" indent="-342900">
              <a:spcBef>
                <a:spcPts val="1200"/>
              </a:spcBef>
              <a:buFont typeface="+mj-lt"/>
              <a:buAutoNum type="alphaUcPeriod" startAt="4"/>
            </a:pPr>
            <a:r>
              <a:rPr lang="en-US" dirty="0">
                <a:latin typeface="Amazon Ember" panose="020B0603020204020204" pitchFamily="34" charset="0"/>
                <a:ea typeface="Amazon Ember" panose="020B0603020204020204" pitchFamily="34" charset="0"/>
                <a:cs typeface="Amazon Ember" panose="020B0603020204020204" pitchFamily="34" charset="0"/>
              </a:rPr>
              <a:t>Amazon  ElastiCache</a:t>
            </a:r>
          </a:p>
        </p:txBody>
      </p:sp>
      <p:cxnSp>
        <p:nvCxnSpPr>
          <p:cNvPr id="9" name="Straight Connector 8">
            <a:extLst>
              <a:ext uri="{FF2B5EF4-FFF2-40B4-BE49-F238E27FC236}">
                <a16:creationId xmlns:a16="http://schemas.microsoft.com/office/drawing/2014/main" id="{AFFE413E-5C09-44E8-8B90-2DEC4721B81F}"/>
              </a:ext>
            </a:extLst>
          </p:cNvPr>
          <p:cNvCxnSpPr/>
          <p:nvPr/>
        </p:nvCxnSpPr>
        <p:spPr>
          <a:xfrm>
            <a:off x="6096000" y="1842145"/>
            <a:ext cx="0" cy="3977630"/>
          </a:xfrm>
          <a:prstGeom prst="line">
            <a:avLst/>
          </a:prstGeom>
          <a:ln>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515099" y="1778644"/>
            <a:ext cx="4838701" cy="615553"/>
          </a:xfrm>
          <a:prstGeom prst="rect">
            <a:avLst/>
          </a:prstGeom>
        </p:spPr>
        <p:txBody>
          <a:bodyPr wrap="square" lIns="0" tIns="0" rIns="0" bIns="0">
            <a:spAutoFit/>
          </a:bodyPr>
          <a:lstStyle/>
          <a:p>
            <a:r>
              <a:rPr lang="en-US" sz="20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Which Amazon service can be used for </a:t>
            </a:r>
            <a:r>
              <a:rPr lang="en-US" sz="2000"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caching</a:t>
            </a:r>
            <a:r>
              <a:rPr lang="en-US" sz="20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(Choose two answers.)</a:t>
            </a:r>
          </a:p>
        </p:txBody>
      </p:sp>
      <p:sp>
        <p:nvSpPr>
          <p:cNvPr id="11" name="Round Diagonal Corner Rectangle 10"/>
          <p:cNvSpPr/>
          <p:nvPr/>
        </p:nvSpPr>
        <p:spPr>
          <a:xfrm>
            <a:off x="838198" y="1842144"/>
            <a:ext cx="4838703" cy="3977631"/>
          </a:xfrm>
          <a:prstGeom prst="round2DiagRect">
            <a:avLst>
              <a:gd name="adj1" fmla="val 8286"/>
              <a:gd name="adj2" fmla="val 0"/>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2" name="Oval 11"/>
          <p:cNvSpPr/>
          <p:nvPr/>
        </p:nvSpPr>
        <p:spPr>
          <a:xfrm>
            <a:off x="2042159" y="2615569"/>
            <a:ext cx="2430780" cy="24307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13" name="Group 12"/>
          <p:cNvGrpSpPr/>
          <p:nvPr/>
        </p:nvGrpSpPr>
        <p:grpSpPr>
          <a:xfrm>
            <a:off x="2686020" y="3269501"/>
            <a:ext cx="1143059" cy="1122916"/>
            <a:chOff x="9161463" y="4692650"/>
            <a:chExt cx="360363" cy="354013"/>
          </a:xfrm>
        </p:grpSpPr>
        <p:sp>
          <p:nvSpPr>
            <p:cNvPr id="14" name="Freeform 156"/>
            <p:cNvSpPr>
              <a:spLocks noEditPoints="1"/>
            </p:cNvSpPr>
            <p:nvPr/>
          </p:nvSpPr>
          <p:spPr bwMode="auto">
            <a:xfrm>
              <a:off x="9161463" y="4692650"/>
              <a:ext cx="255588" cy="330200"/>
            </a:xfrm>
            <a:custGeom>
              <a:avLst/>
              <a:gdLst>
                <a:gd name="T0" fmla="*/ 48 w 68"/>
                <a:gd name="T1" fmla="*/ 76 h 88"/>
                <a:gd name="T2" fmla="*/ 48 w 68"/>
                <a:gd name="T3" fmla="*/ 76 h 88"/>
                <a:gd name="T4" fmla="*/ 49 w 68"/>
                <a:gd name="T5" fmla="*/ 76 h 88"/>
                <a:gd name="T6" fmla="*/ 50 w 68"/>
                <a:gd name="T7" fmla="*/ 74 h 88"/>
                <a:gd name="T8" fmla="*/ 68 w 68"/>
                <a:gd name="T9" fmla="*/ 56 h 88"/>
                <a:gd name="T10" fmla="*/ 68 w 68"/>
                <a:gd name="T11" fmla="*/ 22 h 88"/>
                <a:gd name="T12" fmla="*/ 67 w 68"/>
                <a:gd name="T13" fmla="*/ 21 h 88"/>
                <a:gd name="T14" fmla="*/ 47 w 68"/>
                <a:gd name="T15" fmla="*/ 1 h 88"/>
                <a:gd name="T16" fmla="*/ 46 w 68"/>
                <a:gd name="T17" fmla="*/ 0 h 88"/>
                <a:gd name="T18" fmla="*/ 2 w 68"/>
                <a:gd name="T19" fmla="*/ 0 h 88"/>
                <a:gd name="T20" fmla="*/ 0 w 68"/>
                <a:gd name="T21" fmla="*/ 2 h 88"/>
                <a:gd name="T22" fmla="*/ 0 w 68"/>
                <a:gd name="T23" fmla="*/ 86 h 88"/>
                <a:gd name="T24" fmla="*/ 2 w 68"/>
                <a:gd name="T25" fmla="*/ 88 h 88"/>
                <a:gd name="T26" fmla="*/ 45 w 68"/>
                <a:gd name="T27" fmla="*/ 88 h 88"/>
                <a:gd name="T28" fmla="*/ 48 w 68"/>
                <a:gd name="T29" fmla="*/ 76 h 88"/>
                <a:gd name="T30" fmla="*/ 46 w 68"/>
                <a:gd name="T31" fmla="*/ 2 h 88"/>
                <a:gd name="T32" fmla="*/ 66 w 68"/>
                <a:gd name="T33" fmla="*/ 22 h 88"/>
                <a:gd name="T34" fmla="*/ 46 w 68"/>
                <a:gd name="T35" fmla="*/ 22 h 88"/>
                <a:gd name="T36" fmla="*/ 46 w 68"/>
                <a:gd name="T37" fmla="*/ 2 h 88"/>
                <a:gd name="T38" fmla="*/ 14 w 68"/>
                <a:gd name="T39" fmla="*/ 24 h 88"/>
                <a:gd name="T40" fmla="*/ 32 w 68"/>
                <a:gd name="T41" fmla="*/ 24 h 88"/>
                <a:gd name="T42" fmla="*/ 34 w 68"/>
                <a:gd name="T43" fmla="*/ 26 h 88"/>
                <a:gd name="T44" fmla="*/ 32 w 68"/>
                <a:gd name="T45" fmla="*/ 28 h 88"/>
                <a:gd name="T46" fmla="*/ 14 w 68"/>
                <a:gd name="T47" fmla="*/ 28 h 88"/>
                <a:gd name="T48" fmla="*/ 12 w 68"/>
                <a:gd name="T49" fmla="*/ 26 h 88"/>
                <a:gd name="T50" fmla="*/ 14 w 68"/>
                <a:gd name="T51" fmla="*/ 24 h 88"/>
                <a:gd name="T52" fmla="*/ 14 w 68"/>
                <a:gd name="T53" fmla="*/ 36 h 88"/>
                <a:gd name="T54" fmla="*/ 46 w 68"/>
                <a:gd name="T55" fmla="*/ 36 h 88"/>
                <a:gd name="T56" fmla="*/ 48 w 68"/>
                <a:gd name="T57" fmla="*/ 38 h 88"/>
                <a:gd name="T58" fmla="*/ 46 w 68"/>
                <a:gd name="T59" fmla="*/ 40 h 88"/>
                <a:gd name="T60" fmla="*/ 14 w 68"/>
                <a:gd name="T61" fmla="*/ 40 h 88"/>
                <a:gd name="T62" fmla="*/ 12 w 68"/>
                <a:gd name="T63" fmla="*/ 38 h 88"/>
                <a:gd name="T64" fmla="*/ 14 w 68"/>
                <a:gd name="T65" fmla="*/ 36 h 88"/>
                <a:gd name="T66" fmla="*/ 34 w 68"/>
                <a:gd name="T67" fmla="*/ 64 h 88"/>
                <a:gd name="T68" fmla="*/ 14 w 68"/>
                <a:gd name="T69" fmla="*/ 64 h 88"/>
                <a:gd name="T70" fmla="*/ 12 w 68"/>
                <a:gd name="T71" fmla="*/ 62 h 88"/>
                <a:gd name="T72" fmla="*/ 14 w 68"/>
                <a:gd name="T73" fmla="*/ 60 h 88"/>
                <a:gd name="T74" fmla="*/ 34 w 68"/>
                <a:gd name="T75" fmla="*/ 60 h 88"/>
                <a:gd name="T76" fmla="*/ 36 w 68"/>
                <a:gd name="T77" fmla="*/ 62 h 88"/>
                <a:gd name="T78" fmla="*/ 34 w 68"/>
                <a:gd name="T79" fmla="*/ 64 h 88"/>
                <a:gd name="T80" fmla="*/ 38 w 68"/>
                <a:gd name="T81" fmla="*/ 52 h 88"/>
                <a:gd name="T82" fmla="*/ 14 w 68"/>
                <a:gd name="T83" fmla="*/ 52 h 88"/>
                <a:gd name="T84" fmla="*/ 12 w 68"/>
                <a:gd name="T85" fmla="*/ 50 h 88"/>
                <a:gd name="T86" fmla="*/ 14 w 68"/>
                <a:gd name="T87" fmla="*/ 48 h 88"/>
                <a:gd name="T88" fmla="*/ 38 w 68"/>
                <a:gd name="T89" fmla="*/ 48 h 88"/>
                <a:gd name="T90" fmla="*/ 40 w 68"/>
                <a:gd name="T91" fmla="*/ 50 h 88"/>
                <a:gd name="T92" fmla="*/ 38 w 68"/>
                <a:gd name="T93" fmla="*/ 5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88">
                  <a:moveTo>
                    <a:pt x="48" y="76"/>
                  </a:moveTo>
                  <a:cubicBezTo>
                    <a:pt x="48" y="76"/>
                    <a:pt x="48" y="76"/>
                    <a:pt x="48" y="76"/>
                  </a:cubicBezTo>
                  <a:cubicBezTo>
                    <a:pt x="48" y="76"/>
                    <a:pt x="49" y="76"/>
                    <a:pt x="49" y="76"/>
                  </a:cubicBezTo>
                  <a:cubicBezTo>
                    <a:pt x="49" y="75"/>
                    <a:pt x="49" y="74"/>
                    <a:pt x="50" y="74"/>
                  </a:cubicBezTo>
                  <a:cubicBezTo>
                    <a:pt x="68" y="56"/>
                    <a:pt x="68" y="56"/>
                    <a:pt x="68" y="56"/>
                  </a:cubicBezTo>
                  <a:cubicBezTo>
                    <a:pt x="68" y="22"/>
                    <a:pt x="68" y="22"/>
                    <a:pt x="68" y="22"/>
                  </a:cubicBezTo>
                  <a:cubicBezTo>
                    <a:pt x="68" y="21"/>
                    <a:pt x="68" y="21"/>
                    <a:pt x="67" y="21"/>
                  </a:cubicBezTo>
                  <a:cubicBezTo>
                    <a:pt x="47" y="1"/>
                    <a:pt x="47" y="1"/>
                    <a:pt x="47" y="1"/>
                  </a:cubicBezTo>
                  <a:cubicBezTo>
                    <a:pt x="47" y="0"/>
                    <a:pt x="47" y="0"/>
                    <a:pt x="46" y="0"/>
                  </a:cubicBezTo>
                  <a:cubicBezTo>
                    <a:pt x="2" y="0"/>
                    <a:pt x="2" y="0"/>
                    <a:pt x="2" y="0"/>
                  </a:cubicBezTo>
                  <a:cubicBezTo>
                    <a:pt x="1" y="0"/>
                    <a:pt x="0" y="1"/>
                    <a:pt x="0" y="2"/>
                  </a:cubicBezTo>
                  <a:cubicBezTo>
                    <a:pt x="0" y="86"/>
                    <a:pt x="0" y="86"/>
                    <a:pt x="0" y="86"/>
                  </a:cubicBezTo>
                  <a:cubicBezTo>
                    <a:pt x="0" y="87"/>
                    <a:pt x="1" y="88"/>
                    <a:pt x="2" y="88"/>
                  </a:cubicBezTo>
                  <a:cubicBezTo>
                    <a:pt x="45" y="88"/>
                    <a:pt x="45" y="88"/>
                    <a:pt x="45" y="88"/>
                  </a:cubicBezTo>
                  <a:lnTo>
                    <a:pt x="48" y="76"/>
                  </a:lnTo>
                  <a:close/>
                  <a:moveTo>
                    <a:pt x="46" y="2"/>
                  </a:moveTo>
                  <a:cubicBezTo>
                    <a:pt x="66" y="22"/>
                    <a:pt x="66" y="22"/>
                    <a:pt x="66" y="22"/>
                  </a:cubicBezTo>
                  <a:cubicBezTo>
                    <a:pt x="46" y="22"/>
                    <a:pt x="46" y="22"/>
                    <a:pt x="46" y="22"/>
                  </a:cubicBezTo>
                  <a:lnTo>
                    <a:pt x="46" y="2"/>
                  </a:lnTo>
                  <a:close/>
                  <a:moveTo>
                    <a:pt x="14" y="24"/>
                  </a:moveTo>
                  <a:cubicBezTo>
                    <a:pt x="32" y="24"/>
                    <a:pt x="32" y="24"/>
                    <a:pt x="32" y="24"/>
                  </a:cubicBezTo>
                  <a:cubicBezTo>
                    <a:pt x="33" y="24"/>
                    <a:pt x="34" y="25"/>
                    <a:pt x="34" y="26"/>
                  </a:cubicBezTo>
                  <a:cubicBezTo>
                    <a:pt x="34" y="27"/>
                    <a:pt x="33" y="28"/>
                    <a:pt x="32" y="28"/>
                  </a:cubicBezTo>
                  <a:cubicBezTo>
                    <a:pt x="14" y="28"/>
                    <a:pt x="14" y="28"/>
                    <a:pt x="14" y="28"/>
                  </a:cubicBezTo>
                  <a:cubicBezTo>
                    <a:pt x="13" y="28"/>
                    <a:pt x="12" y="27"/>
                    <a:pt x="12" y="26"/>
                  </a:cubicBezTo>
                  <a:cubicBezTo>
                    <a:pt x="12" y="25"/>
                    <a:pt x="13" y="24"/>
                    <a:pt x="14" y="24"/>
                  </a:cubicBezTo>
                  <a:close/>
                  <a:moveTo>
                    <a:pt x="14" y="36"/>
                  </a:moveTo>
                  <a:cubicBezTo>
                    <a:pt x="46" y="36"/>
                    <a:pt x="46" y="36"/>
                    <a:pt x="46" y="36"/>
                  </a:cubicBezTo>
                  <a:cubicBezTo>
                    <a:pt x="47" y="36"/>
                    <a:pt x="48" y="37"/>
                    <a:pt x="48" y="38"/>
                  </a:cubicBezTo>
                  <a:cubicBezTo>
                    <a:pt x="48" y="39"/>
                    <a:pt x="47" y="40"/>
                    <a:pt x="46" y="40"/>
                  </a:cubicBezTo>
                  <a:cubicBezTo>
                    <a:pt x="14" y="40"/>
                    <a:pt x="14" y="40"/>
                    <a:pt x="14" y="40"/>
                  </a:cubicBezTo>
                  <a:cubicBezTo>
                    <a:pt x="13" y="40"/>
                    <a:pt x="12" y="39"/>
                    <a:pt x="12" y="38"/>
                  </a:cubicBezTo>
                  <a:cubicBezTo>
                    <a:pt x="12" y="37"/>
                    <a:pt x="13" y="36"/>
                    <a:pt x="14" y="36"/>
                  </a:cubicBezTo>
                  <a:close/>
                  <a:moveTo>
                    <a:pt x="34" y="64"/>
                  </a:moveTo>
                  <a:cubicBezTo>
                    <a:pt x="14" y="64"/>
                    <a:pt x="14" y="64"/>
                    <a:pt x="14" y="64"/>
                  </a:cubicBezTo>
                  <a:cubicBezTo>
                    <a:pt x="13" y="64"/>
                    <a:pt x="12" y="63"/>
                    <a:pt x="12" y="62"/>
                  </a:cubicBezTo>
                  <a:cubicBezTo>
                    <a:pt x="12" y="61"/>
                    <a:pt x="13" y="60"/>
                    <a:pt x="14" y="60"/>
                  </a:cubicBezTo>
                  <a:cubicBezTo>
                    <a:pt x="34" y="60"/>
                    <a:pt x="34" y="60"/>
                    <a:pt x="34" y="60"/>
                  </a:cubicBezTo>
                  <a:cubicBezTo>
                    <a:pt x="35" y="60"/>
                    <a:pt x="36" y="61"/>
                    <a:pt x="36" y="62"/>
                  </a:cubicBezTo>
                  <a:cubicBezTo>
                    <a:pt x="36" y="63"/>
                    <a:pt x="35" y="64"/>
                    <a:pt x="34" y="64"/>
                  </a:cubicBezTo>
                  <a:close/>
                  <a:moveTo>
                    <a:pt x="38" y="52"/>
                  </a:moveTo>
                  <a:cubicBezTo>
                    <a:pt x="14" y="52"/>
                    <a:pt x="14" y="52"/>
                    <a:pt x="14" y="52"/>
                  </a:cubicBezTo>
                  <a:cubicBezTo>
                    <a:pt x="13" y="52"/>
                    <a:pt x="12" y="51"/>
                    <a:pt x="12" y="50"/>
                  </a:cubicBezTo>
                  <a:cubicBezTo>
                    <a:pt x="12" y="49"/>
                    <a:pt x="13" y="48"/>
                    <a:pt x="14" y="48"/>
                  </a:cubicBezTo>
                  <a:cubicBezTo>
                    <a:pt x="38" y="48"/>
                    <a:pt x="38" y="48"/>
                    <a:pt x="38" y="48"/>
                  </a:cubicBezTo>
                  <a:cubicBezTo>
                    <a:pt x="39" y="48"/>
                    <a:pt x="40" y="49"/>
                    <a:pt x="40" y="50"/>
                  </a:cubicBezTo>
                  <a:cubicBezTo>
                    <a:pt x="40" y="51"/>
                    <a:pt x="39" y="52"/>
                    <a:pt x="38" y="5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15" name="Freeform 157"/>
            <p:cNvSpPr>
              <a:spLocks/>
            </p:cNvSpPr>
            <p:nvPr/>
          </p:nvSpPr>
          <p:spPr bwMode="auto">
            <a:xfrm>
              <a:off x="9364663" y="4903788"/>
              <a:ext cx="119063" cy="119063"/>
            </a:xfrm>
            <a:custGeom>
              <a:avLst/>
              <a:gdLst>
                <a:gd name="T0" fmla="*/ 45 w 75"/>
                <a:gd name="T1" fmla="*/ 0 h 75"/>
                <a:gd name="T2" fmla="*/ 0 w 75"/>
                <a:gd name="T3" fmla="*/ 45 h 75"/>
                <a:gd name="T4" fmla="*/ 30 w 75"/>
                <a:gd name="T5" fmla="*/ 75 h 75"/>
                <a:gd name="T6" fmla="*/ 75 w 75"/>
                <a:gd name="T7" fmla="*/ 30 h 75"/>
                <a:gd name="T8" fmla="*/ 45 w 75"/>
                <a:gd name="T9" fmla="*/ 0 h 75"/>
              </a:gdLst>
              <a:ahLst/>
              <a:cxnLst>
                <a:cxn ang="0">
                  <a:pos x="T0" y="T1"/>
                </a:cxn>
                <a:cxn ang="0">
                  <a:pos x="T2" y="T3"/>
                </a:cxn>
                <a:cxn ang="0">
                  <a:pos x="T4" y="T5"/>
                </a:cxn>
                <a:cxn ang="0">
                  <a:pos x="T6" y="T7"/>
                </a:cxn>
                <a:cxn ang="0">
                  <a:pos x="T8" y="T9"/>
                </a:cxn>
              </a:cxnLst>
              <a:rect l="0" t="0" r="r" b="b"/>
              <a:pathLst>
                <a:path w="75" h="75">
                  <a:moveTo>
                    <a:pt x="45" y="0"/>
                  </a:moveTo>
                  <a:lnTo>
                    <a:pt x="0" y="45"/>
                  </a:lnTo>
                  <a:lnTo>
                    <a:pt x="30" y="75"/>
                  </a:lnTo>
                  <a:lnTo>
                    <a:pt x="75" y="30"/>
                  </a:lnTo>
                  <a:lnTo>
                    <a:pt x="45"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16" name="Freeform 158"/>
            <p:cNvSpPr>
              <a:spLocks/>
            </p:cNvSpPr>
            <p:nvPr/>
          </p:nvSpPr>
          <p:spPr bwMode="auto">
            <a:xfrm>
              <a:off x="9340850" y="4989513"/>
              <a:ext cx="57150" cy="57150"/>
            </a:xfrm>
            <a:custGeom>
              <a:avLst/>
              <a:gdLst>
                <a:gd name="T0" fmla="*/ 4 w 15"/>
                <a:gd name="T1" fmla="*/ 0 h 15"/>
                <a:gd name="T2" fmla="*/ 0 w 15"/>
                <a:gd name="T3" fmla="*/ 12 h 15"/>
                <a:gd name="T4" fmla="*/ 1 w 15"/>
                <a:gd name="T5" fmla="*/ 14 h 15"/>
                <a:gd name="T6" fmla="*/ 2 w 15"/>
                <a:gd name="T7" fmla="*/ 15 h 15"/>
                <a:gd name="T8" fmla="*/ 3 w 15"/>
                <a:gd name="T9" fmla="*/ 15 h 15"/>
                <a:gd name="T10" fmla="*/ 15 w 15"/>
                <a:gd name="T11" fmla="*/ 11 h 15"/>
                <a:gd name="T12" fmla="*/ 4 w 15"/>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4" y="0"/>
                  </a:moveTo>
                  <a:cubicBezTo>
                    <a:pt x="0" y="12"/>
                    <a:pt x="0" y="12"/>
                    <a:pt x="0" y="12"/>
                  </a:cubicBezTo>
                  <a:cubicBezTo>
                    <a:pt x="0" y="13"/>
                    <a:pt x="0" y="14"/>
                    <a:pt x="1" y="14"/>
                  </a:cubicBezTo>
                  <a:cubicBezTo>
                    <a:pt x="1" y="15"/>
                    <a:pt x="1" y="15"/>
                    <a:pt x="2" y="15"/>
                  </a:cubicBezTo>
                  <a:cubicBezTo>
                    <a:pt x="2" y="15"/>
                    <a:pt x="2" y="15"/>
                    <a:pt x="3" y="15"/>
                  </a:cubicBezTo>
                  <a:cubicBezTo>
                    <a:pt x="15" y="11"/>
                    <a:pt x="15" y="11"/>
                    <a:pt x="15" y="11"/>
                  </a:cubicBezTo>
                  <a:lnTo>
                    <a:pt x="4"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17" name="Freeform 159"/>
            <p:cNvSpPr>
              <a:spLocks/>
            </p:cNvSpPr>
            <p:nvPr/>
          </p:nvSpPr>
          <p:spPr bwMode="auto">
            <a:xfrm>
              <a:off x="9447213" y="4865688"/>
              <a:ext cx="74613" cy="74613"/>
            </a:xfrm>
            <a:custGeom>
              <a:avLst/>
              <a:gdLst>
                <a:gd name="T0" fmla="*/ 19 w 20"/>
                <a:gd name="T1" fmla="*/ 11 h 20"/>
                <a:gd name="T2" fmla="*/ 9 w 20"/>
                <a:gd name="T3" fmla="*/ 1 h 20"/>
                <a:gd name="T4" fmla="*/ 7 w 20"/>
                <a:gd name="T5" fmla="*/ 1 h 20"/>
                <a:gd name="T6" fmla="*/ 0 w 20"/>
                <a:gd name="T7" fmla="*/ 7 h 20"/>
                <a:gd name="T8" fmla="*/ 13 w 20"/>
                <a:gd name="T9" fmla="*/ 20 h 20"/>
                <a:gd name="T10" fmla="*/ 19 w 20"/>
                <a:gd name="T11" fmla="*/ 13 h 20"/>
                <a:gd name="T12" fmla="*/ 19 w 20"/>
                <a:gd name="T13" fmla="*/ 11 h 20"/>
              </a:gdLst>
              <a:ahLst/>
              <a:cxnLst>
                <a:cxn ang="0">
                  <a:pos x="T0" y="T1"/>
                </a:cxn>
                <a:cxn ang="0">
                  <a:pos x="T2" y="T3"/>
                </a:cxn>
                <a:cxn ang="0">
                  <a:pos x="T4" y="T5"/>
                </a:cxn>
                <a:cxn ang="0">
                  <a:pos x="T6" y="T7"/>
                </a:cxn>
                <a:cxn ang="0">
                  <a:pos x="T8" y="T9"/>
                </a:cxn>
                <a:cxn ang="0">
                  <a:pos x="T10" y="T11"/>
                </a:cxn>
                <a:cxn ang="0">
                  <a:pos x="T12" y="T13"/>
                </a:cxn>
              </a:cxnLst>
              <a:rect l="0" t="0" r="r" b="b"/>
              <a:pathLst>
                <a:path w="20" h="20">
                  <a:moveTo>
                    <a:pt x="19" y="11"/>
                  </a:moveTo>
                  <a:cubicBezTo>
                    <a:pt x="9" y="1"/>
                    <a:pt x="9" y="1"/>
                    <a:pt x="9" y="1"/>
                  </a:cubicBezTo>
                  <a:cubicBezTo>
                    <a:pt x="9" y="0"/>
                    <a:pt x="7" y="0"/>
                    <a:pt x="7" y="1"/>
                  </a:cubicBezTo>
                  <a:cubicBezTo>
                    <a:pt x="0" y="7"/>
                    <a:pt x="0" y="7"/>
                    <a:pt x="0" y="7"/>
                  </a:cubicBezTo>
                  <a:cubicBezTo>
                    <a:pt x="13" y="20"/>
                    <a:pt x="13" y="20"/>
                    <a:pt x="13" y="20"/>
                  </a:cubicBezTo>
                  <a:cubicBezTo>
                    <a:pt x="19" y="13"/>
                    <a:pt x="19" y="13"/>
                    <a:pt x="19" y="13"/>
                  </a:cubicBezTo>
                  <a:cubicBezTo>
                    <a:pt x="20" y="13"/>
                    <a:pt x="20" y="11"/>
                    <a:pt x="19" y="1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18" name="Rectangle 17">
            <a:extLst>
              <a:ext uri="{FF2B5EF4-FFF2-40B4-BE49-F238E27FC236}">
                <a16:creationId xmlns:a16="http://schemas.microsoft.com/office/drawing/2014/main" id="{7A1C43CA-ABC2-3247-A12A-08725B780DE7}"/>
              </a:ext>
            </a:extLst>
          </p:cNvPr>
          <p:cNvSpPr/>
          <p:nvPr/>
        </p:nvSpPr>
        <p:spPr>
          <a:xfrm>
            <a:off x="6515098" y="3614232"/>
            <a:ext cx="4838701" cy="276999"/>
          </a:xfrm>
          <a:prstGeom prst="rect">
            <a:avLst/>
          </a:prstGeom>
        </p:spPr>
        <p:txBody>
          <a:bodyPr wrap="square" lIns="0" tIns="0" rIns="0" bIns="0">
            <a:spAutoFit/>
          </a:bodyPr>
          <a:lstStyle/>
          <a:p>
            <a:pPr marL="342900" indent="-342900">
              <a:spcBef>
                <a:spcPts val="1200"/>
              </a:spcBef>
              <a:buFont typeface="+mj-lt"/>
              <a:buAutoNum type="alphaUcPeriod" startAt="2"/>
            </a:pPr>
            <a:r>
              <a:rPr lang="en-US"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Amazon CloudFront</a:t>
            </a:r>
          </a:p>
        </p:txBody>
      </p:sp>
      <p:sp>
        <p:nvSpPr>
          <p:cNvPr id="19" name="Rectangle 18">
            <a:extLst>
              <a:ext uri="{FF2B5EF4-FFF2-40B4-BE49-F238E27FC236}">
                <a16:creationId xmlns:a16="http://schemas.microsoft.com/office/drawing/2014/main" id="{B2949502-FD27-1B43-82C2-926CA380EEA4}"/>
              </a:ext>
            </a:extLst>
          </p:cNvPr>
          <p:cNvSpPr/>
          <p:nvPr/>
        </p:nvSpPr>
        <p:spPr>
          <a:xfrm>
            <a:off x="6515095" y="4806082"/>
            <a:ext cx="4838701" cy="276999"/>
          </a:xfrm>
          <a:prstGeom prst="rect">
            <a:avLst/>
          </a:prstGeom>
        </p:spPr>
        <p:txBody>
          <a:bodyPr wrap="square" lIns="0" tIns="0" rIns="0" bIns="0">
            <a:spAutoFit/>
          </a:bodyPr>
          <a:lstStyle/>
          <a:p>
            <a:pPr marL="342900" indent="-342900">
              <a:spcBef>
                <a:spcPts val="1200"/>
              </a:spcBef>
              <a:buFont typeface="+mj-lt"/>
              <a:buAutoNum type="alphaUcPeriod" startAt="4"/>
            </a:pPr>
            <a:r>
              <a:rPr lang="en-US"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Amazon  ElastiCache</a:t>
            </a:r>
          </a:p>
        </p:txBody>
      </p:sp>
      <p:sp>
        <p:nvSpPr>
          <p:cNvPr id="20" name="Rectangle 19">
            <a:extLst>
              <a:ext uri="{FF2B5EF4-FFF2-40B4-BE49-F238E27FC236}">
                <a16:creationId xmlns:a16="http://schemas.microsoft.com/office/drawing/2014/main" id="{7AC6A43E-7A8B-8148-A677-6DAB9F0C6500}"/>
              </a:ext>
            </a:extLst>
          </p:cNvPr>
          <p:cNvSpPr/>
          <p:nvPr/>
        </p:nvSpPr>
        <p:spPr>
          <a:xfrm>
            <a:off x="6515097" y="2976586"/>
            <a:ext cx="4838701" cy="276999"/>
          </a:xfrm>
          <a:prstGeom prst="rect">
            <a:avLst/>
          </a:prstGeom>
        </p:spPr>
        <p:txBody>
          <a:bodyPr wrap="square" lIns="0" tIns="0" rIns="0" bIns="0">
            <a:spAutoFit/>
          </a:bodyPr>
          <a:lstStyle/>
          <a:p>
            <a:pPr marL="342900" indent="-342900">
              <a:spcBef>
                <a:spcPts val="1200"/>
              </a:spcBef>
              <a:buFont typeface="+mj-lt"/>
              <a:buAutoNum type="alphaUcPeriod"/>
            </a:pPr>
            <a:r>
              <a:rPr lang="en-US" strike="sngStrike" dirty="0">
                <a:solidFill>
                  <a:schemeClr val="bg1">
                    <a:lumMod val="65000"/>
                  </a:schemeClr>
                </a:solidFill>
                <a:latin typeface="Amazon Ember" panose="020B0603020204020204" pitchFamily="34" charset="0"/>
                <a:ea typeface="Amazon Ember" panose="020B0603020204020204" pitchFamily="34" charset="0"/>
                <a:cs typeface="Amazon Ember" panose="020B0603020204020204" pitchFamily="34" charset="0"/>
              </a:rPr>
              <a:t>Amazon S3</a:t>
            </a:r>
          </a:p>
        </p:txBody>
      </p:sp>
      <p:sp>
        <p:nvSpPr>
          <p:cNvPr id="21" name="Rectangle 20">
            <a:extLst>
              <a:ext uri="{FF2B5EF4-FFF2-40B4-BE49-F238E27FC236}">
                <a16:creationId xmlns:a16="http://schemas.microsoft.com/office/drawing/2014/main" id="{68DC6D57-2F49-944A-B076-07B34B5837E7}"/>
              </a:ext>
            </a:extLst>
          </p:cNvPr>
          <p:cNvSpPr/>
          <p:nvPr/>
        </p:nvSpPr>
        <p:spPr>
          <a:xfrm>
            <a:off x="6515099" y="4234114"/>
            <a:ext cx="4893130" cy="276999"/>
          </a:xfrm>
          <a:prstGeom prst="rect">
            <a:avLst/>
          </a:prstGeom>
        </p:spPr>
        <p:txBody>
          <a:bodyPr wrap="square" lIns="0" tIns="0" rIns="0" bIns="0">
            <a:spAutoFit/>
          </a:bodyPr>
          <a:lstStyle/>
          <a:p>
            <a:pPr marL="342900" indent="-342900">
              <a:spcBef>
                <a:spcPts val="1200"/>
              </a:spcBef>
              <a:buFont typeface="+mj-lt"/>
              <a:buAutoNum type="alphaUcPeriod" startAt="3"/>
            </a:pPr>
            <a:r>
              <a:rPr lang="en-US" strike="sngStrike" dirty="0">
                <a:solidFill>
                  <a:schemeClr val="bg1">
                    <a:lumMod val="65000"/>
                  </a:schemeClr>
                </a:solidFill>
                <a:latin typeface="Amazon Ember" panose="020B0603020204020204" pitchFamily="34" charset="0"/>
                <a:ea typeface="Amazon Ember" panose="020B0603020204020204" pitchFamily="34" charset="0"/>
                <a:cs typeface="Amazon Ember" panose="020B0603020204020204" pitchFamily="34" charset="0"/>
              </a:rPr>
              <a:t>Amazon Elasticsearch</a:t>
            </a:r>
          </a:p>
        </p:txBody>
      </p:sp>
      <p:sp>
        <p:nvSpPr>
          <p:cNvPr id="22" name="Rectangle 21">
            <a:extLst>
              <a:ext uri="{FF2B5EF4-FFF2-40B4-BE49-F238E27FC236}">
                <a16:creationId xmlns:a16="http://schemas.microsoft.com/office/drawing/2014/main" id="{0A262F14-2538-C347-AF71-7EA541EFA599}"/>
              </a:ext>
            </a:extLst>
          </p:cNvPr>
          <p:cNvSpPr/>
          <p:nvPr/>
        </p:nvSpPr>
        <p:spPr>
          <a:xfrm>
            <a:off x="6515099" y="1778644"/>
            <a:ext cx="4838701" cy="615553"/>
          </a:xfrm>
          <a:prstGeom prst="rect">
            <a:avLst/>
          </a:prstGeom>
        </p:spPr>
        <p:txBody>
          <a:bodyPr wrap="square" lIns="0" tIns="0" rIns="0" bIns="0">
            <a:spAutoFit/>
          </a:bodyPr>
          <a:lstStyle/>
          <a:p>
            <a:r>
              <a:rPr lang="en-US" sz="20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Which Amazon service can be used for </a:t>
            </a:r>
            <a:r>
              <a:rPr lang="en-US" sz="2000" dirty="0">
                <a:latin typeface="Amazon Ember" panose="020B0603020204020204" pitchFamily="34" charset="0"/>
                <a:ea typeface="Amazon Ember" panose="020B0603020204020204" pitchFamily="34" charset="0"/>
                <a:cs typeface="Amazon Ember" panose="020B0603020204020204" pitchFamily="34" charset="0"/>
              </a:rPr>
              <a:t>caching</a:t>
            </a:r>
            <a:r>
              <a:rPr lang="en-US" sz="20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(Choose two answers.)</a:t>
            </a:r>
          </a:p>
        </p:txBody>
      </p:sp>
    </p:spTree>
    <p:extLst>
      <p:ext uri="{BB962C8B-B14F-4D97-AF65-F5344CB8AC3E}">
        <p14:creationId xmlns:p14="http://schemas.microsoft.com/office/powerpoint/2010/main" val="28134830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5000"/>
                                  </p:stCondLst>
                                  <p:childTnLst>
                                    <p:set>
                                      <p:cBhvr>
                                        <p:cTn id="6" dur="1" fill="hold">
                                          <p:stCondLst>
                                            <p:cond delay="0"/>
                                          </p:stCondLst>
                                        </p:cTn>
                                        <p:tgtEl>
                                          <p:spTgt spid="2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50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50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50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50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Migration: The 6 R’s</a:t>
            </a:r>
            <a:endParaRPr lang="en-US" dirty="0"/>
          </a:p>
        </p:txBody>
      </p:sp>
      <p:sp>
        <p:nvSpPr>
          <p:cNvPr id="3" name="Footer Placeholder 2"/>
          <p:cNvSpPr>
            <a:spLocks noGrp="1"/>
          </p:cNvSpPr>
          <p:nvPr>
            <p:ph type="ftr" sz="quarter" idx="3"/>
          </p:nvPr>
        </p:nvSpPr>
        <p:spPr/>
        <p:txBody>
          <a:bodyPr/>
          <a:lstStyle/>
          <a:p>
            <a:r>
              <a:rPr lang="en-US" dirty="0" smtClean="0"/>
              <a:t>© 2020 Amazon Web Services, </a:t>
            </a:r>
            <a:r>
              <a:rPr lang="en-US" dirty="0" smtClean="0"/>
              <a:t>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9</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089" y="1122193"/>
            <a:ext cx="10730345" cy="4674173"/>
          </a:xfrm>
          <a:prstGeom prst="rect">
            <a:avLst/>
          </a:prstGeom>
        </p:spPr>
      </p:pic>
    </p:spTree>
    <p:extLst>
      <p:ext uri="{BB962C8B-B14F-4D97-AF65-F5344CB8AC3E}">
        <p14:creationId xmlns:p14="http://schemas.microsoft.com/office/powerpoint/2010/main" val="4095064624"/>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qJFqUAbJ"/>
  <p:tag name="ARTICULATE_SLIDE_THUMBNAIL_REFRESH" val="1"/>
  <p:tag name="ARTICULATE_PROJECT_OPEN" val="0"/>
  <p:tag name="ARTICULATE_SLIDE_COUNT" val="29"/>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Training and Certification 1">
      <a:dk1>
        <a:srgbClr val="000000"/>
      </a:dk1>
      <a:lt1>
        <a:srgbClr val="FFFFFF"/>
      </a:lt1>
      <a:dk2>
        <a:srgbClr val="36C2B3"/>
      </a:dk2>
      <a:lt2>
        <a:srgbClr val="FFFFFF"/>
      </a:lt2>
      <a:accent1>
        <a:srgbClr val="232F3E"/>
      </a:accent1>
      <a:accent2>
        <a:srgbClr val="D5DBDB"/>
      </a:accent2>
      <a:accent3>
        <a:srgbClr val="36C2B3"/>
      </a:accent3>
      <a:accent4>
        <a:srgbClr val="1CC9F7"/>
      </a:accent4>
      <a:accent5>
        <a:srgbClr val="4D27AA"/>
      </a:accent5>
      <a:accent6>
        <a:srgbClr val="E617E6"/>
      </a:accent6>
      <a:hlink>
        <a:srgbClr val="1CC9F7"/>
      </a:hlink>
      <a:folHlink>
        <a:srgbClr val="232F3E"/>
      </a:folHlink>
    </a:clrScheme>
    <a:fontScheme name="Custom 1">
      <a:majorFont>
        <a:latin typeface="Amazon Ember Light"/>
        <a:ea typeface=""/>
        <a:cs typeface=""/>
      </a:majorFont>
      <a:minorFont>
        <a:latin typeface="Amazon Ember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800" dirty="0" err="1" smtClean="0">
            <a:latin typeface="Amazon Ember Light" panose="020B0403020204020204" pitchFamily="34" charset="0"/>
            <a:ea typeface="Amazon Ember Light" panose="020B0403020204020204" pitchFamily="34" charset="0"/>
            <a:cs typeface="Amazon Ember Light" panose="020B0403020204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4EC3CBD49A9D74AB59EB8F208DED5D9" ma:contentTypeVersion="4" ma:contentTypeDescription="Create a new document." ma:contentTypeScope="" ma:versionID="7daf4a3c1576a459487efcb13ac74181">
  <xsd:schema xmlns:xsd="http://www.w3.org/2001/XMLSchema" xmlns:xs="http://www.w3.org/2001/XMLSchema" xmlns:p="http://schemas.microsoft.com/office/2006/metadata/properties" xmlns:ns2="61d7a295-102b-4ba7-8142-2982d133915a" targetNamespace="http://schemas.microsoft.com/office/2006/metadata/properties" ma:root="true" ma:fieldsID="589ccf5a2417981e7e5052ae0f1735bc" ns2:_="">
    <xsd:import namespace="61d7a295-102b-4ba7-8142-2982d133915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d7a295-102b-4ba7-8142-2982d13391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7C2C29F-DBC4-4E29-9857-94DE389D9EBE}">
  <ds:schemaRefs>
    <ds:schemaRef ds:uri="http://schemas.microsoft.com/sharepoint/v3/contenttype/forms"/>
  </ds:schemaRefs>
</ds:datastoreItem>
</file>

<file path=customXml/itemProps2.xml><?xml version="1.0" encoding="utf-8"?>
<ds:datastoreItem xmlns:ds="http://schemas.openxmlformats.org/officeDocument/2006/customXml" ds:itemID="{5B54AE4C-DF76-48C6-8A8A-7EFDE83177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d7a295-102b-4ba7-8142-2982d13391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1AAB70E-C168-4B78-9373-47EDEBADFB4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3989</TotalTime>
  <Words>2328</Words>
  <Application>Microsoft Office PowerPoint</Application>
  <PresentationFormat>Widescreen</PresentationFormat>
  <Paragraphs>243</Paragraphs>
  <Slides>16</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Amazon Ember</vt:lpstr>
      <vt:lpstr>Amazon Ember Light</vt:lpstr>
      <vt:lpstr>Arial</vt:lpstr>
      <vt:lpstr>Calibri</vt:lpstr>
      <vt:lpstr>Lucida Console</vt:lpstr>
      <vt:lpstr>Times New Roman</vt:lpstr>
      <vt:lpstr>Office Theme</vt:lpstr>
      <vt:lpstr>Domain 4 - Refactoring</vt:lpstr>
      <vt:lpstr>Certification Objectives</vt:lpstr>
      <vt:lpstr>Automate Environment, Enhance Scalability</vt:lpstr>
      <vt:lpstr>Design Services, Not Servers</vt:lpstr>
      <vt:lpstr>Avoid Single Points of Failure</vt:lpstr>
      <vt:lpstr>Use Caching</vt:lpstr>
      <vt:lpstr>Sample Question</vt:lpstr>
      <vt:lpstr>Sample Question</vt:lpstr>
      <vt:lpstr>Migration: The 6 R’s</vt:lpstr>
      <vt:lpstr>Refactoring</vt:lpstr>
      <vt:lpstr>Lift and Shift Example: All-In</vt:lpstr>
      <vt:lpstr>Lift and Shift Example: Hybrid</vt:lpstr>
      <vt:lpstr>Microservices Example</vt:lpstr>
      <vt:lpstr>To Serverless</vt:lpstr>
      <vt:lpstr>Sample Question</vt:lpstr>
      <vt:lpstr>Test Axioms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T&amp;C Paloma Template - v1.0</dc:title>
  <dc:creator>rosstane@amazon.com;jfisher@amazon.com</dc:creator>
  <cp:keywords>v1.0</cp:keywords>
  <cp:lastModifiedBy>Patlolla, Santosh</cp:lastModifiedBy>
  <cp:revision>204</cp:revision>
  <cp:lastPrinted>2018-12-10T23:37:28Z</cp:lastPrinted>
  <dcterms:created xsi:type="dcterms:W3CDTF">2018-05-21T16:28:30Z</dcterms:created>
  <dcterms:modified xsi:type="dcterms:W3CDTF">2020-10-01T04:04:24Z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373078B8-3778-4BED-93CE-B8FC9DC9BD60</vt:lpwstr>
  </property>
  <property fmtid="{D5CDD505-2E9C-101B-9397-08002B2CF9AE}" pid="3" name="ArticulatePath">
    <vt:lpwstr>NEW 2019_TO TEST</vt:lpwstr>
  </property>
  <property fmtid="{D5CDD505-2E9C-101B-9397-08002B2CF9AE}" pid="4" name="ContentTypeId">
    <vt:lpwstr>0x010100D4EC3CBD49A9D74AB59EB8F208DED5D9</vt:lpwstr>
  </property>
</Properties>
</file>