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7E6"/>
    <a:srgbClr val="E9E9E9"/>
    <a:srgbClr val="F2F2F2"/>
    <a:srgbClr val="16966D"/>
    <a:srgbClr val="1CC9F7"/>
    <a:srgbClr val="36C2B3"/>
    <a:srgbClr val="232F3E"/>
    <a:srgbClr val="D5DBDB"/>
    <a:srgbClr val="2D75E7"/>
    <a:srgbClr val="4E2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84970" autoAdjust="0"/>
  </p:normalViewPr>
  <p:slideViewPr>
    <p:cSldViewPr snapToGrid="0" snapToObjects="1" showGuides="1">
      <p:cViewPr varScale="1">
        <p:scale>
          <a:sx n="87" d="100"/>
          <a:sy n="87" d="100"/>
        </p:scale>
        <p:origin x="96" y="10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4" d="100"/>
          <a:sy n="94" d="100"/>
        </p:scale>
        <p:origin x="247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0CAF4-D1CB-4C8E-B5D7-007348AF1E07}" type="doc">
      <dgm:prSet loTypeId="urn:microsoft.com/office/officeart/2005/8/layout/vList4" loCatId="list" qsTypeId="urn:microsoft.com/office/officeart/2005/8/quickstyle/simple2" qsCatId="simple" csTypeId="urn:microsoft.com/office/officeart/2005/8/colors/accent0_1" csCatId="mainScheme" phldr="1"/>
      <dgm:spPr/>
      <dgm:t>
        <a:bodyPr/>
        <a:lstStyle/>
        <a:p>
          <a:endParaRPr lang="en-US"/>
        </a:p>
      </dgm:t>
    </dgm:pt>
    <dgm:pt modelId="{88ED2E79-712F-412F-B5CA-31D577F385F5}">
      <dgm:prSet phldrT="[Text]" custT="1"/>
      <dgm:spPr/>
      <dgm:t>
        <a:bodyPr/>
        <a:lstStyle/>
        <a:p>
          <a:r>
            <a:rPr lang="en-US" sz="2400" b="0" dirty="0">
              <a:latin typeface="Amazon Ember" panose="02000000000000000000" pitchFamily="2" charset="0"/>
              <a:ea typeface="Amazon Ember" panose="02000000000000000000" pitchFamily="2" charset="0"/>
            </a:rPr>
            <a:t>Who</a:t>
          </a:r>
          <a:r>
            <a:rPr lang="en-US" sz="2400" b="1" dirty="0">
              <a:latin typeface="Amazon Ember" panose="02000000000000000000" pitchFamily="2" charset="0"/>
              <a:ea typeface="Amazon Ember" panose="02000000000000000000" pitchFamily="2" charset="0"/>
            </a:rPr>
            <a:t> </a:t>
          </a:r>
          <a:r>
            <a:rPr lang="en-US" sz="2400" dirty="0">
              <a:latin typeface="+mj-lt"/>
              <a:ea typeface="Amazon Ember" panose="02000000000000000000" pitchFamily="2" charset="0"/>
            </a:rPr>
            <a:t>shut down a specific </a:t>
          </a:r>
          <a:r>
            <a:rPr lang="en-US" sz="2400" b="0" dirty="0">
              <a:latin typeface="Amazon Ember" panose="02000000000000000000" pitchFamily="2" charset="0"/>
              <a:ea typeface="Amazon Ember" panose="02000000000000000000" pitchFamily="2" charset="0"/>
            </a:rPr>
            <a:t>instance</a:t>
          </a:r>
          <a:r>
            <a:rPr lang="en-US" sz="2400" dirty="0">
              <a:latin typeface="Amazon Ember" panose="02000000000000000000" pitchFamily="2" charset="0"/>
              <a:ea typeface="Amazon Ember" panose="02000000000000000000" pitchFamily="2" charset="0"/>
            </a:rPr>
            <a:t>?</a:t>
          </a:r>
        </a:p>
      </dgm:t>
    </dgm:pt>
    <dgm:pt modelId="{8BA2F0C0-867C-4CFD-90B4-60F33510A60B}" type="parTrans" cxnId="{797FCA81-0368-4E10-96B2-352F264D66E5}">
      <dgm:prSet/>
      <dgm:spPr/>
      <dgm:t>
        <a:bodyPr/>
        <a:lstStyle/>
        <a:p>
          <a:endParaRPr lang="en-US">
            <a:latin typeface="Amazon Ember" panose="02000000000000000000" pitchFamily="2" charset="0"/>
            <a:ea typeface="Amazon Ember" panose="02000000000000000000" pitchFamily="2" charset="0"/>
          </a:endParaRPr>
        </a:p>
      </dgm:t>
    </dgm:pt>
    <dgm:pt modelId="{89ABA0DB-6F89-4CFB-BA21-1126ED827C7A}" type="sibTrans" cxnId="{797FCA81-0368-4E10-96B2-352F264D66E5}">
      <dgm:prSet/>
      <dgm:spPr/>
      <dgm:t>
        <a:bodyPr/>
        <a:lstStyle/>
        <a:p>
          <a:endParaRPr lang="en-US">
            <a:latin typeface="Amazon Ember" panose="02000000000000000000" pitchFamily="2" charset="0"/>
            <a:ea typeface="Amazon Ember" panose="02000000000000000000" pitchFamily="2" charset="0"/>
          </a:endParaRPr>
        </a:p>
      </dgm:t>
    </dgm:pt>
    <dgm:pt modelId="{A7E74DE3-3CDA-437B-A5D4-1164DA25C547}">
      <dgm:prSet custT="1"/>
      <dgm:spPr/>
      <dgm:t>
        <a:bodyPr/>
        <a:lstStyle/>
        <a:p>
          <a:r>
            <a:rPr lang="en-US" sz="2400" b="0" dirty="0">
              <a:latin typeface="Amazon Ember" panose="02000000000000000000" pitchFamily="2" charset="0"/>
              <a:ea typeface="Amazon Ember" panose="02000000000000000000" pitchFamily="2" charset="0"/>
            </a:rPr>
            <a:t>Who</a:t>
          </a:r>
          <a:r>
            <a:rPr lang="en-US" sz="2400" dirty="0">
              <a:latin typeface="Amazon Ember" panose="02000000000000000000" pitchFamily="2" charset="0"/>
              <a:ea typeface="Amazon Ember" panose="02000000000000000000" pitchFamily="2" charset="0"/>
            </a:rPr>
            <a:t> </a:t>
          </a:r>
          <a:r>
            <a:rPr lang="en-US" sz="2400" dirty="0">
              <a:latin typeface="+mj-lt"/>
              <a:ea typeface="Amazon Ember" panose="02000000000000000000" pitchFamily="2" charset="0"/>
            </a:rPr>
            <a:t>changed a</a:t>
          </a:r>
          <a:r>
            <a:rPr lang="en-US" sz="2400" dirty="0">
              <a:latin typeface="Amazon Ember" panose="02000000000000000000" pitchFamily="2" charset="0"/>
              <a:ea typeface="Amazon Ember" panose="02000000000000000000" pitchFamily="2" charset="0"/>
            </a:rPr>
            <a:t> </a:t>
          </a:r>
          <a:r>
            <a:rPr lang="en-US" sz="2400" b="0" dirty="0">
              <a:latin typeface="Amazon Ember" panose="02000000000000000000" pitchFamily="2" charset="0"/>
              <a:ea typeface="Amazon Ember" panose="02000000000000000000" pitchFamily="2" charset="0"/>
            </a:rPr>
            <a:t>security group</a:t>
          </a:r>
          <a:r>
            <a:rPr lang="en-US" sz="2400" b="1" dirty="0">
              <a:latin typeface="Amazon Ember" panose="02000000000000000000" pitchFamily="2" charset="0"/>
              <a:ea typeface="Amazon Ember" panose="02000000000000000000" pitchFamily="2" charset="0"/>
            </a:rPr>
            <a:t> </a:t>
          </a:r>
          <a:r>
            <a:rPr lang="en-US" sz="2400" dirty="0">
              <a:latin typeface="+mj-lt"/>
              <a:ea typeface="Amazon Ember" panose="02000000000000000000" pitchFamily="2" charset="0"/>
            </a:rPr>
            <a:t>configuration? </a:t>
          </a:r>
        </a:p>
      </dgm:t>
    </dgm:pt>
    <dgm:pt modelId="{4859ABE5-37D1-4531-9708-58CA85DAE382}" type="parTrans" cxnId="{45B3C478-C02A-4387-9289-8D87E4273E9B}">
      <dgm:prSet/>
      <dgm:spPr/>
      <dgm:t>
        <a:bodyPr/>
        <a:lstStyle/>
        <a:p>
          <a:endParaRPr lang="en-US">
            <a:latin typeface="Amazon Ember" panose="02000000000000000000" pitchFamily="2" charset="0"/>
            <a:ea typeface="Amazon Ember" panose="02000000000000000000" pitchFamily="2" charset="0"/>
          </a:endParaRPr>
        </a:p>
      </dgm:t>
    </dgm:pt>
    <dgm:pt modelId="{594B69EB-7369-442E-8DE1-B0D7E91EAC56}" type="sibTrans" cxnId="{45B3C478-C02A-4387-9289-8D87E4273E9B}">
      <dgm:prSet/>
      <dgm:spPr/>
      <dgm:t>
        <a:bodyPr/>
        <a:lstStyle/>
        <a:p>
          <a:endParaRPr lang="en-US">
            <a:latin typeface="Amazon Ember" panose="02000000000000000000" pitchFamily="2" charset="0"/>
            <a:ea typeface="Amazon Ember" panose="02000000000000000000" pitchFamily="2" charset="0"/>
          </a:endParaRPr>
        </a:p>
      </dgm:t>
    </dgm:pt>
    <dgm:pt modelId="{2B4DEA90-4A1F-4E66-AFA3-B58344F3B222}">
      <dgm:prSet custT="1"/>
      <dgm:spPr/>
      <dgm:t>
        <a:bodyPr/>
        <a:lstStyle/>
        <a:p>
          <a:r>
            <a:rPr lang="en-US" sz="2400" dirty="0">
              <a:latin typeface="+mj-lt"/>
              <a:ea typeface="Amazon Ember" panose="02000000000000000000" pitchFamily="2" charset="0"/>
            </a:rPr>
            <a:t>Is any activity coming from an </a:t>
          </a:r>
          <a:r>
            <a:rPr lang="en-US" sz="2400" b="0" dirty="0">
              <a:latin typeface="Amazon Ember" panose="02000000000000000000" pitchFamily="2" charset="0"/>
              <a:ea typeface="Amazon Ember" panose="02000000000000000000" pitchFamily="2" charset="0"/>
            </a:rPr>
            <a:t>unknown IP </a:t>
          </a:r>
          <a:r>
            <a:rPr lang="en-US" sz="2400" dirty="0">
              <a:latin typeface="+mj-lt"/>
              <a:ea typeface="Amazon Ember" panose="02000000000000000000" pitchFamily="2" charset="0"/>
            </a:rPr>
            <a:t>address?</a:t>
          </a:r>
        </a:p>
      </dgm:t>
    </dgm:pt>
    <dgm:pt modelId="{F38E2581-6266-403A-AEDB-B6CCE79EFB38}" type="parTrans" cxnId="{EC236569-34AE-4292-87B7-EBB936EFAC89}">
      <dgm:prSet/>
      <dgm:spPr/>
      <dgm:t>
        <a:bodyPr/>
        <a:lstStyle/>
        <a:p>
          <a:endParaRPr lang="en-US">
            <a:latin typeface="Amazon Ember" panose="02000000000000000000" pitchFamily="2" charset="0"/>
            <a:ea typeface="Amazon Ember" panose="02000000000000000000" pitchFamily="2" charset="0"/>
          </a:endParaRPr>
        </a:p>
      </dgm:t>
    </dgm:pt>
    <dgm:pt modelId="{87AD9252-ABB1-48E7-A012-6A2CE480FB71}" type="sibTrans" cxnId="{EC236569-34AE-4292-87B7-EBB936EFAC89}">
      <dgm:prSet/>
      <dgm:spPr/>
      <dgm:t>
        <a:bodyPr/>
        <a:lstStyle/>
        <a:p>
          <a:endParaRPr lang="en-US">
            <a:latin typeface="Amazon Ember" panose="02000000000000000000" pitchFamily="2" charset="0"/>
            <a:ea typeface="Amazon Ember" panose="02000000000000000000" pitchFamily="2" charset="0"/>
          </a:endParaRPr>
        </a:p>
      </dgm:t>
    </dgm:pt>
    <dgm:pt modelId="{252C0DB2-AC07-4A0D-8568-BCA32C3A586B}">
      <dgm:prSet custT="1"/>
      <dgm:spPr/>
      <dgm:t>
        <a:bodyPr/>
        <a:lstStyle/>
        <a:p>
          <a:r>
            <a:rPr lang="en-US" sz="2400" b="1" dirty="0" smtClean="0">
              <a:latin typeface="+mn-lt"/>
              <a:ea typeface="Amazon Ember" panose="02000000000000000000" pitchFamily="2" charset="0"/>
            </a:rPr>
            <a:t>What</a:t>
          </a:r>
          <a:r>
            <a:rPr lang="en-US" sz="2400" dirty="0" smtClean="0">
              <a:latin typeface="+mn-lt"/>
              <a:ea typeface="Amazon Ember" panose="02000000000000000000" pitchFamily="2" charset="0"/>
            </a:rPr>
            <a:t> activities were denied due </a:t>
          </a:r>
          <a:r>
            <a:rPr lang="en-US" sz="2400" b="0" dirty="0" smtClean="0">
              <a:latin typeface="Amazon Ember" panose="02000000000000000000" pitchFamily="2" charset="0"/>
              <a:ea typeface="Amazon Ember" panose="02000000000000000000" pitchFamily="2" charset="0"/>
            </a:rPr>
            <a:t>to lack of permissions?</a:t>
          </a:r>
          <a:r>
            <a:rPr lang="en-US" sz="2400" dirty="0" smtClean="0">
              <a:latin typeface="+mn-lt"/>
              <a:ea typeface="Amazon Ember" panose="02000000000000000000" pitchFamily="2" charset="0"/>
            </a:rPr>
            <a:t> </a:t>
          </a:r>
          <a:endParaRPr lang="en-US" sz="2400" dirty="0">
            <a:latin typeface="+mn-lt"/>
            <a:ea typeface="Amazon Ember" panose="02000000000000000000" pitchFamily="2" charset="0"/>
          </a:endParaRPr>
        </a:p>
      </dgm:t>
    </dgm:pt>
    <dgm:pt modelId="{6F4DCC2E-E8E9-4174-B394-49E51154D63C}" type="parTrans" cxnId="{939A3261-C740-4E41-AC6E-0D552E6D1766}">
      <dgm:prSet/>
      <dgm:spPr/>
      <dgm:t>
        <a:bodyPr/>
        <a:lstStyle/>
        <a:p>
          <a:endParaRPr lang="en-US">
            <a:latin typeface="Amazon Ember" panose="02000000000000000000" pitchFamily="2" charset="0"/>
            <a:ea typeface="Amazon Ember" panose="02000000000000000000" pitchFamily="2" charset="0"/>
          </a:endParaRPr>
        </a:p>
      </dgm:t>
    </dgm:pt>
    <dgm:pt modelId="{B3D83637-E992-4744-ADAD-73EC053D4172}" type="sibTrans" cxnId="{939A3261-C740-4E41-AC6E-0D552E6D1766}">
      <dgm:prSet/>
      <dgm:spPr/>
      <dgm:t>
        <a:bodyPr/>
        <a:lstStyle/>
        <a:p>
          <a:endParaRPr lang="en-US">
            <a:latin typeface="Amazon Ember" panose="02000000000000000000" pitchFamily="2" charset="0"/>
            <a:ea typeface="Amazon Ember" panose="02000000000000000000" pitchFamily="2" charset="0"/>
          </a:endParaRPr>
        </a:p>
      </dgm:t>
    </dgm:pt>
    <dgm:pt modelId="{0FCC3CBF-6961-4C77-AE94-33EB48F46951}" type="pres">
      <dgm:prSet presAssocID="{EF60CAF4-D1CB-4C8E-B5D7-007348AF1E07}" presName="linear" presStyleCnt="0">
        <dgm:presLayoutVars>
          <dgm:dir/>
          <dgm:resizeHandles val="exact"/>
        </dgm:presLayoutVars>
      </dgm:prSet>
      <dgm:spPr/>
      <dgm:t>
        <a:bodyPr/>
        <a:lstStyle/>
        <a:p>
          <a:endParaRPr lang="en-US"/>
        </a:p>
      </dgm:t>
    </dgm:pt>
    <dgm:pt modelId="{3F9BA5C4-45EE-4207-8155-EA4F3E8A7AF0}" type="pres">
      <dgm:prSet presAssocID="{88ED2E79-712F-412F-B5CA-31D577F385F5}" presName="comp" presStyleCnt="0"/>
      <dgm:spPr/>
      <dgm:t>
        <a:bodyPr/>
        <a:lstStyle/>
        <a:p>
          <a:endParaRPr lang="en-US"/>
        </a:p>
      </dgm:t>
    </dgm:pt>
    <dgm:pt modelId="{DEEC3C38-F766-4082-BD8F-A0B494428A9D}" type="pres">
      <dgm:prSet presAssocID="{88ED2E79-712F-412F-B5CA-31D577F385F5}" presName="box" presStyleLbl="node1" presStyleIdx="0" presStyleCnt="4"/>
      <dgm:spPr/>
      <dgm:t>
        <a:bodyPr/>
        <a:lstStyle/>
        <a:p>
          <a:endParaRPr lang="en-US"/>
        </a:p>
      </dgm:t>
    </dgm:pt>
    <dgm:pt modelId="{77AD70E3-C1D9-4FDF-B803-9FDF264E23DB}" type="pres">
      <dgm:prSet presAssocID="{88ED2E79-712F-412F-B5CA-31D577F385F5}" presName="img" presStyleLbl="fgImgPlace1" presStyleIdx="0" presStyleCnt="4" custScaleX="49763"/>
      <dgm:spPr/>
      <dgm:t>
        <a:bodyPr/>
        <a:lstStyle/>
        <a:p>
          <a:endParaRPr lang="en-US"/>
        </a:p>
      </dgm:t>
    </dgm:pt>
    <dgm:pt modelId="{8EEFD2F5-CB11-4D5A-9226-EA17B098A809}" type="pres">
      <dgm:prSet presAssocID="{88ED2E79-712F-412F-B5CA-31D577F385F5}" presName="text" presStyleLbl="node1" presStyleIdx="0" presStyleCnt="4">
        <dgm:presLayoutVars>
          <dgm:bulletEnabled val="1"/>
        </dgm:presLayoutVars>
      </dgm:prSet>
      <dgm:spPr/>
      <dgm:t>
        <a:bodyPr/>
        <a:lstStyle/>
        <a:p>
          <a:endParaRPr lang="en-US"/>
        </a:p>
      </dgm:t>
    </dgm:pt>
    <dgm:pt modelId="{BBF1778E-252C-41DE-8B49-71A0E248BA5C}" type="pres">
      <dgm:prSet presAssocID="{89ABA0DB-6F89-4CFB-BA21-1126ED827C7A}" presName="spacer" presStyleCnt="0"/>
      <dgm:spPr/>
      <dgm:t>
        <a:bodyPr/>
        <a:lstStyle/>
        <a:p>
          <a:endParaRPr lang="en-US"/>
        </a:p>
      </dgm:t>
    </dgm:pt>
    <dgm:pt modelId="{EF24EEC9-80EF-49F0-B7EC-DDB62A47EEC9}" type="pres">
      <dgm:prSet presAssocID="{A7E74DE3-3CDA-437B-A5D4-1164DA25C547}" presName="comp" presStyleCnt="0"/>
      <dgm:spPr/>
      <dgm:t>
        <a:bodyPr/>
        <a:lstStyle/>
        <a:p>
          <a:endParaRPr lang="en-US"/>
        </a:p>
      </dgm:t>
    </dgm:pt>
    <dgm:pt modelId="{F5D8302C-D37D-413D-B4EF-70DE50990F52}" type="pres">
      <dgm:prSet presAssocID="{A7E74DE3-3CDA-437B-A5D4-1164DA25C547}" presName="box" presStyleLbl="node1" presStyleIdx="1" presStyleCnt="4"/>
      <dgm:spPr/>
      <dgm:t>
        <a:bodyPr/>
        <a:lstStyle/>
        <a:p>
          <a:endParaRPr lang="en-US"/>
        </a:p>
      </dgm:t>
    </dgm:pt>
    <dgm:pt modelId="{74FC4D3A-850D-48F6-8329-7B89FDEFD4A9}" type="pres">
      <dgm:prSet presAssocID="{A7E74DE3-3CDA-437B-A5D4-1164DA25C547}" presName="img" presStyleLbl="fgImgPlace1" presStyleIdx="1" presStyleCnt="4" custScaleX="49763"/>
      <dgm:spPr/>
      <dgm:t>
        <a:bodyPr/>
        <a:lstStyle/>
        <a:p>
          <a:endParaRPr lang="en-US"/>
        </a:p>
      </dgm:t>
    </dgm:pt>
    <dgm:pt modelId="{40427B8F-FB2E-4B6A-8E18-2A13C0E15CF0}" type="pres">
      <dgm:prSet presAssocID="{A7E74DE3-3CDA-437B-A5D4-1164DA25C547}" presName="text" presStyleLbl="node1" presStyleIdx="1" presStyleCnt="4">
        <dgm:presLayoutVars>
          <dgm:bulletEnabled val="1"/>
        </dgm:presLayoutVars>
      </dgm:prSet>
      <dgm:spPr/>
      <dgm:t>
        <a:bodyPr/>
        <a:lstStyle/>
        <a:p>
          <a:endParaRPr lang="en-US"/>
        </a:p>
      </dgm:t>
    </dgm:pt>
    <dgm:pt modelId="{81C191AE-59A4-4BE7-A9E8-9AB204959945}" type="pres">
      <dgm:prSet presAssocID="{594B69EB-7369-442E-8DE1-B0D7E91EAC56}" presName="spacer" presStyleCnt="0"/>
      <dgm:spPr/>
      <dgm:t>
        <a:bodyPr/>
        <a:lstStyle/>
        <a:p>
          <a:endParaRPr lang="en-US"/>
        </a:p>
      </dgm:t>
    </dgm:pt>
    <dgm:pt modelId="{CB8EBFC3-A15B-4F3C-AFF0-966D7C69A231}" type="pres">
      <dgm:prSet presAssocID="{2B4DEA90-4A1F-4E66-AFA3-B58344F3B222}" presName="comp" presStyleCnt="0"/>
      <dgm:spPr/>
      <dgm:t>
        <a:bodyPr/>
        <a:lstStyle/>
        <a:p>
          <a:endParaRPr lang="en-US"/>
        </a:p>
      </dgm:t>
    </dgm:pt>
    <dgm:pt modelId="{0E31F20D-5945-49D2-BCA0-7853877AB584}" type="pres">
      <dgm:prSet presAssocID="{2B4DEA90-4A1F-4E66-AFA3-B58344F3B222}" presName="box" presStyleLbl="node1" presStyleIdx="2" presStyleCnt="4"/>
      <dgm:spPr/>
      <dgm:t>
        <a:bodyPr/>
        <a:lstStyle/>
        <a:p>
          <a:endParaRPr lang="en-US"/>
        </a:p>
      </dgm:t>
    </dgm:pt>
    <dgm:pt modelId="{D9BC86C0-85D9-4A89-83A3-390550520111}" type="pres">
      <dgm:prSet presAssocID="{2B4DEA90-4A1F-4E66-AFA3-B58344F3B222}" presName="img" presStyleLbl="fgImgPlace1" presStyleIdx="2" presStyleCnt="4" custScaleX="49763"/>
      <dgm:spPr/>
      <dgm:t>
        <a:bodyPr/>
        <a:lstStyle/>
        <a:p>
          <a:endParaRPr lang="en-US"/>
        </a:p>
      </dgm:t>
    </dgm:pt>
    <dgm:pt modelId="{2D29DAA9-C3E8-43C3-A1BB-9CE13AD50FBE}" type="pres">
      <dgm:prSet presAssocID="{2B4DEA90-4A1F-4E66-AFA3-B58344F3B222}" presName="text" presStyleLbl="node1" presStyleIdx="2" presStyleCnt="4">
        <dgm:presLayoutVars>
          <dgm:bulletEnabled val="1"/>
        </dgm:presLayoutVars>
      </dgm:prSet>
      <dgm:spPr/>
      <dgm:t>
        <a:bodyPr/>
        <a:lstStyle/>
        <a:p>
          <a:endParaRPr lang="en-US"/>
        </a:p>
      </dgm:t>
    </dgm:pt>
    <dgm:pt modelId="{31092638-CD52-48E3-A341-979697D7C285}" type="pres">
      <dgm:prSet presAssocID="{87AD9252-ABB1-48E7-A012-6A2CE480FB71}" presName="spacer" presStyleCnt="0"/>
      <dgm:spPr/>
      <dgm:t>
        <a:bodyPr/>
        <a:lstStyle/>
        <a:p>
          <a:endParaRPr lang="en-US"/>
        </a:p>
      </dgm:t>
    </dgm:pt>
    <dgm:pt modelId="{68B7BE1D-0F6B-4EE8-9C0A-2A2030C25189}" type="pres">
      <dgm:prSet presAssocID="{252C0DB2-AC07-4A0D-8568-BCA32C3A586B}" presName="comp" presStyleCnt="0"/>
      <dgm:spPr/>
      <dgm:t>
        <a:bodyPr/>
        <a:lstStyle/>
        <a:p>
          <a:endParaRPr lang="en-US"/>
        </a:p>
      </dgm:t>
    </dgm:pt>
    <dgm:pt modelId="{778E29E8-59C5-4532-AF04-E4A03E28A746}" type="pres">
      <dgm:prSet presAssocID="{252C0DB2-AC07-4A0D-8568-BCA32C3A586B}" presName="box" presStyleLbl="node1" presStyleIdx="3" presStyleCnt="4"/>
      <dgm:spPr/>
      <dgm:t>
        <a:bodyPr/>
        <a:lstStyle/>
        <a:p>
          <a:endParaRPr lang="en-US"/>
        </a:p>
      </dgm:t>
    </dgm:pt>
    <dgm:pt modelId="{797BB02A-28B0-4170-8A14-2A64614AE70E}" type="pres">
      <dgm:prSet presAssocID="{252C0DB2-AC07-4A0D-8568-BCA32C3A586B}" presName="img" presStyleLbl="fgImgPlace1" presStyleIdx="3" presStyleCnt="4" custScaleX="49763"/>
      <dgm:spPr/>
      <dgm:t>
        <a:bodyPr/>
        <a:lstStyle/>
        <a:p>
          <a:endParaRPr lang="en-US"/>
        </a:p>
      </dgm:t>
    </dgm:pt>
    <dgm:pt modelId="{510CA953-FBC0-44FD-AC1B-27436955D1E1}" type="pres">
      <dgm:prSet presAssocID="{252C0DB2-AC07-4A0D-8568-BCA32C3A586B}" presName="text" presStyleLbl="node1" presStyleIdx="3" presStyleCnt="4">
        <dgm:presLayoutVars>
          <dgm:bulletEnabled val="1"/>
        </dgm:presLayoutVars>
      </dgm:prSet>
      <dgm:spPr/>
      <dgm:t>
        <a:bodyPr/>
        <a:lstStyle/>
        <a:p>
          <a:endParaRPr lang="en-US"/>
        </a:p>
      </dgm:t>
    </dgm:pt>
  </dgm:ptLst>
  <dgm:cxnLst>
    <dgm:cxn modelId="{3E2DA808-DDEC-4BE3-BA3A-2EAE5F3E15F9}" type="presOf" srcId="{A7E74DE3-3CDA-437B-A5D4-1164DA25C547}" destId="{40427B8F-FB2E-4B6A-8E18-2A13C0E15CF0}" srcOrd="1" destOrd="0" presId="urn:microsoft.com/office/officeart/2005/8/layout/vList4"/>
    <dgm:cxn modelId="{EC236569-34AE-4292-87B7-EBB936EFAC89}" srcId="{EF60CAF4-D1CB-4C8E-B5D7-007348AF1E07}" destId="{2B4DEA90-4A1F-4E66-AFA3-B58344F3B222}" srcOrd="2" destOrd="0" parTransId="{F38E2581-6266-403A-AEDB-B6CCE79EFB38}" sibTransId="{87AD9252-ABB1-48E7-A012-6A2CE480FB71}"/>
    <dgm:cxn modelId="{E4F7E45E-6E78-41D4-A33A-8F889EA7352D}" type="presOf" srcId="{EF60CAF4-D1CB-4C8E-B5D7-007348AF1E07}" destId="{0FCC3CBF-6961-4C77-AE94-33EB48F46951}" srcOrd="0" destOrd="0" presId="urn:microsoft.com/office/officeart/2005/8/layout/vList4"/>
    <dgm:cxn modelId="{48F4A598-6E02-4798-8395-F6B08B4F880E}" type="presOf" srcId="{252C0DB2-AC07-4A0D-8568-BCA32C3A586B}" destId="{778E29E8-59C5-4532-AF04-E4A03E28A746}" srcOrd="0" destOrd="0" presId="urn:microsoft.com/office/officeart/2005/8/layout/vList4"/>
    <dgm:cxn modelId="{B8DC3770-B6DA-468A-AF20-A7E14EBA3443}" type="presOf" srcId="{252C0DB2-AC07-4A0D-8568-BCA32C3A586B}" destId="{510CA953-FBC0-44FD-AC1B-27436955D1E1}" srcOrd="1" destOrd="0" presId="urn:microsoft.com/office/officeart/2005/8/layout/vList4"/>
    <dgm:cxn modelId="{80E6DC85-17CE-4887-A949-0D5D2738F0CB}" type="presOf" srcId="{A7E74DE3-3CDA-437B-A5D4-1164DA25C547}" destId="{F5D8302C-D37D-413D-B4EF-70DE50990F52}" srcOrd="0" destOrd="0" presId="urn:microsoft.com/office/officeart/2005/8/layout/vList4"/>
    <dgm:cxn modelId="{45B3C478-C02A-4387-9289-8D87E4273E9B}" srcId="{EF60CAF4-D1CB-4C8E-B5D7-007348AF1E07}" destId="{A7E74DE3-3CDA-437B-A5D4-1164DA25C547}" srcOrd="1" destOrd="0" parTransId="{4859ABE5-37D1-4531-9708-58CA85DAE382}" sibTransId="{594B69EB-7369-442E-8DE1-B0D7E91EAC56}"/>
    <dgm:cxn modelId="{3FD7803D-50F2-4CC7-A5B4-400CD3E85106}" type="presOf" srcId="{88ED2E79-712F-412F-B5CA-31D577F385F5}" destId="{8EEFD2F5-CB11-4D5A-9226-EA17B098A809}" srcOrd="1" destOrd="0" presId="urn:microsoft.com/office/officeart/2005/8/layout/vList4"/>
    <dgm:cxn modelId="{A9393E51-982D-4325-93CD-C634E24B5E07}" type="presOf" srcId="{2B4DEA90-4A1F-4E66-AFA3-B58344F3B222}" destId="{0E31F20D-5945-49D2-BCA0-7853877AB584}" srcOrd="0" destOrd="0" presId="urn:microsoft.com/office/officeart/2005/8/layout/vList4"/>
    <dgm:cxn modelId="{F3FCCC32-DDA0-45D4-8B08-85C6AFDD4C6C}" type="presOf" srcId="{88ED2E79-712F-412F-B5CA-31D577F385F5}" destId="{DEEC3C38-F766-4082-BD8F-A0B494428A9D}" srcOrd="0" destOrd="0" presId="urn:microsoft.com/office/officeart/2005/8/layout/vList4"/>
    <dgm:cxn modelId="{939A3261-C740-4E41-AC6E-0D552E6D1766}" srcId="{EF60CAF4-D1CB-4C8E-B5D7-007348AF1E07}" destId="{252C0DB2-AC07-4A0D-8568-BCA32C3A586B}" srcOrd="3" destOrd="0" parTransId="{6F4DCC2E-E8E9-4174-B394-49E51154D63C}" sibTransId="{B3D83637-E992-4744-ADAD-73EC053D4172}"/>
    <dgm:cxn modelId="{797FCA81-0368-4E10-96B2-352F264D66E5}" srcId="{EF60CAF4-D1CB-4C8E-B5D7-007348AF1E07}" destId="{88ED2E79-712F-412F-B5CA-31D577F385F5}" srcOrd="0" destOrd="0" parTransId="{8BA2F0C0-867C-4CFD-90B4-60F33510A60B}" sibTransId="{89ABA0DB-6F89-4CFB-BA21-1126ED827C7A}"/>
    <dgm:cxn modelId="{F715603E-2493-48CF-87C2-FA0FA3FE3FFA}" type="presOf" srcId="{2B4DEA90-4A1F-4E66-AFA3-B58344F3B222}" destId="{2D29DAA9-C3E8-43C3-A1BB-9CE13AD50FBE}" srcOrd="1" destOrd="0" presId="urn:microsoft.com/office/officeart/2005/8/layout/vList4"/>
    <dgm:cxn modelId="{9661789E-D26E-4FFD-91FA-B3B4441D89D7}" type="presParOf" srcId="{0FCC3CBF-6961-4C77-AE94-33EB48F46951}" destId="{3F9BA5C4-45EE-4207-8155-EA4F3E8A7AF0}" srcOrd="0" destOrd="0" presId="urn:microsoft.com/office/officeart/2005/8/layout/vList4"/>
    <dgm:cxn modelId="{A20B0000-73B8-4FEF-827F-02AE6FDACB11}" type="presParOf" srcId="{3F9BA5C4-45EE-4207-8155-EA4F3E8A7AF0}" destId="{DEEC3C38-F766-4082-BD8F-A0B494428A9D}" srcOrd="0" destOrd="0" presId="urn:microsoft.com/office/officeart/2005/8/layout/vList4"/>
    <dgm:cxn modelId="{2B480DAD-DAD9-42B7-B461-7F49F7B8AE87}" type="presParOf" srcId="{3F9BA5C4-45EE-4207-8155-EA4F3E8A7AF0}" destId="{77AD70E3-C1D9-4FDF-B803-9FDF264E23DB}" srcOrd="1" destOrd="0" presId="urn:microsoft.com/office/officeart/2005/8/layout/vList4"/>
    <dgm:cxn modelId="{BD28C83A-D73E-4DAE-AE4A-A816E2584F97}" type="presParOf" srcId="{3F9BA5C4-45EE-4207-8155-EA4F3E8A7AF0}" destId="{8EEFD2F5-CB11-4D5A-9226-EA17B098A809}" srcOrd="2" destOrd="0" presId="urn:microsoft.com/office/officeart/2005/8/layout/vList4"/>
    <dgm:cxn modelId="{2BEEF014-EB6F-4D14-BB86-972337EFE02F}" type="presParOf" srcId="{0FCC3CBF-6961-4C77-AE94-33EB48F46951}" destId="{BBF1778E-252C-41DE-8B49-71A0E248BA5C}" srcOrd="1" destOrd="0" presId="urn:microsoft.com/office/officeart/2005/8/layout/vList4"/>
    <dgm:cxn modelId="{30AEC38B-F5E9-4A90-8D34-7031CD87EF06}" type="presParOf" srcId="{0FCC3CBF-6961-4C77-AE94-33EB48F46951}" destId="{EF24EEC9-80EF-49F0-B7EC-DDB62A47EEC9}" srcOrd="2" destOrd="0" presId="urn:microsoft.com/office/officeart/2005/8/layout/vList4"/>
    <dgm:cxn modelId="{CCA5361F-7F5F-4968-9D3D-9EE51AAA331E}" type="presParOf" srcId="{EF24EEC9-80EF-49F0-B7EC-DDB62A47EEC9}" destId="{F5D8302C-D37D-413D-B4EF-70DE50990F52}" srcOrd="0" destOrd="0" presId="urn:microsoft.com/office/officeart/2005/8/layout/vList4"/>
    <dgm:cxn modelId="{68BD0210-DBB5-478B-BC21-59D799AEFCD6}" type="presParOf" srcId="{EF24EEC9-80EF-49F0-B7EC-DDB62A47EEC9}" destId="{74FC4D3A-850D-48F6-8329-7B89FDEFD4A9}" srcOrd="1" destOrd="0" presId="urn:microsoft.com/office/officeart/2005/8/layout/vList4"/>
    <dgm:cxn modelId="{66C58339-2878-46D0-8CE4-3F69540943E8}" type="presParOf" srcId="{EF24EEC9-80EF-49F0-B7EC-DDB62A47EEC9}" destId="{40427B8F-FB2E-4B6A-8E18-2A13C0E15CF0}" srcOrd="2" destOrd="0" presId="urn:microsoft.com/office/officeart/2005/8/layout/vList4"/>
    <dgm:cxn modelId="{B2D7D197-9CC9-4AA9-BC02-4303E2BA7B3C}" type="presParOf" srcId="{0FCC3CBF-6961-4C77-AE94-33EB48F46951}" destId="{81C191AE-59A4-4BE7-A9E8-9AB204959945}" srcOrd="3" destOrd="0" presId="urn:microsoft.com/office/officeart/2005/8/layout/vList4"/>
    <dgm:cxn modelId="{A66309C5-B236-4FA6-AF3B-3CE8A5078061}" type="presParOf" srcId="{0FCC3CBF-6961-4C77-AE94-33EB48F46951}" destId="{CB8EBFC3-A15B-4F3C-AFF0-966D7C69A231}" srcOrd="4" destOrd="0" presId="urn:microsoft.com/office/officeart/2005/8/layout/vList4"/>
    <dgm:cxn modelId="{D7023B72-4321-4250-ACF5-F6FDD5E887C5}" type="presParOf" srcId="{CB8EBFC3-A15B-4F3C-AFF0-966D7C69A231}" destId="{0E31F20D-5945-49D2-BCA0-7853877AB584}" srcOrd="0" destOrd="0" presId="urn:microsoft.com/office/officeart/2005/8/layout/vList4"/>
    <dgm:cxn modelId="{26C4F927-D7CC-4615-A1F5-CA1327E2AD8E}" type="presParOf" srcId="{CB8EBFC3-A15B-4F3C-AFF0-966D7C69A231}" destId="{D9BC86C0-85D9-4A89-83A3-390550520111}" srcOrd="1" destOrd="0" presId="urn:microsoft.com/office/officeart/2005/8/layout/vList4"/>
    <dgm:cxn modelId="{6F2593B3-EF7A-4AC3-B181-9F323497650B}" type="presParOf" srcId="{CB8EBFC3-A15B-4F3C-AFF0-966D7C69A231}" destId="{2D29DAA9-C3E8-43C3-A1BB-9CE13AD50FBE}" srcOrd="2" destOrd="0" presId="urn:microsoft.com/office/officeart/2005/8/layout/vList4"/>
    <dgm:cxn modelId="{A999C404-4F8D-441A-A418-C66EFF89AE07}" type="presParOf" srcId="{0FCC3CBF-6961-4C77-AE94-33EB48F46951}" destId="{31092638-CD52-48E3-A341-979697D7C285}" srcOrd="5" destOrd="0" presId="urn:microsoft.com/office/officeart/2005/8/layout/vList4"/>
    <dgm:cxn modelId="{5A13C9E6-7AB9-4D02-ADA4-CE8DF13ACE4A}" type="presParOf" srcId="{0FCC3CBF-6961-4C77-AE94-33EB48F46951}" destId="{68B7BE1D-0F6B-4EE8-9C0A-2A2030C25189}" srcOrd="6" destOrd="0" presId="urn:microsoft.com/office/officeart/2005/8/layout/vList4"/>
    <dgm:cxn modelId="{DF55190C-51C3-4E47-B282-F600EA223884}" type="presParOf" srcId="{68B7BE1D-0F6B-4EE8-9C0A-2A2030C25189}" destId="{778E29E8-59C5-4532-AF04-E4A03E28A746}" srcOrd="0" destOrd="0" presId="urn:microsoft.com/office/officeart/2005/8/layout/vList4"/>
    <dgm:cxn modelId="{14495E0E-DF46-4E3E-84A1-1A51101E8233}" type="presParOf" srcId="{68B7BE1D-0F6B-4EE8-9C0A-2A2030C25189}" destId="{797BB02A-28B0-4170-8A14-2A64614AE70E}" srcOrd="1" destOrd="0" presId="urn:microsoft.com/office/officeart/2005/8/layout/vList4"/>
    <dgm:cxn modelId="{B3342685-5B10-4180-A4CA-5D6FEB5C13BA}" type="presParOf" srcId="{68B7BE1D-0F6B-4EE8-9C0A-2A2030C25189}" destId="{510CA953-FBC0-44FD-AC1B-27436955D1E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C3C38-F766-4082-BD8F-A0B494428A9D}">
      <dsp:nvSpPr>
        <dsp:cNvPr id="0" name=""/>
        <dsp:cNvSpPr/>
      </dsp:nvSpPr>
      <dsp:spPr>
        <a:xfrm>
          <a:off x="0" y="0"/>
          <a:ext cx="8895440" cy="89698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a:latin typeface="Amazon Ember" panose="02000000000000000000" pitchFamily="2" charset="0"/>
              <a:ea typeface="Amazon Ember" panose="02000000000000000000" pitchFamily="2" charset="0"/>
            </a:rPr>
            <a:t>Who</a:t>
          </a:r>
          <a:r>
            <a:rPr lang="en-US" sz="2400" b="1" kern="1200" dirty="0">
              <a:latin typeface="Amazon Ember" panose="02000000000000000000" pitchFamily="2" charset="0"/>
              <a:ea typeface="Amazon Ember" panose="02000000000000000000" pitchFamily="2" charset="0"/>
            </a:rPr>
            <a:t> </a:t>
          </a:r>
          <a:r>
            <a:rPr lang="en-US" sz="2400" kern="1200" dirty="0">
              <a:latin typeface="+mj-lt"/>
              <a:ea typeface="Amazon Ember" panose="02000000000000000000" pitchFamily="2" charset="0"/>
            </a:rPr>
            <a:t>shut down a specific </a:t>
          </a:r>
          <a:r>
            <a:rPr lang="en-US" sz="2400" b="0" kern="1200" dirty="0">
              <a:latin typeface="Amazon Ember" panose="02000000000000000000" pitchFamily="2" charset="0"/>
              <a:ea typeface="Amazon Ember" panose="02000000000000000000" pitchFamily="2" charset="0"/>
            </a:rPr>
            <a:t>instance</a:t>
          </a:r>
          <a:r>
            <a:rPr lang="en-US" sz="2400" kern="1200" dirty="0">
              <a:latin typeface="Amazon Ember" panose="02000000000000000000" pitchFamily="2" charset="0"/>
              <a:ea typeface="Amazon Ember" panose="02000000000000000000" pitchFamily="2" charset="0"/>
            </a:rPr>
            <a:t>?</a:t>
          </a:r>
        </a:p>
      </dsp:txBody>
      <dsp:txXfrm>
        <a:off x="1868786" y="0"/>
        <a:ext cx="7026653" cy="896986"/>
      </dsp:txXfrm>
    </dsp:sp>
    <dsp:sp modelId="{77AD70E3-C1D9-4FDF-B803-9FDF264E23DB}">
      <dsp:nvSpPr>
        <dsp:cNvPr id="0" name=""/>
        <dsp:cNvSpPr/>
      </dsp:nvSpPr>
      <dsp:spPr>
        <a:xfrm>
          <a:off x="536578" y="89698"/>
          <a:ext cx="885327" cy="717589"/>
        </a:xfrm>
        <a:prstGeom prst="roundRect">
          <a:avLst>
            <a:gd name="adj" fmla="val 10000"/>
          </a:avLst>
        </a:prstGeom>
        <a:solidFill>
          <a:schemeClr val="dk1">
            <a:tint val="40000"/>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5D8302C-D37D-413D-B4EF-70DE50990F52}">
      <dsp:nvSpPr>
        <dsp:cNvPr id="0" name=""/>
        <dsp:cNvSpPr/>
      </dsp:nvSpPr>
      <dsp:spPr>
        <a:xfrm>
          <a:off x="0" y="986685"/>
          <a:ext cx="8895440" cy="89698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a:latin typeface="Amazon Ember" panose="02000000000000000000" pitchFamily="2" charset="0"/>
              <a:ea typeface="Amazon Ember" panose="02000000000000000000" pitchFamily="2" charset="0"/>
            </a:rPr>
            <a:t>Who</a:t>
          </a:r>
          <a:r>
            <a:rPr lang="en-US" sz="2400" kern="1200" dirty="0">
              <a:latin typeface="Amazon Ember" panose="02000000000000000000" pitchFamily="2" charset="0"/>
              <a:ea typeface="Amazon Ember" panose="02000000000000000000" pitchFamily="2" charset="0"/>
            </a:rPr>
            <a:t> </a:t>
          </a:r>
          <a:r>
            <a:rPr lang="en-US" sz="2400" kern="1200" dirty="0">
              <a:latin typeface="+mj-lt"/>
              <a:ea typeface="Amazon Ember" panose="02000000000000000000" pitchFamily="2" charset="0"/>
            </a:rPr>
            <a:t>changed a</a:t>
          </a:r>
          <a:r>
            <a:rPr lang="en-US" sz="2400" kern="1200" dirty="0">
              <a:latin typeface="Amazon Ember" panose="02000000000000000000" pitchFamily="2" charset="0"/>
              <a:ea typeface="Amazon Ember" panose="02000000000000000000" pitchFamily="2" charset="0"/>
            </a:rPr>
            <a:t> </a:t>
          </a:r>
          <a:r>
            <a:rPr lang="en-US" sz="2400" b="0" kern="1200" dirty="0">
              <a:latin typeface="Amazon Ember" panose="02000000000000000000" pitchFamily="2" charset="0"/>
              <a:ea typeface="Amazon Ember" panose="02000000000000000000" pitchFamily="2" charset="0"/>
            </a:rPr>
            <a:t>security group</a:t>
          </a:r>
          <a:r>
            <a:rPr lang="en-US" sz="2400" b="1" kern="1200" dirty="0">
              <a:latin typeface="Amazon Ember" panose="02000000000000000000" pitchFamily="2" charset="0"/>
              <a:ea typeface="Amazon Ember" panose="02000000000000000000" pitchFamily="2" charset="0"/>
            </a:rPr>
            <a:t> </a:t>
          </a:r>
          <a:r>
            <a:rPr lang="en-US" sz="2400" kern="1200" dirty="0">
              <a:latin typeface="+mj-lt"/>
              <a:ea typeface="Amazon Ember" panose="02000000000000000000" pitchFamily="2" charset="0"/>
            </a:rPr>
            <a:t>configuration? </a:t>
          </a:r>
        </a:p>
      </dsp:txBody>
      <dsp:txXfrm>
        <a:off x="1868786" y="986685"/>
        <a:ext cx="7026653" cy="896986"/>
      </dsp:txXfrm>
    </dsp:sp>
    <dsp:sp modelId="{74FC4D3A-850D-48F6-8329-7B89FDEFD4A9}">
      <dsp:nvSpPr>
        <dsp:cNvPr id="0" name=""/>
        <dsp:cNvSpPr/>
      </dsp:nvSpPr>
      <dsp:spPr>
        <a:xfrm>
          <a:off x="536578" y="1076384"/>
          <a:ext cx="885327" cy="717589"/>
        </a:xfrm>
        <a:prstGeom prst="roundRect">
          <a:avLst>
            <a:gd name="adj" fmla="val 10000"/>
          </a:avLst>
        </a:prstGeom>
        <a:solidFill>
          <a:schemeClr val="dk1">
            <a:tint val="40000"/>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E31F20D-5945-49D2-BCA0-7853877AB584}">
      <dsp:nvSpPr>
        <dsp:cNvPr id="0" name=""/>
        <dsp:cNvSpPr/>
      </dsp:nvSpPr>
      <dsp:spPr>
        <a:xfrm>
          <a:off x="0" y="1973371"/>
          <a:ext cx="8895440" cy="89698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latin typeface="+mj-lt"/>
              <a:ea typeface="Amazon Ember" panose="02000000000000000000" pitchFamily="2" charset="0"/>
            </a:rPr>
            <a:t>Is any activity coming from an </a:t>
          </a:r>
          <a:r>
            <a:rPr lang="en-US" sz="2400" b="0" kern="1200" dirty="0">
              <a:latin typeface="Amazon Ember" panose="02000000000000000000" pitchFamily="2" charset="0"/>
              <a:ea typeface="Amazon Ember" panose="02000000000000000000" pitchFamily="2" charset="0"/>
            </a:rPr>
            <a:t>unknown IP </a:t>
          </a:r>
          <a:r>
            <a:rPr lang="en-US" sz="2400" kern="1200" dirty="0">
              <a:latin typeface="+mj-lt"/>
              <a:ea typeface="Amazon Ember" panose="02000000000000000000" pitchFamily="2" charset="0"/>
            </a:rPr>
            <a:t>address?</a:t>
          </a:r>
        </a:p>
      </dsp:txBody>
      <dsp:txXfrm>
        <a:off x="1868786" y="1973371"/>
        <a:ext cx="7026653" cy="896986"/>
      </dsp:txXfrm>
    </dsp:sp>
    <dsp:sp modelId="{D9BC86C0-85D9-4A89-83A3-390550520111}">
      <dsp:nvSpPr>
        <dsp:cNvPr id="0" name=""/>
        <dsp:cNvSpPr/>
      </dsp:nvSpPr>
      <dsp:spPr>
        <a:xfrm>
          <a:off x="536578" y="2063069"/>
          <a:ext cx="885327" cy="717589"/>
        </a:xfrm>
        <a:prstGeom prst="roundRect">
          <a:avLst>
            <a:gd name="adj" fmla="val 10000"/>
          </a:avLst>
        </a:prstGeom>
        <a:solidFill>
          <a:schemeClr val="dk1">
            <a:tint val="40000"/>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78E29E8-59C5-4532-AF04-E4A03E28A746}">
      <dsp:nvSpPr>
        <dsp:cNvPr id="0" name=""/>
        <dsp:cNvSpPr/>
      </dsp:nvSpPr>
      <dsp:spPr>
        <a:xfrm>
          <a:off x="0" y="2960056"/>
          <a:ext cx="8895440" cy="89698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mn-lt"/>
              <a:ea typeface="Amazon Ember" panose="02000000000000000000" pitchFamily="2" charset="0"/>
            </a:rPr>
            <a:t>What</a:t>
          </a:r>
          <a:r>
            <a:rPr lang="en-US" sz="2400" kern="1200" dirty="0" smtClean="0">
              <a:latin typeface="+mn-lt"/>
              <a:ea typeface="Amazon Ember" panose="02000000000000000000" pitchFamily="2" charset="0"/>
            </a:rPr>
            <a:t> activities were denied due </a:t>
          </a:r>
          <a:r>
            <a:rPr lang="en-US" sz="2400" b="0" kern="1200" dirty="0" smtClean="0">
              <a:latin typeface="Amazon Ember" panose="02000000000000000000" pitchFamily="2" charset="0"/>
              <a:ea typeface="Amazon Ember" panose="02000000000000000000" pitchFamily="2" charset="0"/>
            </a:rPr>
            <a:t>to lack of permissions?</a:t>
          </a:r>
          <a:r>
            <a:rPr lang="en-US" sz="2400" kern="1200" dirty="0" smtClean="0">
              <a:latin typeface="+mn-lt"/>
              <a:ea typeface="Amazon Ember" panose="02000000000000000000" pitchFamily="2" charset="0"/>
            </a:rPr>
            <a:t> </a:t>
          </a:r>
          <a:endParaRPr lang="en-US" sz="2400" kern="1200" dirty="0">
            <a:latin typeface="+mn-lt"/>
            <a:ea typeface="Amazon Ember" panose="02000000000000000000" pitchFamily="2" charset="0"/>
          </a:endParaRPr>
        </a:p>
      </dsp:txBody>
      <dsp:txXfrm>
        <a:off x="1868786" y="2960056"/>
        <a:ext cx="7026653" cy="896986"/>
      </dsp:txXfrm>
    </dsp:sp>
    <dsp:sp modelId="{797BB02A-28B0-4170-8A14-2A64614AE70E}">
      <dsp:nvSpPr>
        <dsp:cNvPr id="0" name=""/>
        <dsp:cNvSpPr/>
      </dsp:nvSpPr>
      <dsp:spPr>
        <a:xfrm>
          <a:off x="536578" y="3049755"/>
          <a:ext cx="885327" cy="717589"/>
        </a:xfrm>
        <a:prstGeom prst="roundRect">
          <a:avLst>
            <a:gd name="adj" fmla="val 10000"/>
          </a:avLst>
        </a:prstGeom>
        <a:solidFill>
          <a:schemeClr val="dk1">
            <a:tint val="40000"/>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10/1/2020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aws.amazon.com/AWSEC2/latest/APIReference/query-api-troubleshooting.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aws.amazon.com/documentation/" TargetMode="External"/><Relationship Id="rId3" Type="http://schemas.openxmlformats.org/officeDocument/2006/relationships/hyperlink" Target="https://aws.amazon.com/certification/certified-developer-associate/" TargetMode="External"/><Relationship Id="rId7" Type="http://schemas.openxmlformats.org/officeDocument/2006/relationships/hyperlink" Target="http://aws.amazon.com/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aws.amazon.com/whitepapers/" TargetMode="External"/><Relationship Id="rId5" Type="http://schemas.openxmlformats.org/officeDocument/2006/relationships/hyperlink" Target="http://aws.amazon.com/training/course-descriptions/" TargetMode="External"/><Relationship Id="rId10" Type="http://schemas.openxmlformats.org/officeDocument/2006/relationships/hyperlink" Target="http://awstrainingandcertification.s3.amazonaws.com/production/AWS_certified_developer_associate_examsample.pdf" TargetMode="External"/><Relationship Id="rId4" Type="http://schemas.openxmlformats.org/officeDocument/2006/relationships/hyperlink" Target="http://aws.amazon.com/training/self-paced-labs/" TargetMode="External"/><Relationship Id="rId9" Type="http://schemas.openxmlformats.org/officeDocument/2006/relationships/hyperlink" Target="http://awstrainingandcertification.s3.amazonaws.com/production/AWS_certified_developer_associate_blueprint.pd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information about troubleshooting API request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http://docs.aws.amazon.com/AWSEC2/latest/APIReference/query-api-troubleshooting.html</a:t>
            </a:r>
            <a:r>
              <a:rPr lang="en-US" dirty="0" smtClean="0"/>
              <a:t>.</a:t>
            </a:r>
          </a:p>
          <a:p>
            <a:endParaRPr lang="en-US" dirty="0"/>
          </a:p>
        </p:txBody>
      </p:sp>
    </p:spTree>
    <p:extLst>
      <p:ext uri="{BB962C8B-B14F-4D97-AF65-F5344CB8AC3E}">
        <p14:creationId xmlns:p14="http://schemas.microsoft.com/office/powerpoint/2010/main" val="144196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964"/>
              </a:spcAft>
            </a:pPr>
            <a:r>
              <a:rPr lang="fi-FI" dirty="0" smtClean="0"/>
              <a:t>For information on Amazon S3 error</a:t>
            </a:r>
            <a:r>
              <a:rPr lang="fi-FI" baseline="0" dirty="0" smtClean="0"/>
              <a:t> codes</a:t>
            </a:r>
          </a:p>
          <a:p>
            <a:pPr>
              <a:lnSpc>
                <a:spcPct val="115000"/>
              </a:lnSpc>
              <a:spcAft>
                <a:spcPts val="964"/>
              </a:spcAft>
            </a:pPr>
            <a:r>
              <a:rPr lang="fi-FI" dirty="0" smtClean="0"/>
              <a:t>https://docs.aws.amazon.com/AmazonS3/latest/API/ErrorResponses.html.</a:t>
            </a:r>
          </a:p>
          <a:p>
            <a:endParaRPr lang="en-US" dirty="0"/>
          </a:p>
        </p:txBody>
      </p:sp>
    </p:spTree>
    <p:extLst>
      <p:ext uri="{BB962C8B-B14F-4D97-AF65-F5344CB8AC3E}">
        <p14:creationId xmlns:p14="http://schemas.microsoft.com/office/powerpoint/2010/main" val="342497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mn-lt"/>
                <a:cs typeface="Arial"/>
              </a:rPr>
              <a:t>Amazon </a:t>
            </a:r>
            <a:r>
              <a:rPr lang="en-US" sz="1200" b="0" dirty="0" err="1" smtClean="0">
                <a:latin typeface="+mn-lt"/>
                <a:cs typeface="Arial"/>
              </a:rPr>
              <a:t>CloudWatch</a:t>
            </a:r>
            <a:r>
              <a:rPr lang="en-US" sz="1200" b="0" dirty="0" smtClean="0">
                <a:latin typeface="+mn-lt"/>
                <a:cs typeface="Arial"/>
              </a:rPr>
              <a:t> provides</a:t>
            </a:r>
            <a:r>
              <a:rPr lang="en-US" sz="1200" b="0" baseline="0" dirty="0" smtClean="0">
                <a:latin typeface="+mn-lt"/>
                <a:cs typeface="Arial"/>
              </a:rPr>
              <a:t> a powerful mechanism for monitoring the state and utilization of most of the resources you’re managing under AWS. The key concepts of </a:t>
            </a:r>
            <a:r>
              <a:rPr lang="en-US" sz="1200" b="0" baseline="0" dirty="0" err="1" smtClean="0">
                <a:latin typeface="+mn-lt"/>
                <a:cs typeface="Arial"/>
              </a:rPr>
              <a:t>CloudWatch</a:t>
            </a:r>
            <a:r>
              <a:rPr lang="en-US" sz="1200" b="0" baseline="0" dirty="0" smtClean="0">
                <a:latin typeface="+mn-lt"/>
                <a:cs typeface="Arial"/>
              </a:rPr>
              <a:t> are: </a:t>
            </a:r>
          </a:p>
          <a:p>
            <a:endParaRPr lang="en-US" sz="1200" b="0" baseline="0" dirty="0" smtClean="0">
              <a:latin typeface="+mn-lt"/>
              <a:cs typeface="Arial"/>
            </a:endParaRPr>
          </a:p>
          <a:p>
            <a:pPr marL="165261" indent="-165261">
              <a:buFont typeface="Arial" panose="020B0604020202020204" pitchFamily="34" charset="0"/>
              <a:buChar char="•"/>
            </a:pPr>
            <a:r>
              <a:rPr lang="en-US" sz="1200" b="1" baseline="0" dirty="0" smtClean="0">
                <a:latin typeface="+mn-lt"/>
                <a:cs typeface="Arial"/>
              </a:rPr>
              <a:t>Common metrics</a:t>
            </a:r>
            <a:r>
              <a:rPr lang="en-US" sz="1200" b="0" baseline="0" dirty="0" smtClean="0">
                <a:latin typeface="+mn-lt"/>
                <a:cs typeface="Arial"/>
              </a:rPr>
              <a:t>: A metric is a measurement of some attribute of an AWS resource or service. AWS provides a set of standard metrics for each service that can be configured via the AWS Management Console, CLI, or API with minimal hassle. </a:t>
            </a:r>
            <a:r>
              <a:rPr lang="en-US" sz="1200" b="0" baseline="0" dirty="0" err="1" smtClean="0">
                <a:latin typeface="+mn-lt"/>
                <a:cs typeface="Arial"/>
              </a:rPr>
              <a:t>CloudWatch</a:t>
            </a:r>
            <a:r>
              <a:rPr lang="en-US" sz="1200" b="0" baseline="0" dirty="0" smtClean="0">
                <a:latin typeface="+mn-lt"/>
                <a:cs typeface="Arial"/>
              </a:rPr>
              <a:t> can monitor many characteristics of services, such as CPU and network utilization for instances, disk read/write operations for Amazon EBS volumes, and memory and disk activity for managed database (Amazon RDS) instances, among others. </a:t>
            </a:r>
            <a:r>
              <a:rPr lang="en-US" sz="1200" b="0" baseline="0" dirty="0" err="1" smtClean="0">
                <a:latin typeface="+mn-lt"/>
                <a:cs typeface="Arial"/>
              </a:rPr>
              <a:t>CloudWatch</a:t>
            </a:r>
            <a:r>
              <a:rPr lang="en-US" sz="1200" b="0" baseline="0" dirty="0" smtClean="0">
                <a:latin typeface="+mn-lt"/>
                <a:cs typeface="Arial"/>
              </a:rPr>
              <a:t> obtains standard Amazon EC2 metrics, such as CPU time, from the hypervisor. You also can monitor metrics on your S3 storage usage, including total</a:t>
            </a:r>
            <a:r>
              <a:rPr lang="en-US" sz="1200" b="0" dirty="0" smtClean="0">
                <a:latin typeface="+mn-lt"/>
                <a:cs typeface="Arial"/>
              </a:rPr>
              <a:t> bytes and total number of objects, on a per-bucket basis.</a:t>
            </a:r>
            <a:endParaRPr lang="en-US" sz="1200" b="0" baseline="0" dirty="0" smtClean="0">
              <a:latin typeface="+mn-lt"/>
              <a:cs typeface="Arial"/>
            </a:endParaRPr>
          </a:p>
          <a:p>
            <a:pPr marL="165261" indent="-165261">
              <a:buFont typeface="Arial" panose="020B0604020202020204" pitchFamily="34" charset="0"/>
              <a:buChar char="•"/>
            </a:pPr>
            <a:r>
              <a:rPr lang="en-US" sz="1200" b="1" baseline="0" dirty="0" smtClean="0">
                <a:latin typeface="+mn-lt"/>
                <a:cs typeface="Arial"/>
              </a:rPr>
              <a:t>Custom metrics</a:t>
            </a:r>
            <a:r>
              <a:rPr lang="en-US" sz="1200" b="0" baseline="0" dirty="0" smtClean="0">
                <a:latin typeface="+mn-lt"/>
                <a:cs typeface="Arial"/>
              </a:rPr>
              <a:t>: Using the AWS CLI or API, you can publish a custom metric that’s specific to the function of your instance, and have it registered in </a:t>
            </a:r>
            <a:r>
              <a:rPr lang="en-US" sz="1200" b="0" baseline="0" dirty="0" err="1" smtClean="0">
                <a:latin typeface="+mn-lt"/>
                <a:cs typeface="Arial"/>
              </a:rPr>
              <a:t>CloudWatch</a:t>
            </a:r>
            <a:r>
              <a:rPr lang="en-US" sz="1200" b="0" baseline="0" dirty="0" smtClean="0">
                <a:latin typeface="+mn-lt"/>
                <a:cs typeface="Arial"/>
              </a:rPr>
              <a:t>. For example, if you are running an HTTP server on the instance, you could publish a statistic on service memory usage. </a:t>
            </a:r>
          </a:p>
          <a:p>
            <a:pPr marL="165261" indent="-165261">
              <a:buFont typeface="Arial" panose="020B0604020202020204" pitchFamily="34" charset="0"/>
              <a:buChar char="•"/>
            </a:pPr>
            <a:r>
              <a:rPr lang="en-US" sz="1200" b="1" baseline="0" dirty="0" smtClean="0">
                <a:latin typeface="+mn-lt"/>
                <a:cs typeface="Arial"/>
              </a:rPr>
              <a:t>Alarms</a:t>
            </a:r>
            <a:r>
              <a:rPr lang="en-US" sz="1200" b="0" baseline="0" dirty="0" smtClean="0">
                <a:latin typeface="+mn-lt"/>
                <a:cs typeface="Arial"/>
              </a:rPr>
              <a:t>: Alarms can be configured that will trigger when a specific condition is met – for example, if the CPU utilization of one of an instance exceeds 70 percent. </a:t>
            </a:r>
          </a:p>
          <a:p>
            <a:pPr marL="165261" indent="-165261">
              <a:buFont typeface="Arial" panose="020B0604020202020204" pitchFamily="34" charset="0"/>
              <a:buChar char="•"/>
            </a:pPr>
            <a:r>
              <a:rPr lang="en-US" sz="1200" b="1" baseline="0" dirty="0" smtClean="0">
                <a:latin typeface="+mn-lt"/>
                <a:cs typeface="Arial"/>
              </a:rPr>
              <a:t>Notifications</a:t>
            </a:r>
            <a:r>
              <a:rPr lang="en-US" sz="1200" b="0" baseline="0" dirty="0" smtClean="0">
                <a:latin typeface="+mn-lt"/>
                <a:cs typeface="Arial"/>
              </a:rPr>
              <a:t>: </a:t>
            </a:r>
            <a:r>
              <a:rPr lang="en-US" sz="1200" b="0" baseline="0" dirty="0" err="1" smtClean="0">
                <a:latin typeface="+mn-lt"/>
                <a:cs typeface="Arial"/>
              </a:rPr>
              <a:t>CloudWatch</a:t>
            </a:r>
            <a:r>
              <a:rPr lang="en-US" sz="1200" b="0" baseline="0" dirty="0" smtClean="0">
                <a:latin typeface="+mn-lt"/>
                <a:cs typeface="Arial"/>
              </a:rPr>
              <a:t> alarms can be configured to publish a notification using Amazon SNS or Amazon SQS services. Notifications can be sent to an individual, like someone in IT Support, to alert that a condition requires human intervention (e.g. potential security breach). Other alarms can be monitored by a script or application that implements an auto-corrective measure, such as restarting an unreachable Amazon EC2 instance. Notifications also can be fed into third-party systems - e.g., </a:t>
            </a:r>
            <a:r>
              <a:rPr lang="en-US" sz="1200" b="0" baseline="0" dirty="0" err="1" smtClean="0">
                <a:latin typeface="+mn-lt"/>
                <a:cs typeface="Arial"/>
              </a:rPr>
              <a:t>PagerDuty</a:t>
            </a:r>
            <a:r>
              <a:rPr lang="en-US" sz="1200" b="0" baseline="0" dirty="0" smtClean="0">
                <a:latin typeface="+mn-lt"/>
                <a:cs typeface="Arial"/>
              </a:rPr>
              <a:t>, your company’s custom issue tracking system. </a:t>
            </a:r>
          </a:p>
          <a:p>
            <a:pPr marL="0" indent="0">
              <a:buFont typeface="Arial" panose="020B0604020202020204" pitchFamily="34" charset="0"/>
              <a:buNone/>
            </a:pPr>
            <a:endParaRPr lang="en-US" sz="1200" b="0" baseline="0" dirty="0" smtClean="0">
              <a:latin typeface="+mn-lt"/>
              <a:cs typeface="Arial"/>
            </a:endParaRPr>
          </a:p>
          <a:p>
            <a:r>
              <a:rPr lang="en-US" sz="1200" b="0" baseline="0" dirty="0" smtClean="0">
                <a:latin typeface="+mn-lt"/>
                <a:cs typeface="Arial"/>
              </a:rPr>
              <a:t>Notifications can be a double-edged sword. While a set of rich notifications can provide valuable insight into the running state of your systems, too many notifications can result in </a:t>
            </a:r>
            <a:r>
              <a:rPr lang="en-US" sz="1200" b="0" i="1" baseline="0" dirty="0" smtClean="0">
                <a:latin typeface="+mn-lt"/>
                <a:cs typeface="Arial"/>
              </a:rPr>
              <a:t>alert fatigue</a:t>
            </a:r>
            <a:r>
              <a:rPr lang="en-US" sz="1200" b="0" baseline="0" dirty="0" smtClean="0">
                <a:latin typeface="+mn-lt"/>
                <a:cs typeface="Arial"/>
              </a:rPr>
              <a:t>, the condition where IT staff begin to ignore large subsets of alerts. A good alerting system should be designed so  that responses to alerts are automated to the highest possible degree. </a:t>
            </a:r>
          </a:p>
          <a:p>
            <a:endParaRPr lang="en-US" sz="1200" b="0" baseline="0" dirty="0" smtClean="0">
              <a:latin typeface="+mn-lt"/>
              <a:cs typeface="Arial"/>
            </a:endParaRPr>
          </a:p>
          <a:p>
            <a:r>
              <a:rPr lang="en-US" sz="1200" b="0" baseline="0" dirty="0" smtClean="0">
                <a:latin typeface="+mn-lt"/>
                <a:cs typeface="Arial"/>
              </a:rPr>
              <a:t>You can also read </a:t>
            </a:r>
            <a:r>
              <a:rPr lang="en-US" sz="1200" b="0" baseline="0" dirty="0" err="1" smtClean="0">
                <a:latin typeface="+mn-lt"/>
                <a:cs typeface="Arial"/>
              </a:rPr>
              <a:t>CloudWatch</a:t>
            </a:r>
            <a:r>
              <a:rPr lang="en-US" sz="1200" b="0" baseline="0" dirty="0" smtClean="0">
                <a:latin typeface="+mn-lt"/>
                <a:cs typeface="Arial"/>
              </a:rPr>
              <a:t> metrics programmatically using the CLI or API, enabling you to build your own proactive alerting system using custom scripts or applications. </a:t>
            </a:r>
          </a:p>
          <a:p>
            <a:endParaRPr lang="en-US" sz="1200" b="0" baseline="0" dirty="0" smtClean="0">
              <a:latin typeface="+mn-lt"/>
              <a:cs typeface="Arial"/>
            </a:endParaRPr>
          </a:p>
          <a:p>
            <a:r>
              <a:rPr lang="en-US" sz="1200" b="0" baseline="0" dirty="0" smtClean="0">
                <a:latin typeface="+mn-lt"/>
                <a:cs typeface="Arial"/>
              </a:rPr>
              <a:t>Later in this course, we’ll see how </a:t>
            </a:r>
            <a:r>
              <a:rPr lang="en-US" sz="1200" b="0" baseline="0" dirty="0" err="1" smtClean="0">
                <a:latin typeface="+mn-lt"/>
                <a:cs typeface="Arial"/>
              </a:rPr>
              <a:t>CloudWatch</a:t>
            </a:r>
            <a:r>
              <a:rPr lang="en-US" sz="1200" b="0" baseline="0" dirty="0" smtClean="0">
                <a:latin typeface="+mn-lt"/>
                <a:cs typeface="Arial"/>
              </a:rPr>
              <a:t> and alarms are instrumental in implementing an auto-scaling web server farm. </a:t>
            </a:r>
          </a:p>
          <a:p>
            <a:endParaRPr lang="en-US" sz="1200" b="0" baseline="0" dirty="0" smtClean="0">
              <a:latin typeface="+mn-lt"/>
              <a:cs typeface="Arial"/>
            </a:endParaRPr>
          </a:p>
          <a:p>
            <a:endParaRPr lang="en-US" sz="1200" b="0" dirty="0" smtClean="0">
              <a:latin typeface="+mn-lt"/>
              <a:cs typeface="Arial"/>
            </a:endParaRPr>
          </a:p>
          <a:p>
            <a:endParaRPr lang="en-US" dirty="0"/>
          </a:p>
        </p:txBody>
      </p:sp>
    </p:spTree>
    <p:extLst>
      <p:ext uri="{BB962C8B-B14F-4D97-AF65-F5344CB8AC3E}">
        <p14:creationId xmlns:p14="http://schemas.microsoft.com/office/powerpoint/2010/main" val="337555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smtClean="0"/>
              <a:t>Amazon </a:t>
            </a:r>
            <a:r>
              <a:rPr lang="en-US" sz="1400" b="1" dirty="0" err="1" smtClean="0"/>
              <a:t>CloudWatch</a:t>
            </a:r>
            <a:r>
              <a:rPr lang="en-US" sz="1400" b="1" baseline="0" dirty="0" smtClean="0"/>
              <a:t> C</a:t>
            </a:r>
            <a:r>
              <a:rPr lang="en-US" sz="1400" b="1" dirty="0" smtClean="0"/>
              <a:t>oncepts</a:t>
            </a:r>
          </a:p>
          <a:p>
            <a:pPr marL="171450" lvl="0" indent="-171450">
              <a:buFont typeface="Arial" charset="0"/>
              <a:buChar char="•"/>
            </a:pPr>
            <a:r>
              <a:rPr lang="en-US" dirty="0" smtClean="0"/>
              <a:t> </a:t>
            </a:r>
            <a:r>
              <a:rPr lang="en-US" sz="1200" kern="1200" dirty="0" smtClean="0">
                <a:solidFill>
                  <a:schemeClr val="tx1"/>
                </a:solidFill>
                <a:effectLst/>
                <a:latin typeface="+mn-lt"/>
                <a:ea typeface="+mn-ea"/>
                <a:cs typeface="+mn-cs"/>
              </a:rPr>
              <a:t>Amazon </a:t>
            </a:r>
            <a:r>
              <a:rPr lang="en-US" sz="1200" kern="1200" dirty="0" err="1" smtClean="0">
                <a:solidFill>
                  <a:schemeClr val="tx1"/>
                </a:solidFill>
                <a:effectLst/>
                <a:latin typeface="+mn-lt"/>
                <a:ea typeface="+mn-ea"/>
                <a:cs typeface="+mn-cs"/>
              </a:rPr>
              <a:t>CloudWatch</a:t>
            </a:r>
            <a:r>
              <a:rPr lang="en-US" sz="1200" kern="1200" dirty="0" smtClean="0">
                <a:solidFill>
                  <a:schemeClr val="tx1"/>
                </a:solidFill>
                <a:effectLst/>
                <a:latin typeface="+mn-lt"/>
                <a:ea typeface="+mn-ea"/>
                <a:cs typeface="+mn-cs"/>
              </a:rPr>
              <a:t> is a metrics repository</a:t>
            </a:r>
          </a:p>
          <a:p>
            <a:pPr marL="628650" lvl="1" indent="-171450">
              <a:buFont typeface="Arial" charset="0"/>
              <a:buChar char="•"/>
            </a:pPr>
            <a:r>
              <a:rPr lang="en-US" sz="1200" kern="1200" dirty="0" smtClean="0">
                <a:solidFill>
                  <a:schemeClr val="tx1"/>
                </a:solidFill>
                <a:effectLst/>
                <a:latin typeface="+mn-lt"/>
                <a:ea typeface="+mn-ea"/>
                <a:cs typeface="+mn-cs"/>
              </a:rPr>
              <a:t>Supported services send metrics to the repository</a:t>
            </a:r>
          </a:p>
          <a:p>
            <a:pPr marL="628650" lvl="1" indent="-171450">
              <a:buFont typeface="Arial" charset="0"/>
              <a:buChar char="•"/>
            </a:pPr>
            <a:r>
              <a:rPr lang="en-US" sz="1200" kern="1200" dirty="0" smtClean="0">
                <a:solidFill>
                  <a:schemeClr val="tx1"/>
                </a:solidFill>
                <a:effectLst/>
                <a:latin typeface="+mn-lt"/>
                <a:ea typeface="+mn-ea"/>
                <a:cs typeface="+mn-cs"/>
              </a:rPr>
              <a:t>You can sen</a:t>
            </a:r>
            <a:r>
              <a:rPr lang="en-US" dirty="0" smtClean="0"/>
              <a:t>d your own c</a:t>
            </a:r>
            <a:r>
              <a:rPr lang="en-US" sz="1200" kern="1200" dirty="0" smtClean="0">
                <a:solidFill>
                  <a:schemeClr val="tx1"/>
                </a:solidFill>
                <a:effectLst/>
                <a:latin typeface="+mn-lt"/>
                <a:ea typeface="+mn-ea"/>
                <a:cs typeface="+mn-cs"/>
              </a:rPr>
              <a:t>ustom metrics to the repository</a:t>
            </a:r>
          </a:p>
          <a:p>
            <a:pPr marL="171450" lvl="0" indent="-171450">
              <a:buFont typeface="Arial" charset="0"/>
              <a:buChar char="•"/>
            </a:pPr>
            <a:r>
              <a:rPr lang="en-US" sz="1200" kern="1200" dirty="0" smtClean="0">
                <a:solidFill>
                  <a:schemeClr val="tx1"/>
                </a:solidFill>
                <a:effectLst/>
                <a:latin typeface="+mn-lt"/>
                <a:ea typeface="+mn-ea"/>
                <a:cs typeface="+mn-cs"/>
              </a:rPr>
              <a:t>Metrics can be used to:</a:t>
            </a:r>
          </a:p>
          <a:p>
            <a:pPr marL="628650" lvl="1" indent="-171450">
              <a:buFont typeface="Arial" charset="0"/>
              <a:buChar char="•"/>
            </a:pPr>
            <a:r>
              <a:rPr lang="en-US" sz="1200" kern="1200" dirty="0" smtClean="0">
                <a:solidFill>
                  <a:schemeClr val="tx1"/>
                </a:solidFill>
                <a:effectLst/>
                <a:latin typeface="+mn-lt"/>
                <a:ea typeface="+mn-ea"/>
                <a:cs typeface="+mn-cs"/>
              </a:rPr>
              <a:t>Calculate statistics</a:t>
            </a:r>
          </a:p>
          <a:p>
            <a:pPr marL="628650" lvl="1" indent="-171450">
              <a:buFont typeface="Arial" charset="0"/>
              <a:buChar char="•"/>
            </a:pPr>
            <a:r>
              <a:rPr lang="en-US" sz="1200" kern="1200" dirty="0" smtClean="0">
                <a:solidFill>
                  <a:schemeClr val="tx1"/>
                </a:solidFill>
                <a:effectLst/>
                <a:latin typeface="+mn-lt"/>
                <a:ea typeface="+mn-ea"/>
                <a:cs typeface="+mn-cs"/>
              </a:rPr>
              <a:t>Present the data graphically in the </a:t>
            </a:r>
            <a:r>
              <a:rPr lang="en-US" sz="1200" kern="1200" dirty="0" err="1" smtClean="0">
                <a:solidFill>
                  <a:schemeClr val="tx1"/>
                </a:solidFill>
                <a:effectLst/>
                <a:latin typeface="+mn-lt"/>
                <a:ea typeface="+mn-ea"/>
                <a:cs typeface="+mn-cs"/>
              </a:rPr>
              <a:t>CloudWatch</a:t>
            </a:r>
            <a:r>
              <a:rPr lang="en-US" sz="1200" kern="1200" dirty="0" smtClean="0">
                <a:solidFill>
                  <a:schemeClr val="tx1"/>
                </a:solidFill>
                <a:effectLst/>
                <a:latin typeface="+mn-lt"/>
                <a:ea typeface="+mn-ea"/>
                <a:cs typeface="+mn-cs"/>
              </a:rPr>
              <a:t> console</a:t>
            </a:r>
          </a:p>
          <a:p>
            <a:pPr marL="628650" lvl="1" indent="-171450">
              <a:buFont typeface="Arial" charset="0"/>
              <a:buChar char="•"/>
            </a:pPr>
            <a:r>
              <a:rPr lang="en-US" sz="1200" kern="1200" dirty="0" smtClean="0">
                <a:solidFill>
                  <a:schemeClr val="tx1"/>
                </a:solidFill>
                <a:effectLst/>
                <a:latin typeface="+mn-lt"/>
                <a:ea typeface="+mn-ea"/>
                <a:cs typeface="+mn-cs"/>
              </a:rPr>
              <a:t>Create alarms</a:t>
            </a:r>
          </a:p>
          <a:p>
            <a:pPr marL="171450" indent="-171450">
              <a:buFont typeface="Arial" charset="0"/>
              <a:buChar char="•"/>
            </a:pPr>
            <a:r>
              <a:rPr lang="en-US" sz="1200" kern="1200" dirty="0" smtClean="0">
                <a:solidFill>
                  <a:schemeClr val="tx1"/>
                </a:solidFill>
                <a:effectLst/>
                <a:latin typeface="+mn-lt"/>
                <a:ea typeface="+mn-ea"/>
                <a:cs typeface="+mn-cs"/>
              </a:rPr>
              <a:t>Alarms</a:t>
            </a:r>
          </a:p>
          <a:p>
            <a:pPr marL="171450" indent="-171450">
              <a:buFont typeface="Arial" charset="0"/>
              <a:buChar char="•"/>
            </a:pPr>
            <a:r>
              <a:rPr lang="en-US" sz="1200" kern="1200" dirty="0" smtClean="0">
                <a:solidFill>
                  <a:schemeClr val="tx1"/>
                </a:solidFill>
                <a:effectLst/>
                <a:latin typeface="+mn-lt"/>
                <a:ea typeface="+mn-ea"/>
                <a:cs typeface="+mn-cs"/>
              </a:rPr>
              <a:t>Period is the length of time associated with a specific </a:t>
            </a:r>
            <a:r>
              <a:rPr lang="en-US" sz="1200" kern="1200" dirty="0" err="1" smtClean="0">
                <a:solidFill>
                  <a:schemeClr val="tx1"/>
                </a:solidFill>
                <a:effectLst/>
                <a:latin typeface="+mn-lt"/>
                <a:ea typeface="+mn-ea"/>
                <a:cs typeface="+mn-cs"/>
              </a:rPr>
              <a:t>CloudWatch</a:t>
            </a:r>
            <a:r>
              <a:rPr lang="en-US" sz="1200" kern="1200" dirty="0" smtClean="0">
                <a:solidFill>
                  <a:schemeClr val="tx1"/>
                </a:solidFill>
                <a:effectLst/>
                <a:latin typeface="+mn-lt"/>
                <a:ea typeface="+mn-ea"/>
                <a:cs typeface="+mn-cs"/>
              </a:rPr>
              <a:t> statistic</a:t>
            </a:r>
          </a:p>
          <a:p>
            <a:pPr marL="171450" indent="-171450">
              <a:buFont typeface="Arial" charset="0"/>
              <a:buChar char="•"/>
            </a:pPr>
            <a:r>
              <a:rPr lang="en-US" sz="1200" kern="1200" dirty="0" smtClean="0">
                <a:solidFill>
                  <a:schemeClr val="tx1"/>
                </a:solidFill>
                <a:effectLst/>
                <a:latin typeface="+mn-lt"/>
                <a:ea typeface="+mn-ea"/>
                <a:cs typeface="+mn-cs"/>
              </a:rPr>
              <a:t>Statistics are aggregated according to the period length that you specify</a:t>
            </a:r>
          </a:p>
          <a:p>
            <a:pPr marL="171450" indent="-171450">
              <a:buFont typeface="Arial" charset="0"/>
              <a:buChar char="•"/>
            </a:pPr>
            <a:r>
              <a:rPr lang="en-US" sz="1200" kern="1200" dirty="0" err="1" smtClean="0">
                <a:solidFill>
                  <a:schemeClr val="tx1"/>
                </a:solidFill>
                <a:effectLst/>
                <a:latin typeface="+mn-lt"/>
                <a:ea typeface="+mn-ea"/>
                <a:cs typeface="+mn-cs"/>
              </a:rPr>
              <a:t>StatisticSets</a:t>
            </a:r>
            <a:r>
              <a:rPr lang="en-US" sz="1200" kern="1200" dirty="0" smtClean="0">
                <a:solidFill>
                  <a:schemeClr val="tx1"/>
                </a:solidFill>
                <a:effectLst/>
                <a:latin typeface="+mn-lt"/>
                <a:ea typeface="+mn-ea"/>
                <a:cs typeface="+mn-cs"/>
              </a:rPr>
              <a:t> are pre-aggregated data sets</a:t>
            </a:r>
          </a:p>
          <a:p>
            <a:pPr marL="171450" indent="-171450">
              <a:buFont typeface="Arial" charset="0"/>
              <a:buChar char="•"/>
            </a:pPr>
            <a:r>
              <a:rPr lang="en-US" sz="1200" kern="1200" dirty="0" err="1" smtClean="0">
                <a:solidFill>
                  <a:schemeClr val="tx1"/>
                </a:solidFill>
                <a:effectLst/>
                <a:latin typeface="+mn-lt"/>
                <a:ea typeface="+mn-ea"/>
                <a:cs typeface="+mn-cs"/>
              </a:rPr>
              <a:t>CloudWatch</a:t>
            </a:r>
            <a:r>
              <a:rPr lang="en-US" sz="1200" kern="1200" dirty="0" smtClean="0">
                <a:solidFill>
                  <a:schemeClr val="tx1"/>
                </a:solidFill>
                <a:effectLst/>
                <a:latin typeface="+mn-lt"/>
                <a:ea typeface="+mn-ea"/>
                <a:cs typeface="+mn-cs"/>
              </a:rPr>
              <a:t> Logs</a:t>
            </a:r>
          </a:p>
          <a:p>
            <a:pPr marL="628650" lvl="1" indent="-171450">
              <a:buFont typeface="Arial" charset="0"/>
              <a:buChar char="•"/>
            </a:pPr>
            <a:r>
              <a:rPr lang="en-US" sz="1200" kern="1200" dirty="0" smtClean="0">
                <a:solidFill>
                  <a:schemeClr val="tx1"/>
                </a:solidFill>
                <a:effectLst/>
                <a:latin typeface="+mn-lt"/>
                <a:ea typeface="+mn-ea"/>
                <a:cs typeface="+mn-cs"/>
              </a:rPr>
              <a:t>Use dimensions to filter metrics. </a:t>
            </a:r>
          </a:p>
          <a:p>
            <a:endParaRPr lang="en-US" kern="1200" dirty="0" smtClean="0">
              <a:solidFill>
                <a:schemeClr val="tx1"/>
              </a:solidFill>
              <a:effectLst/>
              <a:latin typeface="+mn-lt"/>
              <a:ea typeface="+mn-ea"/>
              <a:cs typeface="+mn-cs"/>
            </a:endParaRPr>
          </a:p>
          <a:p>
            <a:r>
              <a:rPr lang="en-US" kern="1200" dirty="0" smtClean="0">
                <a:solidFill>
                  <a:schemeClr val="tx1"/>
                </a:solidFill>
                <a:effectLst/>
                <a:latin typeface="+mn-lt"/>
                <a:ea typeface="+mn-ea"/>
                <a:cs typeface="+mn-cs"/>
              </a:rPr>
              <a:t>For more information about Amazon </a:t>
            </a:r>
            <a:r>
              <a:rPr lang="en-US" kern="1200" dirty="0" err="1" smtClean="0">
                <a:solidFill>
                  <a:schemeClr val="tx1"/>
                </a:solidFill>
                <a:effectLst/>
                <a:latin typeface="+mn-lt"/>
                <a:ea typeface="+mn-ea"/>
                <a:cs typeface="+mn-cs"/>
              </a:rPr>
              <a:t>CloudWatch</a:t>
            </a:r>
            <a:r>
              <a:rPr lang="en-US" kern="1200" dirty="0" smtClean="0">
                <a:solidFill>
                  <a:schemeClr val="tx1"/>
                </a:solidFill>
                <a:effectLst/>
                <a:latin typeface="+mn-lt"/>
                <a:ea typeface="+mn-ea"/>
                <a:cs typeface="+mn-cs"/>
              </a:rPr>
              <a:t> metrics </a:t>
            </a:r>
            <a:endParaRPr lang="en-US" dirty="0" smtClean="0">
              <a:hlinkClick r:id="" action="ppaction://noaction"/>
            </a:endParaRPr>
          </a:p>
          <a:p>
            <a:r>
              <a:rPr lang="en-US" dirty="0" smtClean="0">
                <a:hlinkClick r:id="" action="ppaction://noaction"/>
              </a:rPr>
              <a:t>http://docs.aws.amazon.com/AmazonCloudWatch/latest/monitoring/cloudwatch_concepts.html</a:t>
            </a:r>
            <a:endParaRPr lang="en-US" dirty="0" smtClean="0"/>
          </a:p>
          <a:p>
            <a:endParaRPr lang="en-US" dirty="0" smtClean="0"/>
          </a:p>
          <a:p>
            <a:endParaRPr lang="en-US" dirty="0"/>
          </a:p>
        </p:txBody>
      </p:sp>
    </p:spTree>
    <p:extLst>
      <p:ext uri="{BB962C8B-B14F-4D97-AF65-F5344CB8AC3E}">
        <p14:creationId xmlns:p14="http://schemas.microsoft.com/office/powerpoint/2010/main" val="95381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964"/>
              </a:spcAft>
            </a:pPr>
            <a:r>
              <a:rPr lang="en-US" sz="1200" b="0" baseline="0" dirty="0" smtClean="0">
                <a:latin typeface="+mn-lt"/>
                <a:cs typeface="Arial"/>
              </a:rPr>
              <a:t>Using AWS </a:t>
            </a:r>
            <a:r>
              <a:rPr lang="en-US" sz="1200" b="0" baseline="0" dirty="0" err="1" smtClean="0">
                <a:latin typeface="+mn-lt"/>
                <a:cs typeface="Arial"/>
              </a:rPr>
              <a:t>CloudTrail</a:t>
            </a:r>
            <a:r>
              <a:rPr lang="en-US" sz="1200" b="0" baseline="0" dirty="0" smtClean="0">
                <a:latin typeface="+mn-lt"/>
                <a:cs typeface="Arial"/>
              </a:rPr>
              <a:t>, you can store logs on API usage in an Amazon S3 bucket, and then analyze those logs later to answer a number of compelling questions, such as:</a:t>
            </a:r>
          </a:p>
          <a:p>
            <a:pPr marL="165261" indent="-165261">
              <a:lnSpc>
                <a:spcPct val="115000"/>
              </a:lnSpc>
              <a:spcAft>
                <a:spcPts val="964"/>
              </a:spcAft>
              <a:buFont typeface="Arial" panose="020B0604020202020204" pitchFamily="34" charset="0"/>
              <a:buChar char="•"/>
            </a:pPr>
            <a:r>
              <a:rPr lang="en-US" sz="1200" b="0" baseline="0" dirty="0" smtClean="0">
                <a:latin typeface="+mn-lt"/>
                <a:cs typeface="Arial"/>
              </a:rPr>
              <a:t>Why was a long-running instance terminated, and who terminated it? (Organizational traceability and accountability)</a:t>
            </a:r>
          </a:p>
          <a:p>
            <a:pPr marL="165261" indent="-165261">
              <a:lnSpc>
                <a:spcPct val="115000"/>
              </a:lnSpc>
              <a:spcAft>
                <a:spcPts val="964"/>
              </a:spcAft>
              <a:buFont typeface="Arial" panose="020B0604020202020204" pitchFamily="34" charset="0"/>
              <a:buChar char="•"/>
            </a:pPr>
            <a:r>
              <a:rPr lang="en-US" sz="1200" b="0" baseline="0" dirty="0" smtClean="0">
                <a:latin typeface="+mn-lt"/>
                <a:cs typeface="Arial"/>
              </a:rPr>
              <a:t>Who changed a security group configuration? (Accountability and security auditing)</a:t>
            </a:r>
          </a:p>
          <a:p>
            <a:pPr marL="165261" indent="-165261">
              <a:lnSpc>
                <a:spcPct val="115000"/>
              </a:lnSpc>
              <a:spcAft>
                <a:spcPts val="964"/>
              </a:spcAft>
              <a:buFont typeface="Arial" panose="020B0604020202020204" pitchFamily="34" charset="0"/>
              <a:buChar char="•"/>
            </a:pPr>
            <a:r>
              <a:rPr lang="en-US" sz="1200" b="0" baseline="0" dirty="0" smtClean="0">
                <a:latin typeface="+mn-lt"/>
                <a:cs typeface="Arial"/>
              </a:rPr>
              <a:t>Is any activity coming from an unknown IP address range? (Potential external attack against the public network)</a:t>
            </a:r>
          </a:p>
          <a:p>
            <a:pPr marL="165261" indent="-165261">
              <a:lnSpc>
                <a:spcPct val="115000"/>
              </a:lnSpc>
              <a:spcAft>
                <a:spcPts val="964"/>
              </a:spcAft>
              <a:buFont typeface="Arial" panose="020B0604020202020204" pitchFamily="34" charset="0"/>
              <a:buChar char="•"/>
            </a:pPr>
            <a:r>
              <a:rPr lang="en-US" sz="1200" b="0" baseline="0" dirty="0" smtClean="0">
                <a:latin typeface="+mn-lt"/>
                <a:cs typeface="Arial"/>
              </a:rPr>
              <a:t>What activities were denied due to lack of permissions? (Potential internal or external attack against the network)</a:t>
            </a:r>
          </a:p>
          <a:p>
            <a:endParaRPr lang="en-US" dirty="0"/>
          </a:p>
        </p:txBody>
      </p:sp>
    </p:spTree>
    <p:extLst>
      <p:ext uri="{BB962C8B-B14F-4D97-AF65-F5344CB8AC3E}">
        <p14:creationId xmlns:p14="http://schemas.microsoft.com/office/powerpoint/2010/main" val="48262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AWS X-Ray helps developers analyze and debug production, distributed applications, such as those built using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X-Ray, you can understand how your application and its underlying services are performing, so you can identify and troubleshoot the root cause of performance issues and errors. X-Ray provides you with an end-to-end view of requests as they travel through your application and shows a map of your application’s underlying components. You can use X-Ray to analyze both applications in development and production, from simple three-tier applications to complex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applications consisting of thousands of services.</a:t>
            </a:r>
          </a:p>
          <a:p>
            <a:r>
              <a:rPr lang="en-US" dirty="0" smtClean="0"/>
              <a:t/>
            </a:r>
            <a:br>
              <a:rPr lang="en-US" dirty="0" smtClean="0"/>
            </a:br>
            <a:r>
              <a:rPr lang="en-US" sz="1200" b="0" i="0" kern="1200" dirty="0" smtClean="0">
                <a:solidFill>
                  <a:schemeClr val="tx1"/>
                </a:solidFill>
                <a:effectLst/>
                <a:latin typeface="+mn-lt"/>
                <a:ea typeface="+mn-ea"/>
                <a:cs typeface="+mn-cs"/>
              </a:rPr>
              <a:t>X-Ray makes it easy to:</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Create a service map – By tracking requests made to your applications, X-Ray can create a map of services used by your application. This provides you with a view of connections among services in your application and enables you to create a dependency tree.</a:t>
            </a:r>
            <a:r>
              <a:rPr lang="en-US" sz="1200" b="0" i="0" kern="1200" baseline="0" dirty="0" smtClean="0">
                <a:solidFill>
                  <a:schemeClr val="tx1"/>
                </a:solidFill>
                <a:effectLst/>
                <a:latin typeface="+mn-lt"/>
                <a:ea typeface="+mn-ea"/>
                <a:cs typeface="+mn-cs"/>
              </a:rPr>
              <a:t> You also can d</a:t>
            </a:r>
            <a:r>
              <a:rPr lang="en-US" sz="1200" b="0" i="0" kern="1200" dirty="0" smtClean="0">
                <a:solidFill>
                  <a:schemeClr val="tx1"/>
                </a:solidFill>
                <a:effectLst/>
                <a:latin typeface="+mn-lt"/>
                <a:ea typeface="+mn-ea"/>
                <a:cs typeface="+mn-cs"/>
              </a:rPr>
              <a:t>etect latency or errors when working across AWS Availability Zones or AWS Regions,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zeroing in on services not operating as expected.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Identify errors and bugs – X-Ray can automatically highlight bugs or errors in your application code by analyzing the response code for each request made to your application. This enables easy debugging of application code without requiring you to reproduce the bug or error.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Identify performance bottlenecks - </a:t>
            </a:r>
            <a:r>
              <a:rPr lang="en-US" sz="1200" dirty="0" smtClean="0"/>
              <a:t>X-Ray helps you identify performance bottlenecks. Service maps let you see relationships among services and resources in your application in real time. You can easily detect where high latencies are occurring, visualize node and edge latency distribution for services, and then drill down into the specific services and paths that are impacting application performance.</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Build your own analysis and visualization applications – X-Ray provides a set of query APIs that you can use to build your own analysis and visualization applications using the data that X-Ray records.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fi-FI" sz="1200" b="0" i="0" kern="1200" dirty="0" smtClean="0">
                <a:solidFill>
                  <a:schemeClr val="tx1"/>
                </a:solidFill>
                <a:effectLst/>
                <a:latin typeface="+mn-lt"/>
                <a:ea typeface="+mn-ea"/>
                <a:cs typeface="+mn-cs"/>
              </a:rPr>
              <a:t>To review FAQs about AWS X-Ray</a:t>
            </a:r>
          </a:p>
          <a:p>
            <a:pPr marL="0" indent="0">
              <a:buFont typeface="Arial" panose="020B0604020202020204" pitchFamily="34" charset="0"/>
              <a:buNone/>
            </a:pPr>
            <a:r>
              <a:rPr lang="fi-FI" sz="1200" b="0" i="0" kern="1200" dirty="0" smtClean="0">
                <a:solidFill>
                  <a:schemeClr val="tx1"/>
                </a:solidFill>
                <a:effectLst/>
                <a:latin typeface="+mn-lt"/>
                <a:ea typeface="+mn-ea"/>
                <a:cs typeface="+mn-cs"/>
              </a:rPr>
              <a:t>https://aws.amazon.com/xray/faqs/</a:t>
            </a:r>
          </a:p>
          <a:p>
            <a:pPr marL="0" indent="0">
              <a:buFont typeface="Arial" panose="020B0604020202020204" pitchFamily="34" charset="0"/>
              <a:buNone/>
            </a:pPr>
            <a:endParaRPr lang="fi-FI"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a:buFontTx/>
              <a:buNone/>
            </a:pPr>
            <a:endParaRPr lang="en-US" sz="1200" dirty="0" smtClean="0"/>
          </a:p>
          <a:p>
            <a:endParaRPr lang="en-US" dirty="0"/>
          </a:p>
        </p:txBody>
      </p:sp>
    </p:spTree>
    <p:extLst>
      <p:ext uri="{BB962C8B-B14F-4D97-AF65-F5344CB8AC3E}">
        <p14:creationId xmlns:p14="http://schemas.microsoft.com/office/powerpoint/2010/main" val="36854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15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For detailed information about the AWS Certified Developer – Associate exam </a:t>
            </a:r>
            <a:r>
              <a:rPr lang="en-US" sz="1200" dirty="0" smtClean="0">
                <a:hlinkClick r:id="rId3"/>
              </a:rPr>
              <a:t>https://aws.amazon.com/certification/certified-developer-associate/</a:t>
            </a:r>
            <a:r>
              <a:rPr lang="en-US" sz="1200" dirty="0" smtClean="0"/>
              <a:t> </a:t>
            </a:r>
          </a:p>
          <a:p>
            <a:endParaRPr lang="en-US" sz="1200" b="1" dirty="0" smtClean="0"/>
          </a:p>
          <a:p>
            <a:r>
              <a:rPr lang="en-US" sz="1200" b="1" dirty="0" smtClean="0"/>
              <a:t>Training</a:t>
            </a:r>
          </a:p>
          <a:p>
            <a:pPr marL="171450" indent="-171450">
              <a:buFont typeface="Arial" charset="0"/>
              <a:buChar char="•"/>
            </a:pPr>
            <a:r>
              <a:rPr lang="en-US" sz="1200" dirty="0" smtClean="0"/>
              <a:t>Self-Paced Labs:</a:t>
            </a:r>
            <a:r>
              <a:rPr lang="en-US" sz="1200" baseline="0" dirty="0" smtClean="0"/>
              <a:t> </a:t>
            </a:r>
            <a:r>
              <a:rPr lang="en-US" sz="1200" dirty="0" smtClean="0">
                <a:hlinkClick r:id="rId4"/>
              </a:rPr>
              <a:t>http://aws.amazon.com/training/self-paced-labs/</a:t>
            </a:r>
            <a:endParaRPr lang="en-US" sz="1200" dirty="0" smtClean="0"/>
          </a:p>
          <a:p>
            <a:pPr marL="171450" indent="-171450">
              <a:buFont typeface="Arial" charset="0"/>
              <a:buChar char="•"/>
            </a:pPr>
            <a:r>
              <a:rPr lang="en-US" sz="1200" dirty="0" smtClean="0"/>
              <a:t>Courses:</a:t>
            </a:r>
            <a:r>
              <a:rPr lang="en-US" sz="1200" baseline="0" dirty="0" smtClean="0"/>
              <a:t> </a:t>
            </a:r>
            <a:r>
              <a:rPr lang="en-US" sz="1200" dirty="0" smtClean="0">
                <a:hlinkClick r:id="rId5"/>
              </a:rPr>
              <a:t>http://aws.amazon.com/training/course-descriptions/</a:t>
            </a:r>
            <a:r>
              <a:rPr lang="en-US" sz="1200" dirty="0" smtClean="0"/>
              <a:t> </a:t>
            </a:r>
          </a:p>
          <a:p>
            <a:endParaRPr lang="en-US" sz="1200" b="1" dirty="0" smtClean="0"/>
          </a:p>
          <a:p>
            <a:r>
              <a:rPr lang="en-US" sz="1200" b="1" dirty="0" smtClean="0"/>
              <a:t>Resources</a:t>
            </a:r>
          </a:p>
          <a:p>
            <a:pPr marL="171450" indent="-171450">
              <a:buFont typeface="Arial" charset="0"/>
              <a:buChar char="•"/>
            </a:pPr>
            <a:r>
              <a:rPr lang="en-US" sz="1200" dirty="0" smtClean="0"/>
              <a:t>Whitepapers:</a:t>
            </a:r>
            <a:r>
              <a:rPr lang="en-US" sz="1200" baseline="0" dirty="0" smtClean="0"/>
              <a:t> </a:t>
            </a:r>
            <a:r>
              <a:rPr lang="en-US" sz="1200" dirty="0" smtClean="0">
                <a:hlinkClick r:id="rId6"/>
              </a:rPr>
              <a:t>http://aws.amazon.com/whitepapers/</a:t>
            </a:r>
            <a:r>
              <a:rPr lang="en-US" sz="1200" dirty="0" smtClean="0"/>
              <a:t> </a:t>
            </a:r>
          </a:p>
          <a:p>
            <a:pPr marL="171450" indent="-171450">
              <a:buFont typeface="Arial" charset="0"/>
              <a:buChar char="•"/>
            </a:pPr>
            <a:r>
              <a:rPr lang="en-US" sz="1200" dirty="0" smtClean="0"/>
              <a:t>Architecture Center:</a:t>
            </a:r>
            <a:r>
              <a:rPr lang="en-US" sz="1200" baseline="0" dirty="0" smtClean="0"/>
              <a:t> </a:t>
            </a:r>
            <a:r>
              <a:rPr lang="en-US" sz="1200" dirty="0" smtClean="0">
                <a:hlinkClick r:id="rId7"/>
              </a:rPr>
              <a:t>http://aws.amazon.com/architecture/</a:t>
            </a:r>
            <a:r>
              <a:rPr lang="en-US" sz="1200" dirty="0" smtClean="0"/>
              <a:t> </a:t>
            </a:r>
          </a:p>
          <a:p>
            <a:pPr marL="171450" indent="-171450">
              <a:buFont typeface="Arial" charset="0"/>
              <a:buChar char="•"/>
            </a:pPr>
            <a:r>
              <a:rPr lang="en-US" sz="1200" dirty="0" smtClean="0"/>
              <a:t>Documentation:</a:t>
            </a:r>
            <a:r>
              <a:rPr lang="en-US" sz="1200" baseline="0" dirty="0" smtClean="0"/>
              <a:t> </a:t>
            </a:r>
            <a:r>
              <a:rPr lang="en-US" sz="1200" dirty="0" smtClean="0">
                <a:hlinkClick r:id="rId8"/>
              </a:rPr>
              <a:t>http://aws.amazon.com/documentation/</a:t>
            </a:r>
            <a:r>
              <a:rPr lang="en-US" sz="1200" dirty="0" smtClean="0"/>
              <a:t> </a:t>
            </a:r>
          </a:p>
          <a:p>
            <a:endParaRPr lang="en-US" sz="1200" b="1" dirty="0" smtClean="0"/>
          </a:p>
          <a:p>
            <a:r>
              <a:rPr lang="en-US" sz="1200" b="1" dirty="0" smtClean="0"/>
              <a:t>Exam Guide (Blueprint) </a:t>
            </a:r>
            <a:r>
              <a:rPr lang="en-US" sz="1200" dirty="0" smtClean="0">
                <a:hlinkClick r:id="rId9"/>
              </a:rPr>
              <a:t>http://awstrainingandcertification.s3.amazonaws.com/production/AWS_certified_developer_associate_blueprint.pdf</a:t>
            </a:r>
            <a:r>
              <a:rPr lang="en-US" sz="1200" dirty="0" smtClean="0"/>
              <a:t> </a:t>
            </a:r>
          </a:p>
          <a:p>
            <a:endParaRPr lang="en-US" sz="1200" b="1" dirty="0" smtClean="0"/>
          </a:p>
          <a:p>
            <a:r>
              <a:rPr lang="en-US" sz="1200" b="1" dirty="0" smtClean="0"/>
              <a:t>Sample Questions </a:t>
            </a:r>
            <a:r>
              <a:rPr lang="en-US" sz="1200" dirty="0" smtClean="0">
                <a:hlinkClick r:id="rId10"/>
              </a:rPr>
              <a:t>http://awstrainingandcertification.s3.amazonaws.com/production/AWS_certified_developer_associate_examsample.pdf</a:t>
            </a:r>
            <a:r>
              <a:rPr lang="en-US" sz="1200" dirty="0" smtClean="0"/>
              <a:t>  </a:t>
            </a:r>
          </a:p>
          <a:p>
            <a:pPr lvl="0"/>
            <a:endParaRPr lang="en-US" sz="12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5171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63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smtClean="0">
                <a:effectLst/>
                <a:latin typeface="Amazon Ember Light" panose="020B0403020204020204" pitchFamily="34" charset="0"/>
              </a:rPr>
              <a:t>Edit Master table layout</a:t>
            </a:r>
            <a:endParaRPr lang="en-US" sz="1800" b="0" i="0" u="none" strike="noStrike" dirty="0" smtClean="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https://support.aws.amazon.com/#/contacts/aws-training.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a:t>
            </a:r>
            <a:r>
              <a:rPr lang="en-US" dirty="0"/>
              <a:t>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23"/>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aws.amazon.com/certification"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1.xml"/><Relationship Id="rId11" Type="http://schemas.openxmlformats.org/officeDocument/2006/relationships/image" Target="../media/image17.png"/><Relationship Id="rId5" Type="http://schemas.openxmlformats.org/officeDocument/2006/relationships/diagramQuickStyle" Target="../diagrams/quickStyle1.xml"/><Relationship Id="rId10" Type="http://schemas.openxmlformats.org/officeDocument/2006/relationships/image" Target="../media/image16.png"/><Relationship Id="rId4" Type="http://schemas.openxmlformats.org/officeDocument/2006/relationships/diagramLayout" Target="../diagrams/layout1.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5 - Monitoring and Troubleshooting</a:t>
            </a:r>
          </a:p>
        </p:txBody>
      </p:sp>
      <p:sp>
        <p:nvSpPr>
          <p:cNvPr id="6" name="Text Placeholder 5"/>
          <p:cNvSpPr>
            <a:spLocks noGrp="1"/>
          </p:cNvSpPr>
          <p:nvPr>
            <p:ph type="body" sz="quarter" idx="10"/>
          </p:nvPr>
        </p:nvSpPr>
        <p:spPr/>
        <p:txBody>
          <a:bodyPr/>
          <a:lstStyle/>
          <a:p>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B6A95138-A96E-2F42-A959-2EFD44FE4AB7}" type="slidenum">
              <a:rPr lang="en-US" smtClean="0"/>
              <a:t>1</a:t>
            </a:fld>
            <a:endParaRPr lang="en-US"/>
          </a:p>
        </p:txBody>
      </p:sp>
    </p:spTree>
    <p:extLst>
      <p:ext uri="{BB962C8B-B14F-4D97-AF65-F5344CB8AC3E}">
        <p14:creationId xmlns:p14="http://schemas.microsoft.com/office/powerpoint/2010/main" val="15904387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a:t>
            </a:r>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DEE93CE4-4262-412B-A0F2-F34E694C8F14}"/>
              </a:ext>
            </a:extLst>
          </p:cNvPr>
          <p:cNvSpPr/>
          <p:nvPr/>
        </p:nvSpPr>
        <p:spPr>
          <a:xfrm>
            <a:off x="6394361" y="4925968"/>
            <a:ext cx="2964273"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 This is a customer error.</a:t>
            </a:r>
          </a:p>
        </p:txBody>
      </p:sp>
      <p:sp>
        <p:nvSpPr>
          <p:cNvPr id="6" name="Rectangle 5">
            <a:extLst>
              <a:ext uri="{FF2B5EF4-FFF2-40B4-BE49-F238E27FC236}">
                <a16:creationId xmlns:a16="http://schemas.microsoft.com/office/drawing/2014/main" id="{CADF653C-093B-4332-98A5-6EBF5F476AE2}"/>
              </a:ext>
            </a:extLst>
          </p:cNvPr>
          <p:cNvSpPr/>
          <p:nvPr/>
        </p:nvSpPr>
        <p:spPr>
          <a:xfrm>
            <a:off x="6492240" y="4251960"/>
            <a:ext cx="4893130" cy="553998"/>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C. This is an Amazon S3 service error. Resolve for Amazon S3.</a:t>
            </a:r>
          </a:p>
        </p:txBody>
      </p:sp>
      <p:sp>
        <p:nvSpPr>
          <p:cNvPr id="7" name="Rectangle 6">
            <a:extLst>
              <a:ext uri="{FF2B5EF4-FFF2-40B4-BE49-F238E27FC236}">
                <a16:creationId xmlns:a16="http://schemas.microsoft.com/office/drawing/2014/main" id="{EFD56705-2745-4369-BD55-40D783F6472E}"/>
              </a:ext>
            </a:extLst>
          </p:cNvPr>
          <p:cNvSpPr/>
          <p:nvPr/>
        </p:nvSpPr>
        <p:spPr>
          <a:xfrm>
            <a:off x="6492240" y="3749040"/>
            <a:ext cx="4893130"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B. This is a 400 </a:t>
            </a:r>
            <a:r>
              <a:rPr lang="en-US" dirty="0" smtClean="0">
                <a:latin typeface="Amazon Ember" panose="020B0603020204020204" pitchFamily="34" charset="0"/>
                <a:ea typeface="Amazon Ember" panose="020B0603020204020204" pitchFamily="34" charset="0"/>
                <a:cs typeface="Amazon Ember" panose="020B0603020204020204" pitchFamily="34" charset="0"/>
              </a:rPr>
              <a:t>client-level </a:t>
            </a:r>
            <a:r>
              <a:rPr lang="en-US" dirty="0">
                <a:latin typeface="Amazon Ember" panose="020B0603020204020204" pitchFamily="34" charset="0"/>
                <a:ea typeface="Amazon Ember" panose="020B0603020204020204" pitchFamily="34" charset="0"/>
                <a:cs typeface="Amazon Ember" panose="020B0603020204020204" pitchFamily="34" charset="0"/>
              </a:rPr>
              <a:t>error.</a:t>
            </a:r>
          </a:p>
        </p:txBody>
      </p:sp>
      <p:sp>
        <p:nvSpPr>
          <p:cNvPr id="8" name="Rectangle 7">
            <a:extLst>
              <a:ext uri="{FF2B5EF4-FFF2-40B4-BE49-F238E27FC236}">
                <a16:creationId xmlns:a16="http://schemas.microsoft.com/office/drawing/2014/main" id="{112786E9-DC21-4288-A55A-8C4C9D7FF356}"/>
              </a:ext>
            </a:extLst>
          </p:cNvPr>
          <p:cNvSpPr/>
          <p:nvPr/>
        </p:nvSpPr>
        <p:spPr>
          <a:xfrm>
            <a:off x="6487883" y="3238545"/>
            <a:ext cx="4838701"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A. This is a 500 service-level type error.</a:t>
            </a:r>
          </a:p>
        </p:txBody>
      </p:sp>
      <p:cxnSp>
        <p:nvCxnSpPr>
          <p:cNvPr id="9" name="Straight Connector 8">
            <a:extLst>
              <a:ext uri="{FF2B5EF4-FFF2-40B4-BE49-F238E27FC236}">
                <a16:creationId xmlns:a16="http://schemas.microsoft.com/office/drawing/2014/main" id="{AFFE413E-5C09-44E8-8B90-2DEC4721B81F}"/>
              </a:ext>
            </a:extLst>
          </p:cNvPr>
          <p:cNvCxnSpPr/>
          <p:nvPr/>
        </p:nvCxnSpPr>
        <p:spPr>
          <a:xfrm>
            <a:off x="6096000" y="1842145"/>
            <a:ext cx="0" cy="397763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15099" y="1588144"/>
            <a:ext cx="4838701" cy="1231106"/>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Which of these is a true statement? The AWS error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InternalError</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We encountered an internal error.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Please try again</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means…</a:t>
            </a:r>
          </a:p>
        </p:txBody>
      </p:sp>
      <p:sp>
        <p:nvSpPr>
          <p:cNvPr id="11" name="Round Diagonal Corner Rectangle 10"/>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Oval 11"/>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3" name="Group 12"/>
          <p:cNvGrpSpPr/>
          <p:nvPr/>
        </p:nvGrpSpPr>
        <p:grpSpPr>
          <a:xfrm>
            <a:off x="2686020" y="3269501"/>
            <a:ext cx="1143059" cy="1122916"/>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8" name="Rectangle 17">
            <a:extLst>
              <a:ext uri="{FF2B5EF4-FFF2-40B4-BE49-F238E27FC236}">
                <a16:creationId xmlns:a16="http://schemas.microsoft.com/office/drawing/2014/main" id="{E858F740-C4D0-9744-AAC2-436C21B4319B}"/>
              </a:ext>
            </a:extLst>
          </p:cNvPr>
          <p:cNvSpPr/>
          <p:nvPr/>
        </p:nvSpPr>
        <p:spPr>
          <a:xfrm>
            <a:off x="6487883" y="3238545"/>
            <a:ext cx="4838701" cy="276999"/>
          </a:xfrm>
          <a:prstGeom prst="rect">
            <a:avLst/>
          </a:prstGeom>
        </p:spPr>
        <p:txBody>
          <a:bodyPr wrap="square" lIns="0" tIns="0" rIns="0" bIns="0">
            <a:spAutoFit/>
          </a:bodyPr>
          <a:lstStyle/>
          <a:p>
            <a:pPr>
              <a:spcBef>
                <a:spcPts val="1200"/>
              </a:spcBef>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 This is a 500 service-level type error.</a:t>
            </a:r>
          </a:p>
        </p:txBody>
      </p:sp>
      <p:sp>
        <p:nvSpPr>
          <p:cNvPr id="19" name="Rectangle 18">
            <a:extLst>
              <a:ext uri="{FF2B5EF4-FFF2-40B4-BE49-F238E27FC236}">
                <a16:creationId xmlns:a16="http://schemas.microsoft.com/office/drawing/2014/main" id="{071CF871-0CC5-F140-A75B-2ED00018BBCA}"/>
              </a:ext>
            </a:extLst>
          </p:cNvPr>
          <p:cNvSpPr/>
          <p:nvPr/>
        </p:nvSpPr>
        <p:spPr>
          <a:xfrm>
            <a:off x="6394361" y="4930554"/>
            <a:ext cx="3059011" cy="369332"/>
          </a:xfrm>
          <a:prstGeom prst="rect">
            <a:avLst/>
          </a:prstGeom>
        </p:spPr>
        <p:txBody>
          <a:bodyPr wrap="square">
            <a:spAutoFit/>
          </a:bodyPr>
          <a:lstStyle/>
          <a:p>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D. This is a customer error.</a:t>
            </a:r>
          </a:p>
        </p:txBody>
      </p:sp>
      <p:sp>
        <p:nvSpPr>
          <p:cNvPr id="20" name="Rectangle 19">
            <a:extLst>
              <a:ext uri="{FF2B5EF4-FFF2-40B4-BE49-F238E27FC236}">
                <a16:creationId xmlns:a16="http://schemas.microsoft.com/office/drawing/2014/main" id="{1ECC1672-7266-C74A-BDA8-7E48C159C3D8}"/>
              </a:ext>
            </a:extLst>
          </p:cNvPr>
          <p:cNvSpPr/>
          <p:nvPr/>
        </p:nvSpPr>
        <p:spPr>
          <a:xfrm>
            <a:off x="6492240" y="4247237"/>
            <a:ext cx="4893130" cy="553998"/>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C. This is an Amazon S3 service error. Resolve for Amazon S3.</a:t>
            </a:r>
          </a:p>
        </p:txBody>
      </p:sp>
      <p:sp>
        <p:nvSpPr>
          <p:cNvPr id="21" name="Rectangle 20">
            <a:extLst>
              <a:ext uri="{FF2B5EF4-FFF2-40B4-BE49-F238E27FC236}">
                <a16:creationId xmlns:a16="http://schemas.microsoft.com/office/drawing/2014/main" id="{BF8C3CD2-4861-C54B-9E50-1A68F430E75B}"/>
              </a:ext>
            </a:extLst>
          </p:cNvPr>
          <p:cNvSpPr/>
          <p:nvPr/>
        </p:nvSpPr>
        <p:spPr>
          <a:xfrm>
            <a:off x="6492240" y="3744493"/>
            <a:ext cx="4893130" cy="276999"/>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B. This is a 400 </a:t>
            </a:r>
            <a:r>
              <a:rPr lang="en-US" strike="sngStrike" dirty="0" smtClean="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client-level </a:t>
            </a: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error.</a:t>
            </a:r>
          </a:p>
        </p:txBody>
      </p:sp>
      <p:sp>
        <p:nvSpPr>
          <p:cNvPr id="22" name="Rectangle 21">
            <a:extLst>
              <a:ext uri="{FF2B5EF4-FFF2-40B4-BE49-F238E27FC236}">
                <a16:creationId xmlns:a16="http://schemas.microsoft.com/office/drawing/2014/main" id="{3BA78E87-FACE-4C44-B17E-DBD7B5BEE334}"/>
              </a:ext>
            </a:extLst>
          </p:cNvPr>
          <p:cNvSpPr/>
          <p:nvPr/>
        </p:nvSpPr>
        <p:spPr>
          <a:xfrm>
            <a:off x="6515099" y="1588144"/>
            <a:ext cx="4838701" cy="1231106"/>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Which of these is a true statement? The AWS error “InternalError: We encountered an internal error. Please try again.” means…</a:t>
            </a:r>
          </a:p>
        </p:txBody>
      </p:sp>
    </p:spTree>
    <p:extLst>
      <p:ext uri="{BB962C8B-B14F-4D97-AF65-F5344CB8AC3E}">
        <p14:creationId xmlns:p14="http://schemas.microsoft.com/office/powerpoint/2010/main" val="1553867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612EEB0A-C092-C246-8A62-ACF5777E0A3D}"/>
              </a:ext>
            </a:extLst>
          </p:cNvPr>
          <p:cNvSpPr/>
          <p:nvPr/>
        </p:nvSpPr>
        <p:spPr>
          <a:xfrm>
            <a:off x="6484617" y="3254929"/>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Range Key.</a:t>
            </a:r>
          </a:p>
        </p:txBody>
      </p:sp>
      <p:sp>
        <p:nvSpPr>
          <p:cNvPr id="6" name="Round Diagonal Corner Rectangle 24">
            <a:extLst>
              <a:ext uri="{FF2B5EF4-FFF2-40B4-BE49-F238E27FC236}">
                <a16:creationId xmlns:a16="http://schemas.microsoft.com/office/drawing/2014/main" id="{036A023A-E6AD-4709-A893-CEB0C7911F12}"/>
              </a:ext>
            </a:extLst>
          </p:cNvPr>
          <p:cNvSpPr/>
          <p:nvPr/>
        </p:nvSpPr>
        <p:spPr>
          <a:xfrm>
            <a:off x="1005679" y="1842144"/>
            <a:ext cx="4700854"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9" name="Group 8"/>
          <p:cNvGrpSpPr/>
          <p:nvPr/>
        </p:nvGrpSpPr>
        <p:grpSpPr>
          <a:xfrm>
            <a:off x="1104177" y="2112276"/>
            <a:ext cx="471343" cy="463037"/>
            <a:chOff x="9161463" y="4692650"/>
            <a:chExt cx="360363" cy="354013"/>
          </a:xfrm>
        </p:grpSpPr>
        <p:sp>
          <p:nvSpPr>
            <p:cNvPr id="10"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4" name="Rectangle 13">
            <a:extLst>
              <a:ext uri="{FF2B5EF4-FFF2-40B4-BE49-F238E27FC236}">
                <a16:creationId xmlns:a16="http://schemas.microsoft.com/office/drawing/2014/main" id="{112786E9-DC21-4288-A55A-8C4C9D7FF356}"/>
              </a:ext>
            </a:extLst>
          </p:cNvPr>
          <p:cNvSpPr/>
          <p:nvPr/>
        </p:nvSpPr>
        <p:spPr>
          <a:xfrm>
            <a:off x="6515099" y="2649953"/>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You haven't provisioned enough DynamoDB storage instances.</a:t>
            </a:r>
          </a:p>
        </p:txBody>
      </p:sp>
      <p:sp>
        <p:nvSpPr>
          <p:cNvPr id="15" name="Rectangle 14">
            <a:extLst>
              <a:ext uri="{FF2B5EF4-FFF2-40B4-BE49-F238E27FC236}">
                <a16:creationId xmlns:a16="http://schemas.microsoft.com/office/drawing/2014/main" id="{112786E9-DC21-4288-A55A-8C4C9D7FF356}"/>
              </a:ext>
            </a:extLst>
          </p:cNvPr>
          <p:cNvSpPr/>
          <p:nvPr/>
        </p:nvSpPr>
        <p:spPr>
          <a:xfrm>
            <a:off x="6515099" y="3893197"/>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Partition Key.</a:t>
            </a:r>
          </a:p>
        </p:txBody>
      </p:sp>
      <p:sp>
        <p:nvSpPr>
          <p:cNvPr id="16" name="Rectangle 15">
            <a:extLst>
              <a:ext uri="{FF2B5EF4-FFF2-40B4-BE49-F238E27FC236}">
                <a16:creationId xmlns:a16="http://schemas.microsoft.com/office/drawing/2014/main" id="{112786E9-DC21-4288-A55A-8C4C9D7FF356}"/>
              </a:ext>
            </a:extLst>
          </p:cNvPr>
          <p:cNvSpPr/>
          <p:nvPr/>
        </p:nvSpPr>
        <p:spPr>
          <a:xfrm>
            <a:off x="6515099" y="4536251"/>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Sort Key.</a:t>
            </a:r>
          </a:p>
        </p:txBody>
      </p:sp>
      <p:sp>
        <p:nvSpPr>
          <p:cNvPr id="17" name="Rectangle 16">
            <a:extLst>
              <a:ext uri="{FF2B5EF4-FFF2-40B4-BE49-F238E27FC236}">
                <a16:creationId xmlns:a16="http://schemas.microsoft.com/office/drawing/2014/main" id="{112786E9-DC21-4288-A55A-8C4C9D7FF356}"/>
              </a:ext>
            </a:extLst>
          </p:cNvPr>
          <p:cNvSpPr/>
          <p:nvPr/>
        </p:nvSpPr>
        <p:spPr>
          <a:xfrm>
            <a:off x="6515099" y="5165018"/>
            <a:ext cx="4893130" cy="553998"/>
          </a:xfrm>
          <a:prstGeom prst="rect">
            <a:avLst/>
          </a:prstGeom>
        </p:spPr>
        <p:txBody>
          <a:bodyPr wrap="square" lIns="0" tIns="0" rIns="0" bIns="0">
            <a:spAutoFit/>
          </a:bodyPr>
          <a:lstStyle/>
          <a:p>
            <a:pPr marL="342900" indent="-342900">
              <a:spcBef>
                <a:spcPts val="1200"/>
              </a:spcBef>
              <a:buFont typeface="+mj-lt"/>
              <a:buAutoNum type="alphaUcPeriod" startAt="5"/>
            </a:pPr>
            <a:r>
              <a:rPr lang="en-US" dirty="0">
                <a:latin typeface="Amazon Ember" panose="020B0603020204020204" pitchFamily="34" charset="0"/>
                <a:ea typeface="Amazon Ember" panose="020B0603020204020204" pitchFamily="34" charset="0"/>
                <a:cs typeface="Amazon Ember" panose="020B0603020204020204" pitchFamily="34" charset="0"/>
              </a:rPr>
              <a:t>You haven't configured DynamoDB Auto Scaling triggers.</a:t>
            </a:r>
          </a:p>
        </p:txBody>
      </p:sp>
      <p:cxnSp>
        <p:nvCxnSpPr>
          <p:cNvPr id="18" name="Straight Connector 17">
            <a:extLst>
              <a:ext uri="{FF2B5EF4-FFF2-40B4-BE49-F238E27FC236}">
                <a16:creationId xmlns:a16="http://schemas.microsoft.com/office/drawing/2014/main" id="{AFFE413E-5C09-44E8-8B90-2DEC4721B81F}"/>
              </a:ext>
            </a:extLst>
          </p:cNvPr>
          <p:cNvCxnSpPr/>
          <p:nvPr/>
        </p:nvCxnSpPr>
        <p:spPr>
          <a:xfrm>
            <a:off x="6096000" y="1842145"/>
            <a:ext cx="0" cy="3876788"/>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2723BBC-A0FC-1940-9D61-66731913705C}"/>
              </a:ext>
            </a:extLst>
          </p:cNvPr>
          <p:cNvSpPr/>
          <p:nvPr/>
        </p:nvSpPr>
        <p:spPr>
          <a:xfrm>
            <a:off x="6515099" y="3891923"/>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Partition Key.</a:t>
            </a:r>
          </a:p>
        </p:txBody>
      </p:sp>
      <p:sp>
        <p:nvSpPr>
          <p:cNvPr id="20" name="Rectangle 19">
            <a:extLst>
              <a:ext uri="{FF2B5EF4-FFF2-40B4-BE49-F238E27FC236}">
                <a16:creationId xmlns:a16="http://schemas.microsoft.com/office/drawing/2014/main" id="{6590462D-7B2F-1B4C-BCBE-0A9CE866F8C8}"/>
              </a:ext>
            </a:extLst>
          </p:cNvPr>
          <p:cNvSpPr/>
          <p:nvPr/>
        </p:nvSpPr>
        <p:spPr>
          <a:xfrm>
            <a:off x="6515097" y="2647743"/>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You haven't provisioned enough DynamoDB storage instances.</a:t>
            </a:r>
          </a:p>
        </p:txBody>
      </p:sp>
      <p:sp>
        <p:nvSpPr>
          <p:cNvPr id="21" name="Rectangle 20">
            <a:extLst>
              <a:ext uri="{FF2B5EF4-FFF2-40B4-BE49-F238E27FC236}">
                <a16:creationId xmlns:a16="http://schemas.microsoft.com/office/drawing/2014/main" id="{4E8906F8-21EE-7746-9878-50F62E1939EE}"/>
              </a:ext>
            </a:extLst>
          </p:cNvPr>
          <p:cNvSpPr/>
          <p:nvPr/>
        </p:nvSpPr>
        <p:spPr>
          <a:xfrm>
            <a:off x="6515097" y="4535958"/>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Sort Key</a:t>
            </a:r>
            <a:r>
              <a:rPr lang="en-US"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22" name="Rectangle 21">
            <a:extLst>
              <a:ext uri="{FF2B5EF4-FFF2-40B4-BE49-F238E27FC236}">
                <a16:creationId xmlns:a16="http://schemas.microsoft.com/office/drawing/2014/main" id="{6645E2F5-348A-6842-9565-0F5502D20BB3}"/>
              </a:ext>
            </a:extLst>
          </p:cNvPr>
          <p:cNvSpPr/>
          <p:nvPr/>
        </p:nvSpPr>
        <p:spPr>
          <a:xfrm>
            <a:off x="6515097" y="5164935"/>
            <a:ext cx="4893130" cy="553998"/>
          </a:xfrm>
          <a:prstGeom prst="rect">
            <a:avLst/>
          </a:prstGeom>
        </p:spPr>
        <p:txBody>
          <a:bodyPr wrap="square" lIns="0" tIns="0" rIns="0" bIns="0">
            <a:spAutoFit/>
          </a:bodyPr>
          <a:lstStyle/>
          <a:p>
            <a:pPr marL="342900" indent="-342900">
              <a:spcBef>
                <a:spcPts val="1200"/>
              </a:spcBef>
              <a:buFont typeface="+mj-lt"/>
              <a:buAutoNum type="alphaUcPeriod" startAt="5"/>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You haven't configured DynamoDB Auto Scaling triggers.</a:t>
            </a:r>
          </a:p>
        </p:txBody>
      </p:sp>
      <p:sp>
        <p:nvSpPr>
          <p:cNvPr id="23" name="Rectangle 22">
            <a:extLst>
              <a:ext uri="{FF2B5EF4-FFF2-40B4-BE49-F238E27FC236}">
                <a16:creationId xmlns:a16="http://schemas.microsoft.com/office/drawing/2014/main" id="{E31BA3C5-A68F-3A43-BFC8-B9CFA7E816DE}"/>
              </a:ext>
            </a:extLst>
          </p:cNvPr>
          <p:cNvSpPr/>
          <p:nvPr/>
        </p:nvSpPr>
        <p:spPr>
          <a:xfrm>
            <a:off x="6484617" y="3257685"/>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You're exceeding your capacity on a particular Range Key.</a:t>
            </a:r>
          </a:p>
        </p:txBody>
      </p:sp>
      <p:sp>
        <p:nvSpPr>
          <p:cNvPr id="24" name="Rectangle 23">
            <a:extLst>
              <a:ext uri="{FF2B5EF4-FFF2-40B4-BE49-F238E27FC236}">
                <a16:creationId xmlns:a16="http://schemas.microsoft.com/office/drawing/2014/main" id="{1020AAF5-2AB7-E84C-AFE6-35B4EBCBB20D}"/>
              </a:ext>
            </a:extLst>
          </p:cNvPr>
          <p:cNvSpPr/>
          <p:nvPr/>
        </p:nvSpPr>
        <p:spPr>
          <a:xfrm>
            <a:off x="838199" y="3304084"/>
            <a:ext cx="5037668" cy="2231380"/>
          </a:xfrm>
          <a:prstGeom prst="rect">
            <a:avLst/>
          </a:prstGeom>
          <a:solidFill>
            <a:schemeClr val="bg1"/>
          </a:solidFill>
        </p:spPr>
        <p:txBody>
          <a:bodyPr wrap="square" lIns="0" tIns="0" rIns="0" bIns="0">
            <a:spAutoFit/>
          </a:bodyPr>
          <a:lstStyle/>
          <a:p>
            <a:pPr>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are writing to a DynamoDB table and received the following exception: </a:t>
            </a:r>
            <a:r>
              <a:rPr lang="en-US" sz="2000" i="1"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ProvisionedThroughputExceededException.</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However, according to your CloudWatch metrics for the table, you are not exceeding your provisioned throughput. What could be an explanation for this?</a:t>
            </a:r>
          </a:p>
        </p:txBody>
      </p:sp>
      <p:sp>
        <p:nvSpPr>
          <p:cNvPr id="25" name="Rectangle 24">
            <a:extLst>
              <a:ext uri="{FF2B5EF4-FFF2-40B4-BE49-F238E27FC236}">
                <a16:creationId xmlns:a16="http://schemas.microsoft.com/office/drawing/2014/main" id="{2168262D-7BD7-445F-9F2B-7092623BE795}"/>
              </a:ext>
            </a:extLst>
          </p:cNvPr>
          <p:cNvSpPr/>
          <p:nvPr/>
        </p:nvSpPr>
        <p:spPr>
          <a:xfrm>
            <a:off x="838199" y="3306758"/>
            <a:ext cx="5172076" cy="2154436"/>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are writing to a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DynamoDB table </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and received the following exception: </a:t>
            </a:r>
            <a:r>
              <a:rPr lang="en-US" sz="2000" i="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ProvisionedThroughputExceededException</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However, according to your CloudWatch metrics for the table,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you are not exceeding your provisioned throughput</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What could be an explanation for this?</a:t>
            </a:r>
          </a:p>
        </p:txBody>
      </p:sp>
    </p:spTree>
    <p:extLst>
      <p:ext uri="{BB962C8B-B14F-4D97-AF65-F5344CB8AC3E}">
        <p14:creationId xmlns:p14="http://schemas.microsoft.com/office/powerpoint/2010/main" val="1093525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112786E9-DC21-4288-A55A-8C4C9D7FF356}"/>
              </a:ext>
            </a:extLst>
          </p:cNvPr>
          <p:cNvSpPr/>
          <p:nvPr/>
        </p:nvSpPr>
        <p:spPr>
          <a:xfrm>
            <a:off x="6515099" y="2981239"/>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Previously created resources are kept, but the stack creation is terminated.</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3610005"/>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Previously created resources are deleted, and the stack creation is terminated.</a:t>
            </a:r>
          </a:p>
        </p:txBody>
      </p:sp>
      <p:sp>
        <p:nvSpPr>
          <p:cNvPr id="7" name="Rectangle 6">
            <a:extLst>
              <a:ext uri="{FF2B5EF4-FFF2-40B4-BE49-F238E27FC236}">
                <a16:creationId xmlns:a16="http://schemas.microsoft.com/office/drawing/2014/main" id="{112786E9-DC21-4288-A55A-8C4C9D7FF356}"/>
              </a:ext>
            </a:extLst>
          </p:cNvPr>
          <p:cNvSpPr/>
          <p:nvPr/>
        </p:nvSpPr>
        <p:spPr>
          <a:xfrm>
            <a:off x="6515099" y="4238771"/>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The stack creation continues, and the final results indicate which steps failed.</a:t>
            </a:r>
          </a:p>
        </p:txBody>
      </p:sp>
      <p:sp>
        <p:nvSpPr>
          <p:cNvPr id="8" name="Rectangle 7">
            <a:extLst>
              <a:ext uri="{FF2B5EF4-FFF2-40B4-BE49-F238E27FC236}">
                <a16:creationId xmlns:a16="http://schemas.microsoft.com/office/drawing/2014/main" id="{112786E9-DC21-4288-A55A-8C4C9D7FF356}"/>
              </a:ext>
            </a:extLst>
          </p:cNvPr>
          <p:cNvSpPr/>
          <p:nvPr/>
        </p:nvSpPr>
        <p:spPr>
          <a:xfrm>
            <a:off x="6515099" y="4867537"/>
            <a:ext cx="4838701" cy="830997"/>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AWS CloudFormation templates are parsed in advance so that stack creation is guaranteed to succeed.</a:t>
            </a:r>
          </a:p>
        </p:txBody>
      </p:sp>
      <p:cxnSp>
        <p:nvCxnSpPr>
          <p:cNvPr id="9" name="Straight Connector 8">
            <a:extLst>
              <a:ext uri="{FF2B5EF4-FFF2-40B4-BE49-F238E27FC236}">
                <a16:creationId xmlns:a16="http://schemas.microsoft.com/office/drawing/2014/main" id="{AFFE413E-5C09-44E8-8B90-2DEC4721B81F}"/>
              </a:ext>
            </a:extLst>
          </p:cNvPr>
          <p:cNvCxnSpPr/>
          <p:nvPr/>
        </p:nvCxnSpPr>
        <p:spPr>
          <a:xfrm>
            <a:off x="6096000" y="1842145"/>
            <a:ext cx="0" cy="397763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15099" y="1778644"/>
            <a:ext cx="4838701" cy="923330"/>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What happens,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by default</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when one of the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resources</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in an AWS CloudFormation </a:t>
            </a:r>
            <a:r>
              <a:rPr lang="en-US" sz="2000" dirty="0">
                <a:latin typeface="Amazon Ember" panose="020B0603020204020204" pitchFamily="34" charset="0"/>
                <a:ea typeface="Amazon Ember" panose="020B0603020204020204" pitchFamily="34" charset="0"/>
                <a:cs typeface="Amazon Ember" panose="020B0603020204020204" pitchFamily="34" charset="0"/>
              </a:rPr>
              <a:t>stack</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 cannot be created</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1" name="Round Diagonal Corner Rectangle 10"/>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Oval 11"/>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3" name="Group 12"/>
          <p:cNvGrpSpPr/>
          <p:nvPr/>
        </p:nvGrpSpPr>
        <p:grpSpPr>
          <a:xfrm>
            <a:off x="2686020" y="3269501"/>
            <a:ext cx="1143059" cy="1122916"/>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8" name="Rectangle 17">
            <a:extLst>
              <a:ext uri="{FF2B5EF4-FFF2-40B4-BE49-F238E27FC236}">
                <a16:creationId xmlns:a16="http://schemas.microsoft.com/office/drawing/2014/main" id="{22A61A9E-C103-AC4E-846C-05E7E16F1B39}"/>
              </a:ext>
            </a:extLst>
          </p:cNvPr>
          <p:cNvSpPr/>
          <p:nvPr/>
        </p:nvSpPr>
        <p:spPr>
          <a:xfrm>
            <a:off x="6515098" y="3610005"/>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Previously created resources are deleted, and the stack creation is terminated.</a:t>
            </a:r>
          </a:p>
        </p:txBody>
      </p:sp>
      <p:sp>
        <p:nvSpPr>
          <p:cNvPr id="19" name="Rectangle 18">
            <a:extLst>
              <a:ext uri="{FF2B5EF4-FFF2-40B4-BE49-F238E27FC236}">
                <a16:creationId xmlns:a16="http://schemas.microsoft.com/office/drawing/2014/main" id="{C7D68761-BBCA-734A-ACC0-8FA31AE2E85F}"/>
              </a:ext>
            </a:extLst>
          </p:cNvPr>
          <p:cNvSpPr/>
          <p:nvPr/>
        </p:nvSpPr>
        <p:spPr>
          <a:xfrm>
            <a:off x="6515098" y="2981239"/>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Previously created resources are kept, but the stack creation is terminated.</a:t>
            </a:r>
          </a:p>
        </p:txBody>
      </p:sp>
      <p:sp>
        <p:nvSpPr>
          <p:cNvPr id="20" name="Rectangle 19">
            <a:extLst>
              <a:ext uri="{FF2B5EF4-FFF2-40B4-BE49-F238E27FC236}">
                <a16:creationId xmlns:a16="http://schemas.microsoft.com/office/drawing/2014/main" id="{B7849226-625F-7347-9001-4E598C297759}"/>
              </a:ext>
            </a:extLst>
          </p:cNvPr>
          <p:cNvSpPr/>
          <p:nvPr/>
        </p:nvSpPr>
        <p:spPr>
          <a:xfrm>
            <a:off x="6515097" y="4870755"/>
            <a:ext cx="4838701" cy="830997"/>
          </a:xfrm>
          <a:prstGeom prst="rect">
            <a:avLst/>
          </a:prstGeom>
        </p:spPr>
        <p:txBody>
          <a:bodyPr wrap="square" lIns="0" tIns="0" rIns="0" bIns="0">
            <a:spAutoFit/>
          </a:bodyPr>
          <a:lstStyle/>
          <a:p>
            <a:pPr marL="342900" indent="-342900">
              <a:spcBef>
                <a:spcPts val="1200"/>
              </a:spcBef>
              <a:buFont typeface="+mj-lt"/>
              <a:buAutoNum type="alphaUcPeriod" startAt="4"/>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AWS CloudFormation templates are parsed in advance so that stack creation is guaranteed to succeed.</a:t>
            </a:r>
          </a:p>
        </p:txBody>
      </p:sp>
      <p:sp>
        <p:nvSpPr>
          <p:cNvPr id="21" name="Rectangle 20">
            <a:extLst>
              <a:ext uri="{FF2B5EF4-FFF2-40B4-BE49-F238E27FC236}">
                <a16:creationId xmlns:a16="http://schemas.microsoft.com/office/drawing/2014/main" id="{59917C7F-CB96-8643-A189-9E06F3744067}"/>
              </a:ext>
            </a:extLst>
          </p:cNvPr>
          <p:cNvSpPr/>
          <p:nvPr/>
        </p:nvSpPr>
        <p:spPr>
          <a:xfrm>
            <a:off x="6515098" y="4238771"/>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The stack creation continues, and the final results indicate which steps failed.</a:t>
            </a:r>
          </a:p>
        </p:txBody>
      </p:sp>
      <p:sp>
        <p:nvSpPr>
          <p:cNvPr id="22" name="Rectangle 21">
            <a:extLst>
              <a:ext uri="{FF2B5EF4-FFF2-40B4-BE49-F238E27FC236}">
                <a16:creationId xmlns:a16="http://schemas.microsoft.com/office/drawing/2014/main" id="{D1302D46-B00C-5148-A69B-E7A16E328BFA}"/>
              </a:ext>
            </a:extLst>
          </p:cNvPr>
          <p:cNvSpPr/>
          <p:nvPr/>
        </p:nvSpPr>
        <p:spPr>
          <a:xfrm>
            <a:off x="6515099" y="1778645"/>
            <a:ext cx="4838701" cy="923330"/>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What happens, by default, when one of the resources in an AWS CloudFormation stack cannot be created?</a:t>
            </a:r>
          </a:p>
        </p:txBody>
      </p:sp>
    </p:spTree>
    <p:extLst>
      <p:ext uri="{BB962C8B-B14F-4D97-AF65-F5344CB8AC3E}">
        <p14:creationId xmlns:p14="http://schemas.microsoft.com/office/powerpoint/2010/main" val="2138401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13</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112786E9-DC21-4288-A55A-8C4C9D7FF356}"/>
              </a:ext>
            </a:extLst>
          </p:cNvPr>
          <p:cNvSpPr/>
          <p:nvPr/>
        </p:nvSpPr>
        <p:spPr>
          <a:xfrm>
            <a:off x="6515099" y="2981239"/>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Amazon S3 cannot find bucket named: NoSuchBucket.</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3486021"/>
            <a:ext cx="4838701" cy="276999"/>
          </a:xfrm>
          <a:prstGeom prst="rect">
            <a:avLst/>
          </a:prstGeom>
        </p:spPr>
        <p:txBody>
          <a:bodyPr wrap="square" lIns="0" tIns="0" rIns="0" bIns="0">
            <a:spAutoFit/>
          </a:bodyPr>
          <a:lstStyle/>
          <a:p>
            <a:pPr>
              <a:spcBef>
                <a:spcPts val="1200"/>
              </a:spcBef>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112786E9-DC21-4288-A55A-8C4C9D7FF356}"/>
              </a:ext>
            </a:extLst>
          </p:cNvPr>
          <p:cNvSpPr/>
          <p:nvPr/>
        </p:nvSpPr>
        <p:spPr>
          <a:xfrm>
            <a:off x="6515099" y="4441837"/>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Amazon S3 object is not available.</a:t>
            </a:r>
          </a:p>
        </p:txBody>
      </p:sp>
      <p:sp>
        <p:nvSpPr>
          <p:cNvPr id="8" name="Rectangle 7">
            <a:extLst>
              <a:ext uri="{FF2B5EF4-FFF2-40B4-BE49-F238E27FC236}">
                <a16:creationId xmlns:a16="http://schemas.microsoft.com/office/drawing/2014/main" id="{112786E9-DC21-4288-A55A-8C4C9D7FF356}"/>
              </a:ext>
            </a:extLst>
          </p:cNvPr>
          <p:cNvSpPr/>
          <p:nvPr/>
        </p:nvSpPr>
        <p:spPr>
          <a:xfrm>
            <a:off x="6515099" y="5000604"/>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Amazon S3 service is temporarily unavailable. Retry.</a:t>
            </a:r>
          </a:p>
        </p:txBody>
      </p:sp>
      <p:cxnSp>
        <p:nvCxnSpPr>
          <p:cNvPr id="9" name="Straight Connector 8">
            <a:extLst>
              <a:ext uri="{FF2B5EF4-FFF2-40B4-BE49-F238E27FC236}">
                <a16:creationId xmlns:a16="http://schemas.microsoft.com/office/drawing/2014/main" id="{AFFE413E-5C09-44E8-8B90-2DEC4721B81F}"/>
              </a:ext>
            </a:extLst>
          </p:cNvPr>
          <p:cNvCxnSpPr/>
          <p:nvPr/>
        </p:nvCxnSpPr>
        <p:spPr>
          <a:xfrm>
            <a:off x="6096000" y="1842145"/>
            <a:ext cx="0" cy="397763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12786E9-DC21-4288-A55A-8C4C9D7FF356}"/>
              </a:ext>
            </a:extLst>
          </p:cNvPr>
          <p:cNvSpPr/>
          <p:nvPr/>
        </p:nvSpPr>
        <p:spPr>
          <a:xfrm>
            <a:off x="6515099" y="3723018"/>
            <a:ext cx="4893130"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Amazon S3 cannot locate the requested Bucket.</a:t>
            </a:r>
          </a:p>
        </p:txBody>
      </p:sp>
      <p:sp>
        <p:nvSpPr>
          <p:cNvPr id="11" name="Rectangle 10"/>
          <p:cNvSpPr/>
          <p:nvPr/>
        </p:nvSpPr>
        <p:spPr>
          <a:xfrm>
            <a:off x="6667498" y="1927194"/>
            <a:ext cx="4838701" cy="923330"/>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You have received a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404 NOT FOUND: NoSuchBucket</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error code response. What does this error code mean?</a:t>
            </a:r>
          </a:p>
        </p:txBody>
      </p:sp>
      <p:sp>
        <p:nvSpPr>
          <p:cNvPr id="12" name="Round Diagonal Corner Rectangle 11"/>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Oval 12"/>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4" name="Group 13"/>
          <p:cNvGrpSpPr/>
          <p:nvPr/>
        </p:nvGrpSpPr>
        <p:grpSpPr>
          <a:xfrm>
            <a:off x="2686020" y="3269501"/>
            <a:ext cx="1143059" cy="1122916"/>
            <a:chOff x="9161463" y="4692650"/>
            <a:chExt cx="360363" cy="354013"/>
          </a:xfrm>
        </p:grpSpPr>
        <p:sp>
          <p:nvSpPr>
            <p:cNvPr id="15"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9" name="Rectangle 18">
            <a:extLst>
              <a:ext uri="{FF2B5EF4-FFF2-40B4-BE49-F238E27FC236}">
                <a16:creationId xmlns:a16="http://schemas.microsoft.com/office/drawing/2014/main" id="{FEFF8C09-76B4-6842-AFDE-49523D06AAFF}"/>
              </a:ext>
            </a:extLst>
          </p:cNvPr>
          <p:cNvSpPr/>
          <p:nvPr/>
        </p:nvSpPr>
        <p:spPr>
          <a:xfrm>
            <a:off x="6514364" y="3723264"/>
            <a:ext cx="4893130"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Amazon S3 cannot locate the requested Bucket.</a:t>
            </a:r>
          </a:p>
        </p:txBody>
      </p:sp>
      <p:sp>
        <p:nvSpPr>
          <p:cNvPr id="20" name="Rectangle 19">
            <a:extLst>
              <a:ext uri="{FF2B5EF4-FFF2-40B4-BE49-F238E27FC236}">
                <a16:creationId xmlns:a16="http://schemas.microsoft.com/office/drawing/2014/main" id="{1504A7E4-E307-174C-A7B1-59B1F86628F5}"/>
              </a:ext>
            </a:extLst>
          </p:cNvPr>
          <p:cNvSpPr/>
          <p:nvPr/>
        </p:nvSpPr>
        <p:spPr>
          <a:xfrm>
            <a:off x="6514505" y="2980535"/>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S3 cannot find bucket named: NoSuchBucket.</a:t>
            </a:r>
          </a:p>
        </p:txBody>
      </p:sp>
      <p:sp>
        <p:nvSpPr>
          <p:cNvPr id="21" name="Rectangle 20">
            <a:extLst>
              <a:ext uri="{FF2B5EF4-FFF2-40B4-BE49-F238E27FC236}">
                <a16:creationId xmlns:a16="http://schemas.microsoft.com/office/drawing/2014/main" id="{6A9DDB89-35C0-E648-8173-ED392FA85B42}"/>
              </a:ext>
            </a:extLst>
          </p:cNvPr>
          <p:cNvSpPr/>
          <p:nvPr/>
        </p:nvSpPr>
        <p:spPr>
          <a:xfrm>
            <a:off x="6515098" y="5001013"/>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S3 service is temporarily unavailable. Retry.</a:t>
            </a:r>
          </a:p>
        </p:txBody>
      </p:sp>
      <p:sp>
        <p:nvSpPr>
          <p:cNvPr id="22" name="Rectangle 21">
            <a:extLst>
              <a:ext uri="{FF2B5EF4-FFF2-40B4-BE49-F238E27FC236}">
                <a16:creationId xmlns:a16="http://schemas.microsoft.com/office/drawing/2014/main" id="{FEBA36DE-7EB7-524A-8038-795BD2D63B75}"/>
              </a:ext>
            </a:extLst>
          </p:cNvPr>
          <p:cNvSpPr/>
          <p:nvPr/>
        </p:nvSpPr>
        <p:spPr>
          <a:xfrm>
            <a:off x="6515099" y="4441033"/>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S3 object is not available.</a:t>
            </a:r>
          </a:p>
        </p:txBody>
      </p:sp>
      <p:sp>
        <p:nvSpPr>
          <p:cNvPr id="23" name="Rectangle 22">
            <a:extLst>
              <a:ext uri="{FF2B5EF4-FFF2-40B4-BE49-F238E27FC236}">
                <a16:creationId xmlns:a16="http://schemas.microsoft.com/office/drawing/2014/main" id="{EA3E7830-A419-C749-9D82-87132797E264}"/>
              </a:ext>
            </a:extLst>
          </p:cNvPr>
          <p:cNvSpPr/>
          <p:nvPr/>
        </p:nvSpPr>
        <p:spPr>
          <a:xfrm>
            <a:off x="6667498" y="1927194"/>
            <a:ext cx="4838701" cy="923330"/>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You have received a “404 NOT FOUND: NoSuchBucket” error code response. What does this error code mean?</a:t>
            </a:r>
          </a:p>
        </p:txBody>
      </p:sp>
    </p:spTree>
    <p:extLst>
      <p:ext uri="{BB962C8B-B14F-4D97-AF65-F5344CB8AC3E}">
        <p14:creationId xmlns:p14="http://schemas.microsoft.com/office/powerpoint/2010/main" val="510436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Axioms</a:t>
            </a:r>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a:p>
        </p:txBody>
      </p:sp>
      <p:sp>
        <p:nvSpPr>
          <p:cNvPr id="5" name="Content Placeholder 2"/>
          <p:cNvSpPr txBox="1">
            <a:spLocks/>
          </p:cNvSpPr>
          <p:nvPr/>
        </p:nvSpPr>
        <p:spPr>
          <a:xfrm>
            <a:off x="628651" y="1532549"/>
            <a:ext cx="11144250" cy="32322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Always check security groups and network access control lists when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troubleshooting</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lnSpc>
                <a:spcPct val="100000"/>
              </a:lnSpc>
              <a:buFont typeface="Arial"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Instances launched into a private subnet in a VPC can't properly communicate with the internet unless you use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NAT</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lnSpc>
                <a:spcPct val="100000"/>
              </a:lnSpc>
              <a:buFont typeface="Arial"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You need an internet gateway and a route in the route table to talk to the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internet</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lnSpc>
                <a:spcPct val="100000"/>
              </a:lnSpc>
              <a:buFont typeface="Arial"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EBS volumes are loosely coupled to EC2 instances; can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attach or detach </a:t>
            </a:r>
            <a:r>
              <a:rPr lang="en-US" sz="2400" dirty="0">
                <a:latin typeface="Amazon Ember" panose="020B0603020204020204" pitchFamily="34" charset="0"/>
                <a:ea typeface="Amazon Ember" panose="020B0603020204020204" pitchFamily="34" charset="0"/>
                <a:cs typeface="Amazon Ember" panose="020B0603020204020204" pitchFamily="34" charset="0"/>
              </a:rPr>
              <a:t>except for the boot </a:t>
            </a:r>
            <a:r>
              <a:rPr lang="en-US" sz="2400" dirty="0" smtClean="0">
                <a:latin typeface="Amazon Ember" panose="020B0603020204020204" pitchFamily="34" charset="0"/>
                <a:ea typeface="Amazon Ember" panose="020B0603020204020204" pitchFamily="34" charset="0"/>
                <a:cs typeface="Amazon Ember" panose="020B0603020204020204" pitchFamily="34" charset="0"/>
              </a:rPr>
              <a:t>volume</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3762050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Preparing for AWS Certification</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a:p>
        </p:txBody>
      </p:sp>
      <p:cxnSp>
        <p:nvCxnSpPr>
          <p:cNvPr id="5" name="Straight Connector 4"/>
          <p:cNvCxnSpPr/>
          <p:nvPr/>
        </p:nvCxnSpPr>
        <p:spPr>
          <a:xfrm>
            <a:off x="6317810" y="1790592"/>
            <a:ext cx="752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317810" y="2820816"/>
            <a:ext cx="752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17810" y="3851040"/>
            <a:ext cx="752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17810" y="4881264"/>
            <a:ext cx="752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70671" y="5351726"/>
            <a:ext cx="4814143" cy="7252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For information about exam prep resources, see: </a:t>
            </a:r>
            <a:r>
              <a:rPr lang="en-US" u="sng"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hlinkClick r:id="rId3"/>
              </a:rPr>
              <a:t>aws.amazon.com/certification</a:t>
            </a:r>
            <a:r>
              <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hlinkClick r:id="rId3"/>
              </a:rPr>
              <a:t> </a:t>
            </a:r>
            <a:endPar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0" name="Group 9"/>
          <p:cNvGrpSpPr/>
          <p:nvPr/>
        </p:nvGrpSpPr>
        <p:grpSpPr>
          <a:xfrm>
            <a:off x="4792108" y="1461410"/>
            <a:ext cx="0" cy="3749040"/>
            <a:chOff x="7409950" y="1775416"/>
            <a:chExt cx="0" cy="3986993"/>
          </a:xfrm>
        </p:grpSpPr>
        <p:cxnSp>
          <p:nvCxnSpPr>
            <p:cNvPr id="11" name="Straight Connector 10"/>
            <p:cNvCxnSpPr/>
            <p:nvPr/>
          </p:nvCxnSpPr>
          <p:spPr>
            <a:xfrm>
              <a:off x="7409950" y="1775416"/>
              <a:ext cx="0" cy="398699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09950" y="3203945"/>
              <a:ext cx="0" cy="1157036"/>
            </a:xfrm>
            <a:prstGeom prst="line">
              <a:avLst/>
            </a:prstGeom>
            <a:ln w="889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3" name="Rounded Rectangle 12"/>
          <p:cNvSpPr/>
          <p:nvPr/>
        </p:nvSpPr>
        <p:spPr>
          <a:xfrm>
            <a:off x="7070116" y="4552080"/>
            <a:ext cx="3314699" cy="658368"/>
          </a:xfrm>
          <a:prstGeom prst="round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QwikLabs, personal projects</a:t>
            </a:r>
          </a:p>
        </p:txBody>
      </p:sp>
      <p:sp>
        <p:nvSpPr>
          <p:cNvPr id="14" name="Rounded Rectangle 13"/>
          <p:cNvSpPr/>
          <p:nvPr/>
        </p:nvSpPr>
        <p:spPr>
          <a:xfrm>
            <a:off x="7070116" y="1461408"/>
            <a:ext cx="3314699" cy="658368"/>
          </a:xfrm>
          <a:prstGeom prst="round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Exam guides and </a:t>
            </a:r>
            <a:b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sample questions</a:t>
            </a:r>
          </a:p>
        </p:txBody>
      </p:sp>
      <p:sp>
        <p:nvSpPr>
          <p:cNvPr id="15" name="Rounded Rectangle 14"/>
          <p:cNvSpPr/>
          <p:nvPr/>
        </p:nvSpPr>
        <p:spPr>
          <a:xfrm>
            <a:off x="7070116" y="2491632"/>
            <a:ext cx="3314699" cy="658368"/>
          </a:xfrm>
          <a:prstGeom prst="round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whitepapers and</a:t>
            </a:r>
            <a:b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FAQs</a:t>
            </a:r>
          </a:p>
        </p:txBody>
      </p:sp>
      <p:sp>
        <p:nvSpPr>
          <p:cNvPr id="16" name="Rounded Rectangle 15"/>
          <p:cNvSpPr/>
          <p:nvPr/>
        </p:nvSpPr>
        <p:spPr>
          <a:xfrm>
            <a:off x="7070116" y="3521856"/>
            <a:ext cx="3314699" cy="658368"/>
          </a:xfrm>
          <a:prstGeom prst="round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documentation and </a:t>
            </a:r>
            <a:b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reference architectures</a:t>
            </a:r>
          </a:p>
        </p:txBody>
      </p:sp>
      <p:sp>
        <p:nvSpPr>
          <p:cNvPr id="17" name="Flowchart: Connector 16"/>
          <p:cNvSpPr/>
          <p:nvPr/>
        </p:nvSpPr>
        <p:spPr>
          <a:xfrm>
            <a:off x="5867245" y="1392279"/>
            <a:ext cx="796627" cy="796627"/>
          </a:xfrm>
          <a:prstGeom prst="flowChartConnector">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lowchart: Connector 17"/>
          <p:cNvSpPr/>
          <p:nvPr/>
        </p:nvSpPr>
        <p:spPr>
          <a:xfrm>
            <a:off x="5867245" y="2422503"/>
            <a:ext cx="796627" cy="796627"/>
          </a:xfrm>
          <a:prstGeom prst="flowChartConnector">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Flowchart: Connector 18"/>
          <p:cNvSpPr/>
          <p:nvPr/>
        </p:nvSpPr>
        <p:spPr>
          <a:xfrm>
            <a:off x="5867245" y="3452727"/>
            <a:ext cx="796627" cy="796627"/>
          </a:xfrm>
          <a:prstGeom prst="flowChartConnector">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Flowchart: Connector 19"/>
          <p:cNvSpPr/>
          <p:nvPr/>
        </p:nvSpPr>
        <p:spPr>
          <a:xfrm>
            <a:off x="5867245" y="4482951"/>
            <a:ext cx="796627" cy="796627"/>
          </a:xfrm>
          <a:prstGeom prst="flowChartConnector">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1" name="Group 20"/>
          <p:cNvGrpSpPr/>
          <p:nvPr/>
        </p:nvGrpSpPr>
        <p:grpSpPr>
          <a:xfrm>
            <a:off x="6121890" y="1647717"/>
            <a:ext cx="287337" cy="285750"/>
            <a:chOff x="7090874" y="1647717"/>
            <a:chExt cx="287337" cy="285750"/>
          </a:xfrm>
        </p:grpSpPr>
        <p:sp>
          <p:nvSpPr>
            <p:cNvPr id="22" name="Freeform 4604"/>
            <p:cNvSpPr>
              <a:spLocks noEditPoints="1"/>
            </p:cNvSpPr>
            <p:nvPr/>
          </p:nvSpPr>
          <p:spPr bwMode="auto">
            <a:xfrm>
              <a:off x="7090874" y="1647717"/>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Freeform 4605"/>
            <p:cNvSpPr>
              <a:spLocks/>
            </p:cNvSpPr>
            <p:nvPr/>
          </p:nvSpPr>
          <p:spPr bwMode="auto">
            <a:xfrm>
              <a:off x="7311536" y="1714392"/>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Freeform 4606"/>
            <p:cNvSpPr>
              <a:spLocks/>
            </p:cNvSpPr>
            <p:nvPr/>
          </p:nvSpPr>
          <p:spPr bwMode="auto">
            <a:xfrm>
              <a:off x="7330586" y="1904892"/>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4607"/>
            <p:cNvSpPr>
              <a:spLocks noChangeArrowheads="1"/>
            </p:cNvSpPr>
            <p:nvPr/>
          </p:nvSpPr>
          <p:spPr bwMode="auto">
            <a:xfrm>
              <a:off x="7330586" y="1828692"/>
              <a:ext cx="47625" cy="66675"/>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6" name="Group 25"/>
          <p:cNvGrpSpPr/>
          <p:nvPr/>
        </p:nvGrpSpPr>
        <p:grpSpPr>
          <a:xfrm>
            <a:off x="6107522" y="2663654"/>
            <a:ext cx="316072" cy="314325"/>
            <a:chOff x="4892675" y="2516188"/>
            <a:chExt cx="287338" cy="285750"/>
          </a:xfrm>
          <a:solidFill>
            <a:schemeClr val="accent4"/>
          </a:solidFill>
        </p:grpSpPr>
        <p:sp>
          <p:nvSpPr>
            <p:cNvPr id="27" name="Freeform 1161"/>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Freeform 1162"/>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Freeform 1163"/>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Freeform 1164"/>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Freeform 1165"/>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Freeform 1166"/>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Freeform 1167"/>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Freeform 1168"/>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reeform 1169"/>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6" name="Group 35"/>
          <p:cNvGrpSpPr/>
          <p:nvPr/>
        </p:nvGrpSpPr>
        <p:grpSpPr>
          <a:xfrm>
            <a:off x="6133716" y="3693004"/>
            <a:ext cx="263684" cy="316072"/>
            <a:chOff x="342900" y="1943100"/>
            <a:chExt cx="239713" cy="287338"/>
          </a:xfrm>
          <a:solidFill>
            <a:schemeClr val="accent3"/>
          </a:solidFill>
        </p:grpSpPr>
        <p:sp>
          <p:nvSpPr>
            <p:cNvPr id="37" name="Freeform 1033"/>
            <p:cNvSpPr>
              <a:spLocks noEditPoints="1"/>
            </p:cNvSpPr>
            <p:nvPr/>
          </p:nvSpPr>
          <p:spPr bwMode="auto">
            <a:xfrm>
              <a:off x="342900" y="1943100"/>
              <a:ext cx="200025" cy="258763"/>
            </a:xfrm>
            <a:custGeom>
              <a:avLst/>
              <a:gdLst>
                <a:gd name="T0" fmla="*/ 350 w 506"/>
                <a:gd name="T1" fmla="*/ 12 h 651"/>
                <a:gd name="T2" fmla="*/ 494 w 506"/>
                <a:gd name="T3" fmla="*/ 156 h 651"/>
                <a:gd name="T4" fmla="*/ 350 w 506"/>
                <a:gd name="T5" fmla="*/ 156 h 651"/>
                <a:gd name="T6" fmla="*/ 350 w 506"/>
                <a:gd name="T7" fmla="*/ 12 h 651"/>
                <a:gd name="T8" fmla="*/ 314 w 506"/>
                <a:gd name="T9" fmla="*/ 509 h 651"/>
                <a:gd name="T10" fmla="*/ 309 w 506"/>
                <a:gd name="T11" fmla="*/ 499 h 651"/>
                <a:gd name="T12" fmla="*/ 306 w 506"/>
                <a:gd name="T13" fmla="*/ 489 h 651"/>
                <a:gd name="T14" fmla="*/ 303 w 506"/>
                <a:gd name="T15" fmla="*/ 477 h 651"/>
                <a:gd name="T16" fmla="*/ 302 w 506"/>
                <a:gd name="T17" fmla="*/ 466 h 651"/>
                <a:gd name="T18" fmla="*/ 302 w 506"/>
                <a:gd name="T19" fmla="*/ 455 h 651"/>
                <a:gd name="T20" fmla="*/ 303 w 506"/>
                <a:gd name="T21" fmla="*/ 444 h 651"/>
                <a:gd name="T22" fmla="*/ 306 w 506"/>
                <a:gd name="T23" fmla="*/ 433 h 651"/>
                <a:gd name="T24" fmla="*/ 309 w 506"/>
                <a:gd name="T25" fmla="*/ 422 h 651"/>
                <a:gd name="T26" fmla="*/ 306 w 506"/>
                <a:gd name="T27" fmla="*/ 412 h 651"/>
                <a:gd name="T28" fmla="*/ 303 w 506"/>
                <a:gd name="T29" fmla="*/ 401 h 651"/>
                <a:gd name="T30" fmla="*/ 302 w 506"/>
                <a:gd name="T31" fmla="*/ 390 h 651"/>
                <a:gd name="T32" fmla="*/ 302 w 506"/>
                <a:gd name="T33" fmla="*/ 378 h 651"/>
                <a:gd name="T34" fmla="*/ 303 w 506"/>
                <a:gd name="T35" fmla="*/ 368 h 651"/>
                <a:gd name="T36" fmla="*/ 306 w 506"/>
                <a:gd name="T37" fmla="*/ 357 h 651"/>
                <a:gd name="T38" fmla="*/ 309 w 506"/>
                <a:gd name="T39" fmla="*/ 346 h 651"/>
                <a:gd name="T40" fmla="*/ 314 w 506"/>
                <a:gd name="T41" fmla="*/ 336 h 651"/>
                <a:gd name="T42" fmla="*/ 321 w 506"/>
                <a:gd name="T43" fmla="*/ 326 h 651"/>
                <a:gd name="T44" fmla="*/ 328 w 506"/>
                <a:gd name="T45" fmla="*/ 318 h 651"/>
                <a:gd name="T46" fmla="*/ 336 w 506"/>
                <a:gd name="T47" fmla="*/ 310 h 651"/>
                <a:gd name="T48" fmla="*/ 345 w 506"/>
                <a:gd name="T49" fmla="*/ 304 h 651"/>
                <a:gd name="T50" fmla="*/ 355 w 506"/>
                <a:gd name="T51" fmla="*/ 299 h 651"/>
                <a:gd name="T52" fmla="*/ 365 w 506"/>
                <a:gd name="T53" fmla="*/ 294 h 651"/>
                <a:gd name="T54" fmla="*/ 375 w 506"/>
                <a:gd name="T55" fmla="*/ 291 h 651"/>
                <a:gd name="T56" fmla="*/ 386 w 506"/>
                <a:gd name="T57" fmla="*/ 289 h 651"/>
                <a:gd name="T58" fmla="*/ 393 w 506"/>
                <a:gd name="T59" fmla="*/ 281 h 651"/>
                <a:gd name="T60" fmla="*/ 402 w 506"/>
                <a:gd name="T61" fmla="*/ 272 h 651"/>
                <a:gd name="T62" fmla="*/ 411 w 506"/>
                <a:gd name="T63" fmla="*/ 265 h 651"/>
                <a:gd name="T64" fmla="*/ 421 w 506"/>
                <a:gd name="T65" fmla="*/ 260 h 651"/>
                <a:gd name="T66" fmla="*/ 431 w 506"/>
                <a:gd name="T67" fmla="*/ 255 h 651"/>
                <a:gd name="T68" fmla="*/ 441 w 506"/>
                <a:gd name="T69" fmla="*/ 252 h 651"/>
                <a:gd name="T70" fmla="*/ 453 w 506"/>
                <a:gd name="T71" fmla="*/ 250 h 651"/>
                <a:gd name="T72" fmla="*/ 464 w 506"/>
                <a:gd name="T73" fmla="*/ 249 h 651"/>
                <a:gd name="T74" fmla="*/ 475 w 506"/>
                <a:gd name="T75" fmla="*/ 250 h 651"/>
                <a:gd name="T76" fmla="*/ 486 w 506"/>
                <a:gd name="T77" fmla="*/ 252 h 651"/>
                <a:gd name="T78" fmla="*/ 496 w 506"/>
                <a:gd name="T79" fmla="*/ 255 h 651"/>
                <a:gd name="T80" fmla="*/ 506 w 506"/>
                <a:gd name="T81" fmla="*/ 259 h 651"/>
                <a:gd name="T82" fmla="*/ 506 w 506"/>
                <a:gd name="T83" fmla="*/ 156 h 651"/>
                <a:gd name="T84" fmla="*/ 506 w 506"/>
                <a:gd name="T85" fmla="*/ 152 h 651"/>
                <a:gd name="T86" fmla="*/ 503 w 506"/>
                <a:gd name="T87" fmla="*/ 148 h 651"/>
                <a:gd name="T88" fmla="*/ 358 w 506"/>
                <a:gd name="T89" fmla="*/ 3 h 651"/>
                <a:gd name="T90" fmla="*/ 354 w 506"/>
                <a:gd name="T91" fmla="*/ 1 h 651"/>
                <a:gd name="T92" fmla="*/ 350 w 506"/>
                <a:gd name="T93" fmla="*/ 0 h 651"/>
                <a:gd name="T94" fmla="*/ 12 w 506"/>
                <a:gd name="T95" fmla="*/ 0 h 651"/>
                <a:gd name="T96" fmla="*/ 8 w 506"/>
                <a:gd name="T97" fmla="*/ 1 h 651"/>
                <a:gd name="T98" fmla="*/ 4 w 506"/>
                <a:gd name="T99" fmla="*/ 4 h 651"/>
                <a:gd name="T100" fmla="*/ 1 w 506"/>
                <a:gd name="T101" fmla="*/ 7 h 651"/>
                <a:gd name="T102" fmla="*/ 0 w 506"/>
                <a:gd name="T103" fmla="*/ 12 h 651"/>
                <a:gd name="T104" fmla="*/ 0 w 506"/>
                <a:gd name="T105" fmla="*/ 638 h 651"/>
                <a:gd name="T106" fmla="*/ 1 w 506"/>
                <a:gd name="T107" fmla="*/ 644 h 651"/>
                <a:gd name="T108" fmla="*/ 4 w 506"/>
                <a:gd name="T109" fmla="*/ 647 h 651"/>
                <a:gd name="T110" fmla="*/ 8 w 506"/>
                <a:gd name="T111" fmla="*/ 650 h 651"/>
                <a:gd name="T112" fmla="*/ 12 w 506"/>
                <a:gd name="T113" fmla="*/ 651 h 651"/>
                <a:gd name="T114" fmla="*/ 337 w 506"/>
                <a:gd name="T115" fmla="*/ 651 h 651"/>
                <a:gd name="T116" fmla="*/ 337 w 506"/>
                <a:gd name="T117" fmla="*/ 535 h 651"/>
                <a:gd name="T118" fmla="*/ 331 w 506"/>
                <a:gd name="T119" fmla="*/ 530 h 651"/>
                <a:gd name="T120" fmla="*/ 325 w 506"/>
                <a:gd name="T121" fmla="*/ 523 h 651"/>
                <a:gd name="T122" fmla="*/ 319 w 506"/>
                <a:gd name="T123" fmla="*/ 517 h 651"/>
                <a:gd name="T124" fmla="*/ 314 w 506"/>
                <a:gd name="T125" fmla="*/ 50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 h="651">
                  <a:moveTo>
                    <a:pt x="350" y="12"/>
                  </a:moveTo>
                  <a:lnTo>
                    <a:pt x="494" y="156"/>
                  </a:lnTo>
                  <a:lnTo>
                    <a:pt x="350" y="156"/>
                  </a:lnTo>
                  <a:lnTo>
                    <a:pt x="350" y="12"/>
                  </a:lnTo>
                  <a:close/>
                  <a:moveTo>
                    <a:pt x="314" y="509"/>
                  </a:moveTo>
                  <a:lnTo>
                    <a:pt x="309" y="499"/>
                  </a:lnTo>
                  <a:lnTo>
                    <a:pt x="306" y="489"/>
                  </a:lnTo>
                  <a:lnTo>
                    <a:pt x="303" y="477"/>
                  </a:lnTo>
                  <a:lnTo>
                    <a:pt x="302" y="466"/>
                  </a:lnTo>
                  <a:lnTo>
                    <a:pt x="302" y="455"/>
                  </a:lnTo>
                  <a:lnTo>
                    <a:pt x="303" y="444"/>
                  </a:lnTo>
                  <a:lnTo>
                    <a:pt x="306" y="433"/>
                  </a:lnTo>
                  <a:lnTo>
                    <a:pt x="309" y="422"/>
                  </a:lnTo>
                  <a:lnTo>
                    <a:pt x="306" y="412"/>
                  </a:lnTo>
                  <a:lnTo>
                    <a:pt x="303" y="401"/>
                  </a:lnTo>
                  <a:lnTo>
                    <a:pt x="302" y="390"/>
                  </a:lnTo>
                  <a:lnTo>
                    <a:pt x="302" y="378"/>
                  </a:lnTo>
                  <a:lnTo>
                    <a:pt x="303" y="368"/>
                  </a:lnTo>
                  <a:lnTo>
                    <a:pt x="306" y="357"/>
                  </a:lnTo>
                  <a:lnTo>
                    <a:pt x="309" y="346"/>
                  </a:lnTo>
                  <a:lnTo>
                    <a:pt x="314" y="336"/>
                  </a:lnTo>
                  <a:lnTo>
                    <a:pt x="321" y="326"/>
                  </a:lnTo>
                  <a:lnTo>
                    <a:pt x="328" y="318"/>
                  </a:lnTo>
                  <a:lnTo>
                    <a:pt x="336" y="310"/>
                  </a:lnTo>
                  <a:lnTo>
                    <a:pt x="345" y="304"/>
                  </a:lnTo>
                  <a:lnTo>
                    <a:pt x="355" y="299"/>
                  </a:lnTo>
                  <a:lnTo>
                    <a:pt x="365" y="294"/>
                  </a:lnTo>
                  <a:lnTo>
                    <a:pt x="375" y="291"/>
                  </a:lnTo>
                  <a:lnTo>
                    <a:pt x="386" y="289"/>
                  </a:lnTo>
                  <a:lnTo>
                    <a:pt x="393" y="281"/>
                  </a:lnTo>
                  <a:lnTo>
                    <a:pt x="402" y="272"/>
                  </a:lnTo>
                  <a:lnTo>
                    <a:pt x="411" y="265"/>
                  </a:lnTo>
                  <a:lnTo>
                    <a:pt x="421" y="260"/>
                  </a:lnTo>
                  <a:lnTo>
                    <a:pt x="431" y="255"/>
                  </a:lnTo>
                  <a:lnTo>
                    <a:pt x="441" y="252"/>
                  </a:lnTo>
                  <a:lnTo>
                    <a:pt x="453" y="250"/>
                  </a:lnTo>
                  <a:lnTo>
                    <a:pt x="464" y="249"/>
                  </a:lnTo>
                  <a:lnTo>
                    <a:pt x="475" y="250"/>
                  </a:lnTo>
                  <a:lnTo>
                    <a:pt x="486" y="252"/>
                  </a:lnTo>
                  <a:lnTo>
                    <a:pt x="496" y="255"/>
                  </a:lnTo>
                  <a:lnTo>
                    <a:pt x="506" y="259"/>
                  </a:lnTo>
                  <a:lnTo>
                    <a:pt x="506" y="156"/>
                  </a:lnTo>
                  <a:lnTo>
                    <a:pt x="506" y="152"/>
                  </a:lnTo>
                  <a:lnTo>
                    <a:pt x="503" y="148"/>
                  </a:lnTo>
                  <a:lnTo>
                    <a:pt x="358" y="3"/>
                  </a:lnTo>
                  <a:lnTo>
                    <a:pt x="354" y="1"/>
                  </a:lnTo>
                  <a:lnTo>
                    <a:pt x="350" y="0"/>
                  </a:lnTo>
                  <a:lnTo>
                    <a:pt x="12" y="0"/>
                  </a:lnTo>
                  <a:lnTo>
                    <a:pt x="8" y="1"/>
                  </a:lnTo>
                  <a:lnTo>
                    <a:pt x="4" y="4"/>
                  </a:lnTo>
                  <a:lnTo>
                    <a:pt x="1" y="7"/>
                  </a:lnTo>
                  <a:lnTo>
                    <a:pt x="0" y="12"/>
                  </a:lnTo>
                  <a:lnTo>
                    <a:pt x="0" y="638"/>
                  </a:lnTo>
                  <a:lnTo>
                    <a:pt x="1" y="644"/>
                  </a:lnTo>
                  <a:lnTo>
                    <a:pt x="4" y="647"/>
                  </a:lnTo>
                  <a:lnTo>
                    <a:pt x="8" y="650"/>
                  </a:lnTo>
                  <a:lnTo>
                    <a:pt x="12" y="651"/>
                  </a:lnTo>
                  <a:lnTo>
                    <a:pt x="337" y="651"/>
                  </a:lnTo>
                  <a:lnTo>
                    <a:pt x="337" y="535"/>
                  </a:lnTo>
                  <a:lnTo>
                    <a:pt x="331" y="530"/>
                  </a:lnTo>
                  <a:lnTo>
                    <a:pt x="325" y="523"/>
                  </a:lnTo>
                  <a:lnTo>
                    <a:pt x="319" y="517"/>
                  </a:lnTo>
                  <a:lnTo>
                    <a:pt x="314" y="5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Freeform 1034"/>
            <p:cNvSpPr>
              <a:spLocks/>
            </p:cNvSpPr>
            <p:nvPr/>
          </p:nvSpPr>
          <p:spPr bwMode="auto">
            <a:xfrm>
              <a:off x="485775" y="2159000"/>
              <a:ext cx="87313" cy="71438"/>
            </a:xfrm>
            <a:custGeom>
              <a:avLst/>
              <a:gdLst>
                <a:gd name="T0" fmla="*/ 102 w 216"/>
                <a:gd name="T1" fmla="*/ 50 h 178"/>
                <a:gd name="T2" fmla="*/ 91 w 216"/>
                <a:gd name="T3" fmla="*/ 50 h 178"/>
                <a:gd name="T4" fmla="*/ 79 w 216"/>
                <a:gd name="T5" fmla="*/ 48 h 178"/>
                <a:gd name="T6" fmla="*/ 69 w 216"/>
                <a:gd name="T7" fmla="*/ 45 h 178"/>
                <a:gd name="T8" fmla="*/ 59 w 216"/>
                <a:gd name="T9" fmla="*/ 39 h 178"/>
                <a:gd name="T10" fmla="*/ 49 w 216"/>
                <a:gd name="T11" fmla="*/ 34 h 178"/>
                <a:gd name="T12" fmla="*/ 40 w 216"/>
                <a:gd name="T13" fmla="*/ 27 h 178"/>
                <a:gd name="T14" fmla="*/ 31 w 216"/>
                <a:gd name="T15" fmla="*/ 20 h 178"/>
                <a:gd name="T16" fmla="*/ 24 w 216"/>
                <a:gd name="T17" fmla="*/ 12 h 178"/>
                <a:gd name="T18" fmla="*/ 12 w 216"/>
                <a:gd name="T19" fmla="*/ 9 h 178"/>
                <a:gd name="T20" fmla="*/ 0 w 216"/>
                <a:gd name="T21" fmla="*/ 6 h 178"/>
                <a:gd name="T22" fmla="*/ 0 w 216"/>
                <a:gd name="T23" fmla="*/ 166 h 178"/>
                <a:gd name="T24" fmla="*/ 0 w 216"/>
                <a:gd name="T25" fmla="*/ 169 h 178"/>
                <a:gd name="T26" fmla="*/ 2 w 216"/>
                <a:gd name="T27" fmla="*/ 172 h 178"/>
                <a:gd name="T28" fmla="*/ 4 w 216"/>
                <a:gd name="T29" fmla="*/ 175 h 178"/>
                <a:gd name="T30" fmla="*/ 6 w 216"/>
                <a:gd name="T31" fmla="*/ 176 h 178"/>
                <a:gd name="T32" fmla="*/ 9 w 216"/>
                <a:gd name="T33" fmla="*/ 178 h 178"/>
                <a:gd name="T34" fmla="*/ 13 w 216"/>
                <a:gd name="T35" fmla="*/ 178 h 178"/>
                <a:gd name="T36" fmla="*/ 16 w 216"/>
                <a:gd name="T37" fmla="*/ 177 h 178"/>
                <a:gd name="T38" fmla="*/ 19 w 216"/>
                <a:gd name="T39" fmla="*/ 175 h 178"/>
                <a:gd name="T40" fmla="*/ 108 w 216"/>
                <a:gd name="T41" fmla="*/ 109 h 178"/>
                <a:gd name="T42" fmla="*/ 197 w 216"/>
                <a:gd name="T43" fmla="*/ 175 h 178"/>
                <a:gd name="T44" fmla="*/ 201 w 216"/>
                <a:gd name="T45" fmla="*/ 177 h 178"/>
                <a:gd name="T46" fmla="*/ 205 w 216"/>
                <a:gd name="T47" fmla="*/ 178 h 178"/>
                <a:gd name="T48" fmla="*/ 207 w 216"/>
                <a:gd name="T49" fmla="*/ 177 h 178"/>
                <a:gd name="T50" fmla="*/ 210 w 216"/>
                <a:gd name="T51" fmla="*/ 176 h 178"/>
                <a:gd name="T52" fmla="*/ 213 w 216"/>
                <a:gd name="T53" fmla="*/ 175 h 178"/>
                <a:gd name="T54" fmla="*/ 215 w 216"/>
                <a:gd name="T55" fmla="*/ 172 h 178"/>
                <a:gd name="T56" fmla="*/ 216 w 216"/>
                <a:gd name="T57" fmla="*/ 169 h 178"/>
                <a:gd name="T58" fmla="*/ 216 w 216"/>
                <a:gd name="T59" fmla="*/ 166 h 178"/>
                <a:gd name="T60" fmla="*/ 216 w 216"/>
                <a:gd name="T61" fmla="*/ 0 h 178"/>
                <a:gd name="T62" fmla="*/ 208 w 216"/>
                <a:gd name="T63" fmla="*/ 4 h 178"/>
                <a:gd name="T64" fmla="*/ 199 w 216"/>
                <a:gd name="T65" fmla="*/ 7 h 178"/>
                <a:gd name="T66" fmla="*/ 189 w 216"/>
                <a:gd name="T67" fmla="*/ 10 h 178"/>
                <a:gd name="T68" fmla="*/ 179 w 216"/>
                <a:gd name="T69" fmla="*/ 12 h 178"/>
                <a:gd name="T70" fmla="*/ 172 w 216"/>
                <a:gd name="T71" fmla="*/ 20 h 178"/>
                <a:gd name="T72" fmla="*/ 164 w 216"/>
                <a:gd name="T73" fmla="*/ 27 h 178"/>
                <a:gd name="T74" fmla="*/ 155 w 216"/>
                <a:gd name="T75" fmla="*/ 34 h 178"/>
                <a:gd name="T76" fmla="*/ 146 w 216"/>
                <a:gd name="T77" fmla="*/ 39 h 178"/>
                <a:gd name="T78" fmla="*/ 135 w 216"/>
                <a:gd name="T79" fmla="*/ 45 h 178"/>
                <a:gd name="T80" fmla="*/ 124 w 216"/>
                <a:gd name="T81" fmla="*/ 48 h 178"/>
                <a:gd name="T82" fmla="*/ 113 w 216"/>
                <a:gd name="T83" fmla="*/ 50 h 178"/>
                <a:gd name="T84" fmla="*/ 102 w 216"/>
                <a:gd name="T8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178">
                  <a:moveTo>
                    <a:pt x="102" y="50"/>
                  </a:moveTo>
                  <a:lnTo>
                    <a:pt x="91" y="50"/>
                  </a:lnTo>
                  <a:lnTo>
                    <a:pt x="79" y="48"/>
                  </a:lnTo>
                  <a:lnTo>
                    <a:pt x="69" y="45"/>
                  </a:lnTo>
                  <a:lnTo>
                    <a:pt x="59" y="39"/>
                  </a:lnTo>
                  <a:lnTo>
                    <a:pt x="49" y="34"/>
                  </a:lnTo>
                  <a:lnTo>
                    <a:pt x="40" y="27"/>
                  </a:lnTo>
                  <a:lnTo>
                    <a:pt x="31" y="20"/>
                  </a:lnTo>
                  <a:lnTo>
                    <a:pt x="24" y="12"/>
                  </a:lnTo>
                  <a:lnTo>
                    <a:pt x="12" y="9"/>
                  </a:lnTo>
                  <a:lnTo>
                    <a:pt x="0" y="6"/>
                  </a:lnTo>
                  <a:lnTo>
                    <a:pt x="0" y="166"/>
                  </a:lnTo>
                  <a:lnTo>
                    <a:pt x="0" y="169"/>
                  </a:lnTo>
                  <a:lnTo>
                    <a:pt x="2" y="172"/>
                  </a:lnTo>
                  <a:lnTo>
                    <a:pt x="4" y="175"/>
                  </a:lnTo>
                  <a:lnTo>
                    <a:pt x="6" y="176"/>
                  </a:lnTo>
                  <a:lnTo>
                    <a:pt x="9" y="178"/>
                  </a:lnTo>
                  <a:lnTo>
                    <a:pt x="13" y="178"/>
                  </a:lnTo>
                  <a:lnTo>
                    <a:pt x="16" y="177"/>
                  </a:lnTo>
                  <a:lnTo>
                    <a:pt x="19" y="175"/>
                  </a:lnTo>
                  <a:lnTo>
                    <a:pt x="108" y="109"/>
                  </a:lnTo>
                  <a:lnTo>
                    <a:pt x="197" y="175"/>
                  </a:lnTo>
                  <a:lnTo>
                    <a:pt x="201" y="177"/>
                  </a:lnTo>
                  <a:lnTo>
                    <a:pt x="205" y="178"/>
                  </a:lnTo>
                  <a:lnTo>
                    <a:pt x="207" y="177"/>
                  </a:lnTo>
                  <a:lnTo>
                    <a:pt x="210" y="176"/>
                  </a:lnTo>
                  <a:lnTo>
                    <a:pt x="213" y="175"/>
                  </a:lnTo>
                  <a:lnTo>
                    <a:pt x="215" y="172"/>
                  </a:lnTo>
                  <a:lnTo>
                    <a:pt x="216" y="169"/>
                  </a:lnTo>
                  <a:lnTo>
                    <a:pt x="216" y="166"/>
                  </a:lnTo>
                  <a:lnTo>
                    <a:pt x="216" y="0"/>
                  </a:lnTo>
                  <a:lnTo>
                    <a:pt x="208" y="4"/>
                  </a:lnTo>
                  <a:lnTo>
                    <a:pt x="199" y="7"/>
                  </a:lnTo>
                  <a:lnTo>
                    <a:pt x="189" y="10"/>
                  </a:lnTo>
                  <a:lnTo>
                    <a:pt x="179" y="12"/>
                  </a:lnTo>
                  <a:lnTo>
                    <a:pt x="172" y="20"/>
                  </a:lnTo>
                  <a:lnTo>
                    <a:pt x="164" y="27"/>
                  </a:lnTo>
                  <a:lnTo>
                    <a:pt x="155" y="34"/>
                  </a:lnTo>
                  <a:lnTo>
                    <a:pt x="146" y="39"/>
                  </a:lnTo>
                  <a:lnTo>
                    <a:pt x="135" y="45"/>
                  </a:lnTo>
                  <a:lnTo>
                    <a:pt x="124" y="48"/>
                  </a:lnTo>
                  <a:lnTo>
                    <a:pt x="113" y="50"/>
                  </a:lnTo>
                  <a:lnTo>
                    <a:pt x="102" y="5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Freeform 1035"/>
            <p:cNvSpPr>
              <a:spLocks noEditPoints="1"/>
            </p:cNvSpPr>
            <p:nvPr/>
          </p:nvSpPr>
          <p:spPr bwMode="auto">
            <a:xfrm>
              <a:off x="471488" y="2051050"/>
              <a:ext cx="111125" cy="119063"/>
            </a:xfrm>
            <a:custGeom>
              <a:avLst/>
              <a:gdLst>
                <a:gd name="T0" fmla="*/ 121 w 277"/>
                <a:gd name="T1" fmla="*/ 204 h 298"/>
                <a:gd name="T2" fmla="*/ 99 w 277"/>
                <a:gd name="T3" fmla="*/ 187 h 298"/>
                <a:gd name="T4" fmla="*/ 86 w 277"/>
                <a:gd name="T5" fmla="*/ 160 h 298"/>
                <a:gd name="T6" fmla="*/ 88 w 277"/>
                <a:gd name="T7" fmla="*/ 131 h 298"/>
                <a:gd name="T8" fmla="*/ 102 w 277"/>
                <a:gd name="T9" fmla="*/ 106 h 298"/>
                <a:gd name="T10" fmla="*/ 128 w 277"/>
                <a:gd name="T11" fmla="*/ 91 h 298"/>
                <a:gd name="T12" fmla="*/ 157 w 277"/>
                <a:gd name="T13" fmla="*/ 89 h 298"/>
                <a:gd name="T14" fmla="*/ 184 w 277"/>
                <a:gd name="T15" fmla="*/ 102 h 298"/>
                <a:gd name="T16" fmla="*/ 200 w 277"/>
                <a:gd name="T17" fmla="*/ 126 h 298"/>
                <a:gd name="T18" fmla="*/ 205 w 277"/>
                <a:gd name="T19" fmla="*/ 154 h 298"/>
                <a:gd name="T20" fmla="*/ 195 w 277"/>
                <a:gd name="T21" fmla="*/ 183 h 298"/>
                <a:gd name="T22" fmla="*/ 173 w 277"/>
                <a:gd name="T23" fmla="*/ 201 h 298"/>
                <a:gd name="T24" fmla="*/ 145 w 277"/>
                <a:gd name="T25" fmla="*/ 208 h 298"/>
                <a:gd name="T26" fmla="*/ 276 w 277"/>
                <a:gd name="T27" fmla="*/ 175 h 298"/>
                <a:gd name="T28" fmla="*/ 273 w 277"/>
                <a:gd name="T29" fmla="*/ 163 h 298"/>
                <a:gd name="T30" fmla="*/ 266 w 277"/>
                <a:gd name="T31" fmla="*/ 149 h 298"/>
                <a:gd name="T32" fmla="*/ 273 w 277"/>
                <a:gd name="T33" fmla="*/ 136 h 298"/>
                <a:gd name="T34" fmla="*/ 276 w 277"/>
                <a:gd name="T35" fmla="*/ 125 h 298"/>
                <a:gd name="T36" fmla="*/ 277 w 277"/>
                <a:gd name="T37" fmla="*/ 113 h 298"/>
                <a:gd name="T38" fmla="*/ 276 w 277"/>
                <a:gd name="T39" fmla="*/ 101 h 298"/>
                <a:gd name="T40" fmla="*/ 274 w 277"/>
                <a:gd name="T41" fmla="*/ 90 h 298"/>
                <a:gd name="T42" fmla="*/ 268 w 277"/>
                <a:gd name="T43" fmla="*/ 76 h 298"/>
                <a:gd name="T44" fmla="*/ 265 w 277"/>
                <a:gd name="T45" fmla="*/ 71 h 298"/>
                <a:gd name="T46" fmla="*/ 256 w 277"/>
                <a:gd name="T47" fmla="*/ 60 h 298"/>
                <a:gd name="T48" fmla="*/ 248 w 277"/>
                <a:gd name="T49" fmla="*/ 53 h 298"/>
                <a:gd name="T50" fmla="*/ 239 w 277"/>
                <a:gd name="T51" fmla="*/ 47 h 298"/>
                <a:gd name="T52" fmla="*/ 228 w 277"/>
                <a:gd name="T53" fmla="*/ 42 h 298"/>
                <a:gd name="T54" fmla="*/ 215 w 277"/>
                <a:gd name="T55" fmla="*/ 40 h 298"/>
                <a:gd name="T56" fmla="*/ 201 w 277"/>
                <a:gd name="T57" fmla="*/ 35 h 298"/>
                <a:gd name="T58" fmla="*/ 193 w 277"/>
                <a:gd name="T59" fmla="*/ 25 h 298"/>
                <a:gd name="T60" fmla="*/ 185 w 277"/>
                <a:gd name="T61" fmla="*/ 17 h 298"/>
                <a:gd name="T62" fmla="*/ 171 w 277"/>
                <a:gd name="T63" fmla="*/ 8 h 298"/>
                <a:gd name="T64" fmla="*/ 120 w 277"/>
                <a:gd name="T65" fmla="*/ 2 h 298"/>
                <a:gd name="T66" fmla="*/ 84 w 277"/>
                <a:gd name="T67" fmla="*/ 27 h 298"/>
                <a:gd name="T68" fmla="*/ 68 w 277"/>
                <a:gd name="T69" fmla="*/ 39 h 298"/>
                <a:gd name="T70" fmla="*/ 28 w 277"/>
                <a:gd name="T71" fmla="*/ 55 h 298"/>
                <a:gd name="T72" fmla="*/ 3 w 277"/>
                <a:gd name="T73" fmla="*/ 92 h 298"/>
                <a:gd name="T74" fmla="*/ 4 w 277"/>
                <a:gd name="T75" fmla="*/ 135 h 298"/>
                <a:gd name="T76" fmla="*/ 8 w 277"/>
                <a:gd name="T77" fmla="*/ 154 h 298"/>
                <a:gd name="T78" fmla="*/ 1 w 277"/>
                <a:gd name="T79" fmla="*/ 198 h 298"/>
                <a:gd name="T80" fmla="*/ 12 w 277"/>
                <a:gd name="T81" fmla="*/ 227 h 298"/>
                <a:gd name="T82" fmla="*/ 16 w 277"/>
                <a:gd name="T83" fmla="*/ 233 h 298"/>
                <a:gd name="T84" fmla="*/ 26 w 277"/>
                <a:gd name="T85" fmla="*/ 243 h 298"/>
                <a:gd name="T86" fmla="*/ 37 w 277"/>
                <a:gd name="T87" fmla="*/ 249 h 298"/>
                <a:gd name="T88" fmla="*/ 68 w 277"/>
                <a:gd name="T89" fmla="*/ 260 h 298"/>
                <a:gd name="T90" fmla="*/ 84 w 277"/>
                <a:gd name="T91" fmla="*/ 273 h 298"/>
                <a:gd name="T92" fmla="*/ 121 w 277"/>
                <a:gd name="T93" fmla="*/ 296 h 298"/>
                <a:gd name="T94" fmla="*/ 165 w 277"/>
                <a:gd name="T95" fmla="*/ 293 h 298"/>
                <a:gd name="T96" fmla="*/ 200 w 277"/>
                <a:gd name="T97" fmla="*/ 266 h 298"/>
                <a:gd name="T98" fmla="*/ 215 w 277"/>
                <a:gd name="T99" fmla="*/ 259 h 298"/>
                <a:gd name="T100" fmla="*/ 253 w 277"/>
                <a:gd name="T101" fmla="*/ 241 h 298"/>
                <a:gd name="T102" fmla="*/ 256 w 277"/>
                <a:gd name="T103" fmla="*/ 239 h 298"/>
                <a:gd name="T104" fmla="*/ 265 w 277"/>
                <a:gd name="T105" fmla="*/ 228 h 298"/>
                <a:gd name="T106" fmla="*/ 273 w 277"/>
                <a:gd name="T107" fmla="*/ 212 h 298"/>
                <a:gd name="T108" fmla="*/ 276 w 277"/>
                <a:gd name="T109" fmla="*/ 199 h 298"/>
                <a:gd name="T110" fmla="*/ 277 w 277"/>
                <a:gd name="T111" fmla="*/ 18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98">
                  <a:moveTo>
                    <a:pt x="145" y="208"/>
                  </a:moveTo>
                  <a:lnTo>
                    <a:pt x="139" y="208"/>
                  </a:lnTo>
                  <a:lnTo>
                    <a:pt x="133" y="207"/>
                  </a:lnTo>
                  <a:lnTo>
                    <a:pt x="128" y="206"/>
                  </a:lnTo>
                  <a:lnTo>
                    <a:pt x="121" y="204"/>
                  </a:lnTo>
                  <a:lnTo>
                    <a:pt x="116" y="201"/>
                  </a:lnTo>
                  <a:lnTo>
                    <a:pt x="111" y="198"/>
                  </a:lnTo>
                  <a:lnTo>
                    <a:pt x="107" y="195"/>
                  </a:lnTo>
                  <a:lnTo>
                    <a:pt x="102" y="191"/>
                  </a:lnTo>
                  <a:lnTo>
                    <a:pt x="99" y="187"/>
                  </a:lnTo>
                  <a:lnTo>
                    <a:pt x="95" y="183"/>
                  </a:lnTo>
                  <a:lnTo>
                    <a:pt x="92" y="178"/>
                  </a:lnTo>
                  <a:lnTo>
                    <a:pt x="90" y="172"/>
                  </a:lnTo>
                  <a:lnTo>
                    <a:pt x="88" y="167"/>
                  </a:lnTo>
                  <a:lnTo>
                    <a:pt x="86" y="160"/>
                  </a:lnTo>
                  <a:lnTo>
                    <a:pt x="85" y="154"/>
                  </a:lnTo>
                  <a:lnTo>
                    <a:pt x="85" y="148"/>
                  </a:lnTo>
                  <a:lnTo>
                    <a:pt x="85" y="142"/>
                  </a:lnTo>
                  <a:lnTo>
                    <a:pt x="86" y="137"/>
                  </a:lnTo>
                  <a:lnTo>
                    <a:pt x="88" y="131"/>
                  </a:lnTo>
                  <a:lnTo>
                    <a:pt x="90" y="126"/>
                  </a:lnTo>
                  <a:lnTo>
                    <a:pt x="92" y="120"/>
                  </a:lnTo>
                  <a:lnTo>
                    <a:pt x="95" y="116"/>
                  </a:lnTo>
                  <a:lnTo>
                    <a:pt x="99" y="111"/>
                  </a:lnTo>
                  <a:lnTo>
                    <a:pt x="102" y="106"/>
                  </a:lnTo>
                  <a:lnTo>
                    <a:pt x="107" y="102"/>
                  </a:lnTo>
                  <a:lnTo>
                    <a:pt x="111" y="99"/>
                  </a:lnTo>
                  <a:lnTo>
                    <a:pt x="116" y="96"/>
                  </a:lnTo>
                  <a:lnTo>
                    <a:pt x="121" y="93"/>
                  </a:lnTo>
                  <a:lnTo>
                    <a:pt x="128" y="91"/>
                  </a:lnTo>
                  <a:lnTo>
                    <a:pt x="133" y="89"/>
                  </a:lnTo>
                  <a:lnTo>
                    <a:pt x="139" y="89"/>
                  </a:lnTo>
                  <a:lnTo>
                    <a:pt x="145" y="88"/>
                  </a:lnTo>
                  <a:lnTo>
                    <a:pt x="151" y="89"/>
                  </a:lnTo>
                  <a:lnTo>
                    <a:pt x="157" y="89"/>
                  </a:lnTo>
                  <a:lnTo>
                    <a:pt x="163" y="91"/>
                  </a:lnTo>
                  <a:lnTo>
                    <a:pt x="168" y="93"/>
                  </a:lnTo>
                  <a:lnTo>
                    <a:pt x="173" y="96"/>
                  </a:lnTo>
                  <a:lnTo>
                    <a:pt x="179" y="99"/>
                  </a:lnTo>
                  <a:lnTo>
                    <a:pt x="184" y="102"/>
                  </a:lnTo>
                  <a:lnTo>
                    <a:pt x="188" y="106"/>
                  </a:lnTo>
                  <a:lnTo>
                    <a:pt x="192" y="111"/>
                  </a:lnTo>
                  <a:lnTo>
                    <a:pt x="195" y="116"/>
                  </a:lnTo>
                  <a:lnTo>
                    <a:pt x="198" y="120"/>
                  </a:lnTo>
                  <a:lnTo>
                    <a:pt x="200" y="126"/>
                  </a:lnTo>
                  <a:lnTo>
                    <a:pt x="202" y="131"/>
                  </a:lnTo>
                  <a:lnTo>
                    <a:pt x="204" y="137"/>
                  </a:lnTo>
                  <a:lnTo>
                    <a:pt x="205" y="142"/>
                  </a:lnTo>
                  <a:lnTo>
                    <a:pt x="205" y="148"/>
                  </a:lnTo>
                  <a:lnTo>
                    <a:pt x="205" y="154"/>
                  </a:lnTo>
                  <a:lnTo>
                    <a:pt x="204" y="160"/>
                  </a:lnTo>
                  <a:lnTo>
                    <a:pt x="202" y="167"/>
                  </a:lnTo>
                  <a:lnTo>
                    <a:pt x="200" y="172"/>
                  </a:lnTo>
                  <a:lnTo>
                    <a:pt x="198" y="178"/>
                  </a:lnTo>
                  <a:lnTo>
                    <a:pt x="195" y="183"/>
                  </a:lnTo>
                  <a:lnTo>
                    <a:pt x="192" y="187"/>
                  </a:lnTo>
                  <a:lnTo>
                    <a:pt x="188" y="191"/>
                  </a:lnTo>
                  <a:lnTo>
                    <a:pt x="184" y="195"/>
                  </a:lnTo>
                  <a:lnTo>
                    <a:pt x="179" y="198"/>
                  </a:lnTo>
                  <a:lnTo>
                    <a:pt x="173" y="201"/>
                  </a:lnTo>
                  <a:lnTo>
                    <a:pt x="168" y="204"/>
                  </a:lnTo>
                  <a:lnTo>
                    <a:pt x="163" y="206"/>
                  </a:lnTo>
                  <a:lnTo>
                    <a:pt x="157" y="207"/>
                  </a:lnTo>
                  <a:lnTo>
                    <a:pt x="151" y="208"/>
                  </a:lnTo>
                  <a:lnTo>
                    <a:pt x="145" y="208"/>
                  </a:lnTo>
                  <a:close/>
                  <a:moveTo>
                    <a:pt x="277" y="184"/>
                  </a:moveTo>
                  <a:lnTo>
                    <a:pt x="277" y="181"/>
                  </a:lnTo>
                  <a:lnTo>
                    <a:pt x="276" y="179"/>
                  </a:lnTo>
                  <a:lnTo>
                    <a:pt x="276" y="177"/>
                  </a:lnTo>
                  <a:lnTo>
                    <a:pt x="276" y="175"/>
                  </a:lnTo>
                  <a:lnTo>
                    <a:pt x="275" y="172"/>
                  </a:lnTo>
                  <a:lnTo>
                    <a:pt x="275" y="169"/>
                  </a:lnTo>
                  <a:lnTo>
                    <a:pt x="274" y="168"/>
                  </a:lnTo>
                  <a:lnTo>
                    <a:pt x="274" y="166"/>
                  </a:lnTo>
                  <a:lnTo>
                    <a:pt x="273" y="163"/>
                  </a:lnTo>
                  <a:lnTo>
                    <a:pt x="272" y="160"/>
                  </a:lnTo>
                  <a:lnTo>
                    <a:pt x="271" y="158"/>
                  </a:lnTo>
                  <a:lnTo>
                    <a:pt x="270" y="157"/>
                  </a:lnTo>
                  <a:lnTo>
                    <a:pt x="268" y="153"/>
                  </a:lnTo>
                  <a:lnTo>
                    <a:pt x="266" y="149"/>
                  </a:lnTo>
                  <a:lnTo>
                    <a:pt x="268" y="146"/>
                  </a:lnTo>
                  <a:lnTo>
                    <a:pt x="270" y="142"/>
                  </a:lnTo>
                  <a:lnTo>
                    <a:pt x="271" y="141"/>
                  </a:lnTo>
                  <a:lnTo>
                    <a:pt x="272" y="139"/>
                  </a:lnTo>
                  <a:lnTo>
                    <a:pt x="273" y="136"/>
                  </a:lnTo>
                  <a:lnTo>
                    <a:pt x="274" y="133"/>
                  </a:lnTo>
                  <a:lnTo>
                    <a:pt x="274" y="131"/>
                  </a:lnTo>
                  <a:lnTo>
                    <a:pt x="275" y="129"/>
                  </a:lnTo>
                  <a:lnTo>
                    <a:pt x="275" y="127"/>
                  </a:lnTo>
                  <a:lnTo>
                    <a:pt x="276" y="125"/>
                  </a:lnTo>
                  <a:lnTo>
                    <a:pt x="276" y="123"/>
                  </a:lnTo>
                  <a:lnTo>
                    <a:pt x="276" y="121"/>
                  </a:lnTo>
                  <a:lnTo>
                    <a:pt x="277" y="118"/>
                  </a:lnTo>
                  <a:lnTo>
                    <a:pt x="277" y="115"/>
                  </a:lnTo>
                  <a:lnTo>
                    <a:pt x="277" y="113"/>
                  </a:lnTo>
                  <a:lnTo>
                    <a:pt x="277" y="112"/>
                  </a:lnTo>
                  <a:lnTo>
                    <a:pt x="277" y="108"/>
                  </a:lnTo>
                  <a:lnTo>
                    <a:pt x="277" y="106"/>
                  </a:lnTo>
                  <a:lnTo>
                    <a:pt x="277" y="103"/>
                  </a:lnTo>
                  <a:lnTo>
                    <a:pt x="276" y="101"/>
                  </a:lnTo>
                  <a:lnTo>
                    <a:pt x="276" y="99"/>
                  </a:lnTo>
                  <a:lnTo>
                    <a:pt x="275" y="97"/>
                  </a:lnTo>
                  <a:lnTo>
                    <a:pt x="275" y="95"/>
                  </a:lnTo>
                  <a:lnTo>
                    <a:pt x="275" y="93"/>
                  </a:lnTo>
                  <a:lnTo>
                    <a:pt x="274" y="90"/>
                  </a:lnTo>
                  <a:lnTo>
                    <a:pt x="273" y="87"/>
                  </a:lnTo>
                  <a:lnTo>
                    <a:pt x="272" y="85"/>
                  </a:lnTo>
                  <a:lnTo>
                    <a:pt x="272" y="84"/>
                  </a:lnTo>
                  <a:lnTo>
                    <a:pt x="270" y="80"/>
                  </a:lnTo>
                  <a:lnTo>
                    <a:pt x="268" y="76"/>
                  </a:lnTo>
                  <a:lnTo>
                    <a:pt x="268" y="76"/>
                  </a:lnTo>
                  <a:lnTo>
                    <a:pt x="267" y="75"/>
                  </a:lnTo>
                  <a:lnTo>
                    <a:pt x="267" y="75"/>
                  </a:lnTo>
                  <a:lnTo>
                    <a:pt x="267" y="75"/>
                  </a:lnTo>
                  <a:lnTo>
                    <a:pt x="265" y="71"/>
                  </a:lnTo>
                  <a:lnTo>
                    <a:pt x="262" y="67"/>
                  </a:lnTo>
                  <a:lnTo>
                    <a:pt x="262" y="67"/>
                  </a:lnTo>
                  <a:lnTo>
                    <a:pt x="261" y="66"/>
                  </a:lnTo>
                  <a:lnTo>
                    <a:pt x="258" y="63"/>
                  </a:lnTo>
                  <a:lnTo>
                    <a:pt x="256" y="60"/>
                  </a:lnTo>
                  <a:lnTo>
                    <a:pt x="255" y="60"/>
                  </a:lnTo>
                  <a:lnTo>
                    <a:pt x="255" y="60"/>
                  </a:lnTo>
                  <a:lnTo>
                    <a:pt x="252" y="56"/>
                  </a:lnTo>
                  <a:lnTo>
                    <a:pt x="249" y="53"/>
                  </a:lnTo>
                  <a:lnTo>
                    <a:pt x="248" y="53"/>
                  </a:lnTo>
                  <a:lnTo>
                    <a:pt x="247" y="52"/>
                  </a:lnTo>
                  <a:lnTo>
                    <a:pt x="244" y="50"/>
                  </a:lnTo>
                  <a:lnTo>
                    <a:pt x="241" y="48"/>
                  </a:lnTo>
                  <a:lnTo>
                    <a:pt x="240" y="48"/>
                  </a:lnTo>
                  <a:lnTo>
                    <a:pt x="239" y="47"/>
                  </a:lnTo>
                  <a:lnTo>
                    <a:pt x="236" y="45"/>
                  </a:lnTo>
                  <a:lnTo>
                    <a:pt x="233" y="45"/>
                  </a:lnTo>
                  <a:lnTo>
                    <a:pt x="232" y="44"/>
                  </a:lnTo>
                  <a:lnTo>
                    <a:pt x="230" y="44"/>
                  </a:lnTo>
                  <a:lnTo>
                    <a:pt x="228" y="42"/>
                  </a:lnTo>
                  <a:lnTo>
                    <a:pt x="224" y="41"/>
                  </a:lnTo>
                  <a:lnTo>
                    <a:pt x="222" y="41"/>
                  </a:lnTo>
                  <a:lnTo>
                    <a:pt x="220" y="40"/>
                  </a:lnTo>
                  <a:lnTo>
                    <a:pt x="218" y="40"/>
                  </a:lnTo>
                  <a:lnTo>
                    <a:pt x="215" y="40"/>
                  </a:lnTo>
                  <a:lnTo>
                    <a:pt x="213" y="39"/>
                  </a:lnTo>
                  <a:lnTo>
                    <a:pt x="211" y="39"/>
                  </a:lnTo>
                  <a:lnTo>
                    <a:pt x="207" y="39"/>
                  </a:lnTo>
                  <a:lnTo>
                    <a:pt x="203" y="39"/>
                  </a:lnTo>
                  <a:lnTo>
                    <a:pt x="201" y="35"/>
                  </a:lnTo>
                  <a:lnTo>
                    <a:pt x="199" y="32"/>
                  </a:lnTo>
                  <a:lnTo>
                    <a:pt x="197" y="30"/>
                  </a:lnTo>
                  <a:lnTo>
                    <a:pt x="196" y="28"/>
                  </a:lnTo>
                  <a:lnTo>
                    <a:pt x="194" y="26"/>
                  </a:lnTo>
                  <a:lnTo>
                    <a:pt x="193" y="25"/>
                  </a:lnTo>
                  <a:lnTo>
                    <a:pt x="191" y="23"/>
                  </a:lnTo>
                  <a:lnTo>
                    <a:pt x="190" y="22"/>
                  </a:lnTo>
                  <a:lnTo>
                    <a:pt x="188" y="21"/>
                  </a:lnTo>
                  <a:lnTo>
                    <a:pt x="186" y="19"/>
                  </a:lnTo>
                  <a:lnTo>
                    <a:pt x="185" y="17"/>
                  </a:lnTo>
                  <a:lnTo>
                    <a:pt x="183" y="16"/>
                  </a:lnTo>
                  <a:lnTo>
                    <a:pt x="182" y="15"/>
                  </a:lnTo>
                  <a:lnTo>
                    <a:pt x="181" y="15"/>
                  </a:lnTo>
                  <a:lnTo>
                    <a:pt x="181" y="14"/>
                  </a:lnTo>
                  <a:lnTo>
                    <a:pt x="171" y="8"/>
                  </a:lnTo>
                  <a:lnTo>
                    <a:pt x="161" y="3"/>
                  </a:lnTo>
                  <a:lnTo>
                    <a:pt x="150" y="1"/>
                  </a:lnTo>
                  <a:lnTo>
                    <a:pt x="139" y="0"/>
                  </a:lnTo>
                  <a:lnTo>
                    <a:pt x="130" y="1"/>
                  </a:lnTo>
                  <a:lnTo>
                    <a:pt x="120" y="2"/>
                  </a:lnTo>
                  <a:lnTo>
                    <a:pt x="112" y="5"/>
                  </a:lnTo>
                  <a:lnTo>
                    <a:pt x="104" y="10"/>
                  </a:lnTo>
                  <a:lnTo>
                    <a:pt x="97" y="15"/>
                  </a:lnTo>
                  <a:lnTo>
                    <a:pt x="90" y="20"/>
                  </a:lnTo>
                  <a:lnTo>
                    <a:pt x="84" y="27"/>
                  </a:lnTo>
                  <a:lnTo>
                    <a:pt x="79" y="34"/>
                  </a:lnTo>
                  <a:lnTo>
                    <a:pt x="77" y="36"/>
                  </a:lnTo>
                  <a:lnTo>
                    <a:pt x="75" y="37"/>
                  </a:lnTo>
                  <a:lnTo>
                    <a:pt x="72" y="38"/>
                  </a:lnTo>
                  <a:lnTo>
                    <a:pt x="68" y="39"/>
                  </a:lnTo>
                  <a:lnTo>
                    <a:pt x="60" y="40"/>
                  </a:lnTo>
                  <a:lnTo>
                    <a:pt x="51" y="42"/>
                  </a:lnTo>
                  <a:lnTo>
                    <a:pt x="43" y="45"/>
                  </a:lnTo>
                  <a:lnTo>
                    <a:pt x="35" y="49"/>
                  </a:lnTo>
                  <a:lnTo>
                    <a:pt x="28" y="55"/>
                  </a:lnTo>
                  <a:lnTo>
                    <a:pt x="22" y="61"/>
                  </a:lnTo>
                  <a:lnTo>
                    <a:pt x="15" y="68"/>
                  </a:lnTo>
                  <a:lnTo>
                    <a:pt x="10" y="75"/>
                  </a:lnTo>
                  <a:lnTo>
                    <a:pt x="6" y="83"/>
                  </a:lnTo>
                  <a:lnTo>
                    <a:pt x="3" y="92"/>
                  </a:lnTo>
                  <a:lnTo>
                    <a:pt x="1" y="100"/>
                  </a:lnTo>
                  <a:lnTo>
                    <a:pt x="0" y="109"/>
                  </a:lnTo>
                  <a:lnTo>
                    <a:pt x="1" y="119"/>
                  </a:lnTo>
                  <a:lnTo>
                    <a:pt x="2" y="127"/>
                  </a:lnTo>
                  <a:lnTo>
                    <a:pt x="4" y="135"/>
                  </a:lnTo>
                  <a:lnTo>
                    <a:pt x="8" y="144"/>
                  </a:lnTo>
                  <a:lnTo>
                    <a:pt x="9" y="146"/>
                  </a:lnTo>
                  <a:lnTo>
                    <a:pt x="9" y="149"/>
                  </a:lnTo>
                  <a:lnTo>
                    <a:pt x="9" y="152"/>
                  </a:lnTo>
                  <a:lnTo>
                    <a:pt x="8" y="154"/>
                  </a:lnTo>
                  <a:lnTo>
                    <a:pt x="4" y="163"/>
                  </a:lnTo>
                  <a:lnTo>
                    <a:pt x="2" y="172"/>
                  </a:lnTo>
                  <a:lnTo>
                    <a:pt x="1" y="181"/>
                  </a:lnTo>
                  <a:lnTo>
                    <a:pt x="0" y="189"/>
                  </a:lnTo>
                  <a:lnTo>
                    <a:pt x="1" y="198"/>
                  </a:lnTo>
                  <a:lnTo>
                    <a:pt x="3" y="207"/>
                  </a:lnTo>
                  <a:lnTo>
                    <a:pt x="6" y="217"/>
                  </a:lnTo>
                  <a:lnTo>
                    <a:pt x="10" y="225"/>
                  </a:lnTo>
                  <a:lnTo>
                    <a:pt x="11" y="226"/>
                  </a:lnTo>
                  <a:lnTo>
                    <a:pt x="12" y="227"/>
                  </a:lnTo>
                  <a:lnTo>
                    <a:pt x="12" y="227"/>
                  </a:lnTo>
                  <a:lnTo>
                    <a:pt x="14" y="230"/>
                  </a:lnTo>
                  <a:lnTo>
                    <a:pt x="15" y="232"/>
                  </a:lnTo>
                  <a:lnTo>
                    <a:pt x="16" y="232"/>
                  </a:lnTo>
                  <a:lnTo>
                    <a:pt x="16" y="233"/>
                  </a:lnTo>
                  <a:lnTo>
                    <a:pt x="20" y="236"/>
                  </a:lnTo>
                  <a:lnTo>
                    <a:pt x="23" y="239"/>
                  </a:lnTo>
                  <a:lnTo>
                    <a:pt x="23" y="239"/>
                  </a:lnTo>
                  <a:lnTo>
                    <a:pt x="23" y="240"/>
                  </a:lnTo>
                  <a:lnTo>
                    <a:pt x="26" y="243"/>
                  </a:lnTo>
                  <a:lnTo>
                    <a:pt x="30" y="246"/>
                  </a:lnTo>
                  <a:lnTo>
                    <a:pt x="30" y="246"/>
                  </a:lnTo>
                  <a:lnTo>
                    <a:pt x="30" y="246"/>
                  </a:lnTo>
                  <a:lnTo>
                    <a:pt x="33" y="248"/>
                  </a:lnTo>
                  <a:lnTo>
                    <a:pt x="37" y="249"/>
                  </a:lnTo>
                  <a:lnTo>
                    <a:pt x="37" y="249"/>
                  </a:lnTo>
                  <a:lnTo>
                    <a:pt x="44" y="253"/>
                  </a:lnTo>
                  <a:lnTo>
                    <a:pt x="52" y="257"/>
                  </a:lnTo>
                  <a:lnTo>
                    <a:pt x="60" y="259"/>
                  </a:lnTo>
                  <a:lnTo>
                    <a:pt x="68" y="260"/>
                  </a:lnTo>
                  <a:lnTo>
                    <a:pt x="72" y="260"/>
                  </a:lnTo>
                  <a:lnTo>
                    <a:pt x="75" y="261"/>
                  </a:lnTo>
                  <a:lnTo>
                    <a:pt x="77" y="263"/>
                  </a:lnTo>
                  <a:lnTo>
                    <a:pt x="79" y="266"/>
                  </a:lnTo>
                  <a:lnTo>
                    <a:pt x="84" y="273"/>
                  </a:lnTo>
                  <a:lnTo>
                    <a:pt x="90" y="279"/>
                  </a:lnTo>
                  <a:lnTo>
                    <a:pt x="97" y="285"/>
                  </a:lnTo>
                  <a:lnTo>
                    <a:pt x="104" y="289"/>
                  </a:lnTo>
                  <a:lnTo>
                    <a:pt x="112" y="293"/>
                  </a:lnTo>
                  <a:lnTo>
                    <a:pt x="121" y="296"/>
                  </a:lnTo>
                  <a:lnTo>
                    <a:pt x="130" y="297"/>
                  </a:lnTo>
                  <a:lnTo>
                    <a:pt x="139" y="298"/>
                  </a:lnTo>
                  <a:lnTo>
                    <a:pt x="148" y="297"/>
                  </a:lnTo>
                  <a:lnTo>
                    <a:pt x="157" y="296"/>
                  </a:lnTo>
                  <a:lnTo>
                    <a:pt x="165" y="293"/>
                  </a:lnTo>
                  <a:lnTo>
                    <a:pt x="173" y="289"/>
                  </a:lnTo>
                  <a:lnTo>
                    <a:pt x="181" y="285"/>
                  </a:lnTo>
                  <a:lnTo>
                    <a:pt x="188" y="279"/>
                  </a:lnTo>
                  <a:lnTo>
                    <a:pt x="194" y="273"/>
                  </a:lnTo>
                  <a:lnTo>
                    <a:pt x="200" y="266"/>
                  </a:lnTo>
                  <a:lnTo>
                    <a:pt x="201" y="263"/>
                  </a:lnTo>
                  <a:lnTo>
                    <a:pt x="204" y="261"/>
                  </a:lnTo>
                  <a:lnTo>
                    <a:pt x="206" y="260"/>
                  </a:lnTo>
                  <a:lnTo>
                    <a:pt x="209" y="260"/>
                  </a:lnTo>
                  <a:lnTo>
                    <a:pt x="215" y="259"/>
                  </a:lnTo>
                  <a:lnTo>
                    <a:pt x="221" y="258"/>
                  </a:lnTo>
                  <a:lnTo>
                    <a:pt x="228" y="256"/>
                  </a:lnTo>
                  <a:lnTo>
                    <a:pt x="233" y="254"/>
                  </a:lnTo>
                  <a:lnTo>
                    <a:pt x="244" y="248"/>
                  </a:lnTo>
                  <a:lnTo>
                    <a:pt x="253" y="241"/>
                  </a:lnTo>
                  <a:lnTo>
                    <a:pt x="253" y="241"/>
                  </a:lnTo>
                  <a:lnTo>
                    <a:pt x="254" y="241"/>
                  </a:lnTo>
                  <a:lnTo>
                    <a:pt x="255" y="240"/>
                  </a:lnTo>
                  <a:lnTo>
                    <a:pt x="256" y="239"/>
                  </a:lnTo>
                  <a:lnTo>
                    <a:pt x="256" y="239"/>
                  </a:lnTo>
                  <a:lnTo>
                    <a:pt x="259" y="236"/>
                  </a:lnTo>
                  <a:lnTo>
                    <a:pt x="261" y="233"/>
                  </a:lnTo>
                  <a:lnTo>
                    <a:pt x="262" y="232"/>
                  </a:lnTo>
                  <a:lnTo>
                    <a:pt x="262" y="232"/>
                  </a:lnTo>
                  <a:lnTo>
                    <a:pt x="265" y="228"/>
                  </a:lnTo>
                  <a:lnTo>
                    <a:pt x="267" y="225"/>
                  </a:lnTo>
                  <a:lnTo>
                    <a:pt x="270" y="220"/>
                  </a:lnTo>
                  <a:lnTo>
                    <a:pt x="272" y="215"/>
                  </a:lnTo>
                  <a:lnTo>
                    <a:pt x="272" y="215"/>
                  </a:lnTo>
                  <a:lnTo>
                    <a:pt x="273" y="212"/>
                  </a:lnTo>
                  <a:lnTo>
                    <a:pt x="274" y="209"/>
                  </a:lnTo>
                  <a:lnTo>
                    <a:pt x="275" y="206"/>
                  </a:lnTo>
                  <a:lnTo>
                    <a:pt x="275" y="204"/>
                  </a:lnTo>
                  <a:lnTo>
                    <a:pt x="275" y="202"/>
                  </a:lnTo>
                  <a:lnTo>
                    <a:pt x="276" y="199"/>
                  </a:lnTo>
                  <a:lnTo>
                    <a:pt x="276" y="197"/>
                  </a:lnTo>
                  <a:lnTo>
                    <a:pt x="277" y="195"/>
                  </a:lnTo>
                  <a:lnTo>
                    <a:pt x="277" y="193"/>
                  </a:lnTo>
                  <a:lnTo>
                    <a:pt x="277" y="191"/>
                  </a:lnTo>
                  <a:lnTo>
                    <a:pt x="277" y="188"/>
                  </a:lnTo>
                  <a:lnTo>
                    <a:pt x="277" y="186"/>
                  </a:lnTo>
                  <a:lnTo>
                    <a:pt x="277" y="18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0" name="Group 39"/>
          <p:cNvGrpSpPr/>
          <p:nvPr/>
        </p:nvGrpSpPr>
        <p:grpSpPr>
          <a:xfrm>
            <a:off x="6107523" y="4723228"/>
            <a:ext cx="316071" cy="316072"/>
            <a:chOff x="5465763" y="1943100"/>
            <a:chExt cx="287337" cy="287338"/>
          </a:xfrm>
          <a:solidFill>
            <a:schemeClr val="accent4"/>
          </a:solidFill>
        </p:grpSpPr>
        <p:sp>
          <p:nvSpPr>
            <p:cNvPr id="41" name="Freeform 1026"/>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Freeform 1027"/>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Freeform 1028"/>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4" name="TextBox 43"/>
          <p:cNvSpPr txBox="1"/>
          <p:nvPr/>
        </p:nvSpPr>
        <p:spPr>
          <a:xfrm>
            <a:off x="396030" y="2571459"/>
            <a:ext cx="4126114" cy="1384995"/>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rPr>
              <a:t>Reading</a:t>
            </a:r>
          </a:p>
          <a:p>
            <a:pPr algn="ctr"/>
            <a:r>
              <a:rPr lang="en-US" sz="2800" dirty="0" smtClean="0">
                <a:latin typeface="Amazon Ember" panose="02000000000000000000" pitchFamily="2" charset="0"/>
                <a:ea typeface="Amazon Ember" panose="02000000000000000000" pitchFamily="2" charset="0"/>
              </a:rPr>
              <a:t>Hands-on experience</a:t>
            </a:r>
            <a:endParaRPr lang="en-US" sz="2800" dirty="0">
              <a:latin typeface="Amazon Ember" panose="02000000000000000000" pitchFamily="2" charset="0"/>
              <a:ea typeface="Amazon Ember" panose="02000000000000000000" pitchFamily="2" charset="0"/>
            </a:endParaRPr>
          </a:p>
          <a:p>
            <a:pPr algn="ctr"/>
            <a:r>
              <a:rPr lang="en-US" sz="2800" dirty="0" smtClean="0">
                <a:latin typeface="Amazon Ember" panose="02000000000000000000" pitchFamily="2" charset="0"/>
                <a:ea typeface="Amazon Ember" panose="02000000000000000000" pitchFamily="2" charset="0"/>
              </a:rPr>
              <a:t>Training courses</a:t>
            </a:r>
            <a:endParaRPr lang="en-US" sz="2800"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337735326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6" name="Text Placeholder 5"/>
          <p:cNvSpPr>
            <a:spLocks noGrp="1"/>
          </p:cNvSpPr>
          <p:nvPr>
            <p:ph type="body" sz="quarter" idx="10"/>
          </p:nvPr>
        </p:nvSpPr>
        <p:spPr/>
        <p:txBody>
          <a:bodyPr/>
          <a:lstStyle/>
          <a:p>
            <a:endParaRPr lang="en-US"/>
          </a:p>
        </p:txBody>
      </p:sp>
      <p:sp>
        <p:nvSpPr>
          <p:cNvPr id="3" name="Footer Placeholder 2"/>
          <p:cNvSpPr>
            <a:spLocks noGrp="1"/>
          </p:cNvSpPr>
          <p:nvPr>
            <p:ph type="ftr" sz="quarter" idx="4294967295"/>
          </p:nvPr>
        </p:nvSpPr>
        <p:spPr>
          <a:xfrm>
            <a:off x="0" y="6356350"/>
            <a:ext cx="3735388" cy="365125"/>
          </a:xfrm>
        </p:spPr>
        <p:txBody>
          <a:bodyPr/>
          <a:lstStyle/>
          <a:p>
            <a:r>
              <a:rPr lang="en-US" dirty="0" smtClean="0">
                <a:solidFill>
                  <a:schemeClr val="bg1"/>
                </a:solidFill>
              </a:rPr>
              <a:t>© 2020 Amazon Web Services, </a:t>
            </a:r>
            <a:r>
              <a:rPr lang="en-US" dirty="0" smtClean="0">
                <a:solidFill>
                  <a:schemeClr val="bg1"/>
                </a:solidFill>
              </a:rPr>
              <a:t>Inc. or its Affiliates. All rights reserved.</a:t>
            </a:r>
            <a:endParaRPr lang="en-US" dirty="0">
              <a:solidFill>
                <a:schemeClr val="bg1"/>
              </a:solidFill>
            </a:endParaRPr>
          </a:p>
        </p:txBody>
      </p:sp>
      <p:sp>
        <p:nvSpPr>
          <p:cNvPr id="4" name="Slide Number Placeholder 3"/>
          <p:cNvSpPr>
            <a:spLocks noGrp="1"/>
          </p:cNvSpPr>
          <p:nvPr>
            <p:ph type="sldNum" sz="quarter" idx="4294967295"/>
          </p:nvPr>
        </p:nvSpPr>
        <p:spPr>
          <a:xfrm>
            <a:off x="9448800" y="6356350"/>
            <a:ext cx="2743200" cy="365125"/>
          </a:xfrm>
        </p:spPr>
        <p:txBody>
          <a:bodyPr/>
          <a:lstStyle/>
          <a:p>
            <a:fld id="{B6A95138-A96E-2F42-A959-2EFD44FE4AB7}" type="slidenum">
              <a:rPr lang="en-US" smtClean="0"/>
              <a:t>16</a:t>
            </a:fld>
            <a:endParaRPr lang="en-US"/>
          </a:p>
        </p:txBody>
      </p:sp>
    </p:spTree>
    <p:extLst>
      <p:ext uri="{BB962C8B-B14F-4D97-AF65-F5344CB8AC3E}">
        <p14:creationId xmlns:p14="http://schemas.microsoft.com/office/powerpoint/2010/main" val="5783492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Certification Objectives</a:t>
            </a:r>
            <a:endParaRPr lang="en-US" dirty="0"/>
          </a:p>
        </p:txBody>
      </p:sp>
      <p:sp>
        <p:nvSpPr>
          <p:cNvPr id="4" name="Footer Placeholder 3"/>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6" name="Rectangle 5">
            <a:extLst>
              <a:ext uri="{FF2B5EF4-FFF2-40B4-BE49-F238E27FC236}">
                <a16:creationId xmlns:a16="http://schemas.microsoft.com/office/drawing/2014/main" id="{E9C09194-A68A-49D4-B7C5-C7B12D77E527}"/>
              </a:ext>
            </a:extLst>
          </p:cNvPr>
          <p:cNvSpPr/>
          <p:nvPr/>
        </p:nvSpPr>
        <p:spPr>
          <a:xfrm>
            <a:off x="1042988" y="2138093"/>
            <a:ext cx="10158411" cy="2006447"/>
          </a:xfrm>
          <a:prstGeom prst="rect">
            <a:avLst/>
          </a:prstGeom>
        </p:spPr>
        <p:txBody>
          <a:bodyPr wrap="square" lIns="0" tIns="0" rIns="0" bIns="0" anchor="ctr">
            <a:spAutoFit/>
          </a:bodyPr>
          <a:lstStyle/>
          <a:p>
            <a:pPr marL="342900" indent="-34290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Write code that can be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monitored</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Perform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root-cause </a:t>
            </a:r>
            <a:r>
              <a:rPr lang="en-US" sz="2800" dirty="0">
                <a:latin typeface="Amazon Ember" panose="020B0603020204020204" pitchFamily="34" charset="0"/>
                <a:ea typeface="Amazon Ember" panose="020B0603020204020204" pitchFamily="34" charset="0"/>
                <a:cs typeface="Amazon Ember" panose="020B0603020204020204" pitchFamily="34" charset="0"/>
              </a:rPr>
              <a:t>analysis on faults found in testing or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production</a:t>
            </a:r>
            <a:endParaRPr lang="en-US" sz="28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lnSpc>
                <a:spcPct val="150000"/>
              </a:lnSpc>
            </a:pP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6588541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781504"/>
          </a:xfrm>
        </p:spPr>
        <p:txBody>
          <a:bodyPr/>
          <a:lstStyle/>
          <a:p>
            <a:r>
              <a:rPr lang="en-US" dirty="0">
                <a:ea typeface="Amazon Ember" panose="020B0603020204020204" pitchFamily="34" charset="0"/>
                <a:cs typeface="Amazon Ember" panose="020B0603020204020204" pitchFamily="34" charset="0"/>
              </a:rPr>
              <a:t>General Monitoring and Troubleshooting</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a:p>
        </p:txBody>
      </p:sp>
      <p:sp>
        <p:nvSpPr>
          <p:cNvPr id="5" name="Content Placeholder 2"/>
          <p:cNvSpPr txBox="1">
            <a:spLocks/>
          </p:cNvSpPr>
          <p:nvPr/>
        </p:nvSpPr>
        <p:spPr>
          <a:xfrm>
            <a:off x="269241" y="1358169"/>
            <a:ext cx="11653521" cy="19371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8962" lvl="2" indent="-342900"/>
            <a:r>
              <a:rPr lang="en-US" sz="2400" dirty="0" smtClean="0">
                <a:latin typeface="Amazon Ember" panose="020B0603020204020204" pitchFamily="34" charset="0"/>
                <a:ea typeface="Amazon Ember" panose="020B0603020204020204" pitchFamily="34" charset="0"/>
                <a:cs typeface="Amazon Ember" panose="020B0603020204020204" pitchFamily="34" charset="0"/>
              </a:rPr>
              <a:t>Check the AWS error code returned from operations</a:t>
            </a:r>
          </a:p>
          <a:p>
            <a:pPr marL="930275" lvl="2" indent="-342900"/>
            <a:r>
              <a:rPr lang="en-US" dirty="0" smtClean="0">
                <a:latin typeface="+mj-lt"/>
                <a:ea typeface="Amazon Ember" panose="020B0603020204020204" pitchFamily="34" charset="0"/>
                <a:cs typeface="Amazon Ember" panose="020B0603020204020204" pitchFamily="34" charset="0"/>
              </a:rPr>
              <a:t>400 series: Handle error in application</a:t>
            </a:r>
          </a:p>
          <a:p>
            <a:pPr marL="930275" lvl="2" indent="-342900"/>
            <a:r>
              <a:rPr lang="en-US" dirty="0" smtClean="0">
                <a:latin typeface="+mj-lt"/>
                <a:ea typeface="Amazon Ember" panose="020B0603020204020204" pitchFamily="34" charset="0"/>
                <a:cs typeface="Amazon Ember" panose="020B0603020204020204" pitchFamily="34" charset="0"/>
              </a:rPr>
              <a:t>500 series: Retry operation</a:t>
            </a:r>
          </a:p>
          <a:p>
            <a:pPr marL="246062" lvl="2"/>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pPr marL="588962" lvl="2" indent="-342900"/>
            <a:r>
              <a:rPr lang="en-US" sz="2400" dirty="0" smtClean="0">
                <a:latin typeface="Amazon Ember" panose="020B0603020204020204" pitchFamily="34" charset="0"/>
                <a:ea typeface="Amazon Ember" panose="020B0603020204020204" pitchFamily="34" charset="0"/>
                <a:cs typeface="Amazon Ember" panose="020B0603020204020204" pitchFamily="34" charset="0"/>
              </a:rPr>
              <a:t>Collection and analysis of log data from instances</a:t>
            </a:r>
          </a:p>
          <a:p>
            <a:pPr marL="984250" lvl="4" indent="-415925"/>
            <a:r>
              <a:rPr lang="en-US" sz="2000" dirty="0" smtClean="0">
                <a:latin typeface="+mn-lt"/>
                <a:ea typeface="Amazon Ember" panose="020B0603020204020204" pitchFamily="34" charset="0"/>
                <a:cs typeface="Amazon Ember" panose="020B0603020204020204" pitchFamily="34" charset="0"/>
              </a:rPr>
              <a:t>System logs</a:t>
            </a:r>
          </a:p>
          <a:p>
            <a:pPr marL="984250" lvl="4" indent="-415925"/>
            <a:r>
              <a:rPr lang="en-US" sz="2000" dirty="0" smtClean="0">
                <a:latin typeface="+mn-lt"/>
                <a:ea typeface="Amazon Ember" panose="020B0603020204020204" pitchFamily="34" charset="0"/>
                <a:cs typeface="Amazon Ember" panose="020B0603020204020204" pitchFamily="34" charset="0"/>
              </a:rPr>
              <a:t>HTTP logs</a:t>
            </a:r>
          </a:p>
          <a:p>
            <a:pPr marL="984250" lvl="4" indent="-415925"/>
            <a:endParaRPr lang="en-US" sz="2000" dirty="0" smtClean="0">
              <a:latin typeface="Amazon Ember" panose="020B0603020204020204" pitchFamily="34" charset="0"/>
              <a:ea typeface="Amazon Ember" panose="020B0603020204020204" pitchFamily="34" charset="0"/>
              <a:cs typeface="Amazon Ember" panose="020B0603020204020204" pitchFamily="34" charset="0"/>
            </a:endParaRPr>
          </a:p>
          <a:p>
            <a:pPr marL="531812" lvl="2" indent="-342900"/>
            <a:r>
              <a:rPr lang="en-US" sz="2400" dirty="0" smtClean="0">
                <a:latin typeface="Amazon Ember" panose="020B0603020204020204" pitchFamily="34" charset="0"/>
                <a:ea typeface="Amazon Ember" panose="020B0603020204020204" pitchFamily="34" charset="0"/>
                <a:cs typeface="Amazon Ember" panose="020B0603020204020204" pitchFamily="34" charset="0"/>
              </a:rPr>
              <a:t>Monitoring </a:t>
            </a:r>
          </a:p>
          <a:p>
            <a:pPr marL="928688" lvl="4" indent="-455613"/>
            <a:r>
              <a:rPr lang="en-US" sz="2000" dirty="0" smtClean="0">
                <a:latin typeface="+mj-lt"/>
                <a:ea typeface="Amazon Ember" panose="020B0603020204020204" pitchFamily="34" charset="0"/>
                <a:cs typeface="Amazon Ember" panose="020B0603020204020204" pitchFamily="34" charset="0"/>
              </a:rPr>
              <a:t>Instance health and performance</a:t>
            </a:r>
          </a:p>
          <a:p>
            <a:pPr marL="928688" lvl="4" indent="-455613"/>
            <a:r>
              <a:rPr lang="en-US" sz="2000" dirty="0" smtClean="0">
                <a:latin typeface="+mj-lt"/>
                <a:ea typeface="Amazon Ember" panose="020B0603020204020204" pitchFamily="34" charset="0"/>
                <a:cs typeface="Amazon Ember" panose="020B0603020204020204" pitchFamily="34" charset="0"/>
              </a:rPr>
              <a:t>Availability of managed services (such as Amazon RDS)</a:t>
            </a:r>
          </a:p>
          <a:p>
            <a:pPr marL="928688" lvl="4" indent="-455613"/>
            <a:r>
              <a:rPr lang="en-US" sz="2000" dirty="0" smtClean="0">
                <a:latin typeface="+mj-lt"/>
                <a:ea typeface="Amazon Ember" panose="020B0603020204020204" pitchFamily="34" charset="0"/>
                <a:cs typeface="Amazon Ember" panose="020B0603020204020204" pitchFamily="34" charset="0"/>
              </a:rPr>
              <a:t>Network performance</a:t>
            </a:r>
          </a:p>
          <a:p>
            <a:pPr marL="928688" lvl="4" indent="-455613"/>
            <a:r>
              <a:rPr lang="en-US" sz="2000" dirty="0" smtClean="0">
                <a:latin typeface="+mj-lt"/>
                <a:ea typeface="Amazon Ember" panose="020B0603020204020204" pitchFamily="34" charset="0"/>
                <a:cs typeface="Amazon Ember" panose="020B0603020204020204" pitchFamily="34" charset="0"/>
              </a:rPr>
              <a:t>Utilization for cost efficiency</a:t>
            </a:r>
          </a:p>
          <a:p>
            <a:pPr marL="928688" lvl="4" indent="-455613"/>
            <a:r>
              <a:rPr lang="en-US" sz="2000" dirty="0" smtClean="0">
                <a:latin typeface="+mj-lt"/>
                <a:ea typeface="Amazon Ember" panose="020B0603020204020204" pitchFamily="34" charset="0"/>
                <a:cs typeface="Amazon Ember" panose="020B0603020204020204" pitchFamily="34" charset="0"/>
              </a:rPr>
              <a:t>Unused or under-used instances running</a:t>
            </a:r>
          </a:p>
          <a:p>
            <a:pPr marL="1523962" lvl="4" indent="-611702"/>
            <a:endParaRPr lang="en-US" sz="2000" dirty="0" smtClean="0">
              <a:latin typeface="Amazon Ember" panose="020B0603020204020204" pitchFamily="34" charset="0"/>
              <a:ea typeface="Amazon Ember" panose="020B0603020204020204" pitchFamily="34" charset="0"/>
              <a:cs typeface="Amazon Ember" panose="020B0603020204020204" pitchFamily="34" charset="0"/>
            </a:endParaRPr>
          </a:p>
          <a:p>
            <a:pPr marL="914377" indent="-609585"/>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4463208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CloudWatch</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a:p>
        </p:txBody>
      </p:sp>
      <p:sp>
        <p:nvSpPr>
          <p:cNvPr id="5" name="Content Placeholder 2"/>
          <p:cNvSpPr txBox="1">
            <a:spLocks/>
          </p:cNvSpPr>
          <p:nvPr/>
        </p:nvSpPr>
        <p:spPr>
          <a:xfrm>
            <a:off x="269241" y="1189179"/>
            <a:ext cx="11653521" cy="1937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15935" indent="-615935"/>
            <a:r>
              <a:rPr lang="en-US" sz="2400" dirty="0" smtClean="0">
                <a:latin typeface="Amazon Ember" panose="020B0603020204020204" pitchFamily="34" charset="0"/>
                <a:ea typeface="Amazon Ember" panose="020B0603020204020204" pitchFamily="34" charset="0"/>
                <a:cs typeface="Amazon Ember" panose="020B0603020204020204" pitchFamily="34" charset="0"/>
              </a:rPr>
              <a:t>Monitor utilization of AWS resources; use standard and custom metrics</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6" name="Group 5"/>
          <p:cNvGrpSpPr/>
          <p:nvPr/>
        </p:nvGrpSpPr>
        <p:grpSpPr>
          <a:xfrm>
            <a:off x="334884" y="3698839"/>
            <a:ext cx="2919089" cy="2268050"/>
            <a:chOff x="6750050" y="2843213"/>
            <a:chExt cx="1752600" cy="1762179"/>
          </a:xfrm>
        </p:grpSpPr>
        <p:sp>
          <p:nvSpPr>
            <p:cNvPr id="7" name="Rounded Rectangle 6"/>
            <p:cNvSpPr/>
            <p:nvPr/>
          </p:nvSpPr>
          <p:spPr>
            <a:xfrm>
              <a:off x="6750050" y="2843213"/>
              <a:ext cx="1752600" cy="1735137"/>
            </a:xfrm>
            <a:prstGeom prst="roundRect">
              <a:avLst>
                <a:gd name="adj" fmla="val 9818"/>
              </a:avLst>
            </a:prstGeom>
            <a:solidFill>
              <a:schemeClr val="tx1">
                <a:lumMod val="20000"/>
                <a:lumOff val="8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p:cNvSpPr txBox="1"/>
            <p:nvPr/>
          </p:nvSpPr>
          <p:spPr>
            <a:xfrm>
              <a:off x="6876961" y="4353718"/>
              <a:ext cx="1555750" cy="251674"/>
            </a:xfrm>
            <a:prstGeom prst="rect">
              <a:avLst/>
            </a:prstGeom>
            <a:noFill/>
          </p:spPr>
          <p:txBody>
            <a:bodyPr>
              <a:spAutoFit/>
            </a:bodyPr>
            <a:lstStyle/>
            <a:p>
              <a:pPr algn="ctr">
                <a:defRPr/>
              </a:pPr>
              <a:r>
                <a:rPr lang="en-US" sz="1600" dirty="0">
                  <a:latin typeface="Amazon Ember" panose="020B0603020204020204" pitchFamily="34" charset="0"/>
                  <a:ea typeface="Amazon Ember" panose="020B0603020204020204" pitchFamily="34" charset="0"/>
                  <a:cs typeface="Amazon Ember" panose="020B0603020204020204" pitchFamily="34" charset="0"/>
                </a:rPr>
                <a:t>Hypervisor</a:t>
              </a:r>
            </a:p>
          </p:txBody>
        </p:sp>
      </p:grpSp>
      <p:pic>
        <p:nvPicPr>
          <p:cNvPr id="9" name="Picture 8" descr="EC2-Instance-with-Cloud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747" y="4101397"/>
            <a:ext cx="975360" cy="975360"/>
          </a:xfrm>
          <a:prstGeom prst="rect">
            <a:avLst/>
          </a:prstGeom>
        </p:spPr>
      </p:pic>
      <p:sp>
        <p:nvSpPr>
          <p:cNvPr id="10" name="TextBox 9"/>
          <p:cNvSpPr txBox="1"/>
          <p:nvPr/>
        </p:nvSpPr>
        <p:spPr>
          <a:xfrm>
            <a:off x="250119" y="5092155"/>
            <a:ext cx="3088616"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EC2 instance with CloudWatch</a:t>
            </a:r>
          </a:p>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Detailed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monitoring</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descr="CloudWatch-Alar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221" y="4365464"/>
            <a:ext cx="975360" cy="975360"/>
          </a:xfrm>
          <a:prstGeom prst="rect">
            <a:avLst/>
          </a:prstGeom>
        </p:spPr>
      </p:pic>
      <p:pic>
        <p:nvPicPr>
          <p:cNvPr id="12" name="Picture 11" descr="CloudWa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707" y="4363823"/>
            <a:ext cx="975360" cy="975360"/>
          </a:xfrm>
          <a:prstGeom prst="rect">
            <a:avLst/>
          </a:prstGeom>
        </p:spPr>
      </p:pic>
      <p:sp>
        <p:nvSpPr>
          <p:cNvPr id="13" name="TextBox 12"/>
          <p:cNvSpPr txBox="1"/>
          <p:nvPr/>
        </p:nvSpPr>
        <p:spPr>
          <a:xfrm>
            <a:off x="4421809" y="5461579"/>
            <a:ext cx="1647852" cy="492443"/>
          </a:xfrm>
          <a:prstGeom prst="rect">
            <a:avLst/>
          </a:prstGeom>
          <a:noFill/>
        </p:spPr>
        <p:txBody>
          <a:bodyPr wrap="square" lIns="0" tIns="0" rIns="0" bIns="0" rtlCol="0">
            <a:spAutoFit/>
          </a:bodyPr>
          <a:lstStyle/>
          <a:p>
            <a:pPr algn="ctr"/>
            <a:r>
              <a:rPr lang="en-US" sz="1600" dirty="0" smtClean="0">
                <a:latin typeface="Amazon Ember" panose="020B0603020204020204" pitchFamily="34" charset="0"/>
                <a:ea typeface="Amazon Ember" panose="020B0603020204020204" pitchFamily="34" charset="0"/>
                <a:cs typeface="Amazon Ember" panose="020B0603020204020204" pitchFamily="34" charset="0"/>
              </a:rPr>
              <a:t> Amazon CloudWatch</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p:cNvSpPr txBox="1"/>
          <p:nvPr/>
        </p:nvSpPr>
        <p:spPr>
          <a:xfrm>
            <a:off x="6520973" y="5474446"/>
            <a:ext cx="1925856"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CPU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utilization </a:t>
            </a:r>
            <a:r>
              <a:rPr lang="en-US" sz="1600" dirty="0">
                <a:latin typeface="Amazon Ember" panose="020B0603020204020204" pitchFamily="34" charset="0"/>
                <a:ea typeface="Amazon Ember" panose="020B0603020204020204" pitchFamily="34" charset="0"/>
                <a:cs typeface="Amazon Ember" panose="020B0603020204020204" pitchFamily="34" charset="0"/>
              </a:rPr>
              <a:t>&gt;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x% </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(CloudWatch</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 alarm)</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TextBox 14"/>
          <p:cNvSpPr txBox="1"/>
          <p:nvPr/>
        </p:nvSpPr>
        <p:spPr>
          <a:xfrm>
            <a:off x="3227508" y="4256849"/>
            <a:ext cx="1774688"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CPU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utilization</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(standard metric)</a:t>
            </a:r>
          </a:p>
        </p:txBody>
      </p:sp>
      <p:cxnSp>
        <p:nvCxnSpPr>
          <p:cNvPr id="16" name="Elbow Connector 15"/>
          <p:cNvCxnSpPr>
            <a:stCxn id="9" idx="0"/>
            <a:endCxn id="12" idx="0"/>
          </p:cNvCxnSpPr>
          <p:nvPr/>
        </p:nvCxnSpPr>
        <p:spPr>
          <a:xfrm rot="16200000" flipH="1">
            <a:off x="3419194" y="2476629"/>
            <a:ext cx="262425" cy="3511960"/>
          </a:xfrm>
          <a:prstGeom prst="bentConnector3">
            <a:avLst>
              <a:gd name="adj1" fmla="val -116147"/>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216217" y="2837382"/>
            <a:ext cx="2319620" cy="492443"/>
          </a:xfrm>
          <a:prstGeom prst="rect">
            <a:avLst/>
          </a:prstGeom>
          <a:noFill/>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httpd Memory </a:t>
            </a:r>
            <a:r>
              <a:rPr lang="en-US" sz="1600" dirty="0" smtClean="0">
                <a:latin typeface="+mj-lt"/>
                <a:ea typeface="Amazon Ember" panose="020B0603020204020204" pitchFamily="34" charset="0"/>
                <a:cs typeface="Amazon Ember" panose="020B0603020204020204" pitchFamily="34" charset="0"/>
              </a:rPr>
              <a:t>utilization</a:t>
            </a:r>
            <a:endParaRPr lang="en-US" sz="1600" dirty="0">
              <a:latin typeface="+mj-lt"/>
              <a:ea typeface="Amazon Ember" panose="020B0603020204020204" pitchFamily="34" charset="0"/>
              <a:cs typeface="Amazon Ember" panose="020B0603020204020204" pitchFamily="34" charset="0"/>
            </a:endParaRPr>
          </a:p>
          <a:p>
            <a:pPr algn="ctr"/>
            <a:r>
              <a:rPr lang="en-US" sz="1600" dirty="0">
                <a:latin typeface="+mj-lt"/>
                <a:ea typeface="Amazon Ember" panose="020B0603020204020204" pitchFamily="34" charset="0"/>
                <a:cs typeface="Amazon Ember" panose="020B0603020204020204" pitchFamily="34" charset="0"/>
              </a:rPr>
              <a:t>(custom metric)</a:t>
            </a:r>
          </a:p>
        </p:txBody>
      </p:sp>
      <p:cxnSp>
        <p:nvCxnSpPr>
          <p:cNvPr id="18" name="Straight Arrow Connector 17"/>
          <p:cNvCxnSpPr>
            <a:stCxn id="12" idx="3"/>
            <a:endCxn id="11" idx="1"/>
          </p:cNvCxnSpPr>
          <p:nvPr/>
        </p:nvCxnSpPr>
        <p:spPr>
          <a:xfrm>
            <a:off x="5794067" y="4851504"/>
            <a:ext cx="1202155" cy="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descr="SN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1059" y="2442183"/>
            <a:ext cx="975360" cy="975360"/>
          </a:xfrm>
          <a:prstGeom prst="rect">
            <a:avLst/>
          </a:prstGeom>
        </p:spPr>
      </p:pic>
      <p:pic>
        <p:nvPicPr>
          <p:cNvPr id="20" name="Picture 19" descr="SQ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4615" y="4363011"/>
            <a:ext cx="975360" cy="975360"/>
          </a:xfrm>
          <a:prstGeom prst="rect">
            <a:avLst/>
          </a:prstGeom>
        </p:spPr>
      </p:pic>
      <p:cxnSp>
        <p:nvCxnSpPr>
          <p:cNvPr id="21" name="Elbow Connector 20"/>
          <p:cNvCxnSpPr>
            <a:stCxn id="11" idx="3"/>
            <a:endCxn id="19" idx="2"/>
          </p:cNvCxnSpPr>
          <p:nvPr/>
        </p:nvCxnSpPr>
        <p:spPr>
          <a:xfrm flipV="1">
            <a:off x="7971582" y="3417544"/>
            <a:ext cx="377157" cy="14356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069660" y="2588351"/>
            <a:ext cx="1925856"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SNS alert </a:t>
            </a:r>
            <a:br>
              <a:rPr lang="en-US" sz="1600" dirty="0">
                <a:latin typeface="Amazon Ember" panose="020B0603020204020204" pitchFamily="34" charset="0"/>
                <a:ea typeface="Amazon Ember" panose="020B0603020204020204" pitchFamily="34" charset="0"/>
                <a:cs typeface="Amazon Ember" panose="020B0603020204020204" pitchFamily="34" charset="0"/>
              </a:rPr>
            </a:br>
            <a:r>
              <a:rPr lang="en-US" sz="1600" dirty="0">
                <a:latin typeface="Amazon Ember" panose="020B0603020204020204" pitchFamily="34" charset="0"/>
                <a:ea typeface="Amazon Ember" panose="020B0603020204020204" pitchFamily="34" charset="0"/>
                <a:cs typeface="Amazon Ember" panose="020B0603020204020204" pitchFamily="34" charset="0"/>
              </a:rPr>
              <a:t>(email notification)</a:t>
            </a:r>
          </a:p>
        </p:txBody>
      </p:sp>
      <p:sp>
        <p:nvSpPr>
          <p:cNvPr id="23" name="TextBox 22"/>
          <p:cNvSpPr txBox="1"/>
          <p:nvPr/>
        </p:nvSpPr>
        <p:spPr>
          <a:xfrm>
            <a:off x="9989367" y="5474446"/>
            <a:ext cx="1925856"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SQS </a:t>
            </a:r>
          </a:p>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work item</a:t>
            </a:r>
          </a:p>
        </p:txBody>
      </p:sp>
      <p:pic>
        <p:nvPicPr>
          <p:cNvPr id="24" name="Picture 23" descr="Clien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4615" y="2436412"/>
            <a:ext cx="975360" cy="975360"/>
          </a:xfrm>
          <a:prstGeom prst="rect">
            <a:avLst/>
          </a:prstGeom>
        </p:spPr>
      </p:pic>
      <p:sp>
        <p:nvSpPr>
          <p:cNvPr id="25" name="TextBox 24"/>
          <p:cNvSpPr txBox="1"/>
          <p:nvPr/>
        </p:nvSpPr>
        <p:spPr>
          <a:xfrm>
            <a:off x="9989367" y="3420783"/>
            <a:ext cx="1925856" cy="492443"/>
          </a:xfrm>
          <a:prstGeom prst="rect">
            <a:avLst/>
          </a:prstGeom>
          <a:no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Third-party paging/</a:t>
            </a:r>
          </a:p>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tracking system</a:t>
            </a:r>
          </a:p>
        </p:txBody>
      </p:sp>
      <p:cxnSp>
        <p:nvCxnSpPr>
          <p:cNvPr id="26" name="Straight Arrow Connector 25"/>
          <p:cNvCxnSpPr>
            <a:stCxn id="19" idx="3"/>
            <a:endCxn id="24" idx="1"/>
          </p:cNvCxnSpPr>
          <p:nvPr/>
        </p:nvCxnSpPr>
        <p:spPr>
          <a:xfrm flipV="1">
            <a:off x="8836419" y="2924092"/>
            <a:ext cx="1628196" cy="5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1" idx="3"/>
            <a:endCxn id="20" idx="1"/>
          </p:cNvCxnSpPr>
          <p:nvPr/>
        </p:nvCxnSpPr>
        <p:spPr>
          <a:xfrm flipV="1">
            <a:off x="7971582" y="4850691"/>
            <a:ext cx="2493033" cy="245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2" idx="1"/>
          </p:cNvCxnSpPr>
          <p:nvPr/>
        </p:nvCxnSpPr>
        <p:spPr>
          <a:xfrm>
            <a:off x="3404639" y="4850691"/>
            <a:ext cx="1414068" cy="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5545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CloudWatch</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a:p>
        </p:txBody>
      </p:sp>
      <p:grpSp>
        <p:nvGrpSpPr>
          <p:cNvPr id="5" name="Group 4"/>
          <p:cNvGrpSpPr/>
          <p:nvPr/>
        </p:nvGrpSpPr>
        <p:grpSpPr>
          <a:xfrm>
            <a:off x="838200" y="1895510"/>
            <a:ext cx="3723706" cy="3624184"/>
            <a:chOff x="838200" y="1923220"/>
            <a:chExt cx="3723706" cy="3624184"/>
          </a:xfrm>
        </p:grpSpPr>
        <p:grpSp>
          <p:nvGrpSpPr>
            <p:cNvPr id="6" name="Group 5"/>
            <p:cNvGrpSpPr/>
            <p:nvPr/>
          </p:nvGrpSpPr>
          <p:grpSpPr>
            <a:xfrm>
              <a:off x="838200" y="1923220"/>
              <a:ext cx="3723706" cy="382097"/>
              <a:chOff x="838200" y="1974262"/>
              <a:chExt cx="3723706" cy="382097"/>
            </a:xfrm>
          </p:grpSpPr>
          <p:sp>
            <p:nvSpPr>
              <p:cNvPr id="27" name="Oval 26">
                <a:extLst>
                  <a:ext uri="{FF2B5EF4-FFF2-40B4-BE49-F238E27FC236}">
                    <a16:creationId xmlns:a16="http://schemas.microsoft.com/office/drawing/2014/main" id="{F1DA6F65-7A64-4DF1-AC3C-7FFC00F3546F}"/>
                  </a:ext>
                </a:extLst>
              </p:cNvPr>
              <p:cNvSpPr/>
              <p:nvPr/>
            </p:nvSpPr>
            <p:spPr>
              <a:xfrm>
                <a:off x="838200" y="1974262"/>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1</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TextBox 27">
                <a:extLst>
                  <a:ext uri="{FF2B5EF4-FFF2-40B4-BE49-F238E27FC236}">
                    <a16:creationId xmlns:a16="http://schemas.microsoft.com/office/drawing/2014/main" id="{BEA47C1B-5E8E-48C5-AF8B-FAF736CD2B67}"/>
                  </a:ext>
                </a:extLst>
              </p:cNvPr>
              <p:cNvSpPr txBox="1"/>
              <p:nvPr/>
            </p:nvSpPr>
            <p:spPr>
              <a:xfrm>
                <a:off x="1399222" y="2042200"/>
                <a:ext cx="3162684" cy="246221"/>
              </a:xfrm>
              <a:prstGeom prst="rect">
                <a:avLst/>
              </a:prstGeom>
              <a:noFill/>
            </p:spPr>
            <p:txBody>
              <a:bodyPr wrap="square" lIns="0" tIns="0" rIns="0" bIns="0" rtlCol="0">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Metrics (have retention period)</a:t>
                </a:r>
              </a:p>
            </p:txBody>
          </p:sp>
        </p:grpSp>
        <p:cxnSp>
          <p:nvCxnSpPr>
            <p:cNvPr id="7" name="Straight Connector 6">
              <a:extLst>
                <a:ext uri="{FF2B5EF4-FFF2-40B4-BE49-F238E27FC236}">
                  <a16:creationId xmlns:a16="http://schemas.microsoft.com/office/drawing/2014/main" id="{62CB11A6-22A2-4170-9EEB-3335622CD530}"/>
                </a:ext>
              </a:extLst>
            </p:cNvPr>
            <p:cNvCxnSpPr/>
            <p:nvPr/>
          </p:nvCxnSpPr>
          <p:spPr>
            <a:xfrm>
              <a:off x="1399221" y="2438477"/>
              <a:ext cx="28307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38200" y="2571637"/>
              <a:ext cx="3391766" cy="382097"/>
              <a:chOff x="838200" y="2555887"/>
              <a:chExt cx="3391766" cy="382097"/>
            </a:xfrm>
          </p:grpSpPr>
          <p:sp>
            <p:nvSpPr>
              <p:cNvPr id="25" name="Oval 24">
                <a:extLst>
                  <a:ext uri="{FF2B5EF4-FFF2-40B4-BE49-F238E27FC236}">
                    <a16:creationId xmlns:a16="http://schemas.microsoft.com/office/drawing/2014/main" id="{F1DA6F65-7A64-4DF1-AC3C-7FFC00F3546F}"/>
                  </a:ext>
                </a:extLst>
              </p:cNvPr>
              <p:cNvSpPr/>
              <p:nvPr/>
            </p:nvSpPr>
            <p:spPr>
              <a:xfrm>
                <a:off x="838200" y="2555887"/>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2</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extBox 25">
                <a:extLst>
                  <a:ext uri="{FF2B5EF4-FFF2-40B4-BE49-F238E27FC236}">
                    <a16:creationId xmlns:a16="http://schemas.microsoft.com/office/drawing/2014/main" id="{BEA47C1B-5E8E-48C5-AF8B-FAF736CD2B67}"/>
                  </a:ext>
                </a:extLst>
              </p:cNvPr>
              <p:cNvSpPr txBox="1"/>
              <p:nvPr/>
            </p:nvSpPr>
            <p:spPr>
              <a:xfrm>
                <a:off x="1399222" y="2623825"/>
                <a:ext cx="2830744" cy="246221"/>
              </a:xfrm>
              <a:prstGeom prst="rect">
                <a:avLst/>
              </a:prstGeom>
              <a:noFill/>
            </p:spPr>
            <p:txBody>
              <a:bodyPr wrap="square" lIns="0" tIns="0" rIns="0" bIns="0" rtlCol="0">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Alarms</a:t>
                </a:r>
              </a:p>
            </p:txBody>
          </p:sp>
        </p:grpSp>
        <p:grpSp>
          <p:nvGrpSpPr>
            <p:cNvPr id="9" name="Group 8"/>
            <p:cNvGrpSpPr/>
            <p:nvPr/>
          </p:nvGrpSpPr>
          <p:grpSpPr>
            <a:xfrm>
              <a:off x="838200" y="3220054"/>
              <a:ext cx="3391766" cy="382097"/>
              <a:chOff x="838200" y="3095425"/>
              <a:chExt cx="3391766" cy="382097"/>
            </a:xfrm>
          </p:grpSpPr>
          <p:sp>
            <p:nvSpPr>
              <p:cNvPr id="23" name="Oval 22">
                <a:extLst>
                  <a:ext uri="{FF2B5EF4-FFF2-40B4-BE49-F238E27FC236}">
                    <a16:creationId xmlns:a16="http://schemas.microsoft.com/office/drawing/2014/main" id="{F1DA6F65-7A64-4DF1-AC3C-7FFC00F3546F}"/>
                  </a:ext>
                </a:extLst>
              </p:cNvPr>
              <p:cNvSpPr/>
              <p:nvPr/>
            </p:nvSpPr>
            <p:spPr>
              <a:xfrm>
                <a:off x="838200" y="3095425"/>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3</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TextBox 23">
                <a:extLst>
                  <a:ext uri="{FF2B5EF4-FFF2-40B4-BE49-F238E27FC236}">
                    <a16:creationId xmlns:a16="http://schemas.microsoft.com/office/drawing/2014/main" id="{BEA47C1B-5E8E-48C5-AF8B-FAF736CD2B67}"/>
                  </a:ext>
                </a:extLst>
              </p:cNvPr>
              <p:cNvSpPr txBox="1"/>
              <p:nvPr/>
            </p:nvSpPr>
            <p:spPr>
              <a:xfrm>
                <a:off x="1399222" y="3163363"/>
                <a:ext cx="2830744" cy="246221"/>
              </a:xfrm>
              <a:prstGeom prst="rect">
                <a:avLst/>
              </a:prstGeom>
              <a:noFill/>
            </p:spPr>
            <p:txBody>
              <a:bodyPr wrap="square" lIns="0" tIns="0" rIns="0" bIns="0" rtlCol="0">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Period</a:t>
                </a:r>
              </a:p>
            </p:txBody>
          </p:sp>
        </p:grpSp>
        <p:grpSp>
          <p:nvGrpSpPr>
            <p:cNvPr id="10" name="Group 9"/>
            <p:cNvGrpSpPr/>
            <p:nvPr/>
          </p:nvGrpSpPr>
          <p:grpSpPr>
            <a:xfrm>
              <a:off x="838200" y="3868471"/>
              <a:ext cx="3391766" cy="382097"/>
              <a:chOff x="838200" y="3719137"/>
              <a:chExt cx="3391766" cy="382097"/>
            </a:xfrm>
          </p:grpSpPr>
          <p:sp>
            <p:nvSpPr>
              <p:cNvPr id="21" name="Oval 20">
                <a:extLst>
                  <a:ext uri="{FF2B5EF4-FFF2-40B4-BE49-F238E27FC236}">
                    <a16:creationId xmlns:a16="http://schemas.microsoft.com/office/drawing/2014/main" id="{F1DA6F65-7A64-4DF1-AC3C-7FFC00F3546F}"/>
                  </a:ext>
                </a:extLst>
              </p:cNvPr>
              <p:cNvSpPr/>
              <p:nvPr/>
            </p:nvSpPr>
            <p:spPr>
              <a:xfrm>
                <a:off x="838200" y="3719137"/>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4</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TextBox 21">
                <a:extLst>
                  <a:ext uri="{FF2B5EF4-FFF2-40B4-BE49-F238E27FC236}">
                    <a16:creationId xmlns:a16="http://schemas.microsoft.com/office/drawing/2014/main" id="{BEA47C1B-5E8E-48C5-AF8B-FAF736CD2B67}"/>
                  </a:ext>
                </a:extLst>
              </p:cNvPr>
              <p:cNvSpPr txBox="1"/>
              <p:nvPr/>
            </p:nvSpPr>
            <p:spPr>
              <a:xfrm>
                <a:off x="1399222" y="3787075"/>
                <a:ext cx="2830744" cy="246221"/>
              </a:xfrm>
              <a:prstGeom prst="rect">
                <a:avLst/>
              </a:prstGeom>
              <a:noFill/>
            </p:spPr>
            <p:txBody>
              <a:bodyPr wrap="square" lIns="0" tIns="0" rIns="0" bIns="0" rtlCol="0">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Statistics</a:t>
                </a:r>
              </a:p>
            </p:txBody>
          </p:sp>
        </p:grpSp>
        <p:grpSp>
          <p:nvGrpSpPr>
            <p:cNvPr id="11" name="Group 10"/>
            <p:cNvGrpSpPr/>
            <p:nvPr/>
          </p:nvGrpSpPr>
          <p:grpSpPr>
            <a:xfrm>
              <a:off x="838200" y="4516888"/>
              <a:ext cx="3391766" cy="382097"/>
              <a:chOff x="838200" y="4300762"/>
              <a:chExt cx="3391766" cy="382097"/>
            </a:xfrm>
          </p:grpSpPr>
          <p:sp>
            <p:nvSpPr>
              <p:cNvPr id="19" name="Oval 18">
                <a:extLst>
                  <a:ext uri="{FF2B5EF4-FFF2-40B4-BE49-F238E27FC236}">
                    <a16:creationId xmlns:a16="http://schemas.microsoft.com/office/drawing/2014/main" id="{F1DA6F65-7A64-4DF1-AC3C-7FFC00F3546F}"/>
                  </a:ext>
                </a:extLst>
              </p:cNvPr>
              <p:cNvSpPr/>
              <p:nvPr/>
            </p:nvSpPr>
            <p:spPr>
              <a:xfrm>
                <a:off x="838200" y="4300762"/>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5</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TextBox 19">
                <a:extLst>
                  <a:ext uri="{FF2B5EF4-FFF2-40B4-BE49-F238E27FC236}">
                    <a16:creationId xmlns:a16="http://schemas.microsoft.com/office/drawing/2014/main" id="{BEA47C1B-5E8E-48C5-AF8B-FAF736CD2B67}"/>
                  </a:ext>
                </a:extLst>
              </p:cNvPr>
              <p:cNvSpPr txBox="1"/>
              <p:nvPr/>
            </p:nvSpPr>
            <p:spPr>
              <a:xfrm>
                <a:off x="1399222" y="4368700"/>
                <a:ext cx="2830744" cy="246221"/>
              </a:xfrm>
              <a:prstGeom prst="rect">
                <a:avLst/>
              </a:prstGeom>
              <a:noFill/>
            </p:spPr>
            <p:txBody>
              <a:bodyPr wrap="square" lIns="0" tIns="0" rIns="0" bIns="0" rtlCol="0">
                <a:spAutoFit/>
              </a:bodyPr>
              <a:lstStyle/>
              <a:p>
                <a:r>
                  <a:rPr lang="en-US" sz="16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StatisticSets</a:t>
                </a:r>
                <a:endPar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2" name="Group 11"/>
            <p:cNvGrpSpPr/>
            <p:nvPr/>
          </p:nvGrpSpPr>
          <p:grpSpPr>
            <a:xfrm>
              <a:off x="838200" y="5165307"/>
              <a:ext cx="3391766" cy="382097"/>
              <a:chOff x="838200" y="4926973"/>
              <a:chExt cx="3391766" cy="382097"/>
            </a:xfrm>
          </p:grpSpPr>
          <p:sp>
            <p:nvSpPr>
              <p:cNvPr id="17" name="Oval 16">
                <a:extLst>
                  <a:ext uri="{FF2B5EF4-FFF2-40B4-BE49-F238E27FC236}">
                    <a16:creationId xmlns:a16="http://schemas.microsoft.com/office/drawing/2014/main" id="{F1DA6F65-7A64-4DF1-AC3C-7FFC00F3546F}"/>
                  </a:ext>
                </a:extLst>
              </p:cNvPr>
              <p:cNvSpPr/>
              <p:nvPr/>
            </p:nvSpPr>
            <p:spPr>
              <a:xfrm>
                <a:off x="838200" y="4926973"/>
                <a:ext cx="382097" cy="382097"/>
              </a:xfrm>
              <a:prstGeom prst="ellipse">
                <a:avLst/>
              </a:prstGeom>
              <a:solidFill>
                <a:srgbClr val="2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6</a:t>
                </a:r>
                <a:endParaRPr lang="id-ID" sz="1200" b="1"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TextBox 17">
                <a:extLst>
                  <a:ext uri="{FF2B5EF4-FFF2-40B4-BE49-F238E27FC236}">
                    <a16:creationId xmlns:a16="http://schemas.microsoft.com/office/drawing/2014/main" id="{BEA47C1B-5E8E-48C5-AF8B-FAF736CD2B67}"/>
                  </a:ext>
                </a:extLst>
              </p:cNvPr>
              <p:cNvSpPr txBox="1"/>
              <p:nvPr/>
            </p:nvSpPr>
            <p:spPr>
              <a:xfrm>
                <a:off x="1399222" y="4994911"/>
                <a:ext cx="2830744" cy="246221"/>
              </a:xfrm>
              <a:prstGeom prst="rect">
                <a:avLst/>
              </a:prstGeom>
              <a:noFill/>
            </p:spPr>
            <p:txBody>
              <a:bodyPr wrap="square" lIns="0" tIns="0" rIns="0" bIns="0" rtlCol="0">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CloudWatch </a:t>
                </a:r>
                <a:r>
                  <a:rPr lang="en-US" sz="160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Logs</a:t>
                </a:r>
                <a:endPar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 name="Straight Connector 12">
              <a:extLst>
                <a:ext uri="{FF2B5EF4-FFF2-40B4-BE49-F238E27FC236}">
                  <a16:creationId xmlns:a16="http://schemas.microsoft.com/office/drawing/2014/main" id="{62CB11A6-22A2-4170-9EEB-3335622CD530}"/>
                </a:ext>
              </a:extLst>
            </p:cNvPr>
            <p:cNvCxnSpPr/>
            <p:nvPr/>
          </p:nvCxnSpPr>
          <p:spPr>
            <a:xfrm>
              <a:off x="1399221" y="3086894"/>
              <a:ext cx="28307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CB11A6-22A2-4170-9EEB-3335622CD530}"/>
                </a:ext>
              </a:extLst>
            </p:cNvPr>
            <p:cNvCxnSpPr/>
            <p:nvPr/>
          </p:nvCxnSpPr>
          <p:spPr>
            <a:xfrm>
              <a:off x="1399221" y="3735311"/>
              <a:ext cx="28307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CB11A6-22A2-4170-9EEB-3335622CD530}"/>
                </a:ext>
              </a:extLst>
            </p:cNvPr>
            <p:cNvCxnSpPr/>
            <p:nvPr/>
          </p:nvCxnSpPr>
          <p:spPr>
            <a:xfrm>
              <a:off x="1399221" y="4383728"/>
              <a:ext cx="28307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CB11A6-22A2-4170-9EEB-3335622CD530}"/>
                </a:ext>
              </a:extLst>
            </p:cNvPr>
            <p:cNvCxnSpPr/>
            <p:nvPr/>
          </p:nvCxnSpPr>
          <p:spPr>
            <a:xfrm>
              <a:off x="1399221" y="5032145"/>
              <a:ext cx="28307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29" name="Picture 2" descr="Alarm threshold trigger alarm"/>
          <p:cNvPicPr>
            <a:picLocks noChangeAspect="1" noChangeArrowheads="1"/>
          </p:cNvPicPr>
          <p:nvPr/>
        </p:nvPicPr>
        <p:blipFill rotWithShape="1">
          <a:blip r:embed="rId3">
            <a:extLst>
              <a:ext uri="{28A0092B-C50C-407E-A947-70E740481C1C}">
                <a14:useLocalDpi xmlns:a14="http://schemas.microsoft.com/office/drawing/2010/main" val="0"/>
              </a:ext>
            </a:extLst>
          </a:blip>
          <a:srcRect l="2789" t="2284" r="2175" b="3752"/>
          <a:stretch/>
        </p:blipFill>
        <p:spPr bwMode="auto">
          <a:xfrm>
            <a:off x="4890593" y="1189176"/>
            <a:ext cx="6789182" cy="489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1638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6</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cxnSp>
        <p:nvCxnSpPr>
          <p:cNvPr id="5" name="Straight Connector 4">
            <a:extLst>
              <a:ext uri="{FF2B5EF4-FFF2-40B4-BE49-F238E27FC236}">
                <a16:creationId xmlns:a16="http://schemas.microsoft.com/office/drawing/2014/main" id="{AFFE413E-5C09-44E8-8B90-2DEC4721B81F}"/>
              </a:ext>
            </a:extLst>
          </p:cNvPr>
          <p:cNvCxnSpPr/>
          <p:nvPr/>
        </p:nvCxnSpPr>
        <p:spPr>
          <a:xfrm>
            <a:off x="6096000" y="1842145"/>
            <a:ext cx="0" cy="371027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Round Diagonal Corner Rectangle 25">
            <a:extLst>
              <a:ext uri="{FF2B5EF4-FFF2-40B4-BE49-F238E27FC236}">
                <a16:creationId xmlns:a16="http://schemas.microsoft.com/office/drawing/2014/main" id="{20D4185F-B262-4D8D-8BE5-9A896BE2F218}"/>
              </a:ext>
            </a:extLst>
          </p:cNvPr>
          <p:cNvSpPr/>
          <p:nvPr/>
        </p:nvSpPr>
        <p:spPr>
          <a:xfrm>
            <a:off x="467832" y="1395872"/>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93E64AB4-9321-4C27-B977-3687DAE6D5CD}"/>
              </a:ext>
            </a:extLst>
          </p:cNvPr>
          <p:cNvSpPr/>
          <p:nvPr/>
        </p:nvSpPr>
        <p:spPr>
          <a:xfrm>
            <a:off x="6515097" y="3637143"/>
            <a:ext cx="4838701"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A. OK</a:t>
            </a:r>
          </a:p>
        </p:txBody>
      </p:sp>
      <p:sp>
        <p:nvSpPr>
          <p:cNvPr id="8" name="Rectangle 7">
            <a:extLst>
              <a:ext uri="{FF2B5EF4-FFF2-40B4-BE49-F238E27FC236}">
                <a16:creationId xmlns:a16="http://schemas.microsoft.com/office/drawing/2014/main" id="{7FE2199B-A06F-4374-A745-D31E3BC274E7}"/>
              </a:ext>
            </a:extLst>
          </p:cNvPr>
          <p:cNvSpPr/>
          <p:nvPr/>
        </p:nvSpPr>
        <p:spPr>
          <a:xfrm>
            <a:off x="6459406" y="4632960"/>
            <a:ext cx="4893130"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C. </a:t>
            </a:r>
            <a:r>
              <a:rPr lang="en-US" dirty="0" smtClean="0">
                <a:latin typeface="Amazon Ember" panose="020B0603020204020204" pitchFamily="34" charset="0"/>
                <a:ea typeface="Amazon Ember" panose="020B0603020204020204" pitchFamily="34" charset="0"/>
                <a:cs typeface="Amazon Ember" panose="020B0603020204020204" pitchFamily="34" charset="0"/>
              </a:rPr>
              <a:t>Insufficient Data</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38956F0D-E730-4FE5-92C8-8C8D4CCB4474}"/>
              </a:ext>
            </a:extLst>
          </p:cNvPr>
          <p:cNvSpPr/>
          <p:nvPr/>
        </p:nvSpPr>
        <p:spPr>
          <a:xfrm>
            <a:off x="6492240" y="4130040"/>
            <a:ext cx="4893130"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B. </a:t>
            </a:r>
            <a:r>
              <a:rPr lang="en-US" dirty="0" smtClean="0">
                <a:latin typeface="Amazon Ember" panose="020B0603020204020204" pitchFamily="34" charset="0"/>
                <a:ea typeface="Amazon Ember" panose="020B0603020204020204" pitchFamily="34" charset="0"/>
                <a:cs typeface="Amazon Ember" panose="020B0603020204020204" pitchFamily="34" charset="0"/>
              </a:rPr>
              <a:t>Alarm</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 Diagonal Corner Rectangle 26">
            <a:extLst>
              <a:ext uri="{FF2B5EF4-FFF2-40B4-BE49-F238E27FC236}">
                <a16:creationId xmlns:a16="http://schemas.microsoft.com/office/drawing/2014/main" id="{48445FBB-475E-4A3F-B0DB-A024FE3F59AC}"/>
              </a:ext>
            </a:extLst>
          </p:cNvPr>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Oval 10">
            <a:extLst>
              <a:ext uri="{FF2B5EF4-FFF2-40B4-BE49-F238E27FC236}">
                <a16:creationId xmlns:a16="http://schemas.microsoft.com/office/drawing/2014/main" id="{A304A817-92BF-4C5F-95CC-973A88798B51}"/>
              </a:ext>
            </a:extLst>
          </p:cNvPr>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 name="Group 11">
            <a:extLst>
              <a:ext uri="{FF2B5EF4-FFF2-40B4-BE49-F238E27FC236}">
                <a16:creationId xmlns:a16="http://schemas.microsoft.com/office/drawing/2014/main" id="{5A5AF271-D837-4856-B563-EFFDF8B81590}"/>
              </a:ext>
            </a:extLst>
          </p:cNvPr>
          <p:cNvGrpSpPr/>
          <p:nvPr/>
        </p:nvGrpSpPr>
        <p:grpSpPr>
          <a:xfrm>
            <a:off x="2686020" y="3269501"/>
            <a:ext cx="1143059" cy="1122916"/>
            <a:chOff x="9161463" y="4692650"/>
            <a:chExt cx="360363" cy="354013"/>
          </a:xfrm>
        </p:grpSpPr>
        <p:sp>
          <p:nvSpPr>
            <p:cNvPr id="13" name="Freeform 156">
              <a:extLst>
                <a:ext uri="{FF2B5EF4-FFF2-40B4-BE49-F238E27FC236}">
                  <a16:creationId xmlns:a16="http://schemas.microsoft.com/office/drawing/2014/main" id="{8DFFB52D-5622-4514-957E-FE5DE82450FC}"/>
                </a:ext>
              </a:extLst>
            </p:cNvPr>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157">
              <a:extLst>
                <a:ext uri="{FF2B5EF4-FFF2-40B4-BE49-F238E27FC236}">
                  <a16:creationId xmlns:a16="http://schemas.microsoft.com/office/drawing/2014/main" id="{589850A1-EF92-4EDC-82EB-B4917F67A657}"/>
                </a:ext>
              </a:extLst>
            </p:cNvPr>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8">
              <a:extLst>
                <a:ext uri="{FF2B5EF4-FFF2-40B4-BE49-F238E27FC236}">
                  <a16:creationId xmlns:a16="http://schemas.microsoft.com/office/drawing/2014/main" id="{F6634287-DCAF-4D4C-AD82-6E580329F479}"/>
                </a:ext>
              </a:extLst>
            </p:cNvPr>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9">
              <a:extLst>
                <a:ext uri="{FF2B5EF4-FFF2-40B4-BE49-F238E27FC236}">
                  <a16:creationId xmlns:a16="http://schemas.microsoft.com/office/drawing/2014/main" id="{DDE5FFA6-22F0-4155-B05A-BA63F83B07C7}"/>
                </a:ext>
              </a:extLst>
            </p:cNvPr>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7" name="Rectangle 16">
            <a:extLst>
              <a:ext uri="{FF2B5EF4-FFF2-40B4-BE49-F238E27FC236}">
                <a16:creationId xmlns:a16="http://schemas.microsoft.com/office/drawing/2014/main" id="{C08967EC-10D6-41E6-9854-0E43EB914BDE}"/>
              </a:ext>
            </a:extLst>
          </p:cNvPr>
          <p:cNvSpPr/>
          <p:nvPr/>
        </p:nvSpPr>
        <p:spPr>
          <a:xfrm>
            <a:off x="6487883" y="5135880"/>
            <a:ext cx="4893130"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D. </a:t>
            </a:r>
            <a:r>
              <a:rPr lang="en-US" dirty="0" smtClean="0">
                <a:latin typeface="Amazon Ember" panose="020B0603020204020204" pitchFamily="34" charset="0"/>
                <a:ea typeface="Amazon Ember" panose="020B0603020204020204" pitchFamily="34" charset="0"/>
                <a:cs typeface="Amazon Ember" panose="020B0603020204020204" pitchFamily="34" charset="0"/>
              </a:rPr>
              <a:t>Insufficient </a:t>
            </a:r>
            <a:r>
              <a:rPr lang="en-US" dirty="0">
                <a:latin typeface="Amazon Ember" panose="020B0603020204020204" pitchFamily="34" charset="0"/>
                <a:ea typeface="Amazon Ember" panose="020B0603020204020204" pitchFamily="34" charset="0"/>
                <a:cs typeface="Amazon Ember" panose="020B0603020204020204" pitchFamily="34" charset="0"/>
              </a:rPr>
              <a:t>CPU</a:t>
            </a:r>
          </a:p>
        </p:txBody>
      </p:sp>
      <p:sp>
        <p:nvSpPr>
          <p:cNvPr id="18" name="Rectangle 17">
            <a:extLst>
              <a:ext uri="{FF2B5EF4-FFF2-40B4-BE49-F238E27FC236}">
                <a16:creationId xmlns:a16="http://schemas.microsoft.com/office/drawing/2014/main" id="{52E4EE6C-0A86-ED49-AF1E-2DC3C48D41C0}"/>
              </a:ext>
            </a:extLst>
          </p:cNvPr>
          <p:cNvSpPr/>
          <p:nvPr/>
        </p:nvSpPr>
        <p:spPr>
          <a:xfrm>
            <a:off x="6492240" y="4130044"/>
            <a:ext cx="4893130" cy="276999"/>
          </a:xfrm>
          <a:prstGeom prst="rect">
            <a:avLst/>
          </a:prstGeom>
        </p:spPr>
        <p:txBody>
          <a:bodyPr wrap="square" lIns="0" tIns="0" rIns="0" bIns="0">
            <a:spAutoFit/>
          </a:bodyPr>
          <a:lstStyle/>
          <a:p>
            <a:pPr>
              <a:spcBef>
                <a:spcPts val="1200"/>
              </a:spcBef>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 </a:t>
            </a:r>
            <a:r>
              <a:rPr lang="en-US" dirty="0" smtClean="0">
                <a:solidFill>
                  <a:srgbClr val="00B050"/>
                </a:solidFill>
                <a:latin typeface="Amazon Ember" panose="020B0603020204020204" pitchFamily="34" charset="0"/>
                <a:ea typeface="Amazon Ember" panose="020B0603020204020204" pitchFamily="34" charset="0"/>
                <a:cs typeface="Amazon Ember" panose="020B0603020204020204" pitchFamily="34" charset="0"/>
              </a:rPr>
              <a:t>Alarm</a:t>
            </a:r>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a:extLst>
              <a:ext uri="{FF2B5EF4-FFF2-40B4-BE49-F238E27FC236}">
                <a16:creationId xmlns:a16="http://schemas.microsoft.com/office/drawing/2014/main" id="{D55314AF-BC8A-824A-B885-4E0B70086B16}"/>
              </a:ext>
            </a:extLst>
          </p:cNvPr>
          <p:cNvSpPr/>
          <p:nvPr/>
        </p:nvSpPr>
        <p:spPr>
          <a:xfrm>
            <a:off x="6513835" y="3637143"/>
            <a:ext cx="4838701" cy="276999"/>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 OK</a:t>
            </a:r>
          </a:p>
        </p:txBody>
      </p:sp>
      <p:sp>
        <p:nvSpPr>
          <p:cNvPr id="20" name="Rectangle 19">
            <a:extLst>
              <a:ext uri="{FF2B5EF4-FFF2-40B4-BE49-F238E27FC236}">
                <a16:creationId xmlns:a16="http://schemas.microsoft.com/office/drawing/2014/main" id="{B7DAE1B2-11BF-534E-826C-96888F4FADF1}"/>
              </a:ext>
            </a:extLst>
          </p:cNvPr>
          <p:cNvSpPr/>
          <p:nvPr/>
        </p:nvSpPr>
        <p:spPr>
          <a:xfrm>
            <a:off x="6458788" y="4632963"/>
            <a:ext cx="4893130" cy="276999"/>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C. </a:t>
            </a:r>
            <a:r>
              <a:rPr lang="en-US" strike="sngStrike" dirty="0" smtClean="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Insufficient Data</a:t>
            </a:r>
            <a:endPar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ectangle 20">
            <a:extLst>
              <a:ext uri="{FF2B5EF4-FFF2-40B4-BE49-F238E27FC236}">
                <a16:creationId xmlns:a16="http://schemas.microsoft.com/office/drawing/2014/main" id="{47776426-D7B0-A84D-B0F8-0994800AC269}"/>
              </a:ext>
            </a:extLst>
          </p:cNvPr>
          <p:cNvSpPr/>
          <p:nvPr/>
        </p:nvSpPr>
        <p:spPr>
          <a:xfrm>
            <a:off x="6487882" y="5135683"/>
            <a:ext cx="4893130" cy="276999"/>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D. </a:t>
            </a:r>
            <a:r>
              <a:rPr lang="en-US" strike="sngStrike" dirty="0" smtClean="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Insufficient CPU</a:t>
            </a:r>
            <a:endPar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A407C31A-D345-5148-9E5F-516285320E65}"/>
              </a:ext>
            </a:extLst>
          </p:cNvPr>
          <p:cNvSpPr/>
          <p:nvPr/>
        </p:nvSpPr>
        <p:spPr>
          <a:xfrm>
            <a:off x="6515098" y="1778644"/>
            <a:ext cx="4838701" cy="1231106"/>
          </a:xfrm>
          <a:prstGeom prst="rect">
            <a:avLst/>
          </a:prstGeom>
        </p:spPr>
        <p:txBody>
          <a:bodyPr wrap="square" lIns="0" tIns="0" rIns="0" bIns="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You have configured a CloudWatch alarm to trigger when CPU rises above 60%. CPU is currently at 80%. What is the status of the alarm?</a:t>
            </a:r>
          </a:p>
        </p:txBody>
      </p:sp>
      <p:sp>
        <p:nvSpPr>
          <p:cNvPr id="23" name="Rectangle 22">
            <a:extLst>
              <a:ext uri="{FF2B5EF4-FFF2-40B4-BE49-F238E27FC236}">
                <a16:creationId xmlns:a16="http://schemas.microsoft.com/office/drawing/2014/main" id="{A30D1B57-334D-41C5-9517-944E7A91AC77}"/>
              </a:ext>
            </a:extLst>
          </p:cNvPr>
          <p:cNvSpPr/>
          <p:nvPr/>
        </p:nvSpPr>
        <p:spPr>
          <a:xfrm>
            <a:off x="6515099" y="1778644"/>
            <a:ext cx="4838701" cy="1231106"/>
          </a:xfrm>
          <a:prstGeom prst="rect">
            <a:avLst/>
          </a:prstGeom>
        </p:spPr>
        <p:txBody>
          <a:bodyPr wrap="square" lIns="0" tIns="0" rIns="0" bIns="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You have configured a CloudWatch alarm to</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 trigger </a:t>
            </a:r>
            <a:r>
              <a:rPr lang="en-US" sz="2000" dirty="0">
                <a:latin typeface="Amazon Ember" panose="020B0603020204020204" pitchFamily="34" charset="0"/>
                <a:ea typeface="Amazon Ember" panose="020B0603020204020204" pitchFamily="34" charset="0"/>
                <a:cs typeface="Amazon Ember" panose="020B0603020204020204" pitchFamily="34" charset="0"/>
              </a:rPr>
              <a:t>when CPU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rises above 60%</a:t>
            </a:r>
            <a:r>
              <a:rPr lang="en-US" sz="2000" dirty="0">
                <a:latin typeface="Amazon Ember" panose="020B0603020204020204" pitchFamily="34" charset="0"/>
                <a:ea typeface="Amazon Ember" panose="020B0603020204020204" pitchFamily="34" charset="0"/>
                <a:cs typeface="Amazon Ember" panose="020B0603020204020204" pitchFamily="34" charset="0"/>
              </a:rPr>
              <a:t>.</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latin typeface="Amazon Ember" panose="020B0603020204020204" pitchFamily="34" charset="0"/>
                <a:ea typeface="Amazon Ember" panose="020B0603020204020204" pitchFamily="34" charset="0"/>
                <a:cs typeface="Amazon Ember" panose="020B0603020204020204" pitchFamily="34" charset="0"/>
              </a:rPr>
              <a:t>CPU is currently at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80%</a:t>
            </a:r>
            <a:r>
              <a:rPr lang="en-US" sz="2000" dirty="0">
                <a:latin typeface="Amazon Ember" panose="020B0603020204020204" pitchFamily="34" charset="0"/>
                <a:ea typeface="Amazon Ember" panose="020B0603020204020204" pitchFamily="34" charset="0"/>
                <a:cs typeface="Amazon Ember" panose="020B0603020204020204" pitchFamily="34" charset="0"/>
              </a:rPr>
              <a:t>. What is the status of the alarm?</a:t>
            </a:r>
          </a:p>
        </p:txBody>
      </p:sp>
    </p:spTree>
    <p:extLst>
      <p:ext uri="{BB962C8B-B14F-4D97-AF65-F5344CB8AC3E}">
        <p14:creationId xmlns:p14="http://schemas.microsoft.com/office/powerpoint/2010/main" val="4229883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a:t>
            </a:r>
            <a:r>
              <a:rPr lang="en-US" dirty="0" err="1">
                <a:ea typeface="Amazon Ember" panose="020B0603020204020204" pitchFamily="34" charset="0"/>
                <a:cs typeface="Amazon Ember" panose="020B0603020204020204" pitchFamily="34" charset="0"/>
              </a:rPr>
              <a:t>CloudTrail</a:t>
            </a:r>
            <a:r>
              <a:rPr lang="en-US" dirty="0">
                <a:ea typeface="Amazon Ember" panose="020B0603020204020204" pitchFamily="34" charset="0"/>
                <a:cs typeface="Amazon Ember" panose="020B0603020204020204" pitchFamily="34" charset="0"/>
              </a:rPr>
              <a:t> </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a:p>
        </p:txBody>
      </p:sp>
      <p:sp>
        <p:nvSpPr>
          <p:cNvPr id="5" name="Content Placeholder 2"/>
          <p:cNvSpPr txBox="1">
            <a:spLocks/>
          </p:cNvSpPr>
          <p:nvPr/>
        </p:nvSpPr>
        <p:spPr>
          <a:xfrm>
            <a:off x="269241" y="1189179"/>
            <a:ext cx="11653521" cy="1937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mn-lt"/>
                <a:ea typeface="Amazon Ember" panose="02000000000000000000" pitchFamily="2" charset="0"/>
                <a:cs typeface="Amazon Ember" panose="020B0603020204020204" pitchFamily="34" charset="0"/>
              </a:rPr>
              <a:t>AWS </a:t>
            </a:r>
            <a:r>
              <a:rPr lang="en-US" sz="2400" dirty="0" err="1" smtClean="0">
                <a:latin typeface="+mn-lt"/>
                <a:ea typeface="Amazon Ember" panose="02000000000000000000" pitchFamily="2" charset="0"/>
                <a:cs typeface="Amazon Ember" panose="020B0603020204020204" pitchFamily="34" charset="0"/>
              </a:rPr>
              <a:t>CloudTrail</a:t>
            </a:r>
            <a:r>
              <a:rPr lang="en-US" sz="2400" dirty="0" smtClean="0">
                <a:latin typeface="+mn-lt"/>
                <a:ea typeface="Amazon Ember" panose="02000000000000000000" pitchFamily="2" charset="0"/>
                <a:cs typeface="Amazon Ember" panose="020B0603020204020204" pitchFamily="34" charset="0"/>
              </a:rPr>
              <a:t> can help you </a:t>
            </a:r>
            <a:r>
              <a:rPr lang="en-US" sz="2400" dirty="0" smtClean="0">
                <a:latin typeface="Amazon Ember" panose="02000000000000000000" pitchFamily="2" charset="0"/>
                <a:ea typeface="Amazon Ember" panose="02000000000000000000" pitchFamily="2" charset="0"/>
                <a:cs typeface="Amazon Ember" panose="020B0603020204020204" pitchFamily="34" charset="0"/>
              </a:rPr>
              <a:t>answer questions </a:t>
            </a:r>
            <a:r>
              <a:rPr lang="en-US" sz="2400" dirty="0" smtClean="0">
                <a:latin typeface="+mn-lt"/>
                <a:ea typeface="Amazon Ember" panose="02000000000000000000" pitchFamily="2" charset="0"/>
                <a:cs typeface="Amazon Ember" panose="020B0603020204020204" pitchFamily="34" charset="0"/>
              </a:rPr>
              <a:t>requiring detailed analysis</a:t>
            </a:r>
            <a:endParaRPr lang="en-US" sz="2400" dirty="0">
              <a:latin typeface="+mn-lt"/>
              <a:ea typeface="Amazon Ember" panose="02000000000000000000" pitchFamily="2" charset="0"/>
              <a:cs typeface="Amazon Ember" panose="020B0603020204020204" pitchFamily="34" charset="0"/>
            </a:endParaRPr>
          </a:p>
        </p:txBody>
      </p:sp>
      <p:graphicFrame>
        <p:nvGraphicFramePr>
          <p:cNvPr id="6" name="Diagram 5"/>
          <p:cNvGraphicFramePr/>
          <p:nvPr>
            <p:extLst>
              <p:ext uri="{D42A27DB-BD31-4B8C-83A1-F6EECF244321}">
                <p14:modId xmlns:p14="http://schemas.microsoft.com/office/powerpoint/2010/main" val="1547247490"/>
              </p:ext>
            </p:extLst>
          </p:nvPr>
        </p:nvGraphicFramePr>
        <p:xfrm>
          <a:off x="1707007" y="2029734"/>
          <a:ext cx="8895440" cy="3859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0135" y="2165817"/>
            <a:ext cx="639979" cy="639979"/>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63937" y="3106585"/>
            <a:ext cx="646176" cy="646176"/>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63937" y="4125420"/>
            <a:ext cx="646176" cy="646176"/>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63937" y="5062378"/>
            <a:ext cx="646176" cy="646176"/>
          </a:xfrm>
          <a:prstGeom prst="rect">
            <a:avLst/>
          </a:prstGeom>
        </p:spPr>
      </p:pic>
    </p:spTree>
    <p:extLst>
      <p:ext uri="{BB962C8B-B14F-4D97-AF65-F5344CB8AC3E}">
        <p14:creationId xmlns:p14="http://schemas.microsoft.com/office/powerpoint/2010/main" val="40851768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X-Ray</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8</a:t>
            </a:fld>
            <a:endParaRPr lang="en-US"/>
          </a:p>
        </p:txBody>
      </p:sp>
      <p:sp>
        <p:nvSpPr>
          <p:cNvPr id="5" name="Content Placeholder 2"/>
          <p:cNvSpPr txBox="1">
            <a:spLocks/>
          </p:cNvSpPr>
          <p:nvPr/>
        </p:nvSpPr>
        <p:spPr>
          <a:xfrm>
            <a:off x="1337187" y="1189179"/>
            <a:ext cx="10585575" cy="4421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mazon Ember" panose="020B0603020204020204" pitchFamily="34" charset="0"/>
                <a:ea typeface="Amazon Ember" panose="020B0603020204020204" pitchFamily="34" charset="0"/>
                <a:cs typeface="Amazon Ember" panose="020B0603020204020204" pitchFamily="34" charset="0"/>
              </a:rPr>
              <a:t>Helps developers analyze and debug production, distributed applications</a:t>
            </a:r>
            <a:endParaRPr lang="en-US" sz="3200" dirty="0" smtClean="0">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50000"/>
              </a:lnSpc>
            </a:pPr>
            <a:r>
              <a:rPr lang="en-US" sz="2400" dirty="0" smtClean="0">
                <a:latin typeface="+mn-lt"/>
              </a:rPr>
              <a:t>Create a service map</a:t>
            </a:r>
          </a:p>
          <a:p>
            <a:pPr marL="457200" indent="-457200">
              <a:lnSpc>
                <a:spcPct val="150000"/>
              </a:lnSpc>
            </a:pPr>
            <a:r>
              <a:rPr lang="en-US" sz="2400" dirty="0" smtClean="0">
                <a:latin typeface="+mn-lt"/>
              </a:rPr>
              <a:t>Identify errors and bugs</a:t>
            </a:r>
          </a:p>
          <a:p>
            <a:pPr marL="457200" indent="-457200">
              <a:lnSpc>
                <a:spcPct val="150000"/>
              </a:lnSpc>
            </a:pPr>
            <a:r>
              <a:rPr lang="en-US" sz="2400" dirty="0" smtClean="0">
                <a:latin typeface="+mn-lt"/>
              </a:rPr>
              <a:t>Identify performance bottlenecks</a:t>
            </a:r>
          </a:p>
          <a:p>
            <a:pPr marL="457200" indent="-457200">
              <a:lnSpc>
                <a:spcPct val="150000"/>
              </a:lnSpc>
            </a:pPr>
            <a:r>
              <a:rPr lang="en-US" sz="2400" dirty="0" smtClean="0">
                <a:latin typeface="+mn-lt"/>
              </a:rPr>
              <a:t>Build your own analysis and visualization applications</a:t>
            </a:r>
            <a:endParaRPr lang="en-US" dirty="0" smtClean="0">
              <a:latin typeface="Amazon Ember" panose="020B0603020204020204" pitchFamily="34" charset="0"/>
              <a:ea typeface="Amazon Ember" panose="020B0603020204020204" pitchFamily="34" charset="0"/>
              <a:cs typeface="Amazon Ember" panose="020B0603020204020204" pitchFamily="34" charset="0"/>
            </a:endParaRP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5" y="1407227"/>
            <a:ext cx="718457" cy="811434"/>
          </a:xfrm>
          <a:prstGeom prst="rect">
            <a:avLst/>
          </a:prstGeom>
        </p:spPr>
      </p:pic>
    </p:spTree>
    <p:extLst>
      <p:ext uri="{BB962C8B-B14F-4D97-AF65-F5344CB8AC3E}">
        <p14:creationId xmlns:p14="http://schemas.microsoft.com/office/powerpoint/2010/main" val="42415604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 Diagonal Corner Rectangle 24">
            <a:extLst>
              <a:ext uri="{FF2B5EF4-FFF2-40B4-BE49-F238E27FC236}">
                <a16:creationId xmlns:a16="http://schemas.microsoft.com/office/drawing/2014/main" id="{508F9B59-F5A0-43D2-88F5-0814E8685CAE}"/>
              </a:ext>
            </a:extLst>
          </p:cNvPr>
          <p:cNvSpPr/>
          <p:nvPr/>
        </p:nvSpPr>
        <p:spPr>
          <a:xfrm>
            <a:off x="6515099" y="1842144"/>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2168262D-7BD7-445F-9F2B-7092623BE795}"/>
              </a:ext>
            </a:extLst>
          </p:cNvPr>
          <p:cNvSpPr/>
          <p:nvPr/>
        </p:nvSpPr>
        <p:spPr>
          <a:xfrm>
            <a:off x="838200" y="3304084"/>
            <a:ext cx="4838701" cy="1846659"/>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Your application is trying to upload a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6 GB</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file to Amazon S3 and receives a message that "Your proposed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upload</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exceeds the maximum allowed object size</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What is a possible solution for this problem?</a:t>
            </a:r>
          </a:p>
        </p:txBody>
      </p:sp>
      <p:grpSp>
        <p:nvGrpSpPr>
          <p:cNvPr id="10" name="Group 9"/>
          <p:cNvGrpSpPr/>
          <p:nvPr/>
        </p:nvGrpSpPr>
        <p:grpSpPr>
          <a:xfrm>
            <a:off x="1104177" y="2112276"/>
            <a:ext cx="471343" cy="463037"/>
            <a:chOff x="9161463" y="4692650"/>
            <a:chExt cx="360363" cy="354013"/>
          </a:xfrm>
        </p:grpSpPr>
        <p:sp>
          <p:nvSpPr>
            <p:cNvPr id="11"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5" name="Rectangle 14">
            <a:extLst>
              <a:ext uri="{FF2B5EF4-FFF2-40B4-BE49-F238E27FC236}">
                <a16:creationId xmlns:a16="http://schemas.microsoft.com/office/drawing/2014/main" id="{112786E9-DC21-4288-A55A-8C4C9D7FF356}"/>
              </a:ext>
            </a:extLst>
          </p:cNvPr>
          <p:cNvSpPr/>
          <p:nvPr/>
        </p:nvSpPr>
        <p:spPr>
          <a:xfrm>
            <a:off x="6515099" y="2912843"/>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None; Amazon S3 objects are limited to 5 GB.</a:t>
            </a:r>
          </a:p>
        </p:txBody>
      </p:sp>
      <p:sp>
        <p:nvSpPr>
          <p:cNvPr id="16" name="Rectangle 15">
            <a:extLst>
              <a:ext uri="{FF2B5EF4-FFF2-40B4-BE49-F238E27FC236}">
                <a16:creationId xmlns:a16="http://schemas.microsoft.com/office/drawing/2014/main" id="{112786E9-DC21-4288-A55A-8C4C9D7FF356}"/>
              </a:ext>
            </a:extLst>
          </p:cNvPr>
          <p:cNvSpPr/>
          <p:nvPr/>
        </p:nvSpPr>
        <p:spPr>
          <a:xfrm>
            <a:off x="6515099" y="3529162"/>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Use the multi-part upload API for this object.</a:t>
            </a:r>
          </a:p>
        </p:txBody>
      </p:sp>
      <p:sp>
        <p:nvSpPr>
          <p:cNvPr id="17" name="Rectangle 16">
            <a:extLst>
              <a:ext uri="{FF2B5EF4-FFF2-40B4-BE49-F238E27FC236}">
                <a16:creationId xmlns:a16="http://schemas.microsoft.com/office/drawing/2014/main" id="{112786E9-DC21-4288-A55A-8C4C9D7FF356}"/>
              </a:ext>
            </a:extLst>
          </p:cNvPr>
          <p:cNvSpPr/>
          <p:nvPr/>
        </p:nvSpPr>
        <p:spPr>
          <a:xfrm>
            <a:off x="6515099" y="4108809"/>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Use the large object upload API for this object.</a:t>
            </a:r>
          </a:p>
        </p:txBody>
      </p:sp>
      <p:sp>
        <p:nvSpPr>
          <p:cNvPr id="18" name="Rectangle 17">
            <a:extLst>
              <a:ext uri="{FF2B5EF4-FFF2-40B4-BE49-F238E27FC236}">
                <a16:creationId xmlns:a16="http://schemas.microsoft.com/office/drawing/2014/main" id="{112786E9-DC21-4288-A55A-8C4C9D7FF356}"/>
              </a:ext>
            </a:extLst>
          </p:cNvPr>
          <p:cNvSpPr/>
          <p:nvPr/>
        </p:nvSpPr>
        <p:spPr>
          <a:xfrm>
            <a:off x="6515099" y="4669406"/>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Contact support to increase your object size limit.</a:t>
            </a:r>
          </a:p>
        </p:txBody>
      </p:sp>
      <p:sp>
        <p:nvSpPr>
          <p:cNvPr id="19" name="Rectangle 18">
            <a:extLst>
              <a:ext uri="{FF2B5EF4-FFF2-40B4-BE49-F238E27FC236}">
                <a16:creationId xmlns:a16="http://schemas.microsoft.com/office/drawing/2014/main" id="{112786E9-DC21-4288-A55A-8C4C9D7FF356}"/>
              </a:ext>
            </a:extLst>
          </p:cNvPr>
          <p:cNvSpPr/>
          <p:nvPr/>
        </p:nvSpPr>
        <p:spPr>
          <a:xfrm>
            <a:off x="6515099" y="5308207"/>
            <a:ext cx="4893130" cy="276999"/>
          </a:xfrm>
          <a:prstGeom prst="rect">
            <a:avLst/>
          </a:prstGeom>
        </p:spPr>
        <p:txBody>
          <a:bodyPr wrap="square" lIns="0" tIns="0" rIns="0" bIns="0">
            <a:spAutoFit/>
          </a:bodyPr>
          <a:lstStyle/>
          <a:p>
            <a:pPr marL="342900" indent="-342900">
              <a:spcBef>
                <a:spcPts val="1200"/>
              </a:spcBef>
              <a:buFont typeface="+mj-lt"/>
              <a:buAutoNum type="alphaUcPeriod" startAt="5"/>
            </a:pPr>
            <a:r>
              <a:rPr lang="en-US" dirty="0">
                <a:latin typeface="Amazon Ember" panose="020B0603020204020204" pitchFamily="34" charset="0"/>
                <a:ea typeface="Amazon Ember" panose="020B0603020204020204" pitchFamily="34" charset="0"/>
                <a:cs typeface="Amazon Ember" panose="020B0603020204020204" pitchFamily="34" charset="0"/>
              </a:rPr>
              <a:t>Upload to a different region.</a:t>
            </a:r>
          </a:p>
        </p:txBody>
      </p:sp>
      <p:cxnSp>
        <p:nvCxnSpPr>
          <p:cNvPr id="20" name="Straight Connector 19">
            <a:extLst>
              <a:ext uri="{FF2B5EF4-FFF2-40B4-BE49-F238E27FC236}">
                <a16:creationId xmlns:a16="http://schemas.microsoft.com/office/drawing/2014/main" id="{AFFE413E-5C09-44E8-8B90-2DEC4721B81F}"/>
              </a:ext>
            </a:extLst>
          </p:cNvPr>
          <p:cNvCxnSpPr/>
          <p:nvPr/>
        </p:nvCxnSpPr>
        <p:spPr>
          <a:xfrm>
            <a:off x="6096000" y="1842145"/>
            <a:ext cx="0" cy="371027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5F189EA-C75A-4843-A1D1-62A2A91A9043}"/>
              </a:ext>
            </a:extLst>
          </p:cNvPr>
          <p:cNvSpPr/>
          <p:nvPr/>
        </p:nvSpPr>
        <p:spPr>
          <a:xfrm>
            <a:off x="6515099" y="3529162"/>
            <a:ext cx="4838701" cy="553998"/>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Use the multi-part upload API for this object.</a:t>
            </a:r>
          </a:p>
        </p:txBody>
      </p:sp>
      <p:sp>
        <p:nvSpPr>
          <p:cNvPr id="22" name="Rectangle 21">
            <a:extLst>
              <a:ext uri="{FF2B5EF4-FFF2-40B4-BE49-F238E27FC236}">
                <a16:creationId xmlns:a16="http://schemas.microsoft.com/office/drawing/2014/main" id="{3A01BBBA-12ED-C44C-944C-AC94FDE843A4}"/>
              </a:ext>
            </a:extLst>
          </p:cNvPr>
          <p:cNvSpPr/>
          <p:nvPr/>
        </p:nvSpPr>
        <p:spPr>
          <a:xfrm>
            <a:off x="6515097" y="2904408"/>
            <a:ext cx="4838701" cy="553998"/>
          </a:xfrm>
          <a:prstGeom prst="rect">
            <a:avLst/>
          </a:prstGeom>
        </p:spPr>
        <p:txBody>
          <a:bodyPr wrap="square" lIns="0" tIns="0" rIns="0" bIns="0">
            <a:spAutoFit/>
          </a:bodyPr>
          <a:lstStyle/>
          <a:p>
            <a:pPr marL="342900" indent="-342900">
              <a:spcBef>
                <a:spcPts val="1200"/>
              </a:spcBef>
              <a:buFont typeface="+mj-lt"/>
              <a:buAutoNum type="alphaUcPeriod"/>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None; Amazon S3 objects are limited to 5 GB.</a:t>
            </a:r>
          </a:p>
        </p:txBody>
      </p:sp>
      <p:sp>
        <p:nvSpPr>
          <p:cNvPr id="23" name="Rectangle 22">
            <a:extLst>
              <a:ext uri="{FF2B5EF4-FFF2-40B4-BE49-F238E27FC236}">
                <a16:creationId xmlns:a16="http://schemas.microsoft.com/office/drawing/2014/main" id="{E9A88D05-0B58-3B41-AD08-5CBDFA216E73}"/>
              </a:ext>
            </a:extLst>
          </p:cNvPr>
          <p:cNvSpPr/>
          <p:nvPr/>
        </p:nvSpPr>
        <p:spPr>
          <a:xfrm>
            <a:off x="6517818" y="4108237"/>
            <a:ext cx="4893130" cy="553998"/>
          </a:xfrm>
          <a:prstGeom prst="rect">
            <a:avLst/>
          </a:prstGeom>
        </p:spPr>
        <p:txBody>
          <a:bodyPr wrap="square" lIns="0" tIns="0" rIns="0" bIns="0">
            <a:spAutoFit/>
          </a:bodyPr>
          <a:lstStyle/>
          <a:p>
            <a:pPr marL="342900" indent="-342900">
              <a:spcBef>
                <a:spcPts val="1200"/>
              </a:spcBef>
              <a:buFont typeface="+mj-lt"/>
              <a:buAutoNum type="alphaUcPeriod" startAt="3"/>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Use the large object upload API for this object.</a:t>
            </a:r>
          </a:p>
        </p:txBody>
      </p:sp>
      <p:sp>
        <p:nvSpPr>
          <p:cNvPr id="24" name="Rectangle 23">
            <a:extLst>
              <a:ext uri="{FF2B5EF4-FFF2-40B4-BE49-F238E27FC236}">
                <a16:creationId xmlns:a16="http://schemas.microsoft.com/office/drawing/2014/main" id="{B932FA5E-4D77-A648-87B4-5E5C7BAEB539}"/>
              </a:ext>
            </a:extLst>
          </p:cNvPr>
          <p:cNvSpPr/>
          <p:nvPr/>
        </p:nvSpPr>
        <p:spPr>
          <a:xfrm>
            <a:off x="6515099" y="4669406"/>
            <a:ext cx="4838701" cy="553998"/>
          </a:xfrm>
          <a:prstGeom prst="rect">
            <a:avLst/>
          </a:prstGeom>
        </p:spPr>
        <p:txBody>
          <a:bodyPr wrap="square" lIns="0" tIns="0" rIns="0" bIns="0">
            <a:spAutoFit/>
          </a:bodyPr>
          <a:lstStyle/>
          <a:p>
            <a:pPr marL="342900" indent="-342900">
              <a:spcBef>
                <a:spcPts val="1200"/>
              </a:spcBef>
              <a:buFont typeface="+mj-lt"/>
              <a:buAutoNum type="alphaUcPeriod" startAt="4"/>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Contact support to increase your object size limit.</a:t>
            </a:r>
          </a:p>
        </p:txBody>
      </p:sp>
      <p:sp>
        <p:nvSpPr>
          <p:cNvPr id="25" name="Rectangle 24">
            <a:extLst>
              <a:ext uri="{FF2B5EF4-FFF2-40B4-BE49-F238E27FC236}">
                <a16:creationId xmlns:a16="http://schemas.microsoft.com/office/drawing/2014/main" id="{54F2A5FA-2C05-8749-9A9F-0CFDF53BA8D6}"/>
              </a:ext>
            </a:extLst>
          </p:cNvPr>
          <p:cNvSpPr/>
          <p:nvPr/>
        </p:nvSpPr>
        <p:spPr>
          <a:xfrm>
            <a:off x="6515099" y="5308207"/>
            <a:ext cx="4893130" cy="276999"/>
          </a:xfrm>
          <a:prstGeom prst="rect">
            <a:avLst/>
          </a:prstGeom>
        </p:spPr>
        <p:txBody>
          <a:bodyPr wrap="square" lIns="0" tIns="0" rIns="0" bIns="0">
            <a:spAutoFit/>
          </a:bodyPr>
          <a:lstStyle/>
          <a:p>
            <a:pPr marL="342900" indent="-342900">
              <a:spcBef>
                <a:spcPts val="1200"/>
              </a:spcBef>
              <a:buFont typeface="+mj-lt"/>
              <a:buAutoNum type="alphaUcPeriod" startAt="5"/>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Upload to a different region.</a:t>
            </a:r>
          </a:p>
        </p:txBody>
      </p:sp>
      <p:sp>
        <p:nvSpPr>
          <p:cNvPr id="26" name="Rectangle 25">
            <a:extLst>
              <a:ext uri="{FF2B5EF4-FFF2-40B4-BE49-F238E27FC236}">
                <a16:creationId xmlns:a16="http://schemas.microsoft.com/office/drawing/2014/main" id="{44E1B166-3965-EE40-8ADF-F120C42FE359}"/>
              </a:ext>
            </a:extLst>
          </p:cNvPr>
          <p:cNvSpPr/>
          <p:nvPr/>
        </p:nvSpPr>
        <p:spPr>
          <a:xfrm>
            <a:off x="838198" y="3297233"/>
            <a:ext cx="4838701" cy="1846659"/>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Your application is trying to upload a 6 GB file to Amazon S3 and receives a message that "Your proposed upload exceeds the maximum allowed object size." What is a possible solution for this problem?</a:t>
            </a:r>
          </a:p>
        </p:txBody>
      </p:sp>
    </p:spTree>
    <p:extLst>
      <p:ext uri="{BB962C8B-B14F-4D97-AF65-F5344CB8AC3E}">
        <p14:creationId xmlns:p14="http://schemas.microsoft.com/office/powerpoint/2010/main" val="3308455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CF40BC-AF93-44E7-86A0-089917386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C5436D-18FA-4610-9675-8BF789244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A247BFF-06D4-4502-8FE4-01C69611D8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3995</TotalTime>
  <Words>2540</Words>
  <Application>Microsoft Office PowerPoint</Application>
  <PresentationFormat>Widescreen</PresentationFormat>
  <Paragraphs>245</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Amazon Ember</vt:lpstr>
      <vt:lpstr>Amazon Ember Light</vt:lpstr>
      <vt:lpstr>Arial</vt:lpstr>
      <vt:lpstr>Calibri</vt:lpstr>
      <vt:lpstr>Lucida Console</vt:lpstr>
      <vt:lpstr>Office Theme</vt:lpstr>
      <vt:lpstr>Domain 5 - Monitoring and Troubleshooting</vt:lpstr>
      <vt:lpstr>Certification Objectives</vt:lpstr>
      <vt:lpstr>General Monitoring and Troubleshooting</vt:lpstr>
      <vt:lpstr>Amazon CloudWatch</vt:lpstr>
      <vt:lpstr>Amazon CloudWatch</vt:lpstr>
      <vt:lpstr>Sample Question</vt:lpstr>
      <vt:lpstr>AWS CloudTrail </vt:lpstr>
      <vt:lpstr>AWS X-Ray</vt:lpstr>
      <vt:lpstr>Sample Question</vt:lpstr>
      <vt:lpstr>Sample Question</vt:lpstr>
      <vt:lpstr>Sample Question</vt:lpstr>
      <vt:lpstr>Sample Question</vt:lpstr>
      <vt:lpstr>Sample Question</vt:lpstr>
      <vt:lpstr>Test Axioms</vt:lpstr>
      <vt:lpstr>Preparing for AWS Certification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Patlolla, Santosh</cp:lastModifiedBy>
  <cp:revision>205</cp:revision>
  <cp:lastPrinted>2018-12-10T23:37:28Z</cp:lastPrinted>
  <dcterms:created xsi:type="dcterms:W3CDTF">2018-05-21T16:28:30Z</dcterms:created>
  <dcterms:modified xsi:type="dcterms:W3CDTF">2020-10-01T04:08:54Z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