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E0B8215-42B9-4D51-AA0D-D601E5798EE8}">
  <a:tblStyle styleId="{9E0B8215-42B9-4D51-AA0D-D601E5798EE8}"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3"/>
              </a:solidFill>
              <a:prstDash val="solid"/>
              <a:round/>
              <a:headEnd type="none" w="med" len="med"/>
              <a:tailEnd type="none" w="med" len="med"/>
            </a:ln>
          </a:top>
          <a:bottom>
            <a:ln w="12700" cap="flat" cmpd="sng">
              <a:solidFill>
                <a:schemeClr val="accent3"/>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med" len="med"/>
              <a:tailEnd type="none" w="med" len="med"/>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med" len="med"/>
              <a:tailEnd type="none" w="med" len="med"/>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2" d="100"/>
          <a:sy n="172" d="100"/>
        </p:scale>
        <p:origin x="-624"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940630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Resting slide on screen before you begin presenting.</a:t>
            </a:r>
          </a:p>
        </p:txBody>
      </p:sp>
      <p:sp>
        <p:nvSpPr>
          <p:cNvPr id="130" name="Shape 13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a:noFill/>
          <a:ln>
            <a:noFill/>
          </a:ln>
        </p:spPr>
        <p:txBody>
          <a:bodyPr wrap="square" lIns="90550" tIns="45275" rIns="90550" bIns="45275"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all really apply to using Spring Boot</a:t>
            </a:r>
          </a:p>
          <a:p>
            <a:pPr lvl="0" rtl="0">
              <a:spcBef>
                <a:spcPts val="0"/>
              </a:spcBef>
              <a:buNone/>
            </a:pPr>
            <a:endParaRPr/>
          </a:p>
        </p:txBody>
      </p:sp>
      <p:sp>
        <p:nvSpPr>
          <p:cNvPr id="140" name="Shape 140"/>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Actuators enable production-ready features to a Spring Boot application – without having to actually implement them yourself</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They’re mainly used to expose different types of information about the running application – health, metrics, info, dump, env etc.. And while these are no replacement for production-grade monitoring solution –they’re a very good starting point</a:t>
            </a:r>
          </a:p>
        </p:txBody>
      </p:sp>
      <p:sp>
        <p:nvSpPr>
          <p:cNvPr id="157" name="Shape 157"/>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Actuator endpoints allow you to monitor and interact with your application. Spring Boot includes a number of built-in endpoints and you can also add your own. For example the health endpoint provides basic application health information.</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way that endpoints are exposed will depend on the type of technology that you choose. Most applications choose HTTP monitoring, where the ID of the endpoint is mapped to a URL. For example, by default, the health endpoint will be mapped to /health</a:t>
            </a:r>
          </a:p>
          <a:p>
            <a:pPr marL="171450" marR="0" lvl="0" indent="-171450" algn="l" rtl="0">
              <a:spcBef>
                <a:spcPts val="0"/>
              </a:spcBef>
              <a:buClr>
                <a:schemeClr val="dk1"/>
              </a:buClr>
              <a:buSzPct val="100000"/>
              <a:buFont typeface="Arial"/>
              <a:buChar char="•"/>
            </a:pPr>
            <a:r>
              <a:rPr lang="en-US"/>
              <a:t>By default most endpoints are disabled on unsecured HTTP requests. For testing purposes you can sent “management.security.enabled” to false to allow access to all endpoints.</a:t>
            </a:r>
          </a:p>
        </p:txBody>
      </p:sp>
      <p:sp>
        <p:nvSpPr>
          <p:cNvPr id="168" name="Shape 16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Here we provide the example of the “/health” endpoint as noted in the URL location bar</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There are a number of endpoints exposed by the Actuator, during lab please explore each one</a:t>
            </a:r>
          </a:p>
        </p:txBody>
      </p:sp>
      <p:sp>
        <p:nvSpPr>
          <p:cNvPr id="178" name="Shape 17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Additionally these health indicators, some for backing services, are auto-configured by Spring Boot when appropriate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Information returned by HealthIndicators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endpoints.health.sensitive to false.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Health responses are also cached to prevent “denial of service” attacks. Use the endpoints.health.time-to-live property if you want to change the default cache period of 1000 milliseconds.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management endpoints are secure even if the application endpoints are insecure.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Security events are transformed into AuditEvents and published to the AuditService.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default user will have the ADMIN role as well as the USER role.</a:t>
            </a: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A ‘gauge’ records a single value; and a ‘counter’ records a delta (an increment or decrement). Spring Boot Actuator also provides a PublicMetrics interface that you can implement to expose metrics that you cannot record via one of those two mechanisms. Look at SystemPublicMetrics for an example.</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Metrics for all HTTP requests are automatically recorded, so if you hit the metrics endpoint you should see a response similar to this:</a:t>
            </a: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If one wants to set the active Spring profiles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Spring Environment has an API for this, but normally one would set either a System.property, or an OS environment variable or it can be set in the application.properties (or application.yml) file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YAML documents are merged in the order they are encountered (so later values override earlier ones)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46"/>
        <p:cNvGrpSpPr/>
        <p:nvPr/>
      </p:nvGrpSpPr>
      <p:grpSpPr>
        <a:xfrm>
          <a:off x="0" y="0"/>
          <a:ext cx="0" cy="0"/>
          <a:chOff x="0" y="0"/>
          <a:chExt cx="0" cy="0"/>
        </a:xfrm>
      </p:grpSpPr>
      <p:sp>
        <p:nvSpPr>
          <p:cNvPr id="47" name="Shape 47"/>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8" name="Shape 48"/>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Blank">
    <p:bg>
      <p:bgPr>
        <a:solidFill>
          <a:schemeClr val="lt1"/>
        </a:solidFill>
        <a:effectLst/>
      </p:bgPr>
    </p:bg>
    <p:spTree>
      <p:nvGrpSpPr>
        <p:cNvPr id="1" name="Shape 51"/>
        <p:cNvGrpSpPr/>
        <p:nvPr/>
      </p:nvGrpSpPr>
      <p:grpSpPr>
        <a:xfrm>
          <a:off x="0" y="0"/>
          <a:ext cx="0" cy="0"/>
          <a:chOff x="0" y="0"/>
          <a:chExt cx="0" cy="0"/>
        </a:xfrm>
      </p:grpSpPr>
      <p:sp>
        <p:nvSpPr>
          <p:cNvPr id="52" name="Shape 52"/>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3" name="Shape 53"/>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Custom Layout">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Blank">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p:nvPr/>
        </p:nvSpPr>
        <p:spPr>
          <a:xfrm>
            <a:off x="0" y="0"/>
            <a:ext cx="9144000" cy="1017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1_Blank">
    <p:bg>
      <p:bgPr>
        <a:solidFill>
          <a:schemeClr val="lt1"/>
        </a:solidFill>
        <a:effectLst/>
      </p:bgPr>
    </p:bg>
    <p:spTree>
      <p:nvGrpSpPr>
        <p:cNvPr id="1" name="Shape 62"/>
        <p:cNvGrpSpPr/>
        <p:nvPr/>
      </p:nvGrpSpPr>
      <p:grpSpPr>
        <a:xfrm>
          <a:off x="0" y="0"/>
          <a:ext cx="0" cy="0"/>
          <a:chOff x="0" y="0"/>
          <a:chExt cx="0" cy="0"/>
        </a:xfrm>
      </p:grpSpPr>
      <p:sp>
        <p:nvSpPr>
          <p:cNvPr id="63" name="Shape 6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64" name="Shape 6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366712" y="785812"/>
            <a:ext cx="8410500" cy="3462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Arial"/>
              <a:buChar char="●"/>
              <a:defRPr sz="3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Char char="○"/>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Char char="■"/>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8" name="Shape 68"/>
          <p:cNvSpPr txBox="1">
            <a:spLocks noGrp="1"/>
          </p:cNvSpPr>
          <p:nvPr>
            <p:ph type="body" idx="2"/>
          </p:nvPr>
        </p:nvSpPr>
        <p:spPr>
          <a:xfrm>
            <a:off x="366713" y="1419224"/>
            <a:ext cx="8410500" cy="3038399"/>
          </a:xfrm>
          <a:prstGeom prst="rect">
            <a:avLst/>
          </a:prstGeom>
          <a:noFill/>
          <a:ln>
            <a:noFill/>
          </a:ln>
        </p:spPr>
        <p:txBody>
          <a:bodyPr wrap="square" lIns="91425" tIns="91425" rIns="91425" bIns="91425" anchor="t" anchorCtr="0"/>
          <a:lstStyle>
            <a:lvl1pPr marL="342900" marR="0" lvl="0" indent="-139700" algn="l" rtl="0">
              <a:spcBef>
                <a:spcPts val="1200"/>
              </a:spcBef>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300"/>
              </a:spcBef>
              <a:buClr>
                <a:schemeClr val="accent1"/>
              </a:buClr>
              <a:buSzPct val="100000"/>
              <a:buFont typeface="Verdana"/>
              <a:buChar char="–"/>
              <a:defRPr sz="2800" b="0" i="0" u="none" strike="noStrike" cap="none">
                <a:solidFill>
                  <a:schemeClr val="dk1"/>
                </a:solidFill>
                <a:latin typeface="Arial"/>
                <a:ea typeface="Arial"/>
                <a:cs typeface="Arial"/>
                <a:sym typeface="Arial"/>
              </a:defRPr>
            </a:lvl2pPr>
            <a:lvl3pPr marL="1143000" marR="0" lvl="2" indent="-76200" algn="l" rtl="0">
              <a:spcBef>
                <a:spcPts val="300"/>
              </a:spcBef>
              <a:buClr>
                <a:schemeClr val="accent1"/>
              </a:buClr>
              <a:buSzPct val="100000"/>
              <a:buFont typeface="Verdana"/>
              <a:buChar char="▪"/>
              <a:defRPr sz="2400" b="0" i="0" u="none" strike="noStrike" cap="none">
                <a:solidFill>
                  <a:schemeClr val="dk1"/>
                </a:solidFill>
                <a:latin typeface="Arial"/>
                <a:ea typeface="Arial"/>
                <a:cs typeface="Arial"/>
                <a:sym typeface="Arial"/>
              </a:defRPr>
            </a:lvl3pPr>
            <a:lvl4pPr marL="1658937" marR="0" lvl="3" indent="-84137"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4pPr>
            <a:lvl5pPr marL="2057400" marR="0" lvl="4" indent="-101600"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Blank">
    <p:spTree>
      <p:nvGrpSpPr>
        <p:cNvPr id="1" name="Shape 69"/>
        <p:cNvGrpSpPr/>
        <p:nvPr/>
      </p:nvGrpSpPr>
      <p:grpSpPr>
        <a:xfrm>
          <a:off x="0" y="0"/>
          <a:ext cx="0" cy="0"/>
          <a:chOff x="0" y="0"/>
          <a:chExt cx="0" cy="0"/>
        </a:xfrm>
      </p:grpSpPr>
      <p:sp>
        <p:nvSpPr>
          <p:cNvPr id="70" name="Shape 7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Blank">
    <p:bg>
      <p:bgPr>
        <a:solidFill>
          <a:schemeClr val="lt1"/>
        </a:solidFill>
        <a:effectLst/>
      </p:bgPr>
    </p:bg>
    <p:spTree>
      <p:nvGrpSpPr>
        <p:cNvPr id="1" name="Shape 73"/>
        <p:cNvGrpSpPr/>
        <p:nvPr/>
      </p:nvGrpSpPr>
      <p:grpSpPr>
        <a:xfrm>
          <a:off x="0" y="0"/>
          <a:ext cx="0" cy="0"/>
          <a:chOff x="0" y="0"/>
          <a:chExt cx="0" cy="0"/>
        </a:xfrm>
      </p:grpSpPr>
      <p:sp>
        <p:nvSpPr>
          <p:cNvPr id="74" name="Shape 74"/>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5" name="Shape 75"/>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Blank">
    <p:bg>
      <p:bgPr>
        <a:solidFill>
          <a:schemeClr val="lt1"/>
        </a:solidFill>
        <a:effectLst/>
      </p:bgPr>
    </p:bg>
    <p:spTree>
      <p:nvGrpSpPr>
        <p:cNvPr id="1" name="Shape 78"/>
        <p:cNvGrpSpPr/>
        <p:nvPr/>
      </p:nvGrpSpPr>
      <p:grpSpPr>
        <a:xfrm>
          <a:off x="0" y="0"/>
          <a:ext cx="0" cy="0"/>
          <a:chOff x="0" y="0"/>
          <a:chExt cx="0" cy="0"/>
        </a:xfrm>
      </p:grpSpPr>
      <p:sp>
        <p:nvSpPr>
          <p:cNvPr id="79" name="Shape 79"/>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0" name="Shape 8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199" y="320039"/>
            <a:ext cx="8229600" cy="363558"/>
          </a:xfrm>
          <a:prstGeom prst="rect">
            <a:avLst/>
          </a:prstGeom>
          <a:noFill/>
          <a:ln>
            <a:noFill/>
          </a:ln>
        </p:spPr>
        <p:txBody>
          <a:bodyPr wrap="square" lIns="91425" tIns="91425" rIns="91425" bIns="91425" anchor="t" anchorCtr="0"/>
          <a:lstStyle>
            <a:lvl1pPr marL="0" marR="0" lvl="0" indent="0" algn="ctr"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body" idx="1"/>
          </p:nvPr>
        </p:nvSpPr>
        <p:spPr>
          <a:xfrm>
            <a:off x="457200" y="1108074"/>
            <a:ext cx="8229600" cy="3082924"/>
          </a:xfrm>
          <a:prstGeom prst="rect">
            <a:avLst/>
          </a:prstGeom>
          <a:noFill/>
          <a:ln>
            <a:noFill/>
          </a:ln>
        </p:spPr>
        <p:txBody>
          <a:bodyPr wrap="square" lIns="91425" tIns="91425" rIns="91425" bIns="91425" anchor="t" anchorCtr="0"/>
          <a:lstStyle>
            <a:lvl1pPr marL="342900" marR="0" lvl="0" indent="-139700" algn="l" rtl="0">
              <a:spcBef>
                <a:spcPts val="640"/>
              </a:spcBef>
              <a:buClr>
                <a:schemeClr val="lt1"/>
              </a:buClr>
              <a:buSzPct val="100000"/>
              <a:buFont typeface="Arial"/>
              <a:buChar char="•"/>
              <a:defRPr sz="3200" b="0" i="0" u="none" strike="noStrike" cap="none">
                <a:solidFill>
                  <a:schemeClr val="lt1"/>
                </a:solidFill>
                <a:latin typeface="Arial"/>
                <a:ea typeface="Arial"/>
                <a:cs typeface="Arial"/>
                <a:sym typeface="Arial"/>
              </a:defRPr>
            </a:lvl1pPr>
            <a:lvl2pPr marL="742950" marR="0" lvl="1" indent="-10795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p:nvPr/>
        </p:nvSpPr>
        <p:spPr>
          <a:xfrm>
            <a:off x="0" y="4629150"/>
            <a:ext cx="9144000" cy="385762"/>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7" name="Shape 17"/>
          <p:cNvSpPr txBox="1"/>
          <p:nvPr/>
        </p:nvSpPr>
        <p:spPr>
          <a:xfrm>
            <a:off x="366712" y="5018448"/>
            <a:ext cx="2274886"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18" name="Shape 18"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19" name="Shape 19"/>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0_Blank">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5" name="Shape 85"/>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3_Blank">
    <p:bg>
      <p:bgPr>
        <a:solidFill>
          <a:schemeClr val="lt1"/>
        </a:solidFill>
        <a:effectLst/>
      </p:bgPr>
    </p:bg>
    <p:spTree>
      <p:nvGrpSpPr>
        <p:cNvPr id="1" name="Shape 88"/>
        <p:cNvGrpSpPr/>
        <p:nvPr/>
      </p:nvGrpSpPr>
      <p:grpSpPr>
        <a:xfrm>
          <a:off x="0" y="0"/>
          <a:ext cx="0" cy="0"/>
          <a:chOff x="0" y="0"/>
          <a:chExt cx="0" cy="0"/>
        </a:xfrm>
      </p:grpSpPr>
      <p:sp>
        <p:nvSpPr>
          <p:cNvPr id="89" name="Shape 89"/>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90" name="Shape 9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Blank">
    <p:bg>
      <p:bgPr>
        <a:solidFill>
          <a:schemeClr val="accent1"/>
        </a:solidFill>
        <a:effectLst/>
      </p:bgPr>
    </p:bg>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95" name="Shape 95"/>
          <p:cNvSpPr/>
          <p:nvPr/>
        </p:nvSpPr>
        <p:spPr>
          <a:xfrm>
            <a:off x="0" y="112014"/>
            <a:ext cx="9144000" cy="5031600"/>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6" name="Shape 96"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Blank">
    <p:bg>
      <p:bgPr>
        <a:solidFill>
          <a:schemeClr val="lt1"/>
        </a:solidFill>
        <a:effectLst/>
      </p:bgPr>
    </p:bg>
    <p:spTree>
      <p:nvGrpSpPr>
        <p:cNvPr id="1" name="Shape 97"/>
        <p:cNvGrpSpPr/>
        <p:nvPr/>
      </p:nvGrpSpPr>
      <p:grpSpPr>
        <a:xfrm>
          <a:off x="0" y="0"/>
          <a:ext cx="0" cy="0"/>
          <a:chOff x="0" y="0"/>
          <a:chExt cx="0" cy="0"/>
        </a:xfrm>
      </p:grpSpPr>
      <p:sp>
        <p:nvSpPr>
          <p:cNvPr id="98" name="Shape 98"/>
          <p:cNvSpPr/>
          <p:nvPr/>
        </p:nvSpPr>
        <p:spPr>
          <a:xfrm>
            <a:off x="114300" y="112014"/>
            <a:ext cx="37947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9" name="Shape 99"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
        <p:nvSpPr>
          <p:cNvPr id="100" name="Shape 100"/>
          <p:cNvSpPr/>
          <p:nvPr/>
        </p:nvSpPr>
        <p:spPr>
          <a:xfrm>
            <a:off x="114300" y="112014"/>
            <a:ext cx="3794700" cy="4560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Blank">
    <p:spTree>
      <p:nvGrpSpPr>
        <p:cNvPr id="1" name="Shape 101"/>
        <p:cNvGrpSpPr/>
        <p:nvPr/>
      </p:nvGrpSpPr>
      <p:grpSpPr>
        <a:xfrm>
          <a:off x="0" y="0"/>
          <a:ext cx="0" cy="0"/>
          <a:chOff x="0" y="0"/>
          <a:chExt cx="0" cy="0"/>
        </a:xfrm>
      </p:grpSpPr>
      <p:sp>
        <p:nvSpPr>
          <p:cNvPr id="102" name="Shape 102"/>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103" name="Shape 103"/>
          <p:cNvSpPr/>
          <p:nvPr/>
        </p:nvSpPr>
        <p:spPr>
          <a:xfrm>
            <a:off x="114300" y="112014"/>
            <a:ext cx="8915400" cy="49194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04" name="Shape 104" descr="pivotal_white.png"/>
          <p:cNvPicPr preferRelativeResize="0"/>
          <p:nvPr/>
        </p:nvPicPr>
        <p:blipFill rotWithShape="1">
          <a:blip r:embed="rId2">
            <a:alphaModFix/>
          </a:blip>
          <a:srcRect/>
          <a:stretch/>
        </p:blipFill>
        <p:spPr>
          <a:xfrm>
            <a:off x="8094068" y="4708314"/>
            <a:ext cx="755700" cy="1857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2_Custom Layout">
    <p:bg>
      <p:bgPr>
        <a:solidFill>
          <a:schemeClr val="accent5"/>
        </a:solidFill>
        <a:effectLst/>
      </p:bgPr>
    </p:bg>
    <p:spTree>
      <p:nvGrpSpPr>
        <p:cNvPr id="1" name="Shape 105"/>
        <p:cNvGrpSpPr/>
        <p:nvPr/>
      </p:nvGrpSpPr>
      <p:grpSpPr>
        <a:xfrm>
          <a:off x="0" y="0"/>
          <a:ext cx="0" cy="0"/>
          <a:chOff x="0" y="0"/>
          <a:chExt cx="0" cy="0"/>
        </a:xfrm>
      </p:grpSpPr>
      <p:sp>
        <p:nvSpPr>
          <p:cNvPr id="106" name="Shape 106"/>
          <p:cNvSpPr/>
          <p:nvPr/>
        </p:nvSpPr>
        <p:spPr>
          <a:xfrm>
            <a:off x="0" y="0"/>
            <a:ext cx="9144000" cy="99299"/>
          </a:xfrm>
          <a:prstGeom prst="rect">
            <a:avLst/>
          </a:prstGeom>
          <a:gradFill>
            <a:gsLst>
              <a:gs pos="0">
                <a:srgbClr val="AF7CBA"/>
              </a:gs>
              <a:gs pos="100000">
                <a:schemeClr val="accent4"/>
              </a:gs>
            </a:gsLst>
            <a:lin ang="18000042" scaled="0"/>
          </a:gra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7" name="Shape 107"/>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chemeClr val="lt1"/>
                </a:solidFill>
                <a:latin typeface="Arial"/>
                <a:ea typeface="Arial"/>
                <a:cs typeface="Arial"/>
                <a:sym typeface="Arial"/>
              </a:rPr>
              <a:t>‹#›</a:t>
            </a:fld>
            <a:endParaRPr lang="en-US" sz="100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Only">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Footer Bar Only">
    <p:spTree>
      <p:nvGrpSpPr>
        <p:cNvPr id="1" name="Shape 110"/>
        <p:cNvGrpSpPr/>
        <p:nvPr/>
      </p:nvGrpSpPr>
      <p:grpSpPr>
        <a:xfrm>
          <a:off x="0" y="0"/>
          <a:ext cx="0" cy="0"/>
          <a:chOff x="0" y="0"/>
          <a:chExt cx="0" cy="0"/>
        </a:xfrm>
      </p:grpSpPr>
      <p:sp>
        <p:nvSpPr>
          <p:cNvPr id="111" name="Shape 111"/>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2" name="Shape 112"/>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13" name="Shape 113"/>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4" name="Shape 114"/>
          <p:cNvPicPr preferRelativeResize="0"/>
          <p:nvPr/>
        </p:nvPicPr>
        <p:blipFill rotWithShape="1">
          <a:blip r:embed="rId2">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15"/>
        <p:cNvGrpSpPr/>
        <p:nvPr/>
      </p:nvGrpSpPr>
      <p:grpSpPr>
        <a:xfrm>
          <a:off x="0" y="0"/>
          <a:ext cx="0" cy="0"/>
          <a:chOff x="0" y="0"/>
          <a:chExt cx="0" cy="0"/>
        </a:xfrm>
      </p:grpSpPr>
      <p:sp>
        <p:nvSpPr>
          <p:cNvPr id="116" name="Shape 116"/>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7" name="Shape 117"/>
          <p:cNvSpPr/>
          <p:nvPr/>
        </p:nvSpPr>
        <p:spPr>
          <a:xfrm>
            <a:off x="366712" y="50184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8" name="Shape 118"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119" name="Shape 119"/>
          <p:cNvSpPr/>
          <p:nvPr/>
        </p:nvSpPr>
        <p:spPr>
          <a:xfrm>
            <a:off x="0" y="0"/>
            <a:ext cx="9144000" cy="5143500"/>
          </a:xfrm>
          <a:prstGeom prst="rect">
            <a:avLst/>
          </a:prstGeom>
          <a:solidFill>
            <a:srgbClr val="000000"/>
          </a:solidFill>
          <a:ln w="12700" cap="flat" cmpd="sng">
            <a:solidFill>
              <a:srgbClr val="000000"/>
            </a:solidFill>
            <a:prstDash val="solid"/>
            <a:round/>
            <a:headEnd type="none" w="med" len="med"/>
            <a:tailEnd type="none" w="med" len="med"/>
          </a:ln>
        </p:spPr>
        <p:txBody>
          <a:bodyPr wrap="square" lIns="45700" tIns="45700" rIns="45700" bIns="45700" anchor="ctr" anchorCtr="0">
            <a:noAutofit/>
          </a:bodyPr>
          <a:lstStyle/>
          <a:p>
            <a:pPr marL="0" marR="0" lvl="0" indent="0" algn="ctr"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20" name="Shape 120"/>
          <p:cNvSpPr txBox="1">
            <a:spLocks noGrp="1"/>
          </p:cNvSpPr>
          <p:nvPr>
            <p:ph type="title"/>
          </p:nvPr>
        </p:nvSpPr>
        <p:spPr>
          <a:xfrm>
            <a:off x="890587" y="27030"/>
            <a:ext cx="7620000" cy="22923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2pPr>
            <a:lvl3pPr marL="0" marR="0" lvl="2"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3pPr>
            <a:lvl4pPr marL="0" marR="0" lvl="3"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4pPr>
            <a:lvl5pPr marL="0" marR="0" lvl="4"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5pPr>
            <a:lvl6pPr marL="0" marR="0" lvl="5"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6pPr>
            <a:lvl7pPr marL="0" marR="0" lvl="6"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7pPr>
            <a:lvl8pPr marL="0" marR="0" lvl="7"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8pPr>
            <a:lvl9pPr marL="0" marR="0" lvl="8"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9pPr>
          </a:lstStyle>
          <a:p>
            <a:endParaRPr/>
          </a:p>
        </p:txBody>
      </p:sp>
      <p:sp>
        <p:nvSpPr>
          <p:cNvPr id="121" name="Shape 121"/>
          <p:cNvSpPr txBox="1">
            <a:spLocks noGrp="1"/>
          </p:cNvSpPr>
          <p:nvPr>
            <p:ph type="body" idx="1"/>
          </p:nvPr>
        </p:nvSpPr>
        <p:spPr>
          <a:xfrm>
            <a:off x="890587" y="2633383"/>
            <a:ext cx="7620000" cy="1042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1pPr>
            <a:lvl2pPr marL="0" marR="0" lvl="1" indent="4572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2pPr>
            <a:lvl3pPr marL="0" marR="0" lvl="2" indent="9144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3pPr>
            <a:lvl4pPr marL="0" marR="0" lvl="3" indent="13716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4pPr>
            <a:lvl5pPr marL="0" marR="0" lvl="4" indent="18288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sp>
        <p:nvSpPr>
          <p:cNvPr id="122" name="Shape 122"/>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23" name="Shape 123"/>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sp>
        <p:nvSpPr>
          <p:cNvPr id="124" name="Shape 124"/>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25" name="Shape 125"/>
          <p:cNvSpPr txBox="1">
            <a:spLocks noGrp="1"/>
          </p:cNvSpPr>
          <p:nvPr>
            <p:ph type="body" idx="2"/>
          </p:nvPr>
        </p:nvSpPr>
        <p:spPr>
          <a:xfrm>
            <a:off x="894004" y="3709460"/>
            <a:ext cx="7620000" cy="350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D4D4D"/>
              </a:buClr>
              <a:buFont typeface="Arial"/>
              <a:buChar char="●"/>
              <a:defRPr sz="1800" b="0" i="0" u="none" strike="noStrike" cap="none">
                <a:solidFill>
                  <a:srgbClr val="4D4D4D"/>
                </a:solidFill>
                <a:latin typeface="Arial"/>
                <a:ea typeface="Arial"/>
                <a:cs typeface="Arial"/>
                <a:sym typeface="Arial"/>
              </a:defRPr>
            </a:lvl1pPr>
            <a:lvl2pPr marL="790575" marR="0" lvl="1" indent="-155575"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2pPr>
            <a:lvl3pPr marL="1234438" marR="0" lvl="2"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3pPr>
            <a:lvl4pPr marL="1727200" marR="0" lvl="3"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4pPr>
            <a:lvl5pPr marL="2184400" marR="0" lvl="4"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pic>
        <p:nvPicPr>
          <p:cNvPr id="126" name="Shape 126"/>
          <p:cNvPicPr preferRelativeResize="0"/>
          <p:nvPr/>
        </p:nvPicPr>
        <p:blipFill rotWithShape="1">
          <a:blip r:embed="rId3">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20"/>
        <p:cNvGrpSpPr/>
        <p:nvPr/>
      </p:nvGrpSpPr>
      <p:grpSpPr>
        <a:xfrm>
          <a:off x="0" y="0"/>
          <a:ext cx="0" cy="0"/>
          <a:chOff x="0" y="0"/>
          <a:chExt cx="0" cy="0"/>
        </a:xfrm>
      </p:grpSpPr>
      <p:sp>
        <p:nvSpPr>
          <p:cNvPr id="21" name="Shape 21"/>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2" name="Shape 22"/>
          <p:cNvSpPr/>
          <p:nvPr/>
        </p:nvSpPr>
        <p:spPr>
          <a:xfrm>
            <a:off x="0" y="4629150"/>
            <a:ext cx="9144000" cy="385800"/>
          </a:xfrm>
          <a:prstGeom prst="rect">
            <a:avLst/>
          </a:prstGeom>
          <a:solidFill>
            <a:srgbClr val="00786E"/>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3" name="Shape 23"/>
          <p:cNvSpPr txBox="1"/>
          <p:nvPr/>
        </p:nvSpPr>
        <p:spPr>
          <a:xfrm flipH="1">
            <a:off x="8553450" y="5021262"/>
            <a:ext cx="533399" cy="123899"/>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24" name="Shape 24"/>
          <p:cNvSpPr txBox="1"/>
          <p:nvPr/>
        </p:nvSpPr>
        <p:spPr>
          <a:xfrm>
            <a:off x="366712" y="5018087"/>
            <a:ext cx="2274900" cy="99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600" b="0" i="0" u="none" strike="noStrike" cap="none">
                <a:solidFill>
                  <a:srgbClr val="7F7F7F"/>
                </a:solidFill>
                <a:latin typeface="Arial"/>
                <a:ea typeface="Arial"/>
                <a:cs typeface="Arial"/>
                <a:sym typeface="Arial"/>
              </a:rPr>
              <a:t>© Copyright 2013 Pivotal. All rights reserved.</a:t>
            </a:r>
          </a:p>
        </p:txBody>
      </p:sp>
      <p:pic>
        <p:nvPicPr>
          <p:cNvPr id="25" name="Shape 25"/>
          <p:cNvPicPr preferRelativeResize="0"/>
          <p:nvPr/>
        </p:nvPicPr>
        <p:blipFill rotWithShape="1">
          <a:blip r:embed="rId2">
            <a:alphaModFix/>
          </a:blip>
          <a:srcRect/>
          <a:stretch/>
        </p:blipFill>
        <p:spPr>
          <a:xfrm>
            <a:off x="7942263" y="4713287"/>
            <a:ext cx="957298" cy="22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age">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13721" y="149918"/>
            <a:ext cx="8796928" cy="474445"/>
          </a:xfrm>
          <a:prstGeom prst="rect">
            <a:avLst/>
          </a:prstGeom>
          <a:noFill/>
          <a:ln>
            <a:noFill/>
          </a:ln>
        </p:spPr>
        <p:txBody>
          <a:bodyPr wrap="square" lIns="91425" tIns="91425" rIns="91425" bIns="91425" anchor="t" anchorCtr="0"/>
          <a:lstStyle>
            <a:lvl1pPr marL="0" marR="0" lvl="0" indent="0" algn="l" rtl="0">
              <a:spcBef>
                <a:spcPts val="0"/>
              </a:spcBef>
              <a:buClr>
                <a:srgbClr val="008774"/>
              </a:buClr>
              <a:buFont typeface="Arial"/>
              <a:buNone/>
              <a:defRPr sz="2800" b="1" i="0" u="none" strike="noStrike" cap="none">
                <a:solidFill>
                  <a:srgbClr val="00877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
        <p:nvSpPr>
          <p:cNvPr id="29" name="Shape 29"/>
          <p:cNvSpPr txBox="1">
            <a:spLocks noGrp="1"/>
          </p:cNvSpPr>
          <p:nvPr>
            <p:ph type="body" idx="1"/>
          </p:nvPr>
        </p:nvSpPr>
        <p:spPr>
          <a:xfrm>
            <a:off x="114300" y="624362"/>
            <a:ext cx="8796338" cy="288565"/>
          </a:xfrm>
          <a:prstGeom prst="rect">
            <a:avLst/>
          </a:prstGeom>
          <a:noFill/>
          <a:ln>
            <a:noFill/>
          </a:ln>
        </p:spPr>
        <p:txBody>
          <a:bodyPr wrap="square" lIns="91425" tIns="91425" rIns="91425" bIns="91425" anchor="t" anchorCtr="0"/>
          <a:lstStyle>
            <a:lvl1pPr marL="0" marR="0" lvl="0" indent="0" algn="l" rtl="0">
              <a:spcBef>
                <a:spcPts val="360"/>
              </a:spcBef>
              <a:buClr>
                <a:srgbClr val="7F7F7F"/>
              </a:buClr>
              <a:buFont typeface="Arial"/>
              <a:buChar char="●"/>
              <a:defRPr sz="1800" b="0" i="0" u="none" strike="noStrike" cap="none">
                <a:solidFill>
                  <a:srgbClr val="7F7F7F"/>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plit">
    <p:spTree>
      <p:nvGrpSpPr>
        <p:cNvPr id="1" name="Shape 30"/>
        <p:cNvGrpSpPr/>
        <p:nvPr/>
      </p:nvGrpSpPr>
      <p:grpSpPr>
        <a:xfrm>
          <a:off x="0" y="0"/>
          <a:ext cx="0" cy="0"/>
          <a:chOff x="0" y="0"/>
          <a:chExt cx="0" cy="0"/>
        </a:xfrm>
      </p:grpSpPr>
      <p:sp>
        <p:nvSpPr>
          <p:cNvPr id="31" name="Shape 31"/>
          <p:cNvSpPr/>
          <p:nvPr/>
        </p:nvSpPr>
        <p:spPr>
          <a:xfrm>
            <a:off x="4572000" y="0"/>
            <a:ext cx="4572000" cy="5143499"/>
          </a:xfrm>
          <a:prstGeom prst="rect">
            <a:avLst/>
          </a:prstGeom>
          <a:solidFill>
            <a:srgbClr val="008774"/>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pic>
        <p:nvPicPr>
          <p:cNvPr id="32" name="Shape 32" descr="Pivotal_White.png"/>
          <p:cNvPicPr preferRelativeResize="0"/>
          <p:nvPr/>
        </p:nvPicPr>
        <p:blipFill rotWithShape="1">
          <a:blip r:embed="rId2">
            <a:alphaModFix/>
          </a:blip>
          <a:srcRect/>
          <a:stretch/>
        </p:blipFill>
        <p:spPr>
          <a:xfrm>
            <a:off x="8286414" y="4854091"/>
            <a:ext cx="712061" cy="173735"/>
          </a:xfrm>
          <a:prstGeom prst="rect">
            <a:avLst/>
          </a:prstGeom>
          <a:noFill/>
          <a:ln>
            <a:noFill/>
          </a:ln>
        </p:spPr>
      </p:pic>
      <p:sp>
        <p:nvSpPr>
          <p:cNvPr id="33" name="Shape 33"/>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66725" y="240819"/>
            <a:ext cx="8410574" cy="460374"/>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36"/>
        <p:cNvGrpSpPr/>
        <p:nvPr/>
      </p:nvGrpSpPr>
      <p:grpSpPr>
        <a:xfrm>
          <a:off x="0" y="0"/>
          <a:ext cx="0" cy="0"/>
          <a:chOff x="0" y="0"/>
          <a:chExt cx="0" cy="0"/>
        </a:xfrm>
      </p:grpSpPr>
      <p:sp>
        <p:nvSpPr>
          <p:cNvPr id="37" name="Shape 37"/>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33425" y="357187"/>
            <a:ext cx="7877175" cy="857250"/>
          </a:xfrm>
          <a:prstGeom prst="rect">
            <a:avLst/>
          </a:prstGeom>
          <a:noFill/>
          <a:ln>
            <a:noFill/>
          </a:ln>
        </p:spPr>
        <p:txBody>
          <a:bodyPr wrap="square" lIns="91425" tIns="91425" rIns="91425" bIns="91425" anchor="t"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40"/>
        <p:cNvGrpSpPr/>
        <p:nvPr/>
      </p:nvGrpSpPr>
      <p:grpSpPr>
        <a:xfrm>
          <a:off x="0" y="0"/>
          <a:ext cx="0" cy="0"/>
          <a:chOff x="0" y="0"/>
          <a:chExt cx="0" cy="0"/>
        </a:xfrm>
      </p:grpSpPr>
      <p:sp>
        <p:nvSpPr>
          <p:cNvPr id="41" name="Shape 41"/>
          <p:cNvSpPr/>
          <p:nvPr/>
        </p:nvSpPr>
        <p:spPr>
          <a:xfrm>
            <a:off x="0" y="0"/>
            <a:ext cx="4572000" cy="5143499"/>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42" name="Shape 42"/>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FFFFFF"/>
                </a:solidFill>
                <a:latin typeface="Arial"/>
                <a:ea typeface="Arial"/>
                <a:cs typeface="Arial"/>
                <a:sym typeface="Arial"/>
              </a:rPr>
              <a:t>‹#›</a:t>
            </a:fld>
            <a:endParaRPr lang="en-US" sz="1000">
              <a:solidFill>
                <a:srgbClr val="FFFFFF"/>
              </a:solidFill>
              <a:latin typeface="Arial"/>
              <a:ea typeface="Arial"/>
              <a:cs typeface="Arial"/>
              <a:sym typeface="Arial"/>
            </a:endParaRPr>
          </a:p>
        </p:txBody>
      </p:sp>
      <p:pic>
        <p:nvPicPr>
          <p:cNvPr id="43" name="Shape 43" descr="pivotal_green.png"/>
          <p:cNvPicPr preferRelativeResize="0"/>
          <p:nvPr/>
        </p:nvPicPr>
        <p:blipFill rotWithShape="1">
          <a:blip r:embed="rId2">
            <a:alphaModFix/>
          </a:blip>
          <a:srcRect/>
          <a:stretch/>
        </p:blipFill>
        <p:spPr>
          <a:xfrm>
            <a:off x="7788438" y="4656657"/>
            <a:ext cx="831213" cy="2042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20" Type="http://schemas.openxmlformats.org/officeDocument/2006/relationships/theme" Target="../theme/theme2.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Relationship Id="rId16" Type="http://schemas.openxmlformats.org/officeDocument/2006/relationships/slideLayout" Target="../slideLayouts/slideLayout25.xml"/><Relationship Id="rId17" Type="http://schemas.openxmlformats.org/officeDocument/2006/relationships/slideLayout" Target="../slideLayouts/slideLayout26.xml"/><Relationship Id="rId18" Type="http://schemas.openxmlformats.org/officeDocument/2006/relationships/slideLayout" Target="../slideLayouts/slideLayout27.xml"/><Relationship Id="rId19" Type="http://schemas.openxmlformats.org/officeDocument/2006/relationships/slideLayout" Target="../slideLayouts/slideLayout28.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11">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b="0" i="0" u="none" strike="noStrike" cap="none">
                <a:solidFill>
                  <a:srgbClr val="888888"/>
                </a:solidFill>
                <a:latin typeface="Arial"/>
                <a:ea typeface="Arial"/>
                <a:cs typeface="Arial"/>
                <a:sym typeface="Arial"/>
              </a:rPr>
              <a:t>‹#›</a:t>
            </a:fld>
            <a:endParaRPr lang="en-US" sz="10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11.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descr="SF_Bridge-01.jpeg"/>
          <p:cNvPicPr preferRelativeResize="0"/>
          <p:nvPr/>
        </p:nvPicPr>
        <p:blipFill rotWithShape="1">
          <a:blip r:embed="rId3">
            <a:alphaModFix/>
          </a:blip>
          <a:srcRect/>
          <a:stretch/>
        </p:blipFill>
        <p:spPr>
          <a:xfrm>
            <a:off x="0" y="0"/>
            <a:ext cx="9144000" cy="5143499"/>
          </a:xfrm>
          <a:prstGeom prst="rect">
            <a:avLst/>
          </a:prstGeom>
          <a:noFill/>
          <a:ln>
            <a:noFill/>
          </a:ln>
        </p:spPr>
      </p:pic>
      <p:sp>
        <p:nvSpPr>
          <p:cNvPr id="133" name="Shape 133"/>
          <p:cNvSpPr/>
          <p:nvPr/>
        </p:nvSpPr>
        <p:spPr>
          <a:xfrm>
            <a:off x="0" y="0"/>
            <a:ext cx="9144000" cy="5143499"/>
          </a:xfrm>
          <a:prstGeom prst="rect">
            <a:avLst/>
          </a:prstGeom>
          <a:solidFill>
            <a:srgbClr val="182730">
              <a:alpha val="76862"/>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34" name="Shape 134"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35" name="Shape 135"/>
          <p:cNvSpPr txBox="1"/>
          <p:nvPr/>
        </p:nvSpPr>
        <p:spPr>
          <a:xfrm>
            <a:off x="623454" y="1898424"/>
            <a:ext cx="7897089" cy="738664"/>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4200" b="1" i="0" u="none" strike="noStrike" cap="none">
                <a:solidFill>
                  <a:srgbClr val="00AE9E"/>
                </a:solidFill>
                <a:latin typeface="Arial"/>
                <a:ea typeface="Arial"/>
                <a:cs typeface="Arial"/>
                <a:sym typeface="Arial"/>
              </a:rPr>
              <a:t>Cloud Native Applications</a:t>
            </a:r>
          </a:p>
        </p:txBody>
      </p:sp>
      <p:sp>
        <p:nvSpPr>
          <p:cNvPr id="136" name="Shape 136"/>
          <p:cNvSpPr txBox="1"/>
          <p:nvPr/>
        </p:nvSpPr>
        <p:spPr>
          <a:xfrm>
            <a:off x="626110" y="2511427"/>
            <a:ext cx="6871969" cy="875111"/>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lnSpc>
                <a:spcPct val="90000"/>
              </a:lnSpc>
              <a:spcBef>
                <a:spcPts val="0"/>
              </a:spcBef>
              <a:spcAft>
                <a:spcPts val="0"/>
              </a:spcAft>
              <a:buSzPct val="25000"/>
              <a:buNone/>
            </a:pPr>
            <a:r>
              <a:rPr lang="en-US" sz="2800" b="0" i="0" u="none" strike="noStrike" cap="none">
                <a:solidFill>
                  <a:schemeClr val="lt1"/>
                </a:solidFill>
                <a:latin typeface="Arial"/>
                <a:ea typeface="Arial"/>
                <a:cs typeface="Arial"/>
                <a:sym typeface="Arial"/>
              </a:rPr>
              <a:t>Advancing Spring Boot with Actuator and Profiles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Shape 242" descr="Stocksy_txp157cab05rEJ000_Medium_423382.jpg"/>
          <p:cNvPicPr preferRelativeResize="0"/>
          <p:nvPr/>
        </p:nvPicPr>
        <p:blipFill rotWithShape="1">
          <a:blip r:embed="rId3">
            <a:alphaModFix/>
          </a:blip>
          <a:srcRect t="15584"/>
          <a:stretch/>
        </p:blipFill>
        <p:spPr>
          <a:xfrm>
            <a:off x="0" y="0"/>
            <a:ext cx="9144000" cy="5143499"/>
          </a:xfrm>
          <a:prstGeom prst="rect">
            <a:avLst/>
          </a:prstGeom>
          <a:noFill/>
          <a:ln>
            <a:noFill/>
          </a:ln>
        </p:spPr>
      </p:pic>
      <p:sp>
        <p:nvSpPr>
          <p:cNvPr id="243" name="Shape 243"/>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wrap="square" lIns="68575" tIns="34275" rIns="68575" bIns="34275"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cxnSp>
        <p:nvCxnSpPr>
          <p:cNvPr id="244" name="Shape 244"/>
          <p:cNvCxnSpPr/>
          <p:nvPr/>
        </p:nvCxnSpPr>
        <p:spPr>
          <a:xfrm>
            <a:off x="596900" y="2111130"/>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cxnSp>
        <p:nvCxnSpPr>
          <p:cNvPr id="245" name="Shape 245"/>
          <p:cNvCxnSpPr/>
          <p:nvPr/>
        </p:nvCxnSpPr>
        <p:spPr>
          <a:xfrm>
            <a:off x="596900" y="3428753"/>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
        <p:nvSpPr>
          <p:cNvPr id="246" name="Shape 246"/>
          <p:cNvSpPr txBox="1"/>
          <p:nvPr/>
        </p:nvSpPr>
        <p:spPr>
          <a:xfrm>
            <a:off x="1820793" y="1336858"/>
            <a:ext cx="5209486" cy="460500"/>
          </a:xfrm>
          <a:prstGeom prst="rect">
            <a:avLst/>
          </a:prstGeom>
          <a:noFill/>
          <a:ln>
            <a:noFill/>
          </a:ln>
        </p:spPr>
        <p:txBody>
          <a:bodyPr wrap="square" lIns="0" tIns="0" rIns="0" bIns="0" anchor="t" anchorCtr="0">
            <a:noAutofit/>
          </a:bodyPr>
          <a:lstStyle/>
          <a:p>
            <a:pPr marL="0" marR="0" lvl="0" indent="0" algn="just" rtl="0">
              <a:lnSpc>
                <a:spcPct val="90000"/>
              </a:lnSpc>
              <a:spcBef>
                <a:spcPts val="0"/>
              </a:spcBef>
              <a:buNone/>
            </a:pPr>
            <a:endParaRPr sz="4500" b="1" cap="none">
              <a:solidFill>
                <a:srgbClr val="008881"/>
              </a:solidFill>
              <a:latin typeface="Arial"/>
              <a:ea typeface="Arial"/>
              <a:cs typeface="Arial"/>
              <a:sym typeface="Arial"/>
            </a:endParaRPr>
          </a:p>
        </p:txBody>
      </p:sp>
      <p:sp>
        <p:nvSpPr>
          <p:cNvPr id="247" name="Shape 247"/>
          <p:cNvSpPr txBox="1"/>
          <p:nvPr/>
        </p:nvSpPr>
        <p:spPr>
          <a:xfrm>
            <a:off x="205956" y="2574630"/>
            <a:ext cx="8410499" cy="460500"/>
          </a:xfrm>
          <a:prstGeom prst="rect">
            <a:avLst/>
          </a:prstGeom>
          <a:noFill/>
          <a:ln>
            <a:noFill/>
          </a:ln>
        </p:spPr>
        <p:txBody>
          <a:bodyPr wrap="square" lIns="0" tIns="0" rIns="0" bIns="0" anchor="t" anchorCtr="0">
            <a:noAutofit/>
          </a:bodyPr>
          <a:lstStyle/>
          <a:p>
            <a:pPr marL="0" marR="0" lvl="0" indent="0" algn="ctr" rtl="0">
              <a:lnSpc>
                <a:spcPct val="90000"/>
              </a:lnSpc>
              <a:spcBef>
                <a:spcPts val="0"/>
              </a:spcBef>
              <a:spcAft>
                <a:spcPts val="0"/>
              </a:spcAft>
              <a:buClr>
                <a:srgbClr val="74CEC7"/>
              </a:buClr>
              <a:buSzPct val="25000"/>
              <a:buFont typeface="Arial"/>
              <a:buNone/>
            </a:pPr>
            <a:r>
              <a:rPr lang="en-US" sz="3200">
                <a:solidFill>
                  <a:srgbClr val="74CEC7"/>
                </a:solidFill>
              </a:rPr>
              <a:t>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11479" y="347472"/>
            <a:ext cx="5303400" cy="237600"/>
          </a:xfrm>
          <a:prstGeom prst="rect">
            <a:avLst/>
          </a:prstGeom>
        </p:spPr>
        <p:txBody>
          <a:bodyPr wrap="square" lIns="91425" tIns="91425" rIns="91425" bIns="91425" anchor="t" anchorCtr="0">
            <a:noAutofit/>
          </a:bodyPr>
          <a:lstStyle/>
          <a:p>
            <a:pPr lvl="0" rtl="0">
              <a:spcBef>
                <a:spcPts val="0"/>
              </a:spcBef>
              <a:buNone/>
            </a:pPr>
            <a:r>
              <a:rPr lang="en-US" sz="3000"/>
              <a:t>Key Themes</a:t>
            </a:r>
          </a:p>
        </p:txBody>
      </p:sp>
      <p:pic>
        <p:nvPicPr>
          <p:cNvPr id="143" name="Shape 143"/>
          <p:cNvPicPr preferRelativeResize="0"/>
          <p:nvPr/>
        </p:nvPicPr>
        <p:blipFill>
          <a:blip r:embed="rId3">
            <a:alphaModFix/>
          </a:blip>
          <a:stretch>
            <a:fillRect/>
          </a:stretch>
        </p:blipFill>
        <p:spPr>
          <a:xfrm>
            <a:off x="820962" y="1201175"/>
            <a:ext cx="705125" cy="705125"/>
          </a:xfrm>
          <a:prstGeom prst="rect">
            <a:avLst/>
          </a:prstGeom>
          <a:noFill/>
          <a:ln>
            <a:noFill/>
          </a:ln>
        </p:spPr>
      </p:pic>
      <p:grpSp>
        <p:nvGrpSpPr>
          <p:cNvPr id="144" name="Shape 144"/>
          <p:cNvGrpSpPr/>
          <p:nvPr/>
        </p:nvGrpSpPr>
        <p:grpSpPr>
          <a:xfrm>
            <a:off x="798750" y="2077487"/>
            <a:ext cx="723000" cy="678600"/>
            <a:chOff x="2055625" y="1272525"/>
            <a:chExt cx="723000" cy="678600"/>
          </a:xfrm>
        </p:grpSpPr>
        <p:sp>
          <p:nvSpPr>
            <p:cNvPr id="145" name="Shape 145"/>
            <p:cNvSpPr/>
            <p:nvPr/>
          </p:nvSpPr>
          <p:spPr>
            <a:xfrm>
              <a:off x="2055625" y="12725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2208025" y="14249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2360425" y="15773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48" name="Shape 148"/>
          <p:cNvPicPr preferRelativeResize="0"/>
          <p:nvPr/>
        </p:nvPicPr>
        <p:blipFill>
          <a:blip r:embed="rId4">
            <a:alphaModFix/>
          </a:blip>
          <a:stretch>
            <a:fillRect/>
          </a:stretch>
        </p:blipFill>
        <p:spPr>
          <a:xfrm>
            <a:off x="820973" y="2927298"/>
            <a:ext cx="678576" cy="678599"/>
          </a:xfrm>
          <a:prstGeom prst="rect">
            <a:avLst/>
          </a:prstGeom>
          <a:noFill/>
          <a:ln>
            <a:noFill/>
          </a:ln>
        </p:spPr>
      </p:pic>
      <p:pic>
        <p:nvPicPr>
          <p:cNvPr id="149" name="Shape 149"/>
          <p:cNvPicPr preferRelativeResize="0"/>
          <p:nvPr/>
        </p:nvPicPr>
        <p:blipFill>
          <a:blip r:embed="rId5">
            <a:alphaModFix/>
          </a:blip>
          <a:stretch>
            <a:fillRect/>
          </a:stretch>
        </p:blipFill>
        <p:spPr>
          <a:xfrm>
            <a:off x="697138" y="3777087"/>
            <a:ext cx="926260" cy="705125"/>
          </a:xfrm>
          <a:prstGeom prst="rect">
            <a:avLst/>
          </a:prstGeom>
          <a:noFill/>
          <a:ln>
            <a:noFill/>
          </a:ln>
        </p:spPr>
      </p:pic>
      <p:sp>
        <p:nvSpPr>
          <p:cNvPr id="150" name="Shape 150"/>
          <p:cNvSpPr txBox="1"/>
          <p:nvPr/>
        </p:nvSpPr>
        <p:spPr>
          <a:xfrm>
            <a:off x="1926525" y="12547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Speed</a:t>
            </a:r>
          </a:p>
        </p:txBody>
      </p:sp>
      <p:sp>
        <p:nvSpPr>
          <p:cNvPr id="151" name="Shape 151"/>
          <p:cNvSpPr txBox="1"/>
          <p:nvPr/>
        </p:nvSpPr>
        <p:spPr>
          <a:xfrm>
            <a:off x="1948850" y="21321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Scale</a:t>
            </a:r>
          </a:p>
        </p:txBody>
      </p:sp>
      <p:sp>
        <p:nvSpPr>
          <p:cNvPr id="152" name="Shape 152"/>
          <p:cNvSpPr txBox="1"/>
          <p:nvPr/>
        </p:nvSpPr>
        <p:spPr>
          <a:xfrm>
            <a:off x="1948850" y="29819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Security</a:t>
            </a:r>
          </a:p>
        </p:txBody>
      </p:sp>
      <p:sp>
        <p:nvSpPr>
          <p:cNvPr id="153" name="Shape 153"/>
          <p:cNvSpPr txBox="1"/>
          <p:nvPr/>
        </p:nvSpPr>
        <p:spPr>
          <a:xfrm>
            <a:off x="1948850" y="3844962"/>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Getting Started</a:t>
            </a:r>
          </a:p>
        </p:txBody>
      </p:sp>
      <p:sp>
        <p:nvSpPr>
          <p:cNvPr id="160" name="Shape 160"/>
          <p:cNvSpPr txBox="1">
            <a:spLocks noGrp="1"/>
          </p:cNvSpPr>
          <p:nvPr>
            <p:ph type="body" idx="1"/>
          </p:nvPr>
        </p:nvSpPr>
        <p:spPr>
          <a:xfrm>
            <a:off x="284479" y="1108074"/>
            <a:ext cx="7122161" cy="191960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Actuator</a:t>
            </a:r>
          </a:p>
          <a:p>
            <a:pPr marL="342900" marR="0" lvl="0" indent="-342900" algn="l" rtl="0">
              <a:spcBef>
                <a:spcPts val="280"/>
              </a:spcBef>
              <a:spcAft>
                <a:spcPts val="0"/>
              </a:spcAft>
              <a:buClr>
                <a:srgbClr val="FFFFFF"/>
              </a:buClr>
              <a:buSzPct val="100000"/>
              <a:buFont typeface="Arial"/>
              <a:buChar char="•"/>
            </a:pPr>
            <a:r>
              <a:rPr lang="en-US" sz="1400" b="0" i="0" u="none" strike="noStrike" cap="none">
                <a:solidFill>
                  <a:srgbClr val="FFFFFF"/>
                </a:solidFill>
                <a:latin typeface="Arial"/>
                <a:ea typeface="Arial"/>
                <a:cs typeface="Arial"/>
                <a:sym typeface="Arial"/>
              </a:rPr>
              <a:t>Production grade features exposed as endpoints</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Metrics</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Health</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Configuration</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Errors</a:t>
            </a:r>
          </a:p>
          <a:p>
            <a:pPr marL="742950" marR="0" lvl="1" indent="-285750" algn="l" rtl="0">
              <a:spcBef>
                <a:spcPts val="240"/>
              </a:spcBef>
              <a:buClr>
                <a:srgbClr val="FFFFFF"/>
              </a:buClr>
              <a:buSzPct val="100000"/>
              <a:buFont typeface="Arial"/>
              <a:buChar char="–"/>
            </a:pPr>
            <a:r>
              <a:rPr lang="en-US" sz="1200" b="0" i="0" u="none" strike="noStrike" cap="none">
                <a:solidFill>
                  <a:srgbClr val="FFFFFF"/>
                </a:solidFill>
                <a:latin typeface="Arial"/>
                <a:ea typeface="Arial"/>
                <a:cs typeface="Arial"/>
                <a:sym typeface="Arial"/>
              </a:rPr>
              <a:t>Info</a:t>
            </a:r>
          </a:p>
        </p:txBody>
      </p:sp>
      <p:sp>
        <p:nvSpPr>
          <p:cNvPr id="161" name="Shape 16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62" name="Shape 162"/>
          <p:cNvPicPr preferRelativeResize="0"/>
          <p:nvPr/>
        </p:nvPicPr>
        <p:blipFill rotWithShape="1">
          <a:blip r:embed="rId3">
            <a:alphaModFix/>
          </a:blip>
          <a:srcRect/>
          <a:stretch/>
        </p:blipFill>
        <p:spPr>
          <a:xfrm>
            <a:off x="3195688" y="2500138"/>
            <a:ext cx="2898140" cy="1055083"/>
          </a:xfrm>
          <a:prstGeom prst="rect">
            <a:avLst/>
          </a:prstGeom>
          <a:noFill/>
          <a:ln>
            <a:noFill/>
          </a:ln>
        </p:spPr>
      </p:pic>
      <p:pic>
        <p:nvPicPr>
          <p:cNvPr id="163" name="Shape 16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64" name="Shape 16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Endpoints</a:t>
            </a:r>
          </a:p>
        </p:txBody>
      </p:sp>
      <p:sp>
        <p:nvSpPr>
          <p:cNvPr id="171" name="Shape 17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72" name="Shape 172"/>
          <p:cNvPicPr preferRelativeResize="0">
            <a:picLocks noGrp="1"/>
          </p:cNvPicPr>
          <p:nvPr>
            <p:ph type="body" idx="1"/>
          </p:nvPr>
        </p:nvPicPr>
        <p:blipFill rotWithShape="1">
          <a:blip r:embed="rId3">
            <a:alphaModFix/>
          </a:blip>
          <a:srcRect t="-5380" b="2568"/>
          <a:stretch/>
        </p:blipFill>
        <p:spPr>
          <a:xfrm>
            <a:off x="1320800" y="834698"/>
            <a:ext cx="6661824" cy="3676341"/>
          </a:xfrm>
          <a:prstGeom prst="rect">
            <a:avLst/>
          </a:prstGeom>
          <a:noFill/>
          <a:ln>
            <a:noFill/>
          </a:ln>
        </p:spPr>
      </p:pic>
      <p:pic>
        <p:nvPicPr>
          <p:cNvPr id="173" name="Shape 17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74" name="Shape 17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Health Endpoint</a:t>
            </a:r>
          </a:p>
        </p:txBody>
      </p:sp>
      <p:sp>
        <p:nvSpPr>
          <p:cNvPr id="181" name="Shape 18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82" name="Shape 182"/>
          <p:cNvPicPr preferRelativeResize="0"/>
          <p:nvPr/>
        </p:nvPicPr>
        <p:blipFill rotWithShape="1">
          <a:blip r:embed="rId3">
            <a:alphaModFix/>
          </a:blip>
          <a:srcRect/>
          <a:stretch/>
        </p:blipFill>
        <p:spPr>
          <a:xfrm>
            <a:off x="1371600" y="1353820"/>
            <a:ext cx="6400799" cy="2971799"/>
          </a:xfrm>
          <a:prstGeom prst="rect">
            <a:avLst/>
          </a:prstGeom>
          <a:noFill/>
          <a:ln>
            <a:noFill/>
          </a:ln>
        </p:spPr>
      </p:pic>
      <p:pic>
        <p:nvPicPr>
          <p:cNvPr id="183" name="Shape 18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84" name="Shape 18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Health Indicators</a:t>
            </a:r>
          </a:p>
        </p:txBody>
      </p:sp>
      <p:sp>
        <p:nvSpPr>
          <p:cNvPr id="191" name="Shape 19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graphicFrame>
        <p:nvGraphicFramePr>
          <p:cNvPr id="192" name="Shape 192"/>
          <p:cNvGraphicFramePr/>
          <p:nvPr/>
        </p:nvGraphicFramePr>
        <p:xfrm>
          <a:off x="152400" y="940170"/>
          <a:ext cx="8798550" cy="3657700"/>
        </p:xfrm>
        <a:graphic>
          <a:graphicData uri="http://schemas.openxmlformats.org/drawingml/2006/table">
            <a:tbl>
              <a:tblPr firstRow="1" bandRow="1">
                <a:noFill/>
                <a:tableStyleId>{9E0B8215-42B9-4D51-AA0D-D601E5798EE8}</a:tableStyleId>
              </a:tblPr>
              <a:tblGrid>
                <a:gridCol w="4399275"/>
                <a:gridCol w="4399275"/>
              </a:tblGrid>
              <a:tr h="347125">
                <a:tc>
                  <a:txBody>
                    <a:bodyPr/>
                    <a:lstStyle/>
                    <a:p>
                      <a:pPr marL="0" marR="0" lvl="0" indent="0" algn="l" rtl="0">
                        <a:spcBef>
                          <a:spcPts val="0"/>
                        </a:spcBef>
                        <a:buSzPct val="25000"/>
                        <a:buNone/>
                      </a:pPr>
                      <a:r>
                        <a:rPr lang="en-US" sz="1800" b="1" u="none" strike="noStrike" cap="none">
                          <a:solidFill>
                            <a:schemeClr val="lt2"/>
                          </a:solidFill>
                        </a:rPr>
                        <a:t>Health Indicator	</a:t>
                      </a:r>
                    </a:p>
                  </a:txBody>
                  <a:tcPr marL="91450" marR="91450" marT="45725" marB="45725"/>
                </a:tc>
                <a:tc>
                  <a:txBody>
                    <a:bodyPr/>
                    <a:lstStyle/>
                    <a:p>
                      <a:pPr marL="0" marR="0" lvl="0" indent="0" algn="l" rtl="0">
                        <a:spcBef>
                          <a:spcPts val="0"/>
                        </a:spcBef>
                        <a:buSzPct val="25000"/>
                        <a:buNone/>
                      </a:pPr>
                      <a:r>
                        <a:rPr lang="en-US" sz="1800">
                          <a:solidFill>
                            <a:schemeClr val="lt2"/>
                          </a:solidFill>
                        </a:rPr>
                        <a:t>Performed Checks</a:t>
                      </a:r>
                    </a:p>
                  </a:txBody>
                  <a:tcPr marL="91450" marR="91450" marT="45725" marB="45725"/>
                </a:tc>
              </a:tr>
              <a:tr h="347125">
                <a:tc>
                  <a:txBody>
                    <a:bodyPr/>
                    <a:lstStyle/>
                    <a:p>
                      <a:pPr marL="0" marR="0" lvl="0" indent="0" algn="l" rtl="0">
                        <a:spcBef>
                          <a:spcPts val="0"/>
                        </a:spcBef>
                        <a:buSzPct val="25000"/>
                        <a:buNone/>
                      </a:pPr>
                      <a:r>
                        <a:rPr lang="en-US" sz="1800">
                          <a:solidFill>
                            <a:schemeClr val="lt2"/>
                          </a:solidFill>
                        </a:rPr>
                        <a:t>DiskSpaceHealthIndicator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for low </a:t>
                      </a:r>
                      <a:r>
                        <a:rPr lang="en-US" sz="1800">
                          <a:solidFill>
                            <a:schemeClr val="accent6"/>
                          </a:solidFill>
                        </a:rPr>
                        <a:t>Disk</a:t>
                      </a:r>
                      <a:r>
                        <a:rPr lang="en-US" sz="1800">
                          <a:solidFill>
                            <a:schemeClr val="lt2"/>
                          </a:solidFill>
                        </a:rPr>
                        <a:t> space</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DataSourceHealthIndicator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 </a:t>
                      </a:r>
                      <a:r>
                        <a:rPr lang="en-US" sz="1800">
                          <a:solidFill>
                            <a:srgbClr val="F79646"/>
                          </a:solidFill>
                        </a:rPr>
                        <a:t>DataSource </a:t>
                      </a:r>
                      <a:r>
                        <a:rPr lang="en-US" sz="1800">
                          <a:solidFill>
                            <a:schemeClr val="lt2"/>
                          </a:solidFill>
                        </a:rPr>
                        <a:t>connection</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ElasticsearchHealthIndicator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a:t>
                      </a:r>
                      <a:r>
                        <a:rPr lang="en-US" sz="1800">
                          <a:solidFill>
                            <a:srgbClr val="F79646"/>
                          </a:solidFill>
                        </a:rPr>
                        <a:t>ElasticSearch </a:t>
                      </a:r>
                      <a:r>
                        <a:rPr lang="en-US" sz="1800">
                          <a:solidFill>
                            <a:schemeClr val="lt2"/>
                          </a:solidFill>
                        </a:rPr>
                        <a:t>cluster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JmsHealthIndicator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JMS</a:t>
                      </a:r>
                      <a:r>
                        <a:rPr lang="en-US" sz="1800">
                          <a:solidFill>
                            <a:schemeClr val="lt2"/>
                          </a:solidFill>
                        </a:rPr>
                        <a:t> broker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MailHealthIndicator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mail</a:t>
                      </a:r>
                      <a:r>
                        <a:rPr lang="en-US" sz="1800">
                          <a:solidFill>
                            <a:schemeClr val="lt2"/>
                          </a:solidFill>
                        </a:rPr>
                        <a:t> 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MongoHealthIndicator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Cheks that a </a:t>
                      </a:r>
                      <a:r>
                        <a:rPr lang="en-US" sz="1800">
                          <a:solidFill>
                            <a:srgbClr val="F79646"/>
                          </a:solidFill>
                        </a:rPr>
                        <a:t>Mongo</a:t>
                      </a:r>
                      <a:r>
                        <a:rPr lang="en-US" sz="1800">
                          <a:solidFill>
                            <a:schemeClr val="lt2"/>
                          </a:solidFill>
                        </a:rPr>
                        <a:t> database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RabbitHealthIndicator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Rabbit</a:t>
                      </a:r>
                      <a:r>
                        <a:rPr lang="en-US" sz="1800">
                          <a:solidFill>
                            <a:schemeClr val="lt2"/>
                          </a:solidFill>
                        </a:rPr>
                        <a:t> 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RedisHealthIndicator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Redis </a:t>
                      </a:r>
                      <a:r>
                        <a:rPr lang="en-US" sz="1800">
                          <a:solidFill>
                            <a:schemeClr val="lt2"/>
                          </a:solidFill>
                        </a:rPr>
                        <a:t>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SolrHealthIndicator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Solr </a:t>
                      </a:r>
                      <a:r>
                        <a:rPr lang="en-US" sz="1800">
                          <a:solidFill>
                            <a:schemeClr val="lt2"/>
                          </a:solidFill>
                        </a:rPr>
                        <a:t>server is up</a:t>
                      </a:r>
                    </a:p>
                  </a:txBody>
                  <a:tcPr marL="91450" marR="91450" marT="45725" marB="45725"/>
                </a:tc>
              </a:tr>
            </a:tbl>
          </a:graphicData>
        </a:graphic>
      </p:graphicFrame>
      <p:pic>
        <p:nvPicPr>
          <p:cNvPr id="193" name="Shape 193"/>
          <p:cNvPicPr preferRelativeResize="0"/>
          <p:nvPr/>
        </p:nvPicPr>
        <p:blipFill>
          <a:blip r:embed="rId3">
            <a:alphaModFix/>
          </a:blip>
          <a:stretch>
            <a:fillRect/>
          </a:stretch>
        </p:blipFill>
        <p:spPr>
          <a:xfrm>
            <a:off x="280592" y="4653787"/>
            <a:ext cx="282324" cy="282324"/>
          </a:xfrm>
          <a:prstGeom prst="rect">
            <a:avLst/>
          </a:prstGeom>
          <a:noFill/>
          <a:ln>
            <a:noFill/>
          </a:ln>
        </p:spPr>
      </p:pic>
      <p:pic>
        <p:nvPicPr>
          <p:cNvPr id="194" name="Shape 194"/>
          <p:cNvPicPr preferRelativeResize="0"/>
          <p:nvPr/>
        </p:nvPicPr>
        <p:blipFill>
          <a:blip r:embed="rId4">
            <a:alphaModFix/>
          </a:blip>
          <a:stretch>
            <a:fillRect/>
          </a:stretch>
        </p:blipFill>
        <p:spPr>
          <a:xfrm>
            <a:off x="689575" y="4675961"/>
            <a:ext cx="368559" cy="2379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HTTP Access</a:t>
            </a:r>
          </a:p>
        </p:txBody>
      </p:sp>
      <p:sp>
        <p:nvSpPr>
          <p:cNvPr id="201" name="Shape 201"/>
          <p:cNvSpPr txBox="1">
            <a:spLocks noGrp="1"/>
          </p:cNvSpPr>
          <p:nvPr>
            <p:ph type="body" idx="1"/>
          </p:nvPr>
        </p:nvSpPr>
        <p:spPr>
          <a:xfrm>
            <a:off x="457199" y="1108075"/>
            <a:ext cx="4378960" cy="199072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Importing Spring Security Dependency</a:t>
            </a: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rgbClr val="FFFFFF"/>
              </a:buClr>
              <a:buSzPct val="25000"/>
              <a:buFont typeface="Arial"/>
              <a:buNone/>
            </a:pPr>
            <a:r>
              <a:rPr lang="en-US" sz="1400" b="0" i="0" u="none" strike="noStrike" cap="none">
                <a:solidFill>
                  <a:srgbClr val="FFFFFF"/>
                </a:solidFill>
                <a:latin typeface="Arial"/>
                <a:ea typeface="Arial"/>
                <a:cs typeface="Arial"/>
                <a:sym typeface="Arial"/>
              </a:rPr>
              <a:t>Setting required Authentication &amp; Authorization Roles</a:t>
            </a: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buClr>
                <a:schemeClr val="lt1"/>
              </a:buClr>
              <a:buSzPct val="25000"/>
              <a:buFont typeface="Arial"/>
              <a:buNone/>
            </a:pPr>
            <a:endParaRPr sz="1400" b="0" i="0" u="none" strike="noStrike" cap="none">
              <a:solidFill>
                <a:schemeClr val="lt1"/>
              </a:solidFill>
              <a:latin typeface="Arial"/>
              <a:ea typeface="Arial"/>
              <a:cs typeface="Arial"/>
              <a:sym typeface="Arial"/>
            </a:endParaRPr>
          </a:p>
        </p:txBody>
      </p:sp>
      <p:sp>
        <p:nvSpPr>
          <p:cNvPr id="202" name="Shape 202"/>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203" name="Shape 203"/>
          <p:cNvPicPr preferRelativeResize="0"/>
          <p:nvPr/>
        </p:nvPicPr>
        <p:blipFill rotWithShape="1">
          <a:blip r:embed="rId3">
            <a:alphaModFix/>
          </a:blip>
          <a:srcRect/>
          <a:stretch/>
        </p:blipFill>
        <p:spPr>
          <a:xfrm>
            <a:off x="1419336" y="1470659"/>
            <a:ext cx="6345806" cy="916939"/>
          </a:xfrm>
          <a:prstGeom prst="rect">
            <a:avLst/>
          </a:prstGeom>
          <a:noFill/>
          <a:ln>
            <a:noFill/>
          </a:ln>
        </p:spPr>
      </p:pic>
      <p:pic>
        <p:nvPicPr>
          <p:cNvPr id="204" name="Shape 204"/>
          <p:cNvPicPr preferRelativeResize="0"/>
          <p:nvPr/>
        </p:nvPicPr>
        <p:blipFill rotWithShape="1">
          <a:blip r:embed="rId4">
            <a:alphaModFix/>
          </a:blip>
          <a:srcRect/>
          <a:stretch/>
        </p:blipFill>
        <p:spPr>
          <a:xfrm>
            <a:off x="1419336" y="3098800"/>
            <a:ext cx="3797299" cy="1028700"/>
          </a:xfrm>
          <a:prstGeom prst="rect">
            <a:avLst/>
          </a:prstGeom>
          <a:noFill/>
          <a:ln>
            <a:noFill/>
          </a:ln>
        </p:spPr>
      </p:pic>
      <p:pic>
        <p:nvPicPr>
          <p:cNvPr id="205" name="Shape 205"/>
          <p:cNvPicPr preferRelativeResize="0"/>
          <p:nvPr/>
        </p:nvPicPr>
        <p:blipFill>
          <a:blip r:embed="rId5">
            <a:alphaModFix/>
          </a:blip>
          <a:stretch>
            <a:fillRect/>
          </a:stretch>
        </p:blipFill>
        <p:spPr>
          <a:xfrm>
            <a:off x="280592" y="4653787"/>
            <a:ext cx="282324" cy="282324"/>
          </a:xfrm>
          <a:prstGeom prst="rect">
            <a:avLst/>
          </a:prstGeom>
          <a:noFill/>
          <a:ln>
            <a:noFill/>
          </a:ln>
        </p:spPr>
      </p:pic>
      <p:pic>
        <p:nvPicPr>
          <p:cNvPr id="206" name="Shape 206"/>
          <p:cNvPicPr preferRelativeResize="0"/>
          <p:nvPr/>
        </p:nvPicPr>
        <p:blipFill>
          <a:blip r:embed="rId6">
            <a:alphaModFix/>
          </a:blip>
          <a:stretch>
            <a:fillRect/>
          </a:stretch>
        </p:blipFill>
        <p:spPr>
          <a:xfrm>
            <a:off x="689575" y="4675961"/>
            <a:ext cx="368559" cy="237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Metrics</a:t>
            </a:r>
          </a:p>
        </p:txBody>
      </p:sp>
      <p:sp>
        <p:nvSpPr>
          <p:cNvPr id="213" name="Shape 213"/>
          <p:cNvSpPr txBox="1">
            <a:spLocks noGrp="1"/>
          </p:cNvSpPr>
          <p:nvPr>
            <p:ph type="body" idx="1"/>
          </p:nvPr>
        </p:nvSpPr>
        <p:spPr>
          <a:xfrm>
            <a:off x="123018" y="1108075"/>
            <a:ext cx="6761089" cy="696954"/>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r>
              <a:rPr lang="en-US" sz="1400" b="0" i="0" u="none" strike="noStrike" cap="none">
                <a:solidFill>
                  <a:schemeClr val="lt1"/>
                </a:solidFill>
                <a:latin typeface="Arial"/>
                <a:ea typeface="Arial"/>
                <a:cs typeface="Arial"/>
                <a:sym typeface="Arial"/>
              </a:rPr>
              <a:t>Spring Boot Actuator includes a metrics service with ‘gauge’ and ‘counter support</a:t>
            </a:r>
          </a:p>
        </p:txBody>
      </p:sp>
      <p:sp>
        <p:nvSpPr>
          <p:cNvPr id="214" name="Shape 214"/>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215" name="Shape 215"/>
          <p:cNvPicPr preferRelativeResize="0"/>
          <p:nvPr/>
        </p:nvPicPr>
        <p:blipFill rotWithShape="1">
          <a:blip r:embed="rId3">
            <a:alphaModFix/>
          </a:blip>
          <a:srcRect/>
          <a:stretch/>
        </p:blipFill>
        <p:spPr>
          <a:xfrm>
            <a:off x="6810779" y="941057"/>
            <a:ext cx="2168640" cy="3603407"/>
          </a:xfrm>
          <a:prstGeom prst="rect">
            <a:avLst/>
          </a:prstGeom>
          <a:noFill/>
          <a:ln>
            <a:noFill/>
          </a:ln>
        </p:spPr>
      </p:pic>
      <p:pic>
        <p:nvPicPr>
          <p:cNvPr id="216" name="Shape 216"/>
          <p:cNvPicPr preferRelativeResize="0"/>
          <p:nvPr/>
        </p:nvPicPr>
        <p:blipFill rotWithShape="1">
          <a:blip r:embed="rId4">
            <a:alphaModFix/>
          </a:blip>
          <a:srcRect/>
          <a:stretch/>
        </p:blipFill>
        <p:spPr>
          <a:xfrm>
            <a:off x="1026037" y="2270851"/>
            <a:ext cx="4304134" cy="2323753"/>
          </a:xfrm>
          <a:prstGeom prst="rect">
            <a:avLst/>
          </a:prstGeom>
          <a:noFill/>
          <a:ln>
            <a:noFill/>
          </a:ln>
        </p:spPr>
      </p:pic>
      <p:sp>
        <p:nvSpPr>
          <p:cNvPr id="217" name="Shape 217"/>
          <p:cNvSpPr txBox="1"/>
          <p:nvPr/>
        </p:nvSpPr>
        <p:spPr>
          <a:xfrm>
            <a:off x="123018" y="1864177"/>
            <a:ext cx="6537380" cy="69695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FFFFFF"/>
              </a:buClr>
              <a:buSzPct val="25000"/>
              <a:buFont typeface="Arial"/>
              <a:buNone/>
            </a:pPr>
            <a:r>
              <a:rPr lang="en-US" sz="1400" b="0" i="0" u="none" strike="noStrike" cap="none">
                <a:solidFill>
                  <a:srgbClr val="FFFFFF"/>
                </a:solidFill>
                <a:latin typeface="Arial"/>
                <a:ea typeface="Arial"/>
                <a:cs typeface="Arial"/>
                <a:sym typeface="Arial"/>
              </a:rPr>
              <a:t>Record your own metrics, inject CounterService and/or GaugeService into your bean</a:t>
            </a:r>
          </a:p>
        </p:txBody>
      </p:sp>
      <p:pic>
        <p:nvPicPr>
          <p:cNvPr id="218" name="Shape 218"/>
          <p:cNvPicPr preferRelativeResize="0"/>
          <p:nvPr/>
        </p:nvPicPr>
        <p:blipFill>
          <a:blip r:embed="rId5">
            <a:alphaModFix/>
          </a:blip>
          <a:stretch>
            <a:fillRect/>
          </a:stretch>
        </p:blipFill>
        <p:spPr>
          <a:xfrm>
            <a:off x="280592" y="4653787"/>
            <a:ext cx="282324" cy="282324"/>
          </a:xfrm>
          <a:prstGeom prst="rect">
            <a:avLst/>
          </a:prstGeom>
          <a:noFill/>
          <a:ln>
            <a:noFill/>
          </a:ln>
        </p:spPr>
      </p:pic>
      <p:pic>
        <p:nvPicPr>
          <p:cNvPr id="219" name="Shape 219"/>
          <p:cNvPicPr preferRelativeResize="0"/>
          <p:nvPr/>
        </p:nvPicPr>
        <p:blipFill>
          <a:blip r:embed="rId6">
            <a:alphaModFix/>
          </a:blip>
          <a:stretch>
            <a:fillRect/>
          </a:stretch>
        </p:blipFill>
        <p:spPr>
          <a:xfrm>
            <a:off x="689575" y="4675961"/>
            <a:ext cx="368559" cy="23798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additive="base">
                                        <p:cTn id="11" dur="500"/>
                                        <p:tgtEl>
                                          <p:spTgt spid="215"/>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16"/>
                                        </p:tgtEl>
                                        <p:attrNameLst>
                                          <p:attrName>style.visibility</p:attrName>
                                        </p:attrNameLst>
                                      </p:cBhvr>
                                      <p:to>
                                        <p:strVal val="visible"/>
                                      </p:to>
                                    </p:set>
                                    <p:anim calcmode="lin" valueType="num">
                                      <p:cBhvr additive="base">
                                        <p:cTn id="20" dur="500"/>
                                        <p:tgtEl>
                                          <p:spTgt spid="2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Profiles</a:t>
            </a:r>
          </a:p>
        </p:txBody>
      </p:sp>
      <p:sp>
        <p:nvSpPr>
          <p:cNvPr id="226" name="Shape 226"/>
          <p:cNvSpPr txBox="1">
            <a:spLocks noGrp="1"/>
          </p:cNvSpPr>
          <p:nvPr>
            <p:ph type="body" idx="1"/>
          </p:nvPr>
        </p:nvSpPr>
        <p:spPr>
          <a:xfrm>
            <a:off x="457200" y="1108075"/>
            <a:ext cx="3285615" cy="340296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YAML file can contain for several documents </a:t>
            </a: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Convenient to specify alternate configurations in the same file </a:t>
            </a: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Set the active profile</a:t>
            </a:r>
          </a:p>
          <a:p>
            <a:pPr marL="0" marR="0" lvl="0" indent="0" algn="l" rtl="0">
              <a:spcBef>
                <a:spcPts val="210"/>
              </a:spcBef>
              <a:spcAft>
                <a:spcPts val="0"/>
              </a:spcAft>
              <a:buClr>
                <a:srgbClr val="008774"/>
              </a:buClr>
              <a:buSzPct val="25000"/>
              <a:buFont typeface="Arial"/>
              <a:buNone/>
            </a:pPr>
            <a:endParaRPr sz="105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SPRING_PROFILES_ACTIVE=production</a:t>
            </a:r>
          </a:p>
          <a:p>
            <a:pPr marL="0" marR="0" lvl="0" indent="0" algn="l" rtl="0">
              <a:spcBef>
                <a:spcPts val="240"/>
              </a:spcBef>
              <a:spcAft>
                <a:spcPts val="0"/>
              </a:spcAft>
              <a:buClr>
                <a:srgbClr val="008774"/>
              </a:buClr>
              <a:buSzPct val="25000"/>
              <a:buFont typeface="Arial"/>
              <a:buNone/>
            </a:pPr>
            <a:endParaRPr sz="120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     or</a:t>
            </a:r>
          </a:p>
          <a:p>
            <a:pPr marL="0" marR="0" lvl="0" indent="0" algn="l" rtl="0">
              <a:spcBef>
                <a:spcPts val="240"/>
              </a:spcBef>
              <a:spcAft>
                <a:spcPts val="0"/>
              </a:spcAft>
              <a:buClr>
                <a:srgbClr val="008774"/>
              </a:buClr>
              <a:buSzPct val="25000"/>
              <a:buFont typeface="Arial"/>
              <a:buNone/>
            </a:pPr>
            <a:endParaRPr sz="120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spring.profiles.active=production</a:t>
            </a:r>
          </a:p>
          <a:p>
            <a:pPr marL="0" marR="0" lvl="0" indent="0" algn="l" rtl="0">
              <a:spcBef>
                <a:spcPts val="210"/>
              </a:spcBef>
              <a:spcAft>
                <a:spcPts val="0"/>
              </a:spcAft>
              <a:buClr>
                <a:srgbClr val="008774"/>
              </a:buClr>
              <a:buSzPct val="25000"/>
              <a:buFont typeface="Arial"/>
              <a:buNone/>
            </a:pPr>
            <a:endParaRPr sz="1050" b="0" i="0" u="none" strike="noStrike" cap="none">
              <a:solidFill>
                <a:srgbClr val="EEECE1"/>
              </a:solidFill>
              <a:latin typeface="Arial"/>
              <a:ea typeface="Arial"/>
              <a:cs typeface="Arial"/>
              <a:sym typeface="Arial"/>
            </a:endParaRPr>
          </a:p>
          <a:p>
            <a:pPr marL="342900" marR="0" lvl="0" indent="-342900" algn="l" rtl="0">
              <a:spcBef>
                <a:spcPts val="280"/>
              </a:spcBef>
              <a:buClr>
                <a:srgbClr val="008774"/>
              </a:buClr>
              <a:buSzPct val="100000"/>
              <a:buFont typeface="Arial"/>
              <a:buNone/>
            </a:pPr>
            <a:endParaRPr sz="1400" b="0" i="0" u="none" strike="noStrike" cap="none">
              <a:solidFill>
                <a:srgbClr val="EEECE1"/>
              </a:solidFill>
              <a:latin typeface="Arial"/>
              <a:ea typeface="Arial"/>
              <a:cs typeface="Arial"/>
              <a:sym typeface="Arial"/>
            </a:endParaRPr>
          </a:p>
        </p:txBody>
      </p:sp>
      <p:sp>
        <p:nvSpPr>
          <p:cNvPr id="227" name="Shape 227"/>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sp>
        <p:nvSpPr>
          <p:cNvPr id="228" name="Shape 228"/>
          <p:cNvSpPr txBox="1"/>
          <p:nvPr/>
        </p:nvSpPr>
        <p:spPr>
          <a:xfrm>
            <a:off x="2439514" y="2941530"/>
            <a:ext cx="184666"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pic>
        <p:nvPicPr>
          <p:cNvPr id="229" name="Shape 229"/>
          <p:cNvPicPr preferRelativeResize="0"/>
          <p:nvPr/>
        </p:nvPicPr>
        <p:blipFill rotWithShape="1">
          <a:blip r:embed="rId3">
            <a:alphaModFix/>
          </a:blip>
          <a:srcRect/>
          <a:stretch/>
        </p:blipFill>
        <p:spPr>
          <a:xfrm>
            <a:off x="3916130" y="1255320"/>
            <a:ext cx="3060700" cy="2921000"/>
          </a:xfrm>
          <a:prstGeom prst="rect">
            <a:avLst/>
          </a:prstGeom>
          <a:noFill/>
          <a:ln>
            <a:noFill/>
          </a:ln>
        </p:spPr>
      </p:pic>
      <p:pic>
        <p:nvPicPr>
          <p:cNvPr id="230" name="Shape 230"/>
          <p:cNvPicPr preferRelativeResize="0"/>
          <p:nvPr/>
        </p:nvPicPr>
        <p:blipFill rotWithShape="1">
          <a:blip r:embed="rId4">
            <a:alphaModFix/>
          </a:blip>
          <a:srcRect/>
          <a:stretch/>
        </p:blipFill>
        <p:spPr>
          <a:xfrm>
            <a:off x="3742816" y="1861192"/>
            <a:ext cx="2981158" cy="702925"/>
          </a:xfrm>
          <a:prstGeom prst="rect">
            <a:avLst/>
          </a:prstGeom>
          <a:noFill/>
          <a:ln>
            <a:noFill/>
          </a:ln>
        </p:spPr>
      </p:pic>
      <p:pic>
        <p:nvPicPr>
          <p:cNvPr id="231" name="Shape 231"/>
          <p:cNvPicPr preferRelativeResize="0"/>
          <p:nvPr/>
        </p:nvPicPr>
        <p:blipFill rotWithShape="1">
          <a:blip r:embed="rId4">
            <a:alphaModFix/>
          </a:blip>
          <a:srcRect/>
          <a:stretch/>
        </p:blipFill>
        <p:spPr>
          <a:xfrm>
            <a:off x="3742816" y="3099953"/>
            <a:ext cx="2981158" cy="702925"/>
          </a:xfrm>
          <a:prstGeom prst="rect">
            <a:avLst/>
          </a:prstGeom>
          <a:noFill/>
          <a:ln>
            <a:noFill/>
          </a:ln>
        </p:spPr>
      </p:pic>
      <p:sp>
        <p:nvSpPr>
          <p:cNvPr id="232" name="Shape 232"/>
          <p:cNvSpPr txBox="1"/>
          <p:nvPr/>
        </p:nvSpPr>
        <p:spPr>
          <a:xfrm>
            <a:off x="7285192" y="1519890"/>
            <a:ext cx="1845018" cy="619398"/>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Clr>
                <a:schemeClr val="lt1"/>
              </a:buClr>
              <a:buSzPct val="25000"/>
              <a:buFont typeface="Arial"/>
              <a:buNone/>
            </a:pPr>
            <a:r>
              <a:rPr lang="en-US" sz="1400" b="0" u="none">
                <a:solidFill>
                  <a:schemeClr val="lt1"/>
                </a:solidFill>
                <a:latin typeface="Arial"/>
                <a:ea typeface="Arial"/>
                <a:cs typeface="Arial"/>
                <a:sym typeface="Arial"/>
              </a:rPr>
              <a:t>Development profile</a:t>
            </a:r>
          </a:p>
        </p:txBody>
      </p:sp>
      <p:sp>
        <p:nvSpPr>
          <p:cNvPr id="233" name="Shape 233"/>
          <p:cNvSpPr txBox="1"/>
          <p:nvPr/>
        </p:nvSpPr>
        <p:spPr>
          <a:xfrm>
            <a:off x="7285192" y="2691464"/>
            <a:ext cx="1612971" cy="619398"/>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Clr>
                <a:schemeClr val="lt1"/>
              </a:buClr>
              <a:buSzPct val="25000"/>
              <a:buFont typeface="Arial"/>
              <a:buNone/>
            </a:pPr>
            <a:r>
              <a:rPr lang="en-US" sz="1400" b="0" u="none">
                <a:solidFill>
                  <a:schemeClr val="lt1"/>
                </a:solidFill>
                <a:latin typeface="Arial"/>
                <a:ea typeface="Arial"/>
                <a:cs typeface="Arial"/>
                <a:sym typeface="Arial"/>
              </a:rPr>
              <a:t>Production profile</a:t>
            </a:r>
          </a:p>
        </p:txBody>
      </p:sp>
      <p:pic>
        <p:nvPicPr>
          <p:cNvPr id="234" name="Shape 234"/>
          <p:cNvPicPr preferRelativeResize="0"/>
          <p:nvPr/>
        </p:nvPicPr>
        <p:blipFill rotWithShape="1">
          <a:blip r:embed="rId5">
            <a:alphaModFix/>
          </a:blip>
          <a:srcRect/>
          <a:stretch/>
        </p:blipFill>
        <p:spPr>
          <a:xfrm>
            <a:off x="6025153" y="2941530"/>
            <a:ext cx="1107639" cy="259446"/>
          </a:xfrm>
          <a:prstGeom prst="rect">
            <a:avLst/>
          </a:prstGeom>
          <a:noFill/>
          <a:ln>
            <a:noFill/>
          </a:ln>
        </p:spPr>
      </p:pic>
      <p:pic>
        <p:nvPicPr>
          <p:cNvPr id="235" name="Shape 235"/>
          <p:cNvPicPr preferRelativeResize="0"/>
          <p:nvPr/>
        </p:nvPicPr>
        <p:blipFill rotWithShape="1">
          <a:blip r:embed="rId5">
            <a:alphaModFix/>
          </a:blip>
          <a:srcRect/>
          <a:stretch/>
        </p:blipFill>
        <p:spPr>
          <a:xfrm>
            <a:off x="6177553" y="1731468"/>
            <a:ext cx="1107639" cy="259446"/>
          </a:xfrm>
          <a:prstGeom prst="rect">
            <a:avLst/>
          </a:prstGeom>
          <a:noFill/>
          <a:ln>
            <a:noFill/>
          </a:ln>
        </p:spPr>
      </p:pic>
      <p:pic>
        <p:nvPicPr>
          <p:cNvPr id="236" name="Shape 236"/>
          <p:cNvPicPr preferRelativeResize="0"/>
          <p:nvPr/>
        </p:nvPicPr>
        <p:blipFill>
          <a:blip r:embed="rId6">
            <a:alphaModFix/>
          </a:blip>
          <a:stretch>
            <a:fillRect/>
          </a:stretch>
        </p:blipFill>
        <p:spPr>
          <a:xfrm>
            <a:off x="280592" y="4653787"/>
            <a:ext cx="282324" cy="282324"/>
          </a:xfrm>
          <a:prstGeom prst="rect">
            <a:avLst/>
          </a:prstGeom>
          <a:noFill/>
          <a:ln>
            <a:noFill/>
          </a:ln>
        </p:spPr>
      </p:pic>
      <p:pic>
        <p:nvPicPr>
          <p:cNvPr id="237" name="Shape 237"/>
          <p:cNvPicPr preferRelativeResize="0"/>
          <p:nvPr/>
        </p:nvPicPr>
        <p:blipFill>
          <a:blip r:embed="rId7">
            <a:alphaModFix/>
          </a:blip>
          <a:stretch>
            <a:fillRect/>
          </a:stretch>
        </p:blipFill>
        <p:spPr>
          <a:xfrm>
            <a:off x="689575" y="4675961"/>
            <a:ext cx="368559" cy="237980"/>
          </a:xfrm>
          <a:prstGeom prst="rect">
            <a:avLst/>
          </a:prstGeom>
          <a:noFill/>
          <a:ln>
            <a:noFill/>
          </a:ln>
        </p:spPr>
      </p:pic>
    </p:spTree>
  </p:cSld>
  <p:clrMapOvr>
    <a:masterClrMapping/>
  </p:clrMapOvr>
</p:sld>
</file>

<file path=ppt/theme/theme1.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votal">
      <a:dk1>
        <a:srgbClr val="000000"/>
      </a:dk1>
      <a:lt1>
        <a:srgbClr val="FFFFFF"/>
      </a:lt1>
      <a:dk2>
        <a:srgbClr val="1F497D"/>
      </a:dk2>
      <a:lt2>
        <a:srgbClr val="EEECE1"/>
      </a:lt2>
      <a:accent1>
        <a:srgbClr val="0E675B"/>
      </a:accent1>
      <a:accent2>
        <a:srgbClr val="18B4C1"/>
      </a:accent2>
      <a:accent3>
        <a:srgbClr val="1B6FB8"/>
      </a:accent3>
      <a:accent4>
        <a:srgbClr val="6C3F75"/>
      </a:accent4>
      <a:accent5>
        <a:srgbClr val="121A20"/>
      </a:accent5>
      <a:accent6>
        <a:srgbClr val="7A7A7A"/>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Application>Microsoft Macintosh PowerPoint</Application>
  <PresentationFormat>On-screen Show (16:9)</PresentationFormat>
  <Paragraphs>104</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Pivotal Main</vt:lpstr>
      <vt:lpstr>Office Theme</vt:lpstr>
      <vt:lpstr>PowerPoint Presentation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Vince Russo</cp:lastModifiedBy>
  <cp:revision>3</cp:revision>
  <dcterms:modified xsi:type="dcterms:W3CDTF">2017-12-11T04:07:52Z</dcterms:modified>
</cp:coreProperties>
</file>