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2" d="100"/>
          <a:sy n="172" d="100"/>
        </p:scale>
        <p:origin x="-624"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2602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gadgets.ndtv.com/internet/news/netflix-now-accounts-for-34-percent-of-us-internet-traffic-at-peak-times-52432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24" name="Shape 12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5" name="Shape 30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1" name="Shape 32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6" name="Shape 33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From Silicon Valley…</a:t>
            </a:r>
          </a:p>
        </p:txBody>
      </p:sp>
      <p:sp>
        <p:nvSpPr>
          <p:cNvPr id="365" name="Shape 36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34" name="Shape 134"/>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0" name="Shape 16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000000"/>
              </a:buClr>
              <a:buSzPct val="25000"/>
              <a:buFont typeface="Noto Sans Symbols"/>
              <a:buNone/>
            </a:pPr>
            <a:r>
              <a:rPr lang="en-US" sz="1600" b="0" i="0" u="none" strike="noStrike" cap="none">
                <a:solidFill>
                  <a:srgbClr val="000000"/>
                </a:solidFill>
                <a:latin typeface="Calibri"/>
                <a:ea typeface="Calibri"/>
                <a:cs typeface="Calibri"/>
                <a:sym typeface="Calibri"/>
              </a:rPr>
              <a:t>Have to be able to scale in response to surges, add new features rapidly. Can’t go down for maintenance/upgrades.</a:t>
            </a:r>
          </a:p>
          <a:p>
            <a:pPr marL="0" marR="0" lvl="0" indent="0" algn="l" rtl="0">
              <a:spcBef>
                <a:spcPts val="0"/>
              </a:spcBef>
              <a:buClr>
                <a:srgbClr val="000000"/>
              </a:buClr>
              <a:buSzPct val="100000"/>
              <a:buFont typeface="Noto Sans Symbols"/>
              <a:buNone/>
            </a:pPr>
            <a:endParaRPr sz="1600" b="0" i="0" u="none" strike="noStrike" cap="none">
              <a:solidFill>
                <a:srgbClr val="000000"/>
              </a:solidFill>
              <a:latin typeface="Calibri"/>
              <a:ea typeface="Calibri"/>
              <a:cs typeface="Calibri"/>
              <a:sym typeface="Calibri"/>
            </a:endParaRP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NetFlix, an undisputed business &amp; technology leader</a:t>
            </a:r>
          </a:p>
          <a:p>
            <a:pPr marL="457200" marR="0" lvl="1" indent="0" algn="l" rtl="0">
              <a:spcBef>
                <a:spcPts val="0"/>
              </a:spcBef>
              <a:buClr>
                <a:srgbClr val="000000"/>
              </a:buClr>
              <a:buSzPct val="100000"/>
              <a:buFont typeface="Noto Sans Symbols"/>
              <a:buChar char="▪"/>
            </a:pPr>
            <a:r>
              <a:rPr lang="en-US" sz="1600" b="0" i="0" u="sng" strike="noStrike" cap="none">
                <a:solidFill>
                  <a:schemeClr val="hlink"/>
                </a:solidFill>
                <a:latin typeface="Calibri"/>
                <a:ea typeface="Calibri"/>
                <a:cs typeface="Calibri"/>
                <a:sym typeface="Calibri"/>
                <a:hlinkClick r:id="rId3"/>
              </a:rPr>
              <a:t>34%</a:t>
            </a:r>
            <a:r>
              <a:rPr lang="en-US" sz="1600" b="0" i="0" u="none" strike="noStrike" cap="none">
                <a:solidFill>
                  <a:srgbClr val="000000"/>
                </a:solidFill>
                <a:latin typeface="Calibri"/>
                <a:ea typeface="Calibri"/>
                <a:cs typeface="Calibri"/>
                <a:sym typeface="Calibri"/>
              </a:rPr>
              <a:t> of peak N. American internet traffic from 6-9pm</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If speed was why they won, microservices was how</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pioneered / began to popularize micro service concept</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they had was Amazon EC2 back then</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a distributed platform, cloud native platform with PaaS – like features</a:t>
            </a:r>
          </a:p>
          <a:p>
            <a:pPr marL="457200" marR="0" lvl="1"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They had to invent microservice infrastructure at the application level</a:t>
            </a:r>
          </a:p>
          <a:p>
            <a:pPr marL="0" marR="0" lvl="0" indent="0" algn="l" rtl="0">
              <a:spcBef>
                <a:spcPts val="0"/>
              </a:spcBef>
              <a:buClr>
                <a:srgbClr val="000000"/>
              </a:buClr>
              <a:buSzPct val="100000"/>
              <a:buFont typeface="Noto Sans Symbols"/>
              <a:buChar char="▪"/>
            </a:pPr>
            <a:r>
              <a:rPr lang="en-US" sz="1600" b="0" i="0" u="none" strike="noStrike" cap="none">
                <a:solidFill>
                  <a:srgbClr val="000000"/>
                </a:solidFill>
                <a:latin typeface="Calibri"/>
                <a:ea typeface="Calibri"/>
                <a:cs typeface="Calibri"/>
                <a:sym typeface="Calibri"/>
              </a:rPr>
              <a:t>All before writing one line of code that relates to the application you and I know as Netflix</a:t>
            </a:r>
          </a:p>
          <a:p>
            <a:pPr marL="0" marR="0" lvl="0" indent="0" algn="l" rtl="0">
              <a:spcBef>
                <a:spcPts val="0"/>
              </a:spcBef>
              <a:buClr>
                <a:schemeClr val="dk1"/>
              </a:buClr>
              <a:buSzPct val="25000"/>
              <a:buFont typeface="Calibri"/>
              <a:buNone/>
            </a:pPr>
            <a:endParaRPr sz="2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6" name="Shape 24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Diving into Spring Cloud Netflix, for example, we see here some of the Netflix OSS projects for which Spring Cloud provides integrations.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the Netflix client-side load balancer, and Eureka, the Netflix discovery server, can be used together as we saw earlier where the client side load balancer loads routing information from the discovery server and applies its own load balancing rules.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Netflix Hystrix is an implementation of a circuit breaker. With Spring annotations, we can use AOP to add fallback commands to methods. We can also automatically report failures and metrics ass streams, in accordance with 12-factor app principles, and Netflix Turbine can collect these streams and provide an aggregated visualization into the state of all circuit breakers in the system.</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Auxiliary notes: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Ribbon: A client load balancer. Ribbon loads routing info from Eureka. It has several implementations of load balancing rules. Ribbon is used internally by Feign</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Feign: A declarative REST client. Allows annotation of interface to be mapped to endpoints. When combined with Ribbon it adds load balancing capabilities to the client interface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Hystrix: Circuit breaker patter implementation. Via spring annotations add commands to methods using AOP. Protects clients from failures and reports metrics via a stream of HTTP events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Zuul:  A set of HTTP filters do add routing, security. On spring its used to create a CORS filter for UI apps to be able to access external services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Archaius: Dynamic configuration management. Used with Spring’s config server to allow dynamic properties loading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Eureka: Discovery server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Turbine: Event aggregation engine. It can combine several streams (hystrix) into one combined view, that can be view later on a dashboard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4" name="Shape 25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45"/>
        <p:cNvGrpSpPr/>
        <p:nvPr/>
      </p:nvGrpSpPr>
      <p:grpSpPr>
        <a:xfrm>
          <a:off x="0" y="0"/>
          <a:ext cx="0" cy="0"/>
          <a:chOff x="0" y="0"/>
          <a:chExt cx="0" cy="0"/>
        </a:xfrm>
      </p:grpSpPr>
      <p:sp>
        <p:nvSpPr>
          <p:cNvPr id="46" name="Shape 46"/>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7" name="Shape 47"/>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Blank">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5" name="Shape 55"/>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56"/>
        <p:cNvGrpSpPr/>
        <p:nvPr/>
      </p:nvGrpSpPr>
      <p:grpSpPr>
        <a:xfrm>
          <a:off x="0" y="0"/>
          <a:ext cx="0" cy="0"/>
          <a:chOff x="0" y="0"/>
          <a:chExt cx="0" cy="0"/>
        </a:xfrm>
      </p:grpSpPr>
      <p:sp>
        <p:nvSpPr>
          <p:cNvPr id="57" name="Shape 5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8" name="Shape 5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2" name="Shape 62"/>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Blank">
    <p:spTree>
      <p:nvGrpSpPr>
        <p:cNvPr id="1" name="Shape 63"/>
        <p:cNvGrpSpPr/>
        <p:nvPr/>
      </p:nvGrpSpPr>
      <p:grpSpPr>
        <a:xfrm>
          <a:off x="0" y="0"/>
          <a:ext cx="0" cy="0"/>
          <a:chOff x="0" y="0"/>
          <a:chExt cx="0" cy="0"/>
        </a:xfrm>
      </p:grpSpPr>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67"/>
        <p:cNvGrpSpPr/>
        <p:nvPr/>
      </p:nvGrpSpPr>
      <p:grpSpPr>
        <a:xfrm>
          <a:off x="0" y="0"/>
          <a:ext cx="0" cy="0"/>
          <a:chOff x="0" y="0"/>
          <a:chExt cx="0" cy="0"/>
        </a:xfrm>
      </p:grpSpPr>
      <p:sp>
        <p:nvSpPr>
          <p:cNvPr id="68" name="Shape 6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9" name="Shape 6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2"/>
        <p:cNvGrpSpPr/>
        <p:nvPr/>
      </p:nvGrpSpPr>
      <p:grpSpPr>
        <a:xfrm>
          <a:off x="0" y="0"/>
          <a:ext cx="0" cy="0"/>
          <a:chOff x="0" y="0"/>
          <a:chExt cx="0" cy="0"/>
        </a:xfrm>
      </p:grpSpPr>
      <p:sp>
        <p:nvSpPr>
          <p:cNvPr id="73" name="Shape 7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4" name="Shape 7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77"/>
        <p:cNvGrpSpPr/>
        <p:nvPr/>
      </p:nvGrpSpPr>
      <p:grpSpPr>
        <a:xfrm>
          <a:off x="0" y="0"/>
          <a:ext cx="0" cy="0"/>
          <a:chOff x="0" y="0"/>
          <a:chExt cx="0" cy="0"/>
        </a:xfrm>
      </p:grpSpPr>
      <p:sp>
        <p:nvSpPr>
          <p:cNvPr id="78" name="Shape 78"/>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9" name="Shape 79"/>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2"/>
        <p:cNvGrpSpPr/>
        <p:nvPr/>
      </p:nvGrpSpPr>
      <p:grpSpPr>
        <a:xfrm>
          <a:off x="0" y="0"/>
          <a:ext cx="0" cy="0"/>
          <a:chOff x="0" y="0"/>
          <a:chExt cx="0" cy="0"/>
        </a:xfrm>
      </p:grpSpPr>
      <p:sp>
        <p:nvSpPr>
          <p:cNvPr id="83" name="Shape 8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4" name="Shape 8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89" name="Shape 89"/>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0" name="Shape 90"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1"/>
        <p:cNvGrpSpPr/>
        <p:nvPr/>
      </p:nvGrpSpPr>
      <p:grpSpPr>
        <a:xfrm>
          <a:off x="0" y="0"/>
          <a:ext cx="0" cy="0"/>
          <a:chOff x="0" y="0"/>
          <a:chExt cx="0" cy="0"/>
        </a:xfrm>
      </p:grpSpPr>
      <p:sp>
        <p:nvSpPr>
          <p:cNvPr id="92" name="Shape 92"/>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3" name="Shape 93"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94" name="Shape 94"/>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7" name="Shape 97"/>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8" name="Shape 98"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99"/>
        <p:cNvGrpSpPr/>
        <p:nvPr/>
      </p:nvGrpSpPr>
      <p:grpSpPr>
        <a:xfrm>
          <a:off x="0" y="0"/>
          <a:ext cx="0" cy="0"/>
          <a:chOff x="0" y="0"/>
          <a:chExt cx="0" cy="0"/>
        </a:xfrm>
      </p:grpSpPr>
      <p:sp>
        <p:nvSpPr>
          <p:cNvPr id="100" name="Shape 100"/>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101"/>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04"/>
        <p:cNvGrpSpPr/>
        <p:nvPr/>
      </p:nvGrpSpPr>
      <p:grpSpPr>
        <a:xfrm>
          <a:off x="0" y="0"/>
          <a:ext cx="0" cy="0"/>
          <a:chOff x="0" y="0"/>
          <a:chExt cx="0" cy="0"/>
        </a:xfrm>
      </p:grpSpPr>
      <p:sp>
        <p:nvSpPr>
          <p:cNvPr id="105" name="Shape 105"/>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06" name="Shape 106"/>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07" name="Shape 10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08" name="Shape 108"/>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09"/>
        <p:cNvGrpSpPr/>
        <p:nvPr/>
      </p:nvGrpSpPr>
      <p:grpSpPr>
        <a:xfrm>
          <a:off x="0" y="0"/>
          <a:ext cx="0" cy="0"/>
          <a:chOff x="0" y="0"/>
          <a:chExt cx="0" cy="0"/>
        </a:xfrm>
      </p:grpSpPr>
      <p:sp>
        <p:nvSpPr>
          <p:cNvPr id="110" name="Shape 110"/>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1" name="Shape 111"/>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2" name="Shape 112"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3" name="Shape 113"/>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4" name="Shape 114"/>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15" name="Shape 115"/>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18" name="Shape 118"/>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9" name="Shape 119"/>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0" name="Shape 120"/>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3" name="Shape 23"/>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plit">
    <p:spTree>
      <p:nvGrpSpPr>
        <p:cNvPr id="1" name="Shape 24"/>
        <p:cNvGrpSpPr/>
        <p:nvPr/>
      </p:nvGrpSpPr>
      <p:grpSpPr>
        <a:xfrm>
          <a:off x="0" y="0"/>
          <a:ext cx="0" cy="0"/>
          <a:chOff x="0" y="0"/>
          <a:chExt cx="0" cy="0"/>
        </a:xfrm>
      </p:grpSpPr>
      <p:sp>
        <p:nvSpPr>
          <p:cNvPr id="25" name="Shape 25"/>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26" name="Shape 26"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27" name="Shape 27"/>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34"/>
        <p:cNvGrpSpPr/>
        <p:nvPr/>
      </p:nvGrpSpPr>
      <p:grpSpPr>
        <a:xfrm>
          <a:off x="0" y="0"/>
          <a:ext cx="0" cy="0"/>
          <a:chOff x="0" y="0"/>
          <a:chExt cx="0" cy="0"/>
        </a:xfrm>
      </p:grpSpPr>
      <p:sp>
        <p:nvSpPr>
          <p:cNvPr id="35" name="Shape 35"/>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36" name="Shape 36"/>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37" name="Shape 37"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0"/>
        <p:cNvGrpSpPr/>
        <p:nvPr/>
      </p:nvGrpSpPr>
      <p:grpSpPr>
        <a:xfrm>
          <a:off x="0" y="0"/>
          <a:ext cx="0" cy="0"/>
          <a:chOff x="0" y="0"/>
          <a:chExt cx="0" cy="0"/>
        </a:xfrm>
      </p:grpSpPr>
      <p:sp>
        <p:nvSpPr>
          <p:cNvPr id="41" name="Shape 41"/>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2" name="Shape 42"/>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20" Type="http://schemas.openxmlformats.org/officeDocument/2006/relationships/theme" Target="../theme/theme2.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Relationship Id="rId17" Type="http://schemas.openxmlformats.org/officeDocument/2006/relationships/slideLayout" Target="../slideLayouts/slideLayout25.xml"/><Relationship Id="rId18" Type="http://schemas.openxmlformats.org/officeDocument/2006/relationships/slideLayout" Target="../slideLayouts/slideLayout26.xml"/><Relationship Id="rId19" Type="http://schemas.openxmlformats.org/officeDocument/2006/relationships/slideLayout" Target="../slideLayouts/slideLayout27.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0">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27" name="Shape 127"/>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28" name="Shape 128"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29" name="Shape 129"/>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0" name="Shape 130"/>
          <p:cNvSpPr txBox="1"/>
          <p:nvPr/>
        </p:nvSpPr>
        <p:spPr>
          <a:xfrm>
            <a:off x="626110" y="2511427"/>
            <a:ext cx="6871969" cy="487312"/>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Introducing Spring Cloud Netflix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Open Source Cloud Libraries</a:t>
            </a:r>
          </a:p>
        </p:txBody>
      </p:sp>
      <p:sp>
        <p:nvSpPr>
          <p:cNvPr id="308" name="Shape 308"/>
          <p:cNvSpPr txBox="1">
            <a:spLocks noGrp="1"/>
          </p:cNvSpPr>
          <p:nvPr>
            <p:ph type="body" idx="1"/>
          </p:nvPr>
        </p:nvSpPr>
        <p:spPr>
          <a:xfrm>
            <a:off x="457200" y="1108074"/>
            <a:ext cx="4655269"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Companies like Twitter, Facebook, and Hashicorp have open-sourced other cloud infrastructure libraries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Complementary and competing solutions from top technology companies form a bazaar of ideas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None/>
            </a:pPr>
            <a:endParaRPr sz="1800" b="0" i="0" u="none" strike="noStrike" cap="none">
              <a:solidFill>
                <a:schemeClr val="lt1"/>
              </a:solidFill>
              <a:latin typeface="Arial"/>
              <a:ea typeface="Arial"/>
              <a:cs typeface="Arial"/>
              <a:sym typeface="Arial"/>
            </a:endParaRPr>
          </a:p>
        </p:txBody>
      </p:sp>
      <p:pic>
        <p:nvPicPr>
          <p:cNvPr id="309" name="Shape 309"/>
          <p:cNvPicPr preferRelativeResize="0"/>
          <p:nvPr/>
        </p:nvPicPr>
        <p:blipFill rotWithShape="1">
          <a:blip r:embed="rId3">
            <a:alphaModFix/>
          </a:blip>
          <a:srcRect/>
          <a:stretch/>
        </p:blipFill>
        <p:spPr>
          <a:xfrm>
            <a:off x="5573917" y="1406434"/>
            <a:ext cx="3112883" cy="587531"/>
          </a:xfrm>
          <a:prstGeom prst="rect">
            <a:avLst/>
          </a:prstGeom>
          <a:noFill/>
          <a:ln>
            <a:noFill/>
          </a:ln>
        </p:spPr>
      </p:pic>
      <p:pic>
        <p:nvPicPr>
          <p:cNvPr id="310" name="Shape 310"/>
          <p:cNvPicPr preferRelativeResize="0"/>
          <p:nvPr/>
        </p:nvPicPr>
        <p:blipFill rotWithShape="1">
          <a:blip r:embed="rId4">
            <a:alphaModFix/>
          </a:blip>
          <a:srcRect/>
          <a:stretch/>
        </p:blipFill>
        <p:spPr>
          <a:xfrm>
            <a:off x="5573917" y="2547988"/>
            <a:ext cx="3112883" cy="1444305"/>
          </a:xfrm>
          <a:prstGeom prst="rect">
            <a:avLst/>
          </a:prstGeom>
          <a:noFill/>
          <a:ln>
            <a:noFill/>
          </a:ln>
        </p:spPr>
      </p:pic>
      <p:pic>
        <p:nvPicPr>
          <p:cNvPr id="311" name="Shape 311"/>
          <p:cNvPicPr preferRelativeResize="0"/>
          <p:nvPr/>
        </p:nvPicPr>
        <p:blipFill>
          <a:blip r:embed="rId5">
            <a:alphaModFix/>
          </a:blip>
          <a:stretch>
            <a:fillRect/>
          </a:stretch>
        </p:blipFill>
        <p:spPr>
          <a:xfrm>
            <a:off x="978224" y="4680441"/>
            <a:ext cx="270005" cy="229027"/>
          </a:xfrm>
          <a:prstGeom prst="rect">
            <a:avLst/>
          </a:prstGeom>
          <a:noFill/>
          <a:ln>
            <a:noFill/>
          </a:ln>
        </p:spPr>
      </p:pic>
      <p:pic>
        <p:nvPicPr>
          <p:cNvPr id="312" name="Shape 312"/>
          <p:cNvPicPr preferRelativeResize="0"/>
          <p:nvPr/>
        </p:nvPicPr>
        <p:blipFill>
          <a:blip r:embed="rId6">
            <a:alphaModFix/>
          </a:blip>
          <a:stretch>
            <a:fillRect/>
          </a:stretch>
        </p:blipFill>
        <p:spPr>
          <a:xfrm>
            <a:off x="1248225" y="4675961"/>
            <a:ext cx="368559" cy="237980"/>
          </a:xfrm>
          <a:prstGeom prst="rect">
            <a:avLst/>
          </a:prstGeom>
          <a:noFill/>
          <a:ln>
            <a:noFill/>
          </a:ln>
        </p:spPr>
      </p:pic>
      <p:pic>
        <p:nvPicPr>
          <p:cNvPr id="313" name="Shape 313"/>
          <p:cNvPicPr preferRelativeResize="0"/>
          <p:nvPr/>
        </p:nvPicPr>
        <p:blipFill>
          <a:blip r:embed="rId7">
            <a:alphaModFix/>
          </a:blip>
          <a:stretch>
            <a:fillRect/>
          </a:stretch>
        </p:blipFill>
        <p:spPr>
          <a:xfrm>
            <a:off x="280592" y="4653787"/>
            <a:ext cx="282324" cy="282324"/>
          </a:xfrm>
          <a:prstGeom prst="rect">
            <a:avLst/>
          </a:prstGeom>
          <a:noFill/>
          <a:ln>
            <a:noFill/>
          </a:ln>
        </p:spPr>
      </p:pic>
      <p:grpSp>
        <p:nvGrpSpPr>
          <p:cNvPr id="314" name="Shape 314"/>
          <p:cNvGrpSpPr/>
          <p:nvPr/>
        </p:nvGrpSpPr>
        <p:grpSpPr>
          <a:xfrm>
            <a:off x="709639" y="4685319"/>
            <a:ext cx="282331" cy="219255"/>
            <a:chOff x="2055625" y="1272525"/>
            <a:chExt cx="723000" cy="678600"/>
          </a:xfrm>
        </p:grpSpPr>
        <p:sp>
          <p:nvSpPr>
            <p:cNvPr id="315" name="Shape 315"/>
            <p:cNvSpPr/>
            <p:nvPr/>
          </p:nvSpPr>
          <p:spPr>
            <a:xfrm>
              <a:off x="2055625" y="12725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208025" y="14249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360425" y="1577325"/>
              <a:ext cx="418200" cy="373800"/>
            </a:xfrm>
            <a:prstGeom prst="roundRect">
              <a:avLst>
                <a:gd name="adj" fmla="val 16667"/>
              </a:avLst>
            </a:prstGeom>
            <a:noFill/>
            <a:ln w="1905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a:t>
            </a:r>
          </a:p>
        </p:txBody>
      </p:sp>
      <p:sp>
        <p:nvSpPr>
          <p:cNvPr id="324" name="Shape 324"/>
          <p:cNvSpPr txBox="1">
            <a:spLocks noGrp="1"/>
          </p:cNvSpPr>
          <p:nvPr>
            <p:ph type="body" idx="1"/>
          </p:nvPr>
        </p:nvSpPr>
        <p:spPr>
          <a:xfrm>
            <a:off x="457199" y="1108074"/>
            <a:ext cx="4695717"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Easy developer access to a curated selection of open source cloud infrastructure libraries</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Additional capabilities include Cloud Connectors and Config Server</a:t>
            </a:r>
          </a:p>
          <a:p>
            <a:pPr marL="342900" marR="0" lvl="0" indent="-342900" algn="l" rtl="0">
              <a:spcBef>
                <a:spcPts val="320"/>
              </a:spcBef>
              <a:spcAft>
                <a:spcPts val="0"/>
              </a:spcAft>
              <a:buClr>
                <a:schemeClr val="lt1"/>
              </a:buClr>
              <a:buSzPct val="100000"/>
              <a:buFont typeface="Arial"/>
              <a:buNone/>
            </a:pPr>
            <a:endParaRPr sz="1600" b="0" i="0" u="none" strike="noStrike" cap="none">
              <a:solidFill>
                <a:schemeClr val="lt1"/>
              </a:solidFill>
              <a:latin typeface="Arial"/>
              <a:ea typeface="Arial"/>
              <a:cs typeface="Arial"/>
              <a:sym typeface="Arial"/>
            </a:endParaRPr>
          </a:p>
          <a:p>
            <a:pPr marL="342900" marR="0" lvl="0" indent="-34290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Brings the Spring philosophy of convention over configuration, opinionated defaults, and developer simplicity</a:t>
            </a:r>
          </a:p>
          <a:p>
            <a:pPr marL="0" marR="0" lvl="0" indent="0" algn="l" rtl="0">
              <a:spcBef>
                <a:spcPts val="320"/>
              </a:spcBef>
              <a:buClr>
                <a:schemeClr val="lt1"/>
              </a:buClr>
              <a:buSzPct val="25000"/>
              <a:buFont typeface="Arial"/>
              <a:buNone/>
            </a:pPr>
            <a:endParaRPr sz="1600" b="0" i="0" u="none" strike="noStrike" cap="none">
              <a:solidFill>
                <a:schemeClr val="lt1"/>
              </a:solidFill>
              <a:latin typeface="Arial"/>
              <a:ea typeface="Arial"/>
              <a:cs typeface="Arial"/>
              <a:sym typeface="Arial"/>
            </a:endParaRPr>
          </a:p>
        </p:txBody>
      </p:sp>
      <p:pic>
        <p:nvPicPr>
          <p:cNvPr id="325" name="Shape 325"/>
          <p:cNvPicPr preferRelativeResize="0"/>
          <p:nvPr/>
        </p:nvPicPr>
        <p:blipFill rotWithShape="1">
          <a:blip r:embed="rId3">
            <a:alphaModFix/>
          </a:blip>
          <a:srcRect/>
          <a:stretch/>
        </p:blipFill>
        <p:spPr>
          <a:xfrm>
            <a:off x="5152917" y="1205140"/>
            <a:ext cx="3442747" cy="27719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pic>
        <p:nvPicPr>
          <p:cNvPr id="331" name="Shape 331"/>
          <p:cNvPicPr preferRelativeResize="0">
            <a:picLocks noGrp="1"/>
          </p:cNvPicPr>
          <p:nvPr>
            <p:ph type="body" idx="1"/>
          </p:nvPr>
        </p:nvPicPr>
        <p:blipFill rotWithShape="1">
          <a:blip r:embed="rId3">
            <a:alphaModFix/>
          </a:blip>
          <a:srcRect t="-2010" b="-830"/>
          <a:stretch/>
        </p:blipFill>
        <p:spPr>
          <a:xfrm>
            <a:off x="708222" y="1166278"/>
            <a:ext cx="3032553" cy="3118712"/>
          </a:xfrm>
          <a:prstGeom prst="rect">
            <a:avLst/>
          </a:prstGeom>
          <a:noFill/>
          <a:ln>
            <a:noFill/>
          </a:ln>
        </p:spPr>
      </p:pic>
      <p:pic>
        <p:nvPicPr>
          <p:cNvPr id="332" name="Shape 332"/>
          <p:cNvPicPr preferRelativeResize="0"/>
          <p:nvPr/>
        </p:nvPicPr>
        <p:blipFill rotWithShape="1">
          <a:blip r:embed="rId4">
            <a:alphaModFix/>
          </a:blip>
          <a:srcRect/>
          <a:stretch/>
        </p:blipFill>
        <p:spPr>
          <a:xfrm>
            <a:off x="5351162" y="1209473"/>
            <a:ext cx="2923952" cy="30755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Spring Cloud Services</a:t>
            </a:r>
          </a:p>
        </p:txBody>
      </p:sp>
      <p:grpSp>
        <p:nvGrpSpPr>
          <p:cNvPr id="339" name="Shape 339"/>
          <p:cNvGrpSpPr/>
          <p:nvPr/>
        </p:nvGrpSpPr>
        <p:grpSpPr>
          <a:xfrm>
            <a:off x="457199" y="1921856"/>
            <a:ext cx="1252763" cy="1757107"/>
            <a:chOff x="613137" y="1763046"/>
            <a:chExt cx="1252763" cy="1757107"/>
          </a:xfrm>
        </p:grpSpPr>
        <p:sp>
          <p:nvSpPr>
            <p:cNvPr id="340" name="Shape 340"/>
            <p:cNvSpPr/>
            <p:nvPr/>
          </p:nvSpPr>
          <p:spPr>
            <a:xfrm>
              <a:off x="662483" y="3089266"/>
              <a:ext cx="1126924" cy="430886"/>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Spring Cloud</a:t>
              </a:r>
            </a:p>
            <a:p>
              <a:pPr marL="0" marR="0" lvl="0" indent="0" algn="ctr" rtl="0">
                <a:spcBef>
                  <a:spcPts val="0"/>
                </a:spcBef>
                <a:buSzPct val="25000"/>
                <a:buNone/>
              </a:pPr>
              <a:r>
                <a:rPr lang="en-US" sz="1400" b="1">
                  <a:solidFill>
                    <a:schemeClr val="lt1"/>
                  </a:solidFill>
                  <a:latin typeface="Arial"/>
                  <a:ea typeface="Arial"/>
                  <a:cs typeface="Arial"/>
                  <a:sym typeface="Arial"/>
                </a:rPr>
                <a:t>Services</a:t>
              </a:r>
            </a:p>
          </p:txBody>
        </p:sp>
        <p:pic>
          <p:nvPicPr>
            <p:cNvPr id="341" name="Shape 341"/>
            <p:cNvPicPr preferRelativeResize="0"/>
            <p:nvPr/>
          </p:nvPicPr>
          <p:blipFill rotWithShape="1">
            <a:blip r:embed="rId3">
              <a:alphaModFix/>
            </a:blip>
            <a:srcRect/>
            <a:stretch/>
          </p:blipFill>
          <p:spPr>
            <a:xfrm>
              <a:off x="613137" y="1763046"/>
              <a:ext cx="1252763" cy="1252763"/>
            </a:xfrm>
            <a:prstGeom prst="rect">
              <a:avLst/>
            </a:prstGeom>
            <a:noFill/>
            <a:ln>
              <a:noFill/>
            </a:ln>
          </p:spPr>
        </p:pic>
      </p:grpSp>
      <p:grpSp>
        <p:nvGrpSpPr>
          <p:cNvPr id="342" name="Shape 342"/>
          <p:cNvGrpSpPr/>
          <p:nvPr/>
        </p:nvGrpSpPr>
        <p:grpSpPr>
          <a:xfrm>
            <a:off x="2906354" y="2314964"/>
            <a:ext cx="1179810" cy="883798"/>
            <a:chOff x="-173475" y="0"/>
            <a:chExt cx="2218470" cy="1661857"/>
          </a:xfrm>
        </p:grpSpPr>
        <p:pic>
          <p:nvPicPr>
            <p:cNvPr id="343" name="Shape 343"/>
            <p:cNvPicPr preferRelativeResize="0"/>
            <p:nvPr/>
          </p:nvPicPr>
          <p:blipFill rotWithShape="1">
            <a:blip r:embed="rId4">
              <a:alphaModFix/>
            </a:blip>
            <a:srcRect/>
            <a:stretch/>
          </p:blipFill>
          <p:spPr>
            <a:xfrm>
              <a:off x="300761" y="0"/>
              <a:ext cx="1270001" cy="1270000"/>
            </a:xfrm>
            <a:prstGeom prst="rect">
              <a:avLst/>
            </a:prstGeom>
            <a:noFill/>
            <a:ln>
              <a:noFill/>
            </a:ln>
          </p:spPr>
        </p:pic>
        <p:sp>
          <p:nvSpPr>
            <p:cNvPr id="344" name="Shape 344"/>
            <p:cNvSpPr/>
            <p:nvPr/>
          </p:nvSpPr>
          <p:spPr>
            <a:xfrm>
              <a:off x="-173475" y="1256745"/>
              <a:ext cx="2218470" cy="405111"/>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Config Server</a:t>
              </a:r>
            </a:p>
          </p:txBody>
        </p:sp>
      </p:grpSp>
      <p:grpSp>
        <p:nvGrpSpPr>
          <p:cNvPr id="345" name="Shape 345"/>
          <p:cNvGrpSpPr/>
          <p:nvPr/>
        </p:nvGrpSpPr>
        <p:grpSpPr>
          <a:xfrm>
            <a:off x="2790239" y="1031012"/>
            <a:ext cx="1407185" cy="890843"/>
            <a:chOff x="-387251" y="0"/>
            <a:chExt cx="2646024" cy="1675112"/>
          </a:xfrm>
        </p:grpSpPr>
        <p:pic>
          <p:nvPicPr>
            <p:cNvPr id="346" name="Shape 346"/>
            <p:cNvPicPr preferRelativeResize="0"/>
            <p:nvPr/>
          </p:nvPicPr>
          <p:blipFill rotWithShape="1">
            <a:blip r:embed="rId5">
              <a:alphaModFix/>
            </a:blip>
            <a:srcRect/>
            <a:stretch/>
          </p:blipFill>
          <p:spPr>
            <a:xfrm>
              <a:off x="300761" y="0"/>
              <a:ext cx="1270001" cy="1270000"/>
            </a:xfrm>
            <a:prstGeom prst="rect">
              <a:avLst/>
            </a:prstGeom>
            <a:noFill/>
            <a:ln>
              <a:noFill/>
            </a:ln>
          </p:spPr>
        </p:pic>
        <p:sp>
          <p:nvSpPr>
            <p:cNvPr id="347" name="Shape 347"/>
            <p:cNvSpPr/>
            <p:nvPr/>
          </p:nvSpPr>
          <p:spPr>
            <a:xfrm>
              <a:off x="-387251" y="1269999"/>
              <a:ext cx="2646024"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Service Registry</a:t>
              </a:r>
            </a:p>
          </p:txBody>
        </p:sp>
      </p:grpSp>
      <p:grpSp>
        <p:nvGrpSpPr>
          <p:cNvPr id="348" name="Shape 348"/>
          <p:cNvGrpSpPr/>
          <p:nvPr/>
        </p:nvGrpSpPr>
        <p:grpSpPr>
          <a:xfrm>
            <a:off x="2518472" y="3591871"/>
            <a:ext cx="2052320" cy="890845"/>
            <a:chOff x="-698066" y="0"/>
            <a:chExt cx="3859107" cy="1675112"/>
          </a:xfrm>
        </p:grpSpPr>
        <p:pic>
          <p:nvPicPr>
            <p:cNvPr id="349" name="Shape 349"/>
            <p:cNvPicPr preferRelativeResize="0"/>
            <p:nvPr/>
          </p:nvPicPr>
          <p:blipFill rotWithShape="1">
            <a:blip r:embed="rId6">
              <a:alphaModFix/>
            </a:blip>
            <a:srcRect/>
            <a:stretch/>
          </p:blipFill>
          <p:spPr>
            <a:xfrm>
              <a:off x="522008" y="0"/>
              <a:ext cx="1270001" cy="1270000"/>
            </a:xfrm>
            <a:prstGeom prst="rect">
              <a:avLst/>
            </a:prstGeom>
            <a:noFill/>
            <a:ln>
              <a:noFill/>
            </a:ln>
          </p:spPr>
        </p:pic>
        <p:sp>
          <p:nvSpPr>
            <p:cNvPr id="350" name="Shape 350"/>
            <p:cNvSpPr/>
            <p:nvPr/>
          </p:nvSpPr>
          <p:spPr>
            <a:xfrm>
              <a:off x="-698066" y="1270000"/>
              <a:ext cx="3859107" cy="405112"/>
            </a:xfrm>
            <a:prstGeom prst="rect">
              <a:avLst/>
            </a:prstGeom>
            <a:noFill/>
            <a:ln>
              <a:noFill/>
            </a:ln>
          </p:spPr>
          <p:txBody>
            <a:bodyPr wrap="square" lIns="0" tIns="0" rIns="0" bIns="0" anchor="t" anchorCtr="0">
              <a:noAutofit/>
            </a:bodyPr>
            <a:lstStyle/>
            <a:p>
              <a:pPr marL="0" marR="0" lvl="0" indent="0" algn="ctr" rtl="0">
                <a:spcBef>
                  <a:spcPts val="0"/>
                </a:spcBef>
                <a:buSzPct val="25000"/>
                <a:buNone/>
              </a:pPr>
              <a:r>
                <a:rPr lang="en-US" sz="1400" b="1">
                  <a:solidFill>
                    <a:schemeClr val="lt1"/>
                  </a:solidFill>
                  <a:latin typeface="Arial"/>
                  <a:ea typeface="Arial"/>
                  <a:cs typeface="Arial"/>
                  <a:sym typeface="Arial"/>
                </a:rPr>
                <a:t>Circuit Breaker</a:t>
              </a:r>
            </a:p>
          </p:txBody>
        </p:sp>
      </p:grpSp>
      <p:sp>
        <p:nvSpPr>
          <p:cNvPr id="351" name="Shape 351"/>
          <p:cNvSpPr/>
          <p:nvPr/>
        </p:nvSpPr>
        <p:spPr>
          <a:xfrm>
            <a:off x="4702523" y="2402057"/>
            <a:ext cx="4433273"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Git URL for Config Repo provided via Service Dashboard (post-provisioning)</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Single tenant, scoped to CF space</a:t>
            </a:r>
          </a:p>
        </p:txBody>
      </p:sp>
      <p:sp>
        <p:nvSpPr>
          <p:cNvPr id="352" name="Shape 352"/>
          <p:cNvSpPr/>
          <p:nvPr/>
        </p:nvSpPr>
        <p:spPr>
          <a:xfrm>
            <a:off x="4702523" y="1118104"/>
            <a:ext cx="4194630" cy="738664"/>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Service Registration and Discovery via Netflix OSS Eureka</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Registration via CF Route</a:t>
            </a:r>
          </a:p>
        </p:txBody>
      </p:sp>
      <p:sp>
        <p:nvSpPr>
          <p:cNvPr id="353" name="Shape 353"/>
          <p:cNvSpPr/>
          <p:nvPr/>
        </p:nvSpPr>
        <p:spPr>
          <a:xfrm>
            <a:off x="4702523" y="3678964"/>
            <a:ext cx="5441173" cy="523219"/>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Netflix OSS Turbine + Hystrix Dashboard</a:t>
            </a:r>
          </a:p>
          <a:p>
            <a:pPr marL="285750" marR="0" lvl="0" indent="-285750" algn="l" rtl="0">
              <a:spcBef>
                <a:spcPts val="0"/>
              </a:spcBef>
              <a:buClr>
                <a:schemeClr val="lt1"/>
              </a:buClr>
              <a:buSzPct val="100000"/>
              <a:buFont typeface="Arial"/>
              <a:buChar char="•"/>
            </a:pPr>
            <a:r>
              <a:rPr lang="en-US" sz="1400">
                <a:solidFill>
                  <a:srgbClr val="FFFFFF"/>
                </a:solidFill>
                <a:latin typeface="Arial"/>
                <a:ea typeface="Arial"/>
                <a:cs typeface="Arial"/>
                <a:sym typeface="Arial"/>
              </a:rPr>
              <a:t>Aggregation via AMQP (RabbitMQ)</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Future: Spring Cloud Sleuth</a:t>
            </a:r>
          </a:p>
        </p:txBody>
      </p:sp>
      <p:pic>
        <p:nvPicPr>
          <p:cNvPr id="359" name="Shape 359"/>
          <p:cNvPicPr preferRelativeResize="0">
            <a:picLocks noGrp="1"/>
          </p:cNvPicPr>
          <p:nvPr>
            <p:ph type="body" idx="1"/>
          </p:nvPr>
        </p:nvPicPr>
        <p:blipFill rotWithShape="1">
          <a:blip r:embed="rId3">
            <a:alphaModFix/>
          </a:blip>
          <a:srcRect l="559" t="10181" r="2893"/>
          <a:stretch/>
        </p:blipFill>
        <p:spPr>
          <a:xfrm>
            <a:off x="695112" y="2118091"/>
            <a:ext cx="7767055" cy="2327912"/>
          </a:xfrm>
          <a:prstGeom prst="rect">
            <a:avLst/>
          </a:prstGeom>
          <a:noFill/>
          <a:ln>
            <a:noFill/>
          </a:ln>
        </p:spPr>
      </p:pic>
      <p:sp>
        <p:nvSpPr>
          <p:cNvPr id="360" name="Shape 360"/>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Font typeface="Arial"/>
              <a:buNone/>
            </a:pPr>
            <a:endParaRPr sz="1800">
              <a:solidFill>
                <a:schemeClr val="lt1"/>
              </a:solidFill>
              <a:latin typeface="Arial"/>
              <a:ea typeface="Arial"/>
              <a:cs typeface="Arial"/>
              <a:sym typeface="Arial"/>
            </a:endParaRPr>
          </a:p>
        </p:txBody>
      </p:sp>
      <p:sp>
        <p:nvSpPr>
          <p:cNvPr id="361" name="Shape 361"/>
          <p:cNvSpPr txBox="1"/>
          <p:nvPr/>
        </p:nvSpPr>
        <p:spPr>
          <a:xfrm>
            <a:off x="457200" y="1108074"/>
            <a:ext cx="8287387" cy="833251"/>
          </a:xfrm>
          <a:prstGeom prst="rect">
            <a:avLst/>
          </a:prstGeom>
          <a:noFill/>
          <a:ln>
            <a:noFill/>
          </a:ln>
        </p:spPr>
        <p:txBody>
          <a:bodyPr wrap="square"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Distributed Tracing for the Cloud. Invocations are captured in logfiles, remote collector services, and realtime Web UIs.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Shape 367" descr="SF_Bridge-01.jpeg"/>
          <p:cNvPicPr preferRelativeResize="0"/>
          <p:nvPr/>
        </p:nvPicPr>
        <p:blipFill rotWithShape="1">
          <a:blip r:embed="rId3">
            <a:alphaModFix/>
          </a:blip>
          <a:srcRect t="9350" b="9349"/>
          <a:stretch/>
        </p:blipFill>
        <p:spPr>
          <a:xfrm>
            <a:off x="0" y="0"/>
            <a:ext cx="9144000" cy="5143499"/>
          </a:xfrm>
          <a:prstGeom prst="rect">
            <a:avLst/>
          </a:prstGeom>
          <a:noFill/>
          <a:ln>
            <a:noFill/>
          </a:ln>
        </p:spPr>
      </p:pic>
      <p:sp>
        <p:nvSpPr>
          <p:cNvPr id="368" name="Shape 368"/>
          <p:cNvSpPr/>
          <p:nvPr/>
        </p:nvSpPr>
        <p:spPr>
          <a:xfrm>
            <a:off x="0" y="0"/>
            <a:ext cx="9144000" cy="5143499"/>
          </a:xfrm>
          <a:prstGeom prst="rect">
            <a:avLst/>
          </a:prstGeom>
          <a:solidFill>
            <a:srgbClr val="182730">
              <a:alpha val="42745"/>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369" name="Shape 369" descr="Pivotal_White.png"/>
          <p:cNvPicPr preferRelativeResize="0"/>
          <p:nvPr/>
        </p:nvPicPr>
        <p:blipFill rotWithShape="1">
          <a:blip r:embed="rId4">
            <a:alphaModFix/>
          </a:blip>
          <a:srcRect/>
          <a:stretch/>
        </p:blipFill>
        <p:spPr>
          <a:xfrm>
            <a:off x="8286414" y="4854091"/>
            <a:ext cx="712061" cy="173735"/>
          </a:xfrm>
          <a:prstGeom prst="rect">
            <a:avLst/>
          </a:prstGeom>
          <a:noFill/>
          <a:ln>
            <a:noFill/>
          </a:ln>
        </p:spPr>
      </p:pic>
      <p:sp>
        <p:nvSpPr>
          <p:cNvPr id="370" name="Shape 370"/>
          <p:cNvSpPr txBox="1"/>
          <p:nvPr/>
        </p:nvSpPr>
        <p:spPr>
          <a:xfrm>
            <a:off x="4517055" y="1107440"/>
            <a:ext cx="3769359" cy="318007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a:solidFill>
                  <a:schemeClr val="lt1"/>
                </a:solidFill>
                <a:latin typeface="Roboto"/>
                <a:ea typeface="Roboto"/>
                <a:cs typeface="Roboto"/>
                <a:sym typeface="Roboto"/>
              </a:rPr>
              <a:t>Cloud-Ready.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37" name="Shape 137"/>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38" name="Shape 138"/>
          <p:cNvGrpSpPr/>
          <p:nvPr/>
        </p:nvGrpSpPr>
        <p:grpSpPr>
          <a:xfrm>
            <a:off x="798750" y="2077487"/>
            <a:ext cx="723000" cy="678600"/>
            <a:chOff x="2055625" y="1272525"/>
            <a:chExt cx="723000" cy="678600"/>
          </a:xfrm>
        </p:grpSpPr>
        <p:sp>
          <p:nvSpPr>
            <p:cNvPr id="139" name="Shape 139"/>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2" name="Shape 142"/>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3" name="Shape 143"/>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44" name="Shape 144"/>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45" name="Shape 145"/>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46" name="Shape 146"/>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47" name="Shape 147"/>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54" name="Shape 15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Light Side of the Cloud</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Scalability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High Availability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Velocity: Continuous Delivery</a:t>
            </a:r>
          </a:p>
          <a:p>
            <a:pPr marL="342900" marR="0" lvl="0" indent="-342900" algn="l" rtl="0">
              <a:spcBef>
                <a:spcPts val="280"/>
              </a:spcBef>
              <a:spcAft>
                <a:spcPts val="0"/>
              </a:spcAft>
              <a:buClr>
                <a:schemeClr val="lt1"/>
              </a:buClr>
              <a:buSzPct val="100000"/>
              <a:buFont typeface="Arial"/>
              <a:buChar char="•"/>
            </a:pPr>
            <a:r>
              <a:rPr lang="en-US" sz="1400" b="0" i="0" u="none" strike="noStrike" cap="none">
                <a:solidFill>
                  <a:schemeClr val="lt1"/>
                </a:solidFill>
                <a:latin typeface="Arial"/>
                <a:ea typeface="Arial"/>
                <a:cs typeface="Arial"/>
                <a:sym typeface="Arial"/>
              </a:rPr>
              <a:t>On-Demand Provisioning</a:t>
            </a: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pic>
        <p:nvPicPr>
          <p:cNvPr id="155" name="Shape 155"/>
          <p:cNvPicPr preferRelativeResize="0"/>
          <p:nvPr/>
        </p:nvPicPr>
        <p:blipFill rotWithShape="1">
          <a:blip r:embed="rId3">
            <a:alphaModFix/>
          </a:blip>
          <a:srcRect l="18663" r="18521"/>
          <a:stretch/>
        </p:blipFill>
        <p:spPr>
          <a:xfrm>
            <a:off x="6444455" y="1269949"/>
            <a:ext cx="2242344" cy="2677411"/>
          </a:xfrm>
          <a:prstGeom prst="rect">
            <a:avLst/>
          </a:prstGeom>
          <a:noFill/>
          <a:ln>
            <a:noFill/>
          </a:ln>
        </p:spPr>
      </p:pic>
      <p:pic>
        <p:nvPicPr>
          <p:cNvPr id="156" name="Shape 156"/>
          <p:cNvPicPr preferRelativeResize="0"/>
          <p:nvPr/>
        </p:nvPicPr>
        <p:blipFill rotWithShape="1">
          <a:blip r:embed="rId4">
            <a:alphaModFix/>
          </a:blip>
          <a:srcRect/>
          <a:stretch/>
        </p:blipFill>
        <p:spPr>
          <a:xfrm>
            <a:off x="4060603" y="1765300"/>
            <a:ext cx="1155700" cy="16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63" name="Shape 163"/>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64" name="Shape 164"/>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Finding Services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65" name="Shape 165"/>
          <p:cNvSpPr/>
          <p:nvPr/>
        </p:nvSpPr>
        <p:spPr>
          <a:xfrm>
            <a:off x="1981891" y="2506491"/>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6" name="Shape 166"/>
          <p:cNvSpPr/>
          <p:nvPr/>
        </p:nvSpPr>
        <p:spPr>
          <a:xfrm>
            <a:off x="225223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7" name="Shape 167"/>
          <p:cNvSpPr/>
          <p:nvPr/>
        </p:nvSpPr>
        <p:spPr>
          <a:xfrm>
            <a:off x="2567719" y="25052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8" name="Shape 168"/>
          <p:cNvSpPr/>
          <p:nvPr/>
        </p:nvSpPr>
        <p:spPr>
          <a:xfrm>
            <a:off x="2838065"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9" name="Shape 169"/>
          <p:cNvSpPr/>
          <p:nvPr/>
        </p:nvSpPr>
        <p:spPr>
          <a:xfrm>
            <a:off x="2567719"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0" name="Shape 170"/>
          <p:cNvSpPr/>
          <p:nvPr/>
        </p:nvSpPr>
        <p:spPr>
          <a:xfrm>
            <a:off x="1981891" y="353653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1" name="Shape 171"/>
          <p:cNvSpPr/>
          <p:nvPr/>
        </p:nvSpPr>
        <p:spPr>
          <a:xfrm>
            <a:off x="3153550" y="2506491"/>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2" name="Shape 172"/>
          <p:cNvSpPr/>
          <p:nvPr/>
        </p:nvSpPr>
        <p:spPr>
          <a:xfrm>
            <a:off x="3153550" y="3536532"/>
            <a:ext cx="315485" cy="307376"/>
          </a:xfrm>
          <a:prstGeom prst="ellipse">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73" name="Shape 173"/>
          <p:cNvSpPr/>
          <p:nvPr/>
        </p:nvSpPr>
        <p:spPr>
          <a:xfrm flipH="1">
            <a:off x="776577" y="2111186"/>
            <a:ext cx="1148688" cy="314413"/>
          </a:xfrm>
          <a:prstGeom prst="wedgeRoundRectCallout">
            <a:avLst>
              <a:gd name="adj1" fmla="val -46185"/>
              <a:gd name="adj2" fmla="val 95945"/>
              <a:gd name="adj3" fmla="val 16667"/>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Where are you?</a:t>
            </a:r>
          </a:p>
        </p:txBody>
      </p:sp>
      <p:sp>
        <p:nvSpPr>
          <p:cNvPr id="174" name="Shape 174"/>
          <p:cNvSpPr/>
          <p:nvPr/>
        </p:nvSpPr>
        <p:spPr>
          <a:xfrm>
            <a:off x="3559314" y="3112916"/>
            <a:ext cx="849382" cy="314413"/>
          </a:xfrm>
          <a:prstGeom prst="wedgeRoundRectCallout">
            <a:avLst>
              <a:gd name="adj1" fmla="val -46185"/>
              <a:gd name="adj2" fmla="val 95945"/>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b="0" i="0" u="none" strike="noStrike" cap="none">
                <a:solidFill>
                  <a:schemeClr val="lt1"/>
                </a:solidFill>
                <a:latin typeface="Arial"/>
                <a:ea typeface="Arial"/>
                <a:cs typeface="Arial"/>
                <a:sym typeface="Arial"/>
              </a:rPr>
              <a:t>Over 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81" name="Shape 18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82" name="Shape 18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Managing Configuration Differences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183" name="Shape 183"/>
          <p:cNvSpPr/>
          <p:nvPr/>
        </p:nvSpPr>
        <p:spPr>
          <a:xfrm>
            <a:off x="1135904" y="3030978"/>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4" name="Shape 184"/>
          <p:cNvSpPr/>
          <p:nvPr/>
        </p:nvSpPr>
        <p:spPr>
          <a:xfrm>
            <a:off x="3784519" y="3030978"/>
            <a:ext cx="315485" cy="307376"/>
          </a:xfrm>
          <a:prstGeom prst="ellipse">
            <a:avLst/>
          </a:prstGeom>
          <a:solidFill>
            <a:srgbClr val="1DFFDD"/>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5" name="Shape 185"/>
          <p:cNvSpPr/>
          <p:nvPr/>
        </p:nvSpPr>
        <p:spPr>
          <a:xfrm>
            <a:off x="2460211" y="3030978"/>
            <a:ext cx="315485" cy="307376"/>
          </a:xfrm>
          <a:prstGeom prst="ellipse">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86" name="Shape 186"/>
          <p:cNvSpPr txBox="1"/>
          <p:nvPr/>
        </p:nvSpPr>
        <p:spPr>
          <a:xfrm>
            <a:off x="994988" y="3567362"/>
            <a:ext cx="595035"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0" i="0" u="none" strike="noStrike" cap="none">
                <a:solidFill>
                  <a:schemeClr val="lt1"/>
                </a:solidFill>
                <a:latin typeface="Arial"/>
                <a:ea typeface="Arial"/>
                <a:cs typeface="Arial"/>
                <a:sym typeface="Arial"/>
              </a:rPr>
              <a:t>Dev</a:t>
            </a:r>
          </a:p>
        </p:txBody>
      </p:sp>
      <p:sp>
        <p:nvSpPr>
          <p:cNvPr id="187" name="Shape 187"/>
          <p:cNvSpPr txBox="1"/>
          <p:nvPr/>
        </p:nvSpPr>
        <p:spPr>
          <a:xfrm>
            <a:off x="2371233" y="3567362"/>
            <a:ext cx="49326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QA</a:t>
            </a:r>
          </a:p>
        </p:txBody>
      </p:sp>
      <p:sp>
        <p:nvSpPr>
          <p:cNvPr id="188" name="Shape 188"/>
          <p:cNvSpPr txBox="1"/>
          <p:nvPr/>
        </p:nvSpPr>
        <p:spPr>
          <a:xfrm>
            <a:off x="3590566" y="3567362"/>
            <a:ext cx="708884"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Prod</a:t>
            </a:r>
          </a:p>
        </p:txBody>
      </p:sp>
      <p:sp>
        <p:nvSpPr>
          <p:cNvPr id="189" name="Shape 189"/>
          <p:cNvSpPr/>
          <p:nvPr/>
        </p:nvSpPr>
        <p:spPr>
          <a:xfrm>
            <a:off x="1359011" y="2391958"/>
            <a:ext cx="881740" cy="442542"/>
          </a:xfrm>
          <a:prstGeom prst="wedgeRoundRectCallout">
            <a:avLst>
              <a:gd name="adj1" fmla="val -33341"/>
              <a:gd name="adj2" fmla="val 94117"/>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I’m a little different!</a:t>
            </a:r>
          </a:p>
        </p:txBody>
      </p:sp>
      <p:sp>
        <p:nvSpPr>
          <p:cNvPr id="190" name="Shape 190"/>
          <p:cNvSpPr/>
          <p:nvPr/>
        </p:nvSpPr>
        <p:spPr>
          <a:xfrm>
            <a:off x="2684558" y="2491367"/>
            <a:ext cx="881740" cy="242665"/>
          </a:xfrm>
          <a:prstGeom prst="wedgeRoundRectCallout">
            <a:avLst>
              <a:gd name="adj1" fmla="val -33341"/>
              <a:gd name="adj2" fmla="val 150783"/>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So am I!</a:t>
            </a:r>
          </a:p>
        </p:txBody>
      </p:sp>
      <p:sp>
        <p:nvSpPr>
          <p:cNvPr id="191" name="Shape 191"/>
          <p:cNvSpPr/>
          <p:nvPr/>
        </p:nvSpPr>
        <p:spPr>
          <a:xfrm>
            <a:off x="4082719" y="2491367"/>
            <a:ext cx="881740" cy="242665"/>
          </a:xfrm>
          <a:prstGeom prst="wedgeRoundRectCallout">
            <a:avLst>
              <a:gd name="adj1" fmla="val -38846"/>
              <a:gd name="adj2" fmla="val 154116"/>
              <a:gd name="adj3" fmla="val 16667"/>
            </a:avLst>
          </a:prstGeom>
          <a:solidFill>
            <a:srgbClr val="61E2E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Arial"/>
                <a:ea typeface="Arial"/>
                <a:cs typeface="Arial"/>
                <a:sym typeface="Arial"/>
              </a:rPr>
              <a:t>Me too!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198" name="Shape 19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199" name="Shape 199"/>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Handling Failure</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00" name="Shape 200"/>
          <p:cNvSpPr/>
          <p:nvPr/>
        </p:nvSpPr>
        <p:spPr>
          <a:xfrm>
            <a:off x="1952713" y="3229156"/>
            <a:ext cx="315485" cy="307376"/>
          </a:xfrm>
          <a:prstGeom prst="ellipse">
            <a:avLst/>
          </a:prstGeom>
          <a:solidFill>
            <a:srgbClr val="BD68C4"/>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1" name="Shape 201"/>
          <p:cNvSpPr/>
          <p:nvPr/>
        </p:nvSpPr>
        <p:spPr>
          <a:xfrm>
            <a:off x="719302" y="322915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2" name="Shape 202"/>
          <p:cNvSpPr/>
          <p:nvPr/>
        </p:nvSpPr>
        <p:spPr>
          <a:xfrm>
            <a:off x="4419532" y="3229155"/>
            <a:ext cx="315485" cy="307376"/>
          </a:xfrm>
          <a:prstGeom prst="ellipse">
            <a:avLst/>
          </a:prstGeom>
          <a:solidFill>
            <a:srgbClr val="D2D2D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3" name="Shape 203"/>
          <p:cNvSpPr/>
          <p:nvPr/>
        </p:nvSpPr>
        <p:spPr>
          <a:xfrm>
            <a:off x="3186123" y="3229155"/>
            <a:ext cx="315485" cy="307376"/>
          </a:xfrm>
          <a:prstGeom prst="ellipse">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4" name="Shape 204"/>
          <p:cNvSpPr/>
          <p:nvPr/>
        </p:nvSpPr>
        <p:spPr>
          <a:xfrm>
            <a:off x="1034787" y="2781034"/>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5" name="Shape 205"/>
          <p:cNvSpPr/>
          <p:nvPr/>
        </p:nvSpPr>
        <p:spPr>
          <a:xfrm>
            <a:off x="2268198" y="2781034"/>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sp>
        <p:nvSpPr>
          <p:cNvPr id="206" name="Shape 206"/>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need you!</a:t>
            </a:r>
          </a:p>
        </p:txBody>
      </p:sp>
      <p:cxnSp>
        <p:nvCxnSpPr>
          <p:cNvPr id="207" name="Shape 207"/>
          <p:cNvCxnSpPr/>
          <p:nvPr/>
        </p:nvCxnSpPr>
        <p:spPr>
          <a:xfrm>
            <a:off x="1221491" y="3381141"/>
            <a:ext cx="550076" cy="0"/>
          </a:xfrm>
          <a:prstGeom prst="straightConnector1">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8" name="Shape 208"/>
          <p:cNvCxnSpPr/>
          <p:nvPr/>
        </p:nvCxnSpPr>
        <p:spPr>
          <a:xfrm>
            <a:off x="2449775" y="3381141"/>
            <a:ext cx="550076" cy="0"/>
          </a:xfrm>
          <a:prstGeom prst="straightConnector1">
            <a:avLst/>
          </a:prstGeom>
          <a:noFill/>
          <a:ln w="25400" cap="flat" cmpd="sng">
            <a:solidFill>
              <a:srgbClr val="FFDD9F"/>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09" name="Shape 209"/>
          <p:cNvCxnSpPr/>
          <p:nvPr/>
        </p:nvCxnSpPr>
        <p:spPr>
          <a:xfrm>
            <a:off x="3703625" y="3379853"/>
            <a:ext cx="550076" cy="0"/>
          </a:xfrm>
          <a:prstGeom prst="straightConnector1">
            <a:avLst/>
          </a:prstGeom>
          <a:noFill/>
          <a:ln w="25400" cap="flat" cmpd="sng">
            <a:solidFill>
              <a:srgbClr val="128790"/>
            </a:solidFill>
            <a:prstDash val="solid"/>
            <a:round/>
            <a:headEnd type="none" w="med" len="med"/>
            <a:tailEnd type="stealth" w="lg" len="lg"/>
          </a:ln>
          <a:effectLst>
            <a:outerShdw blurRad="39999" dist="20000" dir="5400000" rotWithShape="0">
              <a:srgbClr val="000000">
                <a:alpha val="37647"/>
              </a:srgbClr>
            </a:outerShdw>
          </a:effectLst>
        </p:spPr>
      </p:cxnSp>
      <p:sp>
        <p:nvSpPr>
          <p:cNvPr id="210" name="Shape 210"/>
          <p:cNvSpPr/>
          <p:nvPr/>
        </p:nvSpPr>
        <p:spPr>
          <a:xfrm>
            <a:off x="4367167" y="3172528"/>
            <a:ext cx="421944" cy="417224"/>
          </a:xfrm>
          <a:prstGeom prst="mathMultiply">
            <a:avLst>
              <a:gd name="adj1" fmla="val 23520"/>
            </a:avLst>
          </a:prstGeom>
          <a:solidFill>
            <a:srgbClr val="D20202"/>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11" name="Shape 211"/>
          <p:cNvSpPr/>
          <p:nvPr/>
        </p:nvSpPr>
        <p:spPr>
          <a:xfrm>
            <a:off x="4735017" y="2776227"/>
            <a:ext cx="849382" cy="314413"/>
          </a:xfrm>
          <a:prstGeom prst="wedgeRoundRectCallout">
            <a:avLst>
              <a:gd name="adj1" fmla="val -46185"/>
              <a:gd name="adj2" fmla="val 95945"/>
              <a:gd name="adj3" fmla="val 16667"/>
            </a:avLst>
          </a:prstGeom>
          <a:solidFill>
            <a:srgbClr val="A5A5A5"/>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I broke!</a:t>
            </a:r>
          </a:p>
        </p:txBody>
      </p:sp>
      <p:sp>
        <p:nvSpPr>
          <p:cNvPr id="212" name="Shape 212"/>
          <p:cNvSpPr/>
          <p:nvPr/>
        </p:nvSpPr>
        <p:spPr>
          <a:xfrm>
            <a:off x="1034787" y="2776227"/>
            <a:ext cx="849382" cy="314413"/>
          </a:xfrm>
          <a:prstGeom prst="wedgeRoundRectCallout">
            <a:avLst>
              <a:gd name="adj1" fmla="val -46185"/>
              <a:gd name="adj2" fmla="val 95945"/>
              <a:gd name="adj3" fmla="val 16667"/>
            </a:avLst>
          </a:prstGeom>
          <a:solidFill>
            <a:schemeClr val="accen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
        <p:nvSpPr>
          <p:cNvPr id="213" name="Shape 213"/>
          <p:cNvSpPr/>
          <p:nvPr/>
        </p:nvSpPr>
        <p:spPr>
          <a:xfrm>
            <a:off x="2268198" y="2776227"/>
            <a:ext cx="849382" cy="314413"/>
          </a:xfrm>
          <a:prstGeom prst="wedgeRoundRectCallout">
            <a:avLst>
              <a:gd name="adj1" fmla="val -46185"/>
              <a:gd name="adj2" fmla="val 95945"/>
              <a:gd name="adj3" fmla="val 16667"/>
            </a:avLst>
          </a:prstGeom>
          <a:solidFill>
            <a:srgbClr val="FFDD9F"/>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latin typeface="Arial"/>
                <a:ea typeface="Arial"/>
                <a:cs typeface="Arial"/>
                <a:sym typeface="Arial"/>
              </a:rPr>
              <a:t>Uh oh!</a:t>
            </a:r>
          </a:p>
        </p:txBody>
      </p:sp>
      <p:sp>
        <p:nvSpPr>
          <p:cNvPr id="214" name="Shape 214"/>
          <p:cNvSpPr/>
          <p:nvPr/>
        </p:nvSpPr>
        <p:spPr>
          <a:xfrm>
            <a:off x="3501607" y="2776227"/>
            <a:ext cx="849382" cy="314413"/>
          </a:xfrm>
          <a:prstGeom prst="wedgeRoundRectCallout">
            <a:avLst>
              <a:gd name="adj1" fmla="val -46185"/>
              <a:gd name="adj2" fmla="val 95945"/>
              <a:gd name="adj3" fmla="val 16667"/>
            </a:avLst>
          </a:prstGeom>
          <a:solidFill>
            <a:srgbClr val="12879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900">
                <a:solidFill>
                  <a:schemeClr val="lt1"/>
                </a:solidFill>
                <a:latin typeface="Arial"/>
                <a:ea typeface="Arial"/>
                <a:cs typeface="Arial"/>
                <a:sym typeface="Arial"/>
              </a:rPr>
              <a:t>Uh oh!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500"/>
                                        <p:tgtEl>
                                          <p:spTgt spid="205"/>
                                        </p:tgtEl>
                                      </p:cBhvr>
                                    </p:animEffect>
                                  </p:childTnLst>
                                </p:cTn>
                              </p:par>
                              <p:par>
                                <p:cTn id="16" presetID="10" presetClass="entr" presetSubtype="0" fill="hold" nodeType="withEffect">
                                  <p:stCondLst>
                                    <p:cond delay="0"/>
                                  </p:stCondLst>
                                  <p:childTnLst>
                                    <p:set>
                                      <p:cBhvr>
                                        <p:cTn id="17" dur="1" fill="hold">
                                          <p:stCondLst>
                                            <p:cond delay="0"/>
                                          </p:stCondLst>
                                        </p:cTn>
                                        <p:tgtEl>
                                          <p:spTgt spid="208"/>
                                        </p:tgtEl>
                                        <p:attrNameLst>
                                          <p:attrName>style.visibility</p:attrName>
                                        </p:attrNameLst>
                                      </p:cBhvr>
                                      <p:to>
                                        <p:strVal val="visible"/>
                                      </p:to>
                                    </p:set>
                                    <p:animEffect transition="in" filter="fade">
                                      <p:cBhvr>
                                        <p:cTn id="18" dur="500"/>
                                        <p:tgtEl>
                                          <p:spTgt spid="20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9"/>
                                        </p:tgtEl>
                                        <p:attrNameLst>
                                          <p:attrName>style.visibility</p:attrName>
                                        </p:attrNameLst>
                                      </p:cBhvr>
                                      <p:to>
                                        <p:strVal val="visible"/>
                                      </p:to>
                                    </p:set>
                                    <p:animEffect transition="in" filter="fade">
                                      <p:cBhvr>
                                        <p:cTn id="26" dur="500"/>
                                        <p:tgtEl>
                                          <p:spTgt spid="2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20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20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20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11"/>
                                        </p:tgtEl>
                                        <p:attrNameLst>
                                          <p:attrName>style.visibility</p:attrName>
                                        </p:attrNameLst>
                                      </p:cBhvr>
                                      <p:to>
                                        <p:strVal val="visible"/>
                                      </p:to>
                                    </p:set>
                                    <p:animEffect transition="in" filter="fade">
                                      <p:cBhvr>
                                        <p:cTn id="37" dur="500"/>
                                        <p:tgtEl>
                                          <p:spTgt spid="211"/>
                                        </p:tgtEl>
                                      </p:cBhvr>
                                    </p:animEffect>
                                  </p:childTnLst>
                                </p:cTn>
                              </p:par>
                              <p:par>
                                <p:cTn id="38" presetID="10" presetClass="entr" presetSubtype="0" fill="hold" nodeType="withEffect">
                                  <p:stCondLst>
                                    <p:cond delay="0"/>
                                  </p:stCondLst>
                                  <p:childTnLst>
                                    <p:set>
                                      <p:cBhvr>
                                        <p:cTn id="39" dur="1" fill="hold">
                                          <p:stCondLst>
                                            <p:cond delay="0"/>
                                          </p:stCondLst>
                                        </p:cTn>
                                        <p:tgtEl>
                                          <p:spTgt spid="210"/>
                                        </p:tgtEl>
                                        <p:attrNameLst>
                                          <p:attrName>style.visibility</p:attrName>
                                        </p:attrNameLst>
                                      </p:cBhvr>
                                      <p:to>
                                        <p:strVal val="visible"/>
                                      </p:to>
                                    </p:set>
                                    <p:animEffect transition="in" filter="fade">
                                      <p:cBhvr>
                                        <p:cTn id="40" dur="500"/>
                                        <p:tgtEl>
                                          <p:spTgt spid="2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4"/>
                                        </p:tgtEl>
                                        <p:attrNameLst>
                                          <p:attrName>style.visibility</p:attrName>
                                        </p:attrNameLst>
                                      </p:cBhvr>
                                      <p:to>
                                        <p:strVal val="visible"/>
                                      </p:to>
                                    </p:set>
                                    <p:animEffect transition="in" filter="fade">
                                      <p:cBhvr>
                                        <p:cTn id="45" dur="500"/>
                                        <p:tgtEl>
                                          <p:spTgt spid="214"/>
                                        </p:tgtEl>
                                      </p:cBhvr>
                                    </p:animEffect>
                                  </p:childTnLst>
                                </p:cTn>
                              </p:par>
                              <p:par>
                                <p:cTn id="46" presetID="10" presetClass="entr" presetSubtype="0" fill="hold" nodeType="withEffect">
                                  <p:stCondLst>
                                    <p:cond delay="0"/>
                                  </p:stCondLst>
                                  <p:childTnLst>
                                    <p:set>
                                      <p:cBhvr>
                                        <p:cTn id="47" dur="1" fill="hold">
                                          <p:stCondLst>
                                            <p:cond delay="0"/>
                                          </p:stCondLst>
                                        </p:cTn>
                                        <p:tgtEl>
                                          <p:spTgt spid="213"/>
                                        </p:tgtEl>
                                        <p:attrNameLst>
                                          <p:attrName>style.visibility</p:attrName>
                                        </p:attrNameLst>
                                      </p:cBhvr>
                                      <p:to>
                                        <p:strVal val="visible"/>
                                      </p:to>
                                    </p:set>
                                    <p:animEffect transition="in" filter="fade">
                                      <p:cBhvr>
                                        <p:cTn id="48" dur="500"/>
                                        <p:tgtEl>
                                          <p:spTgt spid="213"/>
                                        </p:tgtEl>
                                      </p:cBhvr>
                                    </p:animEffect>
                                  </p:childTnLst>
                                </p:cTn>
                              </p:par>
                              <p:par>
                                <p:cTn id="49" presetID="10" presetClass="entr" presetSubtype="0" fill="hold" nodeType="withEffect">
                                  <p:stCondLst>
                                    <p:cond delay="0"/>
                                  </p:stCondLst>
                                  <p:childTnLst>
                                    <p:set>
                                      <p:cBhvr>
                                        <p:cTn id="50" dur="1" fill="hold">
                                          <p:stCondLst>
                                            <p:cond delay="0"/>
                                          </p:stCondLst>
                                        </p:cTn>
                                        <p:tgtEl>
                                          <p:spTgt spid="212"/>
                                        </p:tgtEl>
                                        <p:attrNameLst>
                                          <p:attrName>style.visibility</p:attrName>
                                        </p:attrNameLst>
                                      </p:cBhvr>
                                      <p:to>
                                        <p:strVal val="visible"/>
                                      </p:to>
                                    </p:set>
                                    <p:animEffect transition="in" filter="fade">
                                      <p:cBhvr>
                                        <p:cTn id="51" dur="500"/>
                                        <p:tgtEl>
                                          <p:spTgt spid="212"/>
                                        </p:tgtEl>
                                      </p:cBhvr>
                                    </p:animEffect>
                                  </p:childTnLst>
                                </p:cTn>
                              </p:par>
                              <p:par>
                                <p:cTn id="52" presetID="1" presetClass="exit" presetSubtype="0" fill="hold" nodeType="withEffect">
                                  <p:stCondLst>
                                    <p:cond delay="0"/>
                                  </p:stCondLst>
                                  <p:childTnLst>
                                    <p:set>
                                      <p:cBhvr>
                                        <p:cTn id="53" dur="1" fill="hold">
                                          <p:stCondLst>
                                            <p:cond delay="1"/>
                                          </p:stCondLst>
                                        </p:cTn>
                                        <p:tgtEl>
                                          <p:spTgt spid="2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l="11995" r="20000"/>
          <a:stretch/>
        </p:blipFill>
        <p:spPr>
          <a:xfrm>
            <a:off x="6444455" y="1269949"/>
            <a:ext cx="2242344" cy="2677411"/>
          </a:xfrm>
          <a:prstGeom prst="rect">
            <a:avLst/>
          </a:prstGeom>
          <a:noFill/>
          <a:ln>
            <a:noFill/>
          </a:ln>
        </p:spPr>
      </p:pic>
      <p:sp>
        <p:nvSpPr>
          <p:cNvPr id="221" name="Shape 221"/>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Cloud Native Architectures</a:t>
            </a:r>
          </a:p>
        </p:txBody>
      </p:sp>
      <p:sp>
        <p:nvSpPr>
          <p:cNvPr id="222" name="Shape 222"/>
          <p:cNvSpPr txBox="1">
            <a:spLocks noGrp="1"/>
          </p:cNvSpPr>
          <p:nvPr>
            <p:ph type="body" idx="1"/>
          </p:nvPr>
        </p:nvSpPr>
        <p:spPr>
          <a:xfrm>
            <a:off x="457199" y="1108074"/>
            <a:ext cx="5197257" cy="327300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Dark Side of the Cloud: Following call graphs</a:t>
            </a:r>
          </a:p>
          <a:p>
            <a:pPr marL="0" marR="0" lvl="0" indent="0" algn="l" rtl="0">
              <a:spcBef>
                <a:spcPts val="280"/>
              </a:spcBef>
              <a:spcAft>
                <a:spcPts val="0"/>
              </a:spcAft>
              <a:buClr>
                <a:schemeClr val="lt1"/>
              </a:buClr>
              <a:buSzPct val="25000"/>
              <a:buFont typeface="Arial"/>
              <a:buNone/>
            </a:pPr>
            <a:endParaRPr sz="1400" b="0" i="0" u="none" strike="noStrike" cap="none">
              <a:solidFill>
                <a:schemeClr val="lt1"/>
              </a:solidFill>
              <a:latin typeface="Arial"/>
              <a:ea typeface="Arial"/>
              <a:cs typeface="Arial"/>
              <a:sym typeface="Arial"/>
            </a:endParaRPr>
          </a:p>
          <a:p>
            <a:pPr marL="342900" marR="0" lvl="0" indent="-342900" algn="l" rtl="0">
              <a:spcBef>
                <a:spcPts val="280"/>
              </a:spcBef>
              <a:buClr>
                <a:schemeClr val="lt1"/>
              </a:buClr>
              <a:buSzPct val="100000"/>
              <a:buFont typeface="Arial"/>
              <a:buNone/>
            </a:pPr>
            <a:endParaRPr sz="1400" b="0" i="0" u="none" strike="noStrike" cap="none">
              <a:solidFill>
                <a:schemeClr val="lt1"/>
              </a:solidFill>
              <a:latin typeface="Arial"/>
              <a:ea typeface="Arial"/>
              <a:cs typeface="Arial"/>
              <a:sym typeface="Arial"/>
            </a:endParaRPr>
          </a:p>
        </p:txBody>
      </p:sp>
      <p:sp>
        <p:nvSpPr>
          <p:cNvPr id="223" name="Shape 223"/>
          <p:cNvSpPr/>
          <p:nvPr/>
        </p:nvSpPr>
        <p:spPr>
          <a:xfrm>
            <a:off x="4557700" y="241622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4" name="Shape 224"/>
          <p:cNvSpPr/>
          <p:nvPr/>
        </p:nvSpPr>
        <p:spPr>
          <a:xfrm>
            <a:off x="755706" y="201178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5" name="Shape 225"/>
          <p:cNvSpPr/>
          <p:nvPr/>
        </p:nvSpPr>
        <p:spPr>
          <a:xfrm>
            <a:off x="693089" y="386509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6" name="Shape 226"/>
          <p:cNvSpPr/>
          <p:nvPr/>
        </p:nvSpPr>
        <p:spPr>
          <a:xfrm>
            <a:off x="4557700" y="3843910"/>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7" name="Shape 227"/>
          <p:cNvSpPr/>
          <p:nvPr/>
        </p:nvSpPr>
        <p:spPr>
          <a:xfrm>
            <a:off x="1601690" y="33168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8" name="Shape 228"/>
          <p:cNvSpPr/>
          <p:nvPr/>
        </p:nvSpPr>
        <p:spPr>
          <a:xfrm>
            <a:off x="969425" y="2723602"/>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9" name="Shape 229"/>
          <p:cNvSpPr/>
          <p:nvPr/>
        </p:nvSpPr>
        <p:spPr>
          <a:xfrm>
            <a:off x="3169727" y="2067444"/>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0" name="Shape 230"/>
          <p:cNvSpPr/>
          <p:nvPr/>
        </p:nvSpPr>
        <p:spPr>
          <a:xfrm>
            <a:off x="3748116" y="3227866"/>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1" name="Shape 231"/>
          <p:cNvSpPr/>
          <p:nvPr/>
        </p:nvSpPr>
        <p:spPr>
          <a:xfrm>
            <a:off x="2696500" y="2922193"/>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2" name="Shape 232"/>
          <p:cNvSpPr/>
          <p:nvPr/>
        </p:nvSpPr>
        <p:spPr>
          <a:xfrm>
            <a:off x="3011985" y="4018785"/>
            <a:ext cx="315485" cy="307376"/>
          </a:xfrm>
          <a:prstGeom prst="ellipse">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3" name="Shape 233"/>
          <p:cNvSpPr/>
          <p:nvPr/>
        </p:nvSpPr>
        <p:spPr>
          <a:xfrm flipH="1">
            <a:off x="4279266" y="1465134"/>
            <a:ext cx="1755389" cy="700335"/>
          </a:xfrm>
          <a:prstGeom prst="wedgeRoundRectCallout">
            <a:avLst>
              <a:gd name="adj1" fmla="val -70608"/>
              <a:gd name="adj2" fmla="val 9855"/>
              <a:gd name="adj3" fmla="val 16667"/>
            </a:avLst>
          </a:prstGeom>
          <a:solidFill>
            <a:schemeClr val="dk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700" b="1">
                <a:solidFill>
                  <a:srgbClr val="D20202"/>
                </a:solidFill>
                <a:latin typeface="Arial"/>
                <a:ea typeface="Arial"/>
                <a:cs typeface="Arial"/>
                <a:sym typeface="Arial"/>
              </a:rPr>
              <a:t>WHAT’S GOING ON?!?</a:t>
            </a:r>
          </a:p>
        </p:txBody>
      </p:sp>
      <p:cxnSp>
        <p:nvCxnSpPr>
          <p:cNvPr id="234" name="Shape 234"/>
          <p:cNvCxnSpPr/>
          <p:nvPr/>
        </p:nvCxnSpPr>
        <p:spPr>
          <a:xfrm>
            <a:off x="1140598" y="2374822"/>
            <a:ext cx="1820103" cy="1628199"/>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5" name="Shape 235"/>
          <p:cNvCxnSpPr/>
          <p:nvPr/>
        </p:nvCxnSpPr>
        <p:spPr>
          <a:xfrm rot="10800000">
            <a:off x="1140597" y="4018785"/>
            <a:ext cx="1731122" cy="15368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6" name="Shape 236"/>
          <p:cNvCxnSpPr/>
          <p:nvPr/>
        </p:nvCxnSpPr>
        <p:spPr>
          <a:xfrm rot="10800000" flipH="1">
            <a:off x="3429885" y="4018786"/>
            <a:ext cx="1051615" cy="132501"/>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7" name="Shape 237"/>
          <p:cNvCxnSpPr/>
          <p:nvPr/>
        </p:nvCxnSpPr>
        <p:spPr>
          <a:xfrm rot="10800000">
            <a:off x="2960702" y="3308340"/>
            <a:ext cx="153697" cy="556756"/>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8" name="Shape 238"/>
          <p:cNvCxnSpPr/>
          <p:nvPr/>
        </p:nvCxnSpPr>
        <p:spPr>
          <a:xfrm flipH="1">
            <a:off x="1973802" y="3162741"/>
            <a:ext cx="622880" cy="218813"/>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39" name="Shape 239"/>
          <p:cNvCxnSpPr/>
          <p:nvPr/>
        </p:nvCxnSpPr>
        <p:spPr>
          <a:xfrm rot="10800000" flipH="1">
            <a:off x="3114400" y="2653144"/>
            <a:ext cx="1367100" cy="377835"/>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0" name="Shape 240"/>
          <p:cNvCxnSpPr/>
          <p:nvPr/>
        </p:nvCxnSpPr>
        <p:spPr>
          <a:xfrm rot="10800000">
            <a:off x="3485213" y="2416226"/>
            <a:ext cx="1072486" cy="1345090"/>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1" name="Shape 241"/>
          <p:cNvCxnSpPr/>
          <p:nvPr/>
        </p:nvCxnSpPr>
        <p:spPr>
          <a:xfrm rot="10800000" flipH="1">
            <a:off x="1071191" y="3381555"/>
            <a:ext cx="2601374" cy="507808"/>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cxnSp>
        <p:nvCxnSpPr>
          <p:cNvPr id="242" name="Shape 242"/>
          <p:cNvCxnSpPr/>
          <p:nvPr/>
        </p:nvCxnSpPr>
        <p:spPr>
          <a:xfrm rot="10800000" flipH="1">
            <a:off x="969425" y="3106120"/>
            <a:ext cx="101766" cy="655197"/>
          </a:xfrm>
          <a:prstGeom prst="straightConnector1">
            <a:avLst/>
          </a:prstGeom>
          <a:noFill/>
          <a:ln w="25400" cap="flat" cmpd="sng">
            <a:solidFill>
              <a:schemeClr val="accent6"/>
            </a:solidFill>
            <a:prstDash val="solid"/>
            <a:round/>
            <a:headEnd type="none" w="med" len="med"/>
            <a:tailEnd type="stealth" w="lg" len="lg"/>
          </a:ln>
          <a:effectLst>
            <a:outerShdw blurRad="39999" dist="20000" dir="5400000" rotWithShape="0">
              <a:srgbClr val="000000">
                <a:alpha val="37647"/>
              </a:srgbClr>
            </a:outerShdw>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fade">
                                      <p:cBhvr>
                                        <p:cTn id="12" dur="500"/>
                                        <p:tgtEl>
                                          <p:spTgt spid="235"/>
                                        </p:tgtEl>
                                      </p:cBhvr>
                                    </p:animEffect>
                                  </p:childTnLst>
                                </p:cTn>
                              </p:par>
                              <p:par>
                                <p:cTn id="13" presetID="10" presetClass="entr" presetSubtype="0" fill="hold" nodeType="with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500"/>
                                        <p:tgtEl>
                                          <p:spTgt spid="237"/>
                                        </p:tgtEl>
                                      </p:cBhvr>
                                    </p:animEffect>
                                  </p:childTnLst>
                                </p:cTn>
                              </p:par>
                              <p:par>
                                <p:cTn id="16" presetID="10" presetClass="entr" presetSubtype="0" fill="hold" nodeType="withEffect">
                                  <p:stCondLst>
                                    <p:cond delay="0"/>
                                  </p:stCondLst>
                                  <p:childTnLst>
                                    <p:set>
                                      <p:cBhvr>
                                        <p:cTn id="17" dur="1" fill="hold">
                                          <p:stCondLst>
                                            <p:cond delay="0"/>
                                          </p:stCondLst>
                                        </p:cTn>
                                        <p:tgtEl>
                                          <p:spTgt spid="236"/>
                                        </p:tgtEl>
                                        <p:attrNameLst>
                                          <p:attrName>style.visibility</p:attrName>
                                        </p:attrNameLst>
                                      </p:cBhvr>
                                      <p:to>
                                        <p:strVal val="visible"/>
                                      </p:to>
                                    </p:set>
                                    <p:animEffect transition="in" filter="fade">
                                      <p:cBhvr>
                                        <p:cTn id="18" dur="500"/>
                                        <p:tgtEl>
                                          <p:spTgt spid="2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8"/>
                                        </p:tgtEl>
                                        <p:attrNameLst>
                                          <p:attrName>style.visibility</p:attrName>
                                        </p:attrNameLst>
                                      </p:cBhvr>
                                      <p:to>
                                        <p:strVal val="visible"/>
                                      </p:to>
                                    </p:set>
                                    <p:animEffect transition="in" filter="fade">
                                      <p:cBhvr>
                                        <p:cTn id="23" dur="500"/>
                                        <p:tgtEl>
                                          <p:spTgt spid="238"/>
                                        </p:tgtEl>
                                      </p:cBhvr>
                                    </p:animEffect>
                                  </p:childTnLst>
                                </p:cTn>
                              </p:par>
                              <p:par>
                                <p:cTn id="24" presetID="10" presetClass="entr" presetSubtype="0" fill="hold" nodeType="withEffect">
                                  <p:stCondLst>
                                    <p:cond delay="0"/>
                                  </p:stCondLst>
                                  <p:childTnLst>
                                    <p:set>
                                      <p:cBhvr>
                                        <p:cTn id="25" dur="1" fill="hold">
                                          <p:stCondLst>
                                            <p:cond delay="0"/>
                                          </p:stCondLst>
                                        </p:cTn>
                                        <p:tgtEl>
                                          <p:spTgt spid="239"/>
                                        </p:tgtEl>
                                        <p:attrNameLst>
                                          <p:attrName>style.visibility</p:attrName>
                                        </p:attrNameLst>
                                      </p:cBhvr>
                                      <p:to>
                                        <p:strVal val="visible"/>
                                      </p:to>
                                    </p:set>
                                    <p:animEffect transition="in" filter="fade">
                                      <p:cBhvr>
                                        <p:cTn id="26" dur="500"/>
                                        <p:tgtEl>
                                          <p:spTgt spid="239"/>
                                        </p:tgtEl>
                                      </p:cBhvr>
                                    </p:animEffect>
                                  </p:childTnLst>
                                </p:cTn>
                              </p:par>
                              <p:par>
                                <p:cTn id="27" presetID="10" presetClass="entr" presetSubtype="0" fill="hold" nodeType="withEffect">
                                  <p:stCondLst>
                                    <p:cond delay="0"/>
                                  </p:stCondLst>
                                  <p:childTnLst>
                                    <p:set>
                                      <p:cBhvr>
                                        <p:cTn id="28" dur="1" fill="hold">
                                          <p:stCondLst>
                                            <p:cond delay="0"/>
                                          </p:stCondLst>
                                        </p:cTn>
                                        <p:tgtEl>
                                          <p:spTgt spid="240"/>
                                        </p:tgtEl>
                                        <p:attrNameLst>
                                          <p:attrName>style.visibility</p:attrName>
                                        </p:attrNameLst>
                                      </p:cBhvr>
                                      <p:to>
                                        <p:strVal val="visible"/>
                                      </p:to>
                                    </p:set>
                                    <p:animEffect transition="in" filter="fade">
                                      <p:cBhvr>
                                        <p:cTn id="29" dur="500"/>
                                        <p:tgtEl>
                                          <p:spTgt spid="240"/>
                                        </p:tgtEl>
                                      </p:cBhvr>
                                    </p:animEffect>
                                  </p:childTnLst>
                                </p:cTn>
                              </p:par>
                              <p:par>
                                <p:cTn id="30" presetID="10" presetClass="entr" presetSubtype="0" fill="hold" nodeType="withEffect">
                                  <p:stCondLst>
                                    <p:cond delay="0"/>
                                  </p:stCondLst>
                                  <p:childTnLst>
                                    <p:set>
                                      <p:cBhvr>
                                        <p:cTn id="31" dur="1" fill="hold">
                                          <p:stCondLst>
                                            <p:cond delay="0"/>
                                          </p:stCondLst>
                                        </p:cTn>
                                        <p:tgtEl>
                                          <p:spTgt spid="241"/>
                                        </p:tgtEl>
                                        <p:attrNameLst>
                                          <p:attrName>style.visibility</p:attrName>
                                        </p:attrNameLst>
                                      </p:cBhvr>
                                      <p:to>
                                        <p:strVal val="visible"/>
                                      </p:to>
                                    </p:set>
                                    <p:animEffect transition="in" filter="fade">
                                      <p:cBhvr>
                                        <p:cTn id="32" dur="500"/>
                                        <p:tgtEl>
                                          <p:spTgt spid="241"/>
                                        </p:tgtEl>
                                      </p:cBhvr>
                                    </p:animEffect>
                                  </p:childTnLst>
                                </p:cTn>
                              </p:par>
                              <p:par>
                                <p:cTn id="33" presetID="10" presetClass="entr" presetSubtype="0"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animEffect transition="in" filter="fade">
                                      <p:cBhvr>
                                        <p:cTn id="35" dur="500"/>
                                        <p:tgtEl>
                                          <p:spTgt spid="2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3"/>
                                        </p:tgtEl>
                                        <p:attrNameLst>
                                          <p:attrName>style.visibility</p:attrName>
                                        </p:attrNameLst>
                                      </p:cBhvr>
                                      <p:to>
                                        <p:strVal val="visible"/>
                                      </p:to>
                                    </p:set>
                                    <p:animEffect transition="in" filter="fade">
                                      <p:cBhvr>
                                        <p:cTn id="40"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Netflix Cloud Libraries</a:t>
            </a:r>
          </a:p>
        </p:txBody>
      </p:sp>
      <p:sp>
        <p:nvSpPr>
          <p:cNvPr id="249" name="Shape 249"/>
          <p:cNvSpPr txBox="1">
            <a:spLocks noGrp="1"/>
          </p:cNvSpPr>
          <p:nvPr>
            <p:ph type="body" idx="1"/>
          </p:nvPr>
        </p:nvSpPr>
        <p:spPr>
          <a:xfrm>
            <a:off x="457200" y="1108074"/>
            <a:ext cx="5495525" cy="327300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needed to be faster to win / disrupt</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spcAft>
                <a:spcPts val="0"/>
              </a:spcAft>
              <a:buClr>
                <a:schemeClr val="lt1"/>
              </a:buClr>
              <a:buSzPct val="100000"/>
              <a:buFont typeface="Arial"/>
              <a:buChar char="•"/>
            </a:pPr>
            <a:r>
              <a:rPr lang="en-US" sz="1800" b="0" i="0" u="none" strike="noStrike" cap="none">
                <a:solidFill>
                  <a:schemeClr val="lt1"/>
                </a:solidFill>
                <a:latin typeface="Arial"/>
                <a:ea typeface="Arial"/>
                <a:cs typeface="Arial"/>
                <a:sym typeface="Arial"/>
              </a:rPr>
              <a:t>Pioneer and vocal proponent of microservices – the key to their speed and success</a:t>
            </a:r>
          </a:p>
          <a:p>
            <a:pPr marL="342900" marR="0" lvl="0" indent="-342900" algn="l" rtl="0">
              <a:spcBef>
                <a:spcPts val="360"/>
              </a:spcBef>
              <a:spcAft>
                <a:spcPts val="0"/>
              </a:spcAft>
              <a:buClr>
                <a:schemeClr val="lt1"/>
              </a:buClr>
              <a:buSzPct val="100000"/>
              <a:buFont typeface="Arial"/>
              <a:buNone/>
            </a:pPr>
            <a:endParaRPr sz="1800" b="0" i="0" u="none" strike="noStrike" cap="none">
              <a:solidFill>
                <a:schemeClr val="lt1"/>
              </a:solidFill>
              <a:latin typeface="Arial"/>
              <a:ea typeface="Arial"/>
              <a:cs typeface="Arial"/>
              <a:sym typeface="Arial"/>
            </a:endParaRPr>
          </a:p>
          <a:p>
            <a:pPr marL="342900" marR="0" lvl="0" indent="-342900" algn="l" rtl="0">
              <a:spcBef>
                <a:spcPts val="360"/>
              </a:spcBef>
              <a:buClr>
                <a:schemeClr val="lt1"/>
              </a:buClr>
              <a:buSzPct val="100000"/>
              <a:buFont typeface="Arial"/>
              <a:buChar char="•"/>
            </a:pPr>
            <a:r>
              <a:rPr lang="en-US" sz="1800" b="0" i="0" u="none" strike="noStrike" cap="none">
                <a:solidFill>
                  <a:schemeClr val="lt1"/>
                </a:solidFill>
                <a:latin typeface="Arial"/>
                <a:ea typeface="Arial"/>
                <a:cs typeface="Arial"/>
                <a:sym typeface="Arial"/>
              </a:rPr>
              <a:t>Netflix OSS supplies parts, but it’s not a solution</a:t>
            </a:r>
          </a:p>
        </p:txBody>
      </p:sp>
      <p:pic>
        <p:nvPicPr>
          <p:cNvPr id="250" name="Shape 250" descr="http://photos4.meetupstatic.com/photos/event/7/8/f/c/global_249990972.jpeg"/>
          <p:cNvPicPr preferRelativeResize="0"/>
          <p:nvPr/>
        </p:nvPicPr>
        <p:blipFill rotWithShape="1">
          <a:blip r:embed="rId3">
            <a:alphaModFix/>
          </a:blip>
          <a:srcRect/>
          <a:stretch/>
        </p:blipFill>
        <p:spPr>
          <a:xfrm>
            <a:off x="6529773" y="1660078"/>
            <a:ext cx="2157026" cy="2157026"/>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rgbClr val="FFFFFF"/>
              </a:buClr>
              <a:buSzPct val="25000"/>
              <a:buFont typeface="Arial"/>
              <a:buNone/>
            </a:pPr>
            <a:r>
              <a:rPr lang="en-US" sz="3200" b="0" i="0" u="none" strike="noStrike" cap="none">
                <a:solidFill>
                  <a:srgbClr val="FFFFFF"/>
                </a:solidFill>
                <a:latin typeface="Arial"/>
                <a:ea typeface="Arial"/>
                <a:cs typeface="Arial"/>
                <a:sym typeface="Arial"/>
              </a:rPr>
              <a:t>Spring Cloud Netflix Components</a:t>
            </a:r>
          </a:p>
        </p:txBody>
      </p:sp>
      <p:grpSp>
        <p:nvGrpSpPr>
          <p:cNvPr id="257" name="Shape 257"/>
          <p:cNvGrpSpPr/>
          <p:nvPr/>
        </p:nvGrpSpPr>
        <p:grpSpPr>
          <a:xfrm>
            <a:off x="302551" y="1132504"/>
            <a:ext cx="1363579" cy="1390616"/>
            <a:chOff x="1991894" y="1831172"/>
            <a:chExt cx="1363579" cy="1390616"/>
          </a:xfrm>
        </p:grpSpPr>
        <p:grpSp>
          <p:nvGrpSpPr>
            <p:cNvPr id="258" name="Shape 258"/>
            <p:cNvGrpSpPr/>
            <p:nvPr/>
          </p:nvGrpSpPr>
          <p:grpSpPr>
            <a:xfrm>
              <a:off x="1991894" y="1844841"/>
              <a:ext cx="1363579" cy="1376946"/>
              <a:chOff x="1991894" y="1844841"/>
              <a:chExt cx="1363579" cy="1376946"/>
            </a:xfrm>
          </p:grpSpPr>
          <p:cxnSp>
            <p:nvCxnSpPr>
              <p:cNvPr id="259" name="Shape 25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0" name="Shape 26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1" name="Shape 261" descr="ribbon.png"/>
            <p:cNvPicPr preferRelativeResize="0"/>
            <p:nvPr/>
          </p:nvPicPr>
          <p:blipFill rotWithShape="1">
            <a:blip r:embed="rId3">
              <a:alphaModFix/>
            </a:blip>
            <a:srcRect/>
            <a:stretch/>
          </p:blipFill>
          <p:spPr>
            <a:xfrm>
              <a:off x="2311400" y="2177214"/>
              <a:ext cx="679449" cy="1019174"/>
            </a:xfrm>
            <a:prstGeom prst="rect">
              <a:avLst/>
            </a:prstGeom>
            <a:noFill/>
            <a:ln>
              <a:noFill/>
            </a:ln>
          </p:spPr>
        </p:pic>
        <p:sp>
          <p:nvSpPr>
            <p:cNvPr id="262" name="Shape 262"/>
            <p:cNvSpPr txBox="1"/>
            <p:nvPr/>
          </p:nvSpPr>
          <p:spPr>
            <a:xfrm>
              <a:off x="2311400" y="1831172"/>
              <a:ext cx="710538" cy="307774"/>
            </a:xfrm>
            <a:prstGeom prst="rect">
              <a:avLst/>
            </a:prstGeom>
            <a:noFill/>
            <a:ln>
              <a:noFill/>
            </a:ln>
          </p:spPr>
          <p:txBody>
            <a:bodyPr wrap="square" lIns="45700" tIns="45700" rIns="45700"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US" sz="1400" b="1" i="0" u="none" strike="noStrike" cap="none">
                  <a:solidFill>
                    <a:schemeClr val="accent1"/>
                  </a:solidFill>
                  <a:latin typeface="Arial"/>
                  <a:ea typeface="Arial"/>
                  <a:cs typeface="Arial"/>
                  <a:sym typeface="Arial"/>
                </a:rPr>
                <a:t>Ribbon</a:t>
              </a:r>
            </a:p>
          </p:txBody>
        </p:sp>
      </p:grpSp>
      <p:grpSp>
        <p:nvGrpSpPr>
          <p:cNvPr id="263" name="Shape 263"/>
          <p:cNvGrpSpPr/>
          <p:nvPr/>
        </p:nvGrpSpPr>
        <p:grpSpPr>
          <a:xfrm>
            <a:off x="1869573" y="1132504"/>
            <a:ext cx="1363579" cy="1376946"/>
            <a:chOff x="4003173" y="1819441"/>
            <a:chExt cx="1363579" cy="1376946"/>
          </a:xfrm>
        </p:grpSpPr>
        <p:grpSp>
          <p:nvGrpSpPr>
            <p:cNvPr id="264" name="Shape 264"/>
            <p:cNvGrpSpPr/>
            <p:nvPr/>
          </p:nvGrpSpPr>
          <p:grpSpPr>
            <a:xfrm>
              <a:off x="4003173" y="1819441"/>
              <a:ext cx="1363579" cy="1376946"/>
              <a:chOff x="1991894" y="1844841"/>
              <a:chExt cx="1363579" cy="1376946"/>
            </a:xfrm>
          </p:grpSpPr>
          <p:cxnSp>
            <p:nvCxnSpPr>
              <p:cNvPr id="265" name="Shape 26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66" name="Shape 26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67" name="Shape 267" descr="archaius.png"/>
            <p:cNvPicPr preferRelativeResize="0"/>
            <p:nvPr/>
          </p:nvPicPr>
          <p:blipFill rotWithShape="1">
            <a:blip r:embed="rId4">
              <a:alphaModFix/>
            </a:blip>
            <a:srcRect/>
            <a:stretch/>
          </p:blipFill>
          <p:spPr>
            <a:xfrm>
              <a:off x="4390523" y="2228014"/>
              <a:ext cx="600576" cy="900863"/>
            </a:xfrm>
            <a:prstGeom prst="rect">
              <a:avLst/>
            </a:prstGeom>
            <a:noFill/>
            <a:ln>
              <a:noFill/>
            </a:ln>
          </p:spPr>
        </p:pic>
        <p:sp>
          <p:nvSpPr>
            <p:cNvPr id="268" name="Shape 268"/>
            <p:cNvSpPr/>
            <p:nvPr/>
          </p:nvSpPr>
          <p:spPr>
            <a:xfrm>
              <a:off x="4221946" y="1819441"/>
              <a:ext cx="95295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Archaius</a:t>
              </a:r>
            </a:p>
          </p:txBody>
        </p:sp>
      </p:grpSp>
      <p:grpSp>
        <p:nvGrpSpPr>
          <p:cNvPr id="269" name="Shape 269"/>
          <p:cNvGrpSpPr/>
          <p:nvPr/>
        </p:nvGrpSpPr>
        <p:grpSpPr>
          <a:xfrm>
            <a:off x="366712" y="3110510"/>
            <a:ext cx="1363579" cy="1376947"/>
            <a:chOff x="366712" y="2951744"/>
            <a:chExt cx="1363579" cy="1376947"/>
          </a:xfrm>
        </p:grpSpPr>
        <p:sp>
          <p:nvSpPr>
            <p:cNvPr id="270" name="Shape 270"/>
            <p:cNvSpPr/>
            <p:nvPr/>
          </p:nvSpPr>
          <p:spPr>
            <a:xfrm>
              <a:off x="622056" y="2951744"/>
              <a:ext cx="787395"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Eureka</a:t>
              </a:r>
            </a:p>
          </p:txBody>
        </p:sp>
        <p:grpSp>
          <p:nvGrpSpPr>
            <p:cNvPr id="271" name="Shape 271"/>
            <p:cNvGrpSpPr/>
            <p:nvPr/>
          </p:nvGrpSpPr>
          <p:grpSpPr>
            <a:xfrm>
              <a:off x="366712" y="2951745"/>
              <a:ext cx="1363579" cy="1376946"/>
              <a:chOff x="1991894" y="1844841"/>
              <a:chExt cx="1363579" cy="1376946"/>
            </a:xfrm>
          </p:grpSpPr>
          <p:cxnSp>
            <p:nvCxnSpPr>
              <p:cNvPr id="272" name="Shape 272"/>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3" name="Shape 273"/>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74" name="Shape 274" descr="eureka.png"/>
            <p:cNvPicPr preferRelativeResize="0"/>
            <p:nvPr/>
          </p:nvPicPr>
          <p:blipFill rotWithShape="1">
            <a:blip r:embed="rId5">
              <a:alphaModFix/>
            </a:blip>
            <a:srcRect/>
            <a:stretch/>
          </p:blipFill>
          <p:spPr>
            <a:xfrm>
              <a:off x="732154" y="3327400"/>
              <a:ext cx="625842" cy="938764"/>
            </a:xfrm>
            <a:prstGeom prst="rect">
              <a:avLst/>
            </a:prstGeom>
            <a:noFill/>
            <a:ln>
              <a:noFill/>
            </a:ln>
          </p:spPr>
        </p:pic>
      </p:grpSp>
      <p:grpSp>
        <p:nvGrpSpPr>
          <p:cNvPr id="275" name="Shape 275"/>
          <p:cNvGrpSpPr/>
          <p:nvPr/>
        </p:nvGrpSpPr>
        <p:grpSpPr>
          <a:xfrm>
            <a:off x="5158873" y="1113420"/>
            <a:ext cx="1363579" cy="1384299"/>
            <a:chOff x="5158873" y="954654"/>
            <a:chExt cx="1363579" cy="1384299"/>
          </a:xfrm>
        </p:grpSpPr>
        <p:grpSp>
          <p:nvGrpSpPr>
            <p:cNvPr id="276" name="Shape 276"/>
            <p:cNvGrpSpPr/>
            <p:nvPr/>
          </p:nvGrpSpPr>
          <p:grpSpPr>
            <a:xfrm>
              <a:off x="5158873" y="962008"/>
              <a:ext cx="1363579" cy="1376946"/>
              <a:chOff x="1991894" y="1844841"/>
              <a:chExt cx="1363579" cy="1376946"/>
            </a:xfrm>
          </p:grpSpPr>
          <p:cxnSp>
            <p:nvCxnSpPr>
              <p:cNvPr id="277" name="Shape 277"/>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78" name="Shape 278"/>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79" name="Shape 279"/>
            <p:cNvSpPr/>
            <p:nvPr/>
          </p:nvSpPr>
          <p:spPr>
            <a:xfrm>
              <a:off x="5530501" y="954654"/>
              <a:ext cx="66340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Feign</a:t>
              </a:r>
            </a:p>
          </p:txBody>
        </p:sp>
        <p:pic>
          <p:nvPicPr>
            <p:cNvPr id="280" name="Shape 280" descr="feign.png"/>
            <p:cNvPicPr preferRelativeResize="0"/>
            <p:nvPr/>
          </p:nvPicPr>
          <p:blipFill rotWithShape="1">
            <a:blip r:embed="rId6">
              <a:alphaModFix/>
            </a:blip>
            <a:srcRect/>
            <a:stretch/>
          </p:blipFill>
          <p:spPr>
            <a:xfrm>
              <a:off x="5523742" y="1318809"/>
              <a:ext cx="656923" cy="985386"/>
            </a:xfrm>
            <a:prstGeom prst="rect">
              <a:avLst/>
            </a:prstGeom>
            <a:noFill/>
            <a:ln>
              <a:noFill/>
            </a:ln>
          </p:spPr>
        </p:pic>
      </p:grpSp>
      <p:grpSp>
        <p:nvGrpSpPr>
          <p:cNvPr id="281" name="Shape 281"/>
          <p:cNvGrpSpPr/>
          <p:nvPr/>
        </p:nvGrpSpPr>
        <p:grpSpPr>
          <a:xfrm>
            <a:off x="3524583" y="1132502"/>
            <a:ext cx="1363579" cy="1376948"/>
            <a:chOff x="3524583" y="973736"/>
            <a:chExt cx="1363579" cy="1376948"/>
          </a:xfrm>
        </p:grpSpPr>
        <p:grpSp>
          <p:nvGrpSpPr>
            <p:cNvPr id="282" name="Shape 282"/>
            <p:cNvGrpSpPr/>
            <p:nvPr/>
          </p:nvGrpSpPr>
          <p:grpSpPr>
            <a:xfrm>
              <a:off x="3524583" y="973737"/>
              <a:ext cx="1363579" cy="1376946"/>
              <a:chOff x="1991894" y="1844841"/>
              <a:chExt cx="1363579" cy="1376946"/>
            </a:xfrm>
          </p:grpSpPr>
          <p:cxnSp>
            <p:nvCxnSpPr>
              <p:cNvPr id="283" name="Shape 283"/>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84" name="Shape 284"/>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85" name="Shape 285"/>
            <p:cNvSpPr/>
            <p:nvPr/>
          </p:nvSpPr>
          <p:spPr>
            <a:xfrm>
              <a:off x="3764746" y="973736"/>
              <a:ext cx="800218"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Hystrix</a:t>
              </a:r>
            </a:p>
          </p:txBody>
        </p:sp>
        <p:pic>
          <p:nvPicPr>
            <p:cNvPr id="286" name="Shape 286" descr="hystrix.png"/>
            <p:cNvPicPr preferRelativeResize="0"/>
            <p:nvPr/>
          </p:nvPicPr>
          <p:blipFill rotWithShape="1">
            <a:blip r:embed="rId7">
              <a:alphaModFix/>
            </a:blip>
            <a:srcRect/>
            <a:stretch/>
          </p:blipFill>
          <p:spPr>
            <a:xfrm>
              <a:off x="3873500" y="1311446"/>
              <a:ext cx="678765" cy="1018149"/>
            </a:xfrm>
            <a:prstGeom prst="rect">
              <a:avLst/>
            </a:prstGeom>
            <a:noFill/>
            <a:ln>
              <a:noFill/>
            </a:ln>
          </p:spPr>
        </p:pic>
      </p:grpSp>
      <p:grpSp>
        <p:nvGrpSpPr>
          <p:cNvPr id="287" name="Shape 287"/>
          <p:cNvGrpSpPr/>
          <p:nvPr/>
        </p:nvGrpSpPr>
        <p:grpSpPr>
          <a:xfrm>
            <a:off x="1900520" y="3085110"/>
            <a:ext cx="1363579" cy="1390619"/>
            <a:chOff x="1900520" y="2926344"/>
            <a:chExt cx="1363579" cy="1390619"/>
          </a:xfrm>
        </p:grpSpPr>
        <p:grpSp>
          <p:nvGrpSpPr>
            <p:cNvPr id="288" name="Shape 288"/>
            <p:cNvGrpSpPr/>
            <p:nvPr/>
          </p:nvGrpSpPr>
          <p:grpSpPr>
            <a:xfrm>
              <a:off x="1900520" y="2940016"/>
              <a:ext cx="1363579" cy="1376946"/>
              <a:chOff x="1991894" y="1844841"/>
              <a:chExt cx="1363579" cy="1376946"/>
            </a:xfrm>
          </p:grpSpPr>
          <p:cxnSp>
            <p:nvCxnSpPr>
              <p:cNvPr id="289" name="Shape 289"/>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0" name="Shape 290"/>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pic>
          <p:nvPicPr>
            <p:cNvPr id="291" name="Shape 291" descr="turbine.png"/>
            <p:cNvPicPr preferRelativeResize="0"/>
            <p:nvPr/>
          </p:nvPicPr>
          <p:blipFill rotWithShape="1">
            <a:blip r:embed="rId8">
              <a:alphaModFix/>
            </a:blip>
            <a:srcRect/>
            <a:stretch/>
          </p:blipFill>
          <p:spPr>
            <a:xfrm>
              <a:off x="2256924" y="3319008"/>
              <a:ext cx="631437" cy="947154"/>
            </a:xfrm>
            <a:prstGeom prst="rect">
              <a:avLst/>
            </a:prstGeom>
            <a:noFill/>
            <a:ln>
              <a:noFill/>
            </a:ln>
          </p:spPr>
        </p:pic>
        <p:sp>
          <p:nvSpPr>
            <p:cNvPr id="292" name="Shape 292"/>
            <p:cNvSpPr/>
            <p:nvPr/>
          </p:nvSpPr>
          <p:spPr>
            <a:xfrm>
              <a:off x="2164386" y="2926344"/>
              <a:ext cx="851514"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Turbine</a:t>
              </a:r>
            </a:p>
          </p:txBody>
        </p:sp>
      </p:grpSp>
      <p:grpSp>
        <p:nvGrpSpPr>
          <p:cNvPr id="293" name="Shape 293"/>
          <p:cNvGrpSpPr/>
          <p:nvPr/>
        </p:nvGrpSpPr>
        <p:grpSpPr>
          <a:xfrm>
            <a:off x="6815421" y="1108074"/>
            <a:ext cx="1363579" cy="1382293"/>
            <a:chOff x="6815421" y="949308"/>
            <a:chExt cx="1363579" cy="1382293"/>
          </a:xfrm>
        </p:grpSpPr>
        <p:grpSp>
          <p:nvGrpSpPr>
            <p:cNvPr id="294" name="Shape 294"/>
            <p:cNvGrpSpPr/>
            <p:nvPr/>
          </p:nvGrpSpPr>
          <p:grpSpPr>
            <a:xfrm>
              <a:off x="6815421" y="954654"/>
              <a:ext cx="1363579" cy="1376946"/>
              <a:chOff x="1991894" y="1844841"/>
              <a:chExt cx="1363579" cy="1376946"/>
            </a:xfrm>
          </p:grpSpPr>
          <p:cxnSp>
            <p:nvCxnSpPr>
              <p:cNvPr id="295" name="Shape 295"/>
              <p:cNvCxnSpPr/>
              <p:nvPr/>
            </p:nvCxnSpPr>
            <p:spPr>
              <a:xfrm>
                <a:off x="1991894" y="2138947"/>
                <a:ext cx="1363579" cy="0"/>
              </a:xfrm>
              <a:prstGeom prst="straightConnector1">
                <a:avLst/>
              </a:prstGeom>
              <a:noFill/>
              <a:ln w="25400" cap="flat" cmpd="sng">
                <a:solidFill>
                  <a:schemeClr val="accent1"/>
                </a:solidFill>
                <a:prstDash val="solid"/>
                <a:round/>
                <a:headEnd type="none" w="med" len="med"/>
                <a:tailEnd type="none" w="med" len="med"/>
              </a:ln>
            </p:spPr>
          </p:cxnSp>
          <p:sp>
            <p:nvSpPr>
              <p:cNvPr id="296" name="Shape 296"/>
              <p:cNvSpPr/>
              <p:nvPr/>
            </p:nvSpPr>
            <p:spPr>
              <a:xfrm>
                <a:off x="1991894" y="1844841"/>
                <a:ext cx="1363579" cy="1376946"/>
              </a:xfrm>
              <a:prstGeom prst="rect">
                <a:avLst/>
              </a:prstGeom>
              <a:noFill/>
              <a:ln w="25400" cap="flat" cmpd="sng">
                <a:solidFill>
                  <a:schemeClr val="accent1"/>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None/>
                </a:pPr>
                <a:endParaRPr sz="1200">
                  <a:solidFill>
                    <a:srgbClr val="000000"/>
                  </a:solidFill>
                  <a:latin typeface="Arial"/>
                  <a:ea typeface="Arial"/>
                  <a:cs typeface="Arial"/>
                  <a:sym typeface="Arial"/>
                </a:endParaRPr>
              </a:p>
            </p:txBody>
          </p:sp>
        </p:grpSp>
        <p:sp>
          <p:nvSpPr>
            <p:cNvPr id="297" name="Shape 297"/>
            <p:cNvSpPr/>
            <p:nvPr/>
          </p:nvSpPr>
          <p:spPr>
            <a:xfrm>
              <a:off x="7219602" y="949308"/>
              <a:ext cx="563550"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b="1">
                  <a:solidFill>
                    <a:schemeClr val="accent1"/>
                  </a:solidFill>
                  <a:latin typeface="Arial"/>
                  <a:ea typeface="Arial"/>
                  <a:cs typeface="Arial"/>
                  <a:sym typeface="Arial"/>
                </a:rPr>
                <a:t>Zuul</a:t>
              </a:r>
            </a:p>
          </p:txBody>
        </p:sp>
        <p:pic>
          <p:nvPicPr>
            <p:cNvPr id="298" name="Shape 298" descr="zuul.png"/>
            <p:cNvPicPr preferRelativeResize="0"/>
            <p:nvPr/>
          </p:nvPicPr>
          <p:blipFill rotWithShape="1">
            <a:blip r:embed="rId9">
              <a:alphaModFix/>
            </a:blip>
            <a:srcRect/>
            <a:stretch/>
          </p:blipFill>
          <p:spPr>
            <a:xfrm>
              <a:off x="7189815" y="1274159"/>
              <a:ext cx="631437" cy="947154"/>
            </a:xfrm>
            <a:prstGeom prst="rect">
              <a:avLst/>
            </a:prstGeom>
            <a:noFill/>
            <a:ln>
              <a:noFill/>
            </a:ln>
          </p:spPr>
        </p:pic>
      </p:grpSp>
      <p:cxnSp>
        <p:nvCxnSpPr>
          <p:cNvPr id="299" name="Shape 299"/>
          <p:cNvCxnSpPr/>
          <p:nvPr/>
        </p:nvCxnSpPr>
        <p:spPr>
          <a:xfrm rot="10800000" flipH="1">
            <a:off x="0" y="2749566"/>
            <a:ext cx="9144000" cy="12699"/>
          </a:xfrm>
          <a:prstGeom prst="straightConnector1">
            <a:avLst/>
          </a:prstGeom>
          <a:noFill/>
          <a:ln w="60325" cap="flat" cmpd="sng">
            <a:solidFill>
              <a:srgbClr val="33928A">
                <a:alpha val="40784"/>
              </a:srgbClr>
            </a:solidFill>
            <a:prstDash val="dash"/>
            <a:round/>
            <a:headEnd type="none" w="med" len="med"/>
            <a:tailEnd type="none" w="med" len="med"/>
          </a:ln>
        </p:spPr>
      </p:cxnSp>
      <p:sp>
        <p:nvSpPr>
          <p:cNvPr id="300" name="Shape 300"/>
          <p:cNvSpPr txBox="1"/>
          <p:nvPr/>
        </p:nvSpPr>
        <p:spPr>
          <a:xfrm rot="-5400000">
            <a:off x="8396070" y="1635123"/>
            <a:ext cx="682487"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rgbClr val="4D4D4D"/>
              </a:buClr>
              <a:buSzPct val="25000"/>
              <a:buFont typeface="Arial"/>
              <a:buNone/>
            </a:pPr>
            <a:r>
              <a:rPr lang="en-US" sz="1800" b="0" i="0" u="none" strike="noStrike" cap="none">
                <a:solidFill>
                  <a:srgbClr val="FFFFFF"/>
                </a:solidFill>
                <a:latin typeface="Arial"/>
                <a:ea typeface="Arial"/>
                <a:cs typeface="Arial"/>
                <a:sym typeface="Arial"/>
              </a:rPr>
              <a:t>Client</a:t>
            </a:r>
          </a:p>
        </p:txBody>
      </p:sp>
      <p:sp>
        <p:nvSpPr>
          <p:cNvPr id="301" name="Shape 301"/>
          <p:cNvSpPr txBox="1"/>
          <p:nvPr/>
        </p:nvSpPr>
        <p:spPr>
          <a:xfrm rot="-5400000">
            <a:off x="8351214" y="3642743"/>
            <a:ext cx="772205" cy="369329"/>
          </a:xfrm>
          <a:prstGeom prst="rect">
            <a:avLst/>
          </a:prstGeom>
          <a:noFill/>
          <a:ln>
            <a:noFill/>
          </a:ln>
        </p:spPr>
        <p:txBody>
          <a:bodyPr wrap="square" lIns="45700" tIns="45700" rIns="45700"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a:solidFill>
                  <a:srgbClr val="FFFFFF"/>
                </a:solidFill>
                <a:latin typeface="Arial"/>
                <a:ea typeface="Arial"/>
                <a:cs typeface="Arial"/>
                <a:sym typeface="Arial"/>
              </a:rPr>
              <a:t>Server</a:t>
            </a:r>
          </a:p>
        </p:txBody>
      </p:sp>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Macintosh PowerPoint</Application>
  <PresentationFormat>On-screen Show (16:9)</PresentationFormat>
  <Paragraphs>138</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Pivotal Main</vt:lpstr>
      <vt:lpstr>Office Theme</vt:lpstr>
      <vt:lpstr>PowerPoint Presentation</vt:lpstr>
      <vt:lpstr>PowerPoint Presentation</vt:lpstr>
      <vt:lpstr>Cloud Native Architectures</vt:lpstr>
      <vt:lpstr>Cloud Native Architectures</vt:lpstr>
      <vt:lpstr>Cloud Native Architectures</vt:lpstr>
      <vt:lpstr>Cloud Native Architectures</vt:lpstr>
      <vt:lpstr>Cloud Native Architectures</vt:lpstr>
      <vt:lpstr>Netflix Cloud Libraries</vt:lpstr>
      <vt:lpstr>Spring Cloud Netflix Components</vt:lpstr>
      <vt:lpstr>Open Source Cloud Libraries</vt:lpstr>
      <vt:lpstr>Spring Cloud</vt:lpstr>
      <vt:lpstr>Spring Cloud Services</vt:lpstr>
      <vt:lpstr>Spring Cloud Services</vt:lpstr>
      <vt:lpstr>Future: Spring Cloud Sleuth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3</cp:revision>
  <dcterms:modified xsi:type="dcterms:W3CDTF">2017-12-11T04:07:59Z</dcterms:modified>
</cp:coreProperties>
</file>