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  <p:sldMasterId id="2147483690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26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is one of the key tenets of a microservice based architecture.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systems, application dependencies cease to be a method call away.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hand configure each client or use some form of convention can be very difficult to do and can be very brittle.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instances in the registry all have to send heartbeats to keep their registrations up to date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also have an in-memory cache of eureka registrations (so they don’t have to go to the registry for every single request to a service)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is easily embeddable in a Spring Boot application using the@EnableConfigServer annotation.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configuration data is stored in a backend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Git, Subversion and File System backends are supported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is the default backend. It's great for auditing changes and managing upgrades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git backend is done via the spring.cloud.config.server.git.uriconfiguration property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Netflix uses Zuul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the following: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Stress Testing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 Testing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Routing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Migration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Shedding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Response handling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Active/Active traffic management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Zuul’s rule engine allows rules and filters to be written in essentially any JVM language, with built in support for Java and Groovy.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66712" y="5018448"/>
            <a:ext cx="2274900" cy="9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65" name="Shape 65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00" cy="288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200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300" cy="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59" name="Shape 159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9" name="Shape 39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theme" Target="../theme/theme4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pivotal_te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400" cy="17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26110" y="251142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Netflix – Service Discovery and Load Balancing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API Gateways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9119" y="1052829"/>
            <a:ext cx="4627879" cy="347091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Netflix uses Zuul and Ribbon for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Stress 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Canary 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Routing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Migration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 Shedding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Static Response handling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Active/Active management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40" name="Shape 3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1" name="Shape 34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HOW??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93040" y="3017519"/>
            <a:ext cx="518160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Portfolio </a:t>
            </a:r>
            <a:r>
              <a:rPr lang="en-US" sz="1200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accountLookup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(String[acctId)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Portfolio p = restTemplate.getForObject(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“http://portfolio-service/portfolio/{accId}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Portfolio.class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acctId);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return p;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159759" y="3718560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3088639" y="3637279"/>
            <a:ext cx="132079" cy="16256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4" name="Shape 354"/>
          <p:cNvSpPr txBox="1"/>
          <p:nvPr/>
        </p:nvSpPr>
        <p:spPr>
          <a:xfrm>
            <a:off x="193040" y="1107440"/>
            <a:ext cx="628903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</a:t>
            </a: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LoadBalancerClient loadBalancer;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</a:t>
            </a:r>
            <a:r>
              <a:rPr lang="en-US" sz="1200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doStuff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ServiceInstance instance = loadBalancer.choose("stores");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URI storesUri = URI.create(String.format("http://%s:%s",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instance.getHost(), instance.getPort()));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// Do some stuff…  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grpSp>
        <p:nvGrpSpPr>
          <p:cNvPr id="355" name="Shape 355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56" name="Shape 3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7" name="Shape 357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HOW??</a:t>
            </a:r>
          </a:p>
        </p:txBody>
      </p:sp>
      <p:sp>
        <p:nvSpPr>
          <p:cNvPr id="367" name="Shape 367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@EnableZuulProxy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MyAPIGateway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n-US" sz="1100">
                <a:solidFill>
                  <a:srgbClr val="4F61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SpringApplication.run(MyAPIGateway</a:t>
            </a:r>
            <a:r>
              <a:rPr lang="en-US" sz="11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354319" y="1822033"/>
            <a:ext cx="3586480" cy="1015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zuul: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routes: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users: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path: /myusers/**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serviceId: users_service  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492239" y="1390679"/>
            <a:ext cx="30480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application.yml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336800" y="1329887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1" name="Shape 371"/>
          <p:cNvCxnSpPr/>
          <p:nvPr/>
        </p:nvCxnSpPr>
        <p:spPr>
          <a:xfrm rot="10800000">
            <a:off x="2225039" y="1472126"/>
            <a:ext cx="22352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47039" y="3081535"/>
            <a:ext cx="8229600" cy="13533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proxy will be created at /myusers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Ribbon/Zuul creates load balancer for Eureka service “users_service”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requests are executed in a Hystrix command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74" name="Shape 3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5" name="Shape 375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 you manage APIs today?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does load balancing work?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is your process/toolchain for A/B testing? 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87" name="Shape 3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8" name="Shape 388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89" name="Shape 38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99" name="Shape 399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0" name="Shape 400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205956" y="25136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Shape 185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86" name="Shape 186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Stability</a:t>
            </a:r>
          </a:p>
        </p:txBody>
      </p:sp>
      <p:sp>
        <p:nvSpPr>
          <p:cNvPr id="195" name="Shape 195"/>
          <p:cNvSpPr/>
          <p:nvPr/>
        </p:nvSpPr>
        <p:spPr>
          <a:xfrm>
            <a:off x="652575" y="1136775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98750" y="2853900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Distributed Service Challenges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Discovery is one of the key tenets of a microservice based architecture.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distributed systems,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dependencies != inter-process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call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Trying to hand configure each client or use some form of convention can be very difficult to do and can be very brittle.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have we discovered services in the past?</a:t>
            </a:r>
          </a:p>
          <a:p>
            <a:pPr marL="800100" marR="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Locators</a:t>
            </a:r>
          </a:p>
          <a:p>
            <a:pPr marL="800100" marR="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Dependency Injection</a:t>
            </a:r>
          </a:p>
          <a:p>
            <a:pPr marL="800100" marR="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Registries</a:t>
            </a: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05" name="Shape 2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Shape 206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Discovery with Spring Cloud</a:t>
            </a:r>
          </a:p>
        </p:txBody>
      </p:sp>
      <p:pic>
        <p:nvPicPr>
          <p:cNvPr id="216" name="Shape 2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78" r="-293"/>
          <a:stretch/>
        </p:blipFill>
        <p:spPr>
          <a:xfrm>
            <a:off x="457199" y="952500"/>
            <a:ext cx="8229600" cy="3428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Shape 217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18" name="Shape 2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" name="Shape 219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Service Registry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047113"/>
            <a:ext cx="8097520" cy="32730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an HTTP interface + client libs for client registry/discovery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 server collects heartbeats, maintains registry of available services/instances, exchanges registries with local peers + other “zones”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Registry contains detailed information about each service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name, Host &amp; port of each instance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indicator, URLs (health, homepage, etc)</a:t>
            </a:r>
            <a:b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Embeddable easily in a Spring Boot application using @EnableEurekaServer and @EnableDiscoveryClient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31" name="Shape 2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" name="Shape 232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Registry – Availability Zones</a:t>
            </a:r>
          </a:p>
        </p:txBody>
      </p:sp>
      <p:sp>
        <p:nvSpPr>
          <p:cNvPr id="242" name="Shape 242"/>
          <p:cNvSpPr/>
          <p:nvPr/>
        </p:nvSpPr>
        <p:spPr>
          <a:xfrm>
            <a:off x="274319" y="1168400"/>
            <a:ext cx="4165600" cy="331216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Shape 243"/>
          <p:cNvGrpSpPr/>
          <p:nvPr/>
        </p:nvGrpSpPr>
        <p:grpSpPr>
          <a:xfrm>
            <a:off x="457197" y="1168400"/>
            <a:ext cx="8656322" cy="3312160"/>
            <a:chOff x="457197" y="1168400"/>
            <a:chExt cx="8656322" cy="3312160"/>
          </a:xfrm>
        </p:grpSpPr>
        <p:sp>
          <p:nvSpPr>
            <p:cNvPr id="244" name="Shape 244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Registry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4968239" y="14732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5120639" y="16256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273039" y="1778000"/>
              <a:ext cx="1016000" cy="538480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9900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Registry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924559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987040" y="33223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139440" y="34747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5262880" y="33223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415280" y="3474719"/>
              <a:ext cx="1016000" cy="53848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</a:t>
              </a: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457197" y="1302433"/>
              <a:ext cx="15544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West ‘Zone’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559038" y="1317228"/>
              <a:ext cx="15544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East ‘Zone’</a:t>
              </a:r>
            </a:p>
          </p:txBody>
        </p:sp>
      </p:grpSp>
      <p:cxnSp>
        <p:nvCxnSpPr>
          <p:cNvPr id="261" name="Shape 261"/>
          <p:cNvCxnSpPr/>
          <p:nvPr/>
        </p:nvCxnSpPr>
        <p:spPr>
          <a:xfrm>
            <a:off x="1940559" y="2936240"/>
            <a:ext cx="1046400" cy="792600"/>
          </a:xfrm>
          <a:prstGeom prst="curvedConnector3">
            <a:avLst>
              <a:gd name="adj1" fmla="val 50004"/>
            </a:avLst>
          </a:prstGeom>
          <a:noFill/>
          <a:ln w="2540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2" name="Shape 262"/>
          <p:cNvCxnSpPr/>
          <p:nvPr/>
        </p:nvCxnSpPr>
        <p:spPr>
          <a:xfrm>
            <a:off x="2011680" y="2936240"/>
            <a:ext cx="3251099" cy="386100"/>
          </a:xfrm>
          <a:prstGeom prst="curvedConnector3">
            <a:avLst>
              <a:gd name="adj1" fmla="val 70002"/>
            </a:avLst>
          </a:prstGeom>
          <a:noFill/>
          <a:ln w="2540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263" name="Shape 263"/>
          <p:cNvGrpSpPr/>
          <p:nvPr/>
        </p:nvGrpSpPr>
        <p:grpSpPr>
          <a:xfrm>
            <a:off x="3454400" y="1568379"/>
            <a:ext cx="3901442" cy="1753939"/>
            <a:chOff x="3454400" y="1568379"/>
            <a:chExt cx="3901442" cy="1753939"/>
          </a:xfrm>
        </p:grpSpPr>
        <p:cxnSp>
          <p:nvCxnSpPr>
            <p:cNvPr id="264" name="Shape 264"/>
            <p:cNvCxnSpPr/>
            <p:nvPr/>
          </p:nvCxnSpPr>
          <p:spPr>
            <a:xfrm>
              <a:off x="4145280" y="1859280"/>
              <a:ext cx="8127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stealth" w="lg" len="lg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5" name="Shape 265"/>
            <p:cNvCxnSpPr/>
            <p:nvPr/>
          </p:nvCxnSpPr>
          <p:spPr>
            <a:xfrm>
              <a:off x="4155439" y="2001519"/>
              <a:ext cx="8127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stealth" w="lg" len="lg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6" name="Shape 266"/>
            <p:cNvCxnSpPr>
              <a:stCxn id="253" idx="0"/>
            </p:cNvCxnSpPr>
            <p:nvPr/>
          </p:nvCxnSpPr>
          <p:spPr>
            <a:xfrm rot="10800000" flipH="1">
              <a:off x="3495040" y="2316419"/>
              <a:ext cx="10200" cy="100590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267" name="Shape 267"/>
            <p:cNvCxnSpPr/>
            <p:nvPr/>
          </p:nvCxnSpPr>
          <p:spPr>
            <a:xfrm rot="10800000" flipH="1">
              <a:off x="5791200" y="2316479"/>
              <a:ext cx="10160" cy="100584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8" name="Shape 268"/>
            <p:cNvSpPr txBox="1"/>
            <p:nvPr/>
          </p:nvSpPr>
          <p:spPr>
            <a:xfrm>
              <a:off x="3454400" y="2588121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5801360" y="2588121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4185919" y="1568379"/>
              <a:ext cx="883920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Exchange</a:t>
              </a: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1584958" y="2164079"/>
            <a:ext cx="1554481" cy="701039"/>
            <a:chOff x="1584958" y="2164079"/>
            <a:chExt cx="1554481" cy="701039"/>
          </a:xfrm>
        </p:grpSpPr>
        <p:cxnSp>
          <p:nvCxnSpPr>
            <p:cNvPr id="272" name="Shape 272"/>
            <p:cNvCxnSpPr/>
            <p:nvPr/>
          </p:nvCxnSpPr>
          <p:spPr>
            <a:xfrm rot="10800000" flipH="1">
              <a:off x="1859280" y="2164079"/>
              <a:ext cx="1056639" cy="701039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73" name="Shape 273"/>
            <p:cNvSpPr txBox="1"/>
            <p:nvPr/>
          </p:nvSpPr>
          <p:spPr>
            <a:xfrm>
              <a:off x="1584958" y="2328763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Discover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1940559" y="2936240"/>
            <a:ext cx="2164079" cy="538480"/>
            <a:chOff x="1940559" y="2936240"/>
            <a:chExt cx="2164079" cy="538480"/>
          </a:xfrm>
        </p:grpSpPr>
        <p:cxnSp>
          <p:nvCxnSpPr>
            <p:cNvPr id="275" name="Shape 275"/>
            <p:cNvCxnSpPr/>
            <p:nvPr/>
          </p:nvCxnSpPr>
          <p:spPr>
            <a:xfrm>
              <a:off x="1940559" y="2936240"/>
              <a:ext cx="1198880" cy="538480"/>
            </a:xfrm>
            <a:prstGeom prst="curvedConnector3">
              <a:avLst>
                <a:gd name="adj1" fmla="val 51695"/>
              </a:avLst>
            </a:prstGeom>
            <a:noFill/>
            <a:ln w="25400" cap="flat" cmpd="sng">
              <a:solidFill>
                <a:schemeClr val="accent3"/>
              </a:solidFill>
              <a:prstDash val="dot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76" name="Shape 276"/>
            <p:cNvSpPr txBox="1"/>
            <p:nvPr/>
          </p:nvSpPr>
          <p:spPr>
            <a:xfrm>
              <a:off x="2550158" y="3055481"/>
              <a:ext cx="15544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2836200" y="3035160"/>
            <a:ext cx="2010118" cy="1015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✗✗✗</a:t>
            </a:r>
          </a:p>
        </p:txBody>
      </p:sp>
      <p:sp>
        <p:nvSpPr>
          <p:cNvPr id="278" name="Shape 278"/>
          <p:cNvSpPr/>
          <p:nvPr/>
        </p:nvSpPr>
        <p:spPr>
          <a:xfrm>
            <a:off x="3223846" y="3429614"/>
            <a:ext cx="911273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✗✗✗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80" name="Shape 2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" name="Shape 28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Service Discovery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93040" y="1097279"/>
            <a:ext cx="5100319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MyClientApp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n-US" sz="1200">
                <a:solidFill>
                  <a:srgbClr val="4F61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SpringApplication.run(MyClientApp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93040" y="3017519"/>
            <a:ext cx="518160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Portfolio </a:t>
            </a:r>
            <a:r>
              <a:rPr lang="en-US" sz="1200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accountLookup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(String[acctId)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Portfolio p = restTemplate.getForObject(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“http://portfolio-service/portfolio/{accId}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Portfolio.class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acctId);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return p;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159759" y="3718560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3088639" y="3637279"/>
            <a:ext cx="132079" cy="16256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5" name="Shape 295"/>
          <p:cNvSpPr txBox="1"/>
          <p:nvPr/>
        </p:nvSpPr>
        <p:spPr>
          <a:xfrm>
            <a:off x="2519680" y="1280161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6" name="Shape 296"/>
          <p:cNvCxnSpPr/>
          <p:nvPr/>
        </p:nvCxnSpPr>
        <p:spPr>
          <a:xfrm rot="10800000">
            <a:off x="2407920" y="1422400"/>
            <a:ext cx="22352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119" y="1989115"/>
            <a:ext cx="3178580" cy="181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Shape 298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99" name="Shape 2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0" name="Shape 300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Services: Service Registry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25119" y="1209040"/>
            <a:ext cx="3434080" cy="3139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Automated deployment of server component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Security-optimized Eureka service instance using Oauth2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Bind into CF client application(s)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Cloud Connectors for auto-reconfiguration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203" y="952376"/>
            <a:ext cx="5113493" cy="35993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Shape 312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13" name="Shape 3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4" name="Shape 314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Cloud: Client-side Load Balancing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Eureka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provides registry + discovery</a:t>
            </a:r>
            <a:b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Ribbon is a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side LB 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providing control over the behavior of HTTP and TCP clients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right LB algorithm for client application + extensible algorithms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least 1 less hop for client requests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Cloud-aware patterns (zones, circuit breakers, etc.)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additional setup, just deploy apps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Zuul is JVM-based router and proxy commonly paired with Ribbon to create API gateways and reverse proxies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26" name="Shape 3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7" name="Shape 327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Macintosh PowerPoint</Application>
  <PresentationFormat>On-screen Show (16:9)</PresentationFormat>
  <Paragraphs>169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Pivotal Main</vt:lpstr>
      <vt:lpstr>Office Theme</vt:lpstr>
      <vt:lpstr>Pivotal Main</vt:lpstr>
      <vt:lpstr>Office Theme</vt:lpstr>
      <vt:lpstr>PowerPoint Presentation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3</cp:revision>
  <dcterms:modified xsi:type="dcterms:W3CDTF">2017-12-11T04:08:11Z</dcterms:modified>
</cp:coreProperties>
</file>