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62" r:id="rId3"/>
    <p:sldId id="263" r:id="rId4"/>
    <p:sldId id="264" r:id="rId5"/>
    <p:sldId id="267" r:id="rId6"/>
    <p:sldId id="280" r:id="rId7"/>
    <p:sldId id="292" r:id="rId8"/>
    <p:sldId id="293" r:id="rId9"/>
    <p:sldId id="271" r:id="rId10"/>
    <p:sldId id="298" r:id="rId11"/>
    <p:sldId id="299" r:id="rId12"/>
    <p:sldId id="300" r:id="rId13"/>
    <p:sldId id="272" r:id="rId14"/>
    <p:sldId id="301" r:id="rId15"/>
    <p:sldId id="302" r:id="rId16"/>
    <p:sldId id="303" r:id="rId17"/>
    <p:sldId id="307" r:id="rId18"/>
    <p:sldId id="308" r:id="rId19"/>
    <p:sldId id="273" r:id="rId20"/>
    <p:sldId id="306" r:id="rId21"/>
    <p:sldId id="309" r:id="rId22"/>
    <p:sldId id="290" r:id="rId23"/>
    <p:sldId id="310" r:id="rId24"/>
    <p:sldId id="311" r:id="rId25"/>
    <p:sldId id="312" r:id="rId26"/>
    <p:sldId id="291" r:id="rId27"/>
    <p:sldId id="305" r:id="rId28"/>
    <p:sldId id="304" r:id="rId29"/>
    <p:sldId id="278" r:id="rId30"/>
    <p:sldId id="279" r:id="rId31"/>
    <p:sldId id="294" r:id="rId32"/>
    <p:sldId id="295" r:id="rId33"/>
    <p:sldId id="296" r:id="rId34"/>
    <p:sldId id="297" r:id="rId35"/>
    <p:sldId id="277" r:id="rId36"/>
    <p:sldId id="285" r:id="rId37"/>
    <p:sldId id="269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7103-7E94-4A34-ACE0-211A7CC0AF70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F82EC-5D6C-48F8-9D4F-EFE61EA3F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F82EC-5D6C-48F8-9D4F-EFE61EA3FA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F82EC-5D6C-48F8-9D4F-EFE61EA3FA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F82EC-5D6C-48F8-9D4F-EFE61EA3FA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F82EC-5D6C-48F8-9D4F-EFE61EA3FA5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8517-26AD-4339-A8D6-792619F73F85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1602-A7F2-4F0B-9B13-C51C80602E2A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2E3-E652-44BC-A87A-B2BB46A12927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09D7-FE57-4E30-A011-A5AA12912D3A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69C0-EE57-4D2E-B009-18DD3C9C54A9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3AF-6F46-4E96-9C55-A68E676BF80C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615B-6838-40E9-B1AD-29B6AB9416CA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FD06-A57A-434D-91E6-8A151DFDD029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B3C6-3774-40BA-A19E-2011C3158C8B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91BC-EF01-4F46-B2C2-4EC56BA57337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4BA3-F98D-48C8-8574-5CB1363E8C09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832E-79F2-4572-B256-79719A79CD96}" type="datetime1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698C-0BDB-429A-A8D7-119C90BF9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59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PSG COLLEGE OF TECHNOLOGY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Department of  Electrical And Electronics Engineering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M.E – APPLIED ELECTRONICS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534400" cy="4114800"/>
          </a:xfrm>
        </p:spPr>
        <p:txBody>
          <a:bodyPr>
            <a:normAutofit fontScale="92500" lnSpcReduction="10000"/>
          </a:bodyPr>
          <a:lstStyle/>
          <a:p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15EA72 – PROJECT WORK II</a:t>
            </a: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Recognition and Collision Avoidance  by Vehicle Using Deep Learning CNN Algorithm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                            External Guide                                              GUIDED BY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Aiswarya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Devi R S        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Mr.Shanthosh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Dr.Ila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Vennila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17MR01			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Felskinn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solutins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private LTD     Professor ,EEE department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1	                                                                                  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DATE:11-04-2019                                                                </a:t>
            </a:r>
          </a:p>
          <a:p>
            <a:pPr algn="l"/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Navneeth\Desktop\tech logo.jfif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1019204" cy="12525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5257800"/>
            <a:ext cx="2286000" cy="827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 field of computer science that gives computers the ability to </a:t>
            </a:r>
            <a:r>
              <a:rPr lang="en-US" b="1" dirty="0" smtClean="0"/>
              <a:t>learn without being explicitly </a:t>
            </a:r>
            <a:r>
              <a:rPr lang="en-US" b="1" dirty="0" smtClean="0"/>
              <a:t>programmed.</a:t>
            </a:r>
          </a:p>
          <a:p>
            <a:r>
              <a:rPr lang="en-US" dirty="0" smtClean="0"/>
              <a:t>Most machine learning methods work well because of </a:t>
            </a:r>
            <a:r>
              <a:rPr lang="en-US" b="1" dirty="0" smtClean="0"/>
              <a:t>human-designed representations</a:t>
            </a:r>
            <a:r>
              <a:rPr lang="en-US" dirty="0" smtClean="0"/>
              <a:t> and </a:t>
            </a:r>
            <a:r>
              <a:rPr lang="en-US" b="1" dirty="0" smtClean="0"/>
              <a:t>input </a:t>
            </a:r>
            <a:r>
              <a:rPr lang="en-US" b="1" dirty="0" smtClean="0"/>
              <a:t>features</a:t>
            </a:r>
            <a:endParaRPr lang="en-US" b="1" dirty="0" smtClean="0"/>
          </a:p>
          <a:p>
            <a:r>
              <a:rPr lang="en-US" dirty="0" smtClean="0"/>
              <a:t>ML becomes just </a:t>
            </a:r>
            <a:r>
              <a:rPr lang="en-US" b="1" dirty="0" smtClean="0"/>
              <a:t>optimizing weights</a:t>
            </a:r>
            <a:r>
              <a:rPr lang="en-US" b="1" dirty="0" smtClean="0">
                <a:solidFill>
                  <a:srgbClr val="E68230"/>
                </a:solidFill>
              </a:rPr>
              <a:t> </a:t>
            </a:r>
            <a:r>
              <a:rPr lang="en-US" dirty="0" smtClean="0"/>
              <a:t>to best make a final prediction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diagram for Machine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457200" y="2682748"/>
            <a:chExt cx="8496300" cy="2737104"/>
          </a:xfrm>
        </p:grpSpPr>
        <p:sp>
          <p:nvSpPr>
            <p:cNvPr id="6" name="Can 5"/>
            <p:cNvSpPr/>
            <p:nvPr/>
          </p:nvSpPr>
          <p:spPr>
            <a:xfrm>
              <a:off x="457200" y="2682748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457200" y="4470400"/>
              <a:ext cx="2108200" cy="949452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Labeled Data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42697" y="2682748"/>
              <a:ext cx="2654300" cy="9494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Learning algorithm</a:t>
              </a:r>
              <a:endParaRPr lang="en-US" dirty="0"/>
            </a:p>
          </p:txBody>
        </p:sp>
        <p:sp>
          <p:nvSpPr>
            <p:cNvPr id="9" name="Cube 8"/>
            <p:cNvSpPr/>
            <p:nvPr/>
          </p:nvSpPr>
          <p:spPr>
            <a:xfrm>
              <a:off x="3809397" y="4364454"/>
              <a:ext cx="1943100" cy="909574"/>
            </a:xfrm>
            <a:prstGeom prst="cub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Learned model</a:t>
              </a:r>
              <a:endParaRPr lang="en-US" dirty="0"/>
            </a:p>
          </p:txBody>
        </p:sp>
        <p:sp>
          <p:nvSpPr>
            <p:cNvPr id="10" name="Bevel 9"/>
            <p:cNvSpPr/>
            <p:nvPr/>
          </p:nvSpPr>
          <p:spPr>
            <a:xfrm>
              <a:off x="6196997" y="4509782"/>
              <a:ext cx="1536700" cy="870688"/>
            </a:xfrm>
            <a:prstGeom prst="bevel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Prediction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6" idx="4"/>
              <a:endCxn id="8" idx="1"/>
            </p:cNvCxnSpPr>
            <p:nvPr/>
          </p:nvCxnSpPr>
          <p:spPr>
            <a:xfrm>
              <a:off x="2565400" y="3157474"/>
              <a:ext cx="9772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4"/>
              <a:endCxn id="9" idx="2"/>
            </p:cNvCxnSpPr>
            <p:nvPr/>
          </p:nvCxnSpPr>
          <p:spPr>
            <a:xfrm flipV="1">
              <a:off x="2565400" y="4932938"/>
              <a:ext cx="1243997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4"/>
            </p:cNvCxnSpPr>
            <p:nvPr/>
          </p:nvCxnSpPr>
          <p:spPr>
            <a:xfrm>
              <a:off x="5525104" y="4932938"/>
              <a:ext cx="671893" cy="12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9" idx="0"/>
            </p:cNvCxnSpPr>
            <p:nvPr/>
          </p:nvCxnSpPr>
          <p:spPr>
            <a:xfrm>
              <a:off x="4869847" y="3632200"/>
              <a:ext cx="24797" cy="73225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57200" y="4000500"/>
              <a:ext cx="8496300" cy="38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200" y="3702446"/>
              <a:ext cx="952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Training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4025900"/>
              <a:ext cx="117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Prediction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Supervised</a:t>
            </a:r>
            <a:r>
              <a:rPr lang="en-US" dirty="0" smtClean="0"/>
              <a:t>: Learning with a </a:t>
            </a:r>
            <a:r>
              <a:rPr lang="en-US" b="1" dirty="0" smtClean="0"/>
              <a:t>labeled training</a:t>
            </a:r>
            <a:r>
              <a:rPr lang="en-US" dirty="0" smtClean="0"/>
              <a:t> </a:t>
            </a:r>
            <a:r>
              <a:rPr lang="en-US" dirty="0" smtClean="0"/>
              <a:t>set Example</a:t>
            </a:r>
            <a:r>
              <a:rPr lang="en-US" dirty="0" smtClean="0"/>
              <a:t>: email </a:t>
            </a:r>
            <a:r>
              <a:rPr lang="en-US" i="1" dirty="0" smtClean="0"/>
              <a:t>classification</a:t>
            </a:r>
            <a:r>
              <a:rPr lang="en-US" dirty="0" smtClean="0"/>
              <a:t> with already labeled emails</a:t>
            </a:r>
          </a:p>
          <a:p>
            <a:endParaRPr lang="en-US" dirty="0" smtClean="0"/>
          </a:p>
          <a:p>
            <a:r>
              <a:rPr lang="en-US" b="1" dirty="0" smtClean="0"/>
              <a:t>Unsupervised</a:t>
            </a:r>
            <a:r>
              <a:rPr lang="en-US" dirty="0" smtClean="0"/>
              <a:t>: Discover </a:t>
            </a:r>
            <a:r>
              <a:rPr lang="en-US" b="1" dirty="0" smtClean="0"/>
              <a:t>patterns</a:t>
            </a:r>
            <a:r>
              <a:rPr lang="en-US" dirty="0" smtClean="0"/>
              <a:t> in </a:t>
            </a:r>
            <a:r>
              <a:rPr lang="en-US" b="1" dirty="0" smtClean="0"/>
              <a:t>unlabeled</a:t>
            </a:r>
            <a:r>
              <a:rPr lang="en-US" dirty="0" smtClean="0"/>
              <a:t> </a:t>
            </a:r>
            <a:r>
              <a:rPr lang="en-US" dirty="0" smtClean="0"/>
              <a:t>data Example</a:t>
            </a:r>
            <a:r>
              <a:rPr lang="en-US" dirty="0" smtClean="0"/>
              <a:t>: </a:t>
            </a:r>
            <a:r>
              <a:rPr lang="en-US" i="1" dirty="0" smtClean="0"/>
              <a:t>cluster</a:t>
            </a:r>
            <a:r>
              <a:rPr lang="en-US" dirty="0" smtClean="0"/>
              <a:t> similar documents based on text</a:t>
            </a:r>
          </a:p>
          <a:p>
            <a:endParaRPr lang="en-US" dirty="0" smtClean="0"/>
          </a:p>
          <a:p>
            <a:r>
              <a:rPr lang="en-US" b="1" dirty="0" smtClean="0"/>
              <a:t>Reinforcement learning</a:t>
            </a:r>
            <a:r>
              <a:rPr lang="en-US" dirty="0" smtClean="0"/>
              <a:t>: learn to </a:t>
            </a:r>
            <a:r>
              <a:rPr lang="en-US" b="1" dirty="0" smtClean="0"/>
              <a:t>act</a:t>
            </a:r>
            <a:r>
              <a:rPr lang="en-US" dirty="0" smtClean="0"/>
              <a:t> based on </a:t>
            </a:r>
            <a:r>
              <a:rPr lang="en-US" b="1" dirty="0" smtClean="0"/>
              <a:t>feedback/reward </a:t>
            </a:r>
            <a:r>
              <a:rPr lang="en-US" dirty="0" smtClean="0"/>
              <a:t>Example</a:t>
            </a:r>
            <a:r>
              <a:rPr lang="en-US" dirty="0" smtClean="0"/>
              <a:t>: learn to play Go, reward: </a:t>
            </a:r>
            <a:r>
              <a:rPr lang="en-US" i="1" dirty="0" smtClean="0"/>
              <a:t>win or lose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730770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11516" marR="4607" algn="just">
              <a:lnSpc>
                <a:spcPct val="93000"/>
              </a:lnSpc>
              <a:spcBef>
                <a:spcPts val="272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learning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subset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Artificial  Intelligence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(AI)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 has networks capable of</a:t>
            </a:r>
            <a:r>
              <a:rPr sz="2000" spc="5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learning  unsupervised from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 that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unstructured or unlabeled.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Also known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Deep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Neural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Learning or Deep</a:t>
            </a:r>
            <a:r>
              <a:rPr sz="2000" spc="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Neural 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Network.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516" marR="4607" algn="just">
              <a:lnSpc>
                <a:spcPct val="93000"/>
              </a:lnSpc>
              <a:spcBef>
                <a:spcPts val="272"/>
              </a:spcBef>
              <a:buNone/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sz="2000" b="1" spc="-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spcBef>
                <a:spcPts val="23"/>
              </a:spcBef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692709" marR="3078899" algn="just">
              <a:lnSpc>
                <a:spcPts val="2022"/>
              </a:lnSpc>
              <a:buNone/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Colorization of Black and White</a:t>
            </a:r>
            <a:r>
              <a:rPr sz="2000" spc="-13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Images.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92709" marR="3078899" algn="just">
              <a:lnSpc>
                <a:spcPts val="2022"/>
              </a:lnSpc>
              <a:buNone/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Sounds </a:t>
            </a:r>
            <a:r>
              <a:rPr sz="2000" spc="-68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Silent</a:t>
            </a:r>
            <a:r>
              <a:rPr sz="2000" spc="4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Movies.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692709" marR="3359898" algn="just">
              <a:lnSpc>
                <a:spcPts val="2022"/>
              </a:lnSpc>
              <a:spcBef>
                <a:spcPts val="5"/>
              </a:spcBef>
              <a:buNone/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Automatic Machine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Translation.  </a:t>
            </a:r>
            <a:endParaRPr lang="en-US" sz="2000" spc="-9" dirty="0" smtClean="0">
              <a:latin typeface="Times New Roman" pitchFamily="18" charset="0"/>
              <a:cs typeface="Times New Roman" pitchFamily="18" charset="0"/>
            </a:endParaRPr>
          </a:p>
          <a:p>
            <a:pPr marL="692709" marR="3359898" algn="just">
              <a:lnSpc>
                <a:spcPts val="2022"/>
              </a:lnSpc>
              <a:spcBef>
                <a:spcPts val="5"/>
              </a:spcBef>
              <a:buNone/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2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Photographs.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92709" marR="3359898" algn="just">
              <a:lnSpc>
                <a:spcPts val="2022"/>
              </a:lnSpc>
              <a:spcBef>
                <a:spcPts val="5"/>
              </a:spcBef>
              <a:buNone/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Automatic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Handwriting</a:t>
            </a:r>
            <a:r>
              <a:rPr sz="2000" spc="-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Generation.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92709" marR="3359898" algn="just">
              <a:lnSpc>
                <a:spcPts val="2022"/>
              </a:lnSpc>
              <a:spcBef>
                <a:spcPts val="5"/>
              </a:spcBef>
              <a:buNone/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sz="2000" spc="-32" dirty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sz="2000" spc="-1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Generation.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92709" marR="3359898" algn="just">
              <a:lnSpc>
                <a:spcPts val="2022"/>
              </a:lnSpc>
              <a:spcBef>
                <a:spcPts val="5"/>
              </a:spcBef>
              <a:buNone/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Caption</a:t>
            </a:r>
            <a:r>
              <a:rPr sz="2000" spc="-8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Generation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machine learning subfield of learning </a:t>
            </a:r>
            <a:r>
              <a:rPr lang="en-US" b="1" dirty="0" smtClean="0"/>
              <a:t>representations</a:t>
            </a:r>
            <a:r>
              <a:rPr lang="en-US" dirty="0" smtClean="0"/>
              <a:t> of data. Exceptional effective at </a:t>
            </a:r>
            <a:r>
              <a:rPr lang="en-US" b="1" dirty="0" smtClean="0"/>
              <a:t>learning 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Deep learning algorithms attempt to learn (multiple levels of) representation by using a </a:t>
            </a:r>
            <a:r>
              <a:rPr lang="en-US" b="1" dirty="0" smtClean="0"/>
              <a:t>hierarchy of multiple layers</a:t>
            </a:r>
          </a:p>
          <a:p>
            <a:r>
              <a:rPr lang="en-US" dirty="0" smtClean="0"/>
              <a:t>If you provide the system </a:t>
            </a:r>
            <a:r>
              <a:rPr lang="en-US" b="1" dirty="0" smtClean="0"/>
              <a:t>tons of information</a:t>
            </a:r>
            <a:r>
              <a:rPr lang="en-US" dirty="0" smtClean="0"/>
              <a:t>, it begins to understand it and respond in useful ways.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Vs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 descr="machine-learning-vs-deep-learn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7" y="2253456"/>
            <a:ext cx="660082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Deep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 smtClean="0"/>
              <a:t>Manually designed features are often </a:t>
            </a:r>
            <a:r>
              <a:rPr lang="en-US" b="1" dirty="0" smtClean="0"/>
              <a:t>over-specified</a:t>
            </a:r>
            <a:r>
              <a:rPr lang="en-US" dirty="0" smtClean="0"/>
              <a:t>, </a:t>
            </a:r>
            <a:r>
              <a:rPr lang="en-US" b="1" dirty="0" smtClean="0"/>
              <a:t>incomplete</a:t>
            </a:r>
            <a:r>
              <a:rPr lang="en-US" dirty="0" smtClean="0"/>
              <a:t> and take a </a:t>
            </a:r>
            <a:r>
              <a:rPr lang="en-US" b="1" dirty="0" smtClean="0"/>
              <a:t>long time to design </a:t>
            </a:r>
            <a:r>
              <a:rPr lang="en-US" dirty="0" smtClean="0"/>
              <a:t>and validate</a:t>
            </a:r>
          </a:p>
          <a:p>
            <a:pPr marL="285750" indent="-285750"/>
            <a:r>
              <a:rPr lang="en-US" dirty="0" smtClean="0"/>
              <a:t>Learned Features are </a:t>
            </a:r>
            <a:r>
              <a:rPr lang="en-US" b="1" dirty="0" smtClean="0"/>
              <a:t>easy to adapt</a:t>
            </a:r>
            <a:r>
              <a:rPr lang="en-US" dirty="0" smtClean="0"/>
              <a:t>, </a:t>
            </a:r>
            <a:r>
              <a:rPr lang="en-US" b="1" dirty="0" smtClean="0"/>
              <a:t>fast</a:t>
            </a:r>
            <a:r>
              <a:rPr lang="en-US" dirty="0" smtClean="0"/>
              <a:t> to learn</a:t>
            </a:r>
          </a:p>
          <a:p>
            <a:pPr marL="285750" indent="-285750"/>
            <a:r>
              <a:rPr lang="en-US" dirty="0" smtClean="0"/>
              <a:t>Deep learning provides a very </a:t>
            </a:r>
            <a:r>
              <a:rPr lang="en-US" b="1" dirty="0" smtClean="0"/>
              <a:t>flexible</a:t>
            </a:r>
            <a:r>
              <a:rPr lang="en-US" dirty="0" smtClean="0"/>
              <a:t>, (almost?) </a:t>
            </a:r>
            <a:r>
              <a:rPr lang="en-US" b="1" dirty="0" smtClean="0"/>
              <a:t>universal</a:t>
            </a:r>
            <a:r>
              <a:rPr lang="en-US" dirty="0" smtClean="0"/>
              <a:t>, learnable framework for representing world, visual and linguistic information.</a:t>
            </a:r>
          </a:p>
          <a:p>
            <a:pPr marL="285750" indent="-285750"/>
            <a:r>
              <a:rPr lang="en-US" dirty="0" smtClean="0"/>
              <a:t>Can learn both unsupervised and supervised</a:t>
            </a:r>
          </a:p>
          <a:p>
            <a:pPr marL="285750" indent="-285750"/>
            <a:r>
              <a:rPr lang="en-US" dirty="0" smtClean="0"/>
              <a:t>Effective </a:t>
            </a:r>
            <a:r>
              <a:rPr lang="en-US" b="1" dirty="0" smtClean="0"/>
              <a:t>end-to-end </a:t>
            </a:r>
            <a:r>
              <a:rPr lang="en-US" dirty="0" smtClean="0"/>
              <a:t>joint system learning</a:t>
            </a:r>
          </a:p>
          <a:p>
            <a:pPr marL="285750" indent="-285750"/>
            <a:r>
              <a:rPr lang="en-US" dirty="0" smtClean="0"/>
              <a:t>Utilize large amounts of training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Is a machine learning algorithm, which is built on the principle of the organization and functioning of biological neural networks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Neural networks consist of individual units called </a:t>
            </a:r>
            <a:r>
              <a:rPr lang="en-US" b="1" dirty="0" smtClean="0"/>
              <a:t>neurons</a:t>
            </a:r>
            <a:r>
              <a:rPr lang="en-US" dirty="0" smtClean="0"/>
              <a:t>. Neurons are located in a series of </a:t>
            </a:r>
            <a:r>
              <a:rPr lang="en-US" dirty="0" smtClean="0"/>
              <a:t>groups.</a:t>
            </a:r>
          </a:p>
          <a:p>
            <a:pPr algn="just"/>
            <a:r>
              <a:rPr lang="en-US" dirty="0" smtClean="0"/>
              <a:t>Data comes from the input layer to the output layer along these compounds.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Neural Networks</a:t>
            </a:r>
            <a:endParaRPr lang="en-US" dirty="0"/>
          </a:p>
        </p:txBody>
      </p:sp>
      <p:pic>
        <p:nvPicPr>
          <p:cNvPr id="5" name="Content Placeholder 4" descr="1_3fA77_mLNiJTSgZFhYnU0Q@2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0460" y="1600200"/>
            <a:ext cx="692307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CNN ALGORITHM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neural networks,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(</a:t>
            </a:r>
            <a:r>
              <a:rPr lang="en-US" dirty="0" err="1" smtClean="0"/>
              <a:t>ConvNets</a:t>
            </a:r>
            <a:r>
              <a:rPr lang="en-US" dirty="0" smtClean="0"/>
              <a:t> or CNNs) is one of the main categories to do images recognition, images classifications.</a:t>
            </a:r>
          </a:p>
          <a:p>
            <a:r>
              <a:rPr lang="en-US" dirty="0" smtClean="0"/>
              <a:t> Objects detections, recognition faces etc., are some of the areas where CNNs are widely used.</a:t>
            </a:r>
          </a:p>
          <a:p>
            <a:r>
              <a:rPr lang="en-US" dirty="0" smtClean="0"/>
              <a:t>CNN image classifications takes an input image, process it and classify it under certain categories (</a:t>
            </a:r>
            <a:r>
              <a:rPr lang="en-US" dirty="0" err="1" smtClean="0"/>
              <a:t>Eg</a:t>
            </a:r>
            <a:r>
              <a:rPr lang="en-US" dirty="0" smtClean="0"/>
              <a:t>., Dog, Cat, Tiger, Lion).</a:t>
            </a:r>
          </a:p>
          <a:p>
            <a:r>
              <a:rPr lang="en-US" dirty="0" smtClean="0"/>
              <a:t> Computers sees an input image as array of pixels and it depends on the image resolution.</a:t>
            </a:r>
          </a:p>
          <a:p>
            <a:r>
              <a:rPr lang="en-US" dirty="0" smtClean="0"/>
              <a:t> Based on the image resolution, it will see h x w x d( h = Height, w = Width, d = Dimension ). </a:t>
            </a:r>
            <a:r>
              <a:rPr lang="en-US" dirty="0" err="1" smtClean="0"/>
              <a:t>Eg</a:t>
            </a:r>
            <a:r>
              <a:rPr lang="en-US" dirty="0" smtClean="0"/>
              <a:t>., An image of 6 x 6 x 3 array of matrix of RGB (3 refers to RGB values) 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ADAS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PROPOSED METHOD</a:t>
            </a:r>
          </a:p>
          <a:p>
            <a:r>
              <a:rPr lang="en-US" dirty="0" smtClean="0"/>
              <a:t>BLOCK DIAGRRAM</a:t>
            </a:r>
          </a:p>
          <a:p>
            <a:r>
              <a:rPr lang="en-US" dirty="0" smtClean="0"/>
              <a:t>FLOW DIAGRAM</a:t>
            </a:r>
          </a:p>
          <a:p>
            <a:r>
              <a:rPr lang="en-US" dirty="0" smtClean="0"/>
              <a:t>DEEP LEARNING CNN ALGORITHM</a:t>
            </a:r>
          </a:p>
          <a:p>
            <a:r>
              <a:rPr lang="en-US" dirty="0" smtClean="0"/>
              <a:t> SOFTWARE USED</a:t>
            </a:r>
          </a:p>
          <a:p>
            <a:r>
              <a:rPr lang="en-US" dirty="0" smtClean="0"/>
              <a:t>PACKAGES INSTALLED</a:t>
            </a:r>
          </a:p>
          <a:p>
            <a:r>
              <a:rPr lang="en-US" dirty="0" smtClean="0"/>
              <a:t>INPUT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The</a:t>
            </a:r>
            <a:r>
              <a:rPr lang="en-US" dirty="0" smtClean="0"/>
              <a:t> </a:t>
            </a:r>
            <a:r>
              <a:rPr lang="en-US" b="1" dirty="0" smtClean="0"/>
              <a:t>Convolution layer</a:t>
            </a:r>
            <a:r>
              <a:rPr lang="en-US" dirty="0" smtClean="0"/>
              <a:t> is always the first. </a:t>
            </a:r>
            <a:r>
              <a:rPr lang="en-US" dirty="0" smtClean="0"/>
              <a:t>The </a:t>
            </a:r>
            <a:r>
              <a:rPr lang="en-US" dirty="0" smtClean="0"/>
              <a:t>image (matrix with pixel values) is entered into it. Imagine that the reading of the input matrix begins at the top left of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Next the software selects a smaller matrix there, which is called a </a:t>
            </a:r>
            <a:r>
              <a:rPr lang="en-US" b="1" dirty="0" smtClean="0"/>
              <a:t>filter </a:t>
            </a:r>
            <a:r>
              <a:rPr lang="en-US" dirty="0" smtClean="0"/>
              <a:t>(or neuron, or core).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the filter produces convolution, i.e. moves along the input image. The filter’s task is to multiply its values by the original pixel values. All these multiplications are summed up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grayscl/>
          </a:blip>
          <a:srcRect l="13084" t="20203" r="11190" b="14135"/>
          <a:stretch>
            <a:fillRect/>
          </a:stretch>
        </p:blipFill>
        <p:spPr bwMode="auto">
          <a:xfrm>
            <a:off x="990600" y="14478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DIAGRAM FOR CNN ALGORITHM</a:t>
            </a:r>
            <a:endParaRPr lang="en-US" dirty="0"/>
          </a:p>
        </p:txBody>
      </p:sp>
      <p:pic>
        <p:nvPicPr>
          <p:cNvPr id="5" name="Content Placeholder 4" descr="Schematic-representation-of-the-architecture-of-our-convolutional-neural-network-Th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3875" y="1681956"/>
            <a:ext cx="8096250" cy="43624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nonlinear layer </a:t>
            </a:r>
            <a:r>
              <a:rPr lang="en-US" dirty="0" smtClean="0"/>
              <a:t>is added after each convolution operation. It has an activation function, which brings nonlinear property. Without this property a network would not be sufficiently intense and will not be able to model the response variable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pooling layer</a:t>
            </a:r>
            <a:r>
              <a:rPr lang="en-US" dirty="0" smtClean="0"/>
              <a:t> follows the nonlinear layer. It works with width and height of the image and performs a </a:t>
            </a:r>
            <a:r>
              <a:rPr lang="en-US" dirty="0" err="1" smtClean="0"/>
              <a:t>downsampling</a:t>
            </a:r>
            <a:r>
              <a:rPr lang="en-US" dirty="0" smtClean="0"/>
              <a:t> operation on them.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result the image volume is reduced. This means that if some features (as for example boundaries) have already been identified in the previous convolution operation, than a detailed image is no longer needed for further processing, and it is compressed to less detailed pictures.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Fully-connected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completion of series of </a:t>
            </a:r>
            <a:r>
              <a:rPr lang="en-US" dirty="0" err="1" smtClean="0"/>
              <a:t>convolutional</a:t>
            </a:r>
            <a:r>
              <a:rPr lang="en-US" dirty="0" smtClean="0"/>
              <a:t>, nonlinear and pooling layers, it is necessary to attach </a:t>
            </a:r>
            <a:r>
              <a:rPr lang="en-US" b="1" dirty="0" smtClean="0"/>
              <a:t>a</a:t>
            </a:r>
            <a:r>
              <a:rPr lang="en-US" dirty="0" smtClean="0"/>
              <a:t> </a:t>
            </a:r>
            <a:r>
              <a:rPr lang="en-US" b="1" dirty="0" smtClean="0"/>
              <a:t>fully connected 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This layer takes the output information from </a:t>
            </a:r>
            <a:r>
              <a:rPr lang="en-US" dirty="0" err="1" smtClean="0"/>
              <a:t>convolutional</a:t>
            </a:r>
            <a:r>
              <a:rPr lang="en-US" dirty="0" smtClean="0"/>
              <a:t> networks. Attaching a fully connected layer to the end of the network results in an N dimensional vector, where N is the amount of classes from which the model selects the desired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5334000"/>
            <a:ext cx="1600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600" y="1676400"/>
            <a:ext cx="1600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4384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33528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 mean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34290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 layer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25908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16764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 layer 2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3340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42672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 layer 1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0" y="43434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>
            <a:off x="1409700" y="2209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0" idx="0"/>
          </p:cNvCxnSpPr>
          <p:nvPr/>
        </p:nvCxnSpPr>
        <p:spPr>
          <a:xfrm>
            <a:off x="1447800" y="3048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0"/>
          </p:cNvCxnSpPr>
          <p:nvPr/>
        </p:nvCxnSpPr>
        <p:spPr>
          <a:xfrm>
            <a:off x="1447800" y="3962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4" idx="0"/>
          </p:cNvCxnSpPr>
          <p:nvPr/>
        </p:nvCxnSpPr>
        <p:spPr>
          <a:xfrm>
            <a:off x="14478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19300" y="28194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48200" y="1447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2"/>
            <a:endCxn id="12" idx="0"/>
          </p:cNvCxnSpPr>
          <p:nvPr/>
        </p:nvCxnSpPr>
        <p:spPr>
          <a:xfrm>
            <a:off x="4648200" y="228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1" idx="0"/>
          </p:cNvCxnSpPr>
          <p:nvPr/>
        </p:nvCxnSpPr>
        <p:spPr>
          <a:xfrm>
            <a:off x="46482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6" idx="0"/>
          </p:cNvCxnSpPr>
          <p:nvPr/>
        </p:nvCxnSpPr>
        <p:spPr>
          <a:xfrm>
            <a:off x="4648200" y="4038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5" idx="0"/>
          </p:cNvCxnSpPr>
          <p:nvPr/>
        </p:nvCxnSpPr>
        <p:spPr>
          <a:xfrm>
            <a:off x="4648200" y="49530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</p:cNvCxnSpPr>
          <p:nvPr/>
        </p:nvCxnSpPr>
        <p:spPr>
          <a:xfrm>
            <a:off x="1447800" y="59436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47800" y="6324600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048000" y="1447800"/>
            <a:ext cx="7620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124200" y="144780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INCLUDED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Computer Vision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Numerical Operations in Python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Plot the images graph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Deep Learning Library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Pil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– Python Image Library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time library in python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- library for randomly generations of numbers images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library for operating system support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Glob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library it supports large object processing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Raspberry Pi is a fully featured microcomputer squashed onto a circuit board measuring approximately 9cm x 5.5cm.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Features :</a:t>
            </a:r>
          </a:p>
          <a:p>
            <a:r>
              <a:rPr lang="en-US" sz="2800" dirty="0" smtClean="0"/>
              <a:t>Ultra low-cost (Model A $25, Model B $35) </a:t>
            </a:r>
          </a:p>
          <a:p>
            <a:r>
              <a:rPr lang="en-US" sz="2800" dirty="0" smtClean="0"/>
              <a:t>Ultra low-power ~1W </a:t>
            </a:r>
          </a:p>
          <a:p>
            <a:r>
              <a:rPr lang="en-US" sz="2800" dirty="0" smtClean="0"/>
              <a:t>Credit-card sized, </a:t>
            </a:r>
            <a:r>
              <a:rPr lang="en-US" sz="2800" dirty="0" err="1" smtClean="0"/>
              <a:t>fanless</a:t>
            </a:r>
            <a:r>
              <a:rPr lang="en-US" sz="2800" dirty="0" smtClean="0"/>
              <a:t>, instant start-up </a:t>
            </a:r>
          </a:p>
          <a:p>
            <a:r>
              <a:rPr lang="en-US" sz="2800" dirty="0" smtClean="0"/>
              <a:t> Complete easy-to-program computer Features </a:t>
            </a:r>
          </a:p>
          <a:p>
            <a:r>
              <a:rPr lang="en-US" sz="2800" dirty="0" smtClean="0"/>
              <a:t> Provide a fun environment for experimenting with programming and  electronics </a:t>
            </a:r>
          </a:p>
          <a:p>
            <a:r>
              <a:rPr lang="en-US" sz="2800" dirty="0" smtClean="0"/>
              <a:t> Inexpensive, simple, open and easy to maintain computer for schools </a:t>
            </a:r>
          </a:p>
          <a:p>
            <a:r>
              <a:rPr lang="en-US" sz="2800" dirty="0" smtClean="0"/>
              <a:t>Fun computer for children to experiment with at home(programming, robotics, etc...)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2133600"/>
            <a:ext cx="2401542" cy="1618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1" name="Picture 20" descr="2019-04-25-152159_656x416_scr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655169" cy="488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Driver Assistance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ADAS are systems that support the driver in her/his task of driving a vehicle in order to increase safety, efficiency and comfort.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	 Electronic Stability Control (ESC)</a:t>
            </a:r>
          </a:p>
          <a:p>
            <a:pPr>
              <a:buNone/>
            </a:pPr>
            <a:r>
              <a:rPr lang="en-US" dirty="0" smtClean="0"/>
              <a:t>		 Adaptive Cruise Control (ACC)</a:t>
            </a:r>
          </a:p>
          <a:p>
            <a:pPr>
              <a:buNone/>
            </a:pPr>
            <a:r>
              <a:rPr lang="en-US" dirty="0" smtClean="0"/>
              <a:t>		 Lane Departure Warning (LDW)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858000" y="4876800"/>
            <a:ext cx="1871472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8" descr="2019-04-25-150626_656x416_scr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8179777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Content Placeholder 9" descr="2019-04-25-150721_656x416_scr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7239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2019-04-25-150727_656x416_scr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82677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2019-04-25-151123_656x416_scr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762000"/>
            <a:ext cx="7696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2019-04-25-151129_656x416_scr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838200"/>
            <a:ext cx="7930662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" name="Content Placeholder 8" descr="2019-04-25-151046_656x416_scr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6962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9" name="Picture 8" descr="2019-04-25-151053_656x416_scr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79248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B. Zhang, V. </a:t>
            </a:r>
            <a:r>
              <a:rPr lang="en-US" sz="1600" dirty="0" err="1" smtClean="0"/>
              <a:t>Appia</a:t>
            </a:r>
            <a:r>
              <a:rPr lang="en-US" sz="1600" dirty="0" smtClean="0"/>
              <a:t>, I. </a:t>
            </a:r>
            <a:r>
              <a:rPr lang="en-US" sz="1600" dirty="0" err="1" smtClean="0"/>
              <a:t>Pekkucuksen</a:t>
            </a:r>
            <a:r>
              <a:rPr lang="en-US" sz="1600" dirty="0" smtClean="0"/>
              <a:t>, A. Z. </a:t>
            </a:r>
            <a:r>
              <a:rPr lang="en-US" sz="1600" dirty="0" err="1" smtClean="0"/>
              <a:t>Batur</a:t>
            </a:r>
            <a:r>
              <a:rPr lang="en-US" sz="1600" dirty="0" smtClean="0"/>
              <a:t>, P. </a:t>
            </a:r>
            <a:r>
              <a:rPr lang="en-US" sz="1600" dirty="0" err="1" smtClean="0"/>
              <a:t>Shastry</a:t>
            </a:r>
            <a:r>
              <a:rPr lang="en-US" sz="1600" dirty="0" smtClean="0"/>
              <a:t>, S. Liu, S. </a:t>
            </a:r>
            <a:r>
              <a:rPr lang="en-US" sz="1600" dirty="0" err="1" smtClean="0"/>
              <a:t>Sivasankaran</a:t>
            </a:r>
            <a:r>
              <a:rPr lang="en-US" sz="1600" dirty="0" smtClean="0"/>
              <a:t>, K. </a:t>
            </a:r>
            <a:r>
              <a:rPr lang="en-US" sz="1600" dirty="0" err="1" smtClean="0"/>
              <a:t>Chitnis</a:t>
            </a:r>
            <a:r>
              <a:rPr lang="en-US" sz="1600" dirty="0" smtClean="0"/>
              <a:t>, and Y. Liu, “A surround view camera solution for embedded systems”, in Proc. the 10th IEEE Embedded Vision Workshop (Held in conjunction with IEEE CVPR 2014), Columbus, Ohio, June 2014</a:t>
            </a:r>
          </a:p>
          <a:p>
            <a:pPr algn="just"/>
            <a:r>
              <a:rPr lang="en-US" sz="1600" dirty="0" smtClean="0"/>
              <a:t>C. C. Lin and M. S. Wang, “A vision based top-view transformation model for a vehicle parking assistant,” Sensors, vol. 12, pp. 4431–4446, 2012. </a:t>
            </a:r>
          </a:p>
          <a:p>
            <a:pPr algn="just"/>
            <a:r>
              <a:rPr lang="en-US" sz="1600" dirty="0" smtClean="0"/>
              <a:t> Yu-</a:t>
            </a:r>
            <a:r>
              <a:rPr lang="en-US" sz="1600" dirty="0" err="1" smtClean="0"/>
              <a:t>Chih</a:t>
            </a:r>
            <a:r>
              <a:rPr lang="en-US" sz="1600" dirty="0" smtClean="0"/>
              <a:t> Liu, Kai-Ying Lin, and Yong-</a:t>
            </a:r>
            <a:r>
              <a:rPr lang="en-US" sz="1600" dirty="0" err="1" smtClean="0"/>
              <a:t>Sheng</a:t>
            </a:r>
            <a:r>
              <a:rPr lang="en-US" sz="1600" dirty="0" smtClean="0"/>
              <a:t> Chen, “</a:t>
            </a:r>
            <a:r>
              <a:rPr lang="en-US" sz="1600" dirty="0" err="1" smtClean="0"/>
              <a:t>Bird’seye</a:t>
            </a:r>
            <a:r>
              <a:rPr lang="en-US" sz="1600" dirty="0" smtClean="0"/>
              <a:t> view vision system for vehicle surrounding monitoring,” International Workshop on Robot Vision, pp. 207–218, 2008. </a:t>
            </a:r>
          </a:p>
          <a:p>
            <a:pPr algn="just"/>
            <a:r>
              <a:rPr lang="en-US" sz="1600" dirty="0" smtClean="0"/>
              <a:t>Frank Nielsen, “Surround video: a </a:t>
            </a:r>
            <a:r>
              <a:rPr lang="en-US" sz="1600" dirty="0" err="1" smtClean="0"/>
              <a:t>multihead</a:t>
            </a:r>
            <a:r>
              <a:rPr lang="en-US" sz="1600" dirty="0" smtClean="0"/>
              <a:t> camera approach,” Vis. </a:t>
            </a:r>
            <a:r>
              <a:rPr lang="en-US" sz="1600" dirty="0" err="1" smtClean="0"/>
              <a:t>Comput</a:t>
            </a:r>
            <a:r>
              <a:rPr lang="en-US" sz="1600" dirty="0" smtClean="0"/>
              <a:t>., vol. 21, pp. 92–103, 2005. </a:t>
            </a:r>
          </a:p>
          <a:p>
            <a:pPr algn="just"/>
            <a:r>
              <a:rPr lang="en-US" sz="1600" dirty="0" smtClean="0"/>
              <a:t> </a:t>
            </a:r>
            <a:r>
              <a:rPr lang="en-US" sz="1600" dirty="0" err="1" smtClean="0"/>
              <a:t>Kapje</a:t>
            </a:r>
            <a:r>
              <a:rPr lang="en-US" sz="1600" dirty="0" smtClean="0"/>
              <a:t> Sung, </a:t>
            </a:r>
            <a:r>
              <a:rPr lang="en-US" sz="1600" dirty="0" err="1" smtClean="0"/>
              <a:t>Joongryoul</a:t>
            </a:r>
            <a:r>
              <a:rPr lang="en-US" sz="1600" dirty="0" smtClean="0"/>
              <a:t> Lee, </a:t>
            </a:r>
            <a:r>
              <a:rPr lang="en-US" sz="1600" dirty="0" err="1" smtClean="0"/>
              <a:t>Junsik</a:t>
            </a:r>
            <a:r>
              <a:rPr lang="en-US" sz="1600" dirty="0" smtClean="0"/>
              <a:t> An, and Eugene Chang, “Development of image synthesis algorithm with </a:t>
            </a:r>
            <a:r>
              <a:rPr lang="en-US" sz="1600" dirty="0" err="1" smtClean="0"/>
              <a:t>multicamera</a:t>
            </a:r>
            <a:r>
              <a:rPr lang="en-US" sz="1600" dirty="0" smtClean="0"/>
              <a:t>,” 2012 IEEE Vehicular Technology Conference (VTC Spring), pp. 1–5, 2012. </a:t>
            </a:r>
          </a:p>
          <a:p>
            <a:pPr algn="just"/>
            <a:r>
              <a:rPr lang="en-US" sz="1600" dirty="0" smtClean="0"/>
              <a:t> Din Chang Tseng, Tat </a:t>
            </a:r>
            <a:r>
              <a:rPr lang="en-US" sz="1600" dirty="0" err="1" smtClean="0"/>
              <a:t>Wa</a:t>
            </a:r>
            <a:r>
              <a:rPr lang="en-US" sz="1600" dirty="0" smtClean="0"/>
              <a:t> Chao, and </a:t>
            </a:r>
            <a:r>
              <a:rPr lang="en-US" sz="1600" dirty="0" err="1" smtClean="0"/>
              <a:t>Jiun</a:t>
            </a:r>
            <a:r>
              <a:rPr lang="en-US" sz="1600" dirty="0" smtClean="0"/>
              <a:t> Wei Chang, “</a:t>
            </a:r>
            <a:r>
              <a:rPr lang="en-US" sz="1600" dirty="0" err="1" smtClean="0"/>
              <a:t>Imagebased</a:t>
            </a:r>
            <a:r>
              <a:rPr lang="en-US" sz="1600" dirty="0" smtClean="0"/>
              <a:t> parking guiding using </a:t>
            </a:r>
            <a:r>
              <a:rPr lang="en-US" sz="1600" dirty="0" err="1" smtClean="0"/>
              <a:t>ackermann</a:t>
            </a:r>
            <a:r>
              <a:rPr lang="en-US" sz="1600" dirty="0" smtClean="0"/>
              <a:t> steering geometry,” Appl. Mech. Mater., vol. 437, pp. 823–826, 2013. </a:t>
            </a:r>
          </a:p>
          <a:p>
            <a:pPr algn="just"/>
            <a:r>
              <a:rPr lang="en-US" sz="1600" dirty="0" smtClean="0"/>
              <a:t> C. Harris and M. Stephens, “A combined corner and edge detector,” Proc. </a:t>
            </a:r>
            <a:r>
              <a:rPr lang="en-US" sz="1600" dirty="0" err="1" smtClean="0"/>
              <a:t>Alvey</a:t>
            </a:r>
            <a:r>
              <a:rPr lang="en-US" sz="1600" dirty="0" smtClean="0"/>
              <a:t> Vision Conf., pp. 147–151, 1988. [7] M. </a:t>
            </a:r>
            <a:r>
              <a:rPr lang="en-US" sz="1600" dirty="0" err="1" smtClean="0"/>
              <a:t>Calonder</a:t>
            </a:r>
            <a:r>
              <a:rPr lang="en-US" sz="1600" dirty="0" smtClean="0"/>
              <a:t>, V. </a:t>
            </a:r>
            <a:r>
              <a:rPr lang="en-US" sz="1600" dirty="0" err="1" smtClean="0"/>
              <a:t>Lepetit</a:t>
            </a:r>
            <a:r>
              <a:rPr lang="en-US" sz="1600" dirty="0" smtClean="0"/>
              <a:t>, C. </a:t>
            </a:r>
            <a:r>
              <a:rPr lang="en-US" sz="1600" dirty="0" err="1" smtClean="0"/>
              <a:t>Strecha</a:t>
            </a:r>
            <a:r>
              <a:rPr lang="en-US" sz="1600" dirty="0" smtClean="0"/>
              <a:t>, and P. </a:t>
            </a:r>
            <a:r>
              <a:rPr lang="en-US" sz="1600" dirty="0" err="1" smtClean="0"/>
              <a:t>Fua</a:t>
            </a:r>
            <a:r>
              <a:rPr lang="en-US" sz="1600" dirty="0" smtClean="0"/>
              <a:t>, “BRIEF: Binary robust independent elementary features,” Proc. European Conf. on </a:t>
            </a:r>
            <a:r>
              <a:rPr lang="en-US" sz="1600" dirty="0" err="1" smtClean="0"/>
              <a:t>Comput</a:t>
            </a:r>
            <a:r>
              <a:rPr lang="en-US" sz="1600" dirty="0" smtClean="0"/>
              <a:t>. Vis. (ECCV), 2010.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910265">
            <a:off x="2210767" y="2932782"/>
            <a:ext cx="4881662" cy="918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 Diagram</a:t>
            </a:r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533400" y="1371600"/>
            <a:ext cx="8065008" cy="4983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72A5C-EA0B-4EAD-83D8-502D844D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B5C35-06E1-467E-B680-8F093EC4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839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system is used as one of the features in vehicle Advance Driver Assistance System for Collision Avoidance by detecting and classifying the 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such as Vehicles and Pedestrian. 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Object detection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technology is to detect the specific location and size of a particular 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in a database of image or a video scen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e. 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Main task 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Object Detections and Recognitions 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should also able to complete these task 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Barricade Detections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Night Visions Capability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Objects in Indian Road like vehicles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Human, animals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etc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Alert systems  object Detections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Implementations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Image result for object recognition in adas">
            <a:extLst>
              <a:ext uri="{FF2B5EF4-FFF2-40B4-BE49-F238E27FC236}">
                <a16:creationId xmlns:a16="http://schemas.microsoft.com/office/drawing/2014/main" xmlns="" id="{A0FACA45-C12F-4601-A24F-7921E5EC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05200"/>
            <a:ext cx="2743200" cy="27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1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proposed method , which mainly used with the deep learning convolution neural network (</a:t>
            </a:r>
            <a:r>
              <a:rPr lang="en-US" dirty="0" err="1" smtClean="0"/>
              <a:t>cnn</a:t>
            </a:r>
            <a:r>
              <a:rPr lang="en-US" dirty="0" smtClean="0"/>
              <a:t>) algorithm.</a:t>
            </a:r>
          </a:p>
          <a:p>
            <a:r>
              <a:rPr lang="en-US" dirty="0" smtClean="0"/>
              <a:t>Deep learning </a:t>
            </a:r>
            <a:r>
              <a:rPr lang="en-US" dirty="0" err="1" smtClean="0"/>
              <a:t>cnn</a:t>
            </a:r>
            <a:r>
              <a:rPr lang="en-US" dirty="0" smtClean="0"/>
              <a:t> algorithm which process the image and used to identify and classify the object .</a:t>
            </a:r>
          </a:p>
          <a:p>
            <a:r>
              <a:rPr lang="en-US" dirty="0" smtClean="0"/>
              <a:t>The code is written using python language.</a:t>
            </a:r>
          </a:p>
          <a:p>
            <a:r>
              <a:rPr lang="en-US" dirty="0" smtClean="0"/>
              <a:t>It is controlled using raspberry pi controller.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905000"/>
            <a:ext cx="1905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0" y="1905000"/>
            <a:ext cx="1905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15000" y="1905000"/>
            <a:ext cx="1905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3124200"/>
            <a:ext cx="1905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" y="4495800"/>
            <a:ext cx="1905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24200" y="4495800"/>
            <a:ext cx="1905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REGONISATION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0" y="4495800"/>
            <a:ext cx="1905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BOUNDING 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438400" y="2362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953000" y="2362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5029200" y="4953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9" idx="3"/>
          </p:cNvCxnSpPr>
          <p:nvPr/>
        </p:nvCxnSpPr>
        <p:spPr>
          <a:xfrm flipH="1">
            <a:off x="2514600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6667500" y="4038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66675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3400" y="838200"/>
            <a:ext cx="1600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81400" y="5791200"/>
            <a:ext cx="1600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05200" y="47244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object </a:t>
            </a:r>
            <a:r>
              <a:rPr lang="en-US" dirty="0" err="1" smtClean="0"/>
              <a:t>regonisation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05200" y="38100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05200" y="28956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sample data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05200" y="9906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Adjustment parameter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" y="57150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error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3400" y="47244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3400" y="37338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training data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3400" y="27432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training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3400" y="1752600"/>
            <a:ext cx="1676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</a:t>
            </a:r>
            <a:endParaRPr lang="en-US" dirty="0"/>
          </a:p>
        </p:txBody>
      </p:sp>
      <p:sp>
        <p:nvSpPr>
          <p:cNvPr id="42" name="Diamond 41"/>
          <p:cNvSpPr/>
          <p:nvPr/>
        </p:nvSpPr>
        <p:spPr>
          <a:xfrm>
            <a:off x="3581400" y="1905000"/>
            <a:ext cx="1524000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Whether the training times </a:t>
            </a:r>
            <a:r>
              <a:rPr lang="en-US" sz="900" dirty="0" err="1" smtClean="0">
                <a:solidFill>
                  <a:schemeClr val="tx1"/>
                </a:solidFill>
              </a:rPr>
              <a:t>acheved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1" idx="4"/>
            <a:endCxn id="41" idx="0"/>
          </p:cNvCxnSpPr>
          <p:nvPr/>
        </p:nvCxnSpPr>
        <p:spPr>
          <a:xfrm>
            <a:off x="1333500" y="14478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13716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39" idx="0"/>
          </p:cNvCxnSpPr>
          <p:nvPr/>
        </p:nvCxnSpPr>
        <p:spPr>
          <a:xfrm>
            <a:off x="13716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0"/>
          </p:cNvCxnSpPr>
          <p:nvPr/>
        </p:nvCxnSpPr>
        <p:spPr>
          <a:xfrm>
            <a:off x="4343400" y="762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9" idx="3"/>
          </p:cNvCxnSpPr>
          <p:nvPr/>
        </p:nvCxnSpPr>
        <p:spPr>
          <a:xfrm flipH="1" flipV="1">
            <a:off x="2209800" y="40767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34" idx="0"/>
          </p:cNvCxnSpPr>
          <p:nvPr/>
        </p:nvCxnSpPr>
        <p:spPr>
          <a:xfrm>
            <a:off x="4343400" y="3581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3" idx="0"/>
          </p:cNvCxnSpPr>
          <p:nvPr/>
        </p:nvCxnSpPr>
        <p:spPr>
          <a:xfrm>
            <a:off x="4343400" y="4495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2"/>
            <a:endCxn id="32" idx="0"/>
          </p:cNvCxnSpPr>
          <p:nvPr/>
        </p:nvCxnSpPr>
        <p:spPr>
          <a:xfrm>
            <a:off x="4343400" y="54102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2"/>
          </p:cNvCxnSpPr>
          <p:nvPr/>
        </p:nvCxnSpPr>
        <p:spPr>
          <a:xfrm>
            <a:off x="4343400" y="16764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8" idx="2"/>
            <a:endCxn id="37" idx="0"/>
          </p:cNvCxnSpPr>
          <p:nvPr/>
        </p:nvCxnSpPr>
        <p:spPr>
          <a:xfrm>
            <a:off x="1371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5" idx="0"/>
          </p:cNvCxnSpPr>
          <p:nvPr/>
        </p:nvCxnSpPr>
        <p:spPr>
          <a:xfrm>
            <a:off x="43434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2"/>
            <a:endCxn id="38" idx="0"/>
          </p:cNvCxnSpPr>
          <p:nvPr/>
        </p:nvCxnSpPr>
        <p:spPr>
          <a:xfrm>
            <a:off x="1371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5800" y="2667000"/>
            <a:ext cx="5334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048000" y="2057400"/>
            <a:ext cx="6096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8" name="Elbow Connector 77"/>
          <p:cNvCxnSpPr>
            <a:endCxn id="42" idx="1"/>
          </p:cNvCxnSpPr>
          <p:nvPr/>
        </p:nvCxnSpPr>
        <p:spPr>
          <a:xfrm rot="5400000" flipH="1" flipV="1">
            <a:off x="2171700" y="2705100"/>
            <a:ext cx="1828800" cy="990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 flipV="1">
            <a:off x="838200" y="1219200"/>
            <a:ext cx="5715000" cy="4800600"/>
          </a:xfrm>
          <a:prstGeom prst="bentConnector3">
            <a:avLst>
              <a:gd name="adj1" fmla="val -36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43400" y="762000"/>
            <a:ext cx="175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698C-0BDB-429A-A8D7-119C90BF95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object 3"/>
          <p:cNvSpPr txBox="1"/>
          <p:nvPr/>
        </p:nvSpPr>
        <p:spPr>
          <a:xfrm>
            <a:off x="228600" y="1143000"/>
            <a:ext cx="8395750" cy="5132506"/>
          </a:xfrm>
          <a:prstGeom prst="rect">
            <a:avLst/>
          </a:prstGeom>
        </p:spPr>
        <p:txBody>
          <a:bodyPr vert="horz" wrap="square" lIns="0" tIns="199809" rIns="0" bIns="0" rtlCol="0">
            <a:spAutoFit/>
          </a:bodyPr>
          <a:lstStyle/>
          <a:p>
            <a:pPr marL="11516">
              <a:spcBef>
                <a:spcPts val="1573"/>
              </a:spcBef>
              <a:tabLst>
                <a:tab pos="300001" algn="l"/>
              </a:tabLst>
            </a:pPr>
            <a:r>
              <a:rPr sz="2200" spc="-5" dirty="0" smtClean="0">
                <a:cs typeface="Arial"/>
              </a:rPr>
              <a:t>Python </a:t>
            </a:r>
            <a:r>
              <a:rPr sz="2200" dirty="0">
                <a:cs typeface="Arial"/>
              </a:rPr>
              <a:t>is </a:t>
            </a:r>
            <a:r>
              <a:rPr sz="2200" spc="-5" dirty="0">
                <a:cs typeface="Arial"/>
              </a:rPr>
              <a:t>an interpreted, object-oriented, high-level  </a:t>
            </a:r>
            <a:r>
              <a:rPr sz="2200" dirty="0">
                <a:cs typeface="Arial"/>
              </a:rPr>
              <a:t>programming </a:t>
            </a:r>
            <a:r>
              <a:rPr sz="2200" spc="-5" dirty="0">
                <a:cs typeface="Arial"/>
              </a:rPr>
              <a:t>language </a:t>
            </a:r>
            <a:r>
              <a:rPr sz="2200" dirty="0">
                <a:cs typeface="Arial"/>
              </a:rPr>
              <a:t>with </a:t>
            </a:r>
            <a:r>
              <a:rPr sz="2200" spc="-5" dirty="0">
                <a:cs typeface="Arial"/>
              </a:rPr>
              <a:t>dynamic semantics.  Python's </a:t>
            </a:r>
            <a:r>
              <a:rPr sz="2200" dirty="0">
                <a:cs typeface="Arial"/>
              </a:rPr>
              <a:t>simple, </a:t>
            </a:r>
            <a:r>
              <a:rPr sz="2200" spc="-5" dirty="0">
                <a:cs typeface="Arial"/>
              </a:rPr>
              <a:t>easy </a:t>
            </a:r>
            <a:r>
              <a:rPr sz="2200" dirty="0">
                <a:cs typeface="Arial"/>
              </a:rPr>
              <a:t>to learn </a:t>
            </a:r>
            <a:r>
              <a:rPr sz="2200" spc="-5" dirty="0">
                <a:cs typeface="Arial"/>
              </a:rPr>
              <a:t>syntax emphasizes  readability and </a:t>
            </a:r>
            <a:r>
              <a:rPr sz="2200" dirty="0">
                <a:cs typeface="Arial"/>
              </a:rPr>
              <a:t>therefore </a:t>
            </a:r>
            <a:r>
              <a:rPr sz="2200" spc="-5" dirty="0">
                <a:cs typeface="Arial"/>
              </a:rPr>
              <a:t>reduces </a:t>
            </a:r>
            <a:r>
              <a:rPr sz="2200" dirty="0">
                <a:cs typeface="Arial"/>
              </a:rPr>
              <a:t>the </a:t>
            </a:r>
            <a:r>
              <a:rPr sz="2200" spc="-5" dirty="0">
                <a:cs typeface="Arial"/>
              </a:rPr>
              <a:t>cost </a:t>
            </a:r>
            <a:r>
              <a:rPr sz="2200" spc="-18" dirty="0">
                <a:cs typeface="Arial"/>
              </a:rPr>
              <a:t>of  </a:t>
            </a:r>
            <a:r>
              <a:rPr sz="2200" spc="-5" dirty="0">
                <a:cs typeface="Arial"/>
              </a:rPr>
              <a:t>program </a:t>
            </a:r>
            <a:r>
              <a:rPr sz="2200" spc="-5" dirty="0" smtClean="0">
                <a:cs typeface="Arial"/>
              </a:rPr>
              <a:t>maintenance</a:t>
            </a:r>
            <a:endParaRPr lang="en-US" sz="2200" spc="-5" dirty="0" smtClean="0">
              <a:cs typeface="Arial"/>
            </a:endParaRPr>
          </a:p>
          <a:p>
            <a:pPr marL="11516">
              <a:spcBef>
                <a:spcPts val="1573"/>
              </a:spcBef>
              <a:tabLst>
                <a:tab pos="300001" algn="l"/>
              </a:tabLst>
            </a:pPr>
            <a:r>
              <a:rPr sz="2200" b="1" spc="-5" dirty="0" smtClean="0">
                <a:cs typeface="Arial"/>
              </a:rPr>
              <a:t>Features</a:t>
            </a:r>
            <a:r>
              <a:rPr sz="2200" b="1" spc="-5" dirty="0">
                <a:cs typeface="Arial"/>
              </a:rPr>
              <a:t>:</a:t>
            </a:r>
            <a:endParaRPr sz="2200" b="1" dirty="0">
              <a:cs typeface="Arial"/>
            </a:endParaRPr>
          </a:p>
          <a:p>
            <a:pPr marL="1141847" marR="4781017">
              <a:lnSpc>
                <a:spcPct val="124200"/>
              </a:lnSpc>
              <a:spcBef>
                <a:spcPts val="185"/>
              </a:spcBef>
            </a:pPr>
            <a:r>
              <a:rPr sz="2200" spc="-5" dirty="0">
                <a:cs typeface="Arial"/>
              </a:rPr>
              <a:t>Easy-to-learn  </a:t>
            </a:r>
            <a:endParaRPr lang="en-US" sz="2200" spc="-5" dirty="0" smtClean="0">
              <a:cs typeface="Arial"/>
            </a:endParaRPr>
          </a:p>
          <a:p>
            <a:pPr marL="1141847" marR="4781017">
              <a:lnSpc>
                <a:spcPct val="124200"/>
              </a:lnSpc>
              <a:spcBef>
                <a:spcPts val="185"/>
              </a:spcBef>
            </a:pPr>
            <a:r>
              <a:rPr lang="en-US" sz="2200" spc="-5" dirty="0" smtClean="0">
                <a:cs typeface="Arial"/>
              </a:rPr>
              <a:t>Easy-</a:t>
            </a:r>
            <a:r>
              <a:rPr sz="2200" spc="-5" dirty="0" smtClean="0">
                <a:cs typeface="Arial"/>
              </a:rPr>
              <a:t>to-read  </a:t>
            </a:r>
            <a:endParaRPr lang="en-US" sz="2200" spc="-5" dirty="0" smtClean="0">
              <a:cs typeface="Arial"/>
            </a:endParaRPr>
          </a:p>
          <a:p>
            <a:pPr marL="1141847" marR="4781017">
              <a:lnSpc>
                <a:spcPct val="124200"/>
              </a:lnSpc>
              <a:spcBef>
                <a:spcPts val="185"/>
              </a:spcBef>
            </a:pPr>
            <a:r>
              <a:rPr sz="2200" spc="-5" dirty="0" smtClean="0">
                <a:cs typeface="Arial"/>
              </a:rPr>
              <a:t>E</a:t>
            </a:r>
            <a:r>
              <a:rPr sz="2200" spc="-14" dirty="0" smtClean="0">
                <a:cs typeface="Arial"/>
              </a:rPr>
              <a:t>a</a:t>
            </a:r>
            <a:r>
              <a:rPr sz="2200" spc="-5" dirty="0" smtClean="0">
                <a:cs typeface="Arial"/>
              </a:rPr>
              <a:t>s</a:t>
            </a:r>
            <a:r>
              <a:rPr sz="2200" spc="-32" dirty="0" smtClean="0">
                <a:cs typeface="Arial"/>
              </a:rPr>
              <a:t>y</a:t>
            </a:r>
            <a:r>
              <a:rPr sz="2200" dirty="0" smtClean="0">
                <a:cs typeface="Arial"/>
              </a:rPr>
              <a:t>-t</a:t>
            </a:r>
            <a:r>
              <a:rPr sz="2200" spc="-5" dirty="0" smtClean="0">
                <a:cs typeface="Arial"/>
              </a:rPr>
              <a:t>o</a:t>
            </a:r>
            <a:r>
              <a:rPr lang="en-US" sz="2200" spc="-5" dirty="0" smtClean="0">
                <a:cs typeface="Arial"/>
              </a:rPr>
              <a:t>-</a:t>
            </a:r>
            <a:r>
              <a:rPr lang="en-US" sz="2200" dirty="0" smtClean="0">
                <a:cs typeface="Arial"/>
              </a:rPr>
              <a:t> m</a:t>
            </a:r>
            <a:r>
              <a:rPr sz="2200" dirty="0" smtClean="0">
                <a:cs typeface="Arial"/>
              </a:rPr>
              <a:t>aintain</a:t>
            </a:r>
            <a:endParaRPr sz="2200" dirty="0">
              <a:cs typeface="Arial"/>
            </a:endParaRPr>
          </a:p>
          <a:p>
            <a:pPr marL="1141847">
              <a:spcBef>
                <a:spcPts val="630"/>
              </a:spcBef>
            </a:pPr>
            <a:r>
              <a:rPr sz="2200" dirty="0">
                <a:cs typeface="Arial"/>
              </a:rPr>
              <a:t>A broad </a:t>
            </a:r>
            <a:r>
              <a:rPr sz="2200" spc="-5" dirty="0">
                <a:cs typeface="Arial"/>
              </a:rPr>
              <a:t>standard</a:t>
            </a:r>
            <a:r>
              <a:rPr sz="2200" spc="-109" dirty="0">
                <a:cs typeface="Arial"/>
              </a:rPr>
              <a:t> </a:t>
            </a:r>
            <a:r>
              <a:rPr sz="2200" dirty="0">
                <a:cs typeface="Arial"/>
              </a:rPr>
              <a:t>library</a:t>
            </a:r>
          </a:p>
          <a:p>
            <a:pPr marL="1141847" marR="5532459">
              <a:lnSpc>
                <a:spcPts val="3255"/>
              </a:lnSpc>
              <a:spcBef>
                <a:spcPts val="208"/>
              </a:spcBef>
            </a:pPr>
            <a:r>
              <a:rPr sz="2200" dirty="0">
                <a:cs typeface="Arial"/>
              </a:rPr>
              <a:t>Portable  </a:t>
            </a:r>
            <a:r>
              <a:rPr sz="2200" spc="-5" dirty="0" smtClean="0">
                <a:cs typeface="Arial"/>
              </a:rPr>
              <a:t>E</a:t>
            </a:r>
            <a:r>
              <a:rPr sz="2200" spc="-14" dirty="0" smtClean="0">
                <a:cs typeface="Arial"/>
              </a:rPr>
              <a:t>x</a:t>
            </a:r>
            <a:r>
              <a:rPr sz="2200" dirty="0" smtClean="0">
                <a:cs typeface="Arial"/>
              </a:rPr>
              <a:t>tenda</a:t>
            </a:r>
            <a:r>
              <a:rPr sz="2200" spc="-9" dirty="0" smtClean="0">
                <a:cs typeface="Arial"/>
              </a:rPr>
              <a:t>b</a:t>
            </a:r>
            <a:r>
              <a:rPr lang="en-US" sz="2200" spc="-9" dirty="0" smtClean="0">
                <a:cs typeface="Arial"/>
              </a:rPr>
              <a:t>l</a:t>
            </a:r>
            <a:r>
              <a:rPr lang="en-US" sz="2200" dirty="0" smtClean="0">
                <a:cs typeface="Arial"/>
              </a:rPr>
              <a:t>e</a:t>
            </a:r>
            <a:endParaRPr sz="2200" dirty="0" smtClean="0">
              <a:cs typeface="Arial"/>
            </a:endParaRPr>
          </a:p>
          <a:p>
            <a:pPr marL="1141847">
              <a:spcBef>
                <a:spcPts val="413"/>
              </a:spcBef>
            </a:pPr>
            <a:r>
              <a:rPr sz="2200" dirty="0" smtClean="0">
                <a:cs typeface="Arial"/>
              </a:rPr>
              <a:t>GUI</a:t>
            </a:r>
            <a:r>
              <a:rPr sz="2200" spc="-18" dirty="0" smtClean="0">
                <a:cs typeface="Arial"/>
              </a:rPr>
              <a:t> </a:t>
            </a:r>
            <a:r>
              <a:rPr sz="2200" spc="-5" dirty="0" smtClean="0">
                <a:cs typeface="Arial"/>
              </a:rPr>
              <a:t>Programming</a:t>
            </a:r>
            <a:endParaRPr sz="2200" dirty="0">
              <a:cs typeface="Arial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6477000" y="5105400"/>
            <a:ext cx="2150367" cy="1283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1341</Words>
  <Application>Microsoft Office PowerPoint</Application>
  <PresentationFormat>On-screen Show (4:3)</PresentationFormat>
  <Paragraphs>227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                            PSG COLLEGE OF TECHNOLOGY          Department of  Electrical And Electronics Engineering             M.E – APPLIED ELECTRONICS       </vt:lpstr>
      <vt:lpstr>Table of contents</vt:lpstr>
      <vt:lpstr>Advanced Driver Assistance Systems </vt:lpstr>
      <vt:lpstr>Basic Block Diagram</vt:lpstr>
      <vt:lpstr>Objectives </vt:lpstr>
      <vt:lpstr>PROPOSED METHOD</vt:lpstr>
      <vt:lpstr>BLOCK DIAGRAM</vt:lpstr>
      <vt:lpstr>WORK FLOW</vt:lpstr>
      <vt:lpstr>PYTHON</vt:lpstr>
      <vt:lpstr>MACHINE LEARNING </vt:lpstr>
      <vt:lpstr>Block diagram for Machine learning algorithm</vt:lpstr>
      <vt:lpstr>Types of Learning</vt:lpstr>
      <vt:lpstr>DEEP LEARNING</vt:lpstr>
      <vt:lpstr>Deep Learning</vt:lpstr>
      <vt:lpstr>Machine Learning Vs Deep Learning</vt:lpstr>
      <vt:lpstr>Advantages of Deep Learning </vt:lpstr>
      <vt:lpstr>Neural network</vt:lpstr>
      <vt:lpstr>Block Diagram of Neural Networks</vt:lpstr>
      <vt:lpstr>DEEP LEARNING CNN ALGORITHM</vt:lpstr>
      <vt:lpstr>Slide 20</vt:lpstr>
      <vt:lpstr>Slide 21</vt:lpstr>
      <vt:lpstr>BLOCK DIAGRAM FOR CNN ALGORITHM</vt:lpstr>
      <vt:lpstr>Non-Linear Layer</vt:lpstr>
      <vt:lpstr>Pooling Layer</vt:lpstr>
      <vt:lpstr>Fully-connected Layer</vt:lpstr>
      <vt:lpstr>FLOW DIAGRAM</vt:lpstr>
      <vt:lpstr>LIBRARIES INCLUDED</vt:lpstr>
      <vt:lpstr>RASPBERRY PI</vt:lpstr>
      <vt:lpstr>OUTPUT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REFERENCES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PSG COLLEGE OF TECHNOLOGY          Department of  Electrical And Electronics Engineering             M.E – APPLIED ELECTRONICS       </dc:title>
  <dc:creator>Aishwarya Devi</dc:creator>
  <cp:lastModifiedBy>Aishwarya Devi</cp:lastModifiedBy>
  <cp:revision>17</cp:revision>
  <dcterms:created xsi:type="dcterms:W3CDTF">2019-03-29T04:57:51Z</dcterms:created>
  <dcterms:modified xsi:type="dcterms:W3CDTF">2019-04-26T06:43:50Z</dcterms:modified>
</cp:coreProperties>
</file>