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8" r:id="rId3"/>
    <p:sldId id="283" r:id="rId4"/>
    <p:sldId id="279" r:id="rId5"/>
    <p:sldId id="278" r:id="rId6"/>
    <p:sldId id="280" r:id="rId7"/>
    <p:sldId id="281" r:id="rId8"/>
    <p:sldId id="282"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2F5F"/>
    <a:srgbClr val="7988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31"/>
    <p:restoredTop sz="94643"/>
  </p:normalViewPr>
  <p:slideViewPr>
    <p:cSldViewPr snapToGrid="0" snapToObjects="1">
      <p:cViewPr varScale="1">
        <p:scale>
          <a:sx n="76" d="100"/>
          <a:sy n="76" d="100"/>
        </p:scale>
        <p:origin x="108"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6971210629921242E-2"/>
          <c:y val="3.4652249344718916E-2"/>
          <c:w val="0.89052878937007873"/>
          <c:h val="0.84858803834965313"/>
        </c:manualLayout>
      </c:layout>
      <c:barChart>
        <c:barDir val="col"/>
        <c:grouping val="clustered"/>
        <c:varyColors val="0"/>
        <c:ser>
          <c:idx val="0"/>
          <c:order val="0"/>
          <c:tx>
            <c:strRef>
              <c:f>Sheet1!$B$1</c:f>
              <c:strCache>
                <c:ptCount val="1"/>
                <c:pt idx="0">
                  <c:v>2013</c:v>
                </c:pt>
              </c:strCache>
            </c:strRef>
          </c:tx>
          <c:spPr>
            <a:solidFill>
              <a:schemeClr val="accent1"/>
            </a:solidFill>
            <a:ln>
              <a:noFill/>
            </a:ln>
            <a:effectLst/>
          </c:spPr>
          <c:invertIfNegative val="0"/>
          <c:cat>
            <c:strRef>
              <c:f>Sheet1!$A$2:$A$5</c:f>
              <c:strCache>
                <c:ptCount val="1"/>
                <c:pt idx="0">
                  <c:v>Years</c:v>
                </c:pt>
              </c:strCache>
            </c:strRef>
          </c:cat>
          <c:val>
            <c:numRef>
              <c:f>Sheet1!$B$2:$B$5</c:f>
              <c:numCache>
                <c:formatCode>General</c:formatCode>
                <c:ptCount val="4"/>
                <c:pt idx="0">
                  <c:v>304804</c:v>
                </c:pt>
              </c:numCache>
            </c:numRef>
          </c:val>
          <c:extLst>
            <c:ext xmlns:c16="http://schemas.microsoft.com/office/drawing/2014/chart" uri="{C3380CC4-5D6E-409C-BE32-E72D297353CC}">
              <c16:uniqueId val="{00000000-71C0-4190-AE44-3BF09BF9819B}"/>
            </c:ext>
          </c:extLst>
        </c:ser>
        <c:ser>
          <c:idx val="1"/>
          <c:order val="1"/>
          <c:tx>
            <c:strRef>
              <c:f>Sheet1!$C$1</c:f>
              <c:strCache>
                <c:ptCount val="1"/>
                <c:pt idx="0">
                  <c:v>2014</c:v>
                </c:pt>
              </c:strCache>
            </c:strRef>
          </c:tx>
          <c:spPr>
            <a:solidFill>
              <a:schemeClr val="accent2"/>
            </a:solidFill>
            <a:ln>
              <a:noFill/>
            </a:ln>
            <a:effectLst/>
          </c:spPr>
          <c:invertIfNegative val="0"/>
          <c:cat>
            <c:strRef>
              <c:f>Sheet1!$A$2:$A$5</c:f>
              <c:strCache>
                <c:ptCount val="1"/>
                <c:pt idx="0">
                  <c:v>Years</c:v>
                </c:pt>
              </c:strCache>
            </c:strRef>
          </c:cat>
          <c:val>
            <c:numRef>
              <c:f>Sheet1!$C$2:$C$5</c:f>
              <c:numCache>
                <c:formatCode>General</c:formatCode>
                <c:ptCount val="4"/>
                <c:pt idx="0">
                  <c:v>299452</c:v>
                </c:pt>
              </c:numCache>
            </c:numRef>
          </c:val>
          <c:extLst>
            <c:ext xmlns:c16="http://schemas.microsoft.com/office/drawing/2014/chart" uri="{C3380CC4-5D6E-409C-BE32-E72D297353CC}">
              <c16:uniqueId val="{00000001-71C0-4190-AE44-3BF09BF9819B}"/>
            </c:ext>
          </c:extLst>
        </c:ser>
        <c:ser>
          <c:idx val="2"/>
          <c:order val="2"/>
          <c:tx>
            <c:strRef>
              <c:f>Sheet1!$D$1</c:f>
              <c:strCache>
                <c:ptCount val="1"/>
                <c:pt idx="0">
                  <c:v>2015</c:v>
                </c:pt>
              </c:strCache>
            </c:strRef>
          </c:tx>
          <c:spPr>
            <a:solidFill>
              <a:schemeClr val="accent3"/>
            </a:solidFill>
            <a:ln>
              <a:noFill/>
            </a:ln>
            <a:effectLst/>
          </c:spPr>
          <c:invertIfNegative val="0"/>
          <c:cat>
            <c:strRef>
              <c:f>Sheet1!$A$2:$A$5</c:f>
              <c:strCache>
                <c:ptCount val="1"/>
                <c:pt idx="0">
                  <c:v>Years</c:v>
                </c:pt>
              </c:strCache>
            </c:strRef>
          </c:cat>
          <c:val>
            <c:numRef>
              <c:f>Sheet1!$D$2:$D$5</c:f>
              <c:numCache>
                <c:formatCode>General</c:formatCode>
                <c:ptCount val="4"/>
                <c:pt idx="0">
                  <c:v>279562</c:v>
                </c:pt>
              </c:numCache>
            </c:numRef>
          </c:val>
          <c:extLst>
            <c:ext xmlns:c16="http://schemas.microsoft.com/office/drawing/2014/chart" uri="{C3380CC4-5D6E-409C-BE32-E72D297353CC}">
              <c16:uniqueId val="{00000002-71C0-4190-AE44-3BF09BF9819B}"/>
            </c:ext>
          </c:extLst>
        </c:ser>
        <c:dLbls>
          <c:showLegendKey val="0"/>
          <c:showVal val="0"/>
          <c:showCatName val="0"/>
          <c:showSerName val="0"/>
          <c:showPercent val="0"/>
          <c:showBubbleSize val="0"/>
        </c:dLbls>
        <c:gapWidth val="219"/>
        <c:overlap val="-27"/>
        <c:axId val="412287512"/>
        <c:axId val="412285216"/>
      </c:barChart>
      <c:catAx>
        <c:axId val="412287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2285216"/>
        <c:crosses val="autoZero"/>
        <c:auto val="1"/>
        <c:lblAlgn val="ctr"/>
        <c:lblOffset val="100"/>
        <c:noMultiLvlLbl val="0"/>
      </c:catAx>
      <c:valAx>
        <c:axId val="412285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22875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D25E53-0ABC-4227-8F87-CE2690D0FBC8}" type="datetimeFigureOut">
              <a:rPr lang="en-US" smtClean="0"/>
              <a:t>3/16/2018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027764-0F82-4F19-B83B-DEB7192A9730}" type="slidenum">
              <a:rPr lang="en-US" smtClean="0"/>
              <a:t>‹#›</a:t>
            </a:fld>
            <a:endParaRPr lang="en-US"/>
          </a:p>
        </p:txBody>
      </p:sp>
    </p:spTree>
    <p:extLst>
      <p:ext uri="{BB962C8B-B14F-4D97-AF65-F5344CB8AC3E}">
        <p14:creationId xmlns:p14="http://schemas.microsoft.com/office/powerpoint/2010/main" val="3215530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293373B-2FC4-2B43-AAE9-412109A7B8F3}" type="datetimeFigureOut">
              <a:rPr lang="en-US" smtClean="0"/>
              <a:t>3/16/2018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446AD54-7D73-DE4B-8479-73B0E0ED4BDB}"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93373B-2FC4-2B43-AAE9-412109A7B8F3}" type="datetimeFigureOut">
              <a:rPr lang="en-US" smtClean="0"/>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6AD54-7D73-DE4B-8479-73B0E0ED4BD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93373B-2FC4-2B43-AAE9-412109A7B8F3}" type="datetimeFigureOut">
              <a:rPr lang="en-US" smtClean="0"/>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6AD54-7D73-DE4B-8479-73B0E0ED4BD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93373B-2FC4-2B43-AAE9-412109A7B8F3}" type="datetimeFigureOut">
              <a:rPr lang="en-US" smtClean="0"/>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6AD54-7D73-DE4B-8479-73B0E0ED4BD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C293373B-2FC4-2B43-AAE9-412109A7B8F3}" type="datetimeFigureOut">
              <a:rPr lang="en-US" smtClean="0"/>
              <a:t>3/16/2018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446AD54-7D73-DE4B-8479-73B0E0ED4BDB}"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93373B-2FC4-2B43-AAE9-412109A7B8F3}" type="datetimeFigureOut">
              <a:rPr lang="en-US" smtClean="0"/>
              <a:t>3/16/2018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6AD54-7D73-DE4B-8479-73B0E0ED4BD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93373B-2FC4-2B43-AAE9-412109A7B8F3}" type="datetimeFigureOut">
              <a:rPr lang="en-US" smtClean="0"/>
              <a:t>3/16/2018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46AD54-7D73-DE4B-8479-73B0E0ED4BD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93373B-2FC4-2B43-AAE9-412109A7B8F3}" type="datetimeFigureOut">
              <a:rPr lang="en-US" smtClean="0"/>
              <a:t>3/16/2018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46AD54-7D73-DE4B-8479-73B0E0ED4BD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93373B-2FC4-2B43-AAE9-412109A7B8F3}" type="datetimeFigureOut">
              <a:rPr lang="en-US" smtClean="0"/>
              <a:t>3/16/2018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46AD54-7D73-DE4B-8479-73B0E0ED4BD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293373B-2FC4-2B43-AAE9-412109A7B8F3}" type="datetimeFigureOut">
              <a:rPr lang="en-US" smtClean="0"/>
              <a:t>3/16/2018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446AD54-7D73-DE4B-8479-73B0E0ED4BDB}"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hasCustomPrompt="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293373B-2FC4-2B43-AAE9-412109A7B8F3}" type="datetimeFigureOut">
              <a:rPr lang="en-US" smtClean="0"/>
              <a:t>3/16/2018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446AD54-7D73-DE4B-8479-73B0E0ED4BDB}"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C293373B-2FC4-2B43-AAE9-412109A7B8F3}" type="datetimeFigureOut">
              <a:rPr lang="en-US" smtClean="0"/>
              <a:t>3/16/2018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446AD54-7D73-DE4B-8479-73B0E0ED4BDB}"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175" indent="-384175"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175" indent="-384175"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175"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175"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175"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175"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175"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175"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175"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data.go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85128" y="-343943"/>
            <a:ext cx="9006872" cy="1625602"/>
          </a:xfrm>
        </p:spPr>
        <p:txBody>
          <a:bodyPr/>
          <a:lstStyle/>
          <a:p>
            <a:r>
              <a:rPr lang="en-US" sz="3500" b="1" dirty="0"/>
              <a:t>Motor Vehicle Crashes</a:t>
            </a:r>
          </a:p>
        </p:txBody>
      </p:sp>
      <p:sp>
        <p:nvSpPr>
          <p:cNvPr id="3" name="Subtitle 2"/>
          <p:cNvSpPr>
            <a:spLocks noGrp="1"/>
          </p:cNvSpPr>
          <p:nvPr>
            <p:ph type="subTitle" idx="1"/>
          </p:nvPr>
        </p:nvSpPr>
        <p:spPr>
          <a:xfrm>
            <a:off x="1405467" y="5576341"/>
            <a:ext cx="8106627" cy="2167466"/>
          </a:xfrm>
        </p:spPr>
        <p:txBody>
          <a:bodyPr>
            <a:normAutofit/>
          </a:bodyPr>
          <a:lstStyle/>
          <a:p>
            <a:pPr algn="l">
              <a:lnSpc>
                <a:spcPct val="120000"/>
              </a:lnSpc>
            </a:pPr>
            <a:r>
              <a:rPr lang="en-GB" sz="1500" b="1" dirty="0">
                <a:solidFill>
                  <a:schemeClr val="tx1"/>
                </a:solidFill>
                <a:latin typeface="Times New Roman" panose="02020603050405020304" pitchFamily="18" charset="0"/>
                <a:cs typeface="Times New Roman" panose="02020603050405020304" pitchFamily="18" charset="0"/>
              </a:rPr>
              <a:t>Santosh </a:t>
            </a:r>
            <a:r>
              <a:rPr lang="en-GB" sz="1500" b="1" dirty="0" err="1">
                <a:solidFill>
                  <a:schemeClr val="tx1"/>
                </a:solidFill>
                <a:latin typeface="Times New Roman" panose="02020603050405020304" pitchFamily="18" charset="0"/>
                <a:cs typeface="Times New Roman" panose="02020603050405020304" pitchFamily="18" charset="0"/>
              </a:rPr>
              <a:t>Muniswamygowda</a:t>
            </a:r>
            <a:r>
              <a:rPr lang="en-GB" sz="1500" b="1" dirty="0">
                <a:solidFill>
                  <a:schemeClr val="tx1"/>
                </a:solidFill>
                <a:latin typeface="Times New Roman" panose="02020603050405020304" pitchFamily="18" charset="0"/>
                <a:cs typeface="Times New Roman" panose="02020603050405020304" pitchFamily="18" charset="0"/>
              </a:rPr>
              <a:t> </a:t>
            </a:r>
            <a:r>
              <a:rPr lang="en-GB" sz="1500" b="1" dirty="0" err="1">
                <a:solidFill>
                  <a:schemeClr val="tx1"/>
                </a:solidFill>
                <a:latin typeface="Times New Roman" panose="02020603050405020304" pitchFamily="18" charset="0"/>
                <a:cs typeface="Times New Roman" panose="02020603050405020304" pitchFamily="18" charset="0"/>
              </a:rPr>
              <a:t>Nagaraja</a:t>
            </a:r>
            <a:r>
              <a:rPr lang="en-GB" sz="1500" b="1" dirty="0">
                <a:solidFill>
                  <a:schemeClr val="tx1"/>
                </a:solidFill>
                <a:latin typeface="Times New Roman" panose="02020603050405020304" pitchFamily="18" charset="0"/>
                <a:cs typeface="Times New Roman" panose="02020603050405020304" pitchFamily="18" charset="0"/>
              </a:rPr>
              <a:t> </a:t>
            </a:r>
          </a:p>
          <a:p>
            <a:pPr algn="l">
              <a:lnSpc>
                <a:spcPct val="120000"/>
              </a:lnSpc>
            </a:pPr>
            <a:r>
              <a:rPr lang="en-GB" sz="1500" b="1" dirty="0">
                <a:solidFill>
                  <a:schemeClr val="tx1"/>
                </a:solidFill>
                <a:latin typeface="Times New Roman" panose="02020603050405020304" pitchFamily="18" charset="0"/>
                <a:cs typeface="Times New Roman" panose="02020603050405020304" pitchFamily="18" charset="0"/>
              </a:rPr>
              <a:t>ID- 1015433</a:t>
            </a:r>
          </a:p>
          <a:p>
            <a:pPr algn="l">
              <a:lnSpc>
                <a:spcPct val="120000"/>
              </a:lnSpc>
            </a:pPr>
            <a:r>
              <a:rPr lang="en-US" sz="1500" b="1" dirty="0" err="1">
                <a:solidFill>
                  <a:schemeClr val="tx1"/>
                </a:solidFill>
                <a:latin typeface="Times New Roman" panose="02020603050405020304" pitchFamily="18" charset="0"/>
                <a:cs typeface="Times New Roman" panose="02020603050405020304" pitchFamily="18" charset="0"/>
              </a:rPr>
              <a:t>Narayanadas</a:t>
            </a:r>
            <a:r>
              <a:rPr lang="en-US" sz="1500" b="1" dirty="0">
                <a:solidFill>
                  <a:schemeClr val="tx1"/>
                </a:solidFill>
                <a:latin typeface="Times New Roman" panose="02020603050405020304" pitchFamily="18" charset="0"/>
                <a:cs typeface="Times New Roman" panose="02020603050405020304" pitchFamily="18" charset="0"/>
              </a:rPr>
              <a:t> </a:t>
            </a:r>
            <a:r>
              <a:rPr lang="en-US" sz="1500" b="1" dirty="0" err="1">
                <a:solidFill>
                  <a:schemeClr val="tx1"/>
                </a:solidFill>
                <a:latin typeface="Times New Roman" panose="02020603050405020304" pitchFamily="18" charset="0"/>
                <a:cs typeface="Times New Roman" panose="02020603050405020304" pitchFamily="18" charset="0"/>
              </a:rPr>
              <a:t>Durga</a:t>
            </a:r>
            <a:r>
              <a:rPr lang="en-US" sz="1500" b="1" dirty="0">
                <a:solidFill>
                  <a:schemeClr val="tx1"/>
                </a:solidFill>
                <a:latin typeface="Times New Roman" panose="02020603050405020304" pitchFamily="18" charset="0"/>
                <a:cs typeface="Times New Roman" panose="02020603050405020304" pitchFamily="18" charset="0"/>
              </a:rPr>
              <a:t> Nikhil </a:t>
            </a:r>
          </a:p>
          <a:p>
            <a:pPr algn="l">
              <a:lnSpc>
                <a:spcPct val="120000"/>
              </a:lnSpc>
            </a:pPr>
            <a:r>
              <a:rPr lang="en-US" sz="1500" b="1" dirty="0">
                <a:solidFill>
                  <a:schemeClr val="tx1"/>
                </a:solidFill>
                <a:latin typeface="Times New Roman" panose="02020603050405020304" pitchFamily="18" charset="0"/>
                <a:cs typeface="Times New Roman" panose="02020603050405020304" pitchFamily="18" charset="0"/>
              </a:rPr>
              <a:t>(1009845)</a:t>
            </a:r>
            <a:endParaRPr lang="en-US" altLang="en-GB" sz="1500" b="1" dirty="0">
              <a:solidFill>
                <a:schemeClr val="tx1"/>
              </a:solidFill>
              <a:latin typeface="Times New Roman" panose="02020603050405020304" pitchFamily="18" charset="0"/>
              <a:cs typeface="Times New Roman" panose="02020603050405020304" pitchFamily="18" charset="0"/>
              <a:sym typeface="+mn-ea"/>
            </a:endParaRPr>
          </a:p>
          <a:p>
            <a:pPr algn="l">
              <a:lnSpc>
                <a:spcPct val="120000"/>
              </a:lnSpc>
            </a:pPr>
            <a:endParaRPr lang="en-US" sz="3000"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Image result for motor crash animated image">
            <a:extLst>
              <a:ext uri="{FF2B5EF4-FFF2-40B4-BE49-F238E27FC236}">
                <a16:creationId xmlns:a16="http://schemas.microsoft.com/office/drawing/2014/main" id="{3F56EFF5-CF46-4182-917A-DBE7B9FEB9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8840" y="1281660"/>
            <a:ext cx="8844196" cy="40848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799" y="653980"/>
            <a:ext cx="9601200" cy="753533"/>
          </a:xfrm>
        </p:spPr>
        <p:txBody>
          <a:bodyPr>
            <a:normAutofit/>
            <a:scene3d>
              <a:camera prst="orthographicFront"/>
              <a:lightRig rig="threePt" dir="t"/>
            </a:scene3d>
          </a:bodyPr>
          <a:lstStyle/>
          <a:p>
            <a:r>
              <a:rPr lang="en-US" sz="4000" b="1" dirty="0">
                <a:ln/>
                <a:solidFill>
                  <a:schemeClr val="accent1"/>
                </a:solidFill>
                <a:effectLst>
                  <a:outerShdw blurRad="38100" dist="25400" dir="5400000" algn="ctr" rotWithShape="0">
                    <a:srgbClr val="6E747A">
                      <a:alpha val="43000"/>
                    </a:srgbClr>
                  </a:outerShdw>
                </a:effectLst>
              </a:rPr>
              <a:t>Introduction</a:t>
            </a:r>
          </a:p>
        </p:txBody>
      </p:sp>
      <p:sp>
        <p:nvSpPr>
          <p:cNvPr id="3" name="Content Placeholder 2"/>
          <p:cNvSpPr>
            <a:spLocks noGrp="1"/>
          </p:cNvSpPr>
          <p:nvPr>
            <p:ph idx="1"/>
          </p:nvPr>
        </p:nvSpPr>
        <p:spPr>
          <a:xfrm>
            <a:off x="1066799" y="1809680"/>
            <a:ext cx="9627870" cy="5937885"/>
          </a:xfrm>
        </p:spPr>
        <p:txBody>
          <a:bodyPr>
            <a:noAutofit/>
          </a:bodyPr>
          <a:lstStyle/>
          <a:p>
            <a:r>
              <a:rPr lang="en-US" dirty="0">
                <a:latin typeface="Times New Roman" panose="02020603050405020304" pitchFamily="18" charset="0"/>
                <a:cs typeface="Times New Roman" panose="02020603050405020304" pitchFamily="18" charset="0"/>
              </a:rPr>
              <a:t>In the year of 2013 Total number of accidents were 304,804.</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total number of accidents in the year 2014 were 299,452.</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total number of accidents in the year 2015 were 279,562.</a:t>
            </a:r>
          </a:p>
          <a:p>
            <a:r>
              <a:rPr lang="en-US" dirty="0">
                <a:latin typeface="Times New Roman" panose="02020603050405020304" pitchFamily="18" charset="0"/>
                <a:cs typeface="Times New Roman" panose="02020603050405020304" pitchFamily="18" charset="0"/>
              </a:rPr>
              <a:t>The government has taken many measures to decrease the total number of accidents and has successfully decreased by a significant amount. But the decrease is by just 5% - 8%.</a:t>
            </a:r>
          </a:p>
          <a:p>
            <a:r>
              <a:rPr lang="en-US" dirty="0">
                <a:latin typeface="Times New Roman" panose="02020603050405020304" pitchFamily="18" charset="0"/>
                <a:cs typeface="Times New Roman" panose="02020603050405020304" pitchFamily="18" charset="0"/>
              </a:rPr>
              <a:t>In order to bring down the number by a huge amount we need to find an alternate solution, “Big data solution” is the key.</a:t>
            </a:r>
          </a:p>
          <a:p>
            <a:r>
              <a:rPr lang="en-US" dirty="0">
                <a:latin typeface="Times New Roman" panose="02020603050405020304" pitchFamily="18" charset="0"/>
                <a:cs typeface="Times New Roman" panose="02020603050405020304" pitchFamily="18" charset="0"/>
              </a:rPr>
              <a:t>By analyzing the data of previous vehicle crashes, we can determine some patterns which will help us find permanent solution for this problem. Which will create a huge dent in the total number of deaths caused due to vehicle crashes. Which will help save lives.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0667999" y="139157"/>
            <a:ext cx="1524000" cy="11557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799" y="653980"/>
            <a:ext cx="9601200" cy="753533"/>
          </a:xfrm>
        </p:spPr>
        <p:txBody>
          <a:bodyPr>
            <a:normAutofit/>
            <a:scene3d>
              <a:camera prst="orthographicFront"/>
              <a:lightRig rig="threePt" dir="t"/>
            </a:scene3d>
          </a:bodyPr>
          <a:lstStyle/>
          <a:p>
            <a:r>
              <a:rPr lang="en-US" sz="4000" b="1" dirty="0">
                <a:ln/>
                <a:solidFill>
                  <a:schemeClr val="accent1"/>
                </a:solidFill>
                <a:effectLst>
                  <a:outerShdw blurRad="38100" dist="25400" dir="5400000" algn="ctr" rotWithShape="0">
                    <a:srgbClr val="6E747A">
                      <a:alpha val="43000"/>
                    </a:srgbClr>
                  </a:outerShdw>
                </a:effectLst>
              </a:rPr>
              <a:t>Accidents from the year 2013 - 2015</a:t>
            </a:r>
          </a:p>
        </p:txBody>
      </p:sp>
      <p:sp>
        <p:nvSpPr>
          <p:cNvPr id="3" name="Content Placeholder 2"/>
          <p:cNvSpPr>
            <a:spLocks noGrp="1"/>
          </p:cNvSpPr>
          <p:nvPr>
            <p:ph idx="1"/>
          </p:nvPr>
        </p:nvSpPr>
        <p:spPr>
          <a:xfrm>
            <a:off x="1066799" y="1809680"/>
            <a:ext cx="9627870" cy="5937885"/>
          </a:xfrm>
        </p:spPr>
        <p:txBody>
          <a:bodyPr>
            <a:noAutofit/>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0667999" y="139157"/>
            <a:ext cx="1524000" cy="1155700"/>
          </a:xfrm>
          <a:prstGeom prst="rect">
            <a:avLst/>
          </a:prstGeom>
        </p:spPr>
      </p:pic>
      <p:graphicFrame>
        <p:nvGraphicFramePr>
          <p:cNvPr id="7" name="Chart 6">
            <a:extLst>
              <a:ext uri="{FF2B5EF4-FFF2-40B4-BE49-F238E27FC236}">
                <a16:creationId xmlns:a16="http://schemas.microsoft.com/office/drawing/2014/main" id="{89AEFCE4-EEC3-4BA5-8178-E1E7B357390C}"/>
              </a:ext>
            </a:extLst>
          </p:cNvPr>
          <p:cNvGraphicFramePr/>
          <p:nvPr>
            <p:extLst>
              <p:ext uri="{D42A27DB-BD31-4B8C-83A1-F6EECF244321}">
                <p14:modId xmlns:p14="http://schemas.microsoft.com/office/powerpoint/2010/main" val="1445761838"/>
              </p:ext>
            </p:extLst>
          </p:nvPr>
        </p:nvGraphicFramePr>
        <p:xfrm>
          <a:off x="1803399" y="1407513"/>
          <a:ext cx="8128000" cy="43963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7716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B0A33-0DDA-4E4C-BC67-D400C653A8CA}"/>
              </a:ext>
            </a:extLst>
          </p:cNvPr>
          <p:cNvSpPr>
            <a:spLocks noGrp="1"/>
          </p:cNvSpPr>
          <p:nvPr>
            <p:ph type="title"/>
          </p:nvPr>
        </p:nvSpPr>
        <p:spPr>
          <a:xfrm>
            <a:off x="1371599" y="879613"/>
            <a:ext cx="9601200" cy="1485900"/>
          </a:xfrm>
        </p:spPr>
        <p:txBody>
          <a:bodyPr/>
          <a:lstStyle/>
          <a:p>
            <a:r>
              <a:rPr lang="en-US" b="1" dirty="0"/>
              <a:t>Problem definition</a:t>
            </a:r>
            <a:br>
              <a:rPr lang="en-US" b="1" dirty="0"/>
            </a:br>
            <a:endParaRPr lang="en-US" b="1" dirty="0"/>
          </a:p>
        </p:txBody>
      </p:sp>
      <p:sp>
        <p:nvSpPr>
          <p:cNvPr id="3" name="Content Placeholder 2">
            <a:extLst>
              <a:ext uri="{FF2B5EF4-FFF2-40B4-BE49-F238E27FC236}">
                <a16:creationId xmlns:a16="http://schemas.microsoft.com/office/drawing/2014/main" id="{29917A2F-BA25-4177-A540-3FFD0EC3FD57}"/>
              </a:ext>
            </a:extLst>
          </p:cNvPr>
          <p:cNvSpPr>
            <a:spLocks noGrp="1"/>
          </p:cNvSpPr>
          <p:nvPr>
            <p:ph idx="1"/>
          </p:nvPr>
        </p:nvSpPr>
        <p:spPr>
          <a:xfrm>
            <a:off x="1371599" y="1850335"/>
            <a:ext cx="10118035" cy="4128052"/>
          </a:xfrm>
        </p:spPr>
        <p:txBody>
          <a:bodyPr>
            <a:normAutofit/>
          </a:bodyPr>
          <a:lstStyle/>
          <a:p>
            <a:r>
              <a:rPr lang="en-US" dirty="0"/>
              <a:t>The problem definition is to design a model than find patterns in the accidents that have occurred in the past 3 years.</a:t>
            </a:r>
          </a:p>
          <a:p>
            <a:r>
              <a:rPr lang="en-US" dirty="0"/>
              <a:t>Once we find the various patterns we can group/cluster the data where more number of accidents have occurred.</a:t>
            </a:r>
          </a:p>
          <a:p>
            <a:r>
              <a:rPr lang="en-US" dirty="0"/>
              <a:t>When we know which locations experience more number of accidents, we then find out what is the main factor that causes these accidents.</a:t>
            </a:r>
          </a:p>
          <a:p>
            <a:r>
              <a:rPr lang="en-US" dirty="0"/>
              <a:t>Once we know the cause of the accident, the government has to take various actions to overcome these problems and solve the problem to reduce the number accidents.</a:t>
            </a:r>
          </a:p>
        </p:txBody>
      </p:sp>
    </p:spTree>
    <p:extLst>
      <p:ext uri="{BB962C8B-B14F-4D97-AF65-F5344CB8AC3E}">
        <p14:creationId xmlns:p14="http://schemas.microsoft.com/office/powerpoint/2010/main" val="907242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E0E26-CE6A-4491-8D76-5CCBA32710E7}"/>
              </a:ext>
            </a:extLst>
          </p:cNvPr>
          <p:cNvSpPr>
            <a:spLocks noGrp="1"/>
          </p:cNvSpPr>
          <p:nvPr>
            <p:ph type="title"/>
          </p:nvPr>
        </p:nvSpPr>
        <p:spPr>
          <a:xfrm>
            <a:off x="1371600" y="488673"/>
            <a:ext cx="9601200" cy="1485900"/>
          </a:xfrm>
        </p:spPr>
        <p:txBody>
          <a:bodyPr/>
          <a:lstStyle/>
          <a:p>
            <a:r>
              <a:rPr lang="en-US" b="1" dirty="0"/>
              <a:t>Data set </a:t>
            </a:r>
          </a:p>
        </p:txBody>
      </p:sp>
      <p:sp>
        <p:nvSpPr>
          <p:cNvPr id="3" name="Content Placeholder 2">
            <a:extLst>
              <a:ext uri="{FF2B5EF4-FFF2-40B4-BE49-F238E27FC236}">
                <a16:creationId xmlns:a16="http://schemas.microsoft.com/office/drawing/2014/main" id="{3D0BD2E1-60C0-41CF-9034-EA4A837CC82A}"/>
              </a:ext>
            </a:extLst>
          </p:cNvPr>
          <p:cNvSpPr>
            <a:spLocks noGrp="1"/>
          </p:cNvSpPr>
          <p:nvPr>
            <p:ph idx="1"/>
          </p:nvPr>
        </p:nvSpPr>
        <p:spPr>
          <a:xfrm>
            <a:off x="1371600" y="1551963"/>
            <a:ext cx="9601200" cy="4817364"/>
          </a:xfrm>
        </p:spPr>
        <p:txBody>
          <a:bodyPr>
            <a:normAutofit/>
          </a:bodyPr>
          <a:lstStyle/>
          <a:p>
            <a:r>
              <a:rPr lang="en-US" sz="2200" dirty="0">
                <a:latin typeface="Times New Roman" panose="02020603050405020304" pitchFamily="18" charset="0"/>
                <a:cs typeface="Times New Roman" panose="02020603050405020304" pitchFamily="18" charset="0"/>
              </a:rPr>
              <a:t>To solve this problem using big data we need a large data set. There are many data sets of vehicle crashes available online.</a:t>
            </a:r>
          </a:p>
          <a:p>
            <a:r>
              <a:rPr lang="en-US" sz="2200" dirty="0">
                <a:latin typeface="Times New Roman" panose="02020603050405020304" pitchFamily="18" charset="0"/>
                <a:cs typeface="Times New Roman" panose="02020603050405020304" pitchFamily="18" charset="0"/>
              </a:rPr>
              <a:t>For this project we have chosen the data set from the website </a:t>
            </a:r>
            <a:r>
              <a:rPr lang="en-US" sz="2200" dirty="0">
                <a:latin typeface="Times New Roman" panose="02020603050405020304" pitchFamily="18" charset="0"/>
                <a:cs typeface="Times New Roman" panose="02020603050405020304" pitchFamily="18" charset="0"/>
                <a:hlinkClick r:id="rId2"/>
              </a:rPr>
              <a:t>www.data.gov</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New York state vehicle crashes, NYC releases vehicle crashes every year in data.gov. For this project we use the data set of three years from 2013 to 2015.</a:t>
            </a:r>
          </a:p>
          <a:p>
            <a:r>
              <a:rPr lang="en-US" sz="2200" dirty="0">
                <a:latin typeface="Times New Roman" panose="02020603050405020304" pitchFamily="18" charset="0"/>
                <a:cs typeface="Times New Roman" panose="02020603050405020304" pitchFamily="18" charset="0"/>
              </a:rPr>
              <a:t>The data consists of about 1,500,000 records of data</a:t>
            </a:r>
          </a:p>
          <a:p>
            <a:r>
              <a:rPr lang="en-US" sz="2200" dirty="0">
                <a:latin typeface="Times New Roman" panose="02020603050405020304" pitchFamily="18" charset="0"/>
                <a:cs typeface="Times New Roman" panose="02020603050405020304" pitchFamily="18" charset="0"/>
              </a:rPr>
              <a:t>The data set consists of attributes such as car type, passenger count, and total deaths.</a:t>
            </a:r>
          </a:p>
          <a:p>
            <a:r>
              <a:rPr lang="en-US" sz="2200" dirty="0">
                <a:latin typeface="Times New Roman" panose="02020603050405020304" pitchFamily="18" charset="0"/>
                <a:cs typeface="Times New Roman" panose="02020603050405020304" pitchFamily="18" charset="0"/>
              </a:rPr>
              <a:t>First step we have to do with the data is to pre-process the data, find if there are any errors, null values or duplicates in the data set.</a:t>
            </a:r>
          </a:p>
          <a:p>
            <a:r>
              <a:rPr lang="en-US" sz="2200" dirty="0">
                <a:latin typeface="Times New Roman" panose="02020603050405020304" pitchFamily="18" charset="0"/>
                <a:cs typeface="Times New Roman" panose="02020603050405020304" pitchFamily="18" charset="0"/>
              </a:rPr>
              <a:t>Once the data is pre-processed we can perform some analytics on the data to find the solution to the problem.</a:t>
            </a:r>
          </a:p>
        </p:txBody>
      </p:sp>
    </p:spTree>
    <p:extLst>
      <p:ext uri="{BB962C8B-B14F-4D97-AF65-F5344CB8AC3E}">
        <p14:creationId xmlns:p14="http://schemas.microsoft.com/office/powerpoint/2010/main" val="460166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B0A33-0DDA-4E4C-BC67-D400C653A8CA}"/>
              </a:ext>
            </a:extLst>
          </p:cNvPr>
          <p:cNvSpPr>
            <a:spLocks noGrp="1"/>
          </p:cNvSpPr>
          <p:nvPr>
            <p:ph type="title"/>
          </p:nvPr>
        </p:nvSpPr>
        <p:spPr>
          <a:xfrm>
            <a:off x="1371599" y="879613"/>
            <a:ext cx="9601200" cy="1485900"/>
          </a:xfrm>
        </p:spPr>
        <p:txBody>
          <a:bodyPr/>
          <a:lstStyle/>
          <a:p>
            <a:r>
              <a:rPr lang="en-US" b="1" dirty="0"/>
              <a:t>Map Reduce</a:t>
            </a:r>
          </a:p>
        </p:txBody>
      </p:sp>
      <p:sp>
        <p:nvSpPr>
          <p:cNvPr id="3" name="Content Placeholder 2">
            <a:extLst>
              <a:ext uri="{FF2B5EF4-FFF2-40B4-BE49-F238E27FC236}">
                <a16:creationId xmlns:a16="http://schemas.microsoft.com/office/drawing/2014/main" id="{29917A2F-BA25-4177-A540-3FFD0EC3FD57}"/>
              </a:ext>
            </a:extLst>
          </p:cNvPr>
          <p:cNvSpPr>
            <a:spLocks noGrp="1"/>
          </p:cNvSpPr>
          <p:nvPr>
            <p:ph idx="1"/>
          </p:nvPr>
        </p:nvSpPr>
        <p:spPr>
          <a:xfrm>
            <a:off x="1371599" y="1850335"/>
            <a:ext cx="10118035" cy="4128052"/>
          </a:xfrm>
        </p:spPr>
        <p:txBody>
          <a:bodyPr>
            <a:normAutofit/>
          </a:bodyPr>
          <a:lstStyle/>
          <a:p>
            <a:r>
              <a:rPr lang="en-US" dirty="0"/>
              <a:t>Once the data is pre-processed. The first step is to understand the data. </a:t>
            </a:r>
          </a:p>
          <a:p>
            <a:r>
              <a:rPr lang="en-US" dirty="0"/>
              <a:t>We can understand the data by performing simple data manipulation and checking the obtained results. </a:t>
            </a:r>
          </a:p>
          <a:p>
            <a:r>
              <a:rPr lang="en-US" dirty="0"/>
              <a:t>In map reduce algorithm we perform two main tasks </a:t>
            </a:r>
          </a:p>
          <a:p>
            <a:pPr lvl="1"/>
            <a:r>
              <a:rPr lang="en-US" dirty="0"/>
              <a:t>Map </a:t>
            </a:r>
          </a:p>
          <a:p>
            <a:pPr lvl="1"/>
            <a:r>
              <a:rPr lang="en-US" dirty="0"/>
              <a:t>Reduce</a:t>
            </a:r>
          </a:p>
          <a:p>
            <a:pPr lvl="1">
              <a:buFont typeface="Wingdings" panose="05000000000000000000" pitchFamily="2" charset="2"/>
              <a:buChar char="§"/>
            </a:pPr>
            <a:r>
              <a:rPr lang="en-US" i="0" dirty="0"/>
              <a:t>Mapper maps the data by producing Key and value pairs.</a:t>
            </a:r>
          </a:p>
          <a:p>
            <a:pPr lvl="1">
              <a:buFont typeface="Wingdings" panose="05000000000000000000" pitchFamily="2" charset="2"/>
              <a:buChar char="§"/>
            </a:pPr>
            <a:r>
              <a:rPr lang="en-US" i="0" dirty="0"/>
              <a:t>With the help of this key and value pairs we map the data using mapper and get the final output.</a:t>
            </a:r>
          </a:p>
        </p:txBody>
      </p:sp>
    </p:spTree>
    <p:extLst>
      <p:ext uri="{BB962C8B-B14F-4D97-AF65-F5344CB8AC3E}">
        <p14:creationId xmlns:p14="http://schemas.microsoft.com/office/powerpoint/2010/main" val="2629549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B0A33-0DDA-4E4C-BC67-D400C653A8CA}"/>
              </a:ext>
            </a:extLst>
          </p:cNvPr>
          <p:cNvSpPr>
            <a:spLocks noGrp="1"/>
          </p:cNvSpPr>
          <p:nvPr>
            <p:ph type="title"/>
          </p:nvPr>
        </p:nvSpPr>
        <p:spPr>
          <a:xfrm>
            <a:off x="1371599" y="879613"/>
            <a:ext cx="9601200" cy="1485900"/>
          </a:xfrm>
        </p:spPr>
        <p:txBody>
          <a:bodyPr/>
          <a:lstStyle/>
          <a:p>
            <a:r>
              <a:rPr lang="en-US" b="1" dirty="0"/>
              <a:t>Spark</a:t>
            </a:r>
          </a:p>
        </p:txBody>
      </p:sp>
      <p:sp>
        <p:nvSpPr>
          <p:cNvPr id="3" name="Content Placeholder 2">
            <a:extLst>
              <a:ext uri="{FF2B5EF4-FFF2-40B4-BE49-F238E27FC236}">
                <a16:creationId xmlns:a16="http://schemas.microsoft.com/office/drawing/2014/main" id="{29917A2F-BA25-4177-A540-3FFD0EC3FD57}"/>
              </a:ext>
            </a:extLst>
          </p:cNvPr>
          <p:cNvSpPr>
            <a:spLocks noGrp="1"/>
          </p:cNvSpPr>
          <p:nvPr>
            <p:ph idx="1"/>
          </p:nvPr>
        </p:nvSpPr>
        <p:spPr>
          <a:xfrm>
            <a:off x="1371599" y="1850335"/>
            <a:ext cx="10118035" cy="4128052"/>
          </a:xfrm>
        </p:spPr>
        <p:txBody>
          <a:bodyPr>
            <a:normAutofit/>
          </a:bodyPr>
          <a:lstStyle/>
          <a:p>
            <a:r>
              <a:rPr lang="en-US" i="0" dirty="0"/>
              <a:t>In this project we have decided to use spark to perform K-means algorithm.</a:t>
            </a:r>
          </a:p>
          <a:p>
            <a:r>
              <a:rPr lang="en-US" i="0" dirty="0"/>
              <a:t>By performing </a:t>
            </a:r>
            <a:r>
              <a:rPr lang="en-US" dirty="0"/>
              <a:t>K-means algorithm we can cluster the data as groups where more number of accidents have taken places.</a:t>
            </a:r>
          </a:p>
          <a:p>
            <a:r>
              <a:rPr lang="en-US" i="0" dirty="0"/>
              <a:t>O</a:t>
            </a:r>
            <a:r>
              <a:rPr lang="en-US" dirty="0"/>
              <a:t>nce we know the location where more number of accidents have taken place, we can come up with various solutions to over come the problem. </a:t>
            </a:r>
            <a:endParaRPr lang="en-US" i="0" dirty="0"/>
          </a:p>
        </p:txBody>
      </p:sp>
    </p:spTree>
    <p:extLst>
      <p:ext uri="{BB962C8B-B14F-4D97-AF65-F5344CB8AC3E}">
        <p14:creationId xmlns:p14="http://schemas.microsoft.com/office/powerpoint/2010/main" val="1629471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B0A33-0DDA-4E4C-BC67-D400C653A8CA}"/>
              </a:ext>
            </a:extLst>
          </p:cNvPr>
          <p:cNvSpPr>
            <a:spLocks noGrp="1"/>
          </p:cNvSpPr>
          <p:nvPr>
            <p:ph type="title"/>
          </p:nvPr>
        </p:nvSpPr>
        <p:spPr>
          <a:xfrm>
            <a:off x="1371599" y="879613"/>
            <a:ext cx="9601200" cy="1485900"/>
          </a:xfrm>
        </p:spPr>
        <p:txBody>
          <a:bodyPr/>
          <a:lstStyle/>
          <a:p>
            <a:r>
              <a:rPr lang="en-US" b="1" dirty="0"/>
              <a:t>Conclusion</a:t>
            </a:r>
          </a:p>
        </p:txBody>
      </p:sp>
      <p:sp>
        <p:nvSpPr>
          <p:cNvPr id="3" name="Content Placeholder 2">
            <a:extLst>
              <a:ext uri="{FF2B5EF4-FFF2-40B4-BE49-F238E27FC236}">
                <a16:creationId xmlns:a16="http://schemas.microsoft.com/office/drawing/2014/main" id="{29917A2F-BA25-4177-A540-3FFD0EC3FD57}"/>
              </a:ext>
            </a:extLst>
          </p:cNvPr>
          <p:cNvSpPr>
            <a:spLocks noGrp="1"/>
          </p:cNvSpPr>
          <p:nvPr>
            <p:ph idx="1"/>
          </p:nvPr>
        </p:nvSpPr>
        <p:spPr>
          <a:xfrm>
            <a:off x="1371599" y="1850335"/>
            <a:ext cx="10118035" cy="4128052"/>
          </a:xfrm>
        </p:spPr>
        <p:txBody>
          <a:bodyPr>
            <a:normAutofit/>
          </a:bodyPr>
          <a:lstStyle/>
          <a:p>
            <a:r>
              <a:rPr lang="en-US" dirty="0"/>
              <a:t>In conclusion, by solving this project we can actually save lives. Government has taken many measures in order to decrease the total number of deaths caused due to accidents. Even thought the solution are working the total number of deaths are not decreasing significantly. In order to have a huge dent in the total number of deaths caused due to accident we are using Big data solutions. </a:t>
            </a:r>
            <a:endParaRPr lang="en-US" i="0" dirty="0"/>
          </a:p>
        </p:txBody>
      </p:sp>
    </p:spTree>
    <p:extLst>
      <p:ext uri="{BB962C8B-B14F-4D97-AF65-F5344CB8AC3E}">
        <p14:creationId xmlns:p14="http://schemas.microsoft.com/office/powerpoint/2010/main" val="103995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6267" y="2556933"/>
            <a:ext cx="9601200" cy="524933"/>
          </a:xfrm>
        </p:spPr>
        <p:txBody>
          <a:bodyPr>
            <a:noAutofit/>
          </a:bodyPr>
          <a:lstStyle/>
          <a:p>
            <a:pPr marL="0" indent="0" algn="ctr">
              <a:buNone/>
            </a:pPr>
            <a:r>
              <a:rPr lang="en-US" sz="9600" b="1" dirty="0"/>
              <a:t>THANK YOU</a:t>
            </a:r>
          </a:p>
        </p:txBody>
      </p:sp>
    </p:spTree>
  </p:cSld>
  <p:clrMapOvr>
    <a:masterClrMapping/>
  </p:clrMapOvr>
</p:sld>
</file>

<file path=ppt/theme/theme1.xml><?xml version="1.0" encoding="utf-8"?>
<a:theme xmlns:a="http://schemas.openxmlformats.org/drawingml/2006/main" name="Crop">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rop">
      <a:majorFont>
        <a:latin typeface="Franklin Gothic Book"/>
        <a:ea typeface=""/>
        <a:cs typeface=""/>
      </a:majorFont>
      <a:minorFont>
        <a:latin typeface="Franklin Gothic Book"/>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1386</TotalTime>
  <Words>505</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Franklin Gothic Book</vt:lpstr>
      <vt:lpstr>Times New Roman</vt:lpstr>
      <vt:lpstr>Wingdings</vt:lpstr>
      <vt:lpstr>Crop</vt:lpstr>
      <vt:lpstr>Motor Vehicle Crashes</vt:lpstr>
      <vt:lpstr>Introduction</vt:lpstr>
      <vt:lpstr>Accidents from the year 2013 - 2015</vt:lpstr>
      <vt:lpstr>Problem definition </vt:lpstr>
      <vt:lpstr>Data set </vt:lpstr>
      <vt:lpstr>Map Reduce</vt:lpstr>
      <vt:lpstr>Spark</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Protection and Restoration of Wireless Mesh Network</dc:title>
  <dc:creator>Oshan Gurung</dc:creator>
  <cp:lastModifiedBy>Santosh M N</cp:lastModifiedBy>
  <cp:revision>162</cp:revision>
  <dcterms:created xsi:type="dcterms:W3CDTF">2016-03-22T19:26:00Z</dcterms:created>
  <dcterms:modified xsi:type="dcterms:W3CDTF">2018-03-17T03:52:29Z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1033-10.2.0.5934</vt:lpwstr>
  </property>
</Properties>
</file>