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notesMasterIdLst>
    <p:notesMasterId r:id="rId35"/>
  </p:notesMasterIdLst>
  <p:sldIdLst>
    <p:sldId id="256" r:id="rId2"/>
    <p:sldId id="279" r:id="rId3"/>
    <p:sldId id="280" r:id="rId4"/>
    <p:sldId id="291" r:id="rId5"/>
    <p:sldId id="257" r:id="rId6"/>
    <p:sldId id="292" r:id="rId7"/>
    <p:sldId id="266" r:id="rId8"/>
    <p:sldId id="293" r:id="rId9"/>
    <p:sldId id="267" r:id="rId10"/>
    <p:sldId id="268" r:id="rId11"/>
    <p:sldId id="269" r:id="rId12"/>
    <p:sldId id="270" r:id="rId13"/>
    <p:sldId id="259" r:id="rId14"/>
    <p:sldId id="271" r:id="rId15"/>
    <p:sldId id="272" r:id="rId16"/>
    <p:sldId id="295" r:id="rId17"/>
    <p:sldId id="296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680848-D5E2-482D-997A-4FF57D7E01E5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034C98-858F-4322-A62F-73555E3BC3DC}">
      <dgm:prSet phldrT="[Text]"/>
      <dgm:spPr/>
      <dgm:t>
        <a:bodyPr/>
        <a:lstStyle/>
        <a:p>
          <a:r>
            <a:rPr lang="en-US" dirty="0"/>
            <a:t>Fundamentals of Cloud APIs [20]</a:t>
          </a:r>
        </a:p>
      </dgm:t>
    </dgm:pt>
    <dgm:pt modelId="{247BAF76-61E4-4CA3-B414-B8F7225BBC42}" type="parTrans" cxnId="{3E09EABE-B755-4842-8AF6-449D2D9114E2}">
      <dgm:prSet/>
      <dgm:spPr/>
      <dgm:t>
        <a:bodyPr/>
        <a:lstStyle/>
        <a:p>
          <a:endParaRPr lang="en-US"/>
        </a:p>
      </dgm:t>
    </dgm:pt>
    <dgm:pt modelId="{5A07DE09-815C-4228-9818-E105EBC64A64}" type="sibTrans" cxnId="{3E09EABE-B755-4842-8AF6-449D2D9114E2}">
      <dgm:prSet/>
      <dgm:spPr/>
      <dgm:t>
        <a:bodyPr/>
        <a:lstStyle/>
        <a:p>
          <a:endParaRPr lang="en-US"/>
        </a:p>
      </dgm:t>
    </dgm:pt>
    <dgm:pt modelId="{459E017A-A5B9-4D42-880E-495BD7E5ED7F}">
      <dgm:prSet phldrT="[Text]"/>
      <dgm:spPr/>
      <dgm:t>
        <a:bodyPr/>
        <a:lstStyle/>
        <a:p>
          <a:r>
            <a:rPr lang="en-US" dirty="0"/>
            <a:t>Cloud APIs and Integration [20]</a:t>
          </a:r>
        </a:p>
      </dgm:t>
    </dgm:pt>
    <dgm:pt modelId="{1D247217-108F-461C-8F1E-4839F784FD7C}" type="parTrans" cxnId="{B9926023-E64F-4C7C-AD85-E3ED279BDB50}">
      <dgm:prSet/>
      <dgm:spPr/>
      <dgm:t>
        <a:bodyPr/>
        <a:lstStyle/>
        <a:p>
          <a:endParaRPr lang="en-US"/>
        </a:p>
      </dgm:t>
    </dgm:pt>
    <dgm:pt modelId="{8F9442AD-B3F9-4199-8EC4-9F8062574130}" type="sibTrans" cxnId="{B9926023-E64F-4C7C-AD85-E3ED279BDB50}">
      <dgm:prSet/>
      <dgm:spPr/>
      <dgm:t>
        <a:bodyPr/>
        <a:lstStyle/>
        <a:p>
          <a:endParaRPr lang="en-US"/>
        </a:p>
      </dgm:t>
    </dgm:pt>
    <dgm:pt modelId="{2A8D2696-B17A-449B-953C-A1B2963C2EF6}">
      <dgm:prSet phldrT="[Text]"/>
      <dgm:spPr/>
      <dgm:t>
        <a:bodyPr/>
        <a:lstStyle/>
        <a:p>
          <a:r>
            <a:rPr lang="en-US" dirty="0"/>
            <a:t>Cloud AI &amp; Machine Learning APIs [20]</a:t>
          </a:r>
        </a:p>
      </dgm:t>
    </dgm:pt>
    <dgm:pt modelId="{2A1CA404-1DD2-415B-BE50-0C8FF2DF96E7}" type="parTrans" cxnId="{4BD3D5CB-5188-495C-9A9A-ABE8D66A2BCC}">
      <dgm:prSet/>
      <dgm:spPr/>
      <dgm:t>
        <a:bodyPr/>
        <a:lstStyle/>
        <a:p>
          <a:endParaRPr lang="en-US"/>
        </a:p>
      </dgm:t>
    </dgm:pt>
    <dgm:pt modelId="{FEB94FB2-5ADF-448E-A163-02CC8D0E763D}" type="sibTrans" cxnId="{4BD3D5CB-5188-495C-9A9A-ABE8D66A2BCC}">
      <dgm:prSet/>
      <dgm:spPr/>
      <dgm:t>
        <a:bodyPr/>
        <a:lstStyle/>
        <a:p>
          <a:endParaRPr lang="en-US"/>
        </a:p>
      </dgm:t>
    </dgm:pt>
    <dgm:pt modelId="{7CFC3220-9B0A-4B99-A38A-C4FC0544B985}">
      <dgm:prSet/>
      <dgm:spPr/>
      <dgm:t>
        <a:bodyPr/>
        <a:lstStyle/>
        <a:p>
          <a:r>
            <a:rPr lang="en-US" dirty="0"/>
            <a:t>Serverless Computing &amp; Microservices [20]</a:t>
          </a:r>
        </a:p>
      </dgm:t>
    </dgm:pt>
    <dgm:pt modelId="{1BB60CB7-DA38-4EC9-AE30-F625F8B660A6}" type="parTrans" cxnId="{B330E1EB-E454-49B4-8581-9EF11BD6B424}">
      <dgm:prSet/>
      <dgm:spPr/>
      <dgm:t>
        <a:bodyPr/>
        <a:lstStyle/>
        <a:p>
          <a:endParaRPr lang="en-US"/>
        </a:p>
      </dgm:t>
    </dgm:pt>
    <dgm:pt modelId="{7555B86F-D592-4206-9E94-DC03D0202CED}" type="sibTrans" cxnId="{B330E1EB-E454-49B4-8581-9EF11BD6B424}">
      <dgm:prSet/>
      <dgm:spPr/>
      <dgm:t>
        <a:bodyPr/>
        <a:lstStyle/>
        <a:p>
          <a:endParaRPr lang="en-US"/>
        </a:p>
      </dgm:t>
    </dgm:pt>
    <dgm:pt modelId="{08FF3998-2667-4C6B-B26A-8061105F85DC}">
      <dgm:prSet/>
      <dgm:spPr/>
      <dgm:t>
        <a:bodyPr/>
        <a:lstStyle/>
        <a:p>
          <a:r>
            <a:rPr lang="en-US" dirty="0"/>
            <a:t>Capstone Project &amp; Industry Use Cases [20]</a:t>
          </a:r>
        </a:p>
      </dgm:t>
    </dgm:pt>
    <dgm:pt modelId="{737705E8-1E1E-448C-8999-D23CF04273B5}" type="parTrans" cxnId="{6C42D426-81ED-481F-9CF6-946DECF74B47}">
      <dgm:prSet/>
      <dgm:spPr/>
      <dgm:t>
        <a:bodyPr/>
        <a:lstStyle/>
        <a:p>
          <a:endParaRPr lang="en-US"/>
        </a:p>
      </dgm:t>
    </dgm:pt>
    <dgm:pt modelId="{F78FCD56-F47F-4230-A826-2AD79DBD8D7B}" type="sibTrans" cxnId="{6C42D426-81ED-481F-9CF6-946DECF74B47}">
      <dgm:prSet/>
      <dgm:spPr/>
      <dgm:t>
        <a:bodyPr/>
        <a:lstStyle/>
        <a:p>
          <a:endParaRPr lang="en-US"/>
        </a:p>
      </dgm:t>
    </dgm:pt>
    <dgm:pt modelId="{DE0F9453-4A8B-484D-8359-65EBDF89227B}" type="pres">
      <dgm:prSet presAssocID="{63680848-D5E2-482D-997A-4FF57D7E01E5}" presName="Name0" presStyleCnt="0">
        <dgm:presLayoutVars>
          <dgm:chMax val="7"/>
          <dgm:chPref val="7"/>
          <dgm:dir/>
        </dgm:presLayoutVars>
      </dgm:prSet>
      <dgm:spPr/>
    </dgm:pt>
    <dgm:pt modelId="{1BF025A6-2284-4DB2-AC0F-3178645CAC0D}" type="pres">
      <dgm:prSet presAssocID="{63680848-D5E2-482D-997A-4FF57D7E01E5}" presName="Name1" presStyleCnt="0"/>
      <dgm:spPr/>
    </dgm:pt>
    <dgm:pt modelId="{5415A3A1-095E-4A32-95B4-98394E4F5C76}" type="pres">
      <dgm:prSet presAssocID="{63680848-D5E2-482D-997A-4FF57D7E01E5}" presName="cycle" presStyleCnt="0"/>
      <dgm:spPr/>
    </dgm:pt>
    <dgm:pt modelId="{A8C8EE83-D046-41A4-B5C8-DE7749E98D2A}" type="pres">
      <dgm:prSet presAssocID="{63680848-D5E2-482D-997A-4FF57D7E01E5}" presName="srcNode" presStyleLbl="node1" presStyleIdx="0" presStyleCnt="5"/>
      <dgm:spPr/>
    </dgm:pt>
    <dgm:pt modelId="{16CBE936-A7E6-4FBE-9499-919AA30E079A}" type="pres">
      <dgm:prSet presAssocID="{63680848-D5E2-482D-997A-4FF57D7E01E5}" presName="conn" presStyleLbl="parChTrans1D2" presStyleIdx="0" presStyleCnt="1"/>
      <dgm:spPr/>
    </dgm:pt>
    <dgm:pt modelId="{602C8D6E-6017-4FB0-831E-9921F1DC6EC8}" type="pres">
      <dgm:prSet presAssocID="{63680848-D5E2-482D-997A-4FF57D7E01E5}" presName="extraNode" presStyleLbl="node1" presStyleIdx="0" presStyleCnt="5"/>
      <dgm:spPr/>
    </dgm:pt>
    <dgm:pt modelId="{9522FCBC-6E3C-45E8-A2CE-CAF9151D1ADB}" type="pres">
      <dgm:prSet presAssocID="{63680848-D5E2-482D-997A-4FF57D7E01E5}" presName="dstNode" presStyleLbl="node1" presStyleIdx="0" presStyleCnt="5"/>
      <dgm:spPr/>
    </dgm:pt>
    <dgm:pt modelId="{DE95B894-1976-4CEB-97C2-09BE30800890}" type="pres">
      <dgm:prSet presAssocID="{51034C98-858F-4322-A62F-73555E3BC3DC}" presName="text_1" presStyleLbl="node1" presStyleIdx="0" presStyleCnt="5">
        <dgm:presLayoutVars>
          <dgm:bulletEnabled val="1"/>
        </dgm:presLayoutVars>
      </dgm:prSet>
      <dgm:spPr/>
    </dgm:pt>
    <dgm:pt modelId="{9471E3D8-1351-4F18-A057-C94BCB3F6920}" type="pres">
      <dgm:prSet presAssocID="{51034C98-858F-4322-A62F-73555E3BC3DC}" presName="accent_1" presStyleCnt="0"/>
      <dgm:spPr/>
    </dgm:pt>
    <dgm:pt modelId="{F7A29801-3E09-4080-9DB5-6DC8A98648A1}" type="pres">
      <dgm:prSet presAssocID="{51034C98-858F-4322-A62F-73555E3BC3DC}" presName="accentRepeatNode" presStyleLbl="solidFgAcc1" presStyleIdx="0" presStyleCnt="5"/>
      <dgm:spPr/>
    </dgm:pt>
    <dgm:pt modelId="{8A6359EF-791B-4A0C-B9F9-C04BD2A278A2}" type="pres">
      <dgm:prSet presAssocID="{459E017A-A5B9-4D42-880E-495BD7E5ED7F}" presName="text_2" presStyleLbl="node1" presStyleIdx="1" presStyleCnt="5">
        <dgm:presLayoutVars>
          <dgm:bulletEnabled val="1"/>
        </dgm:presLayoutVars>
      </dgm:prSet>
      <dgm:spPr/>
    </dgm:pt>
    <dgm:pt modelId="{37E32008-CD5E-4813-9B03-0C8EA2E5F695}" type="pres">
      <dgm:prSet presAssocID="{459E017A-A5B9-4D42-880E-495BD7E5ED7F}" presName="accent_2" presStyleCnt="0"/>
      <dgm:spPr/>
    </dgm:pt>
    <dgm:pt modelId="{CD70F312-A841-450A-BFC2-6E9F6267AAA2}" type="pres">
      <dgm:prSet presAssocID="{459E017A-A5B9-4D42-880E-495BD7E5ED7F}" presName="accentRepeatNode" presStyleLbl="solidFgAcc1" presStyleIdx="1" presStyleCnt="5"/>
      <dgm:spPr/>
    </dgm:pt>
    <dgm:pt modelId="{5260D14B-8172-46E7-BC27-788EC772DF82}" type="pres">
      <dgm:prSet presAssocID="{2A8D2696-B17A-449B-953C-A1B2963C2EF6}" presName="text_3" presStyleLbl="node1" presStyleIdx="2" presStyleCnt="5">
        <dgm:presLayoutVars>
          <dgm:bulletEnabled val="1"/>
        </dgm:presLayoutVars>
      </dgm:prSet>
      <dgm:spPr/>
    </dgm:pt>
    <dgm:pt modelId="{626B9109-B8CA-45CD-997B-30E1D8AA97C3}" type="pres">
      <dgm:prSet presAssocID="{2A8D2696-B17A-449B-953C-A1B2963C2EF6}" presName="accent_3" presStyleCnt="0"/>
      <dgm:spPr/>
    </dgm:pt>
    <dgm:pt modelId="{7DAF9E02-2173-480D-AEF1-7BA5C78A62A5}" type="pres">
      <dgm:prSet presAssocID="{2A8D2696-B17A-449B-953C-A1B2963C2EF6}" presName="accentRepeatNode" presStyleLbl="solidFgAcc1" presStyleIdx="2" presStyleCnt="5"/>
      <dgm:spPr/>
    </dgm:pt>
    <dgm:pt modelId="{53D439F4-816C-462E-8FF6-A09F425AD1DF}" type="pres">
      <dgm:prSet presAssocID="{7CFC3220-9B0A-4B99-A38A-C4FC0544B985}" presName="text_4" presStyleLbl="node1" presStyleIdx="3" presStyleCnt="5">
        <dgm:presLayoutVars>
          <dgm:bulletEnabled val="1"/>
        </dgm:presLayoutVars>
      </dgm:prSet>
      <dgm:spPr/>
    </dgm:pt>
    <dgm:pt modelId="{E194D70C-E6B9-486D-9FC0-42CF245ACAE0}" type="pres">
      <dgm:prSet presAssocID="{7CFC3220-9B0A-4B99-A38A-C4FC0544B985}" presName="accent_4" presStyleCnt="0"/>
      <dgm:spPr/>
    </dgm:pt>
    <dgm:pt modelId="{A40387FC-A3B0-4901-9B0C-DB9CCA2DF343}" type="pres">
      <dgm:prSet presAssocID="{7CFC3220-9B0A-4B99-A38A-C4FC0544B985}" presName="accentRepeatNode" presStyleLbl="solidFgAcc1" presStyleIdx="3" presStyleCnt="5"/>
      <dgm:spPr/>
    </dgm:pt>
    <dgm:pt modelId="{C1F22EB0-8D9B-4F72-90E9-57D3B4659AE2}" type="pres">
      <dgm:prSet presAssocID="{08FF3998-2667-4C6B-B26A-8061105F85DC}" presName="text_5" presStyleLbl="node1" presStyleIdx="4" presStyleCnt="5">
        <dgm:presLayoutVars>
          <dgm:bulletEnabled val="1"/>
        </dgm:presLayoutVars>
      </dgm:prSet>
      <dgm:spPr/>
    </dgm:pt>
    <dgm:pt modelId="{D650FAE2-A3E9-45A5-B46C-E03450AA63F5}" type="pres">
      <dgm:prSet presAssocID="{08FF3998-2667-4C6B-B26A-8061105F85DC}" presName="accent_5" presStyleCnt="0"/>
      <dgm:spPr/>
    </dgm:pt>
    <dgm:pt modelId="{97E56B37-D8DD-4FFA-B52C-F3068AA69F50}" type="pres">
      <dgm:prSet presAssocID="{08FF3998-2667-4C6B-B26A-8061105F85DC}" presName="accentRepeatNode" presStyleLbl="solidFgAcc1" presStyleIdx="4" presStyleCnt="5"/>
      <dgm:spPr/>
    </dgm:pt>
  </dgm:ptLst>
  <dgm:cxnLst>
    <dgm:cxn modelId="{B9926023-E64F-4C7C-AD85-E3ED279BDB50}" srcId="{63680848-D5E2-482D-997A-4FF57D7E01E5}" destId="{459E017A-A5B9-4D42-880E-495BD7E5ED7F}" srcOrd="1" destOrd="0" parTransId="{1D247217-108F-461C-8F1E-4839F784FD7C}" sibTransId="{8F9442AD-B3F9-4199-8EC4-9F8062574130}"/>
    <dgm:cxn modelId="{6C42D426-81ED-481F-9CF6-946DECF74B47}" srcId="{63680848-D5E2-482D-997A-4FF57D7E01E5}" destId="{08FF3998-2667-4C6B-B26A-8061105F85DC}" srcOrd="4" destOrd="0" parTransId="{737705E8-1E1E-448C-8999-D23CF04273B5}" sibTransId="{F78FCD56-F47F-4230-A826-2AD79DBD8D7B}"/>
    <dgm:cxn modelId="{53DBF036-5773-451C-B9B6-4207C7C6D599}" type="presOf" srcId="{7CFC3220-9B0A-4B99-A38A-C4FC0544B985}" destId="{53D439F4-816C-462E-8FF6-A09F425AD1DF}" srcOrd="0" destOrd="0" presId="urn:microsoft.com/office/officeart/2008/layout/VerticalCurvedList"/>
    <dgm:cxn modelId="{80908F3C-E1C3-4E9A-BBF0-F16387C63C1B}" type="presOf" srcId="{5A07DE09-815C-4228-9818-E105EBC64A64}" destId="{16CBE936-A7E6-4FBE-9499-919AA30E079A}" srcOrd="0" destOrd="0" presId="urn:microsoft.com/office/officeart/2008/layout/VerticalCurvedList"/>
    <dgm:cxn modelId="{9342FE4E-449E-458C-8EED-A761FD2BF6C5}" type="presOf" srcId="{459E017A-A5B9-4D42-880E-495BD7E5ED7F}" destId="{8A6359EF-791B-4A0C-B9F9-C04BD2A278A2}" srcOrd="0" destOrd="0" presId="urn:microsoft.com/office/officeart/2008/layout/VerticalCurvedList"/>
    <dgm:cxn modelId="{740E507C-B374-4923-AC7B-42E0549F286F}" type="presOf" srcId="{2A8D2696-B17A-449B-953C-A1B2963C2EF6}" destId="{5260D14B-8172-46E7-BC27-788EC772DF82}" srcOrd="0" destOrd="0" presId="urn:microsoft.com/office/officeart/2008/layout/VerticalCurvedList"/>
    <dgm:cxn modelId="{A6DFF38A-0FA5-4727-9A6E-EB3E7C9E95AC}" type="presOf" srcId="{08FF3998-2667-4C6B-B26A-8061105F85DC}" destId="{C1F22EB0-8D9B-4F72-90E9-57D3B4659AE2}" srcOrd="0" destOrd="0" presId="urn:microsoft.com/office/officeart/2008/layout/VerticalCurvedList"/>
    <dgm:cxn modelId="{3E09EABE-B755-4842-8AF6-449D2D9114E2}" srcId="{63680848-D5E2-482D-997A-4FF57D7E01E5}" destId="{51034C98-858F-4322-A62F-73555E3BC3DC}" srcOrd="0" destOrd="0" parTransId="{247BAF76-61E4-4CA3-B414-B8F7225BBC42}" sibTransId="{5A07DE09-815C-4228-9818-E105EBC64A64}"/>
    <dgm:cxn modelId="{4BD3D5CB-5188-495C-9A9A-ABE8D66A2BCC}" srcId="{63680848-D5E2-482D-997A-4FF57D7E01E5}" destId="{2A8D2696-B17A-449B-953C-A1B2963C2EF6}" srcOrd="2" destOrd="0" parTransId="{2A1CA404-1DD2-415B-BE50-0C8FF2DF96E7}" sibTransId="{FEB94FB2-5ADF-448E-A163-02CC8D0E763D}"/>
    <dgm:cxn modelId="{CFD27DD1-0E51-42E1-9D9A-2DB4FF54E241}" type="presOf" srcId="{63680848-D5E2-482D-997A-4FF57D7E01E5}" destId="{DE0F9453-4A8B-484D-8359-65EBDF89227B}" srcOrd="0" destOrd="0" presId="urn:microsoft.com/office/officeart/2008/layout/VerticalCurvedList"/>
    <dgm:cxn modelId="{2C4DD3E4-3C8A-4703-B0F1-6F9612B9973B}" type="presOf" srcId="{51034C98-858F-4322-A62F-73555E3BC3DC}" destId="{DE95B894-1976-4CEB-97C2-09BE30800890}" srcOrd="0" destOrd="0" presId="urn:microsoft.com/office/officeart/2008/layout/VerticalCurvedList"/>
    <dgm:cxn modelId="{B330E1EB-E454-49B4-8581-9EF11BD6B424}" srcId="{63680848-D5E2-482D-997A-4FF57D7E01E5}" destId="{7CFC3220-9B0A-4B99-A38A-C4FC0544B985}" srcOrd="3" destOrd="0" parTransId="{1BB60CB7-DA38-4EC9-AE30-F625F8B660A6}" sibTransId="{7555B86F-D592-4206-9E94-DC03D0202CED}"/>
    <dgm:cxn modelId="{317EEE67-C98B-4961-996F-103E63C8BC6C}" type="presParOf" srcId="{DE0F9453-4A8B-484D-8359-65EBDF89227B}" destId="{1BF025A6-2284-4DB2-AC0F-3178645CAC0D}" srcOrd="0" destOrd="0" presId="urn:microsoft.com/office/officeart/2008/layout/VerticalCurvedList"/>
    <dgm:cxn modelId="{5BD5D2EC-49BF-4A48-AF8E-0E933661D7BF}" type="presParOf" srcId="{1BF025A6-2284-4DB2-AC0F-3178645CAC0D}" destId="{5415A3A1-095E-4A32-95B4-98394E4F5C76}" srcOrd="0" destOrd="0" presId="urn:microsoft.com/office/officeart/2008/layout/VerticalCurvedList"/>
    <dgm:cxn modelId="{8509C896-5BFA-43B7-8283-0CAE24AFF29F}" type="presParOf" srcId="{5415A3A1-095E-4A32-95B4-98394E4F5C76}" destId="{A8C8EE83-D046-41A4-B5C8-DE7749E98D2A}" srcOrd="0" destOrd="0" presId="urn:microsoft.com/office/officeart/2008/layout/VerticalCurvedList"/>
    <dgm:cxn modelId="{3E51B289-FC96-4531-AF18-CC178BC4B69D}" type="presParOf" srcId="{5415A3A1-095E-4A32-95B4-98394E4F5C76}" destId="{16CBE936-A7E6-4FBE-9499-919AA30E079A}" srcOrd="1" destOrd="0" presId="urn:microsoft.com/office/officeart/2008/layout/VerticalCurvedList"/>
    <dgm:cxn modelId="{6239DADB-5B9C-47C5-9B89-898383698F6B}" type="presParOf" srcId="{5415A3A1-095E-4A32-95B4-98394E4F5C76}" destId="{602C8D6E-6017-4FB0-831E-9921F1DC6EC8}" srcOrd="2" destOrd="0" presId="urn:microsoft.com/office/officeart/2008/layout/VerticalCurvedList"/>
    <dgm:cxn modelId="{2B58E714-1E64-40C8-B3FF-5879FFD621A5}" type="presParOf" srcId="{5415A3A1-095E-4A32-95B4-98394E4F5C76}" destId="{9522FCBC-6E3C-45E8-A2CE-CAF9151D1ADB}" srcOrd="3" destOrd="0" presId="urn:microsoft.com/office/officeart/2008/layout/VerticalCurvedList"/>
    <dgm:cxn modelId="{960AF7AA-7A08-47F0-BD80-DC4209D17AFA}" type="presParOf" srcId="{1BF025A6-2284-4DB2-AC0F-3178645CAC0D}" destId="{DE95B894-1976-4CEB-97C2-09BE30800890}" srcOrd="1" destOrd="0" presId="urn:microsoft.com/office/officeart/2008/layout/VerticalCurvedList"/>
    <dgm:cxn modelId="{9BE1C587-A770-422B-B750-EB96662E4B40}" type="presParOf" srcId="{1BF025A6-2284-4DB2-AC0F-3178645CAC0D}" destId="{9471E3D8-1351-4F18-A057-C94BCB3F6920}" srcOrd="2" destOrd="0" presId="urn:microsoft.com/office/officeart/2008/layout/VerticalCurvedList"/>
    <dgm:cxn modelId="{83A8706E-9283-400F-B76A-863C733555CC}" type="presParOf" srcId="{9471E3D8-1351-4F18-A057-C94BCB3F6920}" destId="{F7A29801-3E09-4080-9DB5-6DC8A98648A1}" srcOrd="0" destOrd="0" presId="urn:microsoft.com/office/officeart/2008/layout/VerticalCurvedList"/>
    <dgm:cxn modelId="{997BD90D-979F-4319-AFF1-8730339B7524}" type="presParOf" srcId="{1BF025A6-2284-4DB2-AC0F-3178645CAC0D}" destId="{8A6359EF-791B-4A0C-B9F9-C04BD2A278A2}" srcOrd="3" destOrd="0" presId="urn:microsoft.com/office/officeart/2008/layout/VerticalCurvedList"/>
    <dgm:cxn modelId="{25E7C5B4-DE1F-4B12-AEC2-7E7D954D8A8C}" type="presParOf" srcId="{1BF025A6-2284-4DB2-AC0F-3178645CAC0D}" destId="{37E32008-CD5E-4813-9B03-0C8EA2E5F695}" srcOrd="4" destOrd="0" presId="urn:microsoft.com/office/officeart/2008/layout/VerticalCurvedList"/>
    <dgm:cxn modelId="{70548096-0CBA-461F-BCB4-58654C30CC17}" type="presParOf" srcId="{37E32008-CD5E-4813-9B03-0C8EA2E5F695}" destId="{CD70F312-A841-450A-BFC2-6E9F6267AAA2}" srcOrd="0" destOrd="0" presId="urn:microsoft.com/office/officeart/2008/layout/VerticalCurvedList"/>
    <dgm:cxn modelId="{3FC13C31-2D8F-4ADF-ACF3-BDAC0BCC1739}" type="presParOf" srcId="{1BF025A6-2284-4DB2-AC0F-3178645CAC0D}" destId="{5260D14B-8172-46E7-BC27-788EC772DF82}" srcOrd="5" destOrd="0" presId="urn:microsoft.com/office/officeart/2008/layout/VerticalCurvedList"/>
    <dgm:cxn modelId="{2B8B9B9D-20C3-473C-8952-C1EEABF7C799}" type="presParOf" srcId="{1BF025A6-2284-4DB2-AC0F-3178645CAC0D}" destId="{626B9109-B8CA-45CD-997B-30E1D8AA97C3}" srcOrd="6" destOrd="0" presId="urn:microsoft.com/office/officeart/2008/layout/VerticalCurvedList"/>
    <dgm:cxn modelId="{69D9908F-78BD-416A-8CBB-74A087BDEC1C}" type="presParOf" srcId="{626B9109-B8CA-45CD-997B-30E1D8AA97C3}" destId="{7DAF9E02-2173-480D-AEF1-7BA5C78A62A5}" srcOrd="0" destOrd="0" presId="urn:microsoft.com/office/officeart/2008/layout/VerticalCurvedList"/>
    <dgm:cxn modelId="{AD4011E1-F4DC-47C3-B568-832DB4A12423}" type="presParOf" srcId="{1BF025A6-2284-4DB2-AC0F-3178645CAC0D}" destId="{53D439F4-816C-462E-8FF6-A09F425AD1DF}" srcOrd="7" destOrd="0" presId="urn:microsoft.com/office/officeart/2008/layout/VerticalCurvedList"/>
    <dgm:cxn modelId="{CCECDDFE-7B66-4024-9023-A354F0007925}" type="presParOf" srcId="{1BF025A6-2284-4DB2-AC0F-3178645CAC0D}" destId="{E194D70C-E6B9-486D-9FC0-42CF245ACAE0}" srcOrd="8" destOrd="0" presId="urn:microsoft.com/office/officeart/2008/layout/VerticalCurvedList"/>
    <dgm:cxn modelId="{2FA52330-617E-40F9-AAF1-3519408C8D90}" type="presParOf" srcId="{E194D70C-E6B9-486D-9FC0-42CF245ACAE0}" destId="{A40387FC-A3B0-4901-9B0C-DB9CCA2DF343}" srcOrd="0" destOrd="0" presId="urn:microsoft.com/office/officeart/2008/layout/VerticalCurvedList"/>
    <dgm:cxn modelId="{F32251E0-8412-4770-B26C-35B9BE070C15}" type="presParOf" srcId="{1BF025A6-2284-4DB2-AC0F-3178645CAC0D}" destId="{C1F22EB0-8D9B-4F72-90E9-57D3B4659AE2}" srcOrd="9" destOrd="0" presId="urn:microsoft.com/office/officeart/2008/layout/VerticalCurvedList"/>
    <dgm:cxn modelId="{13F19BE1-41D0-48E1-B898-7443C443F4F8}" type="presParOf" srcId="{1BF025A6-2284-4DB2-AC0F-3178645CAC0D}" destId="{D650FAE2-A3E9-45A5-B46C-E03450AA63F5}" srcOrd="10" destOrd="0" presId="urn:microsoft.com/office/officeart/2008/layout/VerticalCurvedList"/>
    <dgm:cxn modelId="{66407256-E697-4EBC-9CB5-F2035E14141F}" type="presParOf" srcId="{D650FAE2-A3E9-45A5-B46C-E03450AA63F5}" destId="{97E56B37-D8DD-4FFA-B52C-F3068AA69F5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BE936-A7E6-4FBE-9499-919AA30E079A}">
      <dsp:nvSpPr>
        <dsp:cNvPr id="0" name=""/>
        <dsp:cNvSpPr/>
      </dsp:nvSpPr>
      <dsp:spPr>
        <a:xfrm>
          <a:off x="-5881580" y="-900103"/>
          <a:ext cx="7001969" cy="7001969"/>
        </a:xfrm>
        <a:prstGeom prst="blockArc">
          <a:avLst>
            <a:gd name="adj1" fmla="val 18900000"/>
            <a:gd name="adj2" fmla="val 2700000"/>
            <a:gd name="adj3" fmla="val 308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5B894-1976-4CEB-97C2-09BE30800890}">
      <dsp:nvSpPr>
        <dsp:cNvPr id="0" name=""/>
        <dsp:cNvSpPr/>
      </dsp:nvSpPr>
      <dsp:spPr>
        <a:xfrm>
          <a:off x="489674" y="325006"/>
          <a:ext cx="6067355" cy="6504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1627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Fundamentals of Cloud APIs [20]</a:t>
          </a:r>
        </a:p>
      </dsp:txBody>
      <dsp:txXfrm>
        <a:off x="489674" y="325006"/>
        <a:ext cx="6067355" cy="650428"/>
      </dsp:txXfrm>
    </dsp:sp>
    <dsp:sp modelId="{F7A29801-3E09-4080-9DB5-6DC8A98648A1}">
      <dsp:nvSpPr>
        <dsp:cNvPr id="0" name=""/>
        <dsp:cNvSpPr/>
      </dsp:nvSpPr>
      <dsp:spPr>
        <a:xfrm>
          <a:off x="83156" y="243702"/>
          <a:ext cx="813035" cy="81303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A6359EF-791B-4A0C-B9F9-C04BD2A278A2}">
      <dsp:nvSpPr>
        <dsp:cNvPr id="0" name=""/>
        <dsp:cNvSpPr/>
      </dsp:nvSpPr>
      <dsp:spPr>
        <a:xfrm>
          <a:off x="955752" y="1300336"/>
          <a:ext cx="5601277" cy="6504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1627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Cloud APIs and Integration [20]</a:t>
          </a:r>
        </a:p>
      </dsp:txBody>
      <dsp:txXfrm>
        <a:off x="955752" y="1300336"/>
        <a:ext cx="5601277" cy="650428"/>
      </dsp:txXfrm>
    </dsp:sp>
    <dsp:sp modelId="{CD70F312-A841-450A-BFC2-6E9F6267AAA2}">
      <dsp:nvSpPr>
        <dsp:cNvPr id="0" name=""/>
        <dsp:cNvSpPr/>
      </dsp:nvSpPr>
      <dsp:spPr>
        <a:xfrm>
          <a:off x="549234" y="1219033"/>
          <a:ext cx="813035" cy="81303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260D14B-8172-46E7-BC27-788EC772DF82}">
      <dsp:nvSpPr>
        <dsp:cNvPr id="0" name=""/>
        <dsp:cNvSpPr/>
      </dsp:nvSpPr>
      <dsp:spPr>
        <a:xfrm>
          <a:off x="1098800" y="2275667"/>
          <a:ext cx="5458228" cy="6504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1627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Cloud AI &amp; Machine Learning APIs [20]</a:t>
          </a:r>
        </a:p>
      </dsp:txBody>
      <dsp:txXfrm>
        <a:off x="1098800" y="2275667"/>
        <a:ext cx="5458228" cy="650428"/>
      </dsp:txXfrm>
    </dsp:sp>
    <dsp:sp modelId="{7DAF9E02-2173-480D-AEF1-7BA5C78A62A5}">
      <dsp:nvSpPr>
        <dsp:cNvPr id="0" name=""/>
        <dsp:cNvSpPr/>
      </dsp:nvSpPr>
      <dsp:spPr>
        <a:xfrm>
          <a:off x="692283" y="2194363"/>
          <a:ext cx="813035" cy="81303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3D439F4-816C-462E-8FF6-A09F425AD1DF}">
      <dsp:nvSpPr>
        <dsp:cNvPr id="0" name=""/>
        <dsp:cNvSpPr/>
      </dsp:nvSpPr>
      <dsp:spPr>
        <a:xfrm>
          <a:off x="955752" y="3250997"/>
          <a:ext cx="5601277" cy="6504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1627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Serverless Computing &amp; Microservices [20]</a:t>
          </a:r>
        </a:p>
      </dsp:txBody>
      <dsp:txXfrm>
        <a:off x="955752" y="3250997"/>
        <a:ext cx="5601277" cy="650428"/>
      </dsp:txXfrm>
    </dsp:sp>
    <dsp:sp modelId="{A40387FC-A3B0-4901-9B0C-DB9CCA2DF343}">
      <dsp:nvSpPr>
        <dsp:cNvPr id="0" name=""/>
        <dsp:cNvSpPr/>
      </dsp:nvSpPr>
      <dsp:spPr>
        <a:xfrm>
          <a:off x="549234" y="3169694"/>
          <a:ext cx="813035" cy="81303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1F22EB0-8D9B-4F72-90E9-57D3B4659AE2}">
      <dsp:nvSpPr>
        <dsp:cNvPr id="0" name=""/>
        <dsp:cNvSpPr/>
      </dsp:nvSpPr>
      <dsp:spPr>
        <a:xfrm>
          <a:off x="489674" y="4226328"/>
          <a:ext cx="6067355" cy="6504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1627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Capstone Project &amp; Industry Use Cases [20]</a:t>
          </a:r>
        </a:p>
      </dsp:txBody>
      <dsp:txXfrm>
        <a:off x="489674" y="4226328"/>
        <a:ext cx="6067355" cy="650428"/>
      </dsp:txXfrm>
    </dsp:sp>
    <dsp:sp modelId="{97E56B37-D8DD-4FFA-B52C-F3068AA69F50}">
      <dsp:nvSpPr>
        <dsp:cNvPr id="0" name=""/>
        <dsp:cNvSpPr/>
      </dsp:nvSpPr>
      <dsp:spPr>
        <a:xfrm>
          <a:off x="83156" y="4145024"/>
          <a:ext cx="813035" cy="81303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8076A-D574-4B7D-875D-684B42DBFA0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C6D42-5125-4E67-9CA1-726F1257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1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C6D42-5125-4E67-9CA1-726F1257ED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C921-16B9-4F28-B721-048C2ED429FD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9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BA7F-8F4E-470C-960C-1040A481FFED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5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F0F4-ECEB-47D3-8494-9F89F061E9B9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3659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7546-2094-4C45-85F9-9EB65BD31E91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20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5C57-E3D2-421F-B6A8-ACA50BBCED8F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8119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9227-2AAE-4723-9381-24BB9FC343F3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07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F943-A802-4CD5-AD8D-4E2FD18F0252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05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48B0-663D-4198-B1E0-5F26FFC6CE17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4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0AA-141B-4C4A-85BB-7A4CE7F2510E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2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C9A4-745D-4645-9964-DEDB059ECF22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14F8-7DA4-4E40-88DB-5604CEAC6BC7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7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0E98-9297-4160-BB81-7AA9EA2E2068}" type="datetime1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0507-9B17-4250-B827-EF9F533F1CD1}" type="datetime1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C0EB-B0BE-4F90-AA47-B8BC78B2459C}" type="datetime1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9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6A07-7EDE-4148-B0A4-AB5EB8C8B795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1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3C54-5CE0-4215-8ABD-00B7ACE85B3C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4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E655-055F-4152-9D60-3FC72524143F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9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api/one-call-3#ho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CAS610MJ:</a:t>
            </a:r>
            <a:r>
              <a:rPr lang="en-US" b="1" dirty="0"/>
              <a:t> Cloud API's and Services </a:t>
            </a:r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BE595E3-3031-7731-BD25-4B4B09386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5D84-505A-AD7B-4552-860E946A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52" y="12167"/>
            <a:ext cx="8229600" cy="555096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Characteristics of Cloud API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3AE9-5BB2-6FDD-6505-8C09B63EA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85" y="3438515"/>
            <a:ext cx="8469875" cy="324571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600" b="1" dirty="0"/>
              <a:t>On-Demand Self-Service</a:t>
            </a:r>
            <a:r>
              <a:rPr lang="en-US" sz="1600" dirty="0"/>
              <a:t>: Users can provision resources as needed without human intervention from the service provider.</a:t>
            </a:r>
          </a:p>
          <a:p>
            <a:r>
              <a:rPr lang="en-US" sz="1600" b="1" dirty="0"/>
              <a:t>Broad Network Access</a:t>
            </a:r>
            <a:r>
              <a:rPr lang="en-US" sz="1600" dirty="0"/>
              <a:t>: Services are accessible over the network and can be accessed through standard mechanisms.</a:t>
            </a:r>
          </a:p>
          <a:p>
            <a:r>
              <a:rPr lang="en-US" sz="1600" b="1" dirty="0"/>
              <a:t>Resource Pooling</a:t>
            </a:r>
            <a:r>
              <a:rPr lang="en-US" sz="1600" dirty="0"/>
              <a:t>: Computing resources are pooled to serve multiple users, with different physical and virtual resources dynamically assigned and reassigned according to demand.</a:t>
            </a:r>
          </a:p>
          <a:p>
            <a:r>
              <a:rPr lang="en-US" sz="1600" b="1" dirty="0"/>
              <a:t>Rapid Elasticity</a:t>
            </a:r>
            <a:r>
              <a:rPr lang="en-US" sz="1600" dirty="0"/>
              <a:t>: Services can be rapidly scaled up or down to accommodate changing demand.</a:t>
            </a:r>
          </a:p>
          <a:p>
            <a:r>
              <a:rPr lang="en-US" sz="1600" b="1" dirty="0"/>
              <a:t>Measured Service</a:t>
            </a:r>
            <a:r>
              <a:rPr lang="en-US" sz="1600" dirty="0"/>
              <a:t>: Cloud systems automatically control and optimize resource usage by leveraging metering capabilities.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1E21D-DAB3-7B47-69A4-817E19651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85" y="714592"/>
            <a:ext cx="5536175" cy="246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56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D2B57-121A-DED8-38E7-F89CFBD1B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9082-5B73-64DF-EA98-72BCAE990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52" y="12160"/>
            <a:ext cx="8229600" cy="546630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Cloud API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00072-4078-868D-94B7-058C9B687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9001"/>
            <a:ext cx="8229600" cy="569378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1600" dirty="0"/>
              <a:t>Cloud APIs can be categorized based on the protocol, architecture, and functionality they support. </a:t>
            </a:r>
          </a:p>
          <a:p>
            <a:endParaRPr lang="en-US" sz="1600" dirty="0"/>
          </a:p>
          <a:p>
            <a:r>
              <a:rPr lang="en-US" sz="1600" dirty="0"/>
              <a:t>The four major types are:</a:t>
            </a:r>
          </a:p>
          <a:p>
            <a:pPr lvl="1"/>
            <a:r>
              <a:rPr lang="en-US" sz="1200" b="1" dirty="0"/>
              <a:t>RESTful APIs (Representational State Transfer)</a:t>
            </a:r>
          </a:p>
          <a:p>
            <a:pPr lvl="1"/>
            <a:r>
              <a:rPr lang="en-US" sz="1200" b="1" dirty="0"/>
              <a:t>SOAP APIs (Simple Object Access Protocol)</a:t>
            </a:r>
          </a:p>
          <a:p>
            <a:pPr lvl="1"/>
            <a:r>
              <a:rPr lang="en-US" sz="1200" b="1" dirty="0" err="1"/>
              <a:t>GraphQL</a:t>
            </a:r>
            <a:r>
              <a:rPr lang="en-US" sz="1200" b="1" dirty="0"/>
              <a:t> APIs</a:t>
            </a:r>
          </a:p>
          <a:p>
            <a:pPr lvl="1"/>
            <a:r>
              <a:rPr lang="en-US" sz="1200" b="1" dirty="0"/>
              <a:t>WebSocket APIs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RESTful APIs (Representational State Transfer)</a:t>
            </a:r>
          </a:p>
          <a:p>
            <a:r>
              <a:rPr lang="en-US" sz="1600" b="1" dirty="0"/>
              <a:t>Overview:</a:t>
            </a:r>
          </a:p>
          <a:p>
            <a:pPr lvl="1"/>
            <a:r>
              <a:rPr lang="en-US" sz="1200" dirty="0"/>
              <a:t>Most widely used in modern cloud environments.</a:t>
            </a:r>
          </a:p>
          <a:p>
            <a:pPr lvl="1"/>
            <a:r>
              <a:rPr lang="en-US" sz="1200" dirty="0"/>
              <a:t>Based on </a:t>
            </a:r>
            <a:r>
              <a:rPr lang="en-US" sz="1200" b="1" dirty="0"/>
              <a:t>HTTP</a:t>
            </a:r>
            <a:r>
              <a:rPr lang="en-US" sz="1200" dirty="0"/>
              <a:t> protocol and </a:t>
            </a:r>
            <a:r>
              <a:rPr lang="en-US" sz="1200" b="1" dirty="0"/>
              <a:t>stateless communication</a:t>
            </a:r>
            <a:r>
              <a:rPr lang="en-US" sz="1200" dirty="0"/>
              <a:t>.</a:t>
            </a:r>
          </a:p>
          <a:p>
            <a:pPr lvl="1"/>
            <a:r>
              <a:rPr lang="en-US" sz="1200" dirty="0"/>
              <a:t>Uses standard HTTP methods: </a:t>
            </a:r>
            <a:r>
              <a:rPr lang="en-US" sz="1200" b="1" dirty="0"/>
              <a:t>GET, POST, PUT, DELETE</a:t>
            </a:r>
            <a:r>
              <a:rPr lang="en-US" sz="1200" dirty="0"/>
              <a:t>.</a:t>
            </a:r>
          </a:p>
          <a:p>
            <a:r>
              <a:rPr lang="en-US" sz="1600" b="1" dirty="0"/>
              <a:t>Key Features:</a:t>
            </a:r>
          </a:p>
          <a:p>
            <a:pPr lvl="1"/>
            <a:r>
              <a:rPr lang="en-US" sz="1200" dirty="0"/>
              <a:t>Lightweight, scalable, and fast.</a:t>
            </a:r>
          </a:p>
          <a:p>
            <a:pPr lvl="1"/>
            <a:r>
              <a:rPr lang="en-US" sz="1200" dirty="0"/>
              <a:t>Uses </a:t>
            </a:r>
            <a:r>
              <a:rPr lang="en-US" sz="1200" b="1" dirty="0"/>
              <a:t>JSON</a:t>
            </a:r>
            <a:r>
              <a:rPr lang="en-US" sz="1200" dirty="0"/>
              <a:t> or </a:t>
            </a:r>
            <a:r>
              <a:rPr lang="en-US" sz="1200" b="1" dirty="0"/>
              <a:t>XML</a:t>
            </a:r>
            <a:r>
              <a:rPr lang="en-US" sz="1200" dirty="0"/>
              <a:t> for data exchange.</a:t>
            </a:r>
          </a:p>
          <a:p>
            <a:pPr lvl="1"/>
            <a:r>
              <a:rPr lang="en-US" sz="1200" dirty="0"/>
              <a:t>Easy to integrate with web and mobile apps.</a:t>
            </a:r>
          </a:p>
          <a:p>
            <a:r>
              <a:rPr lang="en-US" sz="1600" b="1" dirty="0"/>
              <a:t>Example Use Case:</a:t>
            </a:r>
          </a:p>
          <a:p>
            <a:pPr lvl="1"/>
            <a:r>
              <a:rPr lang="en-US" sz="1200" dirty="0"/>
              <a:t>AWS S3 REST API to upload, download, or delete files from a storage bucket.</a:t>
            </a:r>
          </a:p>
          <a:p>
            <a:endParaRPr lang="en-US" sz="1600" dirty="0"/>
          </a:p>
          <a:p>
            <a:endParaRPr lang="en-US" sz="1600" dirty="0"/>
          </a:p>
          <a:p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98711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0BE93-40A1-A057-0DC6-4AE2152BD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6BA7-7551-FC81-97DA-787609C05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52" y="12169"/>
            <a:ext cx="8229600" cy="546630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Cloud API [Continue….]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726D3-65B2-3D38-D246-DA2DEA8C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28133"/>
            <a:ext cx="8229600" cy="601133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b="1" dirty="0"/>
              <a:t>SOAP APIs (Simple Object Access Protocol)</a:t>
            </a:r>
          </a:p>
          <a:p>
            <a:r>
              <a:rPr lang="en-US" sz="1200" b="1" dirty="0"/>
              <a:t>Overview:</a:t>
            </a:r>
          </a:p>
          <a:p>
            <a:pPr lvl="1"/>
            <a:r>
              <a:rPr lang="en-US" sz="900" dirty="0"/>
              <a:t>A protocol-based API that uses </a:t>
            </a:r>
            <a:r>
              <a:rPr lang="en-US" sz="900" b="1" dirty="0"/>
              <a:t>XML messaging</a:t>
            </a:r>
            <a:r>
              <a:rPr lang="en-US" sz="900" dirty="0"/>
              <a:t>.</a:t>
            </a:r>
          </a:p>
          <a:p>
            <a:pPr lvl="1"/>
            <a:r>
              <a:rPr lang="en-US" sz="900" dirty="0"/>
              <a:t>Operates over HTTP, SMTP, TCP, or more.</a:t>
            </a:r>
          </a:p>
          <a:p>
            <a:pPr lvl="1"/>
            <a:r>
              <a:rPr lang="en-US" sz="900" dirty="0"/>
              <a:t>Requires </a:t>
            </a:r>
            <a:r>
              <a:rPr lang="en-US" sz="900" b="1" dirty="0"/>
              <a:t>WSDL (Web Services Description Language)</a:t>
            </a:r>
            <a:r>
              <a:rPr lang="en-US" sz="900" dirty="0"/>
              <a:t> for description.</a:t>
            </a:r>
          </a:p>
          <a:p>
            <a:r>
              <a:rPr lang="en-US" sz="1200" b="1" dirty="0"/>
              <a:t>Key Features:</a:t>
            </a:r>
          </a:p>
          <a:p>
            <a:pPr lvl="1"/>
            <a:r>
              <a:rPr lang="en-US" sz="900" dirty="0"/>
              <a:t>Supports </a:t>
            </a:r>
            <a:r>
              <a:rPr lang="en-US" sz="900" b="1" dirty="0"/>
              <a:t>strict contracts</a:t>
            </a:r>
            <a:r>
              <a:rPr lang="en-US" sz="900" dirty="0"/>
              <a:t> and standards.</a:t>
            </a:r>
          </a:p>
          <a:p>
            <a:pPr lvl="1"/>
            <a:r>
              <a:rPr lang="en-US" sz="900" dirty="0"/>
              <a:t>Includes built-in </a:t>
            </a:r>
            <a:r>
              <a:rPr lang="en-US" sz="900" b="1" dirty="0"/>
              <a:t>error handling</a:t>
            </a:r>
            <a:r>
              <a:rPr lang="en-US" sz="900" dirty="0"/>
              <a:t>, </a:t>
            </a:r>
            <a:r>
              <a:rPr lang="en-US" sz="900" b="1" dirty="0"/>
              <a:t>security (WS-Security)</a:t>
            </a:r>
            <a:r>
              <a:rPr lang="en-US" sz="900" dirty="0"/>
              <a:t>, and </a:t>
            </a:r>
            <a:r>
              <a:rPr lang="en-US" sz="900" b="1" dirty="0"/>
              <a:t>transaction management</a:t>
            </a:r>
            <a:r>
              <a:rPr lang="en-US" sz="900" dirty="0"/>
              <a:t>.</a:t>
            </a:r>
          </a:p>
          <a:p>
            <a:pPr lvl="1"/>
            <a:r>
              <a:rPr lang="en-US" sz="900" dirty="0"/>
              <a:t>Often used in </a:t>
            </a:r>
            <a:r>
              <a:rPr lang="en-US" sz="900" b="1" dirty="0"/>
              <a:t>enterprise and legacy systems</a:t>
            </a:r>
            <a:r>
              <a:rPr lang="en-US" sz="900" dirty="0"/>
              <a:t>.</a:t>
            </a:r>
          </a:p>
          <a:p>
            <a:r>
              <a:rPr lang="en-US" sz="1200" b="1" dirty="0"/>
              <a:t>Example Use Case:</a:t>
            </a:r>
          </a:p>
          <a:p>
            <a:pPr lvl="1"/>
            <a:r>
              <a:rPr lang="en-US" sz="900" dirty="0"/>
              <a:t>Azure Active Directory’s SOAP-based federation services.</a:t>
            </a:r>
          </a:p>
          <a:p>
            <a:pPr lvl="1"/>
            <a:endParaRPr lang="en-US" sz="900" dirty="0"/>
          </a:p>
          <a:p>
            <a:pPr marL="0" indent="0">
              <a:buNone/>
            </a:pPr>
            <a:r>
              <a:rPr lang="en-US" sz="1400" b="1" dirty="0" err="1"/>
              <a:t>GraphQL</a:t>
            </a:r>
            <a:r>
              <a:rPr lang="en-US" sz="1400" b="1" dirty="0"/>
              <a:t> APIs</a:t>
            </a:r>
          </a:p>
          <a:p>
            <a:r>
              <a:rPr lang="en-US" sz="1400" b="1" dirty="0"/>
              <a:t>Overview:</a:t>
            </a:r>
          </a:p>
          <a:p>
            <a:pPr lvl="1"/>
            <a:r>
              <a:rPr lang="en-US" sz="1100" dirty="0"/>
              <a:t>Developed by Facebook as a flexible query language for APIs.</a:t>
            </a:r>
          </a:p>
          <a:p>
            <a:pPr lvl="1"/>
            <a:r>
              <a:rPr lang="en-US" sz="1100" dirty="0"/>
              <a:t>Allows clients to request </a:t>
            </a:r>
            <a:r>
              <a:rPr lang="en-US" sz="1100" b="1" dirty="0"/>
              <a:t>only the data they need</a:t>
            </a:r>
            <a:r>
              <a:rPr lang="en-US" sz="1100" dirty="0"/>
              <a:t>, and nothing more.</a:t>
            </a:r>
          </a:p>
          <a:p>
            <a:r>
              <a:rPr lang="en-US" sz="1400" b="1" dirty="0"/>
              <a:t>Key Features:</a:t>
            </a:r>
          </a:p>
          <a:p>
            <a:pPr lvl="1"/>
            <a:r>
              <a:rPr lang="en-US" sz="1100" dirty="0"/>
              <a:t>Ideal for </a:t>
            </a:r>
            <a:r>
              <a:rPr lang="en-US" sz="1100" b="1" dirty="0"/>
              <a:t>complex or nested data</a:t>
            </a:r>
            <a:r>
              <a:rPr lang="en-US" sz="1100" dirty="0"/>
              <a:t> structures.</a:t>
            </a:r>
          </a:p>
          <a:p>
            <a:pPr lvl="1"/>
            <a:r>
              <a:rPr lang="en-US" sz="1100" dirty="0"/>
              <a:t>Reduces </a:t>
            </a:r>
            <a:r>
              <a:rPr lang="en-US" sz="1100" b="1" dirty="0"/>
              <a:t>over-fetching</a:t>
            </a:r>
            <a:r>
              <a:rPr lang="en-US" sz="1100" dirty="0"/>
              <a:t> and </a:t>
            </a:r>
            <a:r>
              <a:rPr lang="en-US" sz="1100" b="1" dirty="0"/>
              <a:t>under-fetching</a:t>
            </a:r>
            <a:r>
              <a:rPr lang="en-US" sz="1100" dirty="0"/>
              <a:t> of data.</a:t>
            </a:r>
          </a:p>
          <a:p>
            <a:pPr lvl="1"/>
            <a:r>
              <a:rPr lang="en-US" sz="1100" dirty="0"/>
              <a:t>Uses a single endpoint for all queries.</a:t>
            </a:r>
          </a:p>
          <a:p>
            <a:r>
              <a:rPr lang="en-US" sz="1400" b="1" dirty="0"/>
              <a:t>Example Use Case:</a:t>
            </a:r>
          </a:p>
          <a:p>
            <a:pPr lvl="1"/>
            <a:r>
              <a:rPr lang="en-US" sz="1100"/>
              <a:t>GitHub uses GraphQL</a:t>
            </a:r>
            <a:r>
              <a:rPr lang="en-US" sz="1100" dirty="0"/>
              <a:t> API to query repositories, users, and commits in a single call.</a:t>
            </a:r>
          </a:p>
          <a:p>
            <a:pPr lvl="1"/>
            <a:endParaRPr lang="en-US" sz="900" dirty="0"/>
          </a:p>
          <a:p>
            <a:endParaRPr lang="en-US" sz="1200" dirty="0"/>
          </a:p>
          <a:p>
            <a:endParaRPr lang="en-US" sz="1200" dirty="0"/>
          </a:p>
          <a:p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38560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7779"/>
            <a:ext cx="8229600" cy="34623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/>
              <a:t>WebSocket APIs</a:t>
            </a:r>
          </a:p>
          <a:p>
            <a:r>
              <a:rPr lang="en-US" sz="1800" b="1" dirty="0"/>
              <a:t>Overview:</a:t>
            </a:r>
          </a:p>
          <a:p>
            <a:pPr lvl="1"/>
            <a:r>
              <a:rPr lang="en-US" sz="1400" dirty="0"/>
              <a:t>Enables </a:t>
            </a:r>
            <a:r>
              <a:rPr lang="en-US" sz="1400" b="1" dirty="0"/>
              <a:t>real-time, full-duplex</a:t>
            </a:r>
            <a:r>
              <a:rPr lang="en-US" sz="1400" dirty="0"/>
              <a:t> communication between client and server over a single TCP connection.</a:t>
            </a:r>
          </a:p>
          <a:p>
            <a:r>
              <a:rPr lang="en-US" sz="1800" b="1" dirty="0"/>
              <a:t>Key Features:</a:t>
            </a:r>
          </a:p>
          <a:p>
            <a:pPr lvl="1"/>
            <a:r>
              <a:rPr lang="en-US" sz="1400" dirty="0"/>
              <a:t>Persistent connection, unlike REST’s request-response model.</a:t>
            </a:r>
          </a:p>
          <a:p>
            <a:pPr lvl="1"/>
            <a:r>
              <a:rPr lang="en-US" sz="1400" dirty="0"/>
              <a:t>Efficient for </a:t>
            </a:r>
            <a:r>
              <a:rPr lang="en-US" sz="1400" b="1" dirty="0"/>
              <a:t>chat apps, notifications, stock tickers, live dashboards</a:t>
            </a:r>
            <a:r>
              <a:rPr lang="en-US" sz="1400" dirty="0"/>
              <a:t>.</a:t>
            </a:r>
          </a:p>
          <a:p>
            <a:r>
              <a:rPr lang="en-US" sz="1800" b="1" dirty="0"/>
              <a:t>Example Use Case:</a:t>
            </a:r>
          </a:p>
          <a:p>
            <a:pPr lvl="1"/>
            <a:r>
              <a:rPr lang="en-US" sz="1400" dirty="0"/>
              <a:t>AWS API Gateway supports WebSocket APIs for building real-time applications like multiplayer games or live IoT dashboards.</a:t>
            </a:r>
          </a:p>
          <a:p>
            <a:pPr marL="0" indent="0">
              <a:buNone/>
            </a:pPr>
            <a:r>
              <a:rPr lang="en-US" sz="1800" b="1" dirty="0"/>
              <a:t>Comparison Table: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E9748F-CC1E-B814-0784-293EF877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49811"/>
              </p:ext>
            </p:extLst>
          </p:nvPr>
        </p:nvGraphicFramePr>
        <p:xfrm>
          <a:off x="563880" y="4206240"/>
          <a:ext cx="8069580" cy="225552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1613916">
                  <a:extLst>
                    <a:ext uri="{9D8B030D-6E8A-4147-A177-3AD203B41FA5}">
                      <a16:colId xmlns:a16="http://schemas.microsoft.com/office/drawing/2014/main" val="1459457909"/>
                    </a:ext>
                  </a:extLst>
                </a:gridCol>
                <a:gridCol w="1613916">
                  <a:extLst>
                    <a:ext uri="{9D8B030D-6E8A-4147-A177-3AD203B41FA5}">
                      <a16:colId xmlns:a16="http://schemas.microsoft.com/office/drawing/2014/main" val="2633964541"/>
                    </a:ext>
                  </a:extLst>
                </a:gridCol>
                <a:gridCol w="1613916">
                  <a:extLst>
                    <a:ext uri="{9D8B030D-6E8A-4147-A177-3AD203B41FA5}">
                      <a16:colId xmlns:a16="http://schemas.microsoft.com/office/drawing/2014/main" val="376841630"/>
                    </a:ext>
                  </a:extLst>
                </a:gridCol>
                <a:gridCol w="1613916">
                  <a:extLst>
                    <a:ext uri="{9D8B030D-6E8A-4147-A177-3AD203B41FA5}">
                      <a16:colId xmlns:a16="http://schemas.microsoft.com/office/drawing/2014/main" val="2898444792"/>
                    </a:ext>
                  </a:extLst>
                </a:gridCol>
                <a:gridCol w="1613916">
                  <a:extLst>
                    <a:ext uri="{9D8B030D-6E8A-4147-A177-3AD203B41FA5}">
                      <a16:colId xmlns:a16="http://schemas.microsoft.com/office/drawing/2014/main" val="3147256110"/>
                    </a:ext>
                  </a:extLst>
                </a:gridCol>
              </a:tblGrid>
              <a:tr h="299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RESTful 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SOAP 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GraphQL 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WebSocket 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605214"/>
                  </a:ext>
                </a:extLst>
              </a:tr>
              <a:tr h="5058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Protocol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HTTP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XML over HTTP/SMTP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HTTP (usually POST)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TCP (persistent)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35642442"/>
                  </a:ext>
                </a:extLst>
              </a:tr>
              <a:tr h="299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Data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JSON/XML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XML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JSON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JSON, Binary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00779"/>
                  </a:ext>
                </a:extLst>
              </a:tr>
              <a:tr h="299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Flexibility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94713"/>
                  </a:ext>
                </a:extLst>
              </a:tr>
              <a:tr h="299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Real-time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637250"/>
                  </a:ext>
                </a:extLst>
              </a:tr>
              <a:tr h="5058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Use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CRUD 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Legacy systems, 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Complex queries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Real-time apps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03775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F9AD3413-A10B-785F-82DB-F1BB6E92DCA2}"/>
              </a:ext>
            </a:extLst>
          </p:cNvPr>
          <p:cNvSpPr txBox="1">
            <a:spLocks/>
          </p:cNvSpPr>
          <p:nvPr/>
        </p:nvSpPr>
        <p:spPr>
          <a:xfrm>
            <a:off x="334652" y="12169"/>
            <a:ext cx="8229600" cy="546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Types Of Cloud API  [Continue….]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3FC08-240A-CF66-E258-B73F19456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F3EF-950B-48E5-2BFD-1928191C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754"/>
            <a:ext cx="8229600" cy="555942"/>
          </a:xfrm>
        </p:spPr>
        <p:txBody>
          <a:bodyPr>
            <a:normAutofit fontScale="90000"/>
          </a:bodyPr>
          <a:lstStyle/>
          <a:p>
            <a:r>
              <a:rPr lang="en-US" dirty="0"/>
              <a:t>API Life Cycle Management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8D48B-85A1-DCF0-D3E3-FEDB2C1D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7779"/>
            <a:ext cx="8229600" cy="3462308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3738A-E782-A69E-2996-EFD0ADD6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98" y="647779"/>
            <a:ext cx="7359387" cy="313091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820E93-04AD-7010-8906-75731A4F4636}"/>
              </a:ext>
            </a:extLst>
          </p:cNvPr>
          <p:cNvSpPr txBox="1">
            <a:spLocks/>
          </p:cNvSpPr>
          <p:nvPr/>
        </p:nvSpPr>
        <p:spPr>
          <a:xfrm>
            <a:off x="609598" y="4006391"/>
            <a:ext cx="8077201" cy="2658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r>
              <a:rPr lang="en-US" b="1" dirty="0"/>
              <a:t>Planning &amp; Design</a:t>
            </a:r>
            <a:r>
              <a:rPr lang="en-US" dirty="0"/>
              <a:t>: Define endpoints, methods, security.</a:t>
            </a:r>
          </a:p>
          <a:p>
            <a:pPr>
              <a:defRPr sz="1800"/>
            </a:pPr>
            <a:r>
              <a:rPr lang="en-US" b="1" dirty="0"/>
              <a:t>Development</a:t>
            </a:r>
            <a:r>
              <a:rPr lang="en-US" dirty="0"/>
              <a:t>: Implement the API logic and ensure functionality.</a:t>
            </a:r>
          </a:p>
          <a:p>
            <a:pPr>
              <a:defRPr sz="1800"/>
            </a:pPr>
            <a:r>
              <a:rPr lang="en-US" b="1" dirty="0"/>
              <a:t>Testing</a:t>
            </a:r>
            <a:r>
              <a:rPr lang="en-US" dirty="0"/>
              <a:t>: Ensure the API behaves as expected under all conditions.</a:t>
            </a:r>
          </a:p>
          <a:p>
            <a:pPr>
              <a:defRPr sz="1800"/>
            </a:pPr>
            <a:r>
              <a:rPr lang="en-US" b="1" dirty="0"/>
              <a:t>Deployment &amp; Publishing</a:t>
            </a:r>
            <a:r>
              <a:rPr lang="en-US" dirty="0"/>
              <a:t>: Host via API gateways.</a:t>
            </a:r>
          </a:p>
          <a:p>
            <a:pPr>
              <a:defRPr sz="1800"/>
            </a:pPr>
            <a:r>
              <a:rPr lang="en-US" b="1" dirty="0"/>
              <a:t>Versioning</a:t>
            </a:r>
            <a:r>
              <a:rPr lang="en-US" dirty="0"/>
              <a:t>: Monitor, version, and retire as needed.</a:t>
            </a:r>
          </a:p>
          <a:p>
            <a:pPr>
              <a:defRPr sz="1800"/>
            </a:pPr>
            <a:r>
              <a:rPr lang="en-US" b="1" dirty="0"/>
              <a:t>Monitoring &amp; Analytics: </a:t>
            </a:r>
            <a:r>
              <a:rPr lang="en-US" dirty="0"/>
              <a:t>Track usage, performance, and security.</a:t>
            </a:r>
          </a:p>
          <a:p>
            <a:pPr>
              <a:defRPr sz="1800"/>
            </a:pPr>
            <a:r>
              <a:rPr lang="en-US" b="1" dirty="0"/>
              <a:t>Retirement or Deprecation: </a:t>
            </a:r>
            <a:r>
              <a:rPr lang="en-US" dirty="0"/>
              <a:t>Safely phase out APIs that are outdated or no longer used.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8966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428FD-C22A-3345-F668-C3D5A8D54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E556-17E4-97A4-918A-2E411AA8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51808"/>
            <a:ext cx="8946037" cy="555942"/>
          </a:xfrm>
        </p:spPr>
        <p:txBody>
          <a:bodyPr>
            <a:noAutofit/>
          </a:bodyPr>
          <a:lstStyle/>
          <a:p>
            <a:r>
              <a:rPr lang="en-US" sz="2400" dirty="0"/>
              <a:t>API Life Cycle Management –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Requirement &amp; Design</a:t>
            </a:r>
            <a:endParaRPr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BD116-C821-5786-5D91-5636CBA5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7779"/>
            <a:ext cx="8229600" cy="3462308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7CEBE2-1F70-E661-DE8B-16204DDC595C}"/>
              </a:ext>
            </a:extLst>
          </p:cNvPr>
          <p:cNvSpPr txBox="1">
            <a:spLocks/>
          </p:cNvSpPr>
          <p:nvPr/>
        </p:nvSpPr>
        <p:spPr>
          <a:xfrm>
            <a:off x="609598" y="647779"/>
            <a:ext cx="8077201" cy="6016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endParaRPr lang="en-US" b="1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81556D1-00CB-8313-D397-728265D21125}"/>
              </a:ext>
            </a:extLst>
          </p:cNvPr>
          <p:cNvSpPr txBox="1">
            <a:spLocks/>
          </p:cNvSpPr>
          <p:nvPr/>
        </p:nvSpPr>
        <p:spPr>
          <a:xfrm>
            <a:off x="186966" y="624377"/>
            <a:ext cx="8347436" cy="5977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 b="1" dirty="0"/>
              <a:t>Objective: </a:t>
            </a:r>
            <a:r>
              <a:rPr lang="en-US" sz="1600" dirty="0"/>
              <a:t>Define the </a:t>
            </a:r>
            <a:r>
              <a:rPr lang="en-US" sz="1600" b="1" dirty="0"/>
              <a:t>purpose</a:t>
            </a:r>
            <a:r>
              <a:rPr lang="en-US" sz="1600" dirty="0"/>
              <a:t>, </a:t>
            </a:r>
            <a:r>
              <a:rPr lang="en-US" sz="1600" b="1" dirty="0"/>
              <a:t>scope</a:t>
            </a:r>
            <a:r>
              <a:rPr lang="en-US" sz="1600" dirty="0"/>
              <a:t>, and </a:t>
            </a:r>
            <a:r>
              <a:rPr lang="en-US" sz="1600" b="1" dirty="0"/>
              <a:t>structure</a:t>
            </a:r>
            <a:r>
              <a:rPr lang="en-US" sz="1600" dirty="0"/>
              <a:t> of the API.</a:t>
            </a:r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sz="1600" b="1" dirty="0"/>
              <a:t>Key Activities:</a:t>
            </a:r>
          </a:p>
          <a:p>
            <a:pPr>
              <a:defRPr sz="1800"/>
            </a:pPr>
            <a:endParaRPr lang="en-US" sz="1600" b="1" dirty="0"/>
          </a:p>
          <a:p>
            <a:pPr>
              <a:defRPr sz="1800"/>
            </a:pPr>
            <a:r>
              <a:rPr lang="en-US" sz="1600" dirty="0"/>
              <a:t>Identify business requirements and consumer needs.</a:t>
            </a:r>
          </a:p>
          <a:p>
            <a:pPr>
              <a:defRPr sz="1800"/>
            </a:pPr>
            <a:r>
              <a:rPr lang="en-US" sz="1600" dirty="0"/>
              <a:t>Define API resources, endpoints, and data models.</a:t>
            </a:r>
          </a:p>
          <a:p>
            <a:pPr>
              <a:defRPr sz="1800"/>
            </a:pPr>
            <a:r>
              <a:rPr lang="en-US" sz="1600" dirty="0"/>
              <a:t>Choose architecture style (REST, SOAP, </a:t>
            </a:r>
            <a:r>
              <a:rPr lang="en-US" sz="1600" dirty="0" err="1"/>
              <a:t>GraphQL</a:t>
            </a:r>
            <a:r>
              <a:rPr lang="en-US" sz="1600" dirty="0"/>
              <a:t>).</a:t>
            </a:r>
          </a:p>
          <a:p>
            <a:pPr>
              <a:defRPr sz="1800"/>
            </a:pPr>
            <a:r>
              <a:rPr lang="en-US" sz="1600" dirty="0"/>
              <a:t>Design URI structure, authentication, and rate limits.</a:t>
            </a:r>
          </a:p>
          <a:p>
            <a:pPr>
              <a:defRPr sz="1800"/>
            </a:pPr>
            <a:r>
              <a:rPr lang="en-US" sz="1600" dirty="0"/>
              <a:t>Create API documentation or specification (e.g., using OpenAPI/Swagger).</a:t>
            </a:r>
          </a:p>
          <a:p>
            <a:pPr marL="0" indent="0">
              <a:buNone/>
              <a:defRPr sz="1800"/>
            </a:pPr>
            <a:endParaRPr lang="en-US" sz="1600" b="1" dirty="0"/>
          </a:p>
          <a:p>
            <a:pPr marL="0" indent="0">
              <a:buNone/>
              <a:defRPr sz="1800"/>
            </a:pPr>
            <a:r>
              <a:rPr lang="en-US" sz="1600" b="1" dirty="0"/>
              <a:t>Tools:</a:t>
            </a:r>
          </a:p>
          <a:p>
            <a:pPr>
              <a:defRPr sz="1800"/>
            </a:pPr>
            <a:r>
              <a:rPr lang="en-US" sz="1600" dirty="0"/>
              <a:t>OpenAI [Swagger Hub], </a:t>
            </a:r>
          </a:p>
          <a:p>
            <a:pPr>
              <a:defRPr sz="1800"/>
            </a:pPr>
            <a:r>
              <a:rPr lang="en-US" sz="1600" dirty="0"/>
              <a:t>Postman, </a:t>
            </a:r>
          </a:p>
          <a:p>
            <a:pPr>
              <a:defRPr sz="1800"/>
            </a:pPr>
            <a:r>
              <a:rPr lang="en-US" sz="1600" dirty="0"/>
              <a:t>Stoplight, </a:t>
            </a:r>
          </a:p>
          <a:p>
            <a:pPr>
              <a:defRPr sz="1800"/>
            </a:pPr>
            <a:r>
              <a:rPr lang="en-US" sz="1600" dirty="0"/>
              <a:t>Apiary</a:t>
            </a:r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  <a:p>
            <a:pPr>
              <a:buNone/>
            </a:pPr>
            <a:endParaRPr lang="en-US" sz="1600" b="1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7778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F921C-F73C-6D05-6680-FC2ED5662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983B5-5658-862C-7D2C-AC9C27C45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51808"/>
            <a:ext cx="8946037" cy="55594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Requirement Phase - </a:t>
            </a:r>
            <a:endParaRPr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74CBE-B8DD-6986-47FB-DA5E1398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7779"/>
            <a:ext cx="8229600" cy="3462308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6D69991-4461-65D4-CC2C-7AC226F906F4}"/>
              </a:ext>
            </a:extLst>
          </p:cNvPr>
          <p:cNvSpPr txBox="1">
            <a:spLocks/>
          </p:cNvSpPr>
          <p:nvPr/>
        </p:nvSpPr>
        <p:spPr>
          <a:xfrm>
            <a:off x="609598" y="647779"/>
            <a:ext cx="8077201" cy="6016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endParaRPr lang="en-US" b="1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816C2AD8-F4C7-F6D9-F50D-7FD1D4F52617}"/>
              </a:ext>
            </a:extLst>
          </p:cNvPr>
          <p:cNvSpPr txBox="1">
            <a:spLocks/>
          </p:cNvSpPr>
          <p:nvPr/>
        </p:nvSpPr>
        <p:spPr>
          <a:xfrm>
            <a:off x="186966" y="624377"/>
            <a:ext cx="8347436" cy="5977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 b="1" dirty="0"/>
              <a:t>Objective: </a:t>
            </a:r>
            <a:r>
              <a:rPr lang="en-US" sz="1600" dirty="0"/>
              <a:t>Define the </a:t>
            </a:r>
            <a:r>
              <a:rPr lang="en-US" sz="1600" b="1" dirty="0"/>
              <a:t>requirements</a:t>
            </a:r>
            <a:r>
              <a:rPr lang="en-US" sz="1600" dirty="0"/>
              <a:t> of the API.</a:t>
            </a:r>
          </a:p>
          <a:p>
            <a:pPr marL="0" indent="0">
              <a:buNone/>
              <a:defRPr sz="1800"/>
            </a:pPr>
            <a:r>
              <a:rPr lang="en-US" sz="1600" b="1" u="sng" dirty="0"/>
              <a:t>Functional Requirements</a:t>
            </a:r>
          </a:p>
          <a:p>
            <a:pPr>
              <a:defRPr sz="1800"/>
            </a:pPr>
            <a:r>
              <a:rPr lang="en-US" sz="1600" dirty="0"/>
              <a:t>Accept Input: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Source_lang</a:t>
            </a:r>
            <a:r>
              <a:rPr lang="en-US" dirty="0"/>
              <a:t> (e.g., "</a:t>
            </a:r>
            <a:r>
              <a:rPr lang="en-US" dirty="0" err="1"/>
              <a:t>en</a:t>
            </a:r>
            <a:r>
              <a:rPr lang="en-US" dirty="0"/>
              <a:t>")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target_lang</a:t>
            </a:r>
            <a:r>
              <a:rPr lang="en-US" dirty="0"/>
              <a:t> (e.g., "hi")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text to translate</a:t>
            </a:r>
          </a:p>
          <a:p>
            <a:pPr>
              <a:defRPr sz="1800"/>
            </a:pPr>
            <a:r>
              <a:rPr lang="en-US" sz="1600" dirty="0"/>
              <a:t>Returns translated text</a:t>
            </a:r>
          </a:p>
          <a:p>
            <a:pPr>
              <a:defRPr sz="1800"/>
            </a:pPr>
            <a:r>
              <a:rPr lang="en-US" sz="1600" dirty="0"/>
              <a:t>Validate supported languages</a:t>
            </a:r>
          </a:p>
          <a:p>
            <a:pPr marL="0" indent="0">
              <a:buNone/>
              <a:defRPr sz="1800"/>
            </a:pPr>
            <a:r>
              <a:rPr lang="en-US" sz="1600" b="1" u="sng" dirty="0"/>
              <a:t>Non-Functional Requirements</a:t>
            </a:r>
          </a:p>
          <a:p>
            <a:pPr>
              <a:defRPr sz="1800"/>
            </a:pPr>
            <a:r>
              <a:rPr lang="en-US" sz="1600" b="1" dirty="0"/>
              <a:t>Scalability</a:t>
            </a:r>
            <a:r>
              <a:rPr lang="en-US" sz="1600" dirty="0"/>
              <a:t>: Should handle multiple requests concurrently</a:t>
            </a:r>
          </a:p>
          <a:p>
            <a:pPr>
              <a:defRPr sz="1800"/>
            </a:pPr>
            <a:r>
              <a:rPr lang="en-US" sz="1600" b="1" dirty="0"/>
              <a:t>Reliability</a:t>
            </a:r>
            <a:r>
              <a:rPr lang="en-US" sz="1600" dirty="0"/>
              <a:t>: Graceful error handling if translation service fails</a:t>
            </a:r>
          </a:p>
          <a:p>
            <a:pPr>
              <a:defRPr sz="1800"/>
            </a:pPr>
            <a:r>
              <a:rPr lang="en-US" sz="1600" b="1" dirty="0"/>
              <a:t>Security</a:t>
            </a:r>
            <a:r>
              <a:rPr lang="en-US" sz="1600" dirty="0"/>
              <a:t>: Input sanitization, prevent misuse (e.g., abuse limit)</a:t>
            </a:r>
          </a:p>
          <a:p>
            <a:pPr>
              <a:defRPr sz="1800"/>
            </a:pPr>
            <a:r>
              <a:rPr lang="en-US" sz="1600" b="1" dirty="0"/>
              <a:t>Performance</a:t>
            </a:r>
            <a:r>
              <a:rPr lang="en-US" sz="1600" dirty="0"/>
              <a:t>: Fast response (&lt;500ms for most calls)</a:t>
            </a:r>
          </a:p>
          <a:p>
            <a:pPr marL="0" indent="0">
              <a:buNone/>
              <a:defRPr sz="1800"/>
            </a:pPr>
            <a:r>
              <a:rPr lang="en-US" sz="1600" b="1" u="sng" dirty="0"/>
              <a:t>User Roles (Optional)</a:t>
            </a:r>
          </a:p>
          <a:p>
            <a:pPr>
              <a:defRPr sz="1800"/>
            </a:pPr>
            <a:r>
              <a:rPr lang="en-US" sz="1600" dirty="0"/>
              <a:t>Public users (anonymous)</a:t>
            </a:r>
          </a:p>
          <a:p>
            <a:pPr>
              <a:defRPr sz="1800"/>
            </a:pPr>
            <a:r>
              <a:rPr lang="en-US" sz="1600" dirty="0"/>
              <a:t>Admin (if managing logs or limits)</a:t>
            </a:r>
          </a:p>
          <a:p>
            <a:pPr>
              <a:buNone/>
            </a:pPr>
            <a:endParaRPr lang="en-US" sz="1600" b="1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319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6C78D-F7B4-2DFC-314C-83A31A8AB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883B-6B82-7F92-27BB-B73837B5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51808"/>
            <a:ext cx="8946037" cy="55594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Design Phase - </a:t>
            </a:r>
            <a:endParaRPr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24239-FCA4-79C9-E820-F38379C34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7779"/>
            <a:ext cx="8229600" cy="3462308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F8BFC4-B627-8766-B2B5-56D90096AD00}"/>
              </a:ext>
            </a:extLst>
          </p:cNvPr>
          <p:cNvSpPr txBox="1">
            <a:spLocks/>
          </p:cNvSpPr>
          <p:nvPr/>
        </p:nvSpPr>
        <p:spPr>
          <a:xfrm>
            <a:off x="609598" y="647779"/>
            <a:ext cx="8077201" cy="6016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endParaRPr lang="en-US" b="1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D17B7C2-36B9-C9BC-507E-F2DE66E80123}"/>
              </a:ext>
            </a:extLst>
          </p:cNvPr>
          <p:cNvSpPr txBox="1">
            <a:spLocks/>
          </p:cNvSpPr>
          <p:nvPr/>
        </p:nvSpPr>
        <p:spPr>
          <a:xfrm>
            <a:off x="457200" y="624377"/>
            <a:ext cx="8077202" cy="5977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/>
            </a:pPr>
            <a:r>
              <a:rPr lang="en-US" sz="1600" b="1" u="sng" dirty="0"/>
              <a:t>Endpoint Structure</a:t>
            </a:r>
          </a:p>
          <a:p>
            <a:pPr marL="0" indent="0">
              <a:buNone/>
              <a:defRPr sz="1800"/>
            </a:pPr>
            <a:r>
              <a:rPr lang="en-US" sz="1600" dirty="0"/>
              <a:t>Get/POST /translate</a:t>
            </a:r>
          </a:p>
          <a:p>
            <a:pPr marL="0" indent="0">
              <a:buNone/>
              <a:defRPr sz="1800"/>
            </a:pPr>
            <a:r>
              <a:rPr lang="en-US" sz="1600" b="1" u="sng" dirty="0"/>
              <a:t>Request Format (JSON)</a:t>
            </a:r>
          </a:p>
          <a:p>
            <a:pPr marL="0" indent="0">
              <a:buNone/>
              <a:defRPr sz="1800"/>
            </a:pPr>
            <a:r>
              <a:rPr lang="en-US" sz="1600" dirty="0"/>
              <a:t>{</a:t>
            </a:r>
          </a:p>
          <a:p>
            <a:pPr marL="0" indent="0">
              <a:buNone/>
              <a:defRPr sz="1800"/>
            </a:pPr>
            <a:r>
              <a:rPr lang="en-US" sz="1600" dirty="0"/>
              <a:t>  "</a:t>
            </a:r>
            <a:r>
              <a:rPr lang="en-US" sz="1600" dirty="0" err="1"/>
              <a:t>source_lang</a:t>
            </a:r>
            <a:r>
              <a:rPr lang="en-US" sz="1600" dirty="0"/>
              <a:t>": "</a:t>
            </a:r>
            <a:r>
              <a:rPr lang="en-US" sz="1600" dirty="0" err="1"/>
              <a:t>en</a:t>
            </a:r>
            <a:r>
              <a:rPr lang="en-US" sz="1600" dirty="0"/>
              <a:t>",</a:t>
            </a:r>
          </a:p>
          <a:p>
            <a:pPr marL="0" indent="0">
              <a:buNone/>
              <a:defRPr sz="1800"/>
            </a:pPr>
            <a:r>
              <a:rPr lang="en-US" sz="1600" dirty="0"/>
              <a:t>  "</a:t>
            </a:r>
            <a:r>
              <a:rPr lang="en-US" sz="1600" dirty="0" err="1"/>
              <a:t>target_lang</a:t>
            </a:r>
            <a:r>
              <a:rPr lang="en-US" sz="1600" dirty="0"/>
              <a:t>": "hi",</a:t>
            </a:r>
          </a:p>
          <a:p>
            <a:pPr marL="0" indent="0">
              <a:buNone/>
              <a:defRPr sz="1800"/>
            </a:pPr>
            <a:r>
              <a:rPr lang="en-US" sz="1600" dirty="0"/>
              <a:t>  "text": "Good morning"</a:t>
            </a:r>
          </a:p>
          <a:p>
            <a:pPr marL="0" indent="0">
              <a:buNone/>
              <a:defRPr sz="1800"/>
            </a:pPr>
            <a:r>
              <a:rPr lang="en-US" sz="1600" dirty="0"/>
              <a:t>}</a:t>
            </a:r>
          </a:p>
          <a:p>
            <a:pPr marL="0" indent="0">
              <a:buNone/>
              <a:defRPr sz="1800"/>
            </a:pPr>
            <a:r>
              <a:rPr lang="en-US" sz="1600" b="1" u="sng" dirty="0"/>
              <a:t>Response Format</a:t>
            </a:r>
          </a:p>
          <a:p>
            <a:pPr marL="0" indent="0">
              <a:buNone/>
              <a:defRPr sz="1800"/>
            </a:pPr>
            <a:r>
              <a:rPr lang="en-US" sz="1600" dirty="0"/>
              <a:t>{</a:t>
            </a:r>
          </a:p>
          <a:p>
            <a:pPr marL="0" indent="0">
              <a:buNone/>
              <a:defRPr sz="1800"/>
            </a:pPr>
            <a:r>
              <a:rPr lang="en-US" sz="1600" dirty="0"/>
              <a:t>  "</a:t>
            </a:r>
            <a:r>
              <a:rPr lang="en-US" sz="1600" dirty="0" err="1"/>
              <a:t>translated_text</a:t>
            </a:r>
            <a:r>
              <a:rPr lang="en-US" sz="1600" dirty="0"/>
              <a:t>": "</a:t>
            </a:r>
            <a:r>
              <a:rPr lang="hi-IN" sz="1600" dirty="0"/>
              <a:t>सुप्रभात"</a:t>
            </a:r>
          </a:p>
          <a:p>
            <a:pPr marL="0" indent="0">
              <a:buNone/>
              <a:defRPr sz="1800"/>
            </a:pPr>
            <a:r>
              <a:rPr lang="hi-IN" sz="1600" dirty="0"/>
              <a:t>}</a:t>
            </a:r>
            <a:endParaRPr lang="en-US" sz="1600" dirty="0"/>
          </a:p>
          <a:p>
            <a:pPr marL="0" indent="0">
              <a:buNone/>
              <a:defRPr sz="1800"/>
            </a:pPr>
            <a:r>
              <a:rPr lang="en-US" sz="1600" b="1" u="sng" dirty="0"/>
              <a:t>HTTP Status Codes</a:t>
            </a:r>
          </a:p>
          <a:p>
            <a:pPr marL="0" indent="0">
              <a:buNone/>
              <a:defRPr sz="1800"/>
            </a:pPr>
            <a:r>
              <a:rPr lang="en-US" sz="1600" dirty="0"/>
              <a:t>200 OK – Successful</a:t>
            </a:r>
          </a:p>
          <a:p>
            <a:pPr marL="0" indent="0">
              <a:buNone/>
              <a:defRPr sz="1800"/>
            </a:pPr>
            <a:r>
              <a:rPr lang="en-US" sz="1600" dirty="0"/>
              <a:t>400 Bad Request - Missing/invalid input</a:t>
            </a:r>
          </a:p>
          <a:p>
            <a:pPr marL="0" indent="0">
              <a:buNone/>
              <a:defRPr sz="1800"/>
            </a:pPr>
            <a:r>
              <a:rPr lang="en-US" sz="1600" dirty="0"/>
              <a:t>500 Internal Server Error - Downstream API failure</a:t>
            </a:r>
          </a:p>
          <a:p>
            <a:pPr marL="0" indent="0">
              <a:buNone/>
              <a:defRPr sz="1800"/>
            </a:pPr>
            <a:endParaRPr lang="en-US" sz="1600" dirty="0"/>
          </a:p>
          <a:p>
            <a:pPr>
              <a:buNone/>
            </a:pPr>
            <a:endParaRPr lang="en-US" sz="1600" b="1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6919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12582-0998-B498-B874-604A5D260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E9E4-8D62-817F-8BDF-1D85E89E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51808"/>
            <a:ext cx="8946037" cy="555942"/>
          </a:xfrm>
        </p:spPr>
        <p:txBody>
          <a:bodyPr>
            <a:noAutofit/>
          </a:bodyPr>
          <a:lstStyle/>
          <a:p>
            <a:r>
              <a:rPr lang="en-US" sz="2400" dirty="0"/>
              <a:t>API Life Cycle Management –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Development</a:t>
            </a:r>
            <a:endParaRPr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7B595-80BE-CEF7-1393-3A067962E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7779"/>
            <a:ext cx="8229600" cy="3462308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EF20329-776B-22C0-AB11-B1BB2F16A88B}"/>
              </a:ext>
            </a:extLst>
          </p:cNvPr>
          <p:cNvSpPr txBox="1">
            <a:spLocks/>
          </p:cNvSpPr>
          <p:nvPr/>
        </p:nvSpPr>
        <p:spPr>
          <a:xfrm>
            <a:off x="609598" y="647779"/>
            <a:ext cx="8077201" cy="6016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endParaRPr lang="en-US" b="1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CDEE27C-EC88-ECDC-0B82-5516900F3C5E}"/>
              </a:ext>
            </a:extLst>
          </p:cNvPr>
          <p:cNvSpPr txBox="1">
            <a:spLocks/>
          </p:cNvSpPr>
          <p:nvPr/>
        </p:nvSpPr>
        <p:spPr>
          <a:xfrm>
            <a:off x="186966" y="624377"/>
            <a:ext cx="8347436" cy="5977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 b="1" dirty="0"/>
              <a:t>Objective: </a:t>
            </a:r>
            <a:r>
              <a:rPr lang="en-US" sz="1600" dirty="0"/>
              <a:t>Implement the API logic and ensure functionality.</a:t>
            </a:r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sz="1600" b="1" dirty="0"/>
              <a:t>Key Activities:</a:t>
            </a:r>
          </a:p>
          <a:p>
            <a:pPr>
              <a:defRPr sz="1800"/>
            </a:pPr>
            <a:endParaRPr lang="en-US" sz="1600" b="1" dirty="0"/>
          </a:p>
          <a:p>
            <a:pPr>
              <a:defRPr sz="1800"/>
            </a:pPr>
            <a:r>
              <a:rPr lang="en-US" sz="1600" dirty="0"/>
              <a:t>Code the API using appropriate frameworks (Flask, Express, Spring Boot).</a:t>
            </a:r>
          </a:p>
          <a:p>
            <a:pPr>
              <a:defRPr sz="1800"/>
            </a:pPr>
            <a:r>
              <a:rPr lang="en-US" sz="1600" dirty="0"/>
              <a:t>Set up backend services, databases, and logic.</a:t>
            </a:r>
          </a:p>
          <a:p>
            <a:pPr>
              <a:defRPr sz="1800"/>
            </a:pPr>
            <a:r>
              <a:rPr lang="en-US" sz="1600" dirty="0"/>
              <a:t>Implement authentication and authorization.</a:t>
            </a:r>
          </a:p>
          <a:p>
            <a:pPr>
              <a:defRPr sz="1800"/>
            </a:pPr>
            <a:r>
              <a:rPr lang="en-US" sz="1600" dirty="0"/>
              <a:t>Perform unit and integration testing</a:t>
            </a:r>
          </a:p>
          <a:p>
            <a:pPr>
              <a:defRPr sz="1800"/>
            </a:pPr>
            <a:r>
              <a:rPr lang="en-US" sz="1600" dirty="0"/>
              <a:t>Validate request/response formats.</a:t>
            </a:r>
          </a:p>
          <a:p>
            <a:pPr marL="0" indent="0">
              <a:buNone/>
              <a:defRPr sz="1800"/>
            </a:pPr>
            <a:r>
              <a:rPr lang="en-US" sz="1600" b="1" dirty="0"/>
              <a:t>Tools:</a:t>
            </a:r>
          </a:p>
          <a:p>
            <a:pPr>
              <a:defRPr sz="1800"/>
            </a:pPr>
            <a:r>
              <a:rPr lang="sv-SE" sz="1600" dirty="0"/>
              <a:t>VS Code</a:t>
            </a:r>
          </a:p>
          <a:p>
            <a:pPr>
              <a:defRPr sz="1800"/>
            </a:pPr>
            <a:r>
              <a:rPr lang="sv-SE" sz="1600" dirty="0"/>
              <a:t>Postman</a:t>
            </a:r>
          </a:p>
          <a:p>
            <a:pPr>
              <a:defRPr sz="1800"/>
            </a:pPr>
            <a:r>
              <a:rPr lang="sv-SE" sz="1600" dirty="0"/>
              <a:t>Docker</a:t>
            </a:r>
          </a:p>
          <a:p>
            <a:pPr>
              <a:defRPr sz="1800"/>
            </a:pPr>
            <a:r>
              <a:rPr lang="sv-SE" sz="1600" dirty="0"/>
              <a:t>render</a:t>
            </a:r>
            <a:endParaRPr lang="en-US" sz="1600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  <a:p>
            <a:pPr>
              <a:buNone/>
            </a:pPr>
            <a:endParaRPr lang="en-US" sz="1600" b="1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66750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62775-101F-4BBF-8986-1BE928F2D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AEA0-B2FC-0D50-33C6-A3CA5199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51808"/>
            <a:ext cx="8946037" cy="555942"/>
          </a:xfrm>
        </p:spPr>
        <p:txBody>
          <a:bodyPr>
            <a:noAutofit/>
          </a:bodyPr>
          <a:lstStyle/>
          <a:p>
            <a:r>
              <a:rPr lang="en-US" sz="2400" dirty="0"/>
              <a:t>API Life Cycle Management –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Testing</a:t>
            </a:r>
            <a:endParaRPr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119E4-B9D0-D7A0-6179-42D26E474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7779"/>
            <a:ext cx="8229600" cy="3462308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BD3F8D-FC5D-52E9-A33B-35B6FA6D080C}"/>
              </a:ext>
            </a:extLst>
          </p:cNvPr>
          <p:cNvSpPr txBox="1">
            <a:spLocks/>
          </p:cNvSpPr>
          <p:nvPr/>
        </p:nvSpPr>
        <p:spPr>
          <a:xfrm>
            <a:off x="609598" y="647779"/>
            <a:ext cx="8077201" cy="6016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endParaRPr lang="en-US" b="1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E06C81B-CB06-2C71-5F4A-56F7A0389B78}"/>
              </a:ext>
            </a:extLst>
          </p:cNvPr>
          <p:cNvSpPr txBox="1">
            <a:spLocks/>
          </p:cNvSpPr>
          <p:nvPr/>
        </p:nvSpPr>
        <p:spPr>
          <a:xfrm>
            <a:off x="186966" y="624377"/>
            <a:ext cx="8347436" cy="5977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Objective: </a:t>
            </a:r>
            <a:r>
              <a:rPr lang="en-US" dirty="0"/>
              <a:t>Ensure the API behaves as expected under all conditions.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Key Activities:</a:t>
            </a:r>
          </a:p>
          <a:p>
            <a:pPr>
              <a:defRPr sz="1800"/>
            </a:pPr>
            <a:endParaRPr lang="en-US" b="1" dirty="0"/>
          </a:p>
          <a:p>
            <a:pPr>
              <a:defRPr sz="1800"/>
            </a:pPr>
            <a:r>
              <a:rPr lang="en-US" b="1" dirty="0"/>
              <a:t>Functional Testing</a:t>
            </a:r>
            <a:r>
              <a:rPr lang="en-US" dirty="0"/>
              <a:t> – Correctness of API operations.</a:t>
            </a:r>
          </a:p>
          <a:p>
            <a:pPr>
              <a:defRPr sz="1800"/>
            </a:pPr>
            <a:r>
              <a:rPr lang="en-US" b="1" dirty="0"/>
              <a:t>Security Testing</a:t>
            </a:r>
            <a:r>
              <a:rPr lang="en-US" dirty="0"/>
              <a:t> – Prevent unauthorized access.</a:t>
            </a:r>
          </a:p>
          <a:p>
            <a:pPr>
              <a:defRPr sz="1800"/>
            </a:pPr>
            <a:r>
              <a:rPr lang="en-US" b="1" dirty="0"/>
              <a:t>Load Testing</a:t>
            </a:r>
            <a:r>
              <a:rPr lang="en-US" dirty="0"/>
              <a:t> – Measure performance under stress.</a:t>
            </a:r>
          </a:p>
          <a:p>
            <a:pPr>
              <a:defRPr sz="1800"/>
            </a:pPr>
            <a:r>
              <a:rPr lang="en-US" b="1" dirty="0"/>
              <a:t>Regression Testing</a:t>
            </a:r>
            <a:r>
              <a:rPr lang="en-US" dirty="0"/>
              <a:t> – Ensure new updates don’t break functionality</a:t>
            </a:r>
          </a:p>
          <a:p>
            <a:pPr marL="0" indent="0">
              <a:buNone/>
              <a:defRPr sz="1800"/>
            </a:pPr>
            <a:endParaRPr lang="en-US" b="1" dirty="0"/>
          </a:p>
          <a:p>
            <a:pPr marL="0" indent="0">
              <a:buNone/>
              <a:defRPr sz="1800"/>
            </a:pPr>
            <a:r>
              <a:rPr lang="en-US" b="1" dirty="0"/>
              <a:t>Tools:</a:t>
            </a:r>
          </a:p>
          <a:p>
            <a:pPr>
              <a:defRPr sz="1800"/>
            </a:pPr>
            <a:r>
              <a:rPr lang="en-US" dirty="0"/>
              <a:t>Postman/Newman, </a:t>
            </a:r>
          </a:p>
          <a:p>
            <a:pPr>
              <a:defRPr sz="1800"/>
            </a:pPr>
            <a:r>
              <a:rPr lang="en-US" dirty="0"/>
              <a:t>JMeter, </a:t>
            </a:r>
          </a:p>
          <a:p>
            <a:pPr>
              <a:defRPr sz="1800"/>
            </a:pPr>
            <a:r>
              <a:rPr lang="en-US" dirty="0" err="1"/>
              <a:t>ReadyAPI</a:t>
            </a:r>
            <a:r>
              <a:rPr lang="en-US" dirty="0"/>
              <a:t>, </a:t>
            </a:r>
          </a:p>
          <a:p>
            <a:pPr>
              <a:defRPr sz="1800"/>
            </a:pPr>
            <a:r>
              <a:rPr lang="en-US" dirty="0"/>
              <a:t>SoapUI</a:t>
            </a:r>
          </a:p>
          <a:p>
            <a:pPr>
              <a:defRPr sz="1800"/>
            </a:pPr>
            <a:endParaRPr lang="en-US" dirty="0"/>
          </a:p>
          <a:p>
            <a:pPr>
              <a:buNone/>
            </a:pPr>
            <a:endParaRPr lang="en-US" b="1"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8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CAFFF-55DA-E752-897D-7CC270012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4B5E1B-3563-0BE5-D4C3-1BE8408F4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85" y="119734"/>
            <a:ext cx="6576630" cy="64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71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EA91E-08C8-E80C-6A52-3F5BA1AC1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D391-42CD-74D0-5C85-EDD5044D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51808"/>
            <a:ext cx="8946037" cy="555942"/>
          </a:xfrm>
        </p:spPr>
        <p:txBody>
          <a:bodyPr>
            <a:noAutofit/>
          </a:bodyPr>
          <a:lstStyle/>
          <a:p>
            <a:r>
              <a:rPr lang="en-US" sz="2400" dirty="0"/>
              <a:t>API Life Cycle Management –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Deployment &amp; Publishing</a:t>
            </a:r>
            <a:endParaRPr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6CDB2-CDEA-4352-45ED-BA12A9784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7779"/>
            <a:ext cx="8229600" cy="3462308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3A8EB5-F604-C77E-5EE3-707267992B35}"/>
              </a:ext>
            </a:extLst>
          </p:cNvPr>
          <p:cNvSpPr txBox="1">
            <a:spLocks/>
          </p:cNvSpPr>
          <p:nvPr/>
        </p:nvSpPr>
        <p:spPr>
          <a:xfrm>
            <a:off x="609598" y="647779"/>
            <a:ext cx="8077201" cy="6016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endParaRPr lang="en-US" b="1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C105162-10DE-9E8D-F097-2C455307AE86}"/>
              </a:ext>
            </a:extLst>
          </p:cNvPr>
          <p:cNvSpPr txBox="1">
            <a:spLocks/>
          </p:cNvSpPr>
          <p:nvPr/>
        </p:nvSpPr>
        <p:spPr>
          <a:xfrm>
            <a:off x="186966" y="624377"/>
            <a:ext cx="8347436" cy="5977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Objective: </a:t>
            </a:r>
            <a:r>
              <a:rPr lang="en-US" dirty="0"/>
              <a:t>Make the API </a:t>
            </a:r>
            <a:r>
              <a:rPr lang="en-US" b="1" dirty="0"/>
              <a:t>available to consumers</a:t>
            </a:r>
            <a:r>
              <a:rPr lang="en-US" dirty="0"/>
              <a:t> (internally or publicly).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Key Activities:</a:t>
            </a:r>
          </a:p>
          <a:p>
            <a:pPr>
              <a:defRPr sz="1800"/>
            </a:pPr>
            <a:endParaRPr lang="en-US" b="1" dirty="0"/>
          </a:p>
          <a:p>
            <a:pPr>
              <a:defRPr sz="1800"/>
            </a:pPr>
            <a:r>
              <a:rPr lang="en-US" dirty="0"/>
              <a:t>Deploy to cloud platforms or API gateways.</a:t>
            </a:r>
          </a:p>
          <a:p>
            <a:pPr>
              <a:defRPr sz="1800"/>
            </a:pPr>
            <a:r>
              <a:rPr lang="en-US" dirty="0"/>
              <a:t>Register the API in an </a:t>
            </a:r>
            <a:r>
              <a:rPr lang="en-US" b="1" dirty="0"/>
              <a:t>API Portal.</a:t>
            </a:r>
            <a:endParaRPr lang="en-US" dirty="0"/>
          </a:p>
          <a:p>
            <a:pPr>
              <a:defRPr sz="1800"/>
            </a:pPr>
            <a:r>
              <a:rPr lang="en-US" dirty="0"/>
              <a:t>Enable </a:t>
            </a:r>
            <a:r>
              <a:rPr lang="en-US" b="1" dirty="0"/>
              <a:t>API documentation</a:t>
            </a:r>
            <a:r>
              <a:rPr lang="en-US" dirty="0"/>
              <a:t>, SDKs, sample requests.</a:t>
            </a:r>
          </a:p>
          <a:p>
            <a:pPr>
              <a:defRPr sz="1800"/>
            </a:pPr>
            <a:r>
              <a:rPr lang="en-US" dirty="0"/>
              <a:t>Set rate limits, quotas, and caching policies.</a:t>
            </a:r>
          </a:p>
          <a:p>
            <a:pPr>
              <a:defRPr sz="1800"/>
            </a:pPr>
            <a:r>
              <a:rPr lang="en-US" dirty="0"/>
              <a:t>Manage consumer access with API keys or tokens.</a:t>
            </a:r>
            <a:endParaRPr lang="en-US" b="1" dirty="0"/>
          </a:p>
          <a:p>
            <a:pPr marL="0" indent="0">
              <a:buNone/>
              <a:defRPr sz="1800"/>
            </a:pPr>
            <a:endParaRPr lang="en-US" b="1" dirty="0"/>
          </a:p>
          <a:p>
            <a:pPr marL="0" indent="0">
              <a:buNone/>
              <a:defRPr sz="1800"/>
            </a:pPr>
            <a:r>
              <a:rPr lang="en-US" b="1" dirty="0"/>
              <a:t>Tools:</a:t>
            </a:r>
          </a:p>
          <a:p>
            <a:pPr>
              <a:defRPr sz="1800"/>
            </a:pPr>
            <a:r>
              <a:rPr lang="en-US" dirty="0"/>
              <a:t>AWS API Gateway</a:t>
            </a:r>
          </a:p>
          <a:p>
            <a:pPr>
              <a:defRPr sz="1800"/>
            </a:pPr>
            <a:r>
              <a:rPr lang="en-US" dirty="0"/>
              <a:t>Azure API Management</a:t>
            </a:r>
          </a:p>
          <a:p>
            <a:pPr>
              <a:defRPr sz="1800"/>
            </a:pPr>
            <a:r>
              <a:rPr lang="en-US" dirty="0"/>
              <a:t>Google Cloud Endpoints</a:t>
            </a:r>
          </a:p>
          <a:p>
            <a:pPr>
              <a:defRPr sz="1800"/>
            </a:pPr>
            <a:endParaRPr lang="en-US" dirty="0"/>
          </a:p>
          <a:p>
            <a:pPr>
              <a:buNone/>
            </a:pPr>
            <a:endParaRPr lang="en-US" b="1"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0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4CDCF-CEF2-C6A9-1F31-71137E6D8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93C3-FC28-CC33-5A5E-763FCC0A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51808"/>
            <a:ext cx="8946037" cy="555942"/>
          </a:xfrm>
        </p:spPr>
        <p:txBody>
          <a:bodyPr>
            <a:noAutofit/>
          </a:bodyPr>
          <a:lstStyle/>
          <a:p>
            <a:r>
              <a:rPr lang="en-US" sz="2400" dirty="0"/>
              <a:t>API Life Cycle Management –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Versioning</a:t>
            </a:r>
            <a:endParaRPr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2A9D3-B567-C81F-50C4-D5FF07A8B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7779"/>
            <a:ext cx="8229600" cy="3462308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DB3320-DF25-735A-E77A-C710C8DCF0E5}"/>
              </a:ext>
            </a:extLst>
          </p:cNvPr>
          <p:cNvSpPr txBox="1">
            <a:spLocks/>
          </p:cNvSpPr>
          <p:nvPr/>
        </p:nvSpPr>
        <p:spPr>
          <a:xfrm>
            <a:off x="609598" y="647779"/>
            <a:ext cx="8077201" cy="6016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endParaRPr lang="en-US" b="1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519E61E-7312-DEB8-5183-0124BAE9A887}"/>
              </a:ext>
            </a:extLst>
          </p:cNvPr>
          <p:cNvSpPr txBox="1">
            <a:spLocks/>
          </p:cNvSpPr>
          <p:nvPr/>
        </p:nvSpPr>
        <p:spPr>
          <a:xfrm>
            <a:off x="186966" y="624377"/>
            <a:ext cx="8347436" cy="5977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Objective: </a:t>
            </a:r>
            <a:r>
              <a:rPr lang="en-US" dirty="0"/>
              <a:t>Introduce new features without breaking existing users.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Key Activities:</a:t>
            </a:r>
          </a:p>
          <a:p>
            <a:pPr>
              <a:defRPr sz="1800"/>
            </a:pPr>
            <a:endParaRPr lang="en-US" b="1" dirty="0"/>
          </a:p>
          <a:p>
            <a:pPr>
              <a:defRPr sz="1800"/>
            </a:pPr>
            <a:r>
              <a:rPr lang="en-US" dirty="0"/>
              <a:t>Implement </a:t>
            </a:r>
            <a:r>
              <a:rPr lang="en-US" b="1" dirty="0"/>
              <a:t>URL-based versioning /v1 /v2</a:t>
            </a:r>
            <a:r>
              <a:rPr lang="en-US" dirty="0"/>
              <a:t>.</a:t>
            </a:r>
          </a:p>
          <a:p>
            <a:pPr>
              <a:defRPr sz="1800"/>
            </a:pPr>
            <a:r>
              <a:rPr lang="en-US" dirty="0"/>
              <a:t>Communicate version changes to users.</a:t>
            </a:r>
          </a:p>
          <a:p>
            <a:pPr>
              <a:defRPr sz="1800"/>
            </a:pPr>
            <a:r>
              <a:rPr lang="en-US" dirty="0"/>
              <a:t>Maintain backward compatibility when possible.</a:t>
            </a:r>
          </a:p>
          <a:p>
            <a:pPr>
              <a:defRPr sz="1800"/>
            </a:pPr>
            <a:r>
              <a:rPr lang="en-US" dirty="0"/>
              <a:t>Deprecate older versions gracefully.</a:t>
            </a:r>
          </a:p>
          <a:p>
            <a:pPr marL="0" indent="0">
              <a:buNone/>
              <a:defRPr sz="1800"/>
            </a:pPr>
            <a:endParaRPr lang="en-US" b="1" dirty="0"/>
          </a:p>
          <a:p>
            <a:pPr>
              <a:defRPr sz="1800"/>
            </a:pPr>
            <a:endParaRPr lang="en-US" dirty="0"/>
          </a:p>
          <a:p>
            <a:pPr>
              <a:buNone/>
            </a:pPr>
            <a:endParaRPr lang="en-US" b="1"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72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C5C7F-9F29-5759-DABA-48FE4EB0E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E3BB-25B4-0D06-E57E-6707350A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51808"/>
            <a:ext cx="8946037" cy="555942"/>
          </a:xfrm>
        </p:spPr>
        <p:txBody>
          <a:bodyPr>
            <a:noAutofit/>
          </a:bodyPr>
          <a:lstStyle/>
          <a:p>
            <a:r>
              <a:rPr lang="en-US" sz="2400" dirty="0"/>
              <a:t>API Life Cycle Management –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Monitoring &amp; Analytics</a:t>
            </a:r>
            <a:endParaRPr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2A6C9-D8E7-B2E1-9479-BE8A308A5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7779"/>
            <a:ext cx="8229600" cy="3462308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B3AE1B-F2B4-7E29-A54F-AFD2CF8CBA6B}"/>
              </a:ext>
            </a:extLst>
          </p:cNvPr>
          <p:cNvSpPr txBox="1">
            <a:spLocks/>
          </p:cNvSpPr>
          <p:nvPr/>
        </p:nvSpPr>
        <p:spPr>
          <a:xfrm>
            <a:off x="609598" y="647779"/>
            <a:ext cx="8077201" cy="6016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endParaRPr lang="en-US" b="1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04953BE-B17D-1FDB-BBA5-6306C5F7F3C0}"/>
              </a:ext>
            </a:extLst>
          </p:cNvPr>
          <p:cNvSpPr txBox="1">
            <a:spLocks/>
          </p:cNvSpPr>
          <p:nvPr/>
        </p:nvSpPr>
        <p:spPr>
          <a:xfrm>
            <a:off x="186966" y="624377"/>
            <a:ext cx="8347436" cy="5977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Objective: </a:t>
            </a:r>
            <a:r>
              <a:rPr lang="en-US" dirty="0"/>
              <a:t>Track </a:t>
            </a:r>
            <a:r>
              <a:rPr lang="en-US" b="1" dirty="0"/>
              <a:t>usage, performance, and security</a:t>
            </a:r>
            <a:r>
              <a:rPr lang="en-US" dirty="0"/>
              <a:t>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Key Activities:</a:t>
            </a:r>
          </a:p>
          <a:p>
            <a:pPr>
              <a:defRPr sz="1800"/>
            </a:pPr>
            <a:endParaRPr lang="en-US" b="1" dirty="0"/>
          </a:p>
          <a:p>
            <a:pPr>
              <a:defRPr sz="1800"/>
            </a:pPr>
            <a:r>
              <a:rPr lang="en-US" dirty="0"/>
              <a:t>Monitor request volume, latency, and error rates.</a:t>
            </a:r>
          </a:p>
          <a:p>
            <a:pPr>
              <a:defRPr sz="1800"/>
            </a:pPr>
            <a:r>
              <a:rPr lang="en-US" dirty="0"/>
              <a:t>Detect unusual traffic patterns or security threats.</a:t>
            </a:r>
          </a:p>
          <a:p>
            <a:pPr>
              <a:defRPr sz="1800"/>
            </a:pPr>
            <a:r>
              <a:rPr lang="en-US" dirty="0"/>
              <a:t>Generate usage reports for analytics and billing.</a:t>
            </a:r>
          </a:p>
          <a:p>
            <a:pPr>
              <a:defRPr sz="1800"/>
            </a:pPr>
            <a:r>
              <a:rPr lang="en-US" dirty="0"/>
              <a:t>Trigger alerts for outages or threshold breaches.</a:t>
            </a:r>
            <a:endParaRPr lang="en-US" b="1" dirty="0"/>
          </a:p>
          <a:p>
            <a:pPr marL="0" indent="0">
              <a:buNone/>
              <a:defRPr sz="1800"/>
            </a:pPr>
            <a:endParaRPr lang="en-US" b="1" dirty="0"/>
          </a:p>
          <a:p>
            <a:pPr marL="0" indent="0">
              <a:buNone/>
              <a:defRPr sz="1800"/>
            </a:pPr>
            <a:r>
              <a:rPr lang="en-US" b="1" dirty="0"/>
              <a:t>Tools:</a:t>
            </a:r>
          </a:p>
          <a:p>
            <a:pPr>
              <a:defRPr sz="1800"/>
            </a:pPr>
            <a:r>
              <a:rPr lang="en-US" dirty="0"/>
              <a:t>CloudWatch (AWS)</a:t>
            </a:r>
          </a:p>
          <a:p>
            <a:pPr>
              <a:defRPr sz="1800"/>
            </a:pPr>
            <a:r>
              <a:rPr lang="en-US" dirty="0"/>
              <a:t>Azure Monitor</a:t>
            </a:r>
          </a:p>
          <a:p>
            <a:pPr>
              <a:defRPr sz="1800"/>
            </a:pPr>
            <a:r>
              <a:rPr lang="en-US" dirty="0"/>
              <a:t>Prometheus + Grafana</a:t>
            </a:r>
          </a:p>
          <a:p>
            <a:pPr>
              <a:defRPr sz="1800"/>
            </a:pPr>
            <a:r>
              <a:rPr lang="en-US" dirty="0" err="1"/>
              <a:t>DataDog</a:t>
            </a:r>
            <a:endParaRPr lang="en-US" dirty="0"/>
          </a:p>
          <a:p>
            <a:pPr>
              <a:defRPr sz="1800"/>
            </a:pPr>
            <a:r>
              <a:rPr lang="en-US" dirty="0"/>
              <a:t>ELK Stack</a:t>
            </a:r>
          </a:p>
          <a:p>
            <a:pPr>
              <a:buNone/>
            </a:pPr>
            <a:endParaRPr lang="en-US" b="1"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39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BCF95-00C6-15A6-B222-897045C35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F746-6C4D-5598-B96A-D46950BB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51808"/>
            <a:ext cx="8946037" cy="555942"/>
          </a:xfrm>
        </p:spPr>
        <p:txBody>
          <a:bodyPr>
            <a:noAutofit/>
          </a:bodyPr>
          <a:lstStyle/>
          <a:p>
            <a:r>
              <a:rPr lang="en-US" sz="2400" dirty="0"/>
              <a:t>API Life Cycle Management –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Retirement or Deprecation</a:t>
            </a:r>
            <a:endParaRPr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812C1-CBB2-7EC9-E1A5-8513B2A69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7779"/>
            <a:ext cx="8229600" cy="3462308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D750FD-172E-0231-3F78-A796F78D0C10}"/>
              </a:ext>
            </a:extLst>
          </p:cNvPr>
          <p:cNvSpPr txBox="1">
            <a:spLocks/>
          </p:cNvSpPr>
          <p:nvPr/>
        </p:nvSpPr>
        <p:spPr>
          <a:xfrm>
            <a:off x="609598" y="647779"/>
            <a:ext cx="8077201" cy="6016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endParaRPr lang="en-US" b="1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D716D8-E657-769A-EB61-2BAD7D7320A6}"/>
              </a:ext>
            </a:extLst>
          </p:cNvPr>
          <p:cNvSpPr txBox="1">
            <a:spLocks/>
          </p:cNvSpPr>
          <p:nvPr/>
        </p:nvSpPr>
        <p:spPr>
          <a:xfrm>
            <a:off x="186966" y="607750"/>
            <a:ext cx="8347436" cy="5977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/>
              <a:t>Objective: </a:t>
            </a:r>
            <a:r>
              <a:rPr lang="en-US" sz="2000" dirty="0"/>
              <a:t>Safely phase out APIs that are outdated or no longer used.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Key Activities:</a:t>
            </a:r>
          </a:p>
          <a:p>
            <a:pPr>
              <a:defRPr sz="1800"/>
            </a:pPr>
            <a:endParaRPr lang="en-US" sz="2000" b="1" dirty="0"/>
          </a:p>
          <a:p>
            <a:pPr>
              <a:defRPr sz="1800"/>
            </a:pPr>
            <a:r>
              <a:rPr lang="en-US" sz="2000" dirty="0"/>
              <a:t>Announce end-of-life (EOL) plans to consumers.</a:t>
            </a:r>
          </a:p>
          <a:p>
            <a:pPr>
              <a:defRPr sz="1800"/>
            </a:pPr>
            <a:r>
              <a:rPr lang="en-US" sz="2000" dirty="0"/>
              <a:t>Provide alternatives or migration guides.</a:t>
            </a:r>
          </a:p>
          <a:p>
            <a:pPr>
              <a:defRPr sz="1800"/>
            </a:pPr>
            <a:r>
              <a:rPr lang="en-US" sz="2000" dirty="0"/>
              <a:t>Gradually disable access to the API.</a:t>
            </a:r>
          </a:p>
          <a:p>
            <a:pPr>
              <a:defRPr sz="1800"/>
            </a:pPr>
            <a:r>
              <a:rPr lang="en-US" sz="2000" dirty="0"/>
              <a:t>Archive logs, usage data, and documentation.</a:t>
            </a:r>
            <a:endParaRPr lang="en-US" sz="2000" b="1" dirty="0"/>
          </a:p>
          <a:p>
            <a:pPr marL="0" indent="0">
              <a:buNone/>
              <a:defRPr sz="1800"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defRPr sz="1800"/>
            </a:pPr>
            <a:endParaRPr lang="en-US" sz="2000" dirty="0"/>
          </a:p>
          <a:p>
            <a:pPr>
              <a:defRPr sz="1800"/>
            </a:pPr>
            <a:endParaRPr lang="en-US" sz="2000" dirty="0"/>
          </a:p>
          <a:p>
            <a:pPr>
              <a:defRPr sz="1800"/>
            </a:pPr>
            <a:endParaRPr lang="en-US" sz="2000" dirty="0"/>
          </a:p>
          <a:p>
            <a:pPr>
              <a:defRPr sz="18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6714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E00F2-5EBE-B66E-D9FA-7DCB94655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A4A7-C421-5ED0-3885-133C424C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754"/>
            <a:ext cx="8229600" cy="555942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API request Methods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7BDA7-A201-0F66-EE31-20D27BC2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7779"/>
            <a:ext cx="8229600" cy="3462308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EF0080-DCAF-B335-DF3F-14EE753341E5}"/>
              </a:ext>
            </a:extLst>
          </p:cNvPr>
          <p:cNvSpPr txBox="1">
            <a:spLocks/>
          </p:cNvSpPr>
          <p:nvPr/>
        </p:nvSpPr>
        <p:spPr>
          <a:xfrm>
            <a:off x="457200" y="2912882"/>
            <a:ext cx="8229600" cy="3751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/>
            </a:pPr>
            <a:r>
              <a:rPr lang="en-US" sz="1400" dirty="0"/>
              <a:t>Cloud APIs utilize standard HTTP request methods like GET, POST, PUT, PATCH, and DELETE to interact with resources. </a:t>
            </a:r>
          </a:p>
          <a:p>
            <a:pPr marL="0" indent="0">
              <a:buNone/>
              <a:defRPr sz="1800"/>
            </a:pPr>
            <a:r>
              <a:rPr lang="en-US" sz="1400" dirty="0"/>
              <a:t>These methods correspond to common operations such as retrieving data, creating new data, updating data, and deleting data. </a:t>
            </a:r>
          </a:p>
          <a:p>
            <a:pPr marL="0" indent="0">
              <a:buNone/>
              <a:defRPr sz="1800"/>
            </a:pPr>
            <a:endParaRPr lang="en-US" sz="1400" dirty="0"/>
          </a:p>
          <a:p>
            <a:pPr marL="0" indent="0" fontAlgn="ctr">
              <a:buNone/>
            </a:pPr>
            <a:r>
              <a:rPr lang="en-US" sz="1400" dirty="0"/>
              <a:t>Here's a breakdown of the common HTTP methods used in Cloud APIs: </a:t>
            </a:r>
          </a:p>
          <a:p>
            <a:r>
              <a:rPr lang="en-US" sz="1400" b="1" dirty="0"/>
              <a:t>GET:</a:t>
            </a:r>
            <a:r>
              <a:rPr lang="en-US" sz="1400" dirty="0"/>
              <a:t> Used to retrieve data from a resource.</a:t>
            </a:r>
          </a:p>
          <a:p>
            <a:r>
              <a:rPr lang="en-US" sz="1400" b="1" dirty="0"/>
              <a:t>POST:</a:t>
            </a:r>
            <a:r>
              <a:rPr lang="en-US" sz="1400" dirty="0"/>
              <a:t> Used to create a new resource or submit data to be processed.</a:t>
            </a:r>
          </a:p>
          <a:p>
            <a:r>
              <a:rPr lang="en-US" sz="1400" b="1" dirty="0"/>
              <a:t>PUT:</a:t>
            </a:r>
            <a:r>
              <a:rPr lang="en-US" sz="1400" dirty="0"/>
              <a:t> Used to update an entire resource or create it if it doesn't exist.</a:t>
            </a:r>
          </a:p>
          <a:p>
            <a:r>
              <a:rPr lang="en-US" sz="1400" b="1" dirty="0"/>
              <a:t>PATCH:</a:t>
            </a:r>
            <a:r>
              <a:rPr lang="en-US" sz="1400" dirty="0"/>
              <a:t> Used to partially update a resource.</a:t>
            </a:r>
          </a:p>
          <a:p>
            <a:r>
              <a:rPr lang="en-US" sz="1400" b="1" dirty="0"/>
              <a:t>DELETE:</a:t>
            </a:r>
            <a:r>
              <a:rPr lang="en-US" sz="1400" dirty="0"/>
              <a:t> Used to remove a resource.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7BA59-5E4B-699B-CAAE-F6C3BF71D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29" y="647779"/>
            <a:ext cx="6602369" cy="20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20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006E2-E84F-791B-129D-79B78D9FB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C3FA-D49F-845B-717B-86ECD8F8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754"/>
            <a:ext cx="8229600" cy="555942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 of Cloud API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F8A9B-D6A9-CB1E-78FB-F636C51B0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7779"/>
            <a:ext cx="8229600" cy="3462308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F39290-262D-0515-21A0-033E6492EA73}"/>
              </a:ext>
            </a:extLst>
          </p:cNvPr>
          <p:cNvSpPr txBox="1">
            <a:spLocks/>
          </p:cNvSpPr>
          <p:nvPr/>
        </p:nvSpPr>
        <p:spPr>
          <a:xfrm>
            <a:off x="457200" y="551188"/>
            <a:ext cx="8229600" cy="6113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/>
            </a:pPr>
            <a:r>
              <a:rPr lang="en-US" dirty="0"/>
              <a:t>Below are the </a:t>
            </a:r>
            <a:r>
              <a:rPr lang="en-US" b="1" dirty="0"/>
              <a:t>key challenges of Cloud APIs</a:t>
            </a:r>
            <a:r>
              <a:rPr lang="en-US" dirty="0"/>
              <a:t>, especially from a training or implementation standpoint.  </a:t>
            </a:r>
          </a:p>
          <a:p>
            <a:pPr marL="0" indent="0">
              <a:buNone/>
              <a:defRPr sz="1800"/>
            </a:pPr>
            <a:endParaRPr lang="en-US" dirty="0"/>
          </a:p>
          <a:p>
            <a:pPr marL="0" indent="0" fontAlgn="ctr">
              <a:buNone/>
            </a:pPr>
            <a:r>
              <a:rPr lang="en-US" dirty="0"/>
              <a:t>Here's a breakdown of the common HTTP methods used in Cloud APIs: </a:t>
            </a:r>
          </a:p>
          <a:p>
            <a:r>
              <a:rPr lang="en-US" dirty="0"/>
              <a:t>Security and Authentication.</a:t>
            </a:r>
          </a:p>
          <a:p>
            <a:r>
              <a:rPr lang="en-US" dirty="0"/>
              <a:t>Rate Limiting &amp; Throttling.</a:t>
            </a:r>
          </a:p>
          <a:p>
            <a:r>
              <a:rPr lang="en-US" dirty="0"/>
              <a:t>Versioning and Compatibility.</a:t>
            </a:r>
          </a:p>
          <a:p>
            <a:r>
              <a:rPr lang="en-US" dirty="0"/>
              <a:t>Vendor Lock-In.</a:t>
            </a:r>
          </a:p>
          <a:p>
            <a:r>
              <a:rPr lang="en-US" dirty="0"/>
              <a:t>Monitoring and Debugging.</a:t>
            </a:r>
          </a:p>
          <a:p>
            <a:r>
              <a:rPr lang="en-US" dirty="0"/>
              <a:t>Latency and Performance Issues</a:t>
            </a:r>
          </a:p>
          <a:p>
            <a:r>
              <a:rPr lang="en-US" dirty="0"/>
              <a:t>Documentation and Usability</a:t>
            </a:r>
          </a:p>
          <a:p>
            <a:r>
              <a:rPr lang="en-US" dirty="0"/>
              <a:t>API Lifecycle Management</a:t>
            </a:r>
          </a:p>
          <a:p>
            <a:r>
              <a:rPr lang="en-US" dirty="0"/>
              <a:t>Data Consistency and Integrity</a:t>
            </a:r>
          </a:p>
          <a:p>
            <a:r>
              <a:rPr lang="en-US" dirty="0"/>
              <a:t>Cost Management</a:t>
            </a:r>
          </a:p>
        </p:txBody>
      </p:sp>
    </p:spTree>
    <p:extLst>
      <p:ext uri="{BB962C8B-B14F-4D97-AF65-F5344CB8AC3E}">
        <p14:creationId xmlns:p14="http://schemas.microsoft.com/office/powerpoint/2010/main" val="1581271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AEAF-32FF-5C2D-E89D-D6307AF1F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0BDA-5F72-F714-0344-58CA51A7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754"/>
            <a:ext cx="8229600" cy="555942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 of Cloud API [Continue….]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F8822-5E40-E631-90A6-F105242B0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7779"/>
            <a:ext cx="8229600" cy="3462308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D482F8-3558-732C-046E-3BB7DC6A56D9}"/>
              </a:ext>
            </a:extLst>
          </p:cNvPr>
          <p:cNvSpPr txBox="1">
            <a:spLocks/>
          </p:cNvSpPr>
          <p:nvPr/>
        </p:nvSpPr>
        <p:spPr>
          <a:xfrm>
            <a:off x="457200" y="551188"/>
            <a:ext cx="8229600" cy="6113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Security and Authentication</a:t>
            </a:r>
          </a:p>
          <a:p>
            <a:r>
              <a:rPr lang="en-US" b="1" dirty="0"/>
              <a:t>Challenges:</a:t>
            </a:r>
            <a:endParaRPr lang="en-US" dirty="0"/>
          </a:p>
          <a:p>
            <a:pPr lvl="1"/>
            <a:r>
              <a:rPr lang="en-US" dirty="0"/>
              <a:t>Protecting APIs from unauthorized access and abuse.</a:t>
            </a:r>
          </a:p>
          <a:p>
            <a:pPr lvl="1"/>
            <a:r>
              <a:rPr lang="en-US" dirty="0"/>
              <a:t>Managing tokens, API keys, and role-based access control.</a:t>
            </a:r>
          </a:p>
          <a:p>
            <a:r>
              <a:rPr lang="en-US" b="1" dirty="0"/>
              <a:t>Risks:</a:t>
            </a:r>
            <a:r>
              <a:rPr lang="en-US" dirty="0"/>
              <a:t> Data breaches, misuse of credentials, insecure endpoints.</a:t>
            </a:r>
          </a:p>
          <a:p>
            <a:r>
              <a:rPr lang="en-US" b="1" dirty="0"/>
              <a:t>Solutions:</a:t>
            </a:r>
            <a:r>
              <a:rPr lang="en-US" dirty="0"/>
              <a:t> OAuth2.0, JWT, encryption (TLS), API gateways, WAF.</a:t>
            </a:r>
          </a:p>
          <a:p>
            <a:pPr marL="0" indent="0">
              <a:buNone/>
              <a:defRPr sz="1800"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Rate Limiting &amp; Throttling</a:t>
            </a:r>
          </a:p>
          <a:p>
            <a:r>
              <a:rPr lang="en-US" b="1" dirty="0"/>
              <a:t>Challenges:</a:t>
            </a:r>
            <a:endParaRPr lang="en-US" dirty="0"/>
          </a:p>
          <a:p>
            <a:pPr lvl="1"/>
            <a:r>
              <a:rPr lang="en-US" dirty="0"/>
              <a:t>APIs often have limits on the number of requests per minute/hour.</a:t>
            </a:r>
          </a:p>
          <a:p>
            <a:pPr lvl="1"/>
            <a:r>
              <a:rPr lang="en-US" dirty="0"/>
              <a:t>Applications may fail or slow down under high usage.</a:t>
            </a:r>
          </a:p>
          <a:p>
            <a:r>
              <a:rPr lang="en-US" b="1" dirty="0"/>
              <a:t>Impact:</a:t>
            </a:r>
            <a:r>
              <a:rPr lang="en-US" dirty="0"/>
              <a:t> Can affect service availability or lead to request denials.</a:t>
            </a:r>
          </a:p>
          <a:p>
            <a:r>
              <a:rPr lang="en-US" b="1" dirty="0"/>
              <a:t>Solutions:</a:t>
            </a:r>
            <a:r>
              <a:rPr lang="en-US" dirty="0"/>
              <a:t> Implement retries with exponential backoff, caching, and load balancing.</a:t>
            </a:r>
          </a:p>
          <a:p>
            <a:pPr marL="0" indent="0">
              <a:buNone/>
              <a:defRPr sz="1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83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8CCD2-B033-DE5C-B6DA-BC8361B77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3575-CF7C-65BE-4529-50F31AC1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754"/>
            <a:ext cx="8229600" cy="555942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 of Cloud API [Continue….]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61E47-EB97-2482-E823-29EB5AE93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7779"/>
            <a:ext cx="8229600" cy="3462308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A15F3D-0189-5B0F-DA73-6DDB619F3656}"/>
              </a:ext>
            </a:extLst>
          </p:cNvPr>
          <p:cNvSpPr txBox="1">
            <a:spLocks/>
          </p:cNvSpPr>
          <p:nvPr/>
        </p:nvSpPr>
        <p:spPr>
          <a:xfrm>
            <a:off x="457200" y="551188"/>
            <a:ext cx="8229600" cy="6113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Versioning and Compatibility</a:t>
            </a:r>
          </a:p>
          <a:p>
            <a:r>
              <a:rPr lang="en-US" b="1" dirty="0"/>
              <a:t>Challenges:</a:t>
            </a:r>
            <a:endParaRPr lang="en-US" dirty="0"/>
          </a:p>
          <a:p>
            <a:pPr lvl="1"/>
            <a:r>
              <a:rPr lang="en-US" dirty="0"/>
              <a:t>APIs evolve, but old versions may become deprecated.</a:t>
            </a:r>
          </a:p>
          <a:p>
            <a:pPr lvl="1"/>
            <a:r>
              <a:rPr lang="en-US" dirty="0"/>
              <a:t>Clients may break if changes are not backward compatible.</a:t>
            </a:r>
          </a:p>
          <a:p>
            <a:r>
              <a:rPr lang="en-US" b="1" dirty="0"/>
              <a:t>Impact:</a:t>
            </a:r>
            <a:r>
              <a:rPr lang="en-US" dirty="0"/>
              <a:t> Downtime or functionality loss in client applications.</a:t>
            </a:r>
          </a:p>
          <a:p>
            <a:r>
              <a:rPr lang="en-US" b="1" dirty="0"/>
              <a:t>Solutions:</a:t>
            </a:r>
            <a:r>
              <a:rPr lang="en-US" dirty="0"/>
              <a:t> Use versioned endpoints and proper deprecation policies.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Vendor Lock-In</a:t>
            </a:r>
          </a:p>
          <a:p>
            <a:r>
              <a:rPr lang="en-US" b="1" dirty="0"/>
              <a:t>Challenges:</a:t>
            </a:r>
            <a:endParaRPr lang="en-US" dirty="0"/>
          </a:p>
          <a:p>
            <a:pPr lvl="1"/>
            <a:r>
              <a:rPr lang="en-US" dirty="0"/>
              <a:t>APIs are often specific to cloud vendors (AWS, Azure, GCP).</a:t>
            </a:r>
          </a:p>
          <a:p>
            <a:pPr lvl="1"/>
            <a:r>
              <a:rPr lang="en-US" dirty="0"/>
              <a:t>Migrating applications between platforms can be costly and complex.</a:t>
            </a:r>
          </a:p>
          <a:p>
            <a:r>
              <a:rPr lang="en-US" b="1" dirty="0"/>
              <a:t>Impact:</a:t>
            </a:r>
            <a:r>
              <a:rPr lang="en-US" dirty="0"/>
              <a:t> Reduced flexibility and higher long-term costs.</a:t>
            </a:r>
          </a:p>
          <a:p>
            <a:r>
              <a:rPr lang="en-US" b="1" dirty="0"/>
              <a:t>Solutions:</a:t>
            </a:r>
            <a:r>
              <a:rPr lang="en-US" dirty="0"/>
              <a:t> Use abstraction layers or standardize on open APIs.</a:t>
            </a:r>
          </a:p>
          <a:p>
            <a:endParaRPr lang="en-US" dirty="0"/>
          </a:p>
          <a:p>
            <a:pPr marL="0" indent="0">
              <a:buNone/>
              <a:defRPr sz="1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64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B277E-AC90-FA3B-EE1D-3B12033BB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A7E3-2D6E-4F37-4E3D-66C11E5B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754"/>
            <a:ext cx="8229600" cy="555942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 of Cloud API [Continue….]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DB8CE-92C6-81F8-DBCB-09B7002B0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7779"/>
            <a:ext cx="8229600" cy="3462308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7F8B4C-7648-9341-DE9C-5E998DFD331A}"/>
              </a:ext>
            </a:extLst>
          </p:cNvPr>
          <p:cNvSpPr txBox="1">
            <a:spLocks/>
          </p:cNvSpPr>
          <p:nvPr/>
        </p:nvSpPr>
        <p:spPr>
          <a:xfrm>
            <a:off x="457200" y="551188"/>
            <a:ext cx="8229600" cy="6113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Monitoring and Debugging</a:t>
            </a:r>
          </a:p>
          <a:p>
            <a:r>
              <a:rPr lang="en-US" b="1" dirty="0"/>
              <a:t>Challenges:</a:t>
            </a:r>
            <a:endParaRPr lang="en-US" dirty="0"/>
          </a:p>
          <a:p>
            <a:pPr lvl="1"/>
            <a:r>
              <a:rPr lang="en-US" dirty="0"/>
              <a:t>Hard to trace issues across distributed systems and multiple APIs.</a:t>
            </a:r>
          </a:p>
          <a:p>
            <a:pPr lvl="1"/>
            <a:r>
              <a:rPr lang="en-US" dirty="0"/>
              <a:t>Logs may not capture full request/response context.</a:t>
            </a:r>
          </a:p>
          <a:p>
            <a:r>
              <a:rPr lang="en-US" b="1" dirty="0"/>
              <a:t>Impact:</a:t>
            </a:r>
            <a:r>
              <a:rPr lang="en-US" dirty="0"/>
              <a:t> Difficult to troubleshoot errors, latency, or failures.</a:t>
            </a:r>
          </a:p>
          <a:p>
            <a:r>
              <a:rPr lang="en-US" b="1" dirty="0"/>
              <a:t>Solutions:</a:t>
            </a:r>
            <a:r>
              <a:rPr lang="en-US" dirty="0"/>
              <a:t> Use tools like API monitoring, tracing (</a:t>
            </a:r>
            <a:r>
              <a:rPr lang="en-US" dirty="0" err="1"/>
              <a:t>OpenTelemetry</a:t>
            </a:r>
            <a:r>
              <a:rPr lang="en-US" dirty="0"/>
              <a:t>), and centralized logging.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Latency and Performance Issues</a:t>
            </a:r>
          </a:p>
          <a:p>
            <a:r>
              <a:rPr lang="en-US" b="1" dirty="0"/>
              <a:t>Challenges:</a:t>
            </a:r>
            <a:endParaRPr lang="en-US" dirty="0"/>
          </a:p>
          <a:p>
            <a:pPr lvl="1"/>
            <a:r>
              <a:rPr lang="en-US" dirty="0"/>
              <a:t>Network delays, especially when APIs call external services.</a:t>
            </a:r>
          </a:p>
          <a:p>
            <a:pPr lvl="1"/>
            <a:r>
              <a:rPr lang="en-US" dirty="0"/>
              <a:t>Latency can accumulate in microservices-based architectures.</a:t>
            </a:r>
          </a:p>
          <a:p>
            <a:r>
              <a:rPr lang="en-US" b="1" dirty="0"/>
              <a:t>Impact:</a:t>
            </a:r>
            <a:r>
              <a:rPr lang="en-US" dirty="0"/>
              <a:t> Poor user experience, slow applications.</a:t>
            </a:r>
          </a:p>
          <a:p>
            <a:r>
              <a:rPr lang="en-US" b="1" dirty="0"/>
              <a:t>Solutions:</a:t>
            </a:r>
            <a:r>
              <a:rPr lang="en-US" dirty="0"/>
              <a:t> Optimize payloads, use edge computing/CDNs, caching, and async requests.</a:t>
            </a:r>
          </a:p>
          <a:p>
            <a:endParaRPr lang="en-US" dirty="0"/>
          </a:p>
          <a:p>
            <a:pPr marL="0" indent="0">
              <a:buNone/>
              <a:defRPr sz="1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9A572-582A-318E-CEBA-7471D276A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7415-7AC8-2EE5-276F-14711A04F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754"/>
            <a:ext cx="8229600" cy="555942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 of Cloud API [Continue….]</a:t>
            </a:r>
            <a:endParaRPr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16933F-FE47-813A-7AF0-2DAFE8BA8904}"/>
              </a:ext>
            </a:extLst>
          </p:cNvPr>
          <p:cNvSpPr txBox="1">
            <a:spLocks/>
          </p:cNvSpPr>
          <p:nvPr/>
        </p:nvSpPr>
        <p:spPr>
          <a:xfrm>
            <a:off x="457200" y="551188"/>
            <a:ext cx="8229600" cy="6113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Documentation and Usability</a:t>
            </a:r>
          </a:p>
          <a:p>
            <a:r>
              <a:rPr lang="en-US" b="1" dirty="0"/>
              <a:t>Challenges:</a:t>
            </a:r>
            <a:endParaRPr lang="en-US" dirty="0"/>
          </a:p>
          <a:p>
            <a:pPr lvl="1"/>
            <a:r>
              <a:rPr lang="en-US" dirty="0"/>
              <a:t>Poor or outdated API documentation leads to misuse and longer onboarding.</a:t>
            </a:r>
          </a:p>
          <a:p>
            <a:r>
              <a:rPr lang="en-US" b="1" dirty="0"/>
              <a:t>Impact:</a:t>
            </a:r>
            <a:r>
              <a:rPr lang="en-US" dirty="0"/>
              <a:t> Increased development time and errors.</a:t>
            </a:r>
          </a:p>
          <a:p>
            <a:r>
              <a:rPr lang="en-US" b="1" dirty="0"/>
              <a:t>Solutions:</a:t>
            </a:r>
            <a:r>
              <a:rPr lang="en-US" dirty="0"/>
              <a:t> Use tools like Swagger/OpenAPI for live documentation and testing.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API Lifecycle Management</a:t>
            </a:r>
          </a:p>
          <a:p>
            <a:r>
              <a:rPr lang="en-US" b="1" dirty="0"/>
              <a:t>Challenges:</a:t>
            </a:r>
            <a:endParaRPr lang="en-US" dirty="0"/>
          </a:p>
          <a:p>
            <a:pPr lvl="1"/>
            <a:r>
              <a:rPr lang="en-US" dirty="0"/>
              <a:t>Managing the full lifecycle: design → testing → deployment → deprecation.</a:t>
            </a:r>
          </a:p>
          <a:p>
            <a:r>
              <a:rPr lang="en-US" b="1" dirty="0"/>
              <a:t>Impact:</a:t>
            </a:r>
            <a:r>
              <a:rPr lang="en-US" dirty="0"/>
              <a:t> Inconsistent updates, technical debt, broken integrations.</a:t>
            </a:r>
          </a:p>
          <a:p>
            <a:r>
              <a:rPr lang="en-US" b="1" dirty="0"/>
              <a:t>Solutions:</a:t>
            </a:r>
            <a:r>
              <a:rPr lang="en-US" dirty="0"/>
              <a:t> Use API management tools (Apigee, Azure API Management, AWS API Gateway).</a:t>
            </a:r>
          </a:p>
          <a:p>
            <a:endParaRPr lang="en-US" dirty="0"/>
          </a:p>
          <a:p>
            <a:pPr marL="0" indent="0">
              <a:buNone/>
              <a:defRPr sz="1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9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9492C-0397-7865-8221-B5C07B2FE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E903-F163-7BF7-1F07-4BE69BB4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52" y="29535"/>
            <a:ext cx="8229600" cy="5549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Contents </a:t>
            </a:r>
            <a:r>
              <a:rPr lang="en-US" dirty="0"/>
              <a:t>	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EFDA690-325A-D15F-136F-A4A3AB43E0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382376"/>
              </p:ext>
            </p:extLst>
          </p:nvPr>
        </p:nvGraphicFramePr>
        <p:xfrm>
          <a:off x="647307" y="828118"/>
          <a:ext cx="6630186" cy="520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FEE700A-60BA-AF90-D64D-8ADE859DFEC0}"/>
              </a:ext>
            </a:extLst>
          </p:cNvPr>
          <p:cNvSpPr txBox="1"/>
          <p:nvPr/>
        </p:nvSpPr>
        <p:spPr>
          <a:xfrm>
            <a:off x="895546" y="1183064"/>
            <a:ext cx="405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739FF-9264-EF4F-5FE3-F71F90FFDB3E}"/>
              </a:ext>
            </a:extLst>
          </p:cNvPr>
          <p:cNvSpPr txBox="1"/>
          <p:nvPr/>
        </p:nvSpPr>
        <p:spPr>
          <a:xfrm>
            <a:off x="1396738" y="2108464"/>
            <a:ext cx="405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0F427-1E09-2C16-1B8C-7ECC43AEED3A}"/>
              </a:ext>
            </a:extLst>
          </p:cNvPr>
          <p:cNvSpPr txBox="1"/>
          <p:nvPr/>
        </p:nvSpPr>
        <p:spPr>
          <a:xfrm>
            <a:off x="953680" y="5059051"/>
            <a:ext cx="405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337B8-2EFA-141C-477F-7AC899DFEDA6}"/>
              </a:ext>
            </a:extLst>
          </p:cNvPr>
          <p:cNvSpPr txBox="1"/>
          <p:nvPr/>
        </p:nvSpPr>
        <p:spPr>
          <a:xfrm>
            <a:off x="1398307" y="4099090"/>
            <a:ext cx="405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FC7FAA-20D4-CC60-0928-3EDD768165AF}"/>
              </a:ext>
            </a:extLst>
          </p:cNvPr>
          <p:cNvSpPr txBox="1"/>
          <p:nvPr/>
        </p:nvSpPr>
        <p:spPr>
          <a:xfrm>
            <a:off x="1541280" y="3110849"/>
            <a:ext cx="405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09457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B0489-97A3-EEE3-81E1-FC5280362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E0A7-74F7-4664-79F9-15BB4FDEE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754"/>
            <a:ext cx="8229600" cy="555942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 of Cloud API [Continue….]</a:t>
            </a:r>
            <a:endParaRPr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593A9A-1D24-BF50-3838-4FE96E8D3578}"/>
              </a:ext>
            </a:extLst>
          </p:cNvPr>
          <p:cNvSpPr txBox="1">
            <a:spLocks/>
          </p:cNvSpPr>
          <p:nvPr/>
        </p:nvSpPr>
        <p:spPr>
          <a:xfrm>
            <a:off x="457200" y="551188"/>
            <a:ext cx="8229600" cy="6113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Data Consistency and Integrity</a:t>
            </a:r>
          </a:p>
          <a:p>
            <a:r>
              <a:rPr lang="en-US" b="1" dirty="0"/>
              <a:t>Challenges:</a:t>
            </a:r>
            <a:endParaRPr lang="en-US" dirty="0"/>
          </a:p>
          <a:p>
            <a:pPr lvl="1"/>
            <a:r>
              <a:rPr lang="en-US" dirty="0"/>
              <a:t>Data may be eventually consistent across distributed services.</a:t>
            </a:r>
          </a:p>
          <a:p>
            <a:r>
              <a:rPr lang="en-US" b="1" dirty="0"/>
              <a:t>Impact:</a:t>
            </a:r>
            <a:r>
              <a:rPr lang="en-US" dirty="0"/>
              <a:t> May result in stale or incorrect data views.</a:t>
            </a:r>
          </a:p>
          <a:p>
            <a:r>
              <a:rPr lang="en-US" b="1" dirty="0"/>
              <a:t>Solutions:</a:t>
            </a:r>
            <a:r>
              <a:rPr lang="en-US" dirty="0"/>
              <a:t> Design with eventual consistency in mind, use proper synchronization mechanisms.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Cost Management</a:t>
            </a:r>
          </a:p>
          <a:p>
            <a:r>
              <a:rPr lang="en-US" b="1" dirty="0"/>
              <a:t>Challenges:</a:t>
            </a:r>
            <a:endParaRPr lang="en-US" dirty="0"/>
          </a:p>
          <a:p>
            <a:pPr lvl="1"/>
            <a:r>
              <a:rPr lang="en-US" dirty="0"/>
              <a:t>API usage (especially in serverless or pay-as-you-go models) can incur hidden costs.</a:t>
            </a:r>
          </a:p>
          <a:p>
            <a:r>
              <a:rPr lang="en-US" b="1" dirty="0"/>
              <a:t>Impact:</a:t>
            </a:r>
            <a:r>
              <a:rPr lang="en-US" dirty="0"/>
              <a:t> Unexpected bills, budget overruns.</a:t>
            </a:r>
          </a:p>
          <a:p>
            <a:r>
              <a:rPr lang="en-US" b="1" dirty="0"/>
              <a:t>Solutions:</a:t>
            </a:r>
            <a:r>
              <a:rPr lang="en-US" dirty="0"/>
              <a:t> Monitor API usage, set budget alerts, and optimize call frequency.</a:t>
            </a:r>
          </a:p>
          <a:p>
            <a:endParaRPr lang="en-US" dirty="0"/>
          </a:p>
          <a:p>
            <a:pPr marL="0" indent="0">
              <a:buNone/>
              <a:defRPr sz="1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28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44254-5A9C-E110-8AB9-A51061E61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3D4A-965F-21E3-5A5A-FFBB5E78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754"/>
            <a:ext cx="8229600" cy="555942"/>
          </a:xfrm>
        </p:spPr>
        <p:txBody>
          <a:bodyPr>
            <a:normAutofit fontScale="90000"/>
          </a:bodyPr>
          <a:lstStyle/>
          <a:p>
            <a:r>
              <a:rPr lang="en-US" dirty="0"/>
              <a:t>Benefits of Cloud API [Continue….] 	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95E678A-D21B-1A23-E37F-0CF4D5ED481E}"/>
              </a:ext>
            </a:extLst>
          </p:cNvPr>
          <p:cNvSpPr txBox="1">
            <a:spLocks/>
          </p:cNvSpPr>
          <p:nvPr/>
        </p:nvSpPr>
        <p:spPr>
          <a:xfrm>
            <a:off x="457200" y="551188"/>
            <a:ext cx="8229600" cy="6113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Easy Integration</a:t>
            </a:r>
          </a:p>
          <a:p>
            <a:r>
              <a:rPr lang="en-US" b="1" dirty="0"/>
              <a:t>Description:</a:t>
            </a:r>
            <a:r>
              <a:rPr lang="en-US" dirty="0"/>
              <a:t> Cloud APIs allow seamless connection between different services, applications, and platforms.</a:t>
            </a:r>
          </a:p>
          <a:p>
            <a:r>
              <a:rPr lang="en-US" b="1" dirty="0"/>
              <a:t>Example:</a:t>
            </a:r>
            <a:r>
              <a:rPr lang="en-US" dirty="0"/>
              <a:t> Integrate a payment gateway (like Stripe) with a cloud-hosted e-commerce app.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Scalability</a:t>
            </a:r>
          </a:p>
          <a:p>
            <a:r>
              <a:rPr lang="en-US" b="1" dirty="0"/>
              <a:t>Description:</a:t>
            </a:r>
            <a:r>
              <a:rPr lang="en-US" dirty="0"/>
              <a:t> Cloud APIs automatically support scale-out functionality without manual effort.</a:t>
            </a:r>
          </a:p>
          <a:p>
            <a:r>
              <a:rPr lang="en-US" b="1" dirty="0"/>
              <a:t>Benefit:</a:t>
            </a:r>
            <a:r>
              <a:rPr lang="en-US" dirty="0"/>
              <a:t> Handle increasing workloads without redesigning infrastructure.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Automation and Efficiency</a:t>
            </a:r>
          </a:p>
          <a:p>
            <a:r>
              <a:rPr lang="en-US" b="1" dirty="0"/>
              <a:t>Description:</a:t>
            </a:r>
            <a:r>
              <a:rPr lang="en-US" dirty="0"/>
              <a:t> APIs enable automation of repetitive tasks such as resource provisioning, monitoring, and scaling.</a:t>
            </a:r>
          </a:p>
          <a:p>
            <a:r>
              <a:rPr lang="en-US" b="1" dirty="0"/>
              <a:t>Example:</a:t>
            </a:r>
            <a:r>
              <a:rPr lang="en-US" dirty="0"/>
              <a:t> Automate VM creation using API scripts instead of manual dashboard clicks.</a:t>
            </a:r>
          </a:p>
          <a:p>
            <a:pPr marL="0" indent="0">
              <a:buNone/>
              <a:defRPr sz="1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42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CE56B-A17E-4168-2A34-2F5678632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8EE9-E647-5F09-DD36-0170B2B7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754"/>
            <a:ext cx="8229600" cy="555942"/>
          </a:xfrm>
        </p:spPr>
        <p:txBody>
          <a:bodyPr>
            <a:normAutofit fontScale="90000"/>
          </a:bodyPr>
          <a:lstStyle/>
          <a:p>
            <a:r>
              <a:rPr lang="en-US" dirty="0"/>
              <a:t>Benefits of Cloud API [Continue….] 	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C1C44AC-99D4-F8CD-E990-C30946FEF460}"/>
              </a:ext>
            </a:extLst>
          </p:cNvPr>
          <p:cNvSpPr txBox="1">
            <a:spLocks/>
          </p:cNvSpPr>
          <p:nvPr/>
        </p:nvSpPr>
        <p:spPr>
          <a:xfrm>
            <a:off x="457200" y="551188"/>
            <a:ext cx="8229600" cy="6113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Cost Savings</a:t>
            </a:r>
          </a:p>
          <a:p>
            <a:r>
              <a:rPr lang="en-US" b="1" dirty="0"/>
              <a:t>Description:</a:t>
            </a:r>
            <a:r>
              <a:rPr lang="en-US" dirty="0"/>
              <a:t> APIs can reduce operational costs by allowing efficient use of cloud resources.</a:t>
            </a:r>
          </a:p>
          <a:p>
            <a:r>
              <a:rPr lang="en-US" b="1" dirty="0"/>
              <a:t>How:</a:t>
            </a:r>
            <a:r>
              <a:rPr lang="en-US" dirty="0"/>
              <a:t> On-demand resource provisioning reduces the need for constant human intervention.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Flexibility and Customization</a:t>
            </a:r>
          </a:p>
          <a:p>
            <a:r>
              <a:rPr lang="en-US" b="1" dirty="0"/>
              <a:t>Description:</a:t>
            </a:r>
            <a:r>
              <a:rPr lang="en-US" dirty="0"/>
              <a:t> APIs allow developers to create custom workflows and services based on their application needs.</a:t>
            </a:r>
          </a:p>
          <a:p>
            <a:r>
              <a:rPr lang="en-US" b="1" dirty="0"/>
              <a:t>Example:</a:t>
            </a:r>
            <a:r>
              <a:rPr lang="en-US" dirty="0"/>
              <a:t> Customize how storage is allocated or how user access is managed.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Faster Development and Deployment</a:t>
            </a:r>
          </a:p>
          <a:p>
            <a:r>
              <a:rPr lang="en-US" b="1" dirty="0"/>
              <a:t>Description:</a:t>
            </a:r>
            <a:r>
              <a:rPr lang="en-US" dirty="0"/>
              <a:t> Developers can quickly build apps using pre-built cloud services accessible via APIs.</a:t>
            </a:r>
          </a:p>
          <a:p>
            <a:r>
              <a:rPr lang="en-US" b="1" dirty="0"/>
              <a:t>Benefit:</a:t>
            </a:r>
            <a:r>
              <a:rPr lang="en-US" dirty="0"/>
              <a:t> Speeds up time-to-market and simplifies backend complexity.</a:t>
            </a:r>
          </a:p>
          <a:p>
            <a:pPr marL="0" indent="0">
              <a:buNone/>
              <a:defRPr sz="1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26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66B6A-7E85-0715-3DB8-E8A341879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0540-B618-2E65-0A23-FB8B3BB0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754"/>
            <a:ext cx="8229600" cy="555942"/>
          </a:xfrm>
        </p:spPr>
        <p:txBody>
          <a:bodyPr>
            <a:normAutofit fontScale="90000"/>
          </a:bodyPr>
          <a:lstStyle/>
          <a:p>
            <a:r>
              <a:rPr lang="en-US" dirty="0"/>
              <a:t>Benefits of Cloud API [Continue….] 	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BB9E8E-13D8-5166-F2F4-29E4A32470F9}"/>
              </a:ext>
            </a:extLst>
          </p:cNvPr>
          <p:cNvSpPr txBox="1">
            <a:spLocks/>
          </p:cNvSpPr>
          <p:nvPr/>
        </p:nvSpPr>
        <p:spPr>
          <a:xfrm>
            <a:off x="457200" y="692593"/>
            <a:ext cx="8229600" cy="58401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Real-Time Access to Services</a:t>
            </a:r>
          </a:p>
          <a:p>
            <a:r>
              <a:rPr lang="en-US" b="1" dirty="0"/>
              <a:t>Description:</a:t>
            </a:r>
            <a:r>
              <a:rPr lang="en-US" dirty="0"/>
              <a:t> APIs provide real-time interaction with cloud services for data retrieval, updates, or status checks.</a:t>
            </a:r>
          </a:p>
          <a:p>
            <a:r>
              <a:rPr lang="en-US" b="1" dirty="0"/>
              <a:t>Example:</a:t>
            </a:r>
            <a:r>
              <a:rPr lang="en-US" dirty="0"/>
              <a:t> Get real-time analytics or sensor data via cloud IoT APIs.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Standardized Communication</a:t>
            </a:r>
          </a:p>
          <a:p>
            <a:r>
              <a:rPr lang="en-US" b="1" dirty="0"/>
              <a:t>Description:</a:t>
            </a:r>
            <a:r>
              <a:rPr lang="en-US" dirty="0"/>
              <a:t> Most Cloud APIs use standard protocols (REST, HTTP, JSON), making them easy to learn and use.</a:t>
            </a:r>
          </a:p>
          <a:p>
            <a:r>
              <a:rPr lang="en-US" b="1" dirty="0"/>
              <a:t>Benefit:</a:t>
            </a:r>
            <a:r>
              <a:rPr lang="en-US" dirty="0"/>
              <a:t> Promotes interoperability and developer productivity.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Security and Control</a:t>
            </a:r>
          </a:p>
          <a:p>
            <a:r>
              <a:rPr lang="en-US" b="1" dirty="0"/>
              <a:t>Description:</a:t>
            </a:r>
            <a:r>
              <a:rPr lang="en-US" dirty="0"/>
              <a:t> API gateways, tokens, and role-based access enable secure, auditable interactions.</a:t>
            </a:r>
          </a:p>
          <a:p>
            <a:r>
              <a:rPr lang="en-US" b="1" dirty="0"/>
              <a:t>Benefit:</a:t>
            </a:r>
            <a:r>
              <a:rPr lang="en-US" dirty="0"/>
              <a:t> Only authorized users or systems can access specific resources.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Ecosystem Connectivity</a:t>
            </a:r>
          </a:p>
          <a:p>
            <a:r>
              <a:rPr lang="en-US" b="1" dirty="0"/>
              <a:t>Description:</a:t>
            </a:r>
            <a:r>
              <a:rPr lang="en-US" dirty="0"/>
              <a:t> Easily connect with third-party services and cloud marketplaces.</a:t>
            </a:r>
          </a:p>
          <a:p>
            <a:r>
              <a:rPr lang="en-US" b="1" dirty="0"/>
              <a:t>Example:</a:t>
            </a:r>
            <a:r>
              <a:rPr lang="en-US" dirty="0"/>
              <a:t> Link cloud applications to tools like Salesforce, Dropbox, or Slack using APIs.</a:t>
            </a:r>
          </a:p>
        </p:txBody>
      </p:sp>
    </p:spTree>
    <p:extLst>
      <p:ext uri="{BB962C8B-B14F-4D97-AF65-F5344CB8AC3E}">
        <p14:creationId xmlns:p14="http://schemas.microsoft.com/office/powerpoint/2010/main" val="338543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B24CC-07B1-4EE0-B9D9-E90840522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00DF-4516-B7F8-F07E-50D5D8CD2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Fundamentals of Cloud APIs</a:t>
            </a:r>
          </a:p>
        </p:txBody>
      </p:sp>
    </p:spTree>
    <p:extLst>
      <p:ext uri="{BB962C8B-B14F-4D97-AF65-F5344CB8AC3E}">
        <p14:creationId xmlns:p14="http://schemas.microsoft.com/office/powerpoint/2010/main" val="331027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14"/>
            <a:ext cx="8229600" cy="517214"/>
          </a:xfrm>
        </p:spPr>
        <p:txBody>
          <a:bodyPr>
            <a:normAutofit fontScale="90000"/>
          </a:bodyPr>
          <a:lstStyle/>
          <a:p>
            <a:r>
              <a:rPr dirty="0"/>
              <a:t>What is a</a:t>
            </a:r>
            <a:r>
              <a:rPr lang="en-US" dirty="0"/>
              <a:t>n</a:t>
            </a:r>
            <a:r>
              <a:rPr dirty="0"/>
              <a:t>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92618"/>
            <a:ext cx="8362950" cy="32129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API (Application Programming Interface) allows software components to interact. </a:t>
            </a:r>
          </a:p>
          <a:p>
            <a:r>
              <a:rPr lang="en-US" sz="1600" dirty="0"/>
              <a:t>It is a set of rules and specifications that allows different software systems to communicate and interact with each other. </a:t>
            </a:r>
          </a:p>
          <a:p>
            <a:r>
              <a:rPr lang="en-US" sz="1600" dirty="0"/>
              <a:t>It acts as a middleman, enabling one application to request and receive data or functionality from another, without needing to know the internal workings of the other application. </a:t>
            </a:r>
          </a:p>
          <a:p>
            <a:r>
              <a:rPr lang="en-US" sz="1600" dirty="0"/>
              <a:t>it as a contract between two software components — one provides a service, and the other consumes it.</a:t>
            </a:r>
          </a:p>
          <a:p>
            <a:r>
              <a:rPr lang="en-US" sz="1600" dirty="0"/>
              <a:t>APIs abstract the complex internal logic and expose only necessary functions (endpoints) to the user.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CF106-EEA4-D469-D124-1714F03E7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753395"/>
            <a:ext cx="4531459" cy="19707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C8135-DB98-1198-B6C2-183B3352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E3BC-0959-36A6-D209-ACE39D85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14"/>
            <a:ext cx="8229600" cy="517214"/>
          </a:xfrm>
        </p:spPr>
        <p:txBody>
          <a:bodyPr>
            <a:normAutofit fontScale="90000"/>
          </a:bodyPr>
          <a:lstStyle/>
          <a:p>
            <a:r>
              <a:rPr dirty="0"/>
              <a:t>What is a</a:t>
            </a:r>
            <a:r>
              <a:rPr lang="en-US" dirty="0"/>
              <a:t>n</a:t>
            </a:r>
            <a:r>
              <a:rPr dirty="0"/>
              <a:t>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79904-A132-0825-A591-35B02D3D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14375"/>
            <a:ext cx="8362950" cy="58689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u="sng" dirty="0"/>
              <a:t>Example</a:t>
            </a:r>
            <a:r>
              <a:rPr lang="en-US" dirty="0"/>
              <a:t>:</a:t>
            </a:r>
          </a:p>
          <a:p>
            <a:pPr lvl="1"/>
            <a:r>
              <a:rPr lang="en-US" sz="1800" dirty="0"/>
              <a:t>A weather app uses an API to fetch data from a weather service — it doesn’t need to know how that service calculates weather, only how to request and receive it.</a:t>
            </a:r>
          </a:p>
          <a:p>
            <a:pPr marL="457200" lvl="1" indent="0">
              <a:buNone/>
            </a:pPr>
            <a:r>
              <a:rPr lang="en-US" sz="1800" b="1" dirty="0"/>
              <a:t>https://api.openweathermap.org/data/3.0/onecall?lat=33.44&amp;lon=-94.04&amp;exclude=hourly,daily&amp;appid={API key}</a:t>
            </a:r>
          </a:p>
          <a:p>
            <a:pPr marL="457200" lvl="1" indent="0">
              <a:buNone/>
            </a:pPr>
            <a:r>
              <a:rPr lang="en-US" sz="1800" dirty="0"/>
              <a:t>Refer - </a:t>
            </a:r>
            <a:r>
              <a:rPr lang="en-US" sz="1800" dirty="0">
                <a:hlinkClick r:id="rId2"/>
              </a:rPr>
              <a:t>https://openweathermap.org/api/one-call-3#how</a:t>
            </a:r>
            <a:endParaRPr lang="en-US" sz="1800" dirty="0"/>
          </a:p>
          <a:p>
            <a:pPr marL="457200" lvl="1" indent="0">
              <a:buNone/>
            </a:pPr>
            <a:endParaRPr lang="en-US" sz="1800" b="1" u="sng" dirty="0"/>
          </a:p>
          <a:p>
            <a:pPr marL="457200" lvl="1" indent="0">
              <a:buNone/>
            </a:pPr>
            <a:r>
              <a:rPr lang="en-US" sz="1800" b="1" u="sng" dirty="0"/>
              <a:t>Benefits</a:t>
            </a:r>
            <a:r>
              <a:rPr lang="en-US" sz="1800" dirty="0"/>
              <a:t>:</a:t>
            </a:r>
          </a:p>
          <a:p>
            <a:pPr lvl="1"/>
            <a:r>
              <a:rPr lang="en-US" sz="1800" b="1" dirty="0"/>
              <a:t>Simplified development</a:t>
            </a:r>
            <a:r>
              <a:rPr lang="en-US" sz="1800" dirty="0"/>
              <a:t>: Developers can reuse existing functionalities through APIs, saving time and effort. </a:t>
            </a:r>
          </a:p>
          <a:p>
            <a:pPr lvl="1"/>
            <a:r>
              <a:rPr lang="en-US" sz="1800" b="1" dirty="0"/>
              <a:t>Increased flexibility</a:t>
            </a:r>
            <a:r>
              <a:rPr lang="en-US" sz="1800" dirty="0"/>
              <a:t>: APIs enable applications to be more flexible and adaptable to changes in technology. </a:t>
            </a:r>
          </a:p>
          <a:p>
            <a:pPr lvl="1"/>
            <a:r>
              <a:rPr lang="en-US" sz="1800" b="1" dirty="0"/>
              <a:t>Enhanced interoperability</a:t>
            </a:r>
            <a:r>
              <a:rPr lang="en-US" sz="1800" dirty="0"/>
              <a:t>: APIs facilitate communication and integration between different systems, regardless of their underlying technology. </a:t>
            </a:r>
          </a:p>
        </p:txBody>
      </p:sp>
    </p:spTree>
    <p:extLst>
      <p:ext uri="{BB962C8B-B14F-4D97-AF65-F5344CB8AC3E}">
        <p14:creationId xmlns:p14="http://schemas.microsoft.com/office/powerpoint/2010/main" val="236582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FBB0F-F48E-C79C-840C-7BCEE810B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2BBD-C914-EC79-D62E-47448321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52" y="29535"/>
            <a:ext cx="8229600" cy="554922"/>
          </a:xfrm>
        </p:spPr>
        <p:txBody>
          <a:bodyPr>
            <a:normAutofit fontScale="90000"/>
          </a:bodyPr>
          <a:lstStyle/>
          <a:p>
            <a:r>
              <a:rPr lang="en-US" dirty="0"/>
              <a:t>On-Premises V/s Cloud</a:t>
            </a:r>
            <a:endParaRPr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64D9B91-34D9-8A4D-C8E5-B6D58A61B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916704"/>
              </p:ext>
            </p:extLst>
          </p:nvPr>
        </p:nvGraphicFramePr>
        <p:xfrm>
          <a:off x="334652" y="698757"/>
          <a:ext cx="8474697" cy="5911855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1884673">
                  <a:extLst>
                    <a:ext uri="{9D8B030D-6E8A-4147-A177-3AD203B41FA5}">
                      <a16:colId xmlns:a16="http://schemas.microsoft.com/office/drawing/2014/main" val="3656441550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2775865375"/>
                    </a:ext>
                  </a:extLst>
                </a:gridCol>
                <a:gridCol w="3332474">
                  <a:extLst>
                    <a:ext uri="{9D8B030D-6E8A-4147-A177-3AD203B41FA5}">
                      <a16:colId xmlns:a16="http://schemas.microsoft.com/office/drawing/2014/main" val="4107132837"/>
                    </a:ext>
                  </a:extLst>
                </a:gridCol>
              </a:tblGrid>
              <a:tr h="28750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Feature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On-Premises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Cloud Computing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743723"/>
                  </a:ext>
                </a:extLst>
              </a:tr>
              <a:tr h="393311">
                <a:tc>
                  <a:txBody>
                    <a:bodyPr/>
                    <a:lstStyle/>
                    <a:p>
                      <a:r>
                        <a:rPr lang="en-US" sz="1200" b="1"/>
                        <a:t>Infrastructure Location</a:t>
                      </a:r>
                      <a:endParaRPr lang="en-US" sz="1200"/>
                    </a:p>
                  </a:txBody>
                  <a:tcPr marL="26404" marR="26404" marT="13202" marB="1320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Located and managed on-site (local data center)</a:t>
                      </a:r>
                    </a:p>
                  </a:txBody>
                  <a:tcPr marL="26404" marR="26404" marT="13202" marB="1320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Hosted by third-party cloud provider (remote)</a:t>
                      </a:r>
                    </a:p>
                  </a:txBody>
                  <a:tcPr marL="26404" marR="26404" marT="13202" marB="1320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83694541"/>
                  </a:ext>
                </a:extLst>
              </a:tr>
              <a:tr h="393311">
                <a:tc>
                  <a:txBody>
                    <a:bodyPr/>
                    <a:lstStyle/>
                    <a:p>
                      <a:r>
                        <a:rPr lang="en-US" sz="1200" b="1"/>
                        <a:t>Ownership</a:t>
                      </a:r>
                      <a:endParaRPr lang="en-US" sz="1200"/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Fully owned and maintained by the organization</a:t>
                      </a:r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Rented or pay-as-you-go model</a:t>
                      </a:r>
                    </a:p>
                  </a:txBody>
                  <a:tcPr marL="26404" marR="26404" marT="13202" marB="13202" anchor="ctr"/>
                </a:tc>
                <a:extLst>
                  <a:ext uri="{0D108BD9-81ED-4DB2-BD59-A6C34878D82A}">
                    <a16:rowId xmlns:a16="http://schemas.microsoft.com/office/drawing/2014/main" val="1852092004"/>
                  </a:ext>
                </a:extLst>
              </a:tr>
              <a:tr h="393311">
                <a:tc>
                  <a:txBody>
                    <a:bodyPr/>
                    <a:lstStyle/>
                    <a:p>
                      <a:r>
                        <a:rPr lang="en-US" sz="1200" b="1"/>
                        <a:t>Cost Model</a:t>
                      </a:r>
                      <a:endParaRPr lang="en-US" sz="1200"/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High upfront CapEx (hardware, setup)</a:t>
                      </a:r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Low upfront cost; OpEx-based (subscription)</a:t>
                      </a:r>
                    </a:p>
                  </a:txBody>
                  <a:tcPr marL="26404" marR="26404" marT="13202" marB="13202" anchor="ctr"/>
                </a:tc>
                <a:extLst>
                  <a:ext uri="{0D108BD9-81ED-4DB2-BD59-A6C34878D82A}">
                    <a16:rowId xmlns:a16="http://schemas.microsoft.com/office/drawing/2014/main" val="299157662"/>
                  </a:ext>
                </a:extLst>
              </a:tr>
              <a:tr h="393311">
                <a:tc>
                  <a:txBody>
                    <a:bodyPr/>
                    <a:lstStyle/>
                    <a:p>
                      <a:r>
                        <a:rPr lang="en-US" sz="1200" b="1"/>
                        <a:t>Scalability</a:t>
                      </a:r>
                      <a:endParaRPr lang="en-US" sz="1200"/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Limited; requires manual hardware upgrades</a:t>
                      </a:r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Easily scalable on demand</a:t>
                      </a:r>
                    </a:p>
                  </a:txBody>
                  <a:tcPr marL="26404" marR="26404" marT="13202" marB="13202" anchor="ctr"/>
                </a:tc>
                <a:extLst>
                  <a:ext uri="{0D108BD9-81ED-4DB2-BD59-A6C34878D82A}">
                    <a16:rowId xmlns:a16="http://schemas.microsoft.com/office/drawing/2014/main" val="2643924917"/>
                  </a:ext>
                </a:extLst>
              </a:tr>
              <a:tr h="275317">
                <a:tc>
                  <a:txBody>
                    <a:bodyPr/>
                    <a:lstStyle/>
                    <a:p>
                      <a:r>
                        <a:rPr lang="en-US" sz="1200" b="1"/>
                        <a:t>Maintenance</a:t>
                      </a:r>
                      <a:endParaRPr lang="en-US" sz="1200"/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Managed in-house by IT team</a:t>
                      </a:r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Managed by cloud service provider</a:t>
                      </a:r>
                    </a:p>
                  </a:txBody>
                  <a:tcPr marL="26404" marR="26404" marT="13202" marB="13202" anchor="ctr"/>
                </a:tc>
                <a:extLst>
                  <a:ext uri="{0D108BD9-81ED-4DB2-BD59-A6C34878D82A}">
                    <a16:rowId xmlns:a16="http://schemas.microsoft.com/office/drawing/2014/main" val="907101319"/>
                  </a:ext>
                </a:extLst>
              </a:tr>
              <a:tr h="393311">
                <a:tc>
                  <a:txBody>
                    <a:bodyPr/>
                    <a:lstStyle/>
                    <a:p>
                      <a:r>
                        <a:rPr lang="en-US" sz="1200" b="1"/>
                        <a:t>Deployment Speed</a:t>
                      </a:r>
                      <a:endParaRPr lang="en-US" sz="1200"/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Slower (hardware procurement and setup)</a:t>
                      </a:r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Faster; resources provisioned instantly</a:t>
                      </a:r>
                    </a:p>
                  </a:txBody>
                  <a:tcPr marL="26404" marR="26404" marT="13202" marB="13202" anchor="ctr"/>
                </a:tc>
                <a:extLst>
                  <a:ext uri="{0D108BD9-81ED-4DB2-BD59-A6C34878D82A}">
                    <a16:rowId xmlns:a16="http://schemas.microsoft.com/office/drawing/2014/main" val="1156078797"/>
                  </a:ext>
                </a:extLst>
              </a:tr>
              <a:tr h="393311">
                <a:tc>
                  <a:txBody>
                    <a:bodyPr/>
                    <a:lstStyle/>
                    <a:p>
                      <a:r>
                        <a:rPr lang="en-US" sz="1200" b="1"/>
                        <a:t>Accessibility</a:t>
                      </a:r>
                      <a:endParaRPr lang="en-US" sz="1200"/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Limited to internal network</a:t>
                      </a:r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Accessible from anywhere via the internet</a:t>
                      </a:r>
                    </a:p>
                  </a:txBody>
                  <a:tcPr marL="26404" marR="26404" marT="13202" marB="13202" anchor="ctr"/>
                </a:tc>
                <a:extLst>
                  <a:ext uri="{0D108BD9-81ED-4DB2-BD59-A6C34878D82A}">
                    <a16:rowId xmlns:a16="http://schemas.microsoft.com/office/drawing/2014/main" val="1500017027"/>
                  </a:ext>
                </a:extLst>
              </a:tr>
              <a:tr h="629298">
                <a:tc>
                  <a:txBody>
                    <a:bodyPr/>
                    <a:lstStyle/>
                    <a:p>
                      <a:r>
                        <a:rPr lang="en-US" sz="1200" b="1"/>
                        <a:t>Security Control</a:t>
                      </a:r>
                      <a:endParaRPr lang="en-US" sz="1200"/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Full control over data and physical security</a:t>
                      </a:r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Security managed by provider; shared responsibility model</a:t>
                      </a:r>
                    </a:p>
                  </a:txBody>
                  <a:tcPr marL="26404" marR="26404" marT="13202" marB="13202" anchor="ctr"/>
                </a:tc>
                <a:extLst>
                  <a:ext uri="{0D108BD9-81ED-4DB2-BD59-A6C34878D82A}">
                    <a16:rowId xmlns:a16="http://schemas.microsoft.com/office/drawing/2014/main" val="4171777981"/>
                  </a:ext>
                </a:extLst>
              </a:tr>
              <a:tr h="393311">
                <a:tc>
                  <a:txBody>
                    <a:bodyPr/>
                    <a:lstStyle/>
                    <a:p>
                      <a:r>
                        <a:rPr lang="en-US" sz="1200" b="1"/>
                        <a:t>Backup &amp; Recovery</a:t>
                      </a:r>
                      <a:endParaRPr lang="en-US" sz="1200"/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Manual and requires dedicated tools</a:t>
                      </a:r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Automated backup and disaster recovery options</a:t>
                      </a:r>
                    </a:p>
                  </a:txBody>
                  <a:tcPr marL="26404" marR="26404" marT="13202" marB="13202" anchor="ctr"/>
                </a:tc>
                <a:extLst>
                  <a:ext uri="{0D108BD9-81ED-4DB2-BD59-A6C34878D82A}">
                    <a16:rowId xmlns:a16="http://schemas.microsoft.com/office/drawing/2014/main" val="2414357696"/>
                  </a:ext>
                </a:extLst>
              </a:tr>
              <a:tr h="511305">
                <a:tc>
                  <a:txBody>
                    <a:bodyPr/>
                    <a:lstStyle/>
                    <a:p>
                      <a:r>
                        <a:rPr lang="en-US" sz="1200" b="1"/>
                        <a:t>Compliance</a:t>
                      </a:r>
                      <a:endParaRPr lang="en-US" sz="1200"/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Easier to meet strict compliance internally</a:t>
                      </a:r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Depends on provider’s compliance certifications</a:t>
                      </a:r>
                    </a:p>
                  </a:txBody>
                  <a:tcPr marL="26404" marR="26404" marT="13202" marB="13202" anchor="ctr"/>
                </a:tc>
                <a:extLst>
                  <a:ext uri="{0D108BD9-81ED-4DB2-BD59-A6C34878D82A}">
                    <a16:rowId xmlns:a16="http://schemas.microsoft.com/office/drawing/2014/main" val="1933336436"/>
                  </a:ext>
                </a:extLst>
              </a:tr>
              <a:tr h="393311">
                <a:tc>
                  <a:txBody>
                    <a:bodyPr/>
                    <a:lstStyle/>
                    <a:p>
                      <a:r>
                        <a:rPr lang="en-US" sz="1200" b="1"/>
                        <a:t>Customization</a:t>
                      </a:r>
                      <a:endParaRPr lang="en-US" sz="1200"/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High customization possible</a:t>
                      </a:r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May have limitations based on service tiers</a:t>
                      </a:r>
                    </a:p>
                  </a:txBody>
                  <a:tcPr marL="26404" marR="26404" marT="13202" marB="13202" anchor="ctr"/>
                </a:tc>
                <a:extLst>
                  <a:ext uri="{0D108BD9-81ED-4DB2-BD59-A6C34878D82A}">
                    <a16:rowId xmlns:a16="http://schemas.microsoft.com/office/drawing/2014/main" val="2339175981"/>
                  </a:ext>
                </a:extLst>
              </a:tr>
              <a:tr h="393311">
                <a:tc>
                  <a:txBody>
                    <a:bodyPr/>
                    <a:lstStyle/>
                    <a:p>
                      <a:r>
                        <a:rPr lang="en-US" sz="1200" b="1"/>
                        <a:t>Energy Consumption</a:t>
                      </a:r>
                      <a:endParaRPr lang="en-US" sz="1200"/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Higher, due to local server usage</a:t>
                      </a:r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Lower, optimized at provider’s data centers</a:t>
                      </a:r>
                    </a:p>
                  </a:txBody>
                  <a:tcPr marL="26404" marR="26404" marT="13202" marB="13202" anchor="ctr"/>
                </a:tc>
                <a:extLst>
                  <a:ext uri="{0D108BD9-81ED-4DB2-BD59-A6C34878D82A}">
                    <a16:rowId xmlns:a16="http://schemas.microsoft.com/office/drawing/2014/main" val="3475328109"/>
                  </a:ext>
                </a:extLst>
              </a:tr>
              <a:tr h="275317">
                <a:tc>
                  <a:txBody>
                    <a:bodyPr/>
                    <a:lstStyle/>
                    <a:p>
                      <a:r>
                        <a:rPr lang="en-US" sz="1200" b="1"/>
                        <a:t>Software Updates</a:t>
                      </a:r>
                      <a:endParaRPr lang="en-US" sz="1200"/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Manual updates required</a:t>
                      </a:r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Auto-updated by provider</a:t>
                      </a:r>
                    </a:p>
                  </a:txBody>
                  <a:tcPr marL="26404" marR="26404" marT="13202" marB="13202" anchor="ctr"/>
                </a:tc>
                <a:extLst>
                  <a:ext uri="{0D108BD9-81ED-4DB2-BD59-A6C34878D82A}">
                    <a16:rowId xmlns:a16="http://schemas.microsoft.com/office/drawing/2014/main" val="1398597261"/>
                  </a:ext>
                </a:extLst>
              </a:tr>
              <a:tr h="393311">
                <a:tc>
                  <a:txBody>
                    <a:bodyPr/>
                    <a:lstStyle/>
                    <a:p>
                      <a:r>
                        <a:rPr lang="en-US" sz="1200" b="1"/>
                        <a:t>Downtime Risk</a:t>
                      </a:r>
                      <a:endParaRPr lang="en-US" sz="1200"/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Hardware failure risk is higher</a:t>
                      </a:r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 availability with redundancy and failover</a:t>
                      </a:r>
                    </a:p>
                  </a:txBody>
                  <a:tcPr marL="26404" marR="26404" marT="13202" marB="13202" anchor="ctr"/>
                </a:tc>
                <a:extLst>
                  <a:ext uri="{0D108BD9-81ED-4DB2-BD59-A6C34878D82A}">
                    <a16:rowId xmlns:a16="http://schemas.microsoft.com/office/drawing/2014/main" val="436021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30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8F843-9DBF-05A2-B59B-8E3581407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E465-120B-9584-2079-AC13ADB6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52" y="29535"/>
            <a:ext cx="8229600" cy="554922"/>
          </a:xfrm>
        </p:spPr>
        <p:txBody>
          <a:bodyPr>
            <a:normAutofit fontScale="90000"/>
          </a:bodyPr>
          <a:lstStyle/>
          <a:p>
            <a:r>
              <a:rPr dirty="0"/>
              <a:t>What is a Cloud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156FC-E146-4448-A776-44E565976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84457"/>
            <a:ext cx="8229600" cy="6008333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endParaRPr lang="en-US" sz="4300" dirty="0"/>
          </a:p>
          <a:p>
            <a:r>
              <a:rPr lang="en-US" sz="4300" dirty="0"/>
              <a:t>A Cloud API is a type of API that allows developers and administrators to interact with cloud-based services, platforms, or infrastructure programmatically.</a:t>
            </a:r>
          </a:p>
          <a:p>
            <a:r>
              <a:rPr lang="en-US" sz="4300" dirty="0"/>
              <a:t>A cloud API is a software interface that allows applications to interact with cloud computing services and resources, enabling them to exchange data and functionality. </a:t>
            </a:r>
          </a:p>
          <a:p>
            <a:r>
              <a:rPr lang="en-US" sz="4300" dirty="0"/>
              <a:t>It acts as a bridge, facilitating communication between different cloud services or between cloud and on-premises applications. </a:t>
            </a:r>
          </a:p>
          <a:p>
            <a:endParaRPr lang="en-US" sz="4300" b="1" dirty="0"/>
          </a:p>
          <a:p>
            <a:r>
              <a:rPr lang="en-US" sz="4300" b="1" dirty="0"/>
              <a:t>These APIs can:</a:t>
            </a:r>
          </a:p>
          <a:p>
            <a:pPr lvl="1"/>
            <a:r>
              <a:rPr lang="en-US" sz="4300" dirty="0"/>
              <a:t>Control computing resources</a:t>
            </a:r>
          </a:p>
          <a:p>
            <a:pPr lvl="1"/>
            <a:r>
              <a:rPr lang="en-US" sz="4300" dirty="0"/>
              <a:t>Manage storage and networking</a:t>
            </a:r>
          </a:p>
          <a:p>
            <a:pPr lvl="1"/>
            <a:r>
              <a:rPr lang="en-US" sz="4300" dirty="0"/>
              <a:t>Integrate third-party cloud tools</a:t>
            </a:r>
          </a:p>
          <a:p>
            <a:pPr lvl="1"/>
            <a:r>
              <a:rPr lang="en-US" sz="4300" dirty="0"/>
              <a:t>Enable automation of cloud services</a:t>
            </a:r>
          </a:p>
          <a:p>
            <a:pPr lvl="1"/>
            <a:endParaRPr lang="en-US" sz="4300" dirty="0"/>
          </a:p>
          <a:p>
            <a:r>
              <a:rPr lang="en-US" sz="4300" b="1" dirty="0"/>
              <a:t>Explanation:</a:t>
            </a:r>
          </a:p>
          <a:p>
            <a:pPr lvl="1"/>
            <a:r>
              <a:rPr lang="en-US" sz="4300" dirty="0"/>
              <a:t>Cloud APIs extend this concept to cloud computing platforms (like AWS, Azure, Google Cloud).</a:t>
            </a:r>
          </a:p>
          <a:p>
            <a:pPr lvl="1"/>
            <a:r>
              <a:rPr lang="en-US" sz="4300" dirty="0"/>
              <a:t>They provide standardized interfaces to:</a:t>
            </a:r>
          </a:p>
          <a:p>
            <a:pPr lvl="2"/>
            <a:r>
              <a:rPr lang="en-US" sz="4300" dirty="0"/>
              <a:t>Launch virtual machines</a:t>
            </a:r>
          </a:p>
          <a:p>
            <a:pPr lvl="2"/>
            <a:r>
              <a:rPr lang="en-US" sz="4300" dirty="0"/>
              <a:t>Store and retrieve files</a:t>
            </a:r>
          </a:p>
          <a:p>
            <a:pPr lvl="2"/>
            <a:r>
              <a:rPr lang="en-US" sz="4300" dirty="0"/>
              <a:t>Manage databases</a:t>
            </a:r>
          </a:p>
          <a:p>
            <a:pPr lvl="2"/>
            <a:r>
              <a:rPr lang="en-US" sz="4300" dirty="0"/>
              <a:t>Control networking and security resources</a:t>
            </a:r>
          </a:p>
          <a:p>
            <a:r>
              <a:rPr lang="en-US" sz="4300" b="1" dirty="0"/>
              <a:t>Analogy:</a:t>
            </a:r>
          </a:p>
          <a:p>
            <a:pPr lvl="1"/>
            <a:r>
              <a:rPr lang="en-US" sz="4300" dirty="0"/>
              <a:t>Using a cloud API is like using a remote control to operate your smart TV. You don’t manually switch circuits; you press buttons (API calls) to make it work.</a:t>
            </a:r>
          </a:p>
          <a:p>
            <a:pPr lvl="1"/>
            <a:endParaRPr lang="en-US" sz="1600" dirty="0"/>
          </a:p>
          <a:p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88613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5EFE1-E20E-4123-593A-3F5854EAC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ECEF-375D-EB6D-B0DB-F5A7E44DA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52" y="12162"/>
            <a:ext cx="8229600" cy="624364"/>
          </a:xfrm>
        </p:spPr>
        <p:txBody>
          <a:bodyPr>
            <a:normAutofit fontScale="90000"/>
          </a:bodyPr>
          <a:lstStyle/>
          <a:p>
            <a:r>
              <a:rPr lang="en-US" dirty="0"/>
              <a:t>Roles in Cloud Computing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1F9AA-31A3-7A24-2298-BBDD5A912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9001"/>
            <a:ext cx="8229600" cy="5693789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r>
              <a:rPr lang="en-US" sz="1600" dirty="0"/>
              <a:t>Cloud computing encompasses a wide range of roles, from designing and building the infrastructure to developing and managing applications, ensuring security, and providing support. </a:t>
            </a:r>
          </a:p>
          <a:p>
            <a:r>
              <a:rPr lang="en-US" sz="1600" dirty="0"/>
              <a:t>Key roles include Cloud Architect, Cloud Engineer, Cloud Developer, Security Engineer, Data Engineer, and DevOps Engineer. </a:t>
            </a:r>
          </a:p>
          <a:p>
            <a:endParaRPr lang="en-US" sz="1600" dirty="0"/>
          </a:p>
          <a:p>
            <a:r>
              <a:rPr lang="en-US" sz="1600" b="1" dirty="0"/>
              <a:t>Cloud Engineer:</a:t>
            </a:r>
          </a:p>
          <a:p>
            <a:pPr lvl="1"/>
            <a:r>
              <a:rPr lang="en-US" sz="1600" dirty="0"/>
              <a:t>Focus: Building and managing cloud infrastructure. </a:t>
            </a:r>
          </a:p>
          <a:p>
            <a:pPr lvl="1"/>
            <a:r>
              <a:rPr lang="en-US" sz="1600" dirty="0"/>
              <a:t>Responsibilities: Managing cloud resources, ensuring the smooth operation of cloud systems, and potentially involved in cloud migration. </a:t>
            </a:r>
          </a:p>
          <a:p>
            <a:r>
              <a:rPr lang="en-US" sz="1600" b="1" dirty="0"/>
              <a:t>Cloud Developer:</a:t>
            </a:r>
          </a:p>
          <a:p>
            <a:pPr lvl="1"/>
            <a:r>
              <a:rPr lang="en-US" sz="1600" dirty="0"/>
              <a:t>Focus: Developing and deploying cloud-based applications and services. </a:t>
            </a:r>
          </a:p>
          <a:p>
            <a:pPr lvl="1"/>
            <a:r>
              <a:rPr lang="en-US" sz="1600" dirty="0"/>
              <a:t>Responsibilities: Coding, testing, and deploying applications, working with various programming languages, and integrating data sources. </a:t>
            </a:r>
          </a:p>
          <a:p>
            <a:r>
              <a:rPr lang="en-US" sz="1600" b="1" dirty="0"/>
              <a:t>Security Engineer (Cloud):</a:t>
            </a:r>
          </a:p>
          <a:p>
            <a:pPr lvl="1"/>
            <a:r>
              <a:rPr lang="en-US" sz="1600" dirty="0"/>
              <a:t>Focus: Ensuring the security and compliance of cloud environments. </a:t>
            </a:r>
          </a:p>
          <a:p>
            <a:pPr lvl="1"/>
            <a:r>
              <a:rPr lang="en-US" sz="1600" dirty="0"/>
              <a:t>Responsibilities: Protecting data and applications from unauthorized access, data breaches, and other security threats. </a:t>
            </a:r>
          </a:p>
          <a:p>
            <a:r>
              <a:rPr lang="en-US" sz="1600" b="1" dirty="0"/>
              <a:t>Data Engineer (Cloud):</a:t>
            </a:r>
          </a:p>
          <a:p>
            <a:pPr lvl="1"/>
            <a:r>
              <a:rPr lang="en-US" sz="1600" dirty="0"/>
              <a:t>Focus: Managing and processing large datasets in the cloud. </a:t>
            </a:r>
          </a:p>
          <a:p>
            <a:pPr lvl="1"/>
            <a:r>
              <a:rPr lang="en-US" sz="1600" dirty="0"/>
              <a:t>Responsibilities: Building data pipelines, managing cloud storage, and ensuring data security and availability. </a:t>
            </a:r>
          </a:p>
          <a:p>
            <a:r>
              <a:rPr lang="en-US" sz="1600" b="1" dirty="0"/>
              <a:t>DevOps Engineer (Cloud):</a:t>
            </a:r>
          </a:p>
          <a:p>
            <a:pPr lvl="1"/>
            <a:r>
              <a:rPr lang="en-US" sz="1600" dirty="0"/>
              <a:t>Focus: Bridging the gap between development and operations in a cloud environment. </a:t>
            </a:r>
          </a:p>
          <a:p>
            <a:pPr lvl="1"/>
            <a:r>
              <a:rPr lang="en-US" sz="1600" dirty="0"/>
              <a:t>Responsibilities: Automating cloud operations, streamlining the software development lifecycle, and improving communication between development and operations teams. </a:t>
            </a:r>
          </a:p>
          <a:p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0804936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5848</TotalTime>
  <Words>3205</Words>
  <Application>Microsoft Office PowerPoint</Application>
  <PresentationFormat>On-screen Show (4:3)</PresentationFormat>
  <Paragraphs>546</Paragraphs>
  <Slides>33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Trebuchet MS</vt:lpstr>
      <vt:lpstr>Wingdings</vt:lpstr>
      <vt:lpstr>Wingdings 3</vt:lpstr>
      <vt:lpstr>Facet</vt:lpstr>
      <vt:lpstr>  CAS610MJ: Cloud API's and Services  </vt:lpstr>
      <vt:lpstr>PowerPoint Presentation</vt:lpstr>
      <vt:lpstr>Contents  </vt:lpstr>
      <vt:lpstr>Fundamentals of Cloud APIs</vt:lpstr>
      <vt:lpstr>What is an API?</vt:lpstr>
      <vt:lpstr>What is an API?</vt:lpstr>
      <vt:lpstr>On-Premises V/s Cloud</vt:lpstr>
      <vt:lpstr>What is a Cloud API?</vt:lpstr>
      <vt:lpstr>Roles in Cloud Computing</vt:lpstr>
      <vt:lpstr>Characteristics of Cloud API   </vt:lpstr>
      <vt:lpstr>Types Of Cloud API</vt:lpstr>
      <vt:lpstr>Types Of Cloud API [Continue….]</vt:lpstr>
      <vt:lpstr>PowerPoint Presentation</vt:lpstr>
      <vt:lpstr>API Life Cycle Management</vt:lpstr>
      <vt:lpstr>API Life Cycle Management – Requirement &amp; Design</vt:lpstr>
      <vt:lpstr>Requirement Phase - </vt:lpstr>
      <vt:lpstr>Design Phase - </vt:lpstr>
      <vt:lpstr>API Life Cycle Management – Development</vt:lpstr>
      <vt:lpstr>API Life Cycle Management – Testing</vt:lpstr>
      <vt:lpstr>API Life Cycle Management – Deployment &amp; Publishing</vt:lpstr>
      <vt:lpstr>API Life Cycle Management – Versioning</vt:lpstr>
      <vt:lpstr>API Life Cycle Management – Monitoring &amp; Analytics</vt:lpstr>
      <vt:lpstr>API Life Cycle Management – Retirement or Deprecation</vt:lpstr>
      <vt:lpstr>Cloud API request Methods</vt:lpstr>
      <vt:lpstr>Challenges of Cloud API</vt:lpstr>
      <vt:lpstr>Challenges of Cloud API [Continue….]</vt:lpstr>
      <vt:lpstr>Challenges of Cloud API [Continue….]</vt:lpstr>
      <vt:lpstr>Challenges of Cloud API [Continue….]</vt:lpstr>
      <vt:lpstr>Challenges of Cloud API [Continue….]</vt:lpstr>
      <vt:lpstr>Challenges of Cloud API [Continue….]</vt:lpstr>
      <vt:lpstr>Benefits of Cloud API [Continue….]  </vt:lpstr>
      <vt:lpstr>Benefits of Cloud API [Continue….]  </vt:lpstr>
      <vt:lpstr>Benefits of Cloud API [Continue….]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Santosh Nandal</dc:creator>
  <cp:keywords/>
  <dc:description>generated using python-pptx</dc:description>
  <cp:lastModifiedBy>Santosh Nandal</cp:lastModifiedBy>
  <cp:revision>88</cp:revision>
  <dcterms:created xsi:type="dcterms:W3CDTF">2013-01-27T09:14:16Z</dcterms:created>
  <dcterms:modified xsi:type="dcterms:W3CDTF">2025-07-31T07:32:51Z</dcterms:modified>
  <cp:category/>
</cp:coreProperties>
</file>