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8" roundtripDataSignature="AMtx7mhNSKOT2OPpUV1sTMkoecBfx1xf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8f934c0aa_1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8f934c0aa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3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33"/>
          <p:cNvGrpSpPr/>
          <p:nvPr/>
        </p:nvGrpSpPr>
        <p:grpSpPr>
          <a:xfrm>
            <a:off x="0" y="0"/>
            <a:ext cx="2305051" cy="6858001"/>
            <a:chOff x="0" y="0"/>
            <a:chExt cx="2305051" cy="6858001"/>
          </a:xfrm>
        </p:grpSpPr>
        <p:sp>
          <p:nvSpPr>
            <p:cNvPr id="55" name="Google Shape;55;p33"/>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3"/>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3"/>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3"/>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3"/>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3"/>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33"/>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33"/>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3"/>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33"/>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33"/>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3"/>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3"/>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33"/>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3"/>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33"/>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3"/>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3"/>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33"/>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3"/>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3"/>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33"/>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3"/>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33"/>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3"/>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33"/>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3"/>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33"/>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3"/>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3"/>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3"/>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33"/>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33"/>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3"/>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33"/>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33"/>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3"/>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33"/>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3"/>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33"/>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3"/>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3"/>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33"/>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3"/>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33"/>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3"/>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3"/>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33"/>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33"/>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3"/>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3"/>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33"/>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3"/>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33"/>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33"/>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3"/>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33"/>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3"/>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3"/>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4" name="Shape 164"/>
        <p:cNvGrpSpPr/>
        <p:nvPr/>
      </p:nvGrpSpPr>
      <p:grpSpPr>
        <a:xfrm>
          <a:off x="0" y="0"/>
          <a:ext cx="0" cy="0"/>
          <a:chOff x="0" y="0"/>
          <a:chExt cx="0" cy="0"/>
        </a:xfrm>
      </p:grpSpPr>
      <p:sp>
        <p:nvSpPr>
          <p:cNvPr id="165" name="Google Shape;165;p4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42"/>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7" name="Google Shape;167;p4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8" name="Google Shape;168;p4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71" name="Shape 171"/>
        <p:cNvGrpSpPr/>
        <p:nvPr/>
      </p:nvGrpSpPr>
      <p:grpSpPr>
        <a:xfrm>
          <a:off x="0" y="0"/>
          <a:ext cx="0" cy="0"/>
          <a:chOff x="0" y="0"/>
          <a:chExt cx="0" cy="0"/>
        </a:xfrm>
      </p:grpSpPr>
      <p:sp>
        <p:nvSpPr>
          <p:cNvPr id="172" name="Google Shape;172;p4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43"/>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4" name="Google Shape;174;p4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4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8" name="Shape 178"/>
        <p:cNvGrpSpPr/>
        <p:nvPr/>
      </p:nvGrpSpPr>
      <p:grpSpPr>
        <a:xfrm>
          <a:off x="0" y="0"/>
          <a:ext cx="0" cy="0"/>
          <a:chOff x="0" y="0"/>
          <a:chExt cx="0" cy="0"/>
        </a:xfrm>
      </p:grpSpPr>
      <p:sp>
        <p:nvSpPr>
          <p:cNvPr id="179" name="Google Shape;179;p4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4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4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4" name="Shape 184"/>
        <p:cNvGrpSpPr/>
        <p:nvPr/>
      </p:nvGrpSpPr>
      <p:grpSpPr>
        <a:xfrm>
          <a:off x="0" y="0"/>
          <a:ext cx="0" cy="0"/>
          <a:chOff x="0" y="0"/>
          <a:chExt cx="0" cy="0"/>
        </a:xfrm>
      </p:grpSpPr>
      <p:sp>
        <p:nvSpPr>
          <p:cNvPr id="185" name="Google Shape;185;p4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4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7" name="Google Shape;187;p4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8" name="Google Shape;188;p4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1" name="Google Shape;191;p4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92" name="Google Shape;192;p4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3" name="Shape 193"/>
        <p:cNvGrpSpPr/>
        <p:nvPr/>
      </p:nvGrpSpPr>
      <p:grpSpPr>
        <a:xfrm>
          <a:off x="0" y="0"/>
          <a:ext cx="0" cy="0"/>
          <a:chOff x="0" y="0"/>
          <a:chExt cx="0" cy="0"/>
        </a:xfrm>
      </p:grpSpPr>
      <p:sp>
        <p:nvSpPr>
          <p:cNvPr id="194" name="Google Shape;194;p4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6" name="Google Shape;196;p4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9" name="Shape 199"/>
        <p:cNvGrpSpPr/>
        <p:nvPr/>
      </p:nvGrpSpPr>
      <p:grpSpPr>
        <a:xfrm>
          <a:off x="0" y="0"/>
          <a:ext cx="0" cy="0"/>
          <a:chOff x="0" y="0"/>
          <a:chExt cx="0" cy="0"/>
        </a:xfrm>
      </p:grpSpPr>
      <p:sp>
        <p:nvSpPr>
          <p:cNvPr id="200" name="Google Shape;200;p4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4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4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4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4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6" name="Google Shape;206;p4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7" name="Google Shape;207;p4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4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0" name="Shape 210"/>
        <p:cNvGrpSpPr/>
        <p:nvPr/>
      </p:nvGrpSpPr>
      <p:grpSpPr>
        <a:xfrm>
          <a:off x="0" y="0"/>
          <a:ext cx="0" cy="0"/>
          <a:chOff x="0" y="0"/>
          <a:chExt cx="0" cy="0"/>
        </a:xfrm>
      </p:grpSpPr>
      <p:sp>
        <p:nvSpPr>
          <p:cNvPr id="211" name="Google Shape;211;p4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4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48"/>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4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4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6" name="Google Shape;216;p48"/>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7" name="Google Shape;217;p4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8" name="Google Shape;218;p4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9" name="Google Shape;219;p48"/>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20" name="Google Shape;220;p4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21" name="Google Shape;221;p4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4" name="Shape 224"/>
        <p:cNvGrpSpPr/>
        <p:nvPr/>
      </p:nvGrpSpPr>
      <p:grpSpPr>
        <a:xfrm>
          <a:off x="0" y="0"/>
          <a:ext cx="0" cy="0"/>
          <a:chOff x="0" y="0"/>
          <a:chExt cx="0" cy="0"/>
        </a:xfrm>
      </p:grpSpPr>
      <p:sp>
        <p:nvSpPr>
          <p:cNvPr id="225" name="Google Shape;225;p4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4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0" name="Shape 230"/>
        <p:cNvGrpSpPr/>
        <p:nvPr/>
      </p:nvGrpSpPr>
      <p:grpSpPr>
        <a:xfrm>
          <a:off x="0" y="0"/>
          <a:ext cx="0" cy="0"/>
          <a:chOff x="0" y="0"/>
          <a:chExt cx="0" cy="0"/>
        </a:xfrm>
      </p:grpSpPr>
      <p:sp>
        <p:nvSpPr>
          <p:cNvPr id="231" name="Google Shape;231;p5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50"/>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3" name="Google Shape;233;p5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3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9" name="Shape 129"/>
        <p:cNvGrpSpPr/>
        <p:nvPr/>
      </p:nvGrpSpPr>
      <p:grpSpPr>
        <a:xfrm>
          <a:off x="0" y="0"/>
          <a:ext cx="0" cy="0"/>
          <a:chOff x="0" y="0"/>
          <a:chExt cx="0" cy="0"/>
        </a:xfrm>
      </p:grpSpPr>
      <p:sp>
        <p:nvSpPr>
          <p:cNvPr id="130" name="Google Shape;130;p37"/>
          <p:cNvSpPr txBox="1"/>
          <p:nvPr>
            <p:ph type="ctrTitle"/>
          </p:nvPr>
        </p:nvSpPr>
        <p:spPr>
          <a:xfrm>
            <a:off x="756310" y="631063"/>
            <a:ext cx="10679379" cy="5740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3600"/>
              <a:buFont typeface="Twentieth Century"/>
              <a:buNone/>
              <a:defRPr b="0"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20000"/>
              </a:lnSpc>
              <a:spcBef>
                <a:spcPts val="1000"/>
              </a:spcBef>
              <a:spcAft>
                <a:spcPts val="0"/>
              </a:spcAft>
              <a:buClr>
                <a:schemeClr val="lt1"/>
              </a:buClr>
              <a:buSzPts val="3000"/>
              <a:buChar char="•"/>
              <a:defRPr/>
            </a:lvl1pPr>
            <a:lvl2pPr lvl="1" algn="l">
              <a:lnSpc>
                <a:spcPct val="120000"/>
              </a:lnSpc>
              <a:spcBef>
                <a:spcPts val="500"/>
              </a:spcBef>
              <a:spcAft>
                <a:spcPts val="0"/>
              </a:spcAft>
              <a:buClr>
                <a:schemeClr val="lt1"/>
              </a:buClr>
              <a:buSzPts val="2250"/>
              <a:buChar char="•"/>
              <a:defRPr/>
            </a:lvl2pPr>
            <a:lvl3pPr lvl="2" algn="l">
              <a:lnSpc>
                <a:spcPct val="120000"/>
              </a:lnSpc>
              <a:spcBef>
                <a:spcPts val="500"/>
              </a:spcBef>
              <a:spcAft>
                <a:spcPts val="0"/>
              </a:spcAft>
              <a:buClr>
                <a:schemeClr val="lt1"/>
              </a:buClr>
              <a:buSzPts val="2250"/>
              <a:buChar char="•"/>
              <a:defRPr/>
            </a:lvl3pPr>
            <a:lvl4pPr lvl="3" algn="l">
              <a:lnSpc>
                <a:spcPct val="120000"/>
              </a:lnSpc>
              <a:spcBef>
                <a:spcPts val="500"/>
              </a:spcBef>
              <a:spcAft>
                <a:spcPts val="0"/>
              </a:spcAft>
              <a:buClr>
                <a:schemeClr val="lt1"/>
              </a:buClr>
              <a:buSzPts val="2250"/>
              <a:buChar char="•"/>
              <a:defRPr/>
            </a:lvl4pPr>
            <a:lvl5pPr lvl="4" algn="l">
              <a:lnSpc>
                <a:spcPct val="120000"/>
              </a:lnSpc>
              <a:spcBef>
                <a:spcPts val="500"/>
              </a:spcBef>
              <a:spcAft>
                <a:spcPts val="0"/>
              </a:spcAft>
              <a:buClr>
                <a:schemeClr val="lt1"/>
              </a:buClr>
              <a:buSzPts val="2250"/>
              <a:buChar char="•"/>
              <a:defRPr/>
            </a:lvl5pPr>
            <a:lvl6pPr lvl="5" algn="l">
              <a:lnSpc>
                <a:spcPct val="120000"/>
              </a:lnSpc>
              <a:spcBef>
                <a:spcPts val="500"/>
              </a:spcBef>
              <a:spcAft>
                <a:spcPts val="0"/>
              </a:spcAft>
              <a:buClr>
                <a:schemeClr val="lt1"/>
              </a:buClr>
              <a:buSzPts val="2250"/>
              <a:buChar char="•"/>
              <a:defRPr/>
            </a:lvl6pPr>
            <a:lvl7pPr lvl="6" algn="l">
              <a:lnSpc>
                <a:spcPct val="120000"/>
              </a:lnSpc>
              <a:spcBef>
                <a:spcPts val="500"/>
              </a:spcBef>
              <a:spcAft>
                <a:spcPts val="0"/>
              </a:spcAft>
              <a:buClr>
                <a:schemeClr val="lt1"/>
              </a:buClr>
              <a:buSzPts val="2250"/>
              <a:buChar char="•"/>
              <a:defRPr/>
            </a:lvl7pPr>
            <a:lvl8pPr lvl="7" algn="l">
              <a:lnSpc>
                <a:spcPct val="120000"/>
              </a:lnSpc>
              <a:spcBef>
                <a:spcPts val="500"/>
              </a:spcBef>
              <a:spcAft>
                <a:spcPts val="0"/>
              </a:spcAft>
              <a:buClr>
                <a:schemeClr val="lt1"/>
              </a:buClr>
              <a:buSzPts val="2250"/>
              <a:buChar char="•"/>
              <a:defRPr/>
            </a:lvl8pPr>
            <a:lvl9pPr lvl="8" algn="l">
              <a:lnSpc>
                <a:spcPct val="120000"/>
              </a:lnSpc>
              <a:spcBef>
                <a:spcPts val="500"/>
              </a:spcBef>
              <a:spcAft>
                <a:spcPts val="0"/>
              </a:spcAft>
              <a:buClr>
                <a:schemeClr val="lt1"/>
              </a:buClr>
              <a:buSzPts val="2250"/>
              <a:buChar char="•"/>
              <a:defRPr/>
            </a:lvl9pPr>
          </a:lstStyle>
          <a:p/>
        </p:txBody>
      </p:sp>
      <p:sp>
        <p:nvSpPr>
          <p:cNvPr id="132" name="Google Shape;132;p37"/>
          <p:cNvSpPr txBox="1"/>
          <p:nvPr>
            <p:ph idx="11" type="ftr"/>
          </p:nvPr>
        </p:nvSpPr>
        <p:spPr>
          <a:xfrm>
            <a:off x="1141411" y="5883275"/>
            <a:ext cx="6239309"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idx="10" type="dt"/>
          </p:nvPr>
        </p:nvSpPr>
        <p:spPr>
          <a:xfrm>
            <a:off x="7456921" y="5883276"/>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2" type="sldNum"/>
          </p:nvPr>
        </p:nvSpPr>
        <p:spPr>
          <a:xfrm>
            <a:off x="10276321" y="5883274"/>
            <a:ext cx="771089"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chemeClr val="lt1"/>
                </a:solidFill>
              </a:defRPr>
            </a:lvl1pPr>
            <a:lvl2pPr indent="0" lvl="1" marL="0" algn="r">
              <a:spcBef>
                <a:spcPts val="0"/>
              </a:spcBef>
              <a:buNone/>
              <a:defRPr>
                <a:solidFill>
                  <a:schemeClr val="lt1"/>
                </a:solidFill>
              </a:defRPr>
            </a:lvl2pPr>
            <a:lvl3pPr indent="0" lvl="2" marL="0" algn="r">
              <a:spcBef>
                <a:spcPts val="0"/>
              </a:spcBef>
              <a:buNone/>
              <a:defRPr>
                <a:solidFill>
                  <a:schemeClr val="lt1"/>
                </a:solidFill>
              </a:defRPr>
            </a:lvl3pPr>
            <a:lvl4pPr indent="0" lvl="3" marL="0" algn="r">
              <a:spcBef>
                <a:spcPts val="0"/>
              </a:spcBef>
              <a:buNone/>
              <a:defRPr>
                <a:solidFill>
                  <a:schemeClr val="lt1"/>
                </a:solidFill>
              </a:defRPr>
            </a:lvl4pPr>
            <a:lvl5pPr indent="0" lvl="4" marL="0" algn="r">
              <a:spcBef>
                <a:spcPts val="0"/>
              </a:spcBef>
              <a:buNone/>
              <a:defRPr>
                <a:solidFill>
                  <a:schemeClr val="lt1"/>
                </a:solidFill>
              </a:defRPr>
            </a:lvl5pPr>
            <a:lvl6pPr indent="0" lvl="5" marL="0" algn="r">
              <a:spcBef>
                <a:spcPts val="0"/>
              </a:spcBef>
              <a:buNone/>
              <a:defRPr>
                <a:solidFill>
                  <a:schemeClr val="lt1"/>
                </a:solidFill>
              </a:defRPr>
            </a:lvl6pPr>
            <a:lvl7pPr indent="0" lvl="6" marL="0" algn="r">
              <a:spcBef>
                <a:spcPts val="0"/>
              </a:spcBef>
              <a:buNone/>
              <a:defRPr>
                <a:solidFill>
                  <a:schemeClr val="lt1"/>
                </a:solidFill>
              </a:defRPr>
            </a:lvl7pPr>
            <a:lvl8pPr indent="0" lvl="7" marL="0" algn="r">
              <a:spcBef>
                <a:spcPts val="0"/>
              </a:spcBef>
              <a:buNone/>
              <a:defRPr>
                <a:solidFill>
                  <a:schemeClr val="lt1"/>
                </a:solidFill>
              </a:defRPr>
            </a:lvl8pPr>
            <a:lvl9pPr indent="0" lvl="8" marL="0" algn="r">
              <a:spcBef>
                <a:spcPts val="0"/>
              </a:spcBef>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b="0" i="0" sz="1050" u="none" cap="none" strike="noStrike">
              <a:latin typeface="Twentieth Century"/>
              <a:ea typeface="Twentieth Century"/>
              <a:cs typeface="Twentieth Century"/>
              <a:sym typeface="Twentieth Century"/>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38"/>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8"/>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8" name="Google Shape;138;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1" name="Shape 141"/>
        <p:cNvGrpSpPr/>
        <p:nvPr/>
      </p:nvGrpSpPr>
      <p:grpSpPr>
        <a:xfrm>
          <a:off x="0" y="0"/>
          <a:ext cx="0" cy="0"/>
          <a:chOff x="0" y="0"/>
          <a:chExt cx="0" cy="0"/>
        </a:xfrm>
      </p:grpSpPr>
      <p:sp>
        <p:nvSpPr>
          <p:cNvPr id="142" name="Google Shape;142;p3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9"/>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4" name="Google Shape;144;p39"/>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5" name="Google Shape;145;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p40"/>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40"/>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1" name="Google Shape;151;p40"/>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2" name="Google Shape;152;p40"/>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3" name="Google Shape;153;p40"/>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4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7" name="Shape 157"/>
        <p:cNvGrpSpPr/>
        <p:nvPr/>
      </p:nvGrpSpPr>
      <p:grpSpPr>
        <a:xfrm>
          <a:off x="0" y="0"/>
          <a:ext cx="0" cy="0"/>
          <a:chOff x="0" y="0"/>
          <a:chExt cx="0" cy="0"/>
        </a:xfrm>
      </p:grpSpPr>
      <p:sp>
        <p:nvSpPr>
          <p:cNvPr id="158" name="Google Shape;158;p4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4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60" name="Google Shape;160;p4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1" name="Google Shape;161;p4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1.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3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32"/>
          <p:cNvGrpSpPr/>
          <p:nvPr/>
        </p:nvGrpSpPr>
        <p:grpSpPr>
          <a:xfrm>
            <a:off x="-14288" y="0"/>
            <a:ext cx="12053888" cy="6858001"/>
            <a:chOff x="-14288" y="0"/>
            <a:chExt cx="12053888" cy="6858001"/>
          </a:xfrm>
        </p:grpSpPr>
        <p:grpSp>
          <p:nvGrpSpPr>
            <p:cNvPr id="8" name="Google Shape;8;p32"/>
            <p:cNvGrpSpPr/>
            <p:nvPr/>
          </p:nvGrpSpPr>
          <p:grpSpPr>
            <a:xfrm>
              <a:off x="-14288" y="0"/>
              <a:ext cx="1220788" cy="6858001"/>
              <a:chOff x="-14288" y="0"/>
              <a:chExt cx="1220788" cy="6858001"/>
            </a:xfrm>
          </p:grpSpPr>
          <p:sp>
            <p:nvSpPr>
              <p:cNvPr id="9" name="Google Shape;9;p32"/>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32"/>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2"/>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2"/>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32"/>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2"/>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32"/>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32"/>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2"/>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2"/>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32"/>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2"/>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32"/>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32"/>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32"/>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32"/>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2"/>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2"/>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32"/>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2"/>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32"/>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2"/>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32"/>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32"/>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2"/>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2"/>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32"/>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2"/>
            <p:cNvGrpSpPr/>
            <p:nvPr/>
          </p:nvGrpSpPr>
          <p:grpSpPr>
            <a:xfrm>
              <a:off x="11364912" y="0"/>
              <a:ext cx="674688" cy="6848476"/>
              <a:chOff x="11364912" y="0"/>
              <a:chExt cx="674688" cy="6848476"/>
            </a:xfrm>
          </p:grpSpPr>
          <p:sp>
            <p:nvSpPr>
              <p:cNvPr id="37" name="Google Shape;37;p32"/>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32"/>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2"/>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2"/>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32"/>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2"/>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32"/>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2"/>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32"/>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2"/>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3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drive.google.com/drive/folders/11w7zYF313xgjQaLcPY2kAmjVmgcvwHPz?usp=sharing" TargetMode="External"/><Relationship Id="rId4" Type="http://schemas.openxmlformats.org/officeDocument/2006/relationships/hyperlink" Target="https://drive.google.com/drive/folders/11w7zYF313xgjQaLcPY2kAmjVmgcvwHPz?usp=sharing" TargetMode="External"/><Relationship Id="rId5" Type="http://schemas.openxmlformats.org/officeDocument/2006/relationships/hyperlink" Target="https://drive.google.com/drive/folders/11w7zYF313xgjQaLcPY2kAmjVmgcvwHPz?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a:latin typeface="Calibri"/>
                <a:ea typeface="Calibri"/>
                <a:cs typeface="Calibri"/>
                <a:sym typeface="Calibri"/>
              </a:rPr>
              <a:t>WEB &amp; SOCIAL MEDIA ANALYTICS: CAPSTONE PROJECT</a:t>
            </a:r>
            <a:endParaRPr>
              <a:latin typeface="Calibri"/>
              <a:ea typeface="Calibri"/>
              <a:cs typeface="Calibri"/>
              <a:sym typeface="Calibri"/>
            </a:endParaRPr>
          </a:p>
        </p:txBody>
      </p:sp>
      <p:sp>
        <p:nvSpPr>
          <p:cNvPr id="241" name="Google Shape;241;p1"/>
          <p:cNvSpPr txBox="1"/>
          <p:nvPr>
            <p:ph idx="1" type="subTitle"/>
          </p:nvPr>
        </p:nvSpPr>
        <p:spPr>
          <a:xfrm>
            <a:off x="1876424" y="3602037"/>
            <a:ext cx="8791575" cy="1987601"/>
          </a:xfrm>
          <a:prstGeom prst="rect">
            <a:avLst/>
          </a:prstGeom>
          <a:noFill/>
          <a:ln>
            <a:noFill/>
          </a:ln>
        </p:spPr>
        <p:txBody>
          <a:bodyPr anchorCtr="0" anchor="t" bIns="45700" lIns="91425" spcFirstLastPara="1" rIns="91425" wrap="square" tIns="45700">
            <a:normAutofit/>
          </a:bodyPr>
          <a:lstStyle/>
          <a:p>
            <a:pPr indent="0" lvl="0" marL="0" rtl="0" algn="r">
              <a:lnSpc>
                <a:spcPct val="120000"/>
              </a:lnSpc>
              <a:spcBef>
                <a:spcPts val="0"/>
              </a:spcBef>
              <a:spcAft>
                <a:spcPts val="0"/>
              </a:spcAft>
              <a:buClr>
                <a:schemeClr val="lt2"/>
              </a:buClr>
              <a:buSzPts val="2500"/>
              <a:buNone/>
            </a:pPr>
            <a:r>
              <a:rPr lang="en-US">
                <a:latin typeface="Calibri"/>
                <a:ea typeface="Calibri"/>
                <a:cs typeface="Calibri"/>
                <a:sym typeface="Calibri"/>
              </a:rPr>
              <a:t>SUBMITTED BY: </a:t>
            </a:r>
            <a:endParaRPr/>
          </a:p>
          <a:p>
            <a:pPr indent="0" lvl="0" marL="0" rtl="0" algn="r">
              <a:lnSpc>
                <a:spcPct val="120000"/>
              </a:lnSpc>
              <a:spcBef>
                <a:spcPts val="1000"/>
              </a:spcBef>
              <a:spcAft>
                <a:spcPts val="0"/>
              </a:spcAft>
              <a:buClr>
                <a:schemeClr val="lt2"/>
              </a:buClr>
              <a:buSzPts val="2500"/>
              <a:buNone/>
            </a:pPr>
            <a:r>
              <a:rPr lang="en-US">
                <a:latin typeface="Calibri"/>
                <a:ea typeface="Calibri"/>
                <a:cs typeface="Calibri"/>
                <a:sym typeface="Calibri"/>
              </a:rPr>
              <a:t>MADHUVANTHI T</a:t>
            </a:r>
            <a:endParaRPr/>
          </a:p>
          <a:p>
            <a:pPr indent="0" lvl="0" marL="0" rtl="0" algn="r">
              <a:lnSpc>
                <a:spcPct val="120000"/>
              </a:lnSpc>
              <a:spcBef>
                <a:spcPts val="1000"/>
              </a:spcBef>
              <a:spcAft>
                <a:spcPts val="0"/>
              </a:spcAft>
              <a:buClr>
                <a:schemeClr val="lt2"/>
              </a:buClr>
              <a:buSzPts val="2500"/>
              <a:buNone/>
            </a:pPr>
            <a:r>
              <a:rPr lang="en-US">
                <a:latin typeface="Calibri"/>
                <a:ea typeface="Calibri"/>
                <a:cs typeface="Calibri"/>
                <a:sym typeface="Calibri"/>
              </a:rPr>
              <a:t>RAJESHWARI </a:t>
            </a:r>
            <a:endParaRPr/>
          </a:p>
          <a:p>
            <a:pPr indent="0" lvl="0" marL="0" rtl="0" algn="r">
              <a:lnSpc>
                <a:spcPct val="120000"/>
              </a:lnSpc>
              <a:spcBef>
                <a:spcPts val="1000"/>
              </a:spcBef>
              <a:spcAft>
                <a:spcPts val="0"/>
              </a:spcAft>
              <a:buClr>
                <a:schemeClr val="lt2"/>
              </a:buClr>
              <a:buSzPts val="2500"/>
              <a:buNone/>
            </a:pPr>
            <a:r>
              <a:rPr lang="en-US">
                <a:latin typeface="Calibri"/>
                <a:ea typeface="Calibri"/>
                <a:cs typeface="Calibri"/>
                <a:sym typeface="Calibri"/>
              </a:rPr>
              <a:t>SANTOSH KUMAR PAL</a:t>
            </a:r>
            <a:endParaRPr>
              <a:latin typeface="Calibri"/>
              <a:ea typeface="Calibri"/>
              <a:cs typeface="Calibri"/>
              <a:sym typeface="Calibri"/>
            </a:endParaRPr>
          </a:p>
          <a:p>
            <a:pPr indent="0" lvl="0" marL="0" rtl="0" algn="r">
              <a:lnSpc>
                <a:spcPct val="120000"/>
              </a:lnSpc>
              <a:spcBef>
                <a:spcPts val="1000"/>
              </a:spcBef>
              <a:spcAft>
                <a:spcPts val="0"/>
              </a:spcAft>
              <a:buClr>
                <a:schemeClr val="lt2"/>
              </a:buClr>
              <a:buSzPts val="2500"/>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9"/>
          <p:cNvSpPr txBox="1"/>
          <p:nvPr/>
        </p:nvSpPr>
        <p:spPr>
          <a:xfrm>
            <a:off x="897338" y="722313"/>
            <a:ext cx="3855085"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600" u="none" cap="none" strike="noStrike">
                <a:solidFill>
                  <a:schemeClr val="lt1"/>
                </a:solidFill>
                <a:latin typeface="Calibri"/>
                <a:ea typeface="Calibri"/>
                <a:cs typeface="Calibri"/>
                <a:sym typeface="Calibri"/>
              </a:rPr>
              <a:t>Rating Distribution</a:t>
            </a:r>
            <a:endParaRPr b="0" i="0" sz="3600" u="none" cap="none" strike="noStrike">
              <a:solidFill>
                <a:schemeClr val="lt1"/>
              </a:solidFill>
              <a:latin typeface="Calibri"/>
              <a:ea typeface="Calibri"/>
              <a:cs typeface="Calibri"/>
              <a:sym typeface="Calibri"/>
            </a:endParaRPr>
          </a:p>
        </p:txBody>
      </p:sp>
      <p:sp>
        <p:nvSpPr>
          <p:cNvPr id="298" name="Google Shape;298;p9"/>
          <p:cNvSpPr txBox="1"/>
          <p:nvPr/>
        </p:nvSpPr>
        <p:spPr>
          <a:xfrm>
            <a:off x="860552" y="1569212"/>
            <a:ext cx="831215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We have see 25K+ people have given 5 rating which is overall highest.</a:t>
            </a:r>
            <a:endParaRPr b="0" i="0" sz="2000" u="none" cap="none" strike="noStrike">
              <a:solidFill>
                <a:schemeClr val="lt1"/>
              </a:solidFill>
              <a:latin typeface="Calibri"/>
              <a:ea typeface="Calibri"/>
              <a:cs typeface="Calibri"/>
              <a:sym typeface="Calibri"/>
            </a:endParaRPr>
          </a:p>
        </p:txBody>
      </p:sp>
      <p:pic>
        <p:nvPicPr>
          <p:cNvPr id="299" name="Google Shape;299;p9"/>
          <p:cNvPicPr preferRelativeResize="0"/>
          <p:nvPr/>
        </p:nvPicPr>
        <p:blipFill rotWithShape="1">
          <a:blip r:embed="rId3">
            <a:alphaModFix/>
          </a:blip>
          <a:srcRect b="0" l="0" r="0" t="0"/>
          <a:stretch/>
        </p:blipFill>
        <p:spPr>
          <a:xfrm>
            <a:off x="1449915" y="2208422"/>
            <a:ext cx="6605016" cy="42428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0"/>
          <p:cNvSpPr txBox="1"/>
          <p:nvPr>
            <p:ph type="title"/>
          </p:nvPr>
        </p:nvSpPr>
        <p:spPr>
          <a:xfrm>
            <a:off x="990600" y="758594"/>
            <a:ext cx="6855156" cy="566181"/>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lt1"/>
              </a:buClr>
              <a:buSzPts val="3600"/>
              <a:buFont typeface="Calibri"/>
              <a:buNone/>
            </a:pPr>
            <a:r>
              <a:rPr lang="en-US">
                <a:latin typeface="Calibri"/>
                <a:ea typeface="Calibri"/>
                <a:cs typeface="Calibri"/>
                <a:sym typeface="Calibri"/>
              </a:rPr>
              <a:t>DESCRIPTIVE STATISTIC SUMMARY:</a:t>
            </a:r>
            <a:endParaRPr/>
          </a:p>
        </p:txBody>
      </p:sp>
      <p:sp>
        <p:nvSpPr>
          <p:cNvPr id="305" name="Google Shape;305;p10"/>
          <p:cNvSpPr txBox="1"/>
          <p:nvPr/>
        </p:nvSpPr>
        <p:spPr>
          <a:xfrm>
            <a:off x="990600" y="1676400"/>
            <a:ext cx="11049000" cy="4423006"/>
          </a:xfrm>
          <a:prstGeom prst="rect">
            <a:avLst/>
          </a:prstGeom>
          <a:noFill/>
          <a:ln>
            <a:noFill/>
          </a:ln>
        </p:spPr>
        <p:txBody>
          <a:bodyPr anchorCtr="0" anchor="t" bIns="0" lIns="0" spcFirstLastPara="1" rIns="0" wrap="square" tIns="11425">
            <a:spAutoFit/>
          </a:bodyPr>
          <a:lstStyle/>
          <a:p>
            <a:pPr indent="-344805" lvl="0" marL="356870" marR="508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25213 customer gives ratings and mean of the ratings is 4.1, which  means that customers prefer to give high ratings for products. To be  able to predict the ratings reasonably, we classified them as 'good' and  'bad' above.</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5"/>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According to the statistics on rating stars: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85"/>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4246 customers give 1 star</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2178 customers give 2 stars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3565 customers give 3 stars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8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7202 customers give 4 stars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28229 customers give 5 stars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6424 customers give bad ratings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85"/>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38996 customers give good ratings</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
          <p:cNvSpPr txBox="1"/>
          <p:nvPr>
            <p:ph type="title"/>
          </p:nvPr>
        </p:nvSpPr>
        <p:spPr>
          <a:xfrm>
            <a:off x="914400" y="823254"/>
            <a:ext cx="754949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PREPROCESSING TEXT: TEXT ANALYTICS</a:t>
            </a:r>
            <a:endParaRPr sz="3600">
              <a:latin typeface="Calibri"/>
              <a:ea typeface="Calibri"/>
              <a:cs typeface="Calibri"/>
              <a:sym typeface="Calibri"/>
            </a:endParaRPr>
          </a:p>
        </p:txBody>
      </p:sp>
      <p:sp>
        <p:nvSpPr>
          <p:cNvPr id="311" name="Google Shape;311;p11"/>
          <p:cNvSpPr txBox="1"/>
          <p:nvPr/>
        </p:nvSpPr>
        <p:spPr>
          <a:xfrm>
            <a:off x="627684" y="1650618"/>
            <a:ext cx="10954716" cy="412292"/>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None/>
            </a:pPr>
            <a:r>
              <a:rPr b="0" i="0" lang="en-US" sz="1000" u="none" cap="none" strike="noStrike">
                <a:solidFill>
                  <a:schemeClr val="lt1"/>
                </a:solidFill>
                <a:latin typeface="Calibri"/>
                <a:ea typeface="Calibri"/>
                <a:cs typeface="Calibri"/>
                <a:sym typeface="Calibri"/>
              </a:rPr>
              <a:t>▶	</a:t>
            </a:r>
            <a:r>
              <a:rPr b="0" i="0" lang="en-US" sz="1300" u="none" cap="none" strike="noStrike">
                <a:solidFill>
                  <a:schemeClr val="lt1"/>
                </a:solidFill>
                <a:latin typeface="Calibri"/>
                <a:ea typeface="Calibri"/>
                <a:cs typeface="Calibri"/>
                <a:sym typeface="Calibri"/>
              </a:rPr>
              <a:t>Text is the most unstructured form of all the available data, various types of noise are present in it and  the data is not readily analyzable without any pre-processing. The entire process of cleaning and  standardization of text, making it noise-free and ready for analysis is known as text preprocessing.</a:t>
            </a:r>
            <a:endParaRPr b="0" i="0" sz="1300" u="none" cap="none" strike="noStrike">
              <a:solidFill>
                <a:schemeClr val="lt1"/>
              </a:solidFill>
              <a:latin typeface="Calibri"/>
              <a:ea typeface="Calibri"/>
              <a:cs typeface="Calibri"/>
              <a:sym typeface="Calibri"/>
            </a:endParaRPr>
          </a:p>
        </p:txBody>
      </p:sp>
      <p:sp>
        <p:nvSpPr>
          <p:cNvPr id="312" name="Google Shape;312;p11"/>
          <p:cNvSpPr txBox="1"/>
          <p:nvPr/>
        </p:nvSpPr>
        <p:spPr>
          <a:xfrm>
            <a:off x="627684" y="2601544"/>
            <a:ext cx="145415" cy="171201"/>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b="0" i="0" lang="en-US" sz="1000" u="none" cap="none" strike="noStrike">
                <a:solidFill>
                  <a:schemeClr val="lt1"/>
                </a:solidFill>
                <a:latin typeface="Trebuchet MS"/>
                <a:ea typeface="Trebuchet MS"/>
                <a:cs typeface="Trebuchet MS"/>
                <a:sym typeface="Trebuchet MS"/>
              </a:rPr>
              <a:t>1.</a:t>
            </a:r>
            <a:endParaRPr b="0" i="0" sz="1000" u="none" cap="none" strike="noStrike">
              <a:solidFill>
                <a:schemeClr val="lt1"/>
              </a:solidFill>
              <a:latin typeface="Trebuchet MS"/>
              <a:ea typeface="Trebuchet MS"/>
              <a:cs typeface="Trebuchet MS"/>
              <a:sym typeface="Trebuchet MS"/>
            </a:endParaRPr>
          </a:p>
        </p:txBody>
      </p:sp>
      <p:sp>
        <p:nvSpPr>
          <p:cNvPr id="313" name="Google Shape;313;p11"/>
          <p:cNvSpPr txBox="1"/>
          <p:nvPr/>
        </p:nvSpPr>
        <p:spPr>
          <a:xfrm>
            <a:off x="1084883" y="2568016"/>
            <a:ext cx="10954715" cy="212238"/>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300" u="none" cap="none" strike="noStrike">
                <a:solidFill>
                  <a:schemeClr val="lt1"/>
                </a:solidFill>
                <a:latin typeface="Calibri"/>
                <a:ea typeface="Calibri"/>
                <a:cs typeface="Calibri"/>
                <a:sym typeface="Calibri"/>
              </a:rPr>
              <a:t>Accented characters/letters were converted and standardized into ASCII characters.</a:t>
            </a:r>
            <a:endParaRPr b="0" i="0" sz="1300" u="none" cap="none" strike="noStrike">
              <a:solidFill>
                <a:schemeClr val="lt1"/>
              </a:solidFill>
              <a:latin typeface="Calibri"/>
              <a:ea typeface="Calibri"/>
              <a:cs typeface="Calibri"/>
              <a:sym typeface="Calibri"/>
            </a:endParaRPr>
          </a:p>
        </p:txBody>
      </p:sp>
      <p:sp>
        <p:nvSpPr>
          <p:cNvPr id="314" name="Google Shape;314;p11"/>
          <p:cNvSpPr txBox="1"/>
          <p:nvPr/>
        </p:nvSpPr>
        <p:spPr>
          <a:xfrm>
            <a:off x="627684" y="3126485"/>
            <a:ext cx="145415" cy="17056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0" i="0" lang="en-US" sz="1000" u="none" cap="none" strike="noStrike">
                <a:solidFill>
                  <a:schemeClr val="lt1"/>
                </a:solidFill>
                <a:latin typeface="Trebuchet MS"/>
                <a:ea typeface="Trebuchet MS"/>
                <a:cs typeface="Trebuchet MS"/>
                <a:sym typeface="Trebuchet MS"/>
              </a:rPr>
              <a:t>2.</a:t>
            </a:r>
            <a:endParaRPr b="0" i="0" sz="1000" u="none" cap="none" strike="noStrike">
              <a:solidFill>
                <a:schemeClr val="lt1"/>
              </a:solidFill>
              <a:latin typeface="Trebuchet MS"/>
              <a:ea typeface="Trebuchet MS"/>
              <a:cs typeface="Trebuchet MS"/>
              <a:sym typeface="Trebuchet MS"/>
            </a:endParaRPr>
          </a:p>
        </p:txBody>
      </p:sp>
      <p:sp>
        <p:nvSpPr>
          <p:cNvPr id="315" name="Google Shape;315;p11"/>
          <p:cNvSpPr txBox="1"/>
          <p:nvPr/>
        </p:nvSpPr>
        <p:spPr>
          <a:xfrm>
            <a:off x="1066800" y="3070320"/>
            <a:ext cx="10497516" cy="212238"/>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0" i="0" lang="en-US" sz="1300" u="none" cap="none" strike="noStrike">
                <a:solidFill>
                  <a:schemeClr val="lt1"/>
                </a:solidFill>
                <a:latin typeface="Calibri"/>
                <a:ea typeface="Calibri"/>
                <a:cs typeface="Calibri"/>
                <a:sym typeface="Calibri"/>
              </a:rPr>
              <a:t> Shortened versions of existing words are created</a:t>
            </a:r>
            <a:endParaRPr b="0" i="0" sz="1300" u="none" cap="none" strike="noStrike">
              <a:solidFill>
                <a:schemeClr val="lt1"/>
              </a:solidFill>
              <a:latin typeface="Calibri"/>
              <a:ea typeface="Calibri"/>
              <a:cs typeface="Calibri"/>
              <a:sym typeface="Calibri"/>
            </a:endParaRPr>
          </a:p>
        </p:txBody>
      </p:sp>
      <p:sp>
        <p:nvSpPr>
          <p:cNvPr id="316" name="Google Shape;316;p11"/>
          <p:cNvSpPr txBox="1"/>
          <p:nvPr/>
        </p:nvSpPr>
        <p:spPr>
          <a:xfrm>
            <a:off x="627684" y="3848811"/>
            <a:ext cx="145415" cy="171201"/>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b="0" i="0" lang="en-US" sz="1000" u="none" cap="none" strike="noStrike">
                <a:solidFill>
                  <a:schemeClr val="lt1"/>
                </a:solidFill>
                <a:latin typeface="Trebuchet MS"/>
                <a:ea typeface="Trebuchet MS"/>
                <a:cs typeface="Trebuchet MS"/>
                <a:sym typeface="Trebuchet MS"/>
              </a:rPr>
              <a:t>3.</a:t>
            </a:r>
            <a:endParaRPr b="0" i="0" sz="1000" u="none" cap="none" strike="noStrike">
              <a:solidFill>
                <a:schemeClr val="lt1"/>
              </a:solidFill>
              <a:latin typeface="Trebuchet MS"/>
              <a:ea typeface="Trebuchet MS"/>
              <a:cs typeface="Trebuchet MS"/>
              <a:sym typeface="Trebuchet MS"/>
            </a:endParaRPr>
          </a:p>
        </p:txBody>
      </p:sp>
      <p:sp>
        <p:nvSpPr>
          <p:cNvPr id="317" name="Google Shape;317;p11"/>
          <p:cNvSpPr txBox="1"/>
          <p:nvPr/>
        </p:nvSpPr>
        <p:spPr>
          <a:xfrm>
            <a:off x="1109088" y="3810152"/>
            <a:ext cx="10649916" cy="212238"/>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300" u="none" cap="none" strike="noStrike">
                <a:solidFill>
                  <a:schemeClr val="lt1"/>
                </a:solidFill>
                <a:latin typeface="Calibri"/>
                <a:ea typeface="Calibri"/>
                <a:cs typeface="Calibri"/>
                <a:sym typeface="Calibri"/>
              </a:rPr>
              <a:t>Text Normalisation </a:t>
            </a:r>
            <a:endParaRPr b="0" i="0" sz="1300" u="none" cap="none" strike="noStrike">
              <a:solidFill>
                <a:schemeClr val="lt1"/>
              </a:solidFill>
              <a:latin typeface="Calibri"/>
              <a:ea typeface="Calibri"/>
              <a:cs typeface="Calibri"/>
              <a:sym typeface="Calibri"/>
            </a:endParaRPr>
          </a:p>
        </p:txBody>
      </p:sp>
      <p:sp>
        <p:nvSpPr>
          <p:cNvPr id="318" name="Google Shape;318;p11"/>
          <p:cNvSpPr txBox="1"/>
          <p:nvPr/>
        </p:nvSpPr>
        <p:spPr>
          <a:xfrm>
            <a:off x="627684" y="4370578"/>
            <a:ext cx="145415" cy="17056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0" i="0" lang="en-US" sz="1000" u="none" cap="none" strike="noStrike">
                <a:solidFill>
                  <a:schemeClr val="lt1"/>
                </a:solidFill>
                <a:latin typeface="Trebuchet MS"/>
                <a:ea typeface="Trebuchet MS"/>
                <a:cs typeface="Trebuchet MS"/>
                <a:sym typeface="Trebuchet MS"/>
              </a:rPr>
              <a:t>4.</a:t>
            </a:r>
            <a:endParaRPr b="0" i="0" sz="1000" u="none" cap="none" strike="noStrike">
              <a:solidFill>
                <a:schemeClr val="lt1"/>
              </a:solidFill>
              <a:latin typeface="Trebuchet MS"/>
              <a:ea typeface="Trebuchet MS"/>
              <a:cs typeface="Trebuchet MS"/>
              <a:sym typeface="Trebuchet MS"/>
            </a:endParaRPr>
          </a:p>
        </p:txBody>
      </p:sp>
      <p:sp>
        <p:nvSpPr>
          <p:cNvPr id="319" name="Google Shape;319;p11"/>
          <p:cNvSpPr txBox="1"/>
          <p:nvPr/>
        </p:nvSpPr>
        <p:spPr>
          <a:xfrm>
            <a:off x="1084884" y="4337050"/>
            <a:ext cx="10479432" cy="212238"/>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300" u="none" cap="none" strike="noStrike">
                <a:solidFill>
                  <a:schemeClr val="lt1"/>
                </a:solidFill>
                <a:latin typeface="Calibri"/>
                <a:ea typeface="Calibri"/>
                <a:cs typeface="Calibri"/>
                <a:sym typeface="Calibri"/>
              </a:rPr>
              <a:t>Lemmatization</a:t>
            </a:r>
            <a:endParaRPr b="0" i="0" sz="1300" u="none" cap="none" strike="noStrike">
              <a:solidFill>
                <a:schemeClr val="lt1"/>
              </a:solidFill>
              <a:latin typeface="Calibri"/>
              <a:ea typeface="Calibri"/>
              <a:cs typeface="Calibri"/>
              <a:sym typeface="Calibri"/>
            </a:endParaRPr>
          </a:p>
        </p:txBody>
      </p:sp>
      <p:sp>
        <p:nvSpPr>
          <p:cNvPr id="320" name="Google Shape;320;p11"/>
          <p:cNvSpPr txBox="1"/>
          <p:nvPr/>
        </p:nvSpPr>
        <p:spPr>
          <a:xfrm>
            <a:off x="627684" y="4895215"/>
            <a:ext cx="145415" cy="17056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0" i="0" lang="en-US" sz="1000" u="none" cap="none" strike="noStrike">
                <a:solidFill>
                  <a:schemeClr val="lt1"/>
                </a:solidFill>
                <a:latin typeface="Trebuchet MS"/>
                <a:ea typeface="Trebuchet MS"/>
                <a:cs typeface="Trebuchet MS"/>
                <a:sym typeface="Trebuchet MS"/>
              </a:rPr>
              <a:t>5.</a:t>
            </a:r>
            <a:endParaRPr b="0" i="0" sz="1000" u="none" cap="none" strike="noStrike">
              <a:solidFill>
                <a:schemeClr val="lt1"/>
              </a:solidFill>
              <a:latin typeface="Trebuchet MS"/>
              <a:ea typeface="Trebuchet MS"/>
              <a:cs typeface="Trebuchet MS"/>
              <a:sym typeface="Trebuchet MS"/>
            </a:endParaRPr>
          </a:p>
        </p:txBody>
      </p:sp>
      <p:sp>
        <p:nvSpPr>
          <p:cNvPr id="321" name="Google Shape;321;p11"/>
          <p:cNvSpPr txBox="1"/>
          <p:nvPr/>
        </p:nvSpPr>
        <p:spPr>
          <a:xfrm>
            <a:off x="1084884" y="4861686"/>
            <a:ext cx="10268916" cy="212238"/>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0" i="0" lang="en-US" sz="1300" u="none" cap="none" strike="noStrike">
                <a:solidFill>
                  <a:schemeClr val="lt1"/>
                </a:solidFill>
                <a:latin typeface="Calibri"/>
                <a:ea typeface="Calibri"/>
                <a:cs typeface="Calibri"/>
                <a:sym typeface="Calibri"/>
              </a:rPr>
              <a:t>Removing stopwords</a:t>
            </a:r>
            <a:endParaRPr b="0" i="0" sz="1300" u="none" cap="none" strike="noStrike">
              <a:solidFill>
                <a:schemeClr val="lt1"/>
              </a:solidFill>
              <a:latin typeface="Calibri"/>
              <a:ea typeface="Calibri"/>
              <a:cs typeface="Calibri"/>
              <a:sym typeface="Calibri"/>
            </a:endParaRPr>
          </a:p>
        </p:txBody>
      </p:sp>
      <p:sp>
        <p:nvSpPr>
          <p:cNvPr id="322" name="Google Shape;322;p11"/>
          <p:cNvSpPr txBox="1"/>
          <p:nvPr/>
        </p:nvSpPr>
        <p:spPr>
          <a:xfrm>
            <a:off x="627684" y="5617870"/>
            <a:ext cx="145415" cy="17056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0" i="0" lang="en-US" sz="1000" u="none" cap="none" strike="noStrike">
                <a:solidFill>
                  <a:schemeClr val="lt1"/>
                </a:solidFill>
                <a:latin typeface="Trebuchet MS"/>
                <a:ea typeface="Trebuchet MS"/>
                <a:cs typeface="Trebuchet MS"/>
                <a:sym typeface="Trebuchet MS"/>
              </a:rPr>
              <a:t>6.</a:t>
            </a:r>
            <a:endParaRPr b="0" i="0" sz="1000" u="none" cap="none" strike="noStrike">
              <a:solidFill>
                <a:schemeClr val="lt1"/>
              </a:solidFill>
              <a:latin typeface="Trebuchet MS"/>
              <a:ea typeface="Trebuchet MS"/>
              <a:cs typeface="Trebuchet MS"/>
              <a:sym typeface="Trebuchet MS"/>
            </a:endParaRPr>
          </a:p>
        </p:txBody>
      </p:sp>
      <p:sp>
        <p:nvSpPr>
          <p:cNvPr id="323" name="Google Shape;323;p11"/>
          <p:cNvSpPr txBox="1"/>
          <p:nvPr/>
        </p:nvSpPr>
        <p:spPr>
          <a:xfrm>
            <a:off x="1084884" y="5584342"/>
            <a:ext cx="10123501" cy="212238"/>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0" i="0" lang="en-US" sz="1300" u="none" cap="none" strike="noStrike">
                <a:solidFill>
                  <a:schemeClr val="lt1"/>
                </a:solidFill>
                <a:latin typeface="Calibri"/>
                <a:ea typeface="Calibri"/>
                <a:cs typeface="Calibri"/>
                <a:sym typeface="Calibri"/>
              </a:rPr>
              <a:t>Building a Text Normalizer</a:t>
            </a:r>
            <a:endParaRPr b="0" i="0" sz="13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2"/>
          <p:cNvSpPr txBox="1"/>
          <p:nvPr/>
        </p:nvSpPr>
        <p:spPr>
          <a:xfrm>
            <a:off x="915822" y="685800"/>
            <a:ext cx="10360356" cy="1372870"/>
          </a:xfrm>
          <a:prstGeom prst="rect">
            <a:avLst/>
          </a:prstGeom>
          <a:noFill/>
          <a:ln>
            <a:noFill/>
          </a:ln>
        </p:spPr>
        <p:txBody>
          <a:bodyPr anchorCtr="0" anchor="t" bIns="0" lIns="0" spcFirstLastPara="1" rIns="0" wrap="square" tIns="12050">
            <a:spAutoFit/>
          </a:bodyPr>
          <a:lstStyle/>
          <a:p>
            <a:pPr indent="-127000" lvl="0" marL="12700" marR="5080" rtl="0" algn="just">
              <a:lnSpc>
                <a:spcPct val="100000"/>
              </a:lnSpc>
              <a:spcBef>
                <a:spcPts val="0"/>
              </a:spcBef>
              <a:spcAft>
                <a:spcPts val="0"/>
              </a:spcAft>
              <a:buClr>
                <a:schemeClr val="lt1"/>
              </a:buClr>
              <a:buSzPts val="2000"/>
              <a:buFont typeface="Calibri"/>
              <a:buAutoNum type="arabicPeriod" startAt="7"/>
            </a:pPr>
            <a:r>
              <a:rPr b="0" i="0" lang="en-US" sz="2000" u="none" cap="none" strike="noStrike">
                <a:solidFill>
                  <a:schemeClr val="lt1"/>
                </a:solidFill>
                <a:latin typeface="Calibri"/>
                <a:ea typeface="Calibri"/>
                <a:cs typeface="Calibri"/>
                <a:sym typeface="Calibri"/>
              </a:rPr>
              <a:t>  As a result of that, we had 36525 words in total. After completing all data wrangling  and 	preprocessing phases, we save the dataframe to csv file as a ‘clean_text.csv. After  cleaning, we 	have 45420 observations.</a:t>
            </a:r>
            <a:endParaRPr b="0" i="0" sz="2000" u="none" cap="none" strike="noStrike">
              <a:solidFill>
                <a:schemeClr val="lt1"/>
              </a:solidFill>
              <a:latin typeface="Calibri"/>
              <a:ea typeface="Calibri"/>
              <a:cs typeface="Calibri"/>
              <a:sym typeface="Calibri"/>
            </a:endParaRPr>
          </a:p>
          <a:p>
            <a:pPr indent="-301625" lvl="0" marL="313690" marR="0" rtl="0" algn="just">
              <a:lnSpc>
                <a:spcPct val="100000"/>
              </a:lnSpc>
              <a:spcBef>
                <a:spcPts val="1010"/>
              </a:spcBef>
              <a:spcAft>
                <a:spcPts val="0"/>
              </a:spcAft>
              <a:buClr>
                <a:schemeClr val="lt1"/>
              </a:buClr>
              <a:buSzPts val="2000"/>
              <a:buFont typeface="Calibri"/>
              <a:buAutoNum type="arabicPeriod" startAt="7"/>
            </a:pPr>
            <a:r>
              <a:rPr b="0" i="0" lang="en-US" sz="2000" u="none" cap="none" strike="noStrike">
                <a:solidFill>
                  <a:schemeClr val="lt1"/>
                </a:solidFill>
                <a:latin typeface="Calibri"/>
                <a:ea typeface="Calibri"/>
                <a:cs typeface="Calibri"/>
                <a:sym typeface="Calibri"/>
              </a:rPr>
              <a:t>We have used wordcloud package to visualize the cleaned data.</a:t>
            </a:r>
            <a:endParaRPr b="0" i="0" sz="2000" u="none" cap="none" strike="noStrike">
              <a:solidFill>
                <a:schemeClr val="lt1"/>
              </a:solidFill>
              <a:latin typeface="Calibri"/>
              <a:ea typeface="Calibri"/>
              <a:cs typeface="Calibri"/>
              <a:sym typeface="Calibri"/>
            </a:endParaRPr>
          </a:p>
        </p:txBody>
      </p:sp>
      <p:pic>
        <p:nvPicPr>
          <p:cNvPr id="329" name="Google Shape;329;p12"/>
          <p:cNvPicPr preferRelativeResize="0"/>
          <p:nvPr/>
        </p:nvPicPr>
        <p:blipFill rotWithShape="1">
          <a:blip r:embed="rId3">
            <a:alphaModFix/>
          </a:blip>
          <a:srcRect b="0" l="0" r="0" t="0"/>
          <a:stretch/>
        </p:blipFill>
        <p:spPr>
          <a:xfrm>
            <a:off x="1752600" y="2083771"/>
            <a:ext cx="6858000" cy="34277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3"/>
          <p:cNvSpPr txBox="1"/>
          <p:nvPr>
            <p:ph type="title"/>
          </p:nvPr>
        </p:nvSpPr>
        <p:spPr>
          <a:xfrm>
            <a:off x="914400" y="802177"/>
            <a:ext cx="9677400" cy="319318"/>
          </a:xfrm>
          <a:prstGeom prst="rect">
            <a:avLst/>
          </a:prstGeom>
          <a:noFill/>
          <a:ln>
            <a:noFill/>
          </a:ln>
        </p:spPr>
        <p:txBody>
          <a:bodyPr anchorCtr="0" anchor="ctr" bIns="0" lIns="0" spcFirstLastPara="1" rIns="0" wrap="square" tIns="11425">
            <a:spAutoFit/>
          </a:bodyPr>
          <a:lstStyle/>
          <a:p>
            <a:pPr indent="0" lvl="0" marL="12700" rtl="0" algn="l">
              <a:lnSpc>
                <a:spcPct val="100000"/>
              </a:lnSpc>
              <a:spcBef>
                <a:spcPts val="0"/>
              </a:spcBef>
              <a:spcAft>
                <a:spcPts val="0"/>
              </a:spcAft>
              <a:buClr>
                <a:schemeClr val="lt1"/>
              </a:buClr>
              <a:buSzPts val="2000"/>
              <a:buFont typeface="Calibri"/>
              <a:buNone/>
            </a:pPr>
            <a:r>
              <a:rPr lang="en-US" sz="2000">
                <a:latin typeface="Calibri"/>
                <a:ea typeface="Calibri"/>
                <a:cs typeface="Calibri"/>
                <a:sym typeface="Calibri"/>
              </a:rPr>
              <a:t>9. AS IDENTIFIED PHONE HAS BEEN THE MOST POPULAR WORD IN THE DATASET.</a:t>
            </a:r>
            <a:endParaRPr sz="2000">
              <a:latin typeface="Calibri"/>
              <a:ea typeface="Calibri"/>
              <a:cs typeface="Calibri"/>
              <a:sym typeface="Calibri"/>
            </a:endParaRPr>
          </a:p>
        </p:txBody>
      </p:sp>
      <p:pic>
        <p:nvPicPr>
          <p:cNvPr id="335" name="Google Shape;335;p13"/>
          <p:cNvPicPr preferRelativeResize="0"/>
          <p:nvPr/>
        </p:nvPicPr>
        <p:blipFill rotWithShape="1">
          <a:blip r:embed="rId3">
            <a:alphaModFix/>
          </a:blip>
          <a:srcRect b="0" l="0" r="0" t="0"/>
          <a:stretch/>
        </p:blipFill>
        <p:spPr>
          <a:xfrm>
            <a:off x="1394460" y="1828800"/>
            <a:ext cx="8717280" cy="44378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4"/>
          <p:cNvSpPr txBox="1"/>
          <p:nvPr>
            <p:ph type="title"/>
          </p:nvPr>
        </p:nvSpPr>
        <p:spPr>
          <a:xfrm>
            <a:off x="798119" y="885677"/>
            <a:ext cx="655889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Twentieth Century"/>
              <a:buNone/>
            </a:pPr>
            <a:r>
              <a:rPr lang="en-US" sz="3600"/>
              <a:t>SENTIMENTAL ANALYSIS</a:t>
            </a:r>
            <a:endParaRPr/>
          </a:p>
        </p:txBody>
      </p:sp>
      <p:sp>
        <p:nvSpPr>
          <p:cNvPr id="341" name="Google Shape;341;p14"/>
          <p:cNvSpPr txBox="1"/>
          <p:nvPr/>
        </p:nvSpPr>
        <p:spPr>
          <a:xfrm>
            <a:off x="798119" y="1675940"/>
            <a:ext cx="10749900" cy="3195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For Sentimenal Analysis </a:t>
            </a:r>
            <a:r>
              <a:rPr lang="en-US" sz="2000">
                <a:solidFill>
                  <a:schemeClr val="lt1"/>
                </a:solidFill>
                <a:latin typeface="Calibri"/>
                <a:ea typeface="Calibri"/>
                <a:cs typeface="Calibri"/>
                <a:sym typeface="Calibri"/>
              </a:rPr>
              <a:t>we</a:t>
            </a:r>
            <a:r>
              <a:rPr b="0" i="0" lang="en-US" sz="2000" u="none" cap="none" strike="noStrike">
                <a:solidFill>
                  <a:schemeClr val="lt1"/>
                </a:solidFill>
                <a:latin typeface="Calibri"/>
                <a:ea typeface="Calibri"/>
                <a:cs typeface="Calibri"/>
                <a:sym typeface="Calibri"/>
              </a:rPr>
              <a:t> have used only sentiment review and clean text column.</a:t>
            </a:r>
            <a:endParaRPr b="0" i="0" sz="2000" u="none" cap="none" strike="noStrike">
              <a:solidFill>
                <a:schemeClr val="lt1"/>
              </a:solidFill>
              <a:latin typeface="Calibri"/>
              <a:ea typeface="Calibri"/>
              <a:cs typeface="Calibri"/>
              <a:sym typeface="Calibri"/>
            </a:endParaRPr>
          </a:p>
        </p:txBody>
      </p:sp>
      <p:sp>
        <p:nvSpPr>
          <p:cNvPr id="342" name="Google Shape;342;p14"/>
          <p:cNvSpPr txBox="1"/>
          <p:nvPr/>
        </p:nvSpPr>
        <p:spPr>
          <a:xfrm>
            <a:off x="767969" y="3264217"/>
            <a:ext cx="569087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Now we have a cleandata dataframe as below:</a:t>
            </a:r>
            <a:endParaRPr b="0" i="0" sz="2000" u="none" cap="none" strike="noStrike">
              <a:solidFill>
                <a:schemeClr val="lt1"/>
              </a:solidFill>
              <a:latin typeface="Calibri"/>
              <a:ea typeface="Calibri"/>
              <a:cs typeface="Calibri"/>
              <a:sym typeface="Calibri"/>
            </a:endParaRPr>
          </a:p>
        </p:txBody>
      </p:sp>
      <p:pic>
        <p:nvPicPr>
          <p:cNvPr id="343" name="Google Shape;343;p14"/>
          <p:cNvPicPr preferRelativeResize="0"/>
          <p:nvPr/>
        </p:nvPicPr>
        <p:blipFill rotWithShape="1">
          <a:blip r:embed="rId3">
            <a:alphaModFix/>
          </a:blip>
          <a:srcRect b="0" l="0" r="0" t="0"/>
          <a:stretch/>
        </p:blipFill>
        <p:spPr>
          <a:xfrm>
            <a:off x="1478693" y="2300192"/>
            <a:ext cx="4965192" cy="566927"/>
          </a:xfrm>
          <a:prstGeom prst="rect">
            <a:avLst/>
          </a:prstGeom>
          <a:noFill/>
          <a:ln>
            <a:noFill/>
          </a:ln>
        </p:spPr>
      </p:pic>
      <p:pic>
        <p:nvPicPr>
          <p:cNvPr id="344" name="Google Shape;344;p14"/>
          <p:cNvPicPr preferRelativeResize="0"/>
          <p:nvPr/>
        </p:nvPicPr>
        <p:blipFill rotWithShape="1">
          <a:blip r:embed="rId4">
            <a:alphaModFix/>
          </a:blip>
          <a:srcRect b="0" l="0" r="0" t="0"/>
          <a:stretch/>
        </p:blipFill>
        <p:spPr>
          <a:xfrm>
            <a:off x="1573504" y="3810005"/>
            <a:ext cx="4498848" cy="27458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5"/>
          <p:cNvSpPr txBox="1"/>
          <p:nvPr>
            <p:ph type="title"/>
          </p:nvPr>
        </p:nvSpPr>
        <p:spPr>
          <a:xfrm>
            <a:off x="957072" y="839632"/>
            <a:ext cx="6586727" cy="319318"/>
          </a:xfrm>
          <a:prstGeom prst="rect">
            <a:avLst/>
          </a:prstGeom>
          <a:noFill/>
          <a:ln>
            <a:noFill/>
          </a:ln>
        </p:spPr>
        <p:txBody>
          <a:bodyPr anchorCtr="0" anchor="ctr" bIns="0" lIns="0" spcFirstLastPara="1" rIns="0" wrap="square" tIns="11425">
            <a:spAutoFit/>
          </a:bodyPr>
          <a:lstStyle/>
          <a:p>
            <a:pPr indent="0" lvl="0" marL="12700" rtl="0" algn="l">
              <a:lnSpc>
                <a:spcPct val="100000"/>
              </a:lnSpc>
              <a:spcBef>
                <a:spcPts val="0"/>
              </a:spcBef>
              <a:spcAft>
                <a:spcPts val="0"/>
              </a:spcAft>
              <a:buClr>
                <a:schemeClr val="lt1"/>
              </a:buClr>
              <a:buSzPts val="1600"/>
              <a:buFont typeface="Calibri"/>
              <a:buNone/>
            </a:pPr>
            <a:r>
              <a:rPr lang="en-US" sz="1600">
                <a:latin typeface="Calibri"/>
                <a:ea typeface="Calibri"/>
                <a:cs typeface="Calibri"/>
                <a:sym typeface="Calibri"/>
              </a:rPr>
              <a:t>▶	</a:t>
            </a:r>
            <a:r>
              <a:rPr lang="en-US" sz="2000">
                <a:latin typeface="Calibri"/>
                <a:ea typeface="Calibri"/>
                <a:cs typeface="Calibri"/>
                <a:sym typeface="Calibri"/>
              </a:rPr>
              <a:t>SPLITING THE DATASET INTO TRAIN AND TEST SET</a:t>
            </a:r>
            <a:endParaRPr sz="2000">
              <a:latin typeface="Calibri"/>
              <a:ea typeface="Calibri"/>
              <a:cs typeface="Calibri"/>
              <a:sym typeface="Calibri"/>
            </a:endParaRPr>
          </a:p>
        </p:txBody>
      </p:sp>
      <p:sp>
        <p:nvSpPr>
          <p:cNvPr id="350" name="Google Shape;350;p15"/>
          <p:cNvSpPr txBox="1"/>
          <p:nvPr/>
        </p:nvSpPr>
        <p:spPr>
          <a:xfrm>
            <a:off x="957072" y="2545695"/>
            <a:ext cx="887349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Train_pos and train_neg as used for checking positive and negative review.</a:t>
            </a:r>
            <a:endParaRPr b="0" i="0" sz="2000" u="none" cap="none" strike="noStrike">
              <a:solidFill>
                <a:schemeClr val="lt1"/>
              </a:solidFill>
              <a:latin typeface="Calibri"/>
              <a:ea typeface="Calibri"/>
              <a:cs typeface="Calibri"/>
              <a:sym typeface="Calibri"/>
            </a:endParaRPr>
          </a:p>
        </p:txBody>
      </p:sp>
      <p:sp>
        <p:nvSpPr>
          <p:cNvPr id="351" name="Google Shape;351;p15"/>
          <p:cNvSpPr txBox="1"/>
          <p:nvPr/>
        </p:nvSpPr>
        <p:spPr>
          <a:xfrm>
            <a:off x="973836" y="4387874"/>
            <a:ext cx="10665156" cy="1282402"/>
          </a:xfrm>
          <a:prstGeom prst="rect">
            <a:avLst/>
          </a:prstGeom>
          <a:noFill/>
          <a:ln>
            <a:noFill/>
          </a:ln>
        </p:spPr>
        <p:txBody>
          <a:bodyPr anchorCtr="0" anchor="t" bIns="0" lIns="0" spcFirstLastPara="1" rIns="0" wrap="square" tIns="12700">
            <a:spAutoFit/>
          </a:bodyPr>
          <a:lstStyle/>
          <a:p>
            <a:pPr indent="0" lvl="0" marL="12700" marR="345440" rtl="0" algn="l">
              <a:lnSpc>
                <a:spcPct val="1421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We have separated the Positive and Negative comments of the training  set and removed the stop words. Now they were ready for a WordCloud visualization which shows only the most emphatic words of the Positive and Negative review.</a:t>
            </a:r>
            <a:endParaRPr b="0" i="0" sz="2000" u="none" cap="none" strike="noStrike">
              <a:solidFill>
                <a:schemeClr val="lt1"/>
              </a:solidFill>
              <a:latin typeface="Calibri"/>
              <a:ea typeface="Calibri"/>
              <a:cs typeface="Calibri"/>
              <a:sym typeface="Calibri"/>
            </a:endParaRPr>
          </a:p>
        </p:txBody>
      </p:sp>
      <p:pic>
        <p:nvPicPr>
          <p:cNvPr id="352" name="Google Shape;352;p15"/>
          <p:cNvPicPr preferRelativeResize="0"/>
          <p:nvPr/>
        </p:nvPicPr>
        <p:blipFill rotWithShape="1">
          <a:blip r:embed="rId3">
            <a:alphaModFix/>
          </a:blip>
          <a:srcRect b="0" l="0" r="0" t="0"/>
          <a:stretch/>
        </p:blipFill>
        <p:spPr>
          <a:xfrm>
            <a:off x="972838" y="1407890"/>
            <a:ext cx="6967728" cy="1027176"/>
          </a:xfrm>
          <a:prstGeom prst="rect">
            <a:avLst/>
          </a:prstGeom>
          <a:noFill/>
          <a:ln>
            <a:noFill/>
          </a:ln>
        </p:spPr>
      </p:pic>
      <p:pic>
        <p:nvPicPr>
          <p:cNvPr id="353" name="Google Shape;353;p15"/>
          <p:cNvPicPr preferRelativeResize="0"/>
          <p:nvPr/>
        </p:nvPicPr>
        <p:blipFill rotWithShape="1">
          <a:blip r:embed="rId4">
            <a:alphaModFix/>
          </a:blip>
          <a:srcRect b="0" l="0" r="0" t="0"/>
          <a:stretch/>
        </p:blipFill>
        <p:spPr>
          <a:xfrm>
            <a:off x="1006366" y="3124200"/>
            <a:ext cx="6934200" cy="10424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6"/>
          <p:cNvSpPr txBox="1"/>
          <p:nvPr>
            <p:ph type="title"/>
          </p:nvPr>
        </p:nvSpPr>
        <p:spPr>
          <a:xfrm>
            <a:off x="1295400" y="914400"/>
            <a:ext cx="7464756" cy="319318"/>
          </a:xfrm>
          <a:prstGeom prst="rect">
            <a:avLst/>
          </a:prstGeom>
          <a:noFill/>
          <a:ln>
            <a:noFill/>
          </a:ln>
        </p:spPr>
        <p:txBody>
          <a:bodyPr anchorCtr="0" anchor="ctr" bIns="0" lIns="0" spcFirstLastPara="1" rIns="0" wrap="square" tIns="11425">
            <a:spAutoFit/>
          </a:bodyPr>
          <a:lstStyle/>
          <a:p>
            <a:pPr indent="0" lvl="0" marL="12700" rtl="0" algn="l">
              <a:lnSpc>
                <a:spcPct val="100000"/>
              </a:lnSpc>
              <a:spcBef>
                <a:spcPts val="0"/>
              </a:spcBef>
              <a:spcAft>
                <a:spcPts val="0"/>
              </a:spcAft>
              <a:buClr>
                <a:schemeClr val="lt1"/>
              </a:buClr>
              <a:buSzPts val="1600"/>
              <a:buFont typeface="Calibri"/>
              <a:buNone/>
            </a:pPr>
            <a:r>
              <a:rPr lang="en-US" sz="1600">
                <a:latin typeface="Calibri"/>
                <a:ea typeface="Calibri"/>
                <a:cs typeface="Calibri"/>
                <a:sym typeface="Calibri"/>
              </a:rPr>
              <a:t>▶	</a:t>
            </a:r>
            <a:r>
              <a:rPr lang="en-US" sz="2000">
                <a:latin typeface="Calibri"/>
                <a:ea typeface="Calibri"/>
                <a:cs typeface="Calibri"/>
                <a:sym typeface="Calibri"/>
              </a:rPr>
              <a:t>POSITIVE WORD SET: GOOD, STAR, GREAT, LOOK, LOVE</a:t>
            </a:r>
            <a:endParaRPr sz="2000">
              <a:latin typeface="Calibri"/>
              <a:ea typeface="Calibri"/>
              <a:cs typeface="Calibri"/>
              <a:sym typeface="Calibri"/>
            </a:endParaRPr>
          </a:p>
        </p:txBody>
      </p:sp>
      <p:pic>
        <p:nvPicPr>
          <p:cNvPr id="359" name="Google Shape;359;p16"/>
          <p:cNvPicPr preferRelativeResize="0"/>
          <p:nvPr/>
        </p:nvPicPr>
        <p:blipFill rotWithShape="1">
          <a:blip r:embed="rId3">
            <a:alphaModFix/>
          </a:blip>
          <a:srcRect b="0" l="0" r="0" t="0"/>
          <a:stretch/>
        </p:blipFill>
        <p:spPr>
          <a:xfrm>
            <a:off x="1600200" y="1371600"/>
            <a:ext cx="8607552" cy="50993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txBox="1"/>
          <p:nvPr>
            <p:ph type="title"/>
          </p:nvPr>
        </p:nvSpPr>
        <p:spPr>
          <a:xfrm>
            <a:off x="1035696" y="838200"/>
            <a:ext cx="9064956" cy="319318"/>
          </a:xfrm>
          <a:prstGeom prst="rect">
            <a:avLst/>
          </a:prstGeom>
          <a:noFill/>
          <a:ln>
            <a:noFill/>
          </a:ln>
        </p:spPr>
        <p:txBody>
          <a:bodyPr anchorCtr="0" anchor="ctr" bIns="0" lIns="0" spcFirstLastPara="1" rIns="0" wrap="square" tIns="11425">
            <a:spAutoFit/>
          </a:bodyPr>
          <a:lstStyle/>
          <a:p>
            <a:pPr indent="0" lvl="0" marL="12700" rtl="0" algn="l">
              <a:lnSpc>
                <a:spcPct val="100000"/>
              </a:lnSpc>
              <a:spcBef>
                <a:spcPts val="0"/>
              </a:spcBef>
              <a:spcAft>
                <a:spcPts val="0"/>
              </a:spcAft>
              <a:buClr>
                <a:schemeClr val="lt1"/>
              </a:buClr>
              <a:buSzPts val="1600"/>
              <a:buFont typeface="Calibri"/>
              <a:buNone/>
            </a:pPr>
            <a:r>
              <a:rPr lang="en-US" sz="1600">
                <a:latin typeface="Calibri"/>
                <a:ea typeface="Calibri"/>
                <a:cs typeface="Calibri"/>
                <a:sym typeface="Calibri"/>
              </a:rPr>
              <a:t>▶	</a:t>
            </a:r>
            <a:r>
              <a:rPr lang="en-US" sz="2000">
                <a:latin typeface="Calibri"/>
                <a:ea typeface="Calibri"/>
                <a:cs typeface="Calibri"/>
                <a:sym typeface="Calibri"/>
              </a:rPr>
              <a:t>NEGATIVE WORD SET: BAD, PROBLEM, NOT, RETURN, ISSUE, REPLACE, PHONE</a:t>
            </a:r>
            <a:endParaRPr sz="2000">
              <a:latin typeface="Calibri"/>
              <a:ea typeface="Calibri"/>
              <a:cs typeface="Calibri"/>
              <a:sym typeface="Calibri"/>
            </a:endParaRPr>
          </a:p>
        </p:txBody>
      </p:sp>
      <p:pic>
        <p:nvPicPr>
          <p:cNvPr id="365" name="Google Shape;365;p17"/>
          <p:cNvPicPr preferRelativeResize="0"/>
          <p:nvPr/>
        </p:nvPicPr>
        <p:blipFill rotWithShape="1">
          <a:blip r:embed="rId3">
            <a:alphaModFix/>
          </a:blip>
          <a:srcRect b="0" l="0" r="0" t="0"/>
          <a:stretch/>
        </p:blipFill>
        <p:spPr>
          <a:xfrm>
            <a:off x="1447800" y="1371600"/>
            <a:ext cx="8650224" cy="51785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8"/>
          <p:cNvSpPr txBox="1"/>
          <p:nvPr>
            <p:ph type="title"/>
          </p:nvPr>
        </p:nvSpPr>
        <p:spPr>
          <a:xfrm>
            <a:off x="917244" y="568960"/>
            <a:ext cx="7790577"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EXPLORATORY DATA ANALYSIS (EDA):</a:t>
            </a:r>
            <a:endParaRPr sz="3600">
              <a:latin typeface="Calibri"/>
              <a:ea typeface="Calibri"/>
              <a:cs typeface="Calibri"/>
              <a:sym typeface="Calibri"/>
            </a:endParaRPr>
          </a:p>
        </p:txBody>
      </p:sp>
      <p:sp>
        <p:nvSpPr>
          <p:cNvPr id="371" name="Google Shape;371;p18"/>
          <p:cNvSpPr txBox="1"/>
          <p:nvPr/>
        </p:nvSpPr>
        <p:spPr>
          <a:xfrm>
            <a:off x="917244" y="1306894"/>
            <a:ext cx="10665156" cy="1422184"/>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After collecting data, wrangling data then exploratory analyses were carried out. The</a:t>
            </a:r>
            <a:endParaRPr b="0" i="0" sz="2000" u="none" cap="none" strike="noStrike">
              <a:solidFill>
                <a:schemeClr val="lt1"/>
              </a:solidFill>
              <a:latin typeface="Calibri"/>
              <a:ea typeface="Calibri"/>
              <a:cs typeface="Calibri"/>
              <a:sym typeface="Calibri"/>
            </a:endParaRPr>
          </a:p>
          <a:p>
            <a:pPr indent="0" lvl="0" marL="35687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following insights were explored through exploratory analyses.</a:t>
            </a:r>
            <a:endParaRPr/>
          </a:p>
          <a:p>
            <a:pPr indent="0" lvl="0" marL="12700" marR="0" rtl="0" algn="l">
              <a:lnSpc>
                <a:spcPct val="100000"/>
              </a:lnSpc>
              <a:spcBef>
                <a:spcPts val="141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Unlocked Cell Phones are seems to be most likely used by customer having 64.59% positive reviews 	of the total number of reviews.</a:t>
            </a:r>
            <a:endParaRPr/>
          </a:p>
        </p:txBody>
      </p:sp>
      <p:pic>
        <p:nvPicPr>
          <p:cNvPr id="372" name="Google Shape;372;p18"/>
          <p:cNvPicPr preferRelativeResize="0"/>
          <p:nvPr/>
        </p:nvPicPr>
        <p:blipFill rotWithShape="1">
          <a:blip r:embed="rId3">
            <a:alphaModFix/>
          </a:blip>
          <a:srcRect b="0" l="0" r="0" t="0"/>
          <a:stretch/>
        </p:blipFill>
        <p:spPr>
          <a:xfrm>
            <a:off x="2133600" y="2729078"/>
            <a:ext cx="6934200" cy="29859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
          <p:cNvSpPr txBox="1"/>
          <p:nvPr>
            <p:ph type="title"/>
          </p:nvPr>
        </p:nvSpPr>
        <p:spPr>
          <a:xfrm>
            <a:off x="914400" y="838200"/>
            <a:ext cx="373380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INTRODUCTION:</a:t>
            </a:r>
            <a:endParaRPr sz="3600">
              <a:latin typeface="Calibri"/>
              <a:ea typeface="Calibri"/>
              <a:cs typeface="Calibri"/>
              <a:sym typeface="Calibri"/>
            </a:endParaRPr>
          </a:p>
        </p:txBody>
      </p:sp>
      <p:sp>
        <p:nvSpPr>
          <p:cNvPr id="247" name="Google Shape;247;p2"/>
          <p:cNvSpPr txBox="1"/>
          <p:nvPr/>
        </p:nvSpPr>
        <p:spPr>
          <a:xfrm>
            <a:off x="756310" y="1752600"/>
            <a:ext cx="10978500" cy="4410000"/>
          </a:xfrm>
          <a:prstGeom prst="rect">
            <a:avLst/>
          </a:prstGeom>
          <a:noFill/>
          <a:ln>
            <a:noFill/>
          </a:ln>
        </p:spPr>
        <p:txBody>
          <a:bodyPr anchorCtr="0" anchor="t" bIns="0" lIns="0" spcFirstLastPara="1" rIns="0" wrap="square" tIns="41275">
            <a:spAutoFit/>
          </a:bodyPr>
          <a:lstStyle/>
          <a:p>
            <a:pPr indent="-344805" lvl="0" marL="356870" marR="5080" rtl="0" algn="just">
              <a:lnSpc>
                <a:spcPct val="150000"/>
              </a:lnSpc>
              <a:spcBef>
                <a:spcPts val="0"/>
              </a:spcBef>
              <a:spcAft>
                <a:spcPts val="0"/>
              </a:spcAft>
              <a:buNone/>
            </a:pPr>
            <a:r>
              <a:rPr b="0" i="0" lang="en-US" sz="1900" u="none" cap="none" strike="noStrike">
                <a:solidFill>
                  <a:schemeClr val="lt1"/>
                </a:solidFill>
                <a:latin typeface="Calibri"/>
                <a:ea typeface="Calibri"/>
                <a:cs typeface="Calibri"/>
                <a:sym typeface="Calibri"/>
              </a:rPr>
              <a:t>▶	With a growing trend towards digitization and prevalence of mobile  phones and internet access, more consumers have an online presence and  their opinions hold a good value for any product-based company,  especially so for the B2C businesses. The industries are trying to fine-tune  their strategies to suit the consumer needs, as the consumers leave some  hints of their choices during their online presence.</a:t>
            </a:r>
            <a:endParaRPr b="0" i="0" sz="1900" u="none" cap="none" strike="noStrike">
              <a:solidFill>
                <a:schemeClr val="lt1"/>
              </a:solidFill>
              <a:latin typeface="Calibri"/>
              <a:ea typeface="Calibri"/>
              <a:cs typeface="Calibri"/>
              <a:sym typeface="Calibri"/>
            </a:endParaRPr>
          </a:p>
          <a:p>
            <a:pPr indent="-344805" lvl="0" marL="356870" marR="38100" rtl="0" algn="just">
              <a:lnSpc>
                <a:spcPct val="150000"/>
              </a:lnSpc>
              <a:spcBef>
                <a:spcPts val="995"/>
              </a:spcBef>
              <a:spcAft>
                <a:spcPts val="0"/>
              </a:spcAft>
              <a:buNone/>
            </a:pPr>
            <a:r>
              <a:rPr b="0" i="0" lang="en-US" sz="1900" u="none" cap="none" strike="noStrike">
                <a:solidFill>
                  <a:schemeClr val="lt1"/>
                </a:solidFill>
                <a:latin typeface="Calibri"/>
                <a:ea typeface="Calibri"/>
                <a:cs typeface="Calibri"/>
                <a:sym typeface="Calibri"/>
              </a:rPr>
              <a:t>▶	In the retail e-commerce world of online marketplace, where  experiencing products are not feasible. Also, in today’s retail marketing  world, there are so many new Phones are emerging every day. Therefore,  customers need to rely largely on product reviews to make up their minds  for better decision making on purchase. However, searching and  comparing text reviews can be frustrating for users. Hence we need  better numerical ratings system based on the reviews which will make  customers purchase decision with ease.</a:t>
            </a:r>
            <a:endParaRPr b="0" i="0" sz="19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9"/>
          <p:cNvSpPr txBox="1"/>
          <p:nvPr/>
        </p:nvSpPr>
        <p:spPr>
          <a:xfrm>
            <a:off x="1219200" y="990600"/>
            <a:ext cx="10461900" cy="124560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0" i="0" lang="en-US" sz="125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Samsung is the top most brand likely used by customer having a highest positive reviews 	and also it’s competitor is BLU having not much difference in terms of positive review. Also Apple, LG and Nokia are the next Rivals companies of Samsung having almost same number of positive 	comments from the customer</a:t>
            </a:r>
            <a:endParaRPr b="0" i="0" sz="2000" u="none" cap="none" strike="noStrike">
              <a:solidFill>
                <a:schemeClr val="lt1"/>
              </a:solidFill>
              <a:latin typeface="Calibri"/>
              <a:ea typeface="Calibri"/>
              <a:cs typeface="Calibri"/>
              <a:sym typeface="Calibri"/>
            </a:endParaRPr>
          </a:p>
        </p:txBody>
      </p:sp>
      <p:pic>
        <p:nvPicPr>
          <p:cNvPr id="378" name="Google Shape;378;p19"/>
          <p:cNvPicPr preferRelativeResize="0"/>
          <p:nvPr/>
        </p:nvPicPr>
        <p:blipFill rotWithShape="1">
          <a:blip r:embed="rId3">
            <a:alphaModFix/>
          </a:blip>
          <a:srcRect b="0" l="0" r="0" t="0"/>
          <a:stretch/>
        </p:blipFill>
        <p:spPr>
          <a:xfrm>
            <a:off x="1905000" y="2362200"/>
            <a:ext cx="7363406" cy="3833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0"/>
          <p:cNvSpPr txBox="1"/>
          <p:nvPr/>
        </p:nvSpPr>
        <p:spPr>
          <a:xfrm>
            <a:off x="1433176" y="205764"/>
            <a:ext cx="10794600" cy="1371900"/>
          </a:xfrm>
          <a:prstGeom prst="rect">
            <a:avLst/>
          </a:prstGeom>
          <a:noFill/>
          <a:ln>
            <a:noFill/>
          </a:ln>
        </p:spPr>
        <p:txBody>
          <a:bodyPr anchorCtr="0" anchor="t" bIns="0" lIns="0" spcFirstLastPara="1" rIns="0" wrap="square" tIns="13325">
            <a:spAutoFit/>
          </a:bodyPr>
          <a:lstStyle/>
          <a:p>
            <a:pPr indent="-344805" lvl="0" marL="356870" marR="5080" rtl="0" algn="l">
              <a:lnSpc>
                <a:spcPct val="100000"/>
              </a:lnSpc>
              <a:spcBef>
                <a:spcPts val="0"/>
              </a:spcBef>
              <a:spcAft>
                <a:spcPts val="0"/>
              </a:spcAft>
              <a:buNone/>
            </a:pPr>
            <a:r>
              <a:rPr b="0" i="0" lang="en-US" sz="125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If we have a look on the yearly stats in terms of reviews, we can observe after 2012 people are likely most  interested in giving reviews(bad or good) to their purchased items and seems there is sudden increase in the  number of comments in 2015 around 1</a:t>
            </a:r>
            <a:r>
              <a:rPr lang="en-US" sz="2000">
                <a:solidFill>
                  <a:schemeClr val="lt1"/>
                </a:solidFill>
                <a:latin typeface="Calibri"/>
                <a:ea typeface="Calibri"/>
                <a:cs typeface="Calibri"/>
                <a:sym typeface="Calibri"/>
              </a:rPr>
              <a:t>4</a:t>
            </a:r>
            <a:r>
              <a:rPr b="0" i="0" lang="en-US" sz="2000" u="none" cap="none" strike="noStrike">
                <a:solidFill>
                  <a:schemeClr val="lt1"/>
                </a:solidFill>
                <a:latin typeface="Calibri"/>
                <a:ea typeface="Calibri"/>
                <a:cs typeface="Calibri"/>
                <a:sym typeface="Calibri"/>
              </a:rPr>
              <a:t>k + in total.</a:t>
            </a:r>
            <a:endParaRPr/>
          </a:p>
          <a:p>
            <a:pPr indent="0" lvl="0" marL="12700" marR="0" rtl="0" algn="l">
              <a:lnSpc>
                <a:spcPct val="100000"/>
              </a:lnSpc>
              <a:spcBef>
                <a:spcPts val="990"/>
              </a:spcBef>
              <a:spcAft>
                <a:spcPts val="0"/>
              </a:spcAft>
              <a:buNone/>
            </a:pPr>
            <a:r>
              <a:rPr b="0" i="0" lang="en-US" sz="125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This might be because people are more aware of power and benefits of reviews.</a:t>
            </a:r>
            <a:endParaRPr/>
          </a:p>
        </p:txBody>
      </p:sp>
      <p:pic>
        <p:nvPicPr>
          <p:cNvPr id="384" name="Google Shape;384;p20"/>
          <p:cNvPicPr preferRelativeResize="0"/>
          <p:nvPr/>
        </p:nvPicPr>
        <p:blipFill rotWithShape="1">
          <a:blip r:embed="rId3">
            <a:alphaModFix/>
          </a:blip>
          <a:srcRect b="0" l="0" r="0" t="0"/>
          <a:stretch/>
        </p:blipFill>
        <p:spPr>
          <a:xfrm>
            <a:off x="2209800" y="1893885"/>
            <a:ext cx="8002117" cy="30702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1"/>
          <p:cNvSpPr txBox="1"/>
          <p:nvPr/>
        </p:nvSpPr>
        <p:spPr>
          <a:xfrm>
            <a:off x="1371600" y="1143000"/>
            <a:ext cx="3810000" cy="321883"/>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0" i="0" lang="en-US" sz="125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Top 10 brand Yearly Review Stats</a:t>
            </a:r>
            <a:endParaRPr/>
          </a:p>
        </p:txBody>
      </p:sp>
      <p:pic>
        <p:nvPicPr>
          <p:cNvPr id="390" name="Google Shape;390;p21"/>
          <p:cNvPicPr preferRelativeResize="0"/>
          <p:nvPr/>
        </p:nvPicPr>
        <p:blipFill rotWithShape="1">
          <a:blip r:embed="rId3">
            <a:alphaModFix/>
          </a:blip>
          <a:srcRect b="0" l="0" r="0" t="0"/>
          <a:stretch/>
        </p:blipFill>
        <p:spPr>
          <a:xfrm>
            <a:off x="1447801" y="1485746"/>
            <a:ext cx="9296400" cy="38865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2"/>
          <p:cNvSpPr txBox="1"/>
          <p:nvPr>
            <p:ph type="title"/>
          </p:nvPr>
        </p:nvSpPr>
        <p:spPr>
          <a:xfrm>
            <a:off x="1143000" y="762000"/>
            <a:ext cx="5720080" cy="57467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MACHINE LEARNING MODEL</a:t>
            </a:r>
            <a:r>
              <a:rPr lang="en-US" sz="3600"/>
              <a:t>:</a:t>
            </a:r>
            <a:endParaRPr sz="3600"/>
          </a:p>
        </p:txBody>
      </p:sp>
      <p:sp>
        <p:nvSpPr>
          <p:cNvPr id="396" name="Google Shape;396;p22"/>
          <p:cNvSpPr txBox="1"/>
          <p:nvPr/>
        </p:nvSpPr>
        <p:spPr>
          <a:xfrm>
            <a:off x="728981" y="2133600"/>
            <a:ext cx="11049000" cy="2294859"/>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In this project, the model needs to predict sentiment based on the  reviews written by customers who bought phones. This is a supervised  binary classification problem. Python’s Scikit libraries was used to  solve this problem. We have used </a:t>
            </a:r>
            <a:r>
              <a:rPr b="1" i="0" lang="en-US" sz="2000" u="none" cap="none" strike="noStrike">
                <a:solidFill>
                  <a:schemeClr val="lt1"/>
                </a:solidFill>
                <a:latin typeface="Calibri"/>
                <a:ea typeface="Calibri"/>
                <a:cs typeface="Calibri"/>
                <a:sym typeface="Calibri"/>
              </a:rPr>
              <a:t>Naive Bayes </a:t>
            </a:r>
            <a:r>
              <a:rPr b="0" i="0" lang="en-US" sz="2000" u="none" cap="none" strike="noStrike">
                <a:solidFill>
                  <a:schemeClr val="lt1"/>
                </a:solidFill>
                <a:latin typeface="Calibri"/>
                <a:ea typeface="Calibri"/>
                <a:cs typeface="Calibri"/>
                <a:sym typeface="Calibri"/>
              </a:rPr>
              <a:t>machine learning  algorithms for modelling.</a:t>
            </a:r>
            <a:endParaRPr b="0" i="0" sz="2000" u="none" cap="none" strike="noStrike">
              <a:solidFill>
                <a:schemeClr val="lt1"/>
              </a:solidFill>
              <a:latin typeface="Calibri"/>
              <a:ea typeface="Calibri"/>
              <a:cs typeface="Calibri"/>
              <a:sym typeface="Calibri"/>
            </a:endParaRPr>
          </a:p>
          <a:p>
            <a:pPr indent="-344805" lvl="0" marL="356870" marR="6985" rtl="0" algn="l">
              <a:lnSpc>
                <a:spcPct val="100000"/>
              </a:lnSpc>
              <a:spcBef>
                <a:spcPts val="1015"/>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Naive Bayes implements the naive Bayes algorithm for multinomial  distributed data, and is one of the two classic naive Bayes variants  used in text classification (where the data are typically represented  as word vector counts). This algorithm is a special case of the popular  naïve Bayes algorithm, which is used specifically for prediction and  classification tasks where we have more than two classes.</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ph type="title"/>
          </p:nvPr>
        </p:nvSpPr>
        <p:spPr>
          <a:xfrm>
            <a:off x="1290002" y="367110"/>
            <a:ext cx="9611995" cy="634365"/>
          </a:xfrm>
          <a:prstGeom prst="rect">
            <a:avLst/>
          </a:prstGeom>
          <a:noFill/>
          <a:ln>
            <a:noFill/>
          </a:ln>
        </p:spPr>
        <p:txBody>
          <a:bodyPr anchorCtr="0" anchor="ctr" bIns="0" lIns="0" spcFirstLastPara="1" rIns="0" wrap="square" tIns="11425">
            <a:spAutoFit/>
          </a:bodyPr>
          <a:lstStyle/>
          <a:p>
            <a:pPr indent="-344805" lvl="0" marL="356870" marR="5080" rtl="0" algn="l">
              <a:lnSpc>
                <a:spcPct val="100000"/>
              </a:lnSpc>
              <a:spcBef>
                <a:spcPts val="0"/>
              </a:spcBef>
              <a:spcAft>
                <a:spcPts val="0"/>
              </a:spcAft>
              <a:buClr>
                <a:schemeClr val="lt1"/>
              </a:buClr>
              <a:buSzPts val="1600"/>
              <a:buFont typeface="Calibri"/>
              <a:buNone/>
            </a:pPr>
            <a:r>
              <a:rPr lang="en-US" sz="1600">
                <a:latin typeface="Calibri"/>
                <a:ea typeface="Calibri"/>
                <a:cs typeface="Calibri"/>
                <a:sym typeface="Calibri"/>
              </a:rPr>
              <a:t>▶	</a:t>
            </a:r>
            <a:r>
              <a:rPr lang="en-US" sz="2000">
                <a:latin typeface="Calibri"/>
                <a:ea typeface="Calibri"/>
                <a:cs typeface="Calibri"/>
                <a:sym typeface="Calibri"/>
              </a:rPr>
              <a:t>BEFORE SPLITTING DATA INTO TRAIN AND TEST DATASET WE HAVE DROPPED ALL UNNECESSARY  COLUMN WHICH ARE NOT GOING TO BE USED IN OUR ALGO.</a:t>
            </a:r>
            <a:endParaRPr sz="2000">
              <a:latin typeface="Calibri"/>
              <a:ea typeface="Calibri"/>
              <a:cs typeface="Calibri"/>
              <a:sym typeface="Calibri"/>
            </a:endParaRPr>
          </a:p>
        </p:txBody>
      </p:sp>
      <p:sp>
        <p:nvSpPr>
          <p:cNvPr id="402" name="Google Shape;402;p23"/>
          <p:cNvSpPr txBox="1"/>
          <p:nvPr/>
        </p:nvSpPr>
        <p:spPr>
          <a:xfrm>
            <a:off x="1290002" y="1006981"/>
            <a:ext cx="939990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Below is review of new dataset formed having only rating_class and clean text.</a:t>
            </a:r>
            <a:endParaRPr b="0" i="0" sz="2000" u="none" cap="none" strike="noStrike">
              <a:solidFill>
                <a:schemeClr val="lt1"/>
              </a:solidFill>
              <a:latin typeface="Calibri"/>
              <a:ea typeface="Calibri"/>
              <a:cs typeface="Calibri"/>
              <a:sym typeface="Calibri"/>
            </a:endParaRPr>
          </a:p>
        </p:txBody>
      </p:sp>
      <p:sp>
        <p:nvSpPr>
          <p:cNvPr id="403" name="Google Shape;403;p23"/>
          <p:cNvSpPr txBox="1"/>
          <p:nvPr/>
        </p:nvSpPr>
        <p:spPr>
          <a:xfrm>
            <a:off x="1311517" y="3409278"/>
            <a:ext cx="5567045" cy="120994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Later rating_class was re-named to Positivity</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300" u="none" cap="none" strike="noStrike">
              <a:solidFill>
                <a:schemeClr val="lt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b="0" i="0" sz="1800" u="none" cap="none" strike="noStrike">
              <a:solidFill>
                <a:schemeClr val="lt1"/>
              </a:solidFill>
              <a:latin typeface="Calibri"/>
              <a:ea typeface="Calibri"/>
              <a:cs typeface="Calibri"/>
              <a:sym typeface="Calibri"/>
            </a:endParaRPr>
          </a:p>
          <a:p>
            <a:pPr indent="0" lvl="0" marL="1270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a:t>
            </a:r>
            <a:endParaRPr b="0" i="0" sz="1600" u="none" cap="none" strike="noStrike">
              <a:solidFill>
                <a:schemeClr val="lt1"/>
              </a:solidFill>
              <a:latin typeface="Calibri"/>
              <a:ea typeface="Calibri"/>
              <a:cs typeface="Calibri"/>
              <a:sym typeface="Calibri"/>
            </a:endParaRPr>
          </a:p>
        </p:txBody>
      </p:sp>
      <p:pic>
        <p:nvPicPr>
          <p:cNvPr id="404" name="Google Shape;404;p23"/>
          <p:cNvPicPr preferRelativeResize="0"/>
          <p:nvPr/>
        </p:nvPicPr>
        <p:blipFill rotWithShape="1">
          <a:blip r:embed="rId3">
            <a:alphaModFix/>
          </a:blip>
          <a:srcRect b="0" l="0" r="0" t="0"/>
          <a:stretch/>
        </p:blipFill>
        <p:spPr>
          <a:xfrm>
            <a:off x="1752600" y="1530549"/>
            <a:ext cx="7754432" cy="1714739"/>
          </a:xfrm>
          <a:prstGeom prst="rect">
            <a:avLst/>
          </a:prstGeom>
          <a:noFill/>
          <a:ln>
            <a:noFill/>
          </a:ln>
        </p:spPr>
      </p:pic>
      <p:pic>
        <p:nvPicPr>
          <p:cNvPr id="405" name="Google Shape;405;p23"/>
          <p:cNvPicPr preferRelativeResize="0"/>
          <p:nvPr/>
        </p:nvPicPr>
        <p:blipFill rotWithShape="1">
          <a:blip r:embed="rId4">
            <a:alphaModFix/>
          </a:blip>
          <a:srcRect b="0" l="0" r="0" t="0"/>
          <a:stretch/>
        </p:blipFill>
        <p:spPr>
          <a:xfrm>
            <a:off x="1726602" y="3916319"/>
            <a:ext cx="7697274" cy="17337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4"/>
          <p:cNvSpPr txBox="1"/>
          <p:nvPr>
            <p:ph type="title"/>
          </p:nvPr>
        </p:nvSpPr>
        <p:spPr>
          <a:xfrm>
            <a:off x="1066800" y="914400"/>
            <a:ext cx="10292080" cy="634365"/>
          </a:xfrm>
          <a:prstGeom prst="rect">
            <a:avLst/>
          </a:prstGeom>
          <a:noFill/>
          <a:ln>
            <a:noFill/>
          </a:ln>
        </p:spPr>
        <p:txBody>
          <a:bodyPr anchorCtr="0" anchor="ctr" bIns="0" lIns="0" spcFirstLastPara="1" rIns="0" wrap="square" tIns="11425">
            <a:spAutoFit/>
          </a:bodyPr>
          <a:lstStyle/>
          <a:p>
            <a:pPr indent="-421004" lvl="0" marL="433069" marR="5080" rtl="0" algn="l">
              <a:lnSpc>
                <a:spcPct val="100000"/>
              </a:lnSpc>
              <a:spcBef>
                <a:spcPts val="0"/>
              </a:spcBef>
              <a:spcAft>
                <a:spcPts val="0"/>
              </a:spcAft>
              <a:buClr>
                <a:schemeClr val="lt1"/>
              </a:buClr>
              <a:buSzPts val="1600"/>
              <a:buFont typeface="Calibri"/>
              <a:buNone/>
            </a:pPr>
            <a:r>
              <a:rPr lang="en-US" sz="1600">
                <a:latin typeface="Calibri"/>
                <a:ea typeface="Calibri"/>
                <a:cs typeface="Calibri"/>
                <a:sym typeface="Calibri"/>
              </a:rPr>
              <a:t>▶	</a:t>
            </a:r>
            <a:r>
              <a:rPr lang="en-US" sz="2000">
                <a:latin typeface="Calibri"/>
                <a:ea typeface="Calibri"/>
                <a:cs typeface="Calibri"/>
                <a:sym typeface="Calibri"/>
              </a:rPr>
              <a:t>THE BAR CHAT BELOW SHOWING A COMPARISON BETWEEN POSITIVE AND NEGATIVE REVIEWS USING  PHONE DATASET</a:t>
            </a:r>
            <a:endParaRPr sz="2000">
              <a:latin typeface="Calibri"/>
              <a:ea typeface="Calibri"/>
              <a:cs typeface="Calibri"/>
              <a:sym typeface="Calibri"/>
            </a:endParaRPr>
          </a:p>
        </p:txBody>
      </p:sp>
      <p:pic>
        <p:nvPicPr>
          <p:cNvPr id="411" name="Google Shape;411;p24"/>
          <p:cNvPicPr preferRelativeResize="0"/>
          <p:nvPr/>
        </p:nvPicPr>
        <p:blipFill rotWithShape="1">
          <a:blip r:embed="rId3">
            <a:alphaModFix/>
          </a:blip>
          <a:srcRect b="0" l="0" r="0" t="0"/>
          <a:stretch/>
        </p:blipFill>
        <p:spPr>
          <a:xfrm>
            <a:off x="2362200" y="1981200"/>
            <a:ext cx="4791744" cy="32675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5"/>
          <p:cNvSpPr txBox="1"/>
          <p:nvPr/>
        </p:nvSpPr>
        <p:spPr>
          <a:xfrm>
            <a:off x="1219200" y="990600"/>
            <a:ext cx="9601200" cy="635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	Spliting dataset set into train and test and using MultinomialNB... Naive Bayes</a:t>
            </a:r>
            <a:endParaRPr b="0" i="0" sz="2000" u="none" cap="none" strike="noStrike">
              <a:solidFill>
                <a:schemeClr val="lt1"/>
              </a:solidFill>
              <a:latin typeface="Calibri"/>
              <a:ea typeface="Calibri"/>
              <a:cs typeface="Calibri"/>
              <a:sym typeface="Calibri"/>
            </a:endParaRPr>
          </a:p>
          <a:p>
            <a:pPr indent="0" lvl="0" marL="35687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classifier for multinomial models.</a:t>
            </a:r>
            <a:endParaRPr b="0" i="0" sz="2000" u="none" cap="none" strike="noStrike">
              <a:solidFill>
                <a:schemeClr val="lt1"/>
              </a:solidFill>
              <a:latin typeface="Calibri"/>
              <a:ea typeface="Calibri"/>
              <a:cs typeface="Calibri"/>
              <a:sym typeface="Calibri"/>
            </a:endParaRPr>
          </a:p>
        </p:txBody>
      </p:sp>
      <p:pic>
        <p:nvPicPr>
          <p:cNvPr id="417" name="Google Shape;417;p25"/>
          <p:cNvPicPr preferRelativeResize="0"/>
          <p:nvPr/>
        </p:nvPicPr>
        <p:blipFill rotWithShape="1">
          <a:blip r:embed="rId3">
            <a:alphaModFix/>
          </a:blip>
          <a:srcRect b="0" l="0" r="0" t="0"/>
          <a:stretch/>
        </p:blipFill>
        <p:spPr>
          <a:xfrm>
            <a:off x="1600200" y="1727200"/>
            <a:ext cx="8292353" cy="340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1244487" y="245354"/>
            <a:ext cx="5178756"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CONFUSION MATRIX</a:t>
            </a:r>
            <a:endParaRPr sz="3600">
              <a:latin typeface="Calibri"/>
              <a:ea typeface="Calibri"/>
              <a:cs typeface="Calibri"/>
              <a:sym typeface="Calibri"/>
            </a:endParaRPr>
          </a:p>
        </p:txBody>
      </p:sp>
      <p:sp>
        <p:nvSpPr>
          <p:cNvPr id="423" name="Google Shape;423;p26"/>
          <p:cNvSpPr txBox="1"/>
          <p:nvPr/>
        </p:nvSpPr>
        <p:spPr>
          <a:xfrm>
            <a:off x="938265" y="914400"/>
            <a:ext cx="10969956" cy="2812308"/>
          </a:xfrm>
          <a:prstGeom prst="rect">
            <a:avLst/>
          </a:prstGeom>
          <a:noFill/>
          <a:ln>
            <a:noFill/>
          </a:ln>
        </p:spPr>
        <p:txBody>
          <a:bodyPr anchorCtr="0" anchor="t" bIns="0" lIns="0" spcFirstLastPara="1" rIns="0" wrap="square" tIns="11425">
            <a:spAutoFit/>
          </a:bodyPr>
          <a:lstStyle/>
          <a:p>
            <a:pPr indent="-344805" lvl="0" marL="356870" marR="2604770" rtl="0" algn="l">
              <a:lnSpc>
                <a:spcPct val="100000"/>
              </a:lnSpc>
              <a:spcBef>
                <a:spcPts val="0"/>
              </a:spcBef>
              <a:spcAft>
                <a:spcPts val="0"/>
              </a:spcAft>
              <a:buNone/>
            </a:pPr>
            <a:r>
              <a:rPr b="0" i="0" lang="en-US" sz="1100" u="none" cap="none" strike="noStrike">
                <a:solidFill>
                  <a:schemeClr val="lt1"/>
                </a:solidFill>
                <a:latin typeface="Calibri"/>
                <a:ea typeface="Calibri"/>
                <a:cs typeface="Calibri"/>
                <a:sym typeface="Calibri"/>
              </a:rPr>
              <a:t>▶	</a:t>
            </a:r>
            <a:r>
              <a:rPr b="0" i="0" lang="en-US" sz="1600" u="none" cap="none" strike="noStrike">
                <a:solidFill>
                  <a:schemeClr val="lt1"/>
                </a:solidFill>
                <a:latin typeface="Calibri"/>
                <a:ea typeface="Calibri"/>
                <a:cs typeface="Calibri"/>
                <a:sym typeface="Calibri"/>
              </a:rPr>
              <a:t>True Positives (TP) : In our dataset 12818 are the correctly predicted positive review which  means  that the value of actual class is yes and the value of predicted class is also yes.</a:t>
            </a:r>
            <a:endParaRPr b="0" i="0" sz="1600" u="none" cap="none" strike="noStrike">
              <a:solidFill>
                <a:schemeClr val="lt1"/>
              </a:solidFill>
              <a:latin typeface="Calibri"/>
              <a:ea typeface="Calibri"/>
              <a:cs typeface="Calibri"/>
              <a:sym typeface="Calibri"/>
            </a:endParaRPr>
          </a:p>
          <a:p>
            <a:pPr indent="0" lvl="0" marL="12700" marR="0" rtl="0" algn="l">
              <a:lnSpc>
                <a:spcPct val="100000"/>
              </a:lnSpc>
              <a:spcBef>
                <a:spcPts val="990"/>
              </a:spcBef>
              <a:spcAft>
                <a:spcPts val="0"/>
              </a:spcAft>
              <a:buNone/>
            </a:pPr>
            <a:r>
              <a:rPr b="0" i="0" lang="en-US" sz="1100" u="none" cap="none" strike="noStrike">
                <a:solidFill>
                  <a:schemeClr val="lt1"/>
                </a:solidFill>
                <a:latin typeface="Calibri"/>
                <a:ea typeface="Calibri"/>
                <a:cs typeface="Calibri"/>
                <a:sym typeface="Calibri"/>
              </a:rPr>
              <a:t>▶	</a:t>
            </a:r>
            <a:r>
              <a:rPr b="0" i="0" lang="en-US" sz="1400" u="none" cap="none" strike="noStrike">
                <a:solidFill>
                  <a:schemeClr val="lt1"/>
                </a:solidFill>
                <a:latin typeface="Calibri"/>
                <a:ea typeface="Calibri"/>
                <a:cs typeface="Calibri"/>
                <a:sym typeface="Calibri"/>
              </a:rPr>
              <a:t>False Positives (FP) :When actual class is no and predicted class is yes. Here we have a total of 2092 FP review</a:t>
            </a:r>
            <a:endParaRPr b="0" i="0" sz="1400" u="none" cap="none" strike="noStrike">
              <a:solidFill>
                <a:schemeClr val="lt1"/>
              </a:solidFill>
              <a:latin typeface="Calibri"/>
              <a:ea typeface="Calibri"/>
              <a:cs typeface="Calibri"/>
              <a:sym typeface="Calibri"/>
            </a:endParaRPr>
          </a:p>
          <a:p>
            <a:pPr indent="-344805" lvl="0" marL="356870" marR="5080" rtl="0" algn="l">
              <a:lnSpc>
                <a:spcPct val="100000"/>
              </a:lnSpc>
              <a:spcBef>
                <a:spcPts val="1005"/>
              </a:spcBef>
              <a:spcAft>
                <a:spcPts val="0"/>
              </a:spcAft>
              <a:buNone/>
            </a:pPr>
            <a:r>
              <a:rPr b="0" i="0" lang="en-US" sz="1100" u="none" cap="none" strike="noStrike">
                <a:solidFill>
                  <a:schemeClr val="lt1"/>
                </a:solidFill>
                <a:latin typeface="Calibri"/>
                <a:ea typeface="Calibri"/>
                <a:cs typeface="Calibri"/>
                <a:sym typeface="Calibri"/>
              </a:rPr>
              <a:t>▶	</a:t>
            </a:r>
            <a:r>
              <a:rPr b="0" i="0" lang="en-US" sz="1400" u="none" cap="none" strike="noStrike">
                <a:solidFill>
                  <a:schemeClr val="lt1"/>
                </a:solidFill>
                <a:latin typeface="Calibri"/>
                <a:ea typeface="Calibri"/>
                <a:cs typeface="Calibri"/>
                <a:sym typeface="Calibri"/>
              </a:rPr>
              <a:t>True Negatives (TN) :These are the correctly predicted negative values which means that the value of actual class is no and  value of predicted class is also no. We have 76 reviews which are correctly predicted as negative.</a:t>
            </a:r>
            <a:endParaRPr b="0" i="0" sz="14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1100" u="none" cap="none" strike="noStrike">
                <a:solidFill>
                  <a:schemeClr val="lt1"/>
                </a:solidFill>
                <a:latin typeface="Calibri"/>
                <a:ea typeface="Calibri"/>
                <a:cs typeface="Calibri"/>
                <a:sym typeface="Calibri"/>
              </a:rPr>
              <a:t>▶	</a:t>
            </a:r>
            <a:r>
              <a:rPr b="0" i="0" lang="en-US" sz="1400" u="none" cap="none" strike="noStrike">
                <a:solidFill>
                  <a:schemeClr val="lt1"/>
                </a:solidFill>
                <a:latin typeface="Calibri"/>
                <a:ea typeface="Calibri"/>
                <a:cs typeface="Calibri"/>
                <a:sym typeface="Calibri"/>
              </a:rPr>
              <a:t>False Negatives (FN) – When actual class is yes but predicted class in no. We don’t have any review which predicted as</a:t>
            </a:r>
            <a:endParaRPr b="0" i="0" sz="1400" u="none" cap="none" strike="noStrike">
              <a:solidFill>
                <a:schemeClr val="lt1"/>
              </a:solidFill>
              <a:latin typeface="Calibri"/>
              <a:ea typeface="Calibri"/>
              <a:cs typeface="Calibri"/>
              <a:sym typeface="Calibri"/>
            </a:endParaRPr>
          </a:p>
          <a:p>
            <a:pPr indent="0" lvl="0" marL="356870" marR="0" rtl="0" algn="l">
              <a:lnSpc>
                <a:spcPct val="100000"/>
              </a:lnSpc>
              <a:spcBef>
                <a:spcPts val="0"/>
              </a:spcBef>
              <a:spcAft>
                <a:spcPts val="0"/>
              </a:spcAft>
              <a:buNone/>
            </a:pPr>
            <a:r>
              <a:rPr b="0" i="0" lang="en-US" sz="1400" u="none" cap="none" strike="noStrike">
                <a:solidFill>
                  <a:schemeClr val="lt1"/>
                </a:solidFill>
                <a:latin typeface="Calibri"/>
                <a:ea typeface="Calibri"/>
                <a:cs typeface="Calibri"/>
                <a:sym typeface="Calibri"/>
              </a:rPr>
              <a:t>negative though in actual it is positive.</a:t>
            </a:r>
            <a:endParaRPr b="0" i="0" sz="1400" u="none" cap="none" strike="noStrike">
              <a:solidFill>
                <a:schemeClr val="lt1"/>
              </a:solidFill>
              <a:latin typeface="Calibri"/>
              <a:ea typeface="Calibri"/>
              <a:cs typeface="Calibri"/>
              <a:sym typeface="Calibri"/>
            </a:endParaRPr>
          </a:p>
          <a:p>
            <a:pPr indent="0" lvl="0" marL="12700" marR="0" rtl="0" algn="l">
              <a:lnSpc>
                <a:spcPct val="100000"/>
              </a:lnSpc>
              <a:spcBef>
                <a:spcPts val="1285"/>
              </a:spcBef>
              <a:spcAft>
                <a:spcPts val="0"/>
              </a:spcAft>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300" u="none" cap="none" strike="noStrike">
              <a:solidFill>
                <a:schemeClr val="lt1"/>
              </a:solidFill>
              <a:latin typeface="Calibri"/>
              <a:ea typeface="Calibri"/>
              <a:cs typeface="Calibri"/>
              <a:sym typeface="Calibri"/>
            </a:endParaRPr>
          </a:p>
          <a:p>
            <a:pPr indent="0" lvl="0" marL="12700" marR="0" rtl="0" algn="l">
              <a:lnSpc>
                <a:spcPct val="100000"/>
              </a:lnSpc>
              <a:spcBef>
                <a:spcPts val="1055"/>
              </a:spcBef>
              <a:spcAft>
                <a:spcPts val="0"/>
              </a:spcAft>
              <a:buNone/>
            </a:pPr>
            <a:r>
              <a:t/>
            </a:r>
            <a:endParaRPr b="0" i="0" sz="1100" u="none" cap="none" strike="noStrike">
              <a:solidFill>
                <a:schemeClr val="lt1"/>
              </a:solidFill>
              <a:latin typeface="Calibri"/>
              <a:ea typeface="Calibri"/>
              <a:cs typeface="Calibri"/>
              <a:sym typeface="Calibri"/>
            </a:endParaRPr>
          </a:p>
        </p:txBody>
      </p:sp>
      <p:pic>
        <p:nvPicPr>
          <p:cNvPr id="424" name="Google Shape;424;p26"/>
          <p:cNvPicPr preferRelativeResize="0"/>
          <p:nvPr/>
        </p:nvPicPr>
        <p:blipFill rotWithShape="1">
          <a:blip r:embed="rId3">
            <a:alphaModFix/>
          </a:blip>
          <a:srcRect b="0" l="0" r="0" t="0"/>
          <a:stretch/>
        </p:blipFill>
        <p:spPr>
          <a:xfrm>
            <a:off x="2971800" y="2819400"/>
            <a:ext cx="4953000" cy="281230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7"/>
          <p:cNvSpPr txBox="1"/>
          <p:nvPr/>
        </p:nvSpPr>
        <p:spPr>
          <a:xfrm>
            <a:off x="915600" y="1150050"/>
            <a:ext cx="10360800" cy="4807500"/>
          </a:xfrm>
          <a:prstGeom prst="rect">
            <a:avLst/>
          </a:prstGeom>
          <a:noFill/>
          <a:ln>
            <a:noFill/>
          </a:ln>
        </p:spPr>
        <p:txBody>
          <a:bodyPr anchorCtr="0" anchor="t" bIns="0" lIns="0" spcFirstLastPara="1" rIns="0" wrap="square" tIns="140325">
            <a:spAutoFit/>
          </a:bodyPr>
          <a:lstStyle/>
          <a:p>
            <a:pPr indent="-344805" lvl="0" marL="356870" marR="5080" rtl="0" algn="l">
              <a:spcBef>
                <a:spcPts val="0"/>
              </a:spcBef>
              <a:spcAft>
                <a:spcPts val="0"/>
              </a:spcAft>
              <a:buNone/>
            </a:pPr>
            <a:r>
              <a:rPr b="0" i="0" lang="en-US" sz="2000" u="none" cap="none" strike="noStrike">
                <a:solidFill>
                  <a:schemeClr val="lt1"/>
                </a:solidFill>
                <a:latin typeface="Calibri"/>
                <a:ea typeface="Calibri"/>
                <a:cs typeface="Calibri"/>
                <a:sym typeface="Calibri"/>
              </a:rPr>
              <a:t>▶	Accuracy : We got an accuracy of ~86% on the test set.</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90"/>
              </a:spcBef>
              <a:spcAft>
                <a:spcPts val="0"/>
              </a:spcAft>
              <a:buNone/>
            </a:pPr>
            <a:r>
              <a:rPr b="0" i="0" lang="en-US" sz="2000" u="none" cap="none" strike="noStrike">
                <a:solidFill>
                  <a:schemeClr val="lt1"/>
                </a:solidFill>
                <a:latin typeface="Calibri"/>
                <a:ea typeface="Calibri"/>
                <a:cs typeface="Calibri"/>
                <a:sym typeface="Calibri"/>
              </a:rPr>
              <a:t>	Accuracy = TP+TN/TP+FP+FN+TN</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90"/>
              </a:spcBef>
              <a:spcAft>
                <a:spcPts val="0"/>
              </a:spcAft>
              <a:buNone/>
            </a:pPr>
            <a:r>
              <a:rPr b="0" i="0" lang="en-US" sz="2000" u="none" cap="none" strike="noStrike">
                <a:solidFill>
                  <a:schemeClr val="lt1"/>
                </a:solidFill>
                <a:latin typeface="Calibri"/>
                <a:ea typeface="Calibri"/>
                <a:cs typeface="Calibri"/>
                <a:sym typeface="Calibri"/>
              </a:rPr>
              <a:t>▶	Precision :  Positive review has a precision of 86%.</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2000" u="none" cap="none" strike="noStrike">
                <a:solidFill>
                  <a:schemeClr val="lt1"/>
                </a:solidFill>
                <a:latin typeface="Calibri"/>
                <a:ea typeface="Calibri"/>
                <a:cs typeface="Calibri"/>
                <a:sym typeface="Calibri"/>
              </a:rPr>
              <a:t>	Precision = TP/TP+FP</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2000" u="none" cap="none" strike="noStrike">
                <a:solidFill>
                  <a:schemeClr val="lt1"/>
                </a:solidFill>
                <a:latin typeface="Calibri"/>
                <a:ea typeface="Calibri"/>
                <a:cs typeface="Calibri"/>
                <a:sym typeface="Calibri"/>
              </a:rPr>
              <a:t>▶	Recall (Sensitivity) : Recall for positive review is 1.</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05"/>
              </a:spcBef>
              <a:spcAft>
                <a:spcPts val="0"/>
              </a:spcAft>
              <a:buNone/>
            </a:pPr>
            <a:r>
              <a:rPr b="0" i="0" lang="en-US" sz="2000" u="none" cap="none" strike="noStrike">
                <a:solidFill>
                  <a:schemeClr val="lt1"/>
                </a:solidFill>
                <a:latin typeface="Calibri"/>
                <a:ea typeface="Calibri"/>
                <a:cs typeface="Calibri"/>
                <a:sym typeface="Calibri"/>
              </a:rPr>
              <a:t>	Recall = TP/TP+FN</a:t>
            </a:r>
            <a:endParaRPr b="0" i="0" sz="2000" u="none" cap="none" strike="noStrike">
              <a:solidFill>
                <a:schemeClr val="lt1"/>
              </a:solidFill>
              <a:latin typeface="Calibri"/>
              <a:ea typeface="Calibri"/>
              <a:cs typeface="Calibri"/>
              <a:sym typeface="Calibri"/>
            </a:endParaRPr>
          </a:p>
          <a:p>
            <a:pPr indent="-344805" lvl="0" marL="356870" marR="34290" rtl="0" algn="l">
              <a:lnSpc>
                <a:spcPct val="100000"/>
              </a:lnSpc>
              <a:spcBef>
                <a:spcPts val="1010"/>
              </a:spcBef>
              <a:spcAft>
                <a:spcPts val="0"/>
              </a:spcAft>
              <a:buNone/>
            </a:pPr>
            <a:r>
              <a:rPr b="0" i="0" lang="en-US" sz="2000" u="none" cap="none" strike="noStrike">
                <a:solidFill>
                  <a:schemeClr val="lt1"/>
                </a:solidFill>
                <a:latin typeface="Calibri"/>
                <a:ea typeface="Calibri"/>
                <a:cs typeface="Calibri"/>
                <a:sym typeface="Calibri"/>
              </a:rPr>
              <a:t>▶	F1 score : We got f1 score of 92% for  positive review.</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90"/>
              </a:spcBef>
              <a:spcAft>
                <a:spcPts val="0"/>
              </a:spcAft>
              <a:buNone/>
            </a:pPr>
            <a:r>
              <a:rPr b="0" i="0" lang="en-US" sz="2000" u="none" cap="none" strike="noStrike">
                <a:solidFill>
                  <a:schemeClr val="lt1"/>
                </a:solidFill>
                <a:latin typeface="Calibri"/>
                <a:ea typeface="Calibri"/>
                <a:cs typeface="Calibri"/>
                <a:sym typeface="Calibri"/>
              </a:rPr>
              <a:t>	F1 Score = 2</a:t>
            </a:r>
            <a:r>
              <a:rPr b="0" i="1" lang="en-US" sz="2000" u="none" cap="none" strike="noStrike">
                <a:solidFill>
                  <a:schemeClr val="lt1"/>
                </a:solidFill>
                <a:latin typeface="Calibri"/>
                <a:ea typeface="Calibri"/>
                <a:cs typeface="Calibri"/>
                <a:sym typeface="Calibri"/>
              </a:rPr>
              <a:t>*(Recall * </a:t>
            </a:r>
            <a:r>
              <a:rPr b="0" i="0" lang="en-US" sz="2000" u="none" cap="none" strike="noStrike">
                <a:solidFill>
                  <a:schemeClr val="lt1"/>
                </a:solidFill>
                <a:latin typeface="Calibri"/>
                <a:ea typeface="Calibri"/>
                <a:cs typeface="Calibri"/>
                <a:sym typeface="Calibri"/>
              </a:rPr>
              <a:t>Precision) / (Recall + Precision)</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90"/>
              </a:spcBef>
              <a:spcAft>
                <a:spcPts val="0"/>
              </a:spcAft>
              <a:buNone/>
            </a:pPr>
            <a:r>
              <a:t/>
            </a:r>
            <a:endParaRPr sz="2000">
              <a:solidFill>
                <a:schemeClr val="lt1"/>
              </a:solidFill>
              <a:latin typeface="Calibri"/>
              <a:ea typeface="Calibri"/>
              <a:cs typeface="Calibri"/>
              <a:sym typeface="Calibri"/>
            </a:endParaRPr>
          </a:p>
          <a:p>
            <a:pPr indent="0" lvl="0" marL="12700" marR="0" rtl="0" algn="l">
              <a:lnSpc>
                <a:spcPct val="100000"/>
              </a:lnSpc>
              <a:spcBef>
                <a:spcPts val="990"/>
              </a:spcBef>
              <a:spcAft>
                <a:spcPts val="0"/>
              </a:spcAft>
              <a:buNone/>
            </a:pPr>
            <a:r>
              <a:t/>
            </a:r>
            <a:endParaRPr sz="2000">
              <a:solidFill>
                <a:schemeClr val="lt1"/>
              </a:solidFill>
              <a:latin typeface="Calibri"/>
              <a:ea typeface="Calibri"/>
              <a:cs typeface="Calibri"/>
              <a:sym typeface="Calibri"/>
            </a:endParaRPr>
          </a:p>
          <a:p>
            <a:pPr indent="0" lvl="0" marL="0" marR="0" rtl="0" algn="l">
              <a:lnSpc>
                <a:spcPct val="100000"/>
              </a:lnSpc>
              <a:spcBef>
                <a:spcPts val="990"/>
              </a:spcBef>
              <a:spcAft>
                <a:spcPts val="0"/>
              </a:spcAft>
              <a:buNone/>
            </a:pPr>
            <a:r>
              <a:rPr lang="en-US" sz="2000">
                <a:solidFill>
                  <a:schemeClr val="lt1"/>
                </a:solidFill>
                <a:latin typeface="Calibri"/>
                <a:ea typeface="Calibri"/>
                <a:cs typeface="Calibri"/>
                <a:sym typeface="Calibri"/>
              </a:rPr>
              <a:t>This model predicts the sentiments of customer review with 86% level of accuracy.</a:t>
            </a:r>
            <a:endParaRPr sz="2000">
              <a:solidFill>
                <a:schemeClr val="lt1"/>
              </a:solidFill>
              <a:latin typeface="Calibri"/>
              <a:ea typeface="Calibri"/>
              <a:cs typeface="Calibri"/>
              <a:sym typeface="Calibri"/>
            </a:endParaRPr>
          </a:p>
        </p:txBody>
      </p:sp>
      <p:sp>
        <p:nvSpPr>
          <p:cNvPr id="430" name="Google Shape;430;p27"/>
          <p:cNvSpPr txBox="1"/>
          <p:nvPr>
            <p:ph idx="4294967295" type="title"/>
          </p:nvPr>
        </p:nvSpPr>
        <p:spPr>
          <a:xfrm>
            <a:off x="1244464" y="245350"/>
            <a:ext cx="10032000" cy="5670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a:latin typeface="Calibri"/>
                <a:ea typeface="Calibri"/>
                <a:cs typeface="Calibri"/>
                <a:sym typeface="Calibri"/>
              </a:rPr>
              <a:t>Observation</a:t>
            </a:r>
            <a:endParaRPr sz="36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8"/>
          <p:cNvSpPr txBox="1"/>
          <p:nvPr/>
        </p:nvSpPr>
        <p:spPr>
          <a:xfrm>
            <a:off x="1006670" y="758953"/>
            <a:ext cx="10345420" cy="1688924"/>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1600" u="none" cap="none" strike="noStrike">
                <a:solidFill>
                  <a:schemeClr val="lt1"/>
                </a:solidFill>
                <a:latin typeface="Lucida Sans"/>
                <a:ea typeface="Lucida Sans"/>
                <a:cs typeface="Lucida Sans"/>
                <a:sym typeface="Lucida Sans"/>
              </a:rPr>
              <a:t>▶	</a:t>
            </a:r>
            <a:r>
              <a:rPr b="0" i="0" lang="en-US" sz="2000" u="none" cap="none" strike="noStrike">
                <a:solidFill>
                  <a:schemeClr val="lt1"/>
                </a:solidFill>
                <a:latin typeface="Calibri"/>
                <a:ea typeface="Calibri"/>
                <a:cs typeface="Calibri"/>
                <a:sym typeface="Calibri"/>
              </a:rPr>
              <a:t>Weighted average scores:</a:t>
            </a:r>
            <a:endParaRPr b="0" i="0" sz="2000" u="none" cap="none" strike="noStrike">
              <a:solidFill>
                <a:schemeClr val="lt1"/>
              </a:solidFill>
              <a:latin typeface="Calibri"/>
              <a:ea typeface="Calibri"/>
              <a:cs typeface="Calibri"/>
              <a:sym typeface="Calibri"/>
            </a:endParaRPr>
          </a:p>
          <a:p>
            <a:pPr indent="0" lvl="0" marL="35687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The sum of the scores of all classes after multiplying their respective class proportions</a:t>
            </a:r>
            <a:r>
              <a:rPr b="0" i="0" lang="en-US" sz="2000" u="none" cap="none" strike="noStrike">
                <a:solidFill>
                  <a:schemeClr val="lt1"/>
                </a:solidFill>
                <a:latin typeface="Trebuchet MS"/>
                <a:ea typeface="Trebuchet MS"/>
                <a:cs typeface="Trebuchet MS"/>
                <a:sym typeface="Trebuchet MS"/>
              </a:rPr>
              <a:t>.</a:t>
            </a:r>
            <a:endParaRPr b="0" i="0" sz="2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40"/>
              </a:spcBef>
              <a:spcAft>
                <a:spcPts val="0"/>
              </a:spcAft>
              <a:buNone/>
            </a:pPr>
            <a:r>
              <a:t/>
            </a:r>
            <a:endParaRPr b="0" i="0" sz="2900" u="none" cap="none" strike="noStrike">
              <a:solidFill>
                <a:schemeClr val="lt1"/>
              </a:solidFill>
              <a:latin typeface="Trebuchet MS"/>
              <a:ea typeface="Trebuchet MS"/>
              <a:cs typeface="Trebuchet MS"/>
              <a:sym typeface="Trebuchet MS"/>
            </a:endParaRPr>
          </a:p>
          <a:p>
            <a:pPr indent="-421004" lvl="0" marL="433069" marR="3163570" rtl="0" algn="l">
              <a:lnSpc>
                <a:spcPct val="100000"/>
              </a:lnSpc>
              <a:spcBef>
                <a:spcPts val="5"/>
              </a:spcBef>
              <a:spcAft>
                <a:spcPts val="0"/>
              </a:spcAft>
              <a:buNone/>
            </a:pPr>
            <a:r>
              <a:rPr b="0" i="0" lang="en-US" sz="1600" u="none" cap="none" strike="noStrike">
                <a:solidFill>
                  <a:schemeClr val="lt1"/>
                </a:solidFill>
                <a:latin typeface="Lucida Sans"/>
                <a:ea typeface="Lucida Sans"/>
                <a:cs typeface="Lucida Sans"/>
                <a:sym typeface="Lucida Sans"/>
              </a:rPr>
              <a:t>▶	</a:t>
            </a:r>
            <a:r>
              <a:rPr b="0" i="0" lang="en-US" sz="2000" u="none" cap="none" strike="noStrike">
                <a:solidFill>
                  <a:schemeClr val="lt1"/>
                </a:solidFill>
                <a:latin typeface="Calibri"/>
                <a:ea typeface="Calibri"/>
                <a:cs typeface="Calibri"/>
                <a:sym typeface="Calibri"/>
              </a:rPr>
              <a:t>It is the simple mean of scores of all classes. So, macro average  so, macro average recall is the mean of the recalls of all the classes.</a:t>
            </a:r>
            <a:endParaRPr b="0" i="0" sz="2000" u="none" cap="none" strike="noStrike">
              <a:solidFill>
                <a:schemeClr val="lt1"/>
              </a:solidFill>
              <a:latin typeface="Calibri"/>
              <a:ea typeface="Calibri"/>
              <a:cs typeface="Calibri"/>
              <a:sym typeface="Calibri"/>
            </a:endParaRPr>
          </a:p>
        </p:txBody>
      </p:sp>
      <p:pic>
        <p:nvPicPr>
          <p:cNvPr id="436" name="Google Shape;436;p28"/>
          <p:cNvPicPr preferRelativeResize="0"/>
          <p:nvPr/>
        </p:nvPicPr>
        <p:blipFill rotWithShape="1">
          <a:blip r:embed="rId3">
            <a:alphaModFix/>
          </a:blip>
          <a:srcRect b="0" l="0" r="0" t="0"/>
          <a:stretch/>
        </p:blipFill>
        <p:spPr>
          <a:xfrm>
            <a:off x="1524000" y="2667000"/>
            <a:ext cx="8001000" cy="297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08f934c0aa_1_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Major Steps</a:t>
            </a:r>
            <a:endParaRPr/>
          </a:p>
        </p:txBody>
      </p:sp>
      <p:sp>
        <p:nvSpPr>
          <p:cNvPr id="253" name="Google Shape;253;g208f934c0aa_1_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71475" lvl="0" marL="457200" rtl="0" algn="l">
              <a:spcBef>
                <a:spcPts val="1000"/>
              </a:spcBef>
              <a:spcAft>
                <a:spcPts val="0"/>
              </a:spcAft>
              <a:buSzPts val="2250"/>
              <a:buAutoNum type="arabicPeriod"/>
            </a:pPr>
            <a:r>
              <a:rPr lang="en-US"/>
              <a:t>Data collection,understanding,Preparation and EDA</a:t>
            </a:r>
            <a:endParaRPr/>
          </a:p>
          <a:p>
            <a:pPr indent="-371475" lvl="0" marL="457200" rtl="0" algn="l">
              <a:spcBef>
                <a:spcPts val="0"/>
              </a:spcBef>
              <a:spcAft>
                <a:spcPts val="0"/>
              </a:spcAft>
              <a:buSzPts val="2250"/>
              <a:buAutoNum type="arabicPeriod"/>
            </a:pPr>
            <a:r>
              <a:rPr lang="en-US"/>
              <a:t>Text Analysis</a:t>
            </a:r>
            <a:endParaRPr/>
          </a:p>
          <a:p>
            <a:pPr indent="-371475" lvl="0" marL="457200" rtl="0" algn="l">
              <a:spcBef>
                <a:spcPts val="0"/>
              </a:spcBef>
              <a:spcAft>
                <a:spcPts val="0"/>
              </a:spcAft>
              <a:buSzPts val="2250"/>
              <a:buAutoNum type="arabicPeriod"/>
            </a:pPr>
            <a:r>
              <a:rPr lang="en-US"/>
              <a:t>Modeling</a:t>
            </a:r>
            <a:endParaRPr/>
          </a:p>
          <a:p>
            <a:pPr indent="-371475" lvl="0" marL="457200" rtl="0" algn="l">
              <a:spcBef>
                <a:spcPts val="0"/>
              </a:spcBef>
              <a:spcAft>
                <a:spcPts val="0"/>
              </a:spcAft>
              <a:buSzPts val="2250"/>
              <a:buAutoNum type="arabicPeriod"/>
            </a:pPr>
            <a:r>
              <a:rPr lang="en-US"/>
              <a:t>Recommendation with help of Dashboard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9"/>
          <p:cNvSpPr txBox="1"/>
          <p:nvPr>
            <p:ph type="title"/>
          </p:nvPr>
        </p:nvSpPr>
        <p:spPr>
          <a:xfrm>
            <a:off x="1524000" y="460809"/>
            <a:ext cx="3657600" cy="5668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FUTURE STUDY:</a:t>
            </a:r>
            <a:endParaRPr sz="3600">
              <a:latin typeface="Calibri"/>
              <a:ea typeface="Calibri"/>
              <a:cs typeface="Calibri"/>
              <a:sym typeface="Calibri"/>
            </a:endParaRPr>
          </a:p>
        </p:txBody>
      </p:sp>
      <p:sp>
        <p:nvSpPr>
          <p:cNvPr id="442" name="Google Shape;442;p29"/>
          <p:cNvSpPr txBox="1"/>
          <p:nvPr/>
        </p:nvSpPr>
        <p:spPr>
          <a:xfrm>
            <a:off x="1289710" y="1447800"/>
            <a:ext cx="10902290" cy="223583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	Using different methods in order to minimize the effect of the</a:t>
            </a:r>
            <a:endParaRPr b="0" i="0" sz="2000" u="none" cap="none" strike="noStrike">
              <a:solidFill>
                <a:schemeClr val="lt1"/>
              </a:solidFill>
              <a:latin typeface="Calibri"/>
              <a:ea typeface="Calibri"/>
              <a:cs typeface="Calibri"/>
              <a:sym typeface="Calibri"/>
            </a:endParaRPr>
          </a:p>
          <a:p>
            <a:pPr indent="0" lvl="0" marL="35687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matching words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2000" u="none" cap="none" strike="noStrike">
                <a:solidFill>
                  <a:schemeClr val="lt1"/>
                </a:solidFill>
                <a:latin typeface="Calibri"/>
                <a:ea typeface="Calibri"/>
                <a:cs typeface="Calibri"/>
                <a:sym typeface="Calibri"/>
              </a:rPr>
              <a:t>▶	Using different AutoML tools.</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985"/>
              </a:spcBef>
              <a:spcAft>
                <a:spcPts val="0"/>
              </a:spcAft>
              <a:buNone/>
            </a:pPr>
            <a:r>
              <a:rPr b="0" i="0" lang="en-US" sz="2000" u="none" cap="none" strike="noStrike">
                <a:solidFill>
                  <a:schemeClr val="lt1"/>
                </a:solidFill>
                <a:latin typeface="Calibri"/>
                <a:ea typeface="Calibri"/>
                <a:cs typeface="Calibri"/>
                <a:sym typeface="Calibri"/>
              </a:rPr>
              <a:t>▶	Implementation of Dask library for parallel processing to decrease run</a:t>
            </a:r>
            <a:endParaRPr b="0" i="0" sz="2000" u="none" cap="none" strike="noStrike">
              <a:solidFill>
                <a:schemeClr val="lt1"/>
              </a:solidFill>
              <a:latin typeface="Calibri"/>
              <a:ea typeface="Calibri"/>
              <a:cs typeface="Calibri"/>
              <a:sym typeface="Calibri"/>
            </a:endParaRPr>
          </a:p>
          <a:p>
            <a:pPr indent="0" lvl="0" marL="35687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time.</a:t>
            </a:r>
            <a:endParaRPr b="0" i="0" sz="2000" u="none" cap="none" strike="noStrike">
              <a:solidFill>
                <a:schemeClr val="lt1"/>
              </a:solidFill>
              <a:latin typeface="Calibri"/>
              <a:ea typeface="Calibri"/>
              <a:cs typeface="Calibri"/>
              <a:sym typeface="Calibri"/>
            </a:endParaRPr>
          </a:p>
          <a:p>
            <a:pPr indent="0" lvl="0" marL="12700" marR="0" rtl="0" algn="l">
              <a:lnSpc>
                <a:spcPct val="100000"/>
              </a:lnSpc>
              <a:spcBef>
                <a:spcPts val="1010"/>
              </a:spcBef>
              <a:spcAft>
                <a:spcPts val="0"/>
              </a:spcAft>
              <a:buNone/>
            </a:pPr>
            <a:r>
              <a:rPr b="0" i="0" lang="en-US" sz="2000" u="none" cap="none" strike="noStrike">
                <a:solidFill>
                  <a:schemeClr val="lt1"/>
                </a:solidFill>
                <a:latin typeface="Calibri"/>
                <a:ea typeface="Calibri"/>
                <a:cs typeface="Calibri"/>
                <a:sym typeface="Calibri"/>
              </a:rPr>
              <a:t>▶	Using different ML Algo for comparing runtime</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0"/>
          <p:cNvSpPr txBox="1"/>
          <p:nvPr>
            <p:ph type="title"/>
          </p:nvPr>
        </p:nvSpPr>
        <p:spPr>
          <a:xfrm>
            <a:off x="2567177" y="2161488"/>
            <a:ext cx="6500623" cy="1368425"/>
          </a:xfrm>
          <a:prstGeom prst="rect">
            <a:avLst/>
          </a:prstGeom>
          <a:noFill/>
          <a:ln>
            <a:noFill/>
          </a:ln>
        </p:spPr>
        <p:txBody>
          <a:bodyPr anchorCtr="0" anchor="ctr" bIns="0" lIns="0" spcFirstLastPara="1" rIns="0" wrap="square" tIns="13950">
            <a:spAutoFit/>
          </a:bodyPr>
          <a:lstStyle/>
          <a:p>
            <a:pPr indent="0" lvl="0" marL="12700" rtl="0" algn="l">
              <a:lnSpc>
                <a:spcPct val="100000"/>
              </a:lnSpc>
              <a:spcBef>
                <a:spcPts val="0"/>
              </a:spcBef>
              <a:spcAft>
                <a:spcPts val="0"/>
              </a:spcAft>
              <a:buClr>
                <a:srgbClr val="404040"/>
              </a:buClr>
              <a:buSzPts val="8800"/>
              <a:buFont typeface="Twentieth Century"/>
              <a:buNone/>
            </a:pPr>
            <a:r>
              <a:rPr lang="en-US" sz="8800">
                <a:solidFill>
                  <a:srgbClr val="404040"/>
                </a:solidFill>
              </a:rPr>
              <a:t>THANK YOU</a:t>
            </a:r>
            <a:endParaRPr sz="8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type="title"/>
          </p:nvPr>
        </p:nvSpPr>
        <p:spPr>
          <a:xfrm>
            <a:off x="3146550" y="604515"/>
            <a:ext cx="4778249" cy="565539"/>
          </a:xfrm>
          <a:prstGeom prst="rect">
            <a:avLst/>
          </a:prstGeom>
          <a:noFill/>
          <a:ln>
            <a:noFill/>
          </a:ln>
        </p:spPr>
        <p:txBody>
          <a:bodyPr anchorCtr="0" anchor="ctr" bIns="0" lIns="0" spcFirstLastPara="1" rIns="0" wrap="square" tIns="11425">
            <a:spAutoFit/>
          </a:bodyPr>
          <a:lstStyle/>
          <a:p>
            <a:pPr indent="0" lvl="0" marL="12700" rtl="0" algn="l">
              <a:lnSpc>
                <a:spcPct val="100000"/>
              </a:lnSpc>
              <a:spcBef>
                <a:spcPts val="0"/>
              </a:spcBef>
              <a:spcAft>
                <a:spcPts val="0"/>
              </a:spcAft>
              <a:buClr>
                <a:schemeClr val="lt1"/>
              </a:buClr>
              <a:buSzPts val="3600"/>
              <a:buFont typeface="Calibri"/>
              <a:buNone/>
            </a:pPr>
            <a:r>
              <a:rPr lang="en-US">
                <a:latin typeface="Calibri"/>
                <a:ea typeface="Calibri"/>
                <a:cs typeface="Calibri"/>
                <a:sym typeface="Calibri"/>
              </a:rPr>
              <a:t>GOOGLE DRIVE LINK</a:t>
            </a:r>
            <a:endParaRPr/>
          </a:p>
        </p:txBody>
      </p:sp>
      <p:sp>
        <p:nvSpPr>
          <p:cNvPr id="453" name="Google Shape;453;p31"/>
          <p:cNvSpPr txBox="1"/>
          <p:nvPr/>
        </p:nvSpPr>
        <p:spPr>
          <a:xfrm>
            <a:off x="756310" y="2188286"/>
            <a:ext cx="1029269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50" u="sng" cap="none" strike="noStrike">
                <a:solidFill>
                  <a:srgbClr val="B8FA56"/>
                </a:solidFill>
                <a:latin typeface="Lucida Sans"/>
                <a:ea typeface="Lucida Sans"/>
                <a:cs typeface="Lucida Sans"/>
                <a:sym typeface="Lucida Sans"/>
                <a:hlinkClick r:id="rId3">
                  <a:extLst>
                    <a:ext uri="{A12FA001-AC4F-418D-AE19-62706E023703}">
                      <ahyp:hlinkClr val="tx"/>
                    </a:ext>
                  </a:extLst>
                </a:hlinkClick>
              </a:rPr>
              <a:t>▶	</a:t>
            </a:r>
            <a:r>
              <a:rPr b="0" i="0" lang="en-US" sz="1800" u="sng" cap="none" strike="noStrike">
                <a:solidFill>
                  <a:srgbClr val="FFFF00"/>
                </a:solidFill>
                <a:latin typeface="Trebuchet MS"/>
                <a:ea typeface="Trebuchet MS"/>
                <a:cs typeface="Trebuchet MS"/>
                <a:sym typeface="Trebuchet MS"/>
                <a:hlinkClick r:id="rId4">
                  <a:extLst>
                    <a:ext uri="{A12FA001-AC4F-418D-AE19-62706E023703}">
                      <ahyp:hlinkClr val="tx"/>
                    </a:ext>
                  </a:extLst>
                </a:hlinkClick>
              </a:rPr>
              <a:t>https://drive.google.com/drive/folders/11w7zYF313xgjQaLcPY2kAmjVmgcvw</a:t>
            </a:r>
            <a:endParaRPr b="0" i="0" sz="1800" u="none" cap="none" strike="noStrike">
              <a:solidFill>
                <a:srgbClr val="FFFF00"/>
              </a:solidFill>
              <a:latin typeface="Trebuchet MS"/>
              <a:ea typeface="Trebuchet MS"/>
              <a:cs typeface="Trebuchet MS"/>
              <a:sym typeface="Trebuchet MS"/>
            </a:endParaRPr>
          </a:p>
          <a:p>
            <a:pPr indent="0" lvl="0" marL="356870" marR="0" rtl="0" algn="l">
              <a:lnSpc>
                <a:spcPct val="100000"/>
              </a:lnSpc>
              <a:spcBef>
                <a:spcPts val="5"/>
              </a:spcBef>
              <a:spcAft>
                <a:spcPts val="0"/>
              </a:spcAft>
              <a:buNone/>
            </a:pPr>
            <a:r>
              <a:rPr b="0" i="0" lang="en-US" sz="1800" u="sng" cap="none" strike="noStrike">
                <a:solidFill>
                  <a:srgbClr val="FFFF00"/>
                </a:solidFill>
                <a:latin typeface="Trebuchet MS"/>
                <a:ea typeface="Trebuchet MS"/>
                <a:cs typeface="Trebuchet MS"/>
                <a:sym typeface="Trebuchet MS"/>
                <a:hlinkClick r:id="rId5">
                  <a:extLst>
                    <a:ext uri="{A12FA001-AC4F-418D-AE19-62706E023703}">
                      <ahyp:hlinkClr val="tx"/>
                    </a:ext>
                  </a:extLst>
                </a:hlinkClick>
              </a:rPr>
              <a:t>HPz?usp=sharing</a:t>
            </a:r>
            <a:endParaRPr b="0" i="0" sz="1800" u="none" cap="none" strike="noStrike">
              <a:solidFill>
                <a:srgbClr val="FFFF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
          <p:cNvSpPr txBox="1"/>
          <p:nvPr>
            <p:ph type="title"/>
          </p:nvPr>
        </p:nvSpPr>
        <p:spPr>
          <a:xfrm>
            <a:off x="914400" y="1143000"/>
            <a:ext cx="244409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GOAL:</a:t>
            </a:r>
            <a:endParaRPr sz="3600">
              <a:latin typeface="Calibri"/>
              <a:ea typeface="Calibri"/>
              <a:cs typeface="Calibri"/>
              <a:sym typeface="Calibri"/>
            </a:endParaRPr>
          </a:p>
        </p:txBody>
      </p:sp>
      <p:sp>
        <p:nvSpPr>
          <p:cNvPr id="259" name="Google Shape;259;p3"/>
          <p:cNvSpPr txBox="1"/>
          <p:nvPr/>
        </p:nvSpPr>
        <p:spPr>
          <a:xfrm>
            <a:off x="938048" y="2198489"/>
            <a:ext cx="10673690" cy="2942472"/>
          </a:xfrm>
          <a:prstGeom prst="rect">
            <a:avLst/>
          </a:prstGeom>
          <a:noFill/>
          <a:ln>
            <a:noFill/>
          </a:ln>
        </p:spPr>
        <p:txBody>
          <a:bodyPr anchorCtr="0" anchor="t" bIns="0" lIns="0" spcFirstLastPara="1" rIns="0" wrap="square" tIns="46350">
            <a:spAutoFit/>
          </a:bodyPr>
          <a:lstStyle/>
          <a:p>
            <a:pPr indent="-344805" lvl="0" marL="356870" marR="352425" rtl="0" algn="just">
              <a:lnSpc>
                <a:spcPct val="108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In this capstone project, we will be solving a problem in the mobile  phone industry of the US, one of the major smartphones markets in  the world.</a:t>
            </a:r>
            <a:endParaRPr b="0" i="0" sz="2000" u="none" cap="none" strike="noStrike">
              <a:solidFill>
                <a:schemeClr val="lt1"/>
              </a:solidFill>
              <a:latin typeface="Calibri"/>
              <a:ea typeface="Calibri"/>
              <a:cs typeface="Calibri"/>
              <a:sym typeface="Calibri"/>
            </a:endParaRPr>
          </a:p>
          <a:p>
            <a:pPr indent="-344805" lvl="0" marL="356870" marR="5080" rtl="0" algn="l">
              <a:lnSpc>
                <a:spcPct val="90000"/>
              </a:lnSpc>
              <a:spcBef>
                <a:spcPts val="980"/>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By analyzing the sentiment of the reviews, we can find the features of  the phones that have resulted in positive/negative sentiments. This  will help companies include or improve those particular features while  developing a new product.</a:t>
            </a:r>
            <a:endParaRPr b="0" i="0" sz="2000" u="none" cap="none" strike="noStrike">
              <a:solidFill>
                <a:schemeClr val="lt1"/>
              </a:solidFill>
              <a:latin typeface="Calibri"/>
              <a:ea typeface="Calibri"/>
              <a:cs typeface="Calibri"/>
              <a:sym typeface="Calibri"/>
            </a:endParaRPr>
          </a:p>
          <a:p>
            <a:pPr indent="0" lvl="0" marL="12700" marR="0" rtl="0" algn="l">
              <a:lnSpc>
                <a:spcPct val="114000"/>
              </a:lnSpc>
              <a:spcBef>
                <a:spcPts val="745"/>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Comparing the competitors' pricing and their market shares will help companies decide the price of 	their products.</a:t>
            </a:r>
            <a:endParaRPr b="0" i="0" sz="2000" u="none" cap="none" strike="noStrike">
              <a:solidFill>
                <a:schemeClr val="lt1"/>
              </a:solidFill>
              <a:latin typeface="Calibri"/>
              <a:ea typeface="Calibri"/>
              <a:cs typeface="Calibri"/>
              <a:sym typeface="Calibri"/>
            </a:endParaRPr>
          </a:p>
          <a:p>
            <a:pPr indent="-344805" lvl="0" marL="356870" marR="394970" rtl="0" algn="l">
              <a:lnSpc>
                <a:spcPct val="108000"/>
              </a:lnSpc>
              <a:spcBef>
                <a:spcPts val="1045"/>
              </a:spcBef>
              <a:spcAft>
                <a:spcPts val="0"/>
              </a:spcAft>
              <a:buNone/>
            </a:pPr>
            <a:r>
              <a:rPr b="0" i="0" lang="en-US" sz="16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Before purchasing any product, we all look at similar products in  various brands. This data will help the companies know their major  competitors in the market.</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
          <p:cNvSpPr txBox="1"/>
          <p:nvPr>
            <p:ph type="title"/>
          </p:nvPr>
        </p:nvSpPr>
        <p:spPr>
          <a:xfrm>
            <a:off x="1143000" y="613796"/>
            <a:ext cx="457769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DATA COLLECTION:</a:t>
            </a:r>
            <a:endParaRPr/>
          </a:p>
        </p:txBody>
      </p:sp>
      <p:sp>
        <p:nvSpPr>
          <p:cNvPr id="265" name="Google Shape;265;p4"/>
          <p:cNvSpPr txBox="1"/>
          <p:nvPr/>
        </p:nvSpPr>
        <p:spPr>
          <a:xfrm>
            <a:off x="756310" y="1346962"/>
            <a:ext cx="10521290" cy="1242648"/>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1.	</a:t>
            </a:r>
            <a:r>
              <a:rPr b="1" i="0" lang="en-US" sz="2000" u="none" cap="none" strike="noStrike">
                <a:solidFill>
                  <a:schemeClr val="lt1"/>
                </a:solidFill>
                <a:latin typeface="Calibri"/>
                <a:ea typeface="Calibri"/>
                <a:cs typeface="Calibri"/>
                <a:sym typeface="Calibri"/>
              </a:rPr>
              <a:t>Phone metadata: </a:t>
            </a:r>
            <a:r>
              <a:rPr b="0" i="0" lang="en-US" sz="2000" u="none" cap="none" strike="noStrike">
                <a:solidFill>
                  <a:schemeClr val="lt1"/>
                </a:solidFill>
                <a:latin typeface="Calibri"/>
                <a:ea typeface="Calibri"/>
                <a:cs typeface="Calibri"/>
                <a:sym typeface="Calibri"/>
              </a:rPr>
              <a:t>This data contains the product information and is independent of the 	consumer/reviewer activity and includes description, price, sales-rank, brand info, and co-	purchasing  links etc. The original data was in json format. The json was  imported and decoded to 	convert json. The sample dataset is shown  below:</a:t>
            </a:r>
            <a:endParaRPr b="0" i="0" sz="2000" u="none" cap="none" strike="noStrike">
              <a:solidFill>
                <a:schemeClr val="lt1"/>
              </a:solidFill>
              <a:latin typeface="Calibri"/>
              <a:ea typeface="Calibri"/>
              <a:cs typeface="Calibri"/>
              <a:sym typeface="Calibri"/>
            </a:endParaRPr>
          </a:p>
        </p:txBody>
      </p:sp>
      <p:pic>
        <p:nvPicPr>
          <p:cNvPr id="266" name="Google Shape;266;p4"/>
          <p:cNvPicPr preferRelativeResize="0"/>
          <p:nvPr/>
        </p:nvPicPr>
        <p:blipFill rotWithShape="1">
          <a:blip r:embed="rId3">
            <a:alphaModFix/>
          </a:blip>
          <a:srcRect b="0" l="0" r="0" t="0"/>
          <a:stretch/>
        </p:blipFill>
        <p:spPr>
          <a:xfrm>
            <a:off x="1182827" y="3200400"/>
            <a:ext cx="9668256" cy="2572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
          <p:cNvSpPr txBox="1"/>
          <p:nvPr/>
        </p:nvSpPr>
        <p:spPr>
          <a:xfrm>
            <a:off x="1130400" y="990600"/>
            <a:ext cx="10055556" cy="6343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2.	</a:t>
            </a:r>
            <a:r>
              <a:rPr b="1" i="0" lang="en-US" sz="2000" u="none" cap="none" strike="noStrike">
                <a:solidFill>
                  <a:schemeClr val="lt1"/>
                </a:solidFill>
                <a:latin typeface="Calibri"/>
                <a:ea typeface="Calibri"/>
                <a:cs typeface="Calibri"/>
                <a:sym typeface="Calibri"/>
              </a:rPr>
              <a:t>Phone data </a:t>
            </a:r>
            <a:r>
              <a:rPr b="0" i="0" lang="en-US" sz="2000" u="none" cap="none" strike="noStrike">
                <a:solidFill>
                  <a:schemeClr val="lt1"/>
                </a:solidFill>
                <a:latin typeface="Calibri"/>
                <a:ea typeface="Calibri"/>
                <a:cs typeface="Calibri"/>
                <a:sym typeface="Calibri"/>
              </a:rPr>
              <a:t>: This contains the consumer activity information. The sample dataset is shown below:</a:t>
            </a:r>
            <a:endParaRPr b="0" i="0" sz="2000" u="none" cap="none" strike="noStrike">
              <a:solidFill>
                <a:schemeClr val="lt1"/>
              </a:solidFill>
              <a:latin typeface="Calibri"/>
              <a:ea typeface="Calibri"/>
              <a:cs typeface="Calibri"/>
              <a:sym typeface="Calibri"/>
            </a:endParaRPr>
          </a:p>
        </p:txBody>
      </p:sp>
      <p:pic>
        <p:nvPicPr>
          <p:cNvPr id="272" name="Google Shape;272;p5"/>
          <p:cNvPicPr preferRelativeResize="0"/>
          <p:nvPr/>
        </p:nvPicPr>
        <p:blipFill rotWithShape="1">
          <a:blip r:embed="rId3">
            <a:alphaModFix/>
          </a:blip>
          <a:srcRect b="0" l="0" r="0" t="0"/>
          <a:stretch/>
        </p:blipFill>
        <p:spPr>
          <a:xfrm>
            <a:off x="1130400" y="2286000"/>
            <a:ext cx="10268712" cy="18928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
          <p:cNvSpPr txBox="1"/>
          <p:nvPr>
            <p:ph type="title"/>
          </p:nvPr>
        </p:nvSpPr>
        <p:spPr>
          <a:xfrm>
            <a:off x="756310" y="514157"/>
            <a:ext cx="10597500" cy="1666800"/>
          </a:xfrm>
          <a:prstGeom prst="rect">
            <a:avLst/>
          </a:prstGeom>
          <a:noFill/>
          <a:ln>
            <a:noFill/>
          </a:ln>
        </p:spPr>
        <p:txBody>
          <a:bodyPr anchorCtr="0" anchor="ctr" bIns="0" lIns="0" spcFirstLastPara="1" rIns="0" wrap="square" tIns="125725">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 DATA WRANGLING:</a:t>
            </a:r>
            <a:endParaRPr sz="3600">
              <a:latin typeface="Calibri"/>
              <a:ea typeface="Calibri"/>
              <a:cs typeface="Calibri"/>
              <a:sym typeface="Calibri"/>
            </a:endParaRPr>
          </a:p>
          <a:p>
            <a:pPr indent="-344805" lvl="0" marL="356870" marR="5080" rtl="0" algn="l">
              <a:lnSpc>
                <a:spcPct val="100000"/>
              </a:lnSpc>
              <a:spcBef>
                <a:spcPts val="484"/>
              </a:spcBef>
              <a:spcAft>
                <a:spcPts val="0"/>
              </a:spcAft>
              <a:buClr>
                <a:schemeClr val="lt1"/>
              </a:buClr>
              <a:buSzPts val="1600"/>
              <a:buFont typeface="Calibri"/>
              <a:buNone/>
            </a:pPr>
            <a:r>
              <a:rPr lang="en-US" sz="1600">
                <a:latin typeface="Calibri"/>
                <a:ea typeface="Calibri"/>
                <a:cs typeface="Calibri"/>
                <a:sym typeface="Calibri"/>
              </a:rPr>
              <a:t>▶	</a:t>
            </a:r>
            <a:r>
              <a:rPr lang="en-US" sz="2000">
                <a:latin typeface="Calibri"/>
                <a:ea typeface="Calibri"/>
                <a:cs typeface="Calibri"/>
                <a:sym typeface="Calibri"/>
              </a:rPr>
              <a:t>1. </a:t>
            </a:r>
            <a:r>
              <a:rPr b="1" lang="en-US" sz="2000">
                <a:latin typeface="Calibri"/>
                <a:ea typeface="Calibri"/>
                <a:cs typeface="Calibri"/>
                <a:sym typeface="Calibri"/>
              </a:rPr>
              <a:t>MERGING DATAFRAMES</a:t>
            </a:r>
            <a:r>
              <a:rPr lang="en-US" sz="2000">
                <a:latin typeface="Calibri"/>
                <a:ea typeface="Calibri"/>
                <a:cs typeface="Calibri"/>
                <a:sym typeface="Calibri"/>
              </a:rPr>
              <a:t>: </a:t>
            </a:r>
            <a:r>
              <a:rPr lang="en-US" sz="2000">
                <a:latin typeface="Calibri"/>
                <a:ea typeface="Calibri"/>
                <a:cs typeface="Calibri"/>
                <a:sym typeface="Calibri"/>
              </a:rPr>
              <a:t>Phone Reviews And Meta Datasets In Json  And  Csv Files Were Saved In Different Dataframes And Two Dataframes Were  Merged Together Using Left Join And “Asin” Was Kept As Common  Merger. Final Merged Data Frame Description Is Shown Below:</a:t>
            </a:r>
            <a:endParaRPr sz="2000">
              <a:latin typeface="Calibri"/>
              <a:ea typeface="Calibri"/>
              <a:cs typeface="Calibri"/>
              <a:sym typeface="Calibri"/>
            </a:endParaRPr>
          </a:p>
        </p:txBody>
      </p:sp>
      <p:pic>
        <p:nvPicPr>
          <p:cNvPr id="278" name="Google Shape;278;p6"/>
          <p:cNvPicPr preferRelativeResize="0"/>
          <p:nvPr/>
        </p:nvPicPr>
        <p:blipFill rotWithShape="1">
          <a:blip r:embed="rId3">
            <a:alphaModFix/>
          </a:blip>
          <a:srcRect b="0" l="0" r="0" t="0"/>
          <a:stretch/>
        </p:blipFill>
        <p:spPr>
          <a:xfrm>
            <a:off x="3200400" y="2895600"/>
            <a:ext cx="2743487" cy="3773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7"/>
          <p:cNvSpPr txBox="1"/>
          <p:nvPr/>
        </p:nvSpPr>
        <p:spPr>
          <a:xfrm>
            <a:off x="720274" y="1870473"/>
            <a:ext cx="6677025" cy="319318"/>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2. We will be categorizing only Phone data for our analysis</a:t>
            </a:r>
            <a:endParaRPr b="0" i="0" sz="2000" u="none" cap="none" strike="noStrike">
              <a:solidFill>
                <a:schemeClr val="lt1"/>
              </a:solidFill>
              <a:latin typeface="Calibri"/>
              <a:ea typeface="Calibri"/>
              <a:cs typeface="Calibri"/>
              <a:sym typeface="Calibri"/>
            </a:endParaRPr>
          </a:p>
        </p:txBody>
      </p:sp>
      <p:sp>
        <p:nvSpPr>
          <p:cNvPr id="284" name="Google Shape;284;p7"/>
          <p:cNvSpPr txBox="1"/>
          <p:nvPr/>
        </p:nvSpPr>
        <p:spPr>
          <a:xfrm>
            <a:off x="720274" y="2384892"/>
            <a:ext cx="11256264" cy="31995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3. Also we will segregating Phone data from the merged dataset by filtering Phone from title</a:t>
            </a:r>
            <a:endParaRPr b="0" i="0" sz="2000" u="none" cap="none" strike="noStrike">
              <a:solidFill>
                <a:schemeClr val="lt1"/>
              </a:solidFill>
              <a:latin typeface="Calibri"/>
              <a:ea typeface="Calibri"/>
              <a:cs typeface="Calibri"/>
              <a:sym typeface="Calibri"/>
            </a:endParaRPr>
          </a:p>
        </p:txBody>
      </p:sp>
      <p:sp>
        <p:nvSpPr>
          <p:cNvPr id="285" name="Google Shape;285;p7"/>
          <p:cNvSpPr txBox="1"/>
          <p:nvPr/>
        </p:nvSpPr>
        <p:spPr>
          <a:xfrm>
            <a:off x="736040" y="4433099"/>
            <a:ext cx="4439285"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4. Final phones dataset has 45562 row.</a:t>
            </a:r>
            <a:endParaRPr b="0" i="0" sz="2000" u="none" cap="none" strike="noStrike">
              <a:solidFill>
                <a:schemeClr val="lt1"/>
              </a:solidFill>
              <a:latin typeface="Calibri"/>
              <a:ea typeface="Calibri"/>
              <a:cs typeface="Calibri"/>
              <a:sym typeface="Calibri"/>
            </a:endParaRPr>
          </a:p>
        </p:txBody>
      </p:sp>
      <p:pic>
        <p:nvPicPr>
          <p:cNvPr id="286" name="Google Shape;286;p7"/>
          <p:cNvPicPr preferRelativeResize="0"/>
          <p:nvPr/>
        </p:nvPicPr>
        <p:blipFill rotWithShape="1">
          <a:blip r:embed="rId3">
            <a:alphaModFix/>
          </a:blip>
          <a:srcRect b="0" l="0" r="0" t="0"/>
          <a:stretch/>
        </p:blipFill>
        <p:spPr>
          <a:xfrm>
            <a:off x="736041" y="3138447"/>
            <a:ext cx="8846596" cy="7795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txBox="1"/>
          <p:nvPr>
            <p:ph type="title"/>
          </p:nvPr>
        </p:nvSpPr>
        <p:spPr>
          <a:xfrm>
            <a:off x="990600" y="914400"/>
            <a:ext cx="8686800" cy="57404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Calibri"/>
              <a:buNone/>
            </a:pPr>
            <a:r>
              <a:rPr lang="en-US" sz="3600">
                <a:latin typeface="Calibri"/>
                <a:ea typeface="Calibri"/>
                <a:cs typeface="Calibri"/>
                <a:sym typeface="Calibri"/>
              </a:rPr>
              <a:t>HANDLING DUPLICATES, MISSING VALUES:</a:t>
            </a:r>
            <a:endParaRPr sz="3600">
              <a:latin typeface="Calibri"/>
              <a:ea typeface="Calibri"/>
              <a:cs typeface="Calibri"/>
              <a:sym typeface="Calibri"/>
            </a:endParaRPr>
          </a:p>
        </p:txBody>
      </p:sp>
      <p:sp>
        <p:nvSpPr>
          <p:cNvPr id="292" name="Google Shape;292;p8"/>
          <p:cNvSpPr txBox="1"/>
          <p:nvPr/>
        </p:nvSpPr>
        <p:spPr>
          <a:xfrm>
            <a:off x="756310" y="1839141"/>
            <a:ext cx="10826090" cy="2884764"/>
          </a:xfrm>
          <a:prstGeom prst="rect">
            <a:avLst/>
          </a:prstGeom>
          <a:noFill/>
          <a:ln>
            <a:noFill/>
          </a:ln>
        </p:spPr>
        <p:txBody>
          <a:bodyPr anchorCtr="0" anchor="t" bIns="0" lIns="0" spcFirstLastPara="1" rIns="0" wrap="square" tIns="12050">
            <a:spAutoFit/>
          </a:bodyPr>
          <a:lstStyle/>
          <a:p>
            <a:pPr indent="-515619" lvl="0" marL="527685" marR="0" rtl="0" algn="l">
              <a:lnSpc>
                <a:spcPct val="114000"/>
              </a:lnSpc>
              <a:spcBef>
                <a:spcPts val="0"/>
              </a:spcBef>
              <a:spcAft>
                <a:spcPts val="0"/>
              </a:spcAft>
              <a:buClr>
                <a:srgbClr val="90C225"/>
              </a:buClr>
              <a:buSzPts val="1600"/>
              <a:buFont typeface="Calibri"/>
              <a:buAutoNum type="arabicPeriod"/>
            </a:pPr>
            <a:r>
              <a:rPr b="0" i="0" lang="en-US" sz="2000" u="none" cap="none" strike="noStrike">
                <a:solidFill>
                  <a:schemeClr val="lt1"/>
                </a:solidFill>
                <a:latin typeface="Calibri"/>
                <a:ea typeface="Calibri"/>
                <a:cs typeface="Calibri"/>
                <a:sym typeface="Calibri"/>
              </a:rPr>
              <a:t>34 Duplicate records from metaphone and 3452 from phone are dropped .</a:t>
            </a:r>
            <a:endParaRPr b="0" i="0" sz="2000" u="none" cap="none" strike="noStrike">
              <a:solidFill>
                <a:schemeClr val="lt1"/>
              </a:solidFill>
              <a:latin typeface="Calibri"/>
              <a:ea typeface="Calibri"/>
              <a:cs typeface="Calibri"/>
              <a:sym typeface="Calibri"/>
            </a:endParaRPr>
          </a:p>
          <a:p>
            <a:pPr indent="-515619" lvl="0" marL="527685" marR="0" rtl="0" algn="l">
              <a:lnSpc>
                <a:spcPct val="100000"/>
              </a:lnSpc>
              <a:spcBef>
                <a:spcPts val="765"/>
              </a:spcBef>
              <a:spcAft>
                <a:spcPts val="0"/>
              </a:spcAft>
              <a:buClr>
                <a:srgbClr val="90C225"/>
              </a:buClr>
              <a:buSzPts val="1600"/>
              <a:buFont typeface="Calibri"/>
              <a:buAutoNum type="arabicPeriod"/>
            </a:pPr>
            <a:r>
              <a:rPr b="0" i="0" lang="en-US" sz="2000" u="none" cap="none" strike="noStrike">
                <a:solidFill>
                  <a:schemeClr val="lt1"/>
                </a:solidFill>
                <a:latin typeface="Calibri"/>
                <a:ea typeface="Calibri"/>
                <a:cs typeface="Calibri"/>
                <a:sym typeface="Calibri"/>
              </a:rPr>
              <a:t>Image column has been dropped from Phone dataset.</a:t>
            </a:r>
            <a:endParaRPr b="0" i="0" sz="2000" u="none" cap="none" strike="noStrike">
              <a:solidFill>
                <a:schemeClr val="lt1"/>
              </a:solidFill>
              <a:latin typeface="Calibri"/>
              <a:ea typeface="Calibri"/>
              <a:cs typeface="Calibri"/>
              <a:sym typeface="Calibri"/>
            </a:endParaRPr>
          </a:p>
          <a:p>
            <a:pPr indent="-515619" lvl="0" marL="527685" marR="0" rtl="0" algn="l">
              <a:lnSpc>
                <a:spcPct val="114000"/>
              </a:lnSpc>
              <a:spcBef>
                <a:spcPts val="750"/>
              </a:spcBef>
              <a:spcAft>
                <a:spcPts val="0"/>
              </a:spcAft>
              <a:buClr>
                <a:srgbClr val="90C225"/>
              </a:buClr>
              <a:buSzPts val="1600"/>
              <a:buFont typeface="Calibri"/>
              <a:buAutoNum type="arabicPeriod"/>
            </a:pPr>
            <a:r>
              <a:rPr b="0" i="0" lang="en-US" sz="2000" u="none" cap="none" strike="noStrike">
                <a:solidFill>
                  <a:schemeClr val="lt1"/>
                </a:solidFill>
                <a:latin typeface="Calibri"/>
                <a:ea typeface="Calibri"/>
                <a:cs typeface="Calibri"/>
                <a:sym typeface="Calibri"/>
              </a:rPr>
              <a:t>Review, style,Summary,vote column having null values was filled by bfill method.</a:t>
            </a:r>
            <a:endParaRPr b="0" i="0" sz="2000" u="none" cap="none" strike="noStrike">
              <a:solidFill>
                <a:schemeClr val="lt1"/>
              </a:solidFill>
              <a:latin typeface="Calibri"/>
              <a:ea typeface="Calibri"/>
              <a:cs typeface="Calibri"/>
              <a:sym typeface="Calibri"/>
            </a:endParaRPr>
          </a:p>
          <a:p>
            <a:pPr indent="-515619" lvl="0" marL="527685" marR="0" rtl="0" algn="l">
              <a:lnSpc>
                <a:spcPct val="114000"/>
              </a:lnSpc>
              <a:spcBef>
                <a:spcPts val="770"/>
              </a:spcBef>
              <a:spcAft>
                <a:spcPts val="0"/>
              </a:spcAft>
              <a:buClr>
                <a:srgbClr val="90C225"/>
              </a:buClr>
              <a:buSzPts val="1600"/>
              <a:buFont typeface="Calibri"/>
              <a:buAutoNum type="arabicPeriod"/>
            </a:pPr>
            <a:r>
              <a:rPr b="0" i="0" lang="en-US" sz="2000" u="none" cap="none" strike="noStrike">
                <a:solidFill>
                  <a:schemeClr val="lt1"/>
                </a:solidFill>
                <a:latin typeface="Calibri"/>
                <a:ea typeface="Calibri"/>
                <a:cs typeface="Calibri"/>
                <a:sym typeface="Calibri"/>
              </a:rPr>
              <a:t>Summary and reviewText columns was merged and created a new column review_text. After that both the columns were dropped.</a:t>
            </a:r>
            <a:endParaRPr b="0" i="0" sz="2000" u="none" cap="none" strike="noStrike">
              <a:solidFill>
                <a:schemeClr val="lt1"/>
              </a:solidFill>
              <a:latin typeface="Calibri"/>
              <a:ea typeface="Calibri"/>
              <a:cs typeface="Calibri"/>
              <a:sym typeface="Calibri"/>
            </a:endParaRPr>
          </a:p>
          <a:p>
            <a:pPr indent="-515619" lvl="0" marL="527685" marR="0" rtl="0" algn="l">
              <a:lnSpc>
                <a:spcPct val="114000"/>
              </a:lnSpc>
              <a:spcBef>
                <a:spcPts val="770"/>
              </a:spcBef>
              <a:spcAft>
                <a:spcPts val="0"/>
              </a:spcAft>
              <a:buClr>
                <a:srgbClr val="90C225"/>
              </a:buClr>
              <a:buSzPts val="1600"/>
              <a:buFont typeface="Calibri"/>
              <a:buAutoNum type="arabicPeriod"/>
            </a:pPr>
            <a:r>
              <a:rPr b="0" i="0" lang="en-US" sz="2000" u="none" cap="none" strike="noStrike">
                <a:solidFill>
                  <a:schemeClr val="lt1"/>
                </a:solidFill>
                <a:latin typeface="Calibri"/>
                <a:ea typeface="Calibri"/>
                <a:cs typeface="Calibri"/>
                <a:sym typeface="Calibri"/>
              </a:rPr>
              <a:t>unixReviewTime was converted to datetime '%m %d %Y format and created a new column Date&amp;Time.</a:t>
            </a:r>
            <a:endParaRPr b="0" i="0" sz="2000" u="none" cap="none" strike="noStrike">
              <a:solidFill>
                <a:schemeClr val="lt1"/>
              </a:solidFill>
              <a:latin typeface="Calibri"/>
              <a:ea typeface="Calibri"/>
              <a:cs typeface="Calibri"/>
              <a:sym typeface="Calibri"/>
            </a:endParaRPr>
          </a:p>
          <a:p>
            <a:pPr indent="-515619" lvl="0" marL="527685" marR="0" rtl="0" algn="l">
              <a:lnSpc>
                <a:spcPct val="114000"/>
              </a:lnSpc>
              <a:spcBef>
                <a:spcPts val="745"/>
              </a:spcBef>
              <a:spcAft>
                <a:spcPts val="0"/>
              </a:spcAft>
              <a:buClr>
                <a:srgbClr val="90C225"/>
              </a:buClr>
              <a:buSzPts val="1600"/>
              <a:buFont typeface="Calibri"/>
              <a:buAutoNum type="arabicPeriod"/>
            </a:pPr>
            <a:r>
              <a:rPr b="0" i="0" lang="en-US" sz="2000" u="none" cap="none" strike="noStrike">
                <a:solidFill>
                  <a:schemeClr val="lt1"/>
                </a:solidFill>
                <a:latin typeface="Calibri"/>
                <a:ea typeface="Calibri"/>
                <a:cs typeface="Calibri"/>
                <a:sym typeface="Calibri"/>
              </a:rPr>
              <a:t>By splitting Rating feature into good and bad rating we have creating new feature rating class.</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2023-02-09T04:57:57Z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2022-01-13T00:00:00Z</vt:filetime>
  </property>
  <property fmtid="{D5CDD505-2E9C-101B-9397-08002B2CF9AE}" pid="3" name="Creator">
    <vt:lpwstr>Microsoft® PowerPoint® 2016</vt:lpwstr>
  </property>
  <property fmtid="{D5CDD505-2E9C-101B-9397-08002B2CF9AE}" pid="4" name="LastSaved">
    <vt:filetime>2023-02-09T00:00:00Z</vt:filetime>
  </property>
</Properties>
</file>