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4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22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2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9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8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0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13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24F7EE-870A-4758-BE05-5416D90959A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D49E3F-A4F0-4A54-92E2-8B89931C5AE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55FE7-F524-B805-BA66-0BA7E5E51C6D}"/>
              </a:ext>
            </a:extLst>
          </p:cNvPr>
          <p:cNvSpPr txBox="1"/>
          <p:nvPr/>
        </p:nvSpPr>
        <p:spPr>
          <a:xfrm>
            <a:off x="2068068" y="2563213"/>
            <a:ext cx="805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IMDB Movie Insights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FE8842-4F6D-87CE-FF15-291AF7A41FFB}"/>
              </a:ext>
            </a:extLst>
          </p:cNvPr>
          <p:cNvCxnSpPr/>
          <p:nvPr/>
        </p:nvCxnSpPr>
        <p:spPr>
          <a:xfrm>
            <a:off x="2032254" y="3218688"/>
            <a:ext cx="8127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59FB62-8B9C-EBD2-9761-40D0E04769AC}"/>
              </a:ext>
            </a:extLst>
          </p:cNvPr>
          <p:cNvSpPr txBox="1"/>
          <p:nvPr/>
        </p:nvSpPr>
        <p:spPr>
          <a:xfrm>
            <a:off x="7955280" y="3429000"/>
            <a:ext cx="220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Santosh Prasad D</a:t>
            </a:r>
          </a:p>
        </p:txBody>
      </p:sp>
    </p:spTree>
    <p:extLst>
      <p:ext uri="{BB962C8B-B14F-4D97-AF65-F5344CB8AC3E}">
        <p14:creationId xmlns:p14="http://schemas.microsoft.com/office/powerpoint/2010/main" val="23327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87B1C-3BD9-788C-AD61-EF8C8F7235BB}"/>
              </a:ext>
            </a:extLst>
          </p:cNvPr>
          <p:cNvSpPr txBox="1"/>
          <p:nvPr/>
        </p:nvSpPr>
        <p:spPr>
          <a:xfrm>
            <a:off x="4312920" y="2596896"/>
            <a:ext cx="356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51129-2E9A-FDD8-0E66-02ACE6FA912A}"/>
              </a:ext>
            </a:extLst>
          </p:cNvPr>
          <p:cNvSpPr txBox="1"/>
          <p:nvPr/>
        </p:nvSpPr>
        <p:spPr>
          <a:xfrm>
            <a:off x="9089136" y="5742432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Santosh Prasad D</a:t>
            </a:r>
          </a:p>
        </p:txBody>
      </p:sp>
    </p:spTree>
    <p:extLst>
      <p:ext uri="{BB962C8B-B14F-4D97-AF65-F5344CB8AC3E}">
        <p14:creationId xmlns:p14="http://schemas.microsoft.com/office/powerpoint/2010/main" val="83629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1B60E7-F8BA-160E-84EE-4BBA4784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0" y="100584"/>
            <a:ext cx="4897420" cy="6108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91667D-4A99-598F-8BD8-41FAAE42B4BE}"/>
              </a:ext>
            </a:extLst>
          </p:cNvPr>
          <p:cNvSpPr txBox="1"/>
          <p:nvPr/>
        </p:nvSpPr>
        <p:spPr>
          <a:xfrm>
            <a:off x="6044190" y="3346704"/>
            <a:ext cx="5321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Companies in order to </a:t>
            </a:r>
            <a:r>
              <a:rPr lang="en-IN" sz="2400" b="1" dirty="0">
                <a:cs typeface="Times New Roman" panose="02020603050405020304" pitchFamily="18" charset="0"/>
              </a:rPr>
              <a:t>generate more Box Office Collections &amp; Votes</a:t>
            </a:r>
            <a:r>
              <a:rPr lang="en-IN" sz="2400" dirty="0">
                <a:cs typeface="Times New Roman" panose="02020603050405020304" pitchFamily="18" charset="0"/>
              </a:rPr>
              <a:t> could utilize the highly ranked </a:t>
            </a:r>
            <a:r>
              <a:rPr lang="en-IN" sz="2400" b="1" dirty="0">
                <a:cs typeface="Times New Roman" panose="02020603050405020304" pitchFamily="18" charset="0"/>
              </a:rPr>
              <a:t>Directors</a:t>
            </a:r>
            <a:r>
              <a:rPr lang="en-IN" sz="2400" dirty="0">
                <a:cs typeface="Times New Roman" panose="02020603050405020304" pitchFamily="18" charset="0"/>
              </a:rPr>
              <a:t> in terms of Collections and create </a:t>
            </a:r>
            <a:r>
              <a:rPr lang="en-IN" sz="2400" b="1" dirty="0">
                <a:cs typeface="Times New Roman" panose="02020603050405020304" pitchFamily="18" charset="0"/>
              </a:rPr>
              <a:t>Action</a:t>
            </a:r>
            <a:r>
              <a:rPr lang="en-IN" sz="2400" dirty="0">
                <a:cs typeface="Times New Roman" panose="02020603050405020304" pitchFamily="18" charset="0"/>
              </a:rPr>
              <a:t> Movies which is the highest revenue collected genre.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C5B1A9-5E15-22D8-084D-1C453E4E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05" y="329168"/>
            <a:ext cx="5846081" cy="264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0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91667D-4A99-598F-8BD8-41FAAE42B4BE}"/>
              </a:ext>
            </a:extLst>
          </p:cNvPr>
          <p:cNvSpPr txBox="1"/>
          <p:nvPr/>
        </p:nvSpPr>
        <p:spPr>
          <a:xfrm>
            <a:off x="6709477" y="1956816"/>
            <a:ext cx="5321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Directors could select the actors based on their </a:t>
            </a:r>
            <a:r>
              <a:rPr lang="en-IN" sz="2400" b="1" dirty="0">
                <a:cs typeface="Times New Roman" panose="02020603050405020304" pitchFamily="18" charset="0"/>
              </a:rPr>
              <a:t>Movie Score</a:t>
            </a:r>
            <a:r>
              <a:rPr lang="en-IN" sz="2400" dirty="0">
                <a:cs typeface="Times New Roman" panose="02020603050405020304" pitchFamily="18" charset="0"/>
              </a:rPr>
              <a:t> to generate Blockbuster Hits by Analysing their </a:t>
            </a:r>
            <a:r>
              <a:rPr lang="en-IN" sz="2400" b="1" dirty="0">
                <a:cs typeface="Times New Roman" panose="02020603050405020304" pitchFamily="18" charset="0"/>
              </a:rPr>
              <a:t>Versatility</a:t>
            </a:r>
            <a:r>
              <a:rPr lang="en-IN" sz="2400" dirty="0">
                <a:cs typeface="Times New Roman" panose="02020603050405020304" pitchFamily="18" charset="0"/>
              </a:rPr>
              <a:t> in terms of </a:t>
            </a:r>
            <a:r>
              <a:rPr lang="en-IN" sz="2400" b="1" dirty="0">
                <a:cs typeface="Times New Roman" panose="02020603050405020304" pitchFamily="18" charset="0"/>
              </a:rPr>
              <a:t>Genre(Tool Tip)</a:t>
            </a:r>
            <a:r>
              <a:rPr lang="en-IN" sz="2400" dirty="0">
                <a:cs typeface="Times New Roman" panose="02020603050405020304" pitchFamily="18" charset="0"/>
              </a:rPr>
              <a:t>. Additionally, A </a:t>
            </a:r>
            <a:r>
              <a:rPr lang="en-IN" sz="2400" b="1" dirty="0">
                <a:cs typeface="Times New Roman" panose="02020603050405020304" pitchFamily="18" charset="0"/>
              </a:rPr>
              <a:t>drill through button</a:t>
            </a:r>
            <a:r>
              <a:rPr lang="en-IN" sz="2400" dirty="0">
                <a:cs typeface="Times New Roman" panose="02020603050405020304" pitchFamily="18" charset="0"/>
              </a:rPr>
              <a:t> which leads to the In depth details of 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92917-429C-282F-0A57-F07D6E8F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0" y="694067"/>
            <a:ext cx="6359211" cy="44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3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19F9B-ED9E-329B-E639-24ABD4A6B903}"/>
              </a:ext>
            </a:extLst>
          </p:cNvPr>
          <p:cNvSpPr txBox="1"/>
          <p:nvPr/>
        </p:nvSpPr>
        <p:spPr>
          <a:xfrm>
            <a:off x="6495290" y="136267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most voted Genre as displayed in the Bar Graph is Action with a difference more than </a:t>
            </a:r>
            <a:r>
              <a:rPr lang="en-IN" dirty="0">
                <a:solidFill>
                  <a:schemeClr val="accent1"/>
                </a:solidFill>
              </a:rPr>
              <a:t>100M</a:t>
            </a:r>
            <a:r>
              <a:rPr lang="en-IN" dirty="0"/>
              <a:t> Votes.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ADFF9-2EEF-0D4C-5485-94180B1B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34871"/>
            <a:ext cx="4959096" cy="61830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CD2DDD-0CB0-421E-B7A9-61C7B91768DC}"/>
              </a:ext>
            </a:extLst>
          </p:cNvPr>
          <p:cNvSpPr txBox="1"/>
          <p:nvPr/>
        </p:nvSpPr>
        <p:spPr>
          <a:xfrm>
            <a:off x="6495290" y="402357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has been a </a:t>
            </a:r>
            <a:r>
              <a:rPr lang="en-IN" dirty="0">
                <a:solidFill>
                  <a:srgbClr val="FF0000"/>
                </a:solidFill>
              </a:rPr>
              <a:t>rising trend</a:t>
            </a:r>
            <a:r>
              <a:rPr lang="en-IN" dirty="0"/>
              <a:t> on Movie Runtime over the past 4 decades with an average runtime of </a:t>
            </a:r>
            <a:r>
              <a:rPr lang="en-IN" dirty="0">
                <a:solidFill>
                  <a:srgbClr val="92D050"/>
                </a:solidFill>
              </a:rPr>
              <a:t>107.23 minutes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4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50FD4-CE77-A49A-0415-EF685141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61" y="172907"/>
            <a:ext cx="5404891" cy="5971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143D-CC48-A359-0762-438A7DCEE58B}"/>
              </a:ext>
            </a:extLst>
          </p:cNvPr>
          <p:cNvSpPr txBox="1"/>
          <p:nvPr/>
        </p:nvSpPr>
        <p:spPr>
          <a:xfrm>
            <a:off x="6940296" y="2228671"/>
            <a:ext cx="4562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the scatter plot we can clearly derive insights that, As the Budget increases, the Box-Office Collection(Revenue) generated also increases.</a:t>
            </a:r>
          </a:p>
        </p:txBody>
      </p:sp>
    </p:spTree>
    <p:extLst>
      <p:ext uri="{BB962C8B-B14F-4D97-AF65-F5344CB8AC3E}">
        <p14:creationId xmlns:p14="http://schemas.microsoft.com/office/powerpoint/2010/main" val="203198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65E18-EB62-D126-4460-12A288911CF4}"/>
              </a:ext>
            </a:extLst>
          </p:cNvPr>
          <p:cNvSpPr txBox="1"/>
          <p:nvPr/>
        </p:nvSpPr>
        <p:spPr>
          <a:xfrm>
            <a:off x="3599688" y="6439376"/>
            <a:ext cx="49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Dashboard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4C7A5-B8FC-7573-09F6-5FFAE942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76724"/>
            <a:ext cx="10930128" cy="6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8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65E18-EB62-D126-4460-12A288911CF4}"/>
              </a:ext>
            </a:extLst>
          </p:cNvPr>
          <p:cNvSpPr txBox="1"/>
          <p:nvPr/>
        </p:nvSpPr>
        <p:spPr>
          <a:xfrm>
            <a:off x="3599688" y="6439376"/>
            <a:ext cx="49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Dashboard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32D23-0B81-A862-0A9E-398520F4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49292"/>
            <a:ext cx="11149584" cy="62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2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65E18-EB62-D126-4460-12A288911CF4}"/>
              </a:ext>
            </a:extLst>
          </p:cNvPr>
          <p:cNvSpPr txBox="1"/>
          <p:nvPr/>
        </p:nvSpPr>
        <p:spPr>
          <a:xfrm>
            <a:off x="3599688" y="6439376"/>
            <a:ext cx="49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Dashboard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EEC4-C23A-1BFA-DDFE-433028FB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49292"/>
            <a:ext cx="11076432" cy="62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F65E18-EB62-D126-4460-12A288911CF4}"/>
              </a:ext>
            </a:extLst>
          </p:cNvPr>
          <p:cNvSpPr txBox="1"/>
          <p:nvPr/>
        </p:nvSpPr>
        <p:spPr>
          <a:xfrm>
            <a:off x="3599688" y="6439376"/>
            <a:ext cx="49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Report Filter (Customised Tooltip)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3CD36-969A-8DA4-0EFB-7377EA51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1399892"/>
            <a:ext cx="1006933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62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166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Prasad</dc:creator>
  <cp:lastModifiedBy>Santosh Prasad</cp:lastModifiedBy>
  <cp:revision>1</cp:revision>
  <dcterms:created xsi:type="dcterms:W3CDTF">2024-04-03T05:10:15Z</dcterms:created>
  <dcterms:modified xsi:type="dcterms:W3CDTF">2024-04-03T05:58:11Z</dcterms:modified>
</cp:coreProperties>
</file>