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513525" y="676775"/>
            <a:ext cx="5950200" cy="34086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3600">
                <a:solidFill>
                  <a:srgbClr val="FF0000"/>
                </a:solidFill>
              </a:rPr>
              <a:t>Deep dive in Python</a:t>
            </a:r>
            <a:endParaRPr sz="3600">
              <a:solidFill>
                <a:srgbClr val="FF0000"/>
              </a:solidFill>
            </a:endParaRPr>
          </a:p>
          <a:p>
            <a:pPr indent="0" lvl="0" marL="0" algn="l">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55" name="Shape 55"/>
          <p:cNvSpPr txBox="1"/>
          <p:nvPr>
            <p:ph idx="1" type="subTitle"/>
          </p:nvPr>
        </p:nvSpPr>
        <p:spPr>
          <a:xfrm>
            <a:off x="7015125" y="4287800"/>
            <a:ext cx="1331100" cy="568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800"/>
              <a:t>Santosh R</a:t>
            </a:r>
            <a:endParaRPr sz="1800"/>
          </a:p>
        </p:txBody>
      </p:sp>
      <p:pic>
        <p:nvPicPr>
          <p:cNvPr id="56" name="Shape 56"/>
          <p:cNvPicPr preferRelativeResize="0"/>
          <p:nvPr/>
        </p:nvPicPr>
        <p:blipFill>
          <a:blip r:embed="rId3">
            <a:alphaModFix/>
          </a:blip>
          <a:stretch>
            <a:fillRect/>
          </a:stretch>
        </p:blipFill>
        <p:spPr>
          <a:xfrm>
            <a:off x="1819898" y="1723748"/>
            <a:ext cx="2213625" cy="194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61525" y="73820"/>
            <a:ext cx="9007200" cy="494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Char char="●"/>
            </a:pPr>
            <a:r>
              <a:rPr lang="en" sz="1600">
                <a:solidFill>
                  <a:srgbClr val="FF0000"/>
                </a:solidFill>
              </a:rPr>
              <a:t>Import Example</a:t>
            </a:r>
            <a:endParaRPr sz="1600">
              <a:solidFill>
                <a:srgbClr val="FF0000"/>
              </a:solidFill>
            </a:endParaRPr>
          </a:p>
          <a:p>
            <a:pPr indent="0" lvl="0" marL="0" rtl="0" algn="l">
              <a:spcBef>
                <a:spcPts val="0"/>
              </a:spcBef>
              <a:spcAft>
                <a:spcPts val="0"/>
              </a:spcAft>
              <a:buNone/>
            </a:pPr>
            <a:r>
              <a:t/>
            </a:r>
            <a:endParaRPr sz="1600"/>
          </a:p>
          <a:p>
            <a:pPr indent="0" lvl="0" marL="0" rtl="0">
              <a:spcBef>
                <a:spcPts val="0"/>
              </a:spcBef>
              <a:spcAft>
                <a:spcPts val="0"/>
              </a:spcAft>
              <a:buNone/>
            </a:pPr>
            <a:r>
              <a:t/>
            </a:r>
            <a:endParaRPr sz="1600"/>
          </a:p>
          <a:p>
            <a:pPr indent="0" lvl="0" marL="0">
              <a:spcBef>
                <a:spcPts val="0"/>
              </a:spcBef>
              <a:spcAft>
                <a:spcPts val="0"/>
              </a:spcAft>
              <a:buNone/>
            </a:pPr>
            <a:r>
              <a:t/>
            </a:r>
            <a:endParaRPr sz="1600"/>
          </a:p>
        </p:txBody>
      </p:sp>
      <p:pic>
        <p:nvPicPr>
          <p:cNvPr id="105" name="Shape 105"/>
          <p:cNvPicPr preferRelativeResize="0"/>
          <p:nvPr/>
        </p:nvPicPr>
        <p:blipFill>
          <a:blip r:embed="rId3">
            <a:alphaModFix/>
          </a:blip>
          <a:stretch>
            <a:fillRect/>
          </a:stretch>
        </p:blipFill>
        <p:spPr>
          <a:xfrm>
            <a:off x="496000" y="1014850"/>
            <a:ext cx="4132850" cy="2385400"/>
          </a:xfrm>
          <a:prstGeom prst="rect">
            <a:avLst/>
          </a:prstGeom>
          <a:noFill/>
          <a:ln>
            <a:noFill/>
          </a:ln>
        </p:spPr>
      </p:pic>
      <p:pic>
        <p:nvPicPr>
          <p:cNvPr id="106" name="Shape 106"/>
          <p:cNvPicPr preferRelativeResize="0"/>
          <p:nvPr/>
        </p:nvPicPr>
        <p:blipFill>
          <a:blip r:embed="rId4">
            <a:alphaModFix/>
          </a:blip>
          <a:stretch>
            <a:fillRect/>
          </a:stretch>
        </p:blipFill>
        <p:spPr>
          <a:xfrm>
            <a:off x="5305168" y="1014850"/>
            <a:ext cx="3337957" cy="238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49225" y="73820"/>
            <a:ext cx="9019500" cy="498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600"/>
          </a:p>
        </p:txBody>
      </p:sp>
      <p:pic>
        <p:nvPicPr>
          <p:cNvPr id="112" name="Shape 112"/>
          <p:cNvPicPr preferRelativeResize="0"/>
          <p:nvPr/>
        </p:nvPicPr>
        <p:blipFill>
          <a:blip r:embed="rId3">
            <a:alphaModFix/>
          </a:blip>
          <a:stretch>
            <a:fillRect/>
          </a:stretch>
        </p:blipFill>
        <p:spPr>
          <a:xfrm>
            <a:off x="242388" y="202900"/>
            <a:ext cx="2162175" cy="800100"/>
          </a:xfrm>
          <a:prstGeom prst="rect">
            <a:avLst/>
          </a:prstGeom>
          <a:noFill/>
          <a:ln>
            <a:noFill/>
          </a:ln>
        </p:spPr>
      </p:pic>
      <p:pic>
        <p:nvPicPr>
          <p:cNvPr id="113" name="Shape 113"/>
          <p:cNvPicPr preferRelativeResize="0"/>
          <p:nvPr/>
        </p:nvPicPr>
        <p:blipFill>
          <a:blip r:embed="rId4">
            <a:alphaModFix/>
          </a:blip>
          <a:stretch>
            <a:fillRect/>
          </a:stretch>
        </p:blipFill>
        <p:spPr>
          <a:xfrm>
            <a:off x="242388" y="1165438"/>
            <a:ext cx="2619375" cy="828675"/>
          </a:xfrm>
          <a:prstGeom prst="rect">
            <a:avLst/>
          </a:prstGeom>
          <a:noFill/>
          <a:ln>
            <a:noFill/>
          </a:ln>
        </p:spPr>
      </p:pic>
      <p:pic>
        <p:nvPicPr>
          <p:cNvPr id="114" name="Shape 114"/>
          <p:cNvPicPr preferRelativeResize="0"/>
          <p:nvPr/>
        </p:nvPicPr>
        <p:blipFill>
          <a:blip r:embed="rId5">
            <a:alphaModFix/>
          </a:blip>
          <a:stretch>
            <a:fillRect/>
          </a:stretch>
        </p:blipFill>
        <p:spPr>
          <a:xfrm>
            <a:off x="242400" y="2156563"/>
            <a:ext cx="4343400" cy="1019175"/>
          </a:xfrm>
          <a:prstGeom prst="rect">
            <a:avLst/>
          </a:prstGeom>
          <a:noFill/>
          <a:ln>
            <a:noFill/>
          </a:ln>
        </p:spPr>
      </p:pic>
      <p:pic>
        <p:nvPicPr>
          <p:cNvPr id="115" name="Shape 115"/>
          <p:cNvPicPr preferRelativeResize="0"/>
          <p:nvPr/>
        </p:nvPicPr>
        <p:blipFill>
          <a:blip r:embed="rId6">
            <a:alphaModFix/>
          </a:blip>
          <a:stretch>
            <a:fillRect/>
          </a:stretch>
        </p:blipFill>
        <p:spPr>
          <a:xfrm>
            <a:off x="256688" y="3562113"/>
            <a:ext cx="2133600" cy="828675"/>
          </a:xfrm>
          <a:prstGeom prst="rect">
            <a:avLst/>
          </a:prstGeom>
          <a:noFill/>
          <a:ln>
            <a:noFill/>
          </a:ln>
        </p:spPr>
      </p:pic>
      <p:pic>
        <p:nvPicPr>
          <p:cNvPr id="116" name="Shape 116"/>
          <p:cNvPicPr preferRelativeResize="0"/>
          <p:nvPr/>
        </p:nvPicPr>
        <p:blipFill>
          <a:blip r:embed="rId7">
            <a:alphaModFix/>
          </a:blip>
          <a:stretch>
            <a:fillRect/>
          </a:stretch>
        </p:blipFill>
        <p:spPr>
          <a:xfrm>
            <a:off x="4890113" y="654138"/>
            <a:ext cx="3609975" cy="1190625"/>
          </a:xfrm>
          <a:prstGeom prst="rect">
            <a:avLst/>
          </a:prstGeom>
          <a:noFill/>
          <a:ln>
            <a:noFill/>
          </a:ln>
        </p:spPr>
      </p:pic>
      <p:pic>
        <p:nvPicPr>
          <p:cNvPr id="117" name="Shape 117"/>
          <p:cNvPicPr preferRelativeResize="0"/>
          <p:nvPr/>
        </p:nvPicPr>
        <p:blipFill>
          <a:blip r:embed="rId8">
            <a:alphaModFix/>
          </a:blip>
          <a:stretch>
            <a:fillRect/>
          </a:stretch>
        </p:blipFill>
        <p:spPr>
          <a:xfrm>
            <a:off x="5032113" y="2233938"/>
            <a:ext cx="2105025"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34850" y="86700"/>
            <a:ext cx="8948100" cy="497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Context Manager</a:t>
            </a:r>
            <a:endParaRPr sz="1800"/>
          </a:p>
          <a:p>
            <a:pPr indent="-317500" lvl="1" marL="914400" rtl="0" algn="l">
              <a:spcBef>
                <a:spcPts val="0"/>
              </a:spcBef>
              <a:spcAft>
                <a:spcPts val="0"/>
              </a:spcAft>
              <a:buSzPts val="1400"/>
              <a:buChar char="○"/>
            </a:pPr>
            <a:r>
              <a:rPr lang="en" sz="1400"/>
              <a:t>Context managers allow you to allocate and release resources precisely when you want to.</a:t>
            </a:r>
            <a:endParaRPr sz="1400"/>
          </a:p>
          <a:p>
            <a:pPr indent="-317500" lvl="1" marL="914400" rtl="0" algn="l">
              <a:spcBef>
                <a:spcPts val="0"/>
              </a:spcBef>
              <a:spcAft>
                <a:spcPts val="0"/>
              </a:spcAft>
              <a:buSzPts val="1400"/>
              <a:buChar char="○"/>
            </a:pPr>
            <a:r>
              <a:rPr lang="en" sz="1400"/>
              <a:t>Two related operations which you’d like to execute as a pair, with a block of code in between.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algn="l">
              <a:spcBef>
                <a:spcPts val="0"/>
              </a:spcBef>
              <a:spcAft>
                <a:spcPts val="0"/>
              </a:spcAft>
              <a:buNone/>
            </a:pPr>
            <a:r>
              <a:t/>
            </a:r>
            <a:endParaRPr sz="1800"/>
          </a:p>
        </p:txBody>
      </p:sp>
      <p:sp>
        <p:nvSpPr>
          <p:cNvPr id="123" name="Shape 123"/>
          <p:cNvSpPr txBox="1"/>
          <p:nvPr/>
        </p:nvSpPr>
        <p:spPr>
          <a:xfrm>
            <a:off x="626075" y="1531500"/>
            <a:ext cx="4998900" cy="353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500">
                <a:solidFill>
                  <a:srgbClr val="CC7832"/>
                </a:solidFill>
                <a:highlight>
                  <a:srgbClr val="2B2B2B"/>
                </a:highlight>
              </a:rPr>
              <a:t>with </a:t>
            </a:r>
            <a:r>
              <a:rPr lang="en" sz="1500">
                <a:solidFill>
                  <a:srgbClr val="8888C6"/>
                </a:solidFill>
                <a:highlight>
                  <a:srgbClr val="2B2B2B"/>
                </a:highlight>
              </a:rPr>
              <a:t>open</a:t>
            </a:r>
            <a:r>
              <a:rPr lang="en" sz="1500">
                <a:solidFill>
                  <a:srgbClr val="A9B7C6"/>
                </a:solidFill>
                <a:highlight>
                  <a:srgbClr val="2B2B2B"/>
                </a:highlight>
              </a:rPr>
              <a:t>(</a:t>
            </a:r>
            <a:r>
              <a:rPr lang="en" sz="1500">
                <a:solidFill>
                  <a:srgbClr val="6A8759"/>
                </a:solidFill>
                <a:highlight>
                  <a:srgbClr val="2B2B2B"/>
                </a:highlight>
              </a:rPr>
              <a:t>"Counter_prac/sample.txt"</a:t>
            </a:r>
            <a:r>
              <a:rPr lang="en" sz="1500">
                <a:solidFill>
                  <a:srgbClr val="A9B7C6"/>
                </a:solidFill>
                <a:highlight>
                  <a:srgbClr val="2B2B2B"/>
                </a:highlight>
              </a:rPr>
              <a:t>) </a:t>
            </a:r>
            <a:r>
              <a:rPr lang="en" sz="1500">
                <a:solidFill>
                  <a:srgbClr val="CC7832"/>
                </a:solidFill>
                <a:highlight>
                  <a:srgbClr val="2B2B2B"/>
                </a:highlight>
              </a:rPr>
              <a:t>as </a:t>
            </a:r>
            <a:r>
              <a:rPr lang="en" sz="1500">
                <a:solidFill>
                  <a:srgbClr val="A9B7C6"/>
                </a:solidFill>
                <a:highlight>
                  <a:srgbClr val="2B2B2B"/>
                </a:highlight>
              </a:rPr>
              <a:t>f:</a:t>
            </a:r>
            <a:endParaRPr sz="1500">
              <a:solidFill>
                <a:srgbClr val="A9B7C6"/>
              </a:solidFill>
              <a:highlight>
                <a:srgbClr val="2B2B2B"/>
              </a:highlight>
            </a:endParaRPr>
          </a:p>
          <a:p>
            <a:pPr indent="0" lvl="0" marL="0">
              <a:spcBef>
                <a:spcPts val="0"/>
              </a:spcBef>
              <a:spcAft>
                <a:spcPts val="0"/>
              </a:spcAft>
              <a:buClr>
                <a:schemeClr val="dk1"/>
              </a:buClr>
              <a:buSzPts val="1100"/>
              <a:buFont typeface="Arial"/>
              <a:buNone/>
            </a:pPr>
            <a:r>
              <a:rPr lang="en" sz="1500">
                <a:solidFill>
                  <a:srgbClr val="A9B7C6"/>
                </a:solidFill>
                <a:highlight>
                  <a:srgbClr val="2B2B2B"/>
                </a:highlight>
              </a:rPr>
              <a:t>   </a:t>
            </a:r>
            <a:r>
              <a:rPr lang="en" sz="1500">
                <a:solidFill>
                  <a:srgbClr val="CC7832"/>
                </a:solidFill>
                <a:highlight>
                  <a:srgbClr val="2B2B2B"/>
                </a:highlight>
              </a:rPr>
              <a:t>for </a:t>
            </a:r>
            <a:r>
              <a:rPr lang="en" sz="1500">
                <a:solidFill>
                  <a:srgbClr val="A9B7C6"/>
                </a:solidFill>
                <a:highlight>
                  <a:srgbClr val="2B2B2B"/>
                </a:highlight>
              </a:rPr>
              <a:t>line </a:t>
            </a:r>
            <a:r>
              <a:rPr lang="en" sz="1500">
                <a:solidFill>
                  <a:srgbClr val="CC7832"/>
                </a:solidFill>
                <a:highlight>
                  <a:srgbClr val="2B2B2B"/>
                </a:highlight>
              </a:rPr>
              <a:t>in </a:t>
            </a:r>
            <a:r>
              <a:rPr lang="en" sz="1500">
                <a:solidFill>
                  <a:srgbClr val="A9B7C6"/>
                </a:solidFill>
                <a:highlight>
                  <a:srgbClr val="2B2B2B"/>
                </a:highlight>
              </a:rPr>
              <a:t>f:</a:t>
            </a:r>
            <a:endParaRPr sz="1500">
              <a:solidFill>
                <a:srgbClr val="A9B7C6"/>
              </a:solidFill>
              <a:highlight>
                <a:srgbClr val="2B2B2B"/>
              </a:highlight>
            </a:endParaRPr>
          </a:p>
          <a:p>
            <a:pPr indent="0" lvl="0" marL="0">
              <a:spcBef>
                <a:spcPts val="0"/>
              </a:spcBef>
              <a:spcAft>
                <a:spcPts val="0"/>
              </a:spcAft>
              <a:buNone/>
            </a:pPr>
            <a:r>
              <a:rPr lang="en" sz="1500">
                <a:solidFill>
                  <a:srgbClr val="A9B7C6"/>
                </a:solidFill>
                <a:highlight>
                  <a:srgbClr val="2B2B2B"/>
                </a:highlight>
              </a:rPr>
              <a:t>       </a:t>
            </a:r>
            <a:r>
              <a:rPr lang="en" sz="1500">
                <a:solidFill>
                  <a:srgbClr val="8888C6"/>
                </a:solidFill>
                <a:highlight>
                  <a:srgbClr val="2B2B2B"/>
                </a:highlight>
              </a:rPr>
              <a:t>print</a:t>
            </a:r>
            <a:r>
              <a:rPr lang="en" sz="1500">
                <a:solidFill>
                  <a:srgbClr val="A9B7C6"/>
                </a:solidFill>
                <a:highlight>
                  <a:srgbClr val="2B2B2B"/>
                </a:highlight>
              </a:rPr>
              <a:t>(line)</a:t>
            </a:r>
            <a:endParaRPr sz="1500">
              <a:solidFill>
                <a:srgbClr val="A9B7C6"/>
              </a:solidFill>
              <a:highlight>
                <a:srgbClr val="2B2B2B"/>
              </a:highlight>
            </a:endParaRPr>
          </a:p>
          <a:p>
            <a:pPr indent="0" lvl="0" marL="0">
              <a:spcBef>
                <a:spcPts val="0"/>
              </a:spcBef>
              <a:spcAft>
                <a:spcPts val="0"/>
              </a:spcAft>
              <a:buNone/>
            </a:pPr>
            <a:r>
              <a:t/>
            </a:r>
            <a:endParaRPr sz="1500">
              <a:solidFill>
                <a:srgbClr val="A9B7C6"/>
              </a:solidFill>
              <a:highlight>
                <a:srgbClr val="2B2B2B"/>
              </a:highlight>
            </a:endParaRPr>
          </a:p>
          <a:p>
            <a:pPr indent="0" lvl="0" marL="0">
              <a:spcBef>
                <a:spcPts val="0"/>
              </a:spcBef>
              <a:spcAft>
                <a:spcPts val="0"/>
              </a:spcAft>
              <a:buNone/>
            </a:pPr>
            <a:r>
              <a:t/>
            </a:r>
            <a:endParaRPr sz="1500">
              <a:solidFill>
                <a:srgbClr val="A9B7C6"/>
              </a:solidFill>
              <a:highlight>
                <a:srgbClr val="2B2B2B"/>
              </a:highlight>
            </a:endParaRPr>
          </a:p>
          <a:p>
            <a:pPr indent="0" lvl="0" marL="0">
              <a:spcBef>
                <a:spcPts val="0"/>
              </a:spcBef>
              <a:spcAft>
                <a:spcPts val="0"/>
              </a:spcAft>
              <a:buNone/>
            </a:pPr>
            <a:r>
              <a:rPr lang="en" sz="1500">
                <a:solidFill>
                  <a:srgbClr val="A9B7C6"/>
                </a:solidFill>
                <a:highlight>
                  <a:srgbClr val="2B2B2B"/>
                </a:highlight>
              </a:rPr>
              <a:t>file = </a:t>
            </a:r>
            <a:r>
              <a:rPr lang="en" sz="1500">
                <a:solidFill>
                  <a:srgbClr val="8888C6"/>
                </a:solidFill>
                <a:highlight>
                  <a:srgbClr val="2B2B2B"/>
                </a:highlight>
              </a:rPr>
              <a:t>open</a:t>
            </a:r>
            <a:r>
              <a:rPr lang="en" sz="1500">
                <a:solidFill>
                  <a:srgbClr val="A9B7C6"/>
                </a:solidFill>
                <a:highlight>
                  <a:srgbClr val="2B2B2B"/>
                </a:highlight>
              </a:rPr>
              <a:t>(</a:t>
            </a:r>
            <a:r>
              <a:rPr lang="en" sz="1500">
                <a:solidFill>
                  <a:srgbClr val="6A8759"/>
                </a:solidFill>
                <a:highlight>
                  <a:srgbClr val="2B2B2B"/>
                </a:highlight>
              </a:rPr>
              <a:t>"Counter_prac/sample2.txt"</a:t>
            </a:r>
            <a:r>
              <a:rPr lang="en" sz="1500">
                <a:solidFill>
                  <a:srgbClr val="CC7832"/>
                </a:solidFill>
                <a:highlight>
                  <a:srgbClr val="2B2B2B"/>
                </a:highlight>
              </a:rPr>
              <a:t>, </a:t>
            </a:r>
            <a:r>
              <a:rPr lang="en" sz="1500">
                <a:solidFill>
                  <a:srgbClr val="6A8759"/>
                </a:solidFill>
                <a:highlight>
                  <a:srgbClr val="2B2B2B"/>
                </a:highlight>
              </a:rPr>
              <a:t>'w'</a:t>
            </a:r>
            <a:r>
              <a:rPr lang="en" sz="1500">
                <a:solidFill>
                  <a:srgbClr val="A9B7C6"/>
                </a:solidFill>
                <a:highlight>
                  <a:srgbClr val="2B2B2B"/>
                </a:highlight>
              </a:rPr>
              <a:t>)</a:t>
            </a:r>
            <a:endParaRPr sz="1500">
              <a:solidFill>
                <a:srgbClr val="A9B7C6"/>
              </a:solidFill>
              <a:highlight>
                <a:srgbClr val="2B2B2B"/>
              </a:highlight>
            </a:endParaRPr>
          </a:p>
          <a:p>
            <a:pPr indent="0" lvl="0" marL="0">
              <a:spcBef>
                <a:spcPts val="0"/>
              </a:spcBef>
              <a:spcAft>
                <a:spcPts val="0"/>
              </a:spcAft>
              <a:buNone/>
            </a:pPr>
            <a:r>
              <a:rPr lang="en" sz="1500">
                <a:solidFill>
                  <a:srgbClr val="CC7832"/>
                </a:solidFill>
                <a:highlight>
                  <a:srgbClr val="2B2B2B"/>
                </a:highlight>
              </a:rPr>
              <a:t>try</a:t>
            </a:r>
            <a:r>
              <a:rPr lang="en" sz="1500">
                <a:solidFill>
                  <a:srgbClr val="A9B7C6"/>
                </a:solidFill>
                <a:highlight>
                  <a:srgbClr val="2B2B2B"/>
                </a:highlight>
              </a:rPr>
              <a:t>:</a:t>
            </a:r>
            <a:endParaRPr sz="1500">
              <a:solidFill>
                <a:srgbClr val="A9B7C6"/>
              </a:solidFill>
              <a:highlight>
                <a:srgbClr val="2B2B2B"/>
              </a:highlight>
            </a:endParaRPr>
          </a:p>
          <a:p>
            <a:pPr indent="0" lvl="0" marL="0">
              <a:spcBef>
                <a:spcPts val="0"/>
              </a:spcBef>
              <a:spcAft>
                <a:spcPts val="0"/>
              </a:spcAft>
              <a:buNone/>
            </a:pPr>
            <a:r>
              <a:rPr lang="en" sz="1500">
                <a:solidFill>
                  <a:srgbClr val="A9B7C6"/>
                </a:solidFill>
                <a:highlight>
                  <a:srgbClr val="2B2B2B"/>
                </a:highlight>
              </a:rPr>
              <a:t>   file.write(</a:t>
            </a:r>
            <a:r>
              <a:rPr lang="en" sz="1500">
                <a:solidFill>
                  <a:srgbClr val="6A8759"/>
                </a:solidFill>
                <a:highlight>
                  <a:srgbClr val="2B2B2B"/>
                </a:highlight>
              </a:rPr>
              <a:t>'Hola!'</a:t>
            </a:r>
            <a:r>
              <a:rPr lang="en" sz="1500">
                <a:solidFill>
                  <a:srgbClr val="A9B7C6"/>
                </a:solidFill>
                <a:highlight>
                  <a:srgbClr val="2B2B2B"/>
                </a:highlight>
              </a:rPr>
              <a:t>)</a:t>
            </a:r>
            <a:endParaRPr sz="1500">
              <a:solidFill>
                <a:srgbClr val="A9B7C6"/>
              </a:solidFill>
              <a:highlight>
                <a:srgbClr val="2B2B2B"/>
              </a:highlight>
            </a:endParaRPr>
          </a:p>
          <a:p>
            <a:pPr indent="0" lvl="0" marL="0">
              <a:spcBef>
                <a:spcPts val="0"/>
              </a:spcBef>
              <a:spcAft>
                <a:spcPts val="0"/>
              </a:spcAft>
              <a:buNone/>
            </a:pPr>
            <a:r>
              <a:rPr lang="en" sz="1500">
                <a:solidFill>
                  <a:srgbClr val="CC7832"/>
                </a:solidFill>
                <a:highlight>
                  <a:srgbClr val="2B2B2B"/>
                </a:highlight>
              </a:rPr>
              <a:t>finally</a:t>
            </a:r>
            <a:r>
              <a:rPr lang="en" sz="1500">
                <a:solidFill>
                  <a:srgbClr val="A9B7C6"/>
                </a:solidFill>
                <a:highlight>
                  <a:srgbClr val="2B2B2B"/>
                </a:highlight>
              </a:rPr>
              <a:t>:</a:t>
            </a:r>
            <a:endParaRPr sz="1500">
              <a:solidFill>
                <a:srgbClr val="A9B7C6"/>
              </a:solidFill>
              <a:highlight>
                <a:srgbClr val="2B2B2B"/>
              </a:highlight>
            </a:endParaRPr>
          </a:p>
          <a:p>
            <a:pPr indent="0" lvl="0" marL="0">
              <a:spcBef>
                <a:spcPts val="0"/>
              </a:spcBef>
              <a:spcAft>
                <a:spcPts val="0"/>
              </a:spcAft>
              <a:buNone/>
            </a:pPr>
            <a:r>
              <a:rPr lang="en" sz="1500">
                <a:solidFill>
                  <a:srgbClr val="A9B7C6"/>
                </a:solidFill>
                <a:highlight>
                  <a:srgbClr val="2B2B2B"/>
                </a:highlight>
              </a:rPr>
              <a:t>   file.close()</a:t>
            </a:r>
            <a:endParaRPr sz="1500">
              <a:solidFill>
                <a:srgbClr val="A9B7C6"/>
              </a:solidFill>
              <a:highlight>
                <a:srgbClr val="2B2B2B"/>
              </a:highlight>
            </a:endParaRPr>
          </a:p>
          <a:p>
            <a:pPr indent="0" lvl="0" marL="0">
              <a:spcBef>
                <a:spcPts val="0"/>
              </a:spcBef>
              <a:spcAft>
                <a:spcPts val="0"/>
              </a:spcAft>
              <a:buClr>
                <a:schemeClr val="dk1"/>
              </a:buClr>
              <a:buSzPts val="1100"/>
              <a:buFont typeface="Arial"/>
              <a:buNone/>
            </a:pPr>
            <a:r>
              <a:t/>
            </a:r>
            <a:endParaRPr sz="1500">
              <a:solidFill>
                <a:srgbClr val="A9B7C6"/>
              </a:solidFill>
              <a:highlight>
                <a:srgbClr val="2B2B2B"/>
              </a:highlight>
            </a:endParaRPr>
          </a:p>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solidFill>
                  <a:srgbClr val="FF0000"/>
                </a:solidFill>
              </a:rPr>
              <a:t>Questions and Thank you</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457200" lvl="0" marL="457200" algn="l">
              <a:spcBef>
                <a:spcPts val="0"/>
              </a:spcBef>
              <a:spcAft>
                <a:spcPts val="0"/>
              </a:spcAft>
              <a:buNone/>
            </a:pPr>
            <a:r>
              <a:rPr lang="en">
                <a:solidFill>
                  <a:srgbClr val="FF0000"/>
                </a:solidFill>
              </a:rPr>
              <a:t>Agenda</a:t>
            </a:r>
            <a:endParaRPr>
              <a:solidFill>
                <a:srgbClr val="FF0000"/>
              </a:solidFill>
            </a:endParaRPr>
          </a:p>
        </p:txBody>
      </p:sp>
      <p:sp>
        <p:nvSpPr>
          <p:cNvPr id="62" name="Shape 62"/>
          <p:cNvSpPr txBox="1"/>
          <p:nvPr>
            <p:ph idx="2" type="body"/>
          </p:nvPr>
        </p:nvSpPr>
        <p:spPr>
          <a:xfrm>
            <a:off x="4686675" y="109700"/>
            <a:ext cx="4357500" cy="49599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sz="1400"/>
              <a:t>Python Functions</a:t>
            </a:r>
            <a:endParaRPr b="1" sz="1400"/>
          </a:p>
          <a:p>
            <a:pPr indent="0" lvl="0" marL="0">
              <a:lnSpc>
                <a:spcPct val="100000"/>
              </a:lnSpc>
              <a:spcBef>
                <a:spcPts val="1000"/>
              </a:spcBef>
              <a:spcAft>
                <a:spcPts val="0"/>
              </a:spcAft>
              <a:buNone/>
            </a:pPr>
            <a:r>
              <a:rPr b="1" lang="en" sz="1400"/>
              <a:t>Built-in functions</a:t>
            </a:r>
            <a:endParaRPr b="1" sz="1400"/>
          </a:p>
          <a:p>
            <a:pPr indent="0" lvl="0" marL="0">
              <a:lnSpc>
                <a:spcPct val="100000"/>
              </a:lnSpc>
              <a:spcBef>
                <a:spcPts val="1000"/>
              </a:spcBef>
              <a:spcAft>
                <a:spcPts val="0"/>
              </a:spcAft>
              <a:buNone/>
            </a:pPr>
            <a:r>
              <a:rPr b="1" lang="en" sz="1400"/>
              <a:t>Anonymous / Lambda functions</a:t>
            </a:r>
            <a:endParaRPr b="1" sz="1400"/>
          </a:p>
          <a:p>
            <a:pPr indent="0" lvl="0" marL="0">
              <a:lnSpc>
                <a:spcPct val="100000"/>
              </a:lnSpc>
              <a:spcBef>
                <a:spcPts val="1000"/>
              </a:spcBef>
              <a:spcAft>
                <a:spcPts val="0"/>
              </a:spcAft>
              <a:buNone/>
            </a:pPr>
            <a:r>
              <a:rPr b="1" lang="en" sz="1400"/>
              <a:t>Iterators</a:t>
            </a:r>
            <a:endParaRPr b="1" sz="1400"/>
          </a:p>
          <a:p>
            <a:pPr indent="0" lvl="0" marL="0">
              <a:lnSpc>
                <a:spcPct val="100000"/>
              </a:lnSpc>
              <a:spcBef>
                <a:spcPts val="1000"/>
              </a:spcBef>
              <a:spcAft>
                <a:spcPts val="0"/>
              </a:spcAft>
              <a:buNone/>
            </a:pPr>
            <a:r>
              <a:rPr b="1" lang="en" sz="1400"/>
              <a:t>Generators</a:t>
            </a:r>
            <a:endParaRPr b="1" sz="1400"/>
          </a:p>
          <a:p>
            <a:pPr indent="0" lvl="0" marL="0">
              <a:lnSpc>
                <a:spcPct val="100000"/>
              </a:lnSpc>
              <a:spcBef>
                <a:spcPts val="1000"/>
              </a:spcBef>
              <a:spcAft>
                <a:spcPts val="0"/>
              </a:spcAft>
              <a:buNone/>
            </a:pPr>
            <a:r>
              <a:rPr b="1" lang="en" sz="1400"/>
              <a:t>Decorators</a:t>
            </a:r>
            <a:endParaRPr b="1" sz="1400"/>
          </a:p>
          <a:p>
            <a:pPr indent="0" lvl="0" marL="0">
              <a:lnSpc>
                <a:spcPct val="100000"/>
              </a:lnSpc>
              <a:spcBef>
                <a:spcPts val="1000"/>
              </a:spcBef>
              <a:spcAft>
                <a:spcPts val="0"/>
              </a:spcAft>
              <a:buNone/>
            </a:pPr>
            <a:r>
              <a:rPr b="1" lang="en" sz="1400"/>
              <a:t>Advance data structures</a:t>
            </a:r>
            <a:endParaRPr b="1" sz="1400"/>
          </a:p>
          <a:p>
            <a:pPr indent="0" lvl="0" marL="0">
              <a:lnSpc>
                <a:spcPct val="100000"/>
              </a:lnSpc>
              <a:spcBef>
                <a:spcPts val="1000"/>
              </a:spcBef>
              <a:spcAft>
                <a:spcPts val="0"/>
              </a:spcAft>
              <a:buNone/>
            </a:pPr>
            <a:r>
              <a:rPr b="1" lang="en" sz="1400"/>
              <a:t>Collections</a:t>
            </a:r>
            <a:endParaRPr b="1" sz="1400"/>
          </a:p>
          <a:p>
            <a:pPr indent="0" lvl="0" marL="0">
              <a:lnSpc>
                <a:spcPct val="100000"/>
              </a:lnSpc>
              <a:spcBef>
                <a:spcPts val="1000"/>
              </a:spcBef>
              <a:spcAft>
                <a:spcPts val="0"/>
              </a:spcAft>
              <a:buNone/>
            </a:pPr>
            <a:r>
              <a:rPr b="1" lang="en" sz="1400"/>
              <a:t>Counter</a:t>
            </a:r>
            <a:endParaRPr b="1" sz="1400"/>
          </a:p>
          <a:p>
            <a:pPr indent="0" lvl="0" marL="0" rtl="0">
              <a:lnSpc>
                <a:spcPct val="100000"/>
              </a:lnSpc>
              <a:spcBef>
                <a:spcPts val="1000"/>
              </a:spcBef>
              <a:spcAft>
                <a:spcPts val="0"/>
              </a:spcAft>
              <a:buNone/>
            </a:pPr>
            <a:r>
              <a:rPr b="1" lang="en" sz="1400"/>
              <a:t>Defaultdict</a:t>
            </a:r>
            <a:endParaRPr b="1" sz="1400"/>
          </a:p>
          <a:p>
            <a:pPr indent="0" lvl="0" marL="0" rtl="0">
              <a:lnSpc>
                <a:spcPct val="100000"/>
              </a:lnSpc>
              <a:spcBef>
                <a:spcPts val="500"/>
              </a:spcBef>
              <a:spcAft>
                <a:spcPts val="0"/>
              </a:spcAft>
              <a:buNone/>
            </a:pPr>
            <a:r>
              <a:rPr b="1" lang="en" sz="1400"/>
              <a:t>Deque</a:t>
            </a:r>
            <a:endParaRPr b="1" sz="1400"/>
          </a:p>
          <a:p>
            <a:pPr indent="0" lvl="0" marL="0" rtl="0">
              <a:lnSpc>
                <a:spcPct val="100000"/>
              </a:lnSpc>
              <a:spcBef>
                <a:spcPts val="500"/>
              </a:spcBef>
              <a:spcAft>
                <a:spcPts val="0"/>
              </a:spcAft>
              <a:buNone/>
            </a:pPr>
            <a:r>
              <a:rPr b="1" lang="en" sz="1400"/>
              <a:t>Namedtuple</a:t>
            </a:r>
            <a:endParaRPr b="1" sz="1400"/>
          </a:p>
          <a:p>
            <a:pPr indent="0" lvl="0" marL="0" rtl="0">
              <a:lnSpc>
                <a:spcPct val="100000"/>
              </a:lnSpc>
              <a:spcBef>
                <a:spcPts val="500"/>
              </a:spcBef>
              <a:spcAft>
                <a:spcPts val="0"/>
              </a:spcAft>
              <a:buNone/>
            </a:pPr>
            <a:r>
              <a:rPr b="1" lang="en" sz="1400"/>
              <a:t>OrderedDict</a:t>
            </a:r>
            <a:endParaRPr b="1" sz="1400"/>
          </a:p>
          <a:p>
            <a:pPr indent="0" lvl="0" marL="0" rtl="0">
              <a:lnSpc>
                <a:spcPct val="100000"/>
              </a:lnSpc>
              <a:spcBef>
                <a:spcPts val="500"/>
              </a:spcBef>
              <a:spcAft>
                <a:spcPts val="0"/>
              </a:spcAft>
              <a:buNone/>
            </a:pPr>
            <a:r>
              <a:rPr b="1" lang="en" sz="1400"/>
              <a:t>Unit test</a:t>
            </a:r>
            <a:endParaRPr b="1" sz="1400"/>
          </a:p>
          <a:p>
            <a:pPr indent="0" lvl="0" marL="0" rtl="0">
              <a:lnSpc>
                <a:spcPct val="100000"/>
              </a:lnSpc>
              <a:spcBef>
                <a:spcPts val="500"/>
              </a:spcBef>
              <a:spcAft>
                <a:spcPts val="0"/>
              </a:spcAft>
              <a:buNone/>
            </a:pPr>
            <a:r>
              <a:rPr b="1" lang="en" sz="1400"/>
              <a:t>Import Modules</a:t>
            </a:r>
            <a:endParaRPr b="1" sz="1400"/>
          </a:p>
          <a:p>
            <a:pPr indent="0" lvl="0" marL="0" rtl="0">
              <a:spcBef>
                <a:spcPts val="500"/>
              </a:spcBef>
              <a:spcAft>
                <a:spcPts val="1600"/>
              </a:spcAft>
              <a:buNone/>
            </a:pPr>
            <a:r>
              <a:t/>
            </a:r>
            <a:endParaRPr b="1"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209175" y="196870"/>
            <a:ext cx="8810400" cy="48114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b="1" lang="en" sz="1800">
                <a:solidFill>
                  <a:srgbClr val="FF0000"/>
                </a:solidFill>
              </a:rPr>
              <a:t>Python Function</a:t>
            </a:r>
            <a:endParaRPr b="1" sz="1800">
              <a:solidFill>
                <a:srgbClr val="FF0000"/>
              </a:solidFill>
            </a:endParaRPr>
          </a:p>
          <a:p>
            <a:pPr indent="0" lvl="0" marL="0" algn="l">
              <a:spcBef>
                <a:spcPts val="0"/>
              </a:spcBef>
              <a:spcAft>
                <a:spcPts val="0"/>
              </a:spcAft>
              <a:buNone/>
            </a:pPr>
            <a:r>
              <a:rPr lang="en" sz="1800"/>
              <a:t>function is a group of related statements that perform a specific task.</a:t>
            </a:r>
            <a:endParaRPr sz="1800"/>
          </a:p>
          <a:p>
            <a:pPr indent="0" lvl="0" marL="0">
              <a:spcBef>
                <a:spcPts val="0"/>
              </a:spcBef>
              <a:spcAft>
                <a:spcPts val="0"/>
              </a:spcAft>
              <a:buNone/>
            </a:pPr>
            <a:r>
              <a:t/>
            </a:r>
            <a:endParaRPr sz="1800"/>
          </a:p>
          <a:p>
            <a:pPr indent="0" lvl="0" marL="0" algn="l">
              <a:spcBef>
                <a:spcPts val="0"/>
              </a:spcBef>
              <a:spcAft>
                <a:spcPts val="0"/>
              </a:spcAft>
              <a:buNone/>
            </a:pPr>
            <a:r>
              <a:rPr lang="en" sz="1800"/>
              <a:t>Syntax</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sp>
        <p:nvSpPr>
          <p:cNvPr id="68" name="Shape 68"/>
          <p:cNvSpPr txBox="1"/>
          <p:nvPr/>
        </p:nvSpPr>
        <p:spPr>
          <a:xfrm>
            <a:off x="344550" y="1525825"/>
            <a:ext cx="4922100" cy="348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FF0000"/>
                </a:solidFill>
              </a:rPr>
              <a:t>def</a:t>
            </a:r>
            <a:r>
              <a:rPr b="1" lang="en"/>
              <a:t> function_name(parameters):</a:t>
            </a:r>
            <a:endParaRPr b="1"/>
          </a:p>
          <a:p>
            <a:pPr indent="0" lvl="0" marL="0">
              <a:spcBef>
                <a:spcPts val="0"/>
              </a:spcBef>
              <a:spcAft>
                <a:spcPts val="0"/>
              </a:spcAft>
              <a:buClr>
                <a:schemeClr val="dk1"/>
              </a:buClr>
              <a:buSzPts val="1100"/>
              <a:buFont typeface="Arial"/>
              <a:buNone/>
            </a:pPr>
            <a:r>
              <a:rPr b="1" lang="en"/>
              <a:t>	</a:t>
            </a:r>
            <a:r>
              <a:rPr lang="en"/>
              <a:t>"""docstring"""</a:t>
            </a:r>
            <a:endParaRPr/>
          </a:p>
          <a:p>
            <a:pPr indent="0" lvl="0" marL="0">
              <a:spcBef>
                <a:spcPts val="0"/>
              </a:spcBef>
              <a:spcAft>
                <a:spcPts val="0"/>
              </a:spcAft>
              <a:buClr>
                <a:schemeClr val="dk1"/>
              </a:buClr>
              <a:buSzPts val="1100"/>
              <a:buFont typeface="Arial"/>
              <a:buNone/>
            </a:pPr>
            <a:r>
              <a:rPr lang="en"/>
              <a:t>	# statement(s)</a:t>
            </a:r>
            <a:endParaRPr/>
          </a:p>
          <a:p>
            <a:pPr indent="0" lvl="0" marL="0">
              <a:spcBef>
                <a:spcPts val="0"/>
              </a:spcBef>
              <a:spcAft>
                <a:spcPts val="0"/>
              </a:spcAft>
              <a:buClr>
                <a:schemeClr val="dk1"/>
              </a:buClr>
              <a:buSzPts val="1100"/>
              <a:buFont typeface="Arial"/>
              <a:buNone/>
            </a:pPr>
            <a:r>
              <a:t/>
            </a:r>
            <a:endParaRPr b="1"/>
          </a:p>
          <a:p>
            <a:pPr indent="0" lvl="0" marL="0">
              <a:spcBef>
                <a:spcPts val="0"/>
              </a:spcBef>
              <a:spcAft>
                <a:spcPts val="0"/>
              </a:spcAft>
              <a:buClr>
                <a:schemeClr val="dk1"/>
              </a:buClr>
              <a:buSzPts val="1100"/>
              <a:buFont typeface="Arial"/>
              <a:buNone/>
            </a:pPr>
            <a:r>
              <a:rPr b="1" lang="en"/>
              <a:t>function_name(params)</a:t>
            </a:r>
            <a:endParaRPr b="1"/>
          </a:p>
          <a:p>
            <a:pPr indent="0" lvl="0" marL="0">
              <a:spcBef>
                <a:spcPts val="0"/>
              </a:spcBef>
              <a:spcAft>
                <a:spcPts val="0"/>
              </a:spcAft>
              <a:buClr>
                <a:schemeClr val="dk1"/>
              </a:buClr>
              <a:buSzPts val="1100"/>
              <a:buFont typeface="Arial"/>
              <a:buNone/>
            </a:pPr>
            <a:r>
              <a:t/>
            </a:r>
            <a:endParaRPr b="1"/>
          </a:p>
          <a:p>
            <a:pPr indent="0" lvl="0" marL="0">
              <a:spcBef>
                <a:spcPts val="0"/>
              </a:spcBef>
              <a:spcAft>
                <a:spcPts val="0"/>
              </a:spcAft>
              <a:buClr>
                <a:schemeClr val="dk1"/>
              </a:buClr>
              <a:buSzPts val="1100"/>
              <a:buFont typeface="Arial"/>
              <a:buNone/>
            </a:pPr>
            <a:r>
              <a:rPr b="1" lang="en"/>
              <a:t># Scope and Lifetime of variables</a:t>
            </a:r>
            <a:endParaRPr b="1"/>
          </a:p>
          <a:p>
            <a:pPr indent="0" lvl="0" marL="0">
              <a:spcBef>
                <a:spcPts val="0"/>
              </a:spcBef>
              <a:spcAft>
                <a:spcPts val="0"/>
              </a:spcAft>
              <a:buClr>
                <a:schemeClr val="dk1"/>
              </a:buClr>
              <a:buSzPts val="1100"/>
              <a:buFont typeface="Arial"/>
              <a:buNone/>
            </a:pPr>
            <a:r>
              <a:rPr b="1" lang="en">
                <a:solidFill>
                  <a:srgbClr val="FF0000"/>
                </a:solidFill>
              </a:rPr>
              <a:t>def</a:t>
            </a:r>
            <a:r>
              <a:rPr b="1" lang="en"/>
              <a:t> my_func():</a:t>
            </a:r>
            <a:endParaRPr b="1"/>
          </a:p>
          <a:p>
            <a:pPr indent="0" lvl="0" marL="0">
              <a:spcBef>
                <a:spcPts val="0"/>
              </a:spcBef>
              <a:spcAft>
                <a:spcPts val="0"/>
              </a:spcAft>
              <a:buClr>
                <a:schemeClr val="dk1"/>
              </a:buClr>
              <a:buSzPts val="1100"/>
              <a:buFont typeface="Arial"/>
              <a:buNone/>
            </a:pPr>
            <a:r>
              <a:rPr b="1" lang="en"/>
              <a:t>	</a:t>
            </a:r>
            <a:r>
              <a:rPr lang="en"/>
              <a:t>x = 10</a:t>
            </a:r>
            <a:endParaRPr/>
          </a:p>
          <a:p>
            <a:pPr indent="0" lvl="0" marL="0">
              <a:spcBef>
                <a:spcPts val="0"/>
              </a:spcBef>
              <a:spcAft>
                <a:spcPts val="0"/>
              </a:spcAft>
              <a:buClr>
                <a:schemeClr val="dk1"/>
              </a:buClr>
              <a:buSzPts val="1100"/>
              <a:buFont typeface="Arial"/>
              <a:buNone/>
            </a:pPr>
            <a:r>
              <a:rPr lang="en"/>
              <a:t>	print("Value inside function:", x)</a:t>
            </a:r>
            <a:endParaRPr/>
          </a:p>
          <a:p>
            <a:pPr indent="0" lvl="0" marL="0">
              <a:spcBef>
                <a:spcPts val="0"/>
              </a:spcBef>
              <a:spcAft>
                <a:spcPts val="0"/>
              </a:spcAft>
              <a:buClr>
                <a:schemeClr val="dk1"/>
              </a:buClr>
              <a:buSzPts val="1100"/>
              <a:buFont typeface="Arial"/>
              <a:buNone/>
            </a:pPr>
            <a:r>
              <a:t/>
            </a:r>
            <a:endParaRPr b="1"/>
          </a:p>
          <a:p>
            <a:pPr indent="0" lvl="0" marL="0">
              <a:spcBef>
                <a:spcPts val="0"/>
              </a:spcBef>
              <a:spcAft>
                <a:spcPts val="0"/>
              </a:spcAft>
              <a:buClr>
                <a:schemeClr val="dk1"/>
              </a:buClr>
              <a:buSzPts val="1100"/>
              <a:buFont typeface="Arial"/>
              <a:buNone/>
            </a:pPr>
            <a:r>
              <a:rPr lang="en"/>
              <a:t>x = 20</a:t>
            </a:r>
            <a:endParaRPr/>
          </a:p>
          <a:p>
            <a:pPr indent="0" lvl="0" marL="0" rtl="0">
              <a:spcBef>
                <a:spcPts val="0"/>
              </a:spcBef>
              <a:spcAft>
                <a:spcPts val="0"/>
              </a:spcAft>
              <a:buNone/>
            </a:pPr>
            <a:r>
              <a:rPr b="1" lang="en"/>
              <a:t>my_func()</a:t>
            </a:r>
            <a:endParaRPr b="1"/>
          </a:p>
          <a:p>
            <a:pPr indent="0" lvl="0" marL="0">
              <a:spcBef>
                <a:spcPts val="0"/>
              </a:spcBef>
              <a:spcAft>
                <a:spcPts val="0"/>
              </a:spcAft>
              <a:buNone/>
            </a:pPr>
            <a:r>
              <a:rPr lang="en"/>
              <a:t>print("Value outside function:", 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98450" y="98450"/>
            <a:ext cx="8875800" cy="504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Char char="●"/>
            </a:pPr>
            <a:r>
              <a:rPr b="1" lang="en" sz="1600">
                <a:solidFill>
                  <a:srgbClr val="FF0000"/>
                </a:solidFill>
              </a:rPr>
              <a:t>map()</a:t>
            </a:r>
            <a:endParaRPr b="1" sz="1600">
              <a:solidFill>
                <a:srgbClr val="FF0000"/>
              </a:solidFill>
            </a:endParaRPr>
          </a:p>
          <a:p>
            <a:pPr indent="-317500" lvl="1" marL="914400" rtl="0" algn="l">
              <a:spcBef>
                <a:spcPts val="0"/>
              </a:spcBef>
              <a:spcAft>
                <a:spcPts val="0"/>
              </a:spcAft>
              <a:buSzPts val="1400"/>
              <a:buChar char="○"/>
            </a:pPr>
            <a:r>
              <a:rPr lang="en" sz="1400"/>
              <a:t>map() is a function that takes in two arguments: a function and a sequence iterable. In the form: map(function, sequence)</a:t>
            </a:r>
            <a:endParaRPr sz="1400"/>
          </a:p>
          <a:p>
            <a:pPr indent="-317500" lvl="1" marL="914400" rtl="0" algn="l">
              <a:spcBef>
                <a:spcPts val="0"/>
              </a:spcBef>
              <a:spcAft>
                <a:spcPts val="0"/>
              </a:spcAft>
              <a:buSzPts val="1400"/>
              <a:buChar char="○"/>
            </a:pPr>
            <a:r>
              <a:rPr lang="en" sz="1400"/>
              <a:t>map() applies the function to all the elements of the sequence. It returns a new list with the elements changed by function.</a:t>
            </a:r>
            <a:endParaRPr sz="1400"/>
          </a:p>
          <a:p>
            <a:pPr indent="0" lvl="0" marL="0" rtl="0">
              <a:spcBef>
                <a:spcPts val="0"/>
              </a:spcBef>
              <a:spcAft>
                <a:spcPts val="0"/>
              </a:spcAft>
              <a:buNone/>
            </a:pPr>
            <a:r>
              <a:t/>
            </a:r>
            <a:endParaRPr sz="1600"/>
          </a:p>
          <a:p>
            <a:pPr indent="-330200" lvl="0" marL="457200" algn="l">
              <a:spcBef>
                <a:spcPts val="0"/>
              </a:spcBef>
              <a:spcAft>
                <a:spcPts val="0"/>
              </a:spcAft>
              <a:buClr>
                <a:srgbClr val="FF0000"/>
              </a:buClr>
              <a:buSzPts val="1600"/>
              <a:buChar char="●"/>
            </a:pPr>
            <a:r>
              <a:rPr b="1" lang="en" sz="1600">
                <a:solidFill>
                  <a:srgbClr val="FF0000"/>
                </a:solidFill>
              </a:rPr>
              <a:t>filter()</a:t>
            </a:r>
            <a:endParaRPr b="1" sz="1600">
              <a:solidFill>
                <a:srgbClr val="FF0000"/>
              </a:solidFill>
            </a:endParaRPr>
          </a:p>
          <a:p>
            <a:pPr indent="-317500" lvl="1" marL="914400" algn="l">
              <a:spcBef>
                <a:spcPts val="0"/>
              </a:spcBef>
              <a:spcAft>
                <a:spcPts val="0"/>
              </a:spcAft>
              <a:buSzPts val="1400"/>
              <a:buChar char="○"/>
            </a:pPr>
            <a:r>
              <a:rPr lang="en" sz="1400"/>
              <a:t>The function filter(function, list) offers a convenient way to filter out all the elements of an iterable, for which the function returns True.</a:t>
            </a:r>
            <a:endParaRPr sz="1400"/>
          </a:p>
          <a:p>
            <a:pPr indent="-317500" lvl="1" marL="914400" rtl="0" algn="l">
              <a:spcBef>
                <a:spcPts val="0"/>
              </a:spcBef>
              <a:spcAft>
                <a:spcPts val="0"/>
              </a:spcAft>
              <a:buSzPts val="1400"/>
              <a:buChar char="○"/>
            </a:pPr>
            <a:r>
              <a:rPr lang="en" sz="1400"/>
              <a:t>The function filter(function(),l) needs a function as its first argument. The function needs to return a Boolean value (either True or False). This function will be applied to every element of the iterable. Only if the function returns True will the element of the iterable be included in the result.</a:t>
            </a:r>
            <a:endParaRPr sz="1400"/>
          </a:p>
          <a:p>
            <a:pPr indent="0" lvl="0" marL="457200" algn="l">
              <a:spcBef>
                <a:spcPts val="0"/>
              </a:spcBef>
              <a:spcAft>
                <a:spcPts val="0"/>
              </a:spcAft>
              <a:buNone/>
            </a:pPr>
            <a:r>
              <a:t/>
            </a:r>
            <a:endParaRPr sz="1600"/>
          </a:p>
          <a:p>
            <a:pPr indent="-330200" lvl="0" marL="457200" rtl="0" algn="l">
              <a:spcBef>
                <a:spcPts val="0"/>
              </a:spcBef>
              <a:spcAft>
                <a:spcPts val="0"/>
              </a:spcAft>
              <a:buClr>
                <a:srgbClr val="FF0000"/>
              </a:buClr>
              <a:buSzPts val="1600"/>
              <a:buChar char="●"/>
            </a:pPr>
            <a:r>
              <a:rPr b="1" lang="en" sz="1600">
                <a:solidFill>
                  <a:srgbClr val="FF0000"/>
                </a:solidFill>
              </a:rPr>
              <a:t>reduce</a:t>
            </a:r>
            <a:r>
              <a:rPr b="1" lang="en" sz="1600">
                <a:solidFill>
                  <a:srgbClr val="FF0000"/>
                </a:solidFill>
              </a:rPr>
              <a:t>()</a:t>
            </a:r>
            <a:endParaRPr b="1" sz="1600">
              <a:solidFill>
                <a:srgbClr val="FF0000"/>
              </a:solidFill>
            </a:endParaRPr>
          </a:p>
          <a:p>
            <a:pPr indent="-317500" lvl="1" marL="914400" rtl="0" algn="l">
              <a:spcBef>
                <a:spcPts val="0"/>
              </a:spcBef>
              <a:spcAft>
                <a:spcPts val="0"/>
              </a:spcAft>
              <a:buSzPts val="1400"/>
              <a:buChar char="○"/>
            </a:pPr>
            <a:r>
              <a:rPr lang="en" sz="1400"/>
              <a:t>The function reduce(function, sequence) continually applies the function to the sequence. It then returns a single value.</a:t>
            </a:r>
            <a:endParaRPr sz="1400"/>
          </a:p>
          <a:p>
            <a:pPr indent="-317500" lvl="1" marL="914400" rtl="0" algn="l">
              <a:spcBef>
                <a:spcPts val="0"/>
              </a:spcBef>
              <a:spcAft>
                <a:spcPts val="0"/>
              </a:spcAft>
              <a:buSzPts val="1400"/>
              <a:buChar char="○"/>
            </a:pPr>
            <a:r>
              <a:rPr lang="en" sz="1400"/>
              <a:t>If seq = [ s1, s2, s3, ... , sn ], calling reduce(function, sequence) works like this:</a:t>
            </a:r>
            <a:endParaRPr sz="1400"/>
          </a:p>
          <a:p>
            <a:pPr indent="457200" lvl="0" marL="457200" algn="l">
              <a:spcBef>
                <a:spcPts val="0"/>
              </a:spcBef>
              <a:spcAft>
                <a:spcPts val="0"/>
              </a:spcAft>
              <a:buNone/>
            </a:pPr>
            <a:r>
              <a:rPr lang="en" sz="1400"/>
              <a:t>At first the first two elements of seq will be applied to function, i.e. func(s1,s2)</a:t>
            </a:r>
            <a:endParaRPr sz="1400"/>
          </a:p>
          <a:p>
            <a:pPr indent="457200" lvl="0" marL="457200" algn="l">
              <a:spcBef>
                <a:spcPts val="0"/>
              </a:spcBef>
              <a:spcAft>
                <a:spcPts val="0"/>
              </a:spcAft>
              <a:buNone/>
            </a:pPr>
            <a:r>
              <a:rPr lang="en" sz="1400"/>
              <a:t>The list on which reduce() works looks now like this: [ function(s1, s2), s3, ... , sn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60625" y="60620"/>
            <a:ext cx="9010500" cy="500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Char char="●"/>
            </a:pPr>
            <a:r>
              <a:rPr b="1" lang="en" sz="1600">
                <a:solidFill>
                  <a:srgbClr val="FF0000"/>
                </a:solidFill>
              </a:rPr>
              <a:t>zip()</a:t>
            </a:r>
            <a:endParaRPr b="1" sz="1600">
              <a:solidFill>
                <a:srgbClr val="FF0000"/>
              </a:solidFill>
            </a:endParaRPr>
          </a:p>
          <a:p>
            <a:pPr indent="-330200" lvl="1" marL="914400" rtl="0" algn="l">
              <a:spcBef>
                <a:spcPts val="0"/>
              </a:spcBef>
              <a:spcAft>
                <a:spcPts val="0"/>
              </a:spcAft>
              <a:buSzPts val="1600"/>
              <a:buChar char="○"/>
            </a:pPr>
            <a:r>
              <a:rPr lang="en" sz="1600"/>
              <a:t>zip() makes an iterator that aggregates elements from each of the iterables.</a:t>
            </a:r>
            <a:endParaRPr sz="1600"/>
          </a:p>
          <a:p>
            <a:pPr indent="-330200" lvl="1" marL="914400" rtl="0" algn="l">
              <a:spcBef>
                <a:spcPts val="0"/>
              </a:spcBef>
              <a:spcAft>
                <a:spcPts val="0"/>
              </a:spcAft>
              <a:buSzPts val="1600"/>
              <a:buChar char="○"/>
            </a:pPr>
            <a:r>
              <a:rPr lang="en" sz="1600"/>
              <a:t>Returns iterators of tuples.</a:t>
            </a:r>
            <a:endParaRPr sz="1600"/>
          </a:p>
          <a:p>
            <a:pPr indent="0" lvl="0" marL="0" rtl="0" algn="l">
              <a:spcBef>
                <a:spcPts val="0"/>
              </a:spcBef>
              <a:spcAft>
                <a:spcPts val="0"/>
              </a:spcAft>
              <a:buNone/>
            </a:pPr>
            <a:r>
              <a:t/>
            </a:r>
            <a:endParaRPr sz="1600"/>
          </a:p>
          <a:p>
            <a:pPr indent="-330200" lvl="0" marL="457200" rtl="0" algn="l">
              <a:spcBef>
                <a:spcPts val="0"/>
              </a:spcBef>
              <a:spcAft>
                <a:spcPts val="0"/>
              </a:spcAft>
              <a:buClr>
                <a:srgbClr val="FF0000"/>
              </a:buClr>
              <a:buSzPts val="1600"/>
              <a:buChar char="●"/>
            </a:pPr>
            <a:r>
              <a:rPr b="1" lang="en" sz="1600">
                <a:solidFill>
                  <a:srgbClr val="FF0000"/>
                </a:solidFill>
              </a:rPr>
              <a:t>e</a:t>
            </a:r>
            <a:r>
              <a:rPr b="1" lang="en" sz="1600">
                <a:solidFill>
                  <a:srgbClr val="FF0000"/>
                </a:solidFill>
              </a:rPr>
              <a:t>numerate()</a:t>
            </a:r>
            <a:endParaRPr b="1" sz="1600">
              <a:solidFill>
                <a:srgbClr val="FF0000"/>
              </a:solidFill>
            </a:endParaRPr>
          </a:p>
          <a:p>
            <a:pPr indent="-330200" lvl="1" marL="914400" rtl="0" algn="l">
              <a:spcBef>
                <a:spcPts val="0"/>
              </a:spcBef>
              <a:spcAft>
                <a:spcPts val="0"/>
              </a:spcAft>
              <a:buSzPts val="1600"/>
              <a:buChar char="○"/>
            </a:pPr>
            <a:r>
              <a:rPr lang="en" sz="1600"/>
              <a:t>Enumerate allows you to keep a count as you iterate through an object. It does this by returning a tuple in the form (count,element)</a:t>
            </a:r>
            <a:endParaRPr sz="1600"/>
          </a:p>
          <a:p>
            <a:pPr indent="-330200" lvl="1" marL="914400" rtl="0" algn="l">
              <a:spcBef>
                <a:spcPts val="0"/>
              </a:spcBef>
              <a:spcAft>
                <a:spcPts val="0"/>
              </a:spcAft>
              <a:buSzPts val="1600"/>
              <a:buChar char="○"/>
            </a:pPr>
            <a:r>
              <a:t/>
            </a:r>
            <a:endParaRPr sz="1600"/>
          </a:p>
          <a:p>
            <a:pPr indent="-330200" lvl="0" marL="457200" rtl="0" algn="l">
              <a:spcBef>
                <a:spcPts val="0"/>
              </a:spcBef>
              <a:spcAft>
                <a:spcPts val="0"/>
              </a:spcAft>
              <a:buClr>
                <a:srgbClr val="FF0000"/>
              </a:buClr>
              <a:buSzPts val="1600"/>
              <a:buChar char="●"/>
            </a:pPr>
            <a:r>
              <a:rPr b="1" lang="en" sz="1600">
                <a:solidFill>
                  <a:srgbClr val="FF0000"/>
                </a:solidFill>
              </a:rPr>
              <a:t>Anonymous functions  / Lambda expressions</a:t>
            </a:r>
            <a:endParaRPr b="1" sz="1600">
              <a:solidFill>
                <a:srgbClr val="FF0000"/>
              </a:solidFill>
            </a:endParaRPr>
          </a:p>
          <a:p>
            <a:pPr indent="-330200" lvl="1" marL="914400" rtl="0" algn="l">
              <a:spcBef>
                <a:spcPts val="0"/>
              </a:spcBef>
              <a:spcAft>
                <a:spcPts val="0"/>
              </a:spcAft>
              <a:buSzPts val="1600"/>
              <a:buChar char="○"/>
            </a:pPr>
            <a:r>
              <a:rPr lang="en" sz="1600"/>
              <a:t>One of Pythons most useful  tools is the lambda expression.</a:t>
            </a:r>
            <a:endParaRPr sz="1600"/>
          </a:p>
          <a:p>
            <a:pPr indent="-330200" lvl="1" marL="914400" rtl="0" algn="l">
              <a:spcBef>
                <a:spcPts val="0"/>
              </a:spcBef>
              <a:spcAft>
                <a:spcPts val="0"/>
              </a:spcAft>
              <a:buSzPts val="1600"/>
              <a:buChar char="○"/>
            </a:pPr>
            <a:r>
              <a:rPr lang="en" sz="1600"/>
              <a:t>Lambda expressions allow us to create "anonymous" functions. This basically means we can quickly make ad-hoc functions without needing to properly define a function using def.</a:t>
            </a:r>
            <a:endParaRPr sz="1600"/>
          </a:p>
          <a:p>
            <a:pPr indent="-330200" lvl="1" marL="914400" rtl="0" algn="l">
              <a:spcBef>
                <a:spcPts val="0"/>
              </a:spcBef>
              <a:spcAft>
                <a:spcPts val="0"/>
              </a:spcAft>
              <a:buSzPts val="1600"/>
              <a:buChar char="○"/>
            </a:pPr>
            <a:r>
              <a:rPr lang="en" sz="1600"/>
              <a:t>Key difference that makes lambda useful in specialized roles:</a:t>
            </a:r>
            <a:endParaRPr sz="1600"/>
          </a:p>
          <a:p>
            <a:pPr indent="457200" lvl="0" marL="457200" rtl="0" algn="l">
              <a:spcBef>
                <a:spcPts val="0"/>
              </a:spcBef>
              <a:spcAft>
                <a:spcPts val="0"/>
              </a:spcAft>
              <a:buNone/>
            </a:pPr>
            <a:r>
              <a:rPr lang="en" sz="1600"/>
              <a:t>lambda's body is a single expression, not a block of statements.</a:t>
            </a:r>
            <a:endParaRPr sz="1600"/>
          </a:p>
          <a:p>
            <a:pPr indent="-330200" lvl="1" marL="914400" rtl="0" algn="l">
              <a:spcBef>
                <a:spcPts val="0"/>
              </a:spcBef>
              <a:spcAft>
                <a:spcPts val="0"/>
              </a:spcAft>
              <a:buSzPts val="1600"/>
              <a:buChar char="○"/>
            </a:pPr>
            <a:r>
              <a:rPr lang="en" sz="1600"/>
              <a:t>Lambda args: expression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73825" y="61525"/>
            <a:ext cx="8994900" cy="5082000"/>
          </a:xfrm>
          <a:prstGeom prst="rect">
            <a:avLst/>
          </a:prstGeom>
        </p:spPr>
        <p:txBody>
          <a:bodyPr anchorCtr="0" anchor="t" bIns="91425" lIns="91425" spcFirstLastPara="1" rIns="91425" wrap="square" tIns="91425">
            <a:noAutofit/>
          </a:bodyPr>
          <a:lstStyle/>
          <a:p>
            <a:pPr indent="-330200" lvl="0" marL="457200" algn="l">
              <a:spcBef>
                <a:spcPts val="0"/>
              </a:spcBef>
              <a:spcAft>
                <a:spcPts val="0"/>
              </a:spcAft>
              <a:buClr>
                <a:srgbClr val="FF0000"/>
              </a:buClr>
              <a:buSzPts val="1600"/>
              <a:buChar char="●"/>
            </a:pPr>
            <a:r>
              <a:rPr b="1" lang="en" sz="1600">
                <a:solidFill>
                  <a:srgbClr val="FF0000"/>
                </a:solidFill>
              </a:rPr>
              <a:t>Python Iterators</a:t>
            </a:r>
            <a:endParaRPr b="1" sz="1600">
              <a:solidFill>
                <a:srgbClr val="FF0000"/>
              </a:solidFill>
            </a:endParaRPr>
          </a:p>
          <a:p>
            <a:pPr indent="-317500" lvl="1" marL="914400" algn="l">
              <a:spcBef>
                <a:spcPts val="0"/>
              </a:spcBef>
              <a:spcAft>
                <a:spcPts val="0"/>
              </a:spcAft>
              <a:buSzPts val="1400"/>
              <a:buChar char="○"/>
            </a:pPr>
            <a:r>
              <a:rPr lang="en" sz="1400"/>
              <a:t>Iterators are the objects / containers over which one can traverse. They can be iterated upon. The object will return you data, one element at a time.</a:t>
            </a:r>
            <a:endParaRPr sz="1400"/>
          </a:p>
          <a:p>
            <a:pPr indent="-317500" lvl="1" marL="914400" algn="l">
              <a:spcBef>
                <a:spcPts val="0"/>
              </a:spcBef>
              <a:spcAft>
                <a:spcPts val="0"/>
              </a:spcAft>
              <a:buSzPts val="1400"/>
              <a:buChar char="○"/>
            </a:pPr>
            <a:r>
              <a:rPr lang="en" sz="1400"/>
              <a:t>Python iterator object must implement 2 special methods, __iter__() and __next__() collectively called as Iterator protocol.</a:t>
            </a:r>
            <a:endParaRPr sz="1400"/>
          </a:p>
          <a:p>
            <a:pPr indent="-317500" lvl="1" marL="914400" algn="l">
              <a:spcBef>
                <a:spcPts val="0"/>
              </a:spcBef>
              <a:spcAft>
                <a:spcPts val="0"/>
              </a:spcAft>
              <a:buSzPts val="1400"/>
              <a:buChar char="○"/>
            </a:pPr>
            <a:r>
              <a:rPr lang="en" sz="1400"/>
              <a:t>An object is called iterable if we can get iterator from it, Most built-in containers in Python like list, tuple, string etc are iterables.</a:t>
            </a:r>
            <a:endParaRPr sz="1400"/>
          </a:p>
          <a:p>
            <a:pPr indent="0" lvl="0" marL="0" algn="l">
              <a:spcBef>
                <a:spcPts val="0"/>
              </a:spcBef>
              <a:spcAft>
                <a:spcPts val="0"/>
              </a:spcAft>
              <a:buNone/>
            </a:pPr>
            <a:r>
              <a:rPr lang="en" sz="1600"/>
              <a:t>Lets code</a:t>
            </a:r>
            <a:endParaRPr sz="1600"/>
          </a:p>
          <a:p>
            <a:pPr indent="0" lvl="0" marL="0" algn="l">
              <a:spcBef>
                <a:spcPts val="0"/>
              </a:spcBef>
              <a:spcAft>
                <a:spcPts val="0"/>
              </a:spcAft>
              <a:buNone/>
            </a:pPr>
            <a:r>
              <a:t/>
            </a:r>
            <a:endParaRPr sz="1600"/>
          </a:p>
          <a:p>
            <a:pPr indent="-330200" lvl="0" marL="457200" algn="l">
              <a:spcBef>
                <a:spcPts val="0"/>
              </a:spcBef>
              <a:spcAft>
                <a:spcPts val="0"/>
              </a:spcAft>
              <a:buClr>
                <a:srgbClr val="FF0000"/>
              </a:buClr>
              <a:buSzPts val="1600"/>
              <a:buChar char="●"/>
            </a:pPr>
            <a:r>
              <a:rPr b="1" lang="en" sz="1600">
                <a:solidFill>
                  <a:srgbClr val="FF0000"/>
                </a:solidFill>
              </a:rPr>
              <a:t>Python generator functions</a:t>
            </a:r>
            <a:endParaRPr b="1" sz="1600">
              <a:solidFill>
                <a:srgbClr val="FF0000"/>
              </a:solidFill>
            </a:endParaRPr>
          </a:p>
          <a:p>
            <a:pPr indent="-317500" lvl="1" marL="914400" rtl="0" algn="l">
              <a:spcBef>
                <a:spcPts val="0"/>
              </a:spcBef>
              <a:spcAft>
                <a:spcPts val="0"/>
              </a:spcAft>
              <a:buSzPts val="1400"/>
              <a:buChar char="○"/>
            </a:pPr>
            <a:r>
              <a:rPr lang="en" sz="1400"/>
              <a:t>There is a lot of overhead in building an iterator in Python.</a:t>
            </a:r>
            <a:endParaRPr sz="1400"/>
          </a:p>
          <a:p>
            <a:pPr indent="-317500" lvl="1" marL="914400" rtl="0" algn="l">
              <a:spcBef>
                <a:spcPts val="0"/>
              </a:spcBef>
              <a:spcAft>
                <a:spcPts val="0"/>
              </a:spcAft>
              <a:buSzPts val="1400"/>
              <a:buChar char="○"/>
            </a:pPr>
            <a:r>
              <a:rPr lang="en" sz="1400"/>
              <a:t>Generator comes into rescue in such situations.</a:t>
            </a:r>
            <a:endParaRPr sz="1400"/>
          </a:p>
          <a:p>
            <a:pPr indent="-317500" lvl="1" marL="914400" rtl="0" algn="l">
              <a:spcBef>
                <a:spcPts val="0"/>
              </a:spcBef>
              <a:spcAft>
                <a:spcPts val="0"/>
              </a:spcAft>
              <a:buSzPts val="1400"/>
              <a:buChar char="○"/>
            </a:pPr>
            <a:r>
              <a:rPr lang="en" sz="1400"/>
              <a:t>Python generators are a simple way of creating iterators. All the overhead we mentioned above are automatically handled by generators in Python.</a:t>
            </a:r>
            <a:endParaRPr sz="1400"/>
          </a:p>
          <a:p>
            <a:pPr indent="-317500" lvl="1" marL="914400" rtl="0" algn="l">
              <a:spcBef>
                <a:spcPts val="0"/>
              </a:spcBef>
              <a:spcAft>
                <a:spcPts val="0"/>
              </a:spcAft>
              <a:buSzPts val="1400"/>
              <a:buChar char="○"/>
            </a:pPr>
            <a:r>
              <a:rPr lang="en" sz="1400"/>
              <a:t>Defining a normal function with yield statement instead of a return statement.</a:t>
            </a:r>
            <a:endParaRPr sz="1400"/>
          </a:p>
          <a:p>
            <a:pPr indent="0" lvl="0" marL="0" rtl="0" algn="l">
              <a:spcBef>
                <a:spcPts val="0"/>
              </a:spcBef>
              <a:spcAft>
                <a:spcPts val="0"/>
              </a:spcAft>
              <a:buNone/>
            </a:pPr>
            <a:r>
              <a:t/>
            </a:r>
            <a:endParaRPr sz="1600"/>
          </a:p>
          <a:p>
            <a:pPr indent="-330200" lvl="0" marL="457200" rtl="0" algn="l">
              <a:spcBef>
                <a:spcPts val="0"/>
              </a:spcBef>
              <a:spcAft>
                <a:spcPts val="0"/>
              </a:spcAft>
              <a:buClr>
                <a:srgbClr val="FF0000"/>
              </a:buClr>
              <a:buSzPts val="1600"/>
              <a:buChar char="●"/>
            </a:pPr>
            <a:r>
              <a:rPr b="1" lang="en" sz="1600">
                <a:solidFill>
                  <a:srgbClr val="FF0000"/>
                </a:solidFill>
              </a:rPr>
              <a:t>Advantages of generators</a:t>
            </a:r>
            <a:endParaRPr b="1" sz="1600">
              <a:solidFill>
                <a:srgbClr val="FF0000"/>
              </a:solidFill>
            </a:endParaRPr>
          </a:p>
          <a:p>
            <a:pPr indent="-317500" lvl="1" marL="914400" rtl="0" algn="l">
              <a:spcBef>
                <a:spcPts val="0"/>
              </a:spcBef>
              <a:spcAft>
                <a:spcPts val="0"/>
              </a:spcAft>
              <a:buSzPts val="1400"/>
              <a:buChar char="○"/>
            </a:pPr>
            <a:r>
              <a:rPr lang="en" sz="1400"/>
              <a:t>Easy to implement</a:t>
            </a:r>
            <a:endParaRPr sz="1400"/>
          </a:p>
          <a:p>
            <a:pPr indent="-317500" lvl="1" marL="914400" rtl="0" algn="l">
              <a:spcBef>
                <a:spcPts val="0"/>
              </a:spcBef>
              <a:spcAft>
                <a:spcPts val="0"/>
              </a:spcAft>
              <a:buSzPts val="1400"/>
              <a:buChar char="○"/>
            </a:pPr>
            <a:r>
              <a:rPr lang="en" sz="1400"/>
              <a:t>Memory efficient</a:t>
            </a:r>
            <a:endParaRPr sz="1400"/>
          </a:p>
          <a:p>
            <a:pPr indent="-317500" lvl="1" marL="914400" algn="l">
              <a:spcBef>
                <a:spcPts val="0"/>
              </a:spcBef>
              <a:spcAft>
                <a:spcPts val="0"/>
              </a:spcAft>
              <a:buSzPts val="1400"/>
              <a:buChar char="○"/>
            </a:pPr>
            <a:r>
              <a:rPr lang="en" sz="1400"/>
              <a:t>Represent infinite stream</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73825" y="49220"/>
            <a:ext cx="9007200" cy="5032800"/>
          </a:xfrm>
          <a:prstGeom prst="rect">
            <a:avLst/>
          </a:prstGeom>
        </p:spPr>
        <p:txBody>
          <a:bodyPr anchorCtr="0" anchor="t" bIns="91425" lIns="91425" spcFirstLastPara="1" rIns="91425" wrap="square" tIns="91425">
            <a:noAutofit/>
          </a:bodyPr>
          <a:lstStyle/>
          <a:p>
            <a:pPr indent="-330200" lvl="0" marL="457200" algn="l">
              <a:spcBef>
                <a:spcPts val="0"/>
              </a:spcBef>
              <a:spcAft>
                <a:spcPts val="0"/>
              </a:spcAft>
              <a:buClr>
                <a:srgbClr val="FF0000"/>
              </a:buClr>
              <a:buSzPts val="1600"/>
              <a:buChar char="●"/>
            </a:pPr>
            <a:r>
              <a:rPr b="1" lang="en" sz="1600">
                <a:solidFill>
                  <a:srgbClr val="FF0000"/>
                </a:solidFill>
              </a:rPr>
              <a:t>Python decorators</a:t>
            </a:r>
            <a:endParaRPr b="1" sz="1600">
              <a:solidFill>
                <a:srgbClr val="FF0000"/>
              </a:solidFill>
            </a:endParaRPr>
          </a:p>
          <a:p>
            <a:pPr indent="-330200" lvl="1" marL="914400" algn="l">
              <a:spcBef>
                <a:spcPts val="0"/>
              </a:spcBef>
              <a:spcAft>
                <a:spcPts val="0"/>
              </a:spcAft>
              <a:buSzPts val="1600"/>
              <a:buChar char="○"/>
            </a:pPr>
            <a:r>
              <a:rPr lang="en" sz="1600"/>
              <a:t>A decorator takes in a function, adds some more functionality and returns it.</a:t>
            </a:r>
            <a:endParaRPr sz="1600"/>
          </a:p>
          <a:p>
            <a:pPr indent="-330200" lvl="0" marL="457200" rtl="0" algn="l">
              <a:spcBef>
                <a:spcPts val="0"/>
              </a:spcBef>
              <a:spcAft>
                <a:spcPts val="0"/>
              </a:spcAft>
              <a:buClr>
                <a:srgbClr val="FF0000"/>
              </a:buClr>
              <a:buSzPts val="1600"/>
              <a:buChar char="●"/>
            </a:pPr>
            <a:r>
              <a:rPr b="1" lang="en" sz="1600">
                <a:solidFill>
                  <a:srgbClr val="FF0000"/>
                </a:solidFill>
              </a:rPr>
              <a:t>Pre-requisites</a:t>
            </a:r>
            <a:endParaRPr b="1" sz="1600">
              <a:solidFill>
                <a:srgbClr val="FF0000"/>
              </a:solidFill>
            </a:endParaRPr>
          </a:p>
          <a:p>
            <a:pPr indent="-330200" lvl="1" marL="914400" algn="l">
              <a:spcBef>
                <a:spcPts val="0"/>
              </a:spcBef>
              <a:spcAft>
                <a:spcPts val="0"/>
              </a:spcAft>
              <a:buSzPts val="1600"/>
              <a:buChar char="○"/>
            </a:pPr>
            <a:r>
              <a:rPr lang="en" sz="1600"/>
              <a:t>Everything in python is object(functions are no exceptions)</a:t>
            </a:r>
            <a:endParaRPr sz="1600"/>
          </a:p>
          <a:p>
            <a:pPr indent="-330200" lvl="1" marL="914400" algn="l">
              <a:spcBef>
                <a:spcPts val="0"/>
              </a:spcBef>
              <a:spcAft>
                <a:spcPts val="0"/>
              </a:spcAft>
              <a:buSzPts val="1600"/>
              <a:buChar char="○"/>
            </a:pPr>
            <a:r>
              <a:rPr lang="en" sz="1600"/>
              <a:t>Higher order functions</a:t>
            </a:r>
            <a:endParaRPr sz="1600"/>
          </a:p>
          <a:p>
            <a:pPr indent="-330200" lvl="1" marL="914400" rtl="0" algn="l">
              <a:spcBef>
                <a:spcPts val="0"/>
              </a:spcBef>
              <a:spcAft>
                <a:spcPts val="0"/>
              </a:spcAft>
              <a:buSzPts val="1600"/>
              <a:buChar char="○"/>
            </a:pPr>
            <a:r>
              <a:rPr lang="en" sz="1600"/>
              <a:t>Use @ symbol along with the name of the decorator function and place it above the definition of the function to be decorated.</a:t>
            </a:r>
            <a:endParaRPr sz="1600"/>
          </a:p>
          <a:p>
            <a:pPr indent="-330200" lvl="1" marL="914400" algn="l">
              <a:spcBef>
                <a:spcPts val="0"/>
              </a:spcBef>
              <a:spcAft>
                <a:spcPts val="0"/>
              </a:spcAft>
              <a:buSzPts val="1600"/>
              <a:buChar char="○"/>
            </a:pPr>
            <a:r>
              <a:rPr lang="en" sz="1600"/>
              <a:t>Heavily used in Web frameworks like Django, flask</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6125" y="49220"/>
            <a:ext cx="8970300" cy="503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Char char="●"/>
            </a:pPr>
            <a:r>
              <a:rPr b="1" lang="en" sz="1600">
                <a:solidFill>
                  <a:srgbClr val="FF0000"/>
                </a:solidFill>
              </a:rPr>
              <a:t>Advance Data Structures</a:t>
            </a:r>
            <a:endParaRPr b="1" sz="1600">
              <a:solidFill>
                <a:srgbClr val="FF0000"/>
              </a:solidFill>
            </a:endParaRPr>
          </a:p>
          <a:p>
            <a:pPr indent="-330200" lvl="0" marL="457200" rtl="0" algn="l">
              <a:spcBef>
                <a:spcPts val="0"/>
              </a:spcBef>
              <a:spcAft>
                <a:spcPts val="0"/>
              </a:spcAft>
              <a:buSzPts val="1600"/>
              <a:buChar char="●"/>
            </a:pPr>
            <a:r>
              <a:rPr lang="en" sz="1600"/>
              <a:t>Collection Module</a:t>
            </a:r>
            <a:endParaRPr sz="1600"/>
          </a:p>
          <a:p>
            <a:pPr indent="-330200" lvl="1" marL="914400" rtl="0" algn="l">
              <a:spcBef>
                <a:spcPts val="0"/>
              </a:spcBef>
              <a:spcAft>
                <a:spcPts val="0"/>
              </a:spcAft>
              <a:buClr>
                <a:srgbClr val="FF0000"/>
              </a:buClr>
              <a:buSzPts val="1600"/>
              <a:buChar char="○"/>
            </a:pPr>
            <a:r>
              <a:rPr b="1" lang="en" sz="1600">
                <a:solidFill>
                  <a:srgbClr val="FF0000"/>
                </a:solidFill>
              </a:rPr>
              <a:t>Counter</a:t>
            </a:r>
            <a:endParaRPr b="1" sz="1600">
              <a:solidFill>
                <a:srgbClr val="FF0000"/>
              </a:solidFill>
            </a:endParaRPr>
          </a:p>
          <a:p>
            <a:pPr indent="-330200" lvl="2" marL="1371600" rtl="0" algn="l">
              <a:spcBef>
                <a:spcPts val="0"/>
              </a:spcBef>
              <a:spcAft>
                <a:spcPts val="0"/>
              </a:spcAft>
              <a:buSzPts val="1600"/>
              <a:buChar char="■"/>
            </a:pPr>
            <a:r>
              <a:rPr lang="en" sz="1600"/>
              <a:t>Helps us to track the number of occurances of equivalent items in the container.</a:t>
            </a:r>
            <a:endParaRPr sz="1600"/>
          </a:p>
          <a:p>
            <a:pPr indent="-330200" lvl="1" marL="914400" rtl="0" algn="l">
              <a:spcBef>
                <a:spcPts val="0"/>
              </a:spcBef>
              <a:spcAft>
                <a:spcPts val="0"/>
              </a:spcAft>
              <a:buClr>
                <a:srgbClr val="FF0000"/>
              </a:buClr>
              <a:buSzPts val="1600"/>
              <a:buChar char="○"/>
            </a:pPr>
            <a:r>
              <a:rPr b="1" lang="en" sz="1600">
                <a:solidFill>
                  <a:srgbClr val="FF0000"/>
                </a:solidFill>
              </a:rPr>
              <a:t>DefaultDict</a:t>
            </a:r>
            <a:endParaRPr b="1" sz="1600">
              <a:solidFill>
                <a:srgbClr val="FF0000"/>
              </a:solidFill>
            </a:endParaRPr>
          </a:p>
          <a:p>
            <a:pPr indent="-330200" lvl="2" marL="1371600" rtl="0" algn="l">
              <a:spcBef>
                <a:spcPts val="0"/>
              </a:spcBef>
              <a:spcAft>
                <a:spcPts val="0"/>
              </a:spcAft>
              <a:buSzPts val="1600"/>
              <a:buChar char="■"/>
            </a:pPr>
            <a:r>
              <a:rPr lang="en" sz="1600"/>
              <a:t>Lets the caller specify the default upfront value when the container is initialized.</a:t>
            </a:r>
            <a:endParaRPr sz="1600"/>
          </a:p>
          <a:p>
            <a:pPr indent="-330200" lvl="1" marL="914400" rtl="0" algn="l">
              <a:spcBef>
                <a:spcPts val="0"/>
              </a:spcBef>
              <a:spcAft>
                <a:spcPts val="0"/>
              </a:spcAft>
              <a:buClr>
                <a:srgbClr val="FF0000"/>
              </a:buClr>
              <a:buSzPts val="1600"/>
              <a:buChar char="○"/>
            </a:pPr>
            <a:r>
              <a:rPr b="1" lang="en" sz="1600">
                <a:solidFill>
                  <a:srgbClr val="FF0000"/>
                </a:solidFill>
              </a:rPr>
              <a:t>Deque</a:t>
            </a:r>
            <a:endParaRPr b="1" sz="1600">
              <a:solidFill>
                <a:srgbClr val="FF0000"/>
              </a:solidFill>
            </a:endParaRPr>
          </a:p>
          <a:p>
            <a:pPr indent="-330200" lvl="2" marL="1371600" rtl="0" algn="l">
              <a:spcBef>
                <a:spcPts val="0"/>
              </a:spcBef>
              <a:spcAft>
                <a:spcPts val="0"/>
              </a:spcAft>
              <a:buSzPts val="1600"/>
              <a:buChar char="■"/>
            </a:pPr>
            <a:r>
              <a:rPr lang="en" sz="1600"/>
              <a:t>Its a double ended queue that allows the addition or removal of items from the either end.</a:t>
            </a:r>
            <a:endParaRPr sz="1600"/>
          </a:p>
          <a:p>
            <a:pPr indent="-330200" lvl="1" marL="914400" rtl="0" algn="l">
              <a:spcBef>
                <a:spcPts val="0"/>
              </a:spcBef>
              <a:spcAft>
                <a:spcPts val="0"/>
              </a:spcAft>
              <a:buClr>
                <a:srgbClr val="FF0000"/>
              </a:buClr>
              <a:buSzPts val="1600"/>
              <a:buChar char="○"/>
            </a:pPr>
            <a:r>
              <a:rPr b="1" lang="en" sz="1600">
                <a:solidFill>
                  <a:srgbClr val="FF0000"/>
                </a:solidFill>
              </a:rPr>
              <a:t>Namedtuples</a:t>
            </a:r>
            <a:endParaRPr b="1" sz="1600">
              <a:solidFill>
                <a:srgbClr val="FF0000"/>
              </a:solidFill>
            </a:endParaRPr>
          </a:p>
          <a:p>
            <a:pPr indent="-330200" lvl="2" marL="1371600" rtl="0" algn="l">
              <a:spcBef>
                <a:spcPts val="0"/>
              </a:spcBef>
              <a:spcAft>
                <a:spcPts val="0"/>
              </a:spcAft>
              <a:buSzPts val="1600"/>
              <a:buChar char="■"/>
            </a:pPr>
            <a:r>
              <a:rPr lang="en" sz="1600"/>
              <a:t>They turn the tuples into convenient containers, You can specify columnar names for the items.</a:t>
            </a:r>
            <a:endParaRPr sz="1600"/>
          </a:p>
          <a:p>
            <a:pPr indent="-330200" lvl="1" marL="914400" rtl="0" algn="l">
              <a:spcBef>
                <a:spcPts val="0"/>
              </a:spcBef>
              <a:spcAft>
                <a:spcPts val="0"/>
              </a:spcAft>
              <a:buClr>
                <a:srgbClr val="FF0000"/>
              </a:buClr>
              <a:buSzPts val="1600"/>
              <a:buChar char="○"/>
            </a:pPr>
            <a:r>
              <a:rPr b="1" lang="en" sz="1600">
                <a:solidFill>
                  <a:srgbClr val="FF0000"/>
                </a:solidFill>
              </a:rPr>
              <a:t>OrderedDict</a:t>
            </a:r>
            <a:endParaRPr b="1" sz="1600">
              <a:solidFill>
                <a:srgbClr val="FF0000"/>
              </a:solidFill>
            </a:endParaRPr>
          </a:p>
          <a:p>
            <a:pPr indent="-330200" lvl="2" marL="1371600" rtl="0" algn="l">
              <a:spcBef>
                <a:spcPts val="0"/>
              </a:spcBef>
              <a:spcAft>
                <a:spcPts val="0"/>
              </a:spcAft>
              <a:buSzPts val="1600"/>
              <a:buChar char="■"/>
            </a:pPr>
            <a:r>
              <a:rPr lang="en" sz="1600"/>
              <a:t>It remembers the sequence in which items are added to it.</a:t>
            </a:r>
            <a:endParaRPr sz="1600"/>
          </a:p>
          <a:p>
            <a:pPr indent="0" lvl="0" marL="0" algn="l">
              <a:spcBef>
                <a:spcPts val="0"/>
              </a:spcBef>
              <a:spcAft>
                <a:spcPts val="0"/>
              </a:spcAft>
              <a:buNone/>
            </a:pPr>
            <a:r>
              <a:rPr lang="en" sz="1600"/>
              <a:t>	Live Coding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61525" y="49220"/>
            <a:ext cx="9007200" cy="500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0000"/>
              </a:buClr>
              <a:buSzPts val="1600"/>
              <a:buChar char="●"/>
            </a:pPr>
            <a:r>
              <a:rPr lang="en" sz="1600">
                <a:solidFill>
                  <a:srgbClr val="FF0000"/>
                </a:solidFill>
              </a:rPr>
              <a:t>Unit Testing</a:t>
            </a:r>
            <a:endParaRPr sz="1600">
              <a:solidFill>
                <a:srgbClr val="FF0000"/>
              </a:solidFill>
            </a:endParaRPr>
          </a:p>
          <a:p>
            <a:pPr indent="0" lvl="0" marL="0" rtl="0">
              <a:spcBef>
                <a:spcPts val="0"/>
              </a:spcBef>
              <a:spcAft>
                <a:spcPts val="0"/>
              </a:spcAft>
              <a:buNone/>
            </a:pPr>
            <a:r>
              <a:t/>
            </a:r>
            <a:endParaRPr sz="1600"/>
          </a:p>
          <a:p>
            <a:pPr indent="0" lvl="0" marL="0">
              <a:spcBef>
                <a:spcPts val="0"/>
              </a:spcBef>
              <a:spcAft>
                <a:spcPts val="0"/>
              </a:spcAft>
              <a:buNone/>
            </a:pPr>
            <a:r>
              <a:t/>
            </a:r>
            <a:endParaRPr sz="1600"/>
          </a:p>
        </p:txBody>
      </p:sp>
      <p:pic>
        <p:nvPicPr>
          <p:cNvPr id="99" name="Shape 99"/>
          <p:cNvPicPr preferRelativeResize="0"/>
          <p:nvPr/>
        </p:nvPicPr>
        <p:blipFill>
          <a:blip r:embed="rId3">
            <a:alphaModFix/>
          </a:blip>
          <a:stretch>
            <a:fillRect/>
          </a:stretch>
        </p:blipFill>
        <p:spPr>
          <a:xfrm>
            <a:off x="541400" y="486525"/>
            <a:ext cx="6753799" cy="432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