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2022" y="-156"/>
      </p:cViewPr>
      <p:guideLst>
        <p:guide orient="horz" pos="2160"/>
        <p:guide pos="2880"/>
      </p:guideLst>
    </p:cSldViewPr>
  </p:slideViewPr>
  <p:notesTextViewPr>
    <p:cViewPr>
      <p:scale>
        <a:sx n="1" d="1"/>
        <a:sy n="1" d="1"/>
      </p:scale>
      <p:origin x="0" y="0"/>
    </p:cViewPr>
  </p:notesTextViewPr>
  <p:sorterViewPr>
    <p:cViewPr>
      <p:scale>
        <a:sx n="100" d="100"/>
        <a:sy n="100" d="100"/>
      </p:scale>
      <p:origin x="0" y="6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450C16-1DBA-435E-9C84-644986413045}" type="datetimeFigureOut">
              <a:rPr lang="en-IN" smtClean="0"/>
              <a:t>15-07-2024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7D4D6F-20D4-44F0-8504-3CD279A4EE87}" type="slidenum">
              <a:rPr lang="en-IN" smtClean="0"/>
              <a:t>‹#›</a:t>
            </a:fld>
            <a:endParaRPr lang="en-IN"/>
          </a:p>
        </p:txBody>
      </p:sp>
    </p:spTree>
    <p:extLst>
      <p:ext uri="{BB962C8B-B14F-4D97-AF65-F5344CB8AC3E}">
        <p14:creationId xmlns:p14="http://schemas.microsoft.com/office/powerpoint/2010/main" val="27596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37D4D6F-20D4-44F0-8504-3CD279A4EE87}" type="slidenum">
              <a:rPr lang="en-IN" smtClean="0"/>
              <a:t>2</a:t>
            </a:fld>
            <a:endParaRPr lang="en-IN"/>
          </a:p>
        </p:txBody>
      </p:sp>
    </p:spTree>
    <p:extLst>
      <p:ext uri="{BB962C8B-B14F-4D97-AF65-F5344CB8AC3E}">
        <p14:creationId xmlns:p14="http://schemas.microsoft.com/office/powerpoint/2010/main" val="273064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6A69F91-7262-43FA-8195-F5F01A53511F}"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D9D36-6C9B-4A0E-81A3-CA4B84153160}" type="slidenum">
              <a:rPr lang="en-IN" smtClean="0"/>
              <a:t>‹#›</a:t>
            </a:fld>
            <a:endParaRPr lang="en-IN"/>
          </a:p>
        </p:txBody>
      </p:sp>
    </p:spTree>
    <p:extLst>
      <p:ext uri="{BB962C8B-B14F-4D97-AF65-F5344CB8AC3E}">
        <p14:creationId xmlns:p14="http://schemas.microsoft.com/office/powerpoint/2010/main" val="362811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A69F91-7262-43FA-8195-F5F01A53511F}"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D9D36-6C9B-4A0E-81A3-CA4B84153160}" type="slidenum">
              <a:rPr lang="en-IN" smtClean="0"/>
              <a:t>‹#›</a:t>
            </a:fld>
            <a:endParaRPr lang="en-IN"/>
          </a:p>
        </p:txBody>
      </p:sp>
    </p:spTree>
    <p:extLst>
      <p:ext uri="{BB962C8B-B14F-4D97-AF65-F5344CB8AC3E}">
        <p14:creationId xmlns:p14="http://schemas.microsoft.com/office/powerpoint/2010/main" val="1633585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A69F91-7262-43FA-8195-F5F01A53511F}"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D9D36-6C9B-4A0E-81A3-CA4B84153160}" type="slidenum">
              <a:rPr lang="en-IN" smtClean="0"/>
              <a:t>‹#›</a:t>
            </a:fld>
            <a:endParaRPr lang="en-IN"/>
          </a:p>
        </p:txBody>
      </p:sp>
    </p:spTree>
    <p:extLst>
      <p:ext uri="{BB962C8B-B14F-4D97-AF65-F5344CB8AC3E}">
        <p14:creationId xmlns:p14="http://schemas.microsoft.com/office/powerpoint/2010/main" val="1159074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A69F91-7262-43FA-8195-F5F01A53511F}"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D9D36-6C9B-4A0E-81A3-CA4B84153160}" type="slidenum">
              <a:rPr lang="en-IN" smtClean="0"/>
              <a:t>‹#›</a:t>
            </a:fld>
            <a:endParaRPr lang="en-IN"/>
          </a:p>
        </p:txBody>
      </p:sp>
    </p:spTree>
    <p:extLst>
      <p:ext uri="{BB962C8B-B14F-4D97-AF65-F5344CB8AC3E}">
        <p14:creationId xmlns:p14="http://schemas.microsoft.com/office/powerpoint/2010/main" val="350846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69F91-7262-43FA-8195-F5F01A53511F}"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D9D36-6C9B-4A0E-81A3-CA4B84153160}" type="slidenum">
              <a:rPr lang="en-IN" smtClean="0"/>
              <a:t>‹#›</a:t>
            </a:fld>
            <a:endParaRPr lang="en-IN"/>
          </a:p>
        </p:txBody>
      </p:sp>
    </p:spTree>
    <p:extLst>
      <p:ext uri="{BB962C8B-B14F-4D97-AF65-F5344CB8AC3E}">
        <p14:creationId xmlns:p14="http://schemas.microsoft.com/office/powerpoint/2010/main" val="368562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6A69F91-7262-43FA-8195-F5F01A53511F}"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7D9D36-6C9B-4A0E-81A3-CA4B84153160}" type="slidenum">
              <a:rPr lang="en-IN" smtClean="0"/>
              <a:t>‹#›</a:t>
            </a:fld>
            <a:endParaRPr lang="en-IN"/>
          </a:p>
        </p:txBody>
      </p:sp>
    </p:spTree>
    <p:extLst>
      <p:ext uri="{BB962C8B-B14F-4D97-AF65-F5344CB8AC3E}">
        <p14:creationId xmlns:p14="http://schemas.microsoft.com/office/powerpoint/2010/main" val="69917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6A69F91-7262-43FA-8195-F5F01A53511F}"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7D9D36-6C9B-4A0E-81A3-CA4B84153160}" type="slidenum">
              <a:rPr lang="en-IN" smtClean="0"/>
              <a:t>‹#›</a:t>
            </a:fld>
            <a:endParaRPr lang="en-IN"/>
          </a:p>
        </p:txBody>
      </p:sp>
    </p:spTree>
    <p:extLst>
      <p:ext uri="{BB962C8B-B14F-4D97-AF65-F5344CB8AC3E}">
        <p14:creationId xmlns:p14="http://schemas.microsoft.com/office/powerpoint/2010/main" val="51565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A69F91-7262-43FA-8195-F5F01A53511F}"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7D9D36-6C9B-4A0E-81A3-CA4B84153160}" type="slidenum">
              <a:rPr lang="en-IN" smtClean="0"/>
              <a:t>‹#›</a:t>
            </a:fld>
            <a:endParaRPr lang="en-IN"/>
          </a:p>
        </p:txBody>
      </p:sp>
    </p:spTree>
    <p:extLst>
      <p:ext uri="{BB962C8B-B14F-4D97-AF65-F5344CB8AC3E}">
        <p14:creationId xmlns:p14="http://schemas.microsoft.com/office/powerpoint/2010/main" val="389716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69F91-7262-43FA-8195-F5F01A53511F}"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7D9D36-6C9B-4A0E-81A3-CA4B84153160}" type="slidenum">
              <a:rPr lang="en-IN" smtClean="0"/>
              <a:t>‹#›</a:t>
            </a:fld>
            <a:endParaRPr lang="en-IN"/>
          </a:p>
        </p:txBody>
      </p:sp>
    </p:spTree>
    <p:extLst>
      <p:ext uri="{BB962C8B-B14F-4D97-AF65-F5344CB8AC3E}">
        <p14:creationId xmlns:p14="http://schemas.microsoft.com/office/powerpoint/2010/main" val="165203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69F91-7262-43FA-8195-F5F01A53511F}"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7D9D36-6C9B-4A0E-81A3-CA4B84153160}" type="slidenum">
              <a:rPr lang="en-IN" smtClean="0"/>
              <a:t>‹#›</a:t>
            </a:fld>
            <a:endParaRPr lang="en-IN"/>
          </a:p>
        </p:txBody>
      </p:sp>
    </p:spTree>
    <p:extLst>
      <p:ext uri="{BB962C8B-B14F-4D97-AF65-F5344CB8AC3E}">
        <p14:creationId xmlns:p14="http://schemas.microsoft.com/office/powerpoint/2010/main" val="101118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69F91-7262-43FA-8195-F5F01A53511F}"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7D9D36-6C9B-4A0E-81A3-CA4B84153160}" type="slidenum">
              <a:rPr lang="en-IN" smtClean="0"/>
              <a:t>‹#›</a:t>
            </a:fld>
            <a:endParaRPr lang="en-IN"/>
          </a:p>
        </p:txBody>
      </p:sp>
    </p:spTree>
    <p:extLst>
      <p:ext uri="{BB962C8B-B14F-4D97-AF65-F5344CB8AC3E}">
        <p14:creationId xmlns:p14="http://schemas.microsoft.com/office/powerpoint/2010/main" val="401429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69F91-7262-43FA-8195-F5F01A53511F}" type="datetimeFigureOut">
              <a:rPr lang="en-IN" smtClean="0"/>
              <a:t>15-07-2024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D9D36-6C9B-4A0E-81A3-CA4B84153160}" type="slidenum">
              <a:rPr lang="en-IN" smtClean="0"/>
              <a:t>‹#›</a:t>
            </a:fld>
            <a:endParaRPr lang="en-IN"/>
          </a:p>
        </p:txBody>
      </p:sp>
    </p:spTree>
    <p:extLst>
      <p:ext uri="{BB962C8B-B14F-4D97-AF65-F5344CB8AC3E}">
        <p14:creationId xmlns:p14="http://schemas.microsoft.com/office/powerpoint/2010/main" val="2423993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uhammadhamzah8/Analyzing-eCommerce-Business-Performance-with-SQL/tree/main/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
            </a:r>
            <a:br>
              <a:rPr lang="en-IN" dirty="0"/>
            </a:br>
            <a:r>
              <a:rPr lang="en-IN" dirty="0"/>
              <a:t> </a:t>
            </a:r>
            <a:r>
              <a:rPr lang="en-IN" b="1" dirty="0" smtClean="0"/>
              <a:t>E-COMMERCE  RETAIL DATA ANALYSIS</a:t>
            </a:r>
            <a:endParaRPr lang="en-IN" b="1" dirty="0"/>
          </a:p>
        </p:txBody>
      </p:sp>
      <p:sp>
        <p:nvSpPr>
          <p:cNvPr id="3" name="Subtitle 2"/>
          <p:cNvSpPr>
            <a:spLocks noGrp="1"/>
          </p:cNvSpPr>
          <p:nvPr>
            <p:ph type="subTitle" idx="1"/>
          </p:nvPr>
        </p:nvSpPr>
        <p:spPr/>
        <p:txBody>
          <a:bodyPr>
            <a:normAutofit/>
          </a:bodyPr>
          <a:lstStyle/>
          <a:p>
            <a:r>
              <a:rPr lang="en-IN" sz="2400" b="1" dirty="0">
                <a:solidFill>
                  <a:schemeClr val="tx1"/>
                </a:solidFill>
                <a:latin typeface="+mj-lt"/>
                <a:ea typeface="+mj-ea"/>
                <a:cs typeface="+mj-cs"/>
              </a:rPr>
              <a:t>PRIMARY</a:t>
            </a:r>
            <a:r>
              <a:rPr lang="en-IN" sz="2400" b="1" dirty="0" smtClean="0"/>
              <a:t> </a:t>
            </a:r>
            <a:r>
              <a:rPr lang="en-IN" sz="2400" b="1" dirty="0">
                <a:solidFill>
                  <a:schemeClr val="tx1"/>
                </a:solidFill>
                <a:latin typeface="+mj-lt"/>
                <a:ea typeface="+mj-ea"/>
                <a:cs typeface="+mj-cs"/>
              </a:rPr>
              <a:t>GOALS</a:t>
            </a:r>
          </a:p>
        </p:txBody>
      </p:sp>
    </p:spTree>
    <p:extLst>
      <p:ext uri="{BB962C8B-B14F-4D97-AF65-F5344CB8AC3E}">
        <p14:creationId xmlns:p14="http://schemas.microsoft.com/office/powerpoint/2010/main" val="286686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772400" cy="1470025"/>
          </a:xfrm>
        </p:spPr>
        <p:txBody>
          <a:bodyPr/>
          <a:lstStyle/>
          <a:p>
            <a:r>
              <a:rPr lang="en-IN" dirty="0"/>
              <a:t>DATA ANALYSIS</a:t>
            </a:r>
          </a:p>
        </p:txBody>
      </p:sp>
      <p:sp>
        <p:nvSpPr>
          <p:cNvPr id="3" name="Subtitle 2"/>
          <p:cNvSpPr>
            <a:spLocks noGrp="1"/>
          </p:cNvSpPr>
          <p:nvPr>
            <p:ph type="subTitle" idx="1"/>
          </p:nvPr>
        </p:nvSpPr>
        <p:spPr>
          <a:xfrm>
            <a:off x="539552" y="2492896"/>
            <a:ext cx="8064896" cy="3384376"/>
          </a:xfrm>
        </p:spPr>
        <p:txBody>
          <a:bodyPr>
            <a:noAutofit/>
          </a:bodyPr>
          <a:lstStyle/>
          <a:p>
            <a:pPr algn="l"/>
            <a:r>
              <a:rPr lang="en-IN" sz="1800" dirty="0">
                <a:solidFill>
                  <a:schemeClr val="tx1"/>
                </a:solidFill>
                <a:latin typeface="+mj-lt"/>
                <a:ea typeface="+mj-ea"/>
                <a:cs typeface="+mj-cs"/>
              </a:rPr>
              <a:t>1.) </a:t>
            </a:r>
            <a:r>
              <a:rPr lang="en-GB" sz="1800" dirty="0">
                <a:solidFill>
                  <a:schemeClr val="tx1"/>
                </a:solidFill>
                <a:latin typeface="+mj-lt"/>
                <a:ea typeface="+mj-ea"/>
                <a:cs typeface="+mj-cs"/>
              </a:rPr>
              <a:t>Which channel is most frequently used for transactions</a:t>
            </a:r>
            <a:r>
              <a:rPr lang="en-GB" sz="1800" dirty="0">
                <a:solidFill>
                  <a:schemeClr val="tx1"/>
                </a:solidFill>
                <a:latin typeface="+mj-lt"/>
                <a:ea typeface="+mj-ea"/>
                <a:cs typeface="+mj-cs"/>
              </a:rPr>
              <a:t>?</a:t>
            </a:r>
          </a:p>
          <a:p>
            <a:pPr algn="l"/>
            <a:r>
              <a:rPr lang="en-GB" sz="1800" dirty="0" err="1">
                <a:solidFill>
                  <a:schemeClr val="tx1"/>
                </a:solidFill>
                <a:latin typeface="+mj-lt"/>
                <a:ea typeface="+mj-ea"/>
                <a:cs typeface="+mj-cs"/>
              </a:rPr>
              <a:t>Ans</a:t>
            </a:r>
            <a:r>
              <a:rPr lang="en-GB" sz="1800" dirty="0">
                <a:solidFill>
                  <a:schemeClr val="tx1"/>
                </a:solidFill>
                <a:latin typeface="+mj-lt"/>
                <a:ea typeface="+mj-ea"/>
                <a:cs typeface="+mj-cs"/>
              </a:rPr>
              <a:t>= </a:t>
            </a:r>
            <a:r>
              <a:rPr lang="en-GB" sz="1400" dirty="0">
                <a:solidFill>
                  <a:schemeClr val="tx1"/>
                </a:solidFill>
                <a:latin typeface="+mj-lt"/>
                <a:ea typeface="+mj-ea"/>
                <a:cs typeface="+mj-cs"/>
              </a:rPr>
              <a:t>SELECT    </a:t>
            </a:r>
            <a:r>
              <a:rPr lang="en-GB" sz="1400" dirty="0" err="1">
                <a:solidFill>
                  <a:schemeClr val="tx1"/>
                </a:solidFill>
                <a:latin typeface="+mj-lt"/>
                <a:ea typeface="+mj-ea"/>
                <a:cs typeface="+mj-cs"/>
              </a:rPr>
              <a:t>Store_type</a:t>
            </a:r>
            <a:r>
              <a:rPr lang="en-GB" sz="1400" dirty="0">
                <a:solidFill>
                  <a:schemeClr val="tx1"/>
                </a:solidFill>
                <a:latin typeface="+mj-lt"/>
                <a:ea typeface="+mj-ea"/>
                <a:cs typeface="+mj-cs"/>
              </a:rPr>
              <a:t>,    COUNT(*) AS </a:t>
            </a:r>
            <a:r>
              <a:rPr lang="en-GB" sz="1400" dirty="0" err="1">
                <a:solidFill>
                  <a:schemeClr val="tx1"/>
                </a:solidFill>
                <a:latin typeface="+mj-lt"/>
                <a:ea typeface="+mj-ea"/>
                <a:cs typeface="+mj-cs"/>
              </a:rPr>
              <a:t>transaction_countFROM</a:t>
            </a:r>
            <a:r>
              <a:rPr lang="en-GB" sz="1400" dirty="0">
                <a:solidFill>
                  <a:schemeClr val="tx1"/>
                </a:solidFill>
                <a:latin typeface="+mj-lt"/>
                <a:ea typeface="+mj-ea"/>
                <a:cs typeface="+mj-cs"/>
              </a:rPr>
              <a:t>    </a:t>
            </a:r>
            <a:r>
              <a:rPr lang="en-GB" sz="1400" dirty="0" err="1">
                <a:solidFill>
                  <a:schemeClr val="tx1"/>
                </a:solidFill>
                <a:latin typeface="+mj-lt"/>
                <a:ea typeface="+mj-ea"/>
                <a:cs typeface="+mj-cs"/>
              </a:rPr>
              <a:t>e_commerce.transactions_newGROUP</a:t>
            </a:r>
            <a:r>
              <a:rPr lang="en-GB" sz="1400" dirty="0">
                <a:solidFill>
                  <a:schemeClr val="tx1"/>
                </a:solidFill>
                <a:latin typeface="+mj-lt"/>
                <a:ea typeface="+mj-ea"/>
                <a:cs typeface="+mj-cs"/>
              </a:rPr>
              <a:t> BY    </a:t>
            </a:r>
            <a:r>
              <a:rPr lang="en-GB" sz="1400" dirty="0" err="1" smtClean="0">
                <a:solidFill>
                  <a:schemeClr val="tx1"/>
                </a:solidFill>
                <a:latin typeface="+mj-lt"/>
                <a:ea typeface="+mj-ea"/>
                <a:cs typeface="+mj-cs"/>
              </a:rPr>
              <a:t>Store_typeORDER</a:t>
            </a:r>
            <a:r>
              <a:rPr lang="en-GB" sz="1400" dirty="0" smtClean="0">
                <a:solidFill>
                  <a:schemeClr val="tx1"/>
                </a:solidFill>
                <a:latin typeface="+mj-lt"/>
                <a:ea typeface="+mj-ea"/>
                <a:cs typeface="+mj-cs"/>
              </a:rPr>
              <a:t> </a:t>
            </a:r>
            <a:r>
              <a:rPr lang="en-GB" sz="1400" dirty="0">
                <a:solidFill>
                  <a:schemeClr val="tx1"/>
                </a:solidFill>
                <a:latin typeface="+mj-lt"/>
                <a:ea typeface="+mj-ea"/>
                <a:cs typeface="+mj-cs"/>
              </a:rPr>
              <a:t>BY    </a:t>
            </a:r>
            <a:r>
              <a:rPr lang="en-GB" sz="1400" dirty="0" err="1">
                <a:solidFill>
                  <a:schemeClr val="tx1"/>
                </a:solidFill>
                <a:latin typeface="+mj-lt"/>
                <a:ea typeface="+mj-ea"/>
                <a:cs typeface="+mj-cs"/>
              </a:rPr>
              <a:t>transaction_count</a:t>
            </a:r>
            <a:r>
              <a:rPr lang="en-GB" sz="1400" dirty="0">
                <a:solidFill>
                  <a:schemeClr val="tx1"/>
                </a:solidFill>
                <a:latin typeface="+mj-lt"/>
                <a:ea typeface="+mj-ea"/>
                <a:cs typeface="+mj-cs"/>
              </a:rPr>
              <a:t> </a:t>
            </a:r>
            <a:r>
              <a:rPr lang="en-GB" sz="1400" dirty="0" smtClean="0">
                <a:solidFill>
                  <a:schemeClr val="tx1"/>
                </a:solidFill>
                <a:latin typeface="+mj-lt"/>
                <a:ea typeface="+mj-ea"/>
                <a:cs typeface="+mj-cs"/>
              </a:rPr>
              <a:t>DESC LIMIT </a:t>
            </a:r>
            <a:r>
              <a:rPr lang="en-GB" sz="1400" dirty="0">
                <a:solidFill>
                  <a:schemeClr val="tx1"/>
                </a:solidFill>
                <a:latin typeface="+mj-lt"/>
                <a:ea typeface="+mj-ea"/>
                <a:cs typeface="+mj-cs"/>
              </a:rPr>
              <a:t>1</a:t>
            </a:r>
            <a:r>
              <a:rPr lang="en-GB" sz="1400" dirty="0" smtClean="0">
                <a:solidFill>
                  <a:schemeClr val="tx1"/>
                </a:solidFill>
                <a:latin typeface="+mj-lt"/>
                <a:ea typeface="+mj-ea"/>
                <a:cs typeface="+mj-cs"/>
              </a:rPr>
              <a:t>;</a:t>
            </a:r>
          </a:p>
          <a:p>
            <a:pPr algn="l"/>
            <a:endParaRPr lang="en-GB" sz="1400" dirty="0">
              <a:solidFill>
                <a:schemeClr val="tx1"/>
              </a:solidFill>
              <a:latin typeface="+mj-lt"/>
              <a:ea typeface="+mj-ea"/>
              <a:cs typeface="+mj-cs"/>
            </a:endParaRPr>
          </a:p>
          <a:p>
            <a:pPr algn="l"/>
            <a:r>
              <a:rPr lang="en-GB" sz="1400" dirty="0" smtClean="0">
                <a:solidFill>
                  <a:schemeClr val="tx1"/>
                </a:solidFill>
                <a:latin typeface="+mj-lt"/>
                <a:ea typeface="+mj-ea"/>
                <a:cs typeface="+mj-cs"/>
              </a:rPr>
              <a:t>Output :- STORE TYPE – E-SHOP</a:t>
            </a:r>
          </a:p>
          <a:p>
            <a:pPr algn="l"/>
            <a:r>
              <a:rPr lang="en-GB" sz="1400" dirty="0">
                <a:solidFill>
                  <a:schemeClr val="tx1"/>
                </a:solidFill>
                <a:latin typeface="+mj-lt"/>
                <a:ea typeface="+mj-ea"/>
                <a:cs typeface="+mj-cs"/>
              </a:rPr>
              <a:t> </a:t>
            </a:r>
            <a:r>
              <a:rPr lang="en-GB" sz="1400" dirty="0" smtClean="0">
                <a:solidFill>
                  <a:schemeClr val="tx1"/>
                </a:solidFill>
                <a:latin typeface="+mj-lt"/>
                <a:ea typeface="+mj-ea"/>
                <a:cs typeface="+mj-cs"/>
              </a:rPr>
              <a:t>                 TRANSACTION COUNT – 9311</a:t>
            </a:r>
          </a:p>
          <a:p>
            <a:pPr algn="l"/>
            <a:endParaRPr lang="en-GB" sz="1400" dirty="0">
              <a:solidFill>
                <a:schemeClr val="tx1"/>
              </a:solidFill>
              <a:latin typeface="+mj-lt"/>
              <a:ea typeface="+mj-ea"/>
              <a:cs typeface="+mj-cs"/>
            </a:endParaRPr>
          </a:p>
          <a:p>
            <a:pPr algn="l"/>
            <a:r>
              <a:rPr lang="en-GB" sz="1800" dirty="0">
                <a:solidFill>
                  <a:schemeClr val="tx1"/>
                </a:solidFill>
                <a:latin typeface="+mj-lt"/>
                <a:ea typeface="+mj-ea"/>
                <a:cs typeface="+mj-cs"/>
              </a:rPr>
              <a:t>2.) What is the count of Male and Female customers in the database</a:t>
            </a:r>
            <a:r>
              <a:rPr lang="en-GB" sz="1800" dirty="0">
                <a:solidFill>
                  <a:schemeClr val="tx1"/>
                </a:solidFill>
                <a:latin typeface="+mj-lt"/>
                <a:ea typeface="+mj-ea"/>
                <a:cs typeface="+mj-cs"/>
              </a:rPr>
              <a:t>?</a:t>
            </a:r>
          </a:p>
          <a:p>
            <a:pPr algn="l"/>
            <a:r>
              <a:rPr lang="en-GB" sz="1800" dirty="0" err="1">
                <a:solidFill>
                  <a:schemeClr val="tx1"/>
                </a:solidFill>
                <a:latin typeface="+mj-lt"/>
                <a:ea typeface="+mj-ea"/>
                <a:cs typeface="+mj-cs"/>
              </a:rPr>
              <a:t>Ans</a:t>
            </a:r>
            <a:r>
              <a:rPr lang="en-GB" sz="1800" dirty="0">
                <a:solidFill>
                  <a:schemeClr val="tx1"/>
                </a:solidFill>
                <a:latin typeface="+mj-lt"/>
                <a:ea typeface="+mj-ea"/>
                <a:cs typeface="+mj-cs"/>
              </a:rPr>
              <a:t> </a:t>
            </a:r>
            <a:r>
              <a:rPr lang="en-GB" sz="1400" dirty="0">
                <a:solidFill>
                  <a:schemeClr val="tx1"/>
                </a:solidFill>
                <a:latin typeface="+mj-lt"/>
                <a:ea typeface="+mj-ea"/>
                <a:cs typeface="+mj-cs"/>
              </a:rPr>
              <a:t>=  SELECT    Gender,    COUNT(DISTINCT ï»¿</a:t>
            </a:r>
            <a:r>
              <a:rPr lang="en-GB" sz="1400" dirty="0" err="1">
                <a:solidFill>
                  <a:schemeClr val="tx1"/>
                </a:solidFill>
                <a:latin typeface="+mj-lt"/>
                <a:ea typeface="+mj-ea"/>
                <a:cs typeface="+mj-cs"/>
              </a:rPr>
              <a:t>customer_Id</a:t>
            </a:r>
            <a:r>
              <a:rPr lang="en-GB" sz="1400" dirty="0">
                <a:solidFill>
                  <a:schemeClr val="tx1"/>
                </a:solidFill>
                <a:latin typeface="+mj-lt"/>
                <a:ea typeface="+mj-ea"/>
                <a:cs typeface="+mj-cs"/>
              </a:rPr>
              <a:t>) AS </a:t>
            </a:r>
            <a:r>
              <a:rPr lang="en-GB" sz="1400" dirty="0" err="1">
                <a:solidFill>
                  <a:schemeClr val="tx1"/>
                </a:solidFill>
                <a:latin typeface="+mj-lt"/>
                <a:ea typeface="+mj-ea"/>
                <a:cs typeface="+mj-cs"/>
              </a:rPr>
              <a:t>customer_countFROM</a:t>
            </a:r>
            <a:r>
              <a:rPr lang="en-GB" sz="1400" dirty="0">
                <a:solidFill>
                  <a:schemeClr val="tx1"/>
                </a:solidFill>
                <a:latin typeface="+mj-lt"/>
                <a:ea typeface="+mj-ea"/>
                <a:cs typeface="+mj-cs"/>
              </a:rPr>
              <a:t>    </a:t>
            </a:r>
            <a:r>
              <a:rPr lang="en-GB" sz="1400" dirty="0" err="1">
                <a:solidFill>
                  <a:schemeClr val="tx1"/>
                </a:solidFill>
                <a:latin typeface="+mj-lt"/>
                <a:ea typeface="+mj-ea"/>
                <a:cs typeface="+mj-cs"/>
              </a:rPr>
              <a:t>e_commerce.customers_newwhere</a:t>
            </a:r>
            <a:r>
              <a:rPr lang="en-GB" sz="1400" dirty="0">
                <a:solidFill>
                  <a:schemeClr val="tx1"/>
                </a:solidFill>
                <a:latin typeface="+mj-lt"/>
                <a:ea typeface="+mj-ea"/>
                <a:cs typeface="+mj-cs"/>
              </a:rPr>
              <a:t> Gender in ('M','F')GROUP BY    Gender</a:t>
            </a:r>
            <a:r>
              <a:rPr lang="en-GB" sz="1400" dirty="0" smtClean="0">
                <a:solidFill>
                  <a:schemeClr val="tx1"/>
                </a:solidFill>
                <a:latin typeface="+mj-lt"/>
                <a:ea typeface="+mj-ea"/>
                <a:cs typeface="+mj-cs"/>
              </a:rPr>
              <a:t>;</a:t>
            </a:r>
          </a:p>
          <a:p>
            <a:pPr algn="l"/>
            <a:endParaRPr lang="en-GB" sz="1400" dirty="0">
              <a:solidFill>
                <a:schemeClr val="tx1"/>
              </a:solidFill>
              <a:latin typeface="+mj-lt"/>
              <a:ea typeface="+mj-ea"/>
              <a:cs typeface="+mj-cs"/>
            </a:endParaRPr>
          </a:p>
          <a:p>
            <a:pPr algn="l"/>
            <a:r>
              <a:rPr lang="en-GB" sz="1400" dirty="0" smtClean="0">
                <a:solidFill>
                  <a:schemeClr val="tx1"/>
                </a:solidFill>
                <a:latin typeface="+mj-lt"/>
                <a:ea typeface="+mj-ea"/>
                <a:cs typeface="+mj-cs"/>
              </a:rPr>
              <a:t>Output :-  Female- 2752</a:t>
            </a:r>
          </a:p>
          <a:p>
            <a:pPr algn="l"/>
            <a:r>
              <a:rPr lang="en-GB" sz="1400" dirty="0">
                <a:solidFill>
                  <a:schemeClr val="tx1"/>
                </a:solidFill>
                <a:latin typeface="+mj-lt"/>
                <a:ea typeface="+mj-ea"/>
                <a:cs typeface="+mj-cs"/>
              </a:rPr>
              <a:t> </a:t>
            </a:r>
            <a:r>
              <a:rPr lang="en-GB" sz="1400" dirty="0" smtClean="0">
                <a:solidFill>
                  <a:schemeClr val="tx1"/>
                </a:solidFill>
                <a:latin typeface="+mj-lt"/>
                <a:ea typeface="+mj-ea"/>
                <a:cs typeface="+mj-cs"/>
              </a:rPr>
              <a:t>                  Male - 2891</a:t>
            </a:r>
            <a:endParaRPr lang="en-IN" sz="1400" dirty="0">
              <a:solidFill>
                <a:schemeClr val="tx1"/>
              </a:solidFill>
              <a:latin typeface="+mj-lt"/>
              <a:ea typeface="+mj-ea"/>
              <a:cs typeface="+mj-cs"/>
            </a:endParaRPr>
          </a:p>
        </p:txBody>
      </p:sp>
    </p:spTree>
    <p:extLst>
      <p:ext uri="{BB962C8B-B14F-4D97-AF65-F5344CB8AC3E}">
        <p14:creationId xmlns:p14="http://schemas.microsoft.com/office/powerpoint/2010/main" val="138270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548680"/>
            <a:ext cx="8856984" cy="2808312"/>
          </a:xfrm>
        </p:spPr>
        <p:txBody>
          <a:bodyPr>
            <a:normAutofit fontScale="90000"/>
          </a:bodyPr>
          <a:lstStyle/>
          <a:p>
            <a:pPr algn="l"/>
            <a:r>
              <a:rPr lang="en-GB" sz="2000" dirty="0" smtClean="0"/>
              <a:t>3.) From </a:t>
            </a:r>
            <a:r>
              <a:rPr lang="en-GB" sz="2000" dirty="0"/>
              <a:t>which city do we have the maximum number of customers and how many</a:t>
            </a:r>
            <a:r>
              <a:rPr lang="en-GB" sz="2000" dirty="0" smtClean="0"/>
              <a:t>?</a:t>
            </a:r>
            <a:br>
              <a:rPr lang="en-GB" sz="2000" dirty="0" smtClean="0"/>
            </a:br>
            <a:r>
              <a:rPr lang="en-GB" sz="2000" dirty="0" err="1" smtClean="0"/>
              <a:t>Ans</a:t>
            </a:r>
            <a:r>
              <a:rPr lang="en-GB" sz="2000" dirty="0"/>
              <a:t>= </a:t>
            </a:r>
            <a:r>
              <a:rPr lang="en-GB" sz="2000" dirty="0" smtClean="0"/>
              <a:t> </a:t>
            </a:r>
            <a:r>
              <a:rPr lang="en-GB" sz="1600" dirty="0" smtClean="0"/>
              <a:t>select </a:t>
            </a:r>
            <a:r>
              <a:rPr lang="en-GB" sz="1600" dirty="0" err="1"/>
              <a:t>city_code,count</a:t>
            </a:r>
            <a:r>
              <a:rPr lang="en-GB" sz="1600" dirty="0"/>
              <a:t>(DISTINCT ï»¿</a:t>
            </a:r>
            <a:r>
              <a:rPr lang="en-GB" sz="1600" dirty="0" err="1"/>
              <a:t>customer_Id</a:t>
            </a:r>
            <a:r>
              <a:rPr lang="en-GB" sz="1600" dirty="0"/>
              <a:t>)  as </a:t>
            </a:r>
            <a:r>
              <a:rPr lang="en-GB" sz="1600" dirty="0" err="1"/>
              <a:t>total_customer</a:t>
            </a:r>
            <a:r>
              <a:rPr lang="en-GB" sz="1600" dirty="0"/>
              <a:t>    from </a:t>
            </a:r>
            <a:r>
              <a:rPr lang="en-GB" sz="1600" dirty="0" err="1"/>
              <a:t>e_commerce.customers_new</a:t>
            </a:r>
            <a:r>
              <a:rPr lang="en-GB" sz="1600" dirty="0"/>
              <a:t>   group by </a:t>
            </a:r>
            <a:r>
              <a:rPr lang="en-GB" sz="1600" dirty="0" err="1"/>
              <a:t>city_code</a:t>
            </a:r>
            <a:r>
              <a:rPr lang="en-GB" sz="1600" dirty="0"/>
              <a:t>   order by count(DISTINCT ï»¿</a:t>
            </a:r>
            <a:r>
              <a:rPr lang="en-GB" sz="1600" dirty="0" err="1"/>
              <a:t>customer_Id</a:t>
            </a:r>
            <a:r>
              <a:rPr lang="en-GB" sz="1600" dirty="0"/>
              <a:t>)  </a:t>
            </a:r>
            <a:r>
              <a:rPr lang="en-GB" sz="1600" dirty="0" err="1"/>
              <a:t>desc</a:t>
            </a:r>
            <a:r>
              <a:rPr lang="en-GB" sz="1600" dirty="0"/>
              <a:t>   limit 1</a:t>
            </a:r>
            <a:r>
              <a:rPr lang="en-GB" sz="1600" dirty="0" smtClean="0"/>
              <a:t>;</a:t>
            </a:r>
            <a:br>
              <a:rPr lang="en-GB" sz="1600" dirty="0" smtClean="0"/>
            </a:br>
            <a:r>
              <a:rPr lang="en-GB" sz="1600" dirty="0"/>
              <a:t/>
            </a:r>
            <a:br>
              <a:rPr lang="en-GB" sz="1600" dirty="0"/>
            </a:br>
            <a:r>
              <a:rPr lang="en-GB" sz="1600" dirty="0" smtClean="0"/>
              <a:t>Output:- </a:t>
            </a:r>
            <a:r>
              <a:rPr lang="en-GB" sz="1600" dirty="0" err="1" smtClean="0"/>
              <a:t>citycode</a:t>
            </a:r>
            <a:r>
              <a:rPr lang="en-GB" sz="1600" dirty="0" smtClean="0"/>
              <a:t>- 3</a:t>
            </a:r>
            <a:br>
              <a:rPr lang="en-GB" sz="1600" dirty="0" smtClean="0"/>
            </a:br>
            <a:r>
              <a:rPr lang="en-GB" sz="1600" dirty="0"/>
              <a:t> </a:t>
            </a:r>
            <a:r>
              <a:rPr lang="en-GB" sz="1600" dirty="0" smtClean="0"/>
              <a:t>               Total customer- 595</a:t>
            </a:r>
            <a:br>
              <a:rPr lang="en-GB" sz="1600" dirty="0" smtClean="0"/>
            </a:br>
            <a:r>
              <a:rPr lang="en-GB" sz="1600" dirty="0"/>
              <a:t/>
            </a:r>
            <a:br>
              <a:rPr lang="en-GB" sz="1600" dirty="0"/>
            </a:br>
            <a:r>
              <a:rPr lang="en-GB" sz="1600" dirty="0"/>
              <a:t/>
            </a:r>
            <a:br>
              <a:rPr lang="en-GB" sz="1600" dirty="0"/>
            </a:br>
            <a:r>
              <a:rPr lang="en-GB" sz="2000" dirty="0"/>
              <a:t>4.) How many sub-categories are there under the Books category</a:t>
            </a:r>
            <a:r>
              <a:rPr lang="en-GB" sz="2000" dirty="0"/>
              <a:t>?</a:t>
            </a:r>
            <a:r>
              <a:rPr lang="en-GB" sz="1600" dirty="0" smtClean="0"/>
              <a:t/>
            </a:r>
            <a:br>
              <a:rPr lang="en-GB" sz="1600" dirty="0" smtClean="0"/>
            </a:br>
            <a:r>
              <a:rPr lang="en-GB" sz="1600" dirty="0" err="1" smtClean="0"/>
              <a:t>Ans</a:t>
            </a:r>
            <a:r>
              <a:rPr lang="en-GB" sz="1600" dirty="0"/>
              <a:t>= </a:t>
            </a:r>
            <a:r>
              <a:rPr lang="en-GB" sz="1600" dirty="0" smtClean="0"/>
              <a:t> select </a:t>
            </a:r>
            <a:r>
              <a:rPr lang="en-GB" sz="1600" dirty="0"/>
              <a:t>count(*) from </a:t>
            </a:r>
            <a:r>
              <a:rPr lang="en-GB" sz="1600" dirty="0" err="1"/>
              <a:t>e_commerce.prod_cat_info</a:t>
            </a:r>
            <a:r>
              <a:rPr lang="en-GB" sz="1600" dirty="0"/>
              <a:t>    where </a:t>
            </a:r>
            <a:r>
              <a:rPr lang="en-GB" sz="1600" dirty="0" err="1"/>
              <a:t>prod_cat</a:t>
            </a:r>
            <a:r>
              <a:rPr lang="en-GB" sz="1600" dirty="0"/>
              <a:t>  = </a:t>
            </a:r>
            <a:r>
              <a:rPr lang="en-GB" sz="1600" dirty="0" smtClean="0"/>
              <a:t>'Books‘</a:t>
            </a:r>
            <a:br>
              <a:rPr lang="en-GB" sz="1600" dirty="0" smtClean="0"/>
            </a:br>
            <a:r>
              <a:rPr lang="en-GB" sz="1600" dirty="0"/>
              <a:t/>
            </a:r>
            <a:br>
              <a:rPr lang="en-GB" sz="1600" dirty="0"/>
            </a:br>
            <a:r>
              <a:rPr lang="en-GB" sz="1600" dirty="0" smtClean="0"/>
              <a:t>Output:- 6</a:t>
            </a:r>
            <a:r>
              <a:rPr lang="en-GB" sz="1600" dirty="0"/>
              <a:t/>
            </a:r>
            <a:br>
              <a:rPr lang="en-GB" sz="1600" dirty="0"/>
            </a:br>
            <a:endParaRPr lang="en-IN" sz="1600" dirty="0"/>
          </a:p>
        </p:txBody>
      </p:sp>
      <p:sp>
        <p:nvSpPr>
          <p:cNvPr id="3" name="Subtitle 2"/>
          <p:cNvSpPr>
            <a:spLocks noGrp="1"/>
          </p:cNvSpPr>
          <p:nvPr>
            <p:ph type="subTitle" idx="1"/>
          </p:nvPr>
        </p:nvSpPr>
        <p:spPr>
          <a:xfrm>
            <a:off x="107504" y="3573016"/>
            <a:ext cx="8928992" cy="3024336"/>
          </a:xfrm>
        </p:spPr>
        <p:txBody>
          <a:bodyPr>
            <a:normAutofit fontScale="92500" lnSpcReduction="20000"/>
          </a:bodyPr>
          <a:lstStyle/>
          <a:p>
            <a:pPr algn="l"/>
            <a:r>
              <a:rPr lang="en-IN" sz="1800" dirty="0">
                <a:solidFill>
                  <a:schemeClr val="tx1"/>
                </a:solidFill>
                <a:latin typeface="+mj-lt"/>
                <a:ea typeface="+mj-ea"/>
                <a:cs typeface="+mj-cs"/>
              </a:rPr>
              <a:t>5.) </a:t>
            </a:r>
            <a:r>
              <a:rPr lang="en-GB" sz="1800" dirty="0">
                <a:solidFill>
                  <a:schemeClr val="tx1"/>
                </a:solidFill>
                <a:latin typeface="+mj-lt"/>
                <a:ea typeface="+mj-ea"/>
                <a:cs typeface="+mj-cs"/>
              </a:rPr>
              <a:t>What is the maximum quantity of products ever </a:t>
            </a:r>
            <a:r>
              <a:rPr lang="en-GB" sz="1800" dirty="0" smtClean="0">
                <a:solidFill>
                  <a:schemeClr val="tx1"/>
                </a:solidFill>
                <a:latin typeface="+mj-lt"/>
                <a:ea typeface="+mj-ea"/>
                <a:cs typeface="+mj-cs"/>
              </a:rPr>
              <a:t>ordered?</a:t>
            </a:r>
          </a:p>
          <a:p>
            <a:pPr algn="l"/>
            <a:r>
              <a:rPr lang="en-GB" sz="1800" dirty="0" err="1" smtClean="0">
                <a:solidFill>
                  <a:schemeClr val="tx1"/>
                </a:solidFill>
                <a:latin typeface="+mj-lt"/>
                <a:ea typeface="+mj-ea"/>
                <a:cs typeface="+mj-cs"/>
              </a:rPr>
              <a:t>Ans</a:t>
            </a:r>
            <a:r>
              <a:rPr lang="en-GB" sz="1800" dirty="0">
                <a:solidFill>
                  <a:schemeClr val="tx1"/>
                </a:solidFill>
                <a:latin typeface="+mj-lt"/>
                <a:ea typeface="+mj-ea"/>
                <a:cs typeface="+mj-cs"/>
              </a:rPr>
              <a:t>= </a:t>
            </a:r>
            <a:r>
              <a:rPr lang="en-GB" sz="1400" dirty="0">
                <a:solidFill>
                  <a:schemeClr val="tx1"/>
                </a:solidFill>
                <a:latin typeface="+mj-lt"/>
                <a:ea typeface="+mj-ea"/>
                <a:cs typeface="+mj-cs"/>
              </a:rPr>
              <a:t>select max(</a:t>
            </a:r>
            <a:r>
              <a:rPr lang="en-GB" sz="1400" dirty="0" err="1">
                <a:solidFill>
                  <a:schemeClr val="tx1"/>
                </a:solidFill>
                <a:latin typeface="+mj-lt"/>
                <a:ea typeface="+mj-ea"/>
                <a:cs typeface="+mj-cs"/>
              </a:rPr>
              <a:t>Qty</a:t>
            </a:r>
            <a:r>
              <a:rPr lang="en-GB" sz="1400" dirty="0">
                <a:solidFill>
                  <a:schemeClr val="tx1"/>
                </a:solidFill>
                <a:latin typeface="+mj-lt"/>
                <a:ea typeface="+mj-ea"/>
                <a:cs typeface="+mj-cs"/>
              </a:rPr>
              <a:t>) as </a:t>
            </a:r>
            <a:r>
              <a:rPr lang="en-GB" sz="1400" dirty="0" err="1">
                <a:solidFill>
                  <a:schemeClr val="tx1"/>
                </a:solidFill>
                <a:latin typeface="+mj-lt"/>
                <a:ea typeface="+mj-ea"/>
                <a:cs typeface="+mj-cs"/>
              </a:rPr>
              <a:t>maximum_quantity</a:t>
            </a:r>
            <a:r>
              <a:rPr lang="en-GB" sz="1400" dirty="0">
                <a:solidFill>
                  <a:schemeClr val="tx1"/>
                </a:solidFill>
                <a:latin typeface="+mj-lt"/>
                <a:ea typeface="+mj-ea"/>
                <a:cs typeface="+mj-cs"/>
              </a:rPr>
              <a:t>    from  </a:t>
            </a:r>
            <a:r>
              <a:rPr lang="en-GB" sz="1400" dirty="0" err="1">
                <a:solidFill>
                  <a:schemeClr val="tx1"/>
                </a:solidFill>
                <a:latin typeface="+mj-lt"/>
                <a:ea typeface="+mj-ea"/>
                <a:cs typeface="+mj-cs"/>
              </a:rPr>
              <a:t>e_commerce.transactions_new</a:t>
            </a:r>
            <a:r>
              <a:rPr lang="en-GB" sz="1400" dirty="0">
                <a:solidFill>
                  <a:schemeClr val="tx1"/>
                </a:solidFill>
                <a:latin typeface="+mj-lt"/>
                <a:ea typeface="+mj-ea"/>
                <a:cs typeface="+mj-cs"/>
              </a:rPr>
              <a:t>; </a:t>
            </a:r>
            <a:endParaRPr lang="en-GB" sz="1400" dirty="0" smtClean="0">
              <a:solidFill>
                <a:schemeClr val="tx1"/>
              </a:solidFill>
              <a:latin typeface="+mj-lt"/>
              <a:ea typeface="+mj-ea"/>
              <a:cs typeface="+mj-cs"/>
            </a:endParaRPr>
          </a:p>
          <a:p>
            <a:pPr algn="l"/>
            <a:endParaRPr lang="en-GB" sz="1400" dirty="0">
              <a:solidFill>
                <a:schemeClr val="tx1"/>
              </a:solidFill>
              <a:latin typeface="+mj-lt"/>
              <a:ea typeface="+mj-ea"/>
              <a:cs typeface="+mj-cs"/>
            </a:endParaRPr>
          </a:p>
          <a:p>
            <a:pPr algn="l"/>
            <a:r>
              <a:rPr lang="en-GB" sz="1400" dirty="0" smtClean="0">
                <a:solidFill>
                  <a:schemeClr val="tx1"/>
                </a:solidFill>
                <a:latin typeface="+mj-lt"/>
                <a:ea typeface="+mj-ea"/>
                <a:cs typeface="+mj-cs"/>
              </a:rPr>
              <a:t>Output: 5</a:t>
            </a:r>
          </a:p>
          <a:p>
            <a:pPr algn="l"/>
            <a:endParaRPr lang="en-GB" sz="1400" dirty="0" smtClean="0">
              <a:solidFill>
                <a:schemeClr val="tx1"/>
              </a:solidFill>
              <a:latin typeface="+mj-lt"/>
              <a:ea typeface="+mj-ea"/>
              <a:cs typeface="+mj-cs"/>
            </a:endParaRPr>
          </a:p>
          <a:p>
            <a:pPr algn="l"/>
            <a:r>
              <a:rPr lang="en-GB" sz="1800" dirty="0">
                <a:solidFill>
                  <a:schemeClr val="tx1"/>
                </a:solidFill>
                <a:latin typeface="+mj-lt"/>
                <a:ea typeface="+mj-ea"/>
                <a:cs typeface="+mj-cs"/>
              </a:rPr>
              <a:t>6.) What is the net total revenue generated in categories Electronics and Books</a:t>
            </a:r>
            <a:r>
              <a:rPr lang="en-GB" sz="1800" dirty="0" smtClean="0">
                <a:solidFill>
                  <a:schemeClr val="tx1"/>
                </a:solidFill>
                <a:latin typeface="+mj-lt"/>
                <a:ea typeface="+mj-ea"/>
                <a:cs typeface="+mj-cs"/>
              </a:rPr>
              <a:t>?</a:t>
            </a:r>
          </a:p>
          <a:p>
            <a:pPr algn="l"/>
            <a:r>
              <a:rPr lang="en-GB" sz="1800" dirty="0" err="1" smtClean="0">
                <a:solidFill>
                  <a:schemeClr val="tx1"/>
                </a:solidFill>
                <a:latin typeface="+mj-lt"/>
                <a:ea typeface="+mj-ea"/>
                <a:cs typeface="+mj-cs"/>
              </a:rPr>
              <a:t>Ans</a:t>
            </a:r>
            <a:r>
              <a:rPr lang="en-GB" sz="1800" dirty="0">
                <a:solidFill>
                  <a:schemeClr val="tx1"/>
                </a:solidFill>
                <a:latin typeface="+mj-lt"/>
                <a:ea typeface="+mj-ea"/>
                <a:cs typeface="+mj-cs"/>
              </a:rPr>
              <a:t>= </a:t>
            </a:r>
            <a:r>
              <a:rPr lang="en-GB" sz="1400" dirty="0">
                <a:solidFill>
                  <a:schemeClr val="tx1"/>
                </a:solidFill>
                <a:latin typeface="+mj-lt"/>
                <a:ea typeface="+mj-ea"/>
                <a:cs typeface="+mj-cs"/>
              </a:rPr>
              <a:t>select round(SUM(</a:t>
            </a:r>
            <a:r>
              <a:rPr lang="en-GB" sz="1400" dirty="0" err="1">
                <a:solidFill>
                  <a:schemeClr val="tx1"/>
                </a:solidFill>
                <a:latin typeface="+mj-lt"/>
                <a:ea typeface="+mj-ea"/>
                <a:cs typeface="+mj-cs"/>
              </a:rPr>
              <a:t>total_amt</a:t>
            </a:r>
            <a:r>
              <a:rPr lang="en-GB" sz="1400" dirty="0">
                <a:solidFill>
                  <a:schemeClr val="tx1"/>
                </a:solidFill>
                <a:latin typeface="+mj-lt"/>
                <a:ea typeface="+mj-ea"/>
                <a:cs typeface="+mj-cs"/>
              </a:rPr>
              <a:t>),2) as </a:t>
            </a:r>
            <a:r>
              <a:rPr lang="en-GB" sz="1400" dirty="0" err="1">
                <a:solidFill>
                  <a:schemeClr val="tx1"/>
                </a:solidFill>
                <a:latin typeface="+mj-lt"/>
                <a:ea typeface="+mj-ea"/>
                <a:cs typeface="+mj-cs"/>
              </a:rPr>
              <a:t>net_revenue,prod_cat</a:t>
            </a:r>
            <a:r>
              <a:rPr lang="en-GB" sz="1400" dirty="0">
                <a:solidFill>
                  <a:schemeClr val="tx1"/>
                </a:solidFill>
                <a:latin typeface="+mj-lt"/>
                <a:ea typeface="+mj-ea"/>
                <a:cs typeface="+mj-cs"/>
              </a:rPr>
              <a:t> from  </a:t>
            </a:r>
            <a:r>
              <a:rPr lang="en-GB" sz="1400" dirty="0" err="1">
                <a:solidFill>
                  <a:schemeClr val="tx1"/>
                </a:solidFill>
                <a:latin typeface="+mj-lt"/>
                <a:ea typeface="+mj-ea"/>
                <a:cs typeface="+mj-cs"/>
              </a:rPr>
              <a:t>e_commerce.transactions_new</a:t>
            </a:r>
            <a:r>
              <a:rPr lang="en-GB" sz="1400" dirty="0">
                <a:solidFill>
                  <a:schemeClr val="tx1"/>
                </a:solidFill>
                <a:latin typeface="+mj-lt"/>
                <a:ea typeface="+mj-ea"/>
                <a:cs typeface="+mj-cs"/>
              </a:rPr>
              <a:t>   join </a:t>
            </a:r>
            <a:r>
              <a:rPr lang="en-GB" sz="1400" dirty="0" err="1">
                <a:solidFill>
                  <a:schemeClr val="tx1"/>
                </a:solidFill>
                <a:latin typeface="+mj-lt"/>
                <a:ea typeface="+mj-ea"/>
                <a:cs typeface="+mj-cs"/>
              </a:rPr>
              <a:t>e_commerce.prod_cat_info</a:t>
            </a:r>
            <a:r>
              <a:rPr lang="en-GB" sz="1400" dirty="0">
                <a:solidFill>
                  <a:schemeClr val="tx1"/>
                </a:solidFill>
                <a:latin typeface="+mj-lt"/>
                <a:ea typeface="+mj-ea"/>
                <a:cs typeface="+mj-cs"/>
              </a:rPr>
              <a:t> on  </a:t>
            </a:r>
            <a:r>
              <a:rPr lang="en-GB" sz="1400" dirty="0" err="1">
                <a:solidFill>
                  <a:schemeClr val="tx1"/>
                </a:solidFill>
                <a:latin typeface="+mj-lt"/>
                <a:ea typeface="+mj-ea"/>
                <a:cs typeface="+mj-cs"/>
              </a:rPr>
              <a:t>e_commerce.transactions_new.prod_cat_code</a:t>
            </a:r>
            <a:r>
              <a:rPr lang="en-GB" sz="1400" dirty="0">
                <a:solidFill>
                  <a:schemeClr val="tx1"/>
                </a:solidFill>
                <a:latin typeface="+mj-lt"/>
                <a:ea typeface="+mj-ea"/>
                <a:cs typeface="+mj-cs"/>
              </a:rPr>
              <a:t>=   </a:t>
            </a:r>
            <a:r>
              <a:rPr lang="en-GB" sz="1400" dirty="0" err="1">
                <a:solidFill>
                  <a:schemeClr val="tx1"/>
                </a:solidFill>
                <a:latin typeface="+mj-lt"/>
                <a:ea typeface="+mj-ea"/>
                <a:cs typeface="+mj-cs"/>
              </a:rPr>
              <a:t>e_commerce.prod_cat_info.prod_cat_code</a:t>
            </a:r>
            <a:r>
              <a:rPr lang="en-GB" sz="1400" dirty="0">
                <a:solidFill>
                  <a:schemeClr val="tx1"/>
                </a:solidFill>
                <a:latin typeface="+mj-lt"/>
                <a:ea typeface="+mj-ea"/>
                <a:cs typeface="+mj-cs"/>
              </a:rPr>
              <a:t>   where </a:t>
            </a:r>
            <a:r>
              <a:rPr lang="en-GB" sz="1400" dirty="0" err="1">
                <a:solidFill>
                  <a:schemeClr val="tx1"/>
                </a:solidFill>
                <a:latin typeface="+mj-lt"/>
                <a:ea typeface="+mj-ea"/>
                <a:cs typeface="+mj-cs"/>
              </a:rPr>
              <a:t>prod_cat</a:t>
            </a:r>
            <a:r>
              <a:rPr lang="en-GB" sz="1400" dirty="0">
                <a:solidFill>
                  <a:schemeClr val="tx1"/>
                </a:solidFill>
                <a:latin typeface="+mj-lt"/>
                <a:ea typeface="+mj-ea"/>
                <a:cs typeface="+mj-cs"/>
              </a:rPr>
              <a:t> in ("ELECTRONICS","BOOKS") group by </a:t>
            </a:r>
            <a:r>
              <a:rPr lang="en-GB" sz="1400" dirty="0" err="1">
                <a:solidFill>
                  <a:schemeClr val="tx1"/>
                </a:solidFill>
                <a:latin typeface="+mj-lt"/>
                <a:ea typeface="+mj-ea"/>
                <a:cs typeface="+mj-cs"/>
              </a:rPr>
              <a:t>prod_cat</a:t>
            </a:r>
            <a:r>
              <a:rPr lang="en-GB" sz="1400" dirty="0" smtClean="0">
                <a:solidFill>
                  <a:schemeClr val="tx1"/>
                </a:solidFill>
                <a:latin typeface="+mj-lt"/>
                <a:ea typeface="+mj-ea"/>
                <a:cs typeface="+mj-cs"/>
              </a:rPr>
              <a:t>;</a:t>
            </a:r>
          </a:p>
          <a:p>
            <a:pPr algn="l"/>
            <a:endParaRPr lang="en-GB" sz="1400" dirty="0">
              <a:solidFill>
                <a:schemeClr val="tx1"/>
              </a:solidFill>
              <a:latin typeface="+mj-lt"/>
              <a:ea typeface="+mj-ea"/>
              <a:cs typeface="+mj-cs"/>
            </a:endParaRPr>
          </a:p>
          <a:p>
            <a:pPr algn="l"/>
            <a:r>
              <a:rPr lang="en-GB" sz="1400" dirty="0" smtClean="0">
                <a:solidFill>
                  <a:schemeClr val="tx1"/>
                </a:solidFill>
                <a:latin typeface="+mj-lt"/>
                <a:ea typeface="+mj-ea"/>
                <a:cs typeface="+mj-cs"/>
              </a:rPr>
              <a:t>Output= </a:t>
            </a:r>
            <a:r>
              <a:rPr lang="en-GB" sz="1400" dirty="0" err="1" smtClean="0">
                <a:solidFill>
                  <a:schemeClr val="tx1"/>
                </a:solidFill>
                <a:latin typeface="+mj-lt"/>
                <a:ea typeface="+mj-ea"/>
                <a:cs typeface="+mj-cs"/>
              </a:rPr>
              <a:t>net_revenue</a:t>
            </a:r>
            <a:r>
              <a:rPr lang="en-GB" sz="1400" dirty="0" smtClean="0">
                <a:solidFill>
                  <a:schemeClr val="tx1"/>
                </a:solidFill>
                <a:latin typeface="+mj-lt"/>
                <a:ea typeface="+mj-ea"/>
                <a:cs typeface="+mj-cs"/>
              </a:rPr>
              <a:t>       </a:t>
            </a:r>
            <a:r>
              <a:rPr lang="en-GB" sz="1400" dirty="0" err="1" smtClean="0">
                <a:solidFill>
                  <a:schemeClr val="tx1"/>
                </a:solidFill>
                <a:latin typeface="+mj-lt"/>
                <a:ea typeface="+mj-ea"/>
                <a:cs typeface="+mj-cs"/>
              </a:rPr>
              <a:t>prod_cat</a:t>
            </a:r>
            <a:endParaRPr lang="en-GB" sz="1400" dirty="0" smtClean="0">
              <a:solidFill>
                <a:schemeClr val="tx1"/>
              </a:solidFill>
              <a:latin typeface="+mj-lt"/>
              <a:ea typeface="+mj-ea"/>
              <a:cs typeface="+mj-cs"/>
            </a:endParaRPr>
          </a:p>
          <a:p>
            <a:pPr algn="l"/>
            <a:r>
              <a:rPr lang="en-GB" sz="1400" dirty="0">
                <a:solidFill>
                  <a:schemeClr val="tx1"/>
                </a:solidFill>
                <a:latin typeface="+mj-lt"/>
                <a:ea typeface="+mj-ea"/>
                <a:cs typeface="+mj-cs"/>
              </a:rPr>
              <a:t> </a:t>
            </a:r>
            <a:r>
              <a:rPr lang="en-GB" sz="1400" dirty="0" smtClean="0">
                <a:solidFill>
                  <a:schemeClr val="tx1"/>
                </a:solidFill>
                <a:latin typeface="+mj-lt"/>
                <a:ea typeface="+mj-ea"/>
                <a:cs typeface="+mj-cs"/>
              </a:rPr>
              <a:t>                53612318.18       Electronics</a:t>
            </a:r>
          </a:p>
          <a:p>
            <a:pPr algn="l"/>
            <a:r>
              <a:rPr lang="en-GB" sz="1400" dirty="0">
                <a:solidFill>
                  <a:schemeClr val="tx1"/>
                </a:solidFill>
                <a:latin typeface="+mj-lt"/>
                <a:ea typeface="+mj-ea"/>
                <a:cs typeface="+mj-cs"/>
              </a:rPr>
              <a:t> </a:t>
            </a:r>
            <a:r>
              <a:rPr lang="en-GB" sz="1400" dirty="0" smtClean="0">
                <a:solidFill>
                  <a:schemeClr val="tx1"/>
                </a:solidFill>
                <a:latin typeface="+mj-lt"/>
                <a:ea typeface="+mj-ea"/>
                <a:cs typeface="+mj-cs"/>
              </a:rPr>
              <a:t>                76936164.24        Books</a:t>
            </a:r>
          </a:p>
          <a:p>
            <a:pPr algn="l"/>
            <a:endParaRPr lang="en-GB" sz="1400" dirty="0">
              <a:solidFill>
                <a:schemeClr val="tx1"/>
              </a:solidFill>
              <a:latin typeface="+mj-lt"/>
              <a:ea typeface="+mj-ea"/>
              <a:cs typeface="+mj-cs"/>
            </a:endParaRPr>
          </a:p>
          <a:p>
            <a:pPr algn="l"/>
            <a:endParaRPr lang="en-GB" sz="1400" dirty="0">
              <a:solidFill>
                <a:schemeClr val="tx1"/>
              </a:solidFill>
              <a:latin typeface="+mj-lt"/>
              <a:ea typeface="+mj-ea"/>
              <a:cs typeface="+mj-cs"/>
            </a:endParaRPr>
          </a:p>
          <a:p>
            <a:pPr algn="l"/>
            <a:endParaRPr lang="en-IN" sz="1400" dirty="0">
              <a:solidFill>
                <a:schemeClr val="tx1"/>
              </a:solidFill>
              <a:latin typeface="+mj-lt"/>
              <a:ea typeface="+mj-ea"/>
              <a:cs typeface="+mj-cs"/>
            </a:endParaRPr>
          </a:p>
        </p:txBody>
      </p:sp>
    </p:spTree>
    <p:extLst>
      <p:ext uri="{BB962C8B-B14F-4D97-AF65-F5344CB8AC3E}">
        <p14:creationId xmlns:p14="http://schemas.microsoft.com/office/powerpoint/2010/main" val="118681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60648"/>
            <a:ext cx="8856984" cy="2520280"/>
          </a:xfrm>
        </p:spPr>
        <p:txBody>
          <a:bodyPr>
            <a:normAutofit fontScale="90000"/>
          </a:bodyPr>
          <a:lstStyle/>
          <a:p>
            <a:pPr algn="l"/>
            <a:r>
              <a:rPr lang="en-IN" sz="2000" dirty="0" smtClean="0"/>
              <a:t>7.) </a:t>
            </a:r>
            <a:r>
              <a:rPr lang="en-GB" sz="2000" dirty="0"/>
              <a:t>How many customers have &gt;10 transactions with us, excluding returns</a:t>
            </a:r>
            <a:r>
              <a:rPr lang="en-GB" sz="2000" dirty="0" smtClean="0"/>
              <a:t>?</a:t>
            </a:r>
            <a:br>
              <a:rPr lang="en-GB" sz="2000" dirty="0" smtClean="0"/>
            </a:br>
            <a:r>
              <a:rPr lang="en-GB" sz="2000" dirty="0" err="1" smtClean="0"/>
              <a:t>Ans</a:t>
            </a:r>
            <a:r>
              <a:rPr lang="en-GB" sz="2000" dirty="0"/>
              <a:t>= </a:t>
            </a:r>
            <a:r>
              <a:rPr lang="en-GB" sz="2000" dirty="0" smtClean="0"/>
              <a:t> </a:t>
            </a:r>
            <a:r>
              <a:rPr lang="en-GB" sz="1800" dirty="0" smtClean="0"/>
              <a:t>select </a:t>
            </a:r>
            <a:r>
              <a:rPr lang="en-GB" sz="1800" dirty="0" err="1"/>
              <a:t>cust_id</a:t>
            </a:r>
            <a:r>
              <a:rPr lang="en-GB" sz="1800" dirty="0"/>
              <a:t>, count(</a:t>
            </a:r>
            <a:r>
              <a:rPr lang="en-GB" sz="1800" dirty="0" err="1"/>
              <a:t>cust_id</a:t>
            </a:r>
            <a:r>
              <a:rPr lang="en-GB" sz="1800" dirty="0"/>
              <a:t>) as transactions from </a:t>
            </a:r>
            <a:r>
              <a:rPr lang="en-GB" sz="1800" dirty="0" err="1"/>
              <a:t>e_commerce.transactions_new</a:t>
            </a:r>
            <a:r>
              <a:rPr lang="en-GB" sz="1800" dirty="0"/>
              <a:t> where </a:t>
            </a:r>
            <a:r>
              <a:rPr lang="en-GB" sz="1800" dirty="0" err="1"/>
              <a:t>Qty</a:t>
            </a:r>
            <a:r>
              <a:rPr lang="en-GB" sz="1800" dirty="0"/>
              <a:t>&gt;=0 group by </a:t>
            </a:r>
            <a:r>
              <a:rPr lang="en-GB" sz="1800" dirty="0" err="1"/>
              <a:t>cust_id</a:t>
            </a:r>
            <a:r>
              <a:rPr lang="en-GB" sz="1800" dirty="0"/>
              <a:t> having count(</a:t>
            </a:r>
            <a:r>
              <a:rPr lang="en-GB" sz="1800" dirty="0" err="1"/>
              <a:t>cust_id</a:t>
            </a:r>
            <a:r>
              <a:rPr lang="en-GB" sz="1800" dirty="0"/>
              <a:t>) &gt;10</a:t>
            </a:r>
            <a:r>
              <a:rPr lang="en-GB" sz="1800" dirty="0" smtClean="0"/>
              <a:t>;</a:t>
            </a:r>
            <a:br>
              <a:rPr lang="en-GB" sz="1800" dirty="0" smtClean="0"/>
            </a:br>
            <a:r>
              <a:rPr lang="en-GB" sz="1800" dirty="0"/>
              <a:t/>
            </a:r>
            <a:br>
              <a:rPr lang="en-GB" sz="1800" dirty="0"/>
            </a:br>
            <a:r>
              <a:rPr lang="en-GB" sz="1800" dirty="0" smtClean="0"/>
              <a:t>Output:- CUSD ID      Trans</a:t>
            </a:r>
            <a:br>
              <a:rPr lang="en-GB" sz="1800" dirty="0" smtClean="0"/>
            </a:br>
            <a:r>
              <a:rPr lang="en-GB" sz="1800" dirty="0"/>
              <a:t> </a:t>
            </a:r>
            <a:r>
              <a:rPr lang="en-GB" sz="1800" dirty="0" smtClean="0"/>
              <a:t>                 266794        11</a:t>
            </a:r>
            <a:br>
              <a:rPr lang="en-GB" sz="1800" dirty="0" smtClean="0"/>
            </a:br>
            <a:r>
              <a:rPr lang="en-GB" sz="1800" dirty="0"/>
              <a:t> </a:t>
            </a:r>
            <a:r>
              <a:rPr lang="en-GB" sz="1800" dirty="0" smtClean="0"/>
              <a:t>                 270535        11</a:t>
            </a:r>
            <a:br>
              <a:rPr lang="en-GB" sz="1800" dirty="0" smtClean="0"/>
            </a:br>
            <a:r>
              <a:rPr lang="en-GB" sz="1800" dirty="0"/>
              <a:t> </a:t>
            </a:r>
            <a:r>
              <a:rPr lang="en-GB" sz="1800" dirty="0" smtClean="0"/>
              <a:t>                 273014        11</a:t>
            </a:r>
            <a:br>
              <a:rPr lang="en-GB" sz="1800" dirty="0" smtClean="0"/>
            </a:br>
            <a:r>
              <a:rPr lang="en-GB" sz="1800" dirty="0"/>
              <a:t> </a:t>
            </a:r>
            <a:r>
              <a:rPr lang="en-GB" sz="1800" dirty="0" smtClean="0"/>
              <a:t>                 274227        11</a:t>
            </a:r>
            <a:br>
              <a:rPr lang="en-GB" sz="1800" dirty="0" smtClean="0"/>
            </a:br>
            <a:r>
              <a:rPr lang="en-GB" sz="1800" dirty="0"/>
              <a:t> </a:t>
            </a:r>
            <a:r>
              <a:rPr lang="en-GB" sz="1800" dirty="0" smtClean="0"/>
              <a:t>                 272741        11</a:t>
            </a:r>
            <a:br>
              <a:rPr lang="en-GB" sz="1800" dirty="0" smtClean="0"/>
            </a:br>
            <a:r>
              <a:rPr lang="en-GB" sz="1800" dirty="0"/>
              <a:t> </a:t>
            </a:r>
            <a:r>
              <a:rPr lang="en-GB" sz="1800" dirty="0" smtClean="0"/>
              <a:t>                 270803        11</a:t>
            </a:r>
            <a:endParaRPr lang="en-IN" sz="1800" dirty="0"/>
          </a:p>
        </p:txBody>
      </p:sp>
      <p:sp>
        <p:nvSpPr>
          <p:cNvPr id="3" name="Subtitle 2"/>
          <p:cNvSpPr>
            <a:spLocks noGrp="1"/>
          </p:cNvSpPr>
          <p:nvPr>
            <p:ph type="subTitle" idx="1"/>
          </p:nvPr>
        </p:nvSpPr>
        <p:spPr>
          <a:xfrm>
            <a:off x="179512" y="3068960"/>
            <a:ext cx="8784976" cy="3528392"/>
          </a:xfrm>
        </p:spPr>
        <p:txBody>
          <a:bodyPr>
            <a:normAutofit/>
          </a:bodyPr>
          <a:lstStyle/>
          <a:p>
            <a:pPr algn="l"/>
            <a:r>
              <a:rPr lang="en-IN" sz="1800" dirty="0">
                <a:solidFill>
                  <a:schemeClr val="tx1"/>
                </a:solidFill>
                <a:latin typeface="+mj-lt"/>
                <a:ea typeface="+mj-ea"/>
                <a:cs typeface="+mj-cs"/>
              </a:rPr>
              <a:t>8.) </a:t>
            </a:r>
            <a:r>
              <a:rPr lang="en-GB" sz="1800" dirty="0">
                <a:solidFill>
                  <a:schemeClr val="tx1"/>
                </a:solidFill>
                <a:latin typeface="+mj-lt"/>
                <a:ea typeface="+mj-ea"/>
                <a:cs typeface="+mj-cs"/>
              </a:rPr>
              <a:t>What is the combined revenue earned from the "Electronics" &amp; "Clothing" </a:t>
            </a:r>
            <a:r>
              <a:rPr lang="en-GB" sz="1800" dirty="0">
                <a:solidFill>
                  <a:schemeClr val="tx1"/>
                </a:solidFill>
                <a:latin typeface="+mj-lt"/>
                <a:ea typeface="+mj-ea"/>
                <a:cs typeface="+mj-cs"/>
              </a:rPr>
              <a:t>categories</a:t>
            </a:r>
            <a:r>
              <a:rPr lang="en-GB" sz="1800" dirty="0">
                <a:solidFill>
                  <a:schemeClr val="tx1"/>
                </a:solidFill>
                <a:latin typeface="+mj-lt"/>
                <a:ea typeface="+mj-ea"/>
                <a:cs typeface="+mj-cs"/>
              </a:rPr>
              <a:t>, from "Flagship stores"?</a:t>
            </a:r>
            <a:endParaRPr lang="en-IN" sz="1800" dirty="0">
              <a:solidFill>
                <a:schemeClr val="tx1"/>
              </a:solidFill>
              <a:latin typeface="+mj-lt"/>
              <a:ea typeface="+mj-ea"/>
              <a:cs typeface="+mj-cs"/>
            </a:endParaRPr>
          </a:p>
        </p:txBody>
      </p:sp>
      <p:graphicFrame>
        <p:nvGraphicFramePr>
          <p:cNvPr id="4" name="Table 3"/>
          <p:cNvGraphicFramePr>
            <a:graphicFrameLocks noGrp="1"/>
          </p:cNvGraphicFramePr>
          <p:nvPr>
            <p:extLst>
              <p:ext uri="{D42A27DB-BD31-4B8C-83A1-F6EECF244321}">
                <p14:modId xmlns:p14="http://schemas.microsoft.com/office/powerpoint/2010/main" val="763005030"/>
              </p:ext>
            </p:extLst>
          </p:nvPr>
        </p:nvGraphicFramePr>
        <p:xfrm>
          <a:off x="251520" y="3789040"/>
          <a:ext cx="8229600" cy="2834640"/>
        </p:xfrm>
        <a:graphic>
          <a:graphicData uri="http://schemas.openxmlformats.org/drawingml/2006/table">
            <a:tbl>
              <a:tblPr/>
              <a:tblGrid>
                <a:gridCol w="8229600"/>
              </a:tblGrid>
              <a:tr h="0">
                <a:tc>
                  <a:txBody>
                    <a:bodyPr/>
                    <a:lstStyle/>
                    <a:p>
                      <a:r>
                        <a:rPr lang="en-IN" dirty="0" err="1" smtClean="0"/>
                        <a:t>Ans</a:t>
                      </a:r>
                      <a:r>
                        <a:rPr lang="en-IN" dirty="0" smtClean="0"/>
                        <a:t> =  select </a:t>
                      </a:r>
                      <a:r>
                        <a:rPr lang="en-IN" dirty="0" err="1" smtClean="0"/>
                        <a:t>Store_type,round</a:t>
                      </a:r>
                      <a:r>
                        <a:rPr lang="en-IN" dirty="0" smtClean="0"/>
                        <a:t>(sum(</a:t>
                      </a:r>
                      <a:r>
                        <a:rPr lang="en-IN" dirty="0" err="1" smtClean="0"/>
                        <a:t>total_amt</a:t>
                      </a:r>
                      <a:r>
                        <a:rPr lang="en-IN" dirty="0" smtClean="0"/>
                        <a:t>),0) as </a:t>
                      </a:r>
                      <a:r>
                        <a:rPr lang="en-IN" dirty="0" err="1" smtClean="0"/>
                        <a:t>net_revenue,prod_cat</a:t>
                      </a:r>
                      <a:r>
                        <a:rPr lang="en-IN" dirty="0" smtClean="0"/>
                        <a:t> from </a:t>
                      </a:r>
                      <a:r>
                        <a:rPr lang="en-IN" dirty="0" err="1" smtClean="0"/>
                        <a:t>e_commerce.transactions_new</a:t>
                      </a:r>
                      <a:r>
                        <a:rPr lang="en-IN" dirty="0" smtClean="0"/>
                        <a:t> join </a:t>
                      </a:r>
                      <a:r>
                        <a:rPr lang="en-IN" dirty="0" err="1" smtClean="0"/>
                        <a:t>e_commerce.prod_cat_info</a:t>
                      </a:r>
                      <a:r>
                        <a:rPr lang="en-IN" dirty="0" smtClean="0"/>
                        <a:t>  on </a:t>
                      </a:r>
                      <a:r>
                        <a:rPr lang="en-IN" dirty="0" err="1" smtClean="0"/>
                        <a:t>e_commerce.transactions_new</a:t>
                      </a:r>
                      <a:r>
                        <a:rPr lang="en-IN" dirty="0" smtClean="0"/>
                        <a:t>. </a:t>
                      </a:r>
                      <a:r>
                        <a:rPr lang="en-IN" dirty="0" err="1" smtClean="0"/>
                        <a:t>prod_subcat_code</a:t>
                      </a:r>
                      <a:r>
                        <a:rPr lang="en-IN" dirty="0" smtClean="0"/>
                        <a:t> = </a:t>
                      </a:r>
                      <a:r>
                        <a:rPr lang="en-IN" dirty="0" err="1" smtClean="0"/>
                        <a:t>e_commerce.prod_cat_info.prod_cat_codewhere</a:t>
                      </a:r>
                      <a:r>
                        <a:rPr lang="en-IN" dirty="0" smtClean="0"/>
                        <a:t> </a:t>
                      </a:r>
                      <a:r>
                        <a:rPr lang="en-IN" dirty="0" err="1" smtClean="0"/>
                        <a:t>prod_cat</a:t>
                      </a:r>
                      <a:r>
                        <a:rPr lang="en-IN" dirty="0" smtClean="0"/>
                        <a:t> in ("</a:t>
                      </a:r>
                      <a:r>
                        <a:rPr lang="en-IN" dirty="0" err="1" smtClean="0"/>
                        <a:t>ELECTRONICS","Clothing</a:t>
                      </a:r>
                      <a:r>
                        <a:rPr lang="en-IN" dirty="0" smtClean="0"/>
                        <a:t>") group by </a:t>
                      </a:r>
                      <a:r>
                        <a:rPr lang="en-IN" dirty="0" err="1" smtClean="0"/>
                        <a:t>prod_cat,store_typehaving</a:t>
                      </a:r>
                      <a:r>
                        <a:rPr lang="en-IN" dirty="0" smtClean="0"/>
                        <a:t> </a:t>
                      </a:r>
                      <a:r>
                        <a:rPr lang="en-IN" dirty="0" err="1" smtClean="0"/>
                        <a:t>store_type</a:t>
                      </a:r>
                      <a:r>
                        <a:rPr lang="en-IN" dirty="0" smtClean="0"/>
                        <a:t>="Flagship store"; </a:t>
                      </a:r>
                    </a:p>
                    <a:p>
                      <a:endParaRPr lang="en-IN" dirty="0" smtClean="0"/>
                    </a:p>
                    <a:p>
                      <a:r>
                        <a:rPr lang="en-IN" dirty="0" smtClean="0"/>
                        <a:t>OUTPUT-  Store Type –        Flagship Store         Flagship Store</a:t>
                      </a:r>
                    </a:p>
                    <a:p>
                      <a:r>
                        <a:rPr lang="en-IN" dirty="0" smtClean="0"/>
                        <a:t>                   Net Revenue –     6214421                   3470076</a:t>
                      </a:r>
                    </a:p>
                    <a:p>
                      <a:r>
                        <a:rPr lang="en-IN" dirty="0" smtClean="0"/>
                        <a:t>                   </a:t>
                      </a:r>
                      <a:r>
                        <a:rPr lang="en-IN" dirty="0" err="1" smtClean="0"/>
                        <a:t>Prod_Cat</a:t>
                      </a:r>
                      <a:r>
                        <a:rPr lang="en-IN" baseline="0" dirty="0" smtClean="0"/>
                        <a:t> -            Electronics                 Clothing</a:t>
                      </a:r>
                      <a:endParaRPr lang="en-IN"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97868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620688"/>
            <a:ext cx="8496944" cy="2952328"/>
          </a:xfrm>
        </p:spPr>
        <p:txBody>
          <a:bodyPr>
            <a:normAutofit fontScale="90000"/>
          </a:bodyPr>
          <a:lstStyle/>
          <a:p>
            <a:pPr algn="l"/>
            <a:r>
              <a:rPr lang="en-IN" sz="2200" dirty="0" smtClean="0"/>
              <a:t>9) </a:t>
            </a:r>
            <a:r>
              <a:rPr lang="en-GB" sz="2200" dirty="0"/>
              <a:t>What is the total revenue generated from "Male" customers in "Electronics" category? Output should display total revenue by prod </a:t>
            </a:r>
            <a:r>
              <a:rPr lang="en-GB" sz="2200" dirty="0" err="1" smtClean="0"/>
              <a:t>subcat</a:t>
            </a:r>
            <a:r>
              <a:rPr lang="en-GB" sz="2000" dirty="0" smtClean="0"/>
              <a:t>?</a:t>
            </a:r>
            <a:br>
              <a:rPr lang="en-GB" sz="2000" dirty="0" smtClean="0"/>
            </a:br>
            <a:r>
              <a:rPr lang="en-GB" sz="1800" dirty="0"/>
              <a:t>ANS =  select round(sum(</a:t>
            </a:r>
            <a:r>
              <a:rPr lang="en-GB" sz="1800" dirty="0" err="1"/>
              <a:t>total_amt</a:t>
            </a:r>
            <a:r>
              <a:rPr lang="en-GB" sz="1800" dirty="0"/>
              <a:t>),0) as </a:t>
            </a:r>
            <a:r>
              <a:rPr lang="en-GB" sz="1800" dirty="0" err="1"/>
              <a:t>total_revenue,c.gender,p.prod_subcat</a:t>
            </a:r>
            <a:r>
              <a:rPr lang="en-GB" sz="1800" dirty="0"/>
              <a:t> from </a:t>
            </a:r>
            <a:r>
              <a:rPr lang="en-GB" sz="1800" dirty="0" err="1"/>
              <a:t>e_commerce.transactions_new</a:t>
            </a:r>
            <a:r>
              <a:rPr lang="en-GB" sz="1800" dirty="0"/>
              <a:t> </a:t>
            </a:r>
            <a:r>
              <a:rPr lang="en-GB" sz="1800" dirty="0" err="1"/>
              <a:t>tjoin</a:t>
            </a:r>
            <a:r>
              <a:rPr lang="en-GB" sz="1800" dirty="0"/>
              <a:t> </a:t>
            </a:r>
            <a:r>
              <a:rPr lang="en-GB" sz="1800" dirty="0" err="1"/>
              <a:t>e_commerce.customers_new</a:t>
            </a:r>
            <a:r>
              <a:rPr lang="en-GB" sz="1800" dirty="0"/>
              <a:t> con </a:t>
            </a:r>
            <a:r>
              <a:rPr lang="en-GB" sz="1800" dirty="0" err="1"/>
              <a:t>t.cust_Id</a:t>
            </a:r>
            <a:r>
              <a:rPr lang="en-GB" sz="1800" dirty="0"/>
              <a:t>= c.ï»¿</a:t>
            </a:r>
            <a:r>
              <a:rPr lang="en-GB" sz="1800" dirty="0" err="1"/>
              <a:t>customer_Idjoin</a:t>
            </a:r>
            <a:r>
              <a:rPr lang="en-GB" sz="1800" dirty="0"/>
              <a:t> </a:t>
            </a:r>
            <a:r>
              <a:rPr lang="en-GB" sz="1800" dirty="0" err="1"/>
              <a:t>e_commerce.prod_cat_info</a:t>
            </a:r>
            <a:r>
              <a:rPr lang="en-GB" sz="1800" dirty="0"/>
              <a:t> p on </a:t>
            </a:r>
            <a:r>
              <a:rPr lang="en-GB" sz="1800" dirty="0" err="1"/>
              <a:t>p.prod_cat_code</a:t>
            </a:r>
            <a:r>
              <a:rPr lang="en-GB" sz="1800" dirty="0"/>
              <a:t>= </a:t>
            </a:r>
            <a:r>
              <a:rPr lang="en-GB" sz="1800" dirty="0" err="1" smtClean="0"/>
              <a:t>t.prod_cat_codewhere</a:t>
            </a:r>
            <a:r>
              <a:rPr lang="en-GB" sz="1800" dirty="0" smtClean="0"/>
              <a:t> </a:t>
            </a:r>
            <a:r>
              <a:rPr lang="en-GB" sz="1800" dirty="0"/>
              <a:t>gender="M" group by gender, </a:t>
            </a:r>
            <a:r>
              <a:rPr lang="en-GB" sz="1800" dirty="0" err="1"/>
              <a:t>prod_subcat</a:t>
            </a:r>
            <a:r>
              <a:rPr lang="en-GB" sz="1800" dirty="0" smtClean="0"/>
              <a:t>;</a:t>
            </a:r>
            <a:br>
              <a:rPr lang="en-GB" sz="1800" dirty="0" smtClean="0"/>
            </a:br>
            <a:r>
              <a:rPr lang="en-GB" sz="1800" dirty="0"/>
              <a:t/>
            </a:r>
            <a:br>
              <a:rPr lang="en-GB" sz="1800" dirty="0"/>
            </a:br>
            <a:r>
              <a:rPr lang="en-GB" sz="1300" dirty="0" smtClean="0"/>
              <a:t>OUTPUT – Total Revenue    Gender    </a:t>
            </a:r>
            <a:r>
              <a:rPr lang="en-GB" sz="1300" dirty="0" err="1" smtClean="0"/>
              <a:t>Prod_subcat</a:t>
            </a:r>
            <a:r>
              <a:rPr lang="en-GB" sz="1300" dirty="0" smtClean="0"/>
              <a:t/>
            </a:r>
            <a:br>
              <a:rPr lang="en-GB" sz="1300" dirty="0" smtClean="0"/>
            </a:br>
            <a:r>
              <a:rPr lang="en-GB" sz="1300" dirty="0"/>
              <a:t> </a:t>
            </a:r>
            <a:r>
              <a:rPr lang="en-GB" sz="1300" dirty="0" smtClean="0"/>
              <a:t>                    4297952              M             Furnishing                           6645034             M            Comics               5697630        M       Cameras   </a:t>
            </a:r>
            <a:br>
              <a:rPr lang="en-GB" sz="1300" dirty="0" smtClean="0"/>
            </a:br>
            <a:r>
              <a:rPr lang="en-GB" sz="1300" dirty="0"/>
              <a:t> </a:t>
            </a:r>
            <a:r>
              <a:rPr lang="en-GB" sz="1300" dirty="0" smtClean="0"/>
              <a:t>                    4297952              M              Kitchen                               6645034             M            DIY                      5697630        M        Audio &amp; Vid</a:t>
            </a:r>
            <a:br>
              <a:rPr lang="en-GB" sz="1300" dirty="0" smtClean="0"/>
            </a:br>
            <a:r>
              <a:rPr lang="en-GB" sz="1300" dirty="0"/>
              <a:t> </a:t>
            </a:r>
            <a:r>
              <a:rPr lang="en-GB" sz="1300" dirty="0" smtClean="0"/>
              <a:t>                    4297952              M               Bath                                   8285212             M            Men</a:t>
            </a:r>
            <a:br>
              <a:rPr lang="en-GB" sz="1300" dirty="0" smtClean="0"/>
            </a:br>
            <a:r>
              <a:rPr lang="en-GB" sz="1300" dirty="0"/>
              <a:t> </a:t>
            </a:r>
            <a:r>
              <a:rPr lang="en-GB" sz="1300" dirty="0" smtClean="0"/>
              <a:t>                    4297952              M               Tools                                  8285212             M            Women</a:t>
            </a:r>
            <a:br>
              <a:rPr lang="en-GB" sz="1300" dirty="0" smtClean="0"/>
            </a:br>
            <a:r>
              <a:rPr lang="en-GB" sz="1300" dirty="0"/>
              <a:t> </a:t>
            </a:r>
            <a:r>
              <a:rPr lang="en-GB" sz="1300" dirty="0" smtClean="0"/>
              <a:t>                    6645034             M                Fiction                               6238752             M             Kids</a:t>
            </a:r>
            <a:br>
              <a:rPr lang="en-GB" sz="1300" dirty="0" smtClean="0"/>
            </a:br>
            <a:r>
              <a:rPr lang="en-GB" sz="1300" dirty="0"/>
              <a:t> </a:t>
            </a:r>
            <a:r>
              <a:rPr lang="en-GB" sz="1300" dirty="0" smtClean="0"/>
              <a:t>                    6645034              M               Academic                         5697630             M             Mobiles</a:t>
            </a:r>
            <a:br>
              <a:rPr lang="en-GB" sz="1300" dirty="0" smtClean="0"/>
            </a:br>
            <a:r>
              <a:rPr lang="en-GB" sz="1300" dirty="0"/>
              <a:t> </a:t>
            </a:r>
            <a:r>
              <a:rPr lang="en-GB" sz="1300" dirty="0" smtClean="0"/>
              <a:t>                    6645034              M              Non Fiction                       5697630             M              Computers</a:t>
            </a:r>
            <a:br>
              <a:rPr lang="en-GB" sz="1300" dirty="0" smtClean="0"/>
            </a:br>
            <a:r>
              <a:rPr lang="en-GB" sz="1300" dirty="0"/>
              <a:t> </a:t>
            </a:r>
            <a:r>
              <a:rPr lang="en-GB" sz="1300" dirty="0" smtClean="0"/>
              <a:t>                    6645034             M                Children                            5697630            M               Personal AP</a:t>
            </a:r>
            <a:r>
              <a:rPr lang="en-GB" sz="1800" dirty="0" smtClean="0"/>
              <a:t/>
            </a:r>
            <a:br>
              <a:rPr lang="en-GB" sz="1800" dirty="0" smtClean="0"/>
            </a:br>
            <a:r>
              <a:rPr lang="en-GB" sz="1800" dirty="0"/>
              <a:t> </a:t>
            </a:r>
            <a:r>
              <a:rPr lang="en-GB" sz="1800" dirty="0" smtClean="0"/>
              <a:t>                     </a:t>
            </a:r>
            <a:endParaRPr lang="en-IN" sz="1800" dirty="0"/>
          </a:p>
        </p:txBody>
      </p:sp>
      <p:sp>
        <p:nvSpPr>
          <p:cNvPr id="3" name="Subtitle 2"/>
          <p:cNvSpPr>
            <a:spLocks noGrp="1"/>
          </p:cNvSpPr>
          <p:nvPr>
            <p:ph type="subTitle" idx="1"/>
          </p:nvPr>
        </p:nvSpPr>
        <p:spPr>
          <a:xfrm>
            <a:off x="323528" y="4005064"/>
            <a:ext cx="8640960" cy="2592288"/>
          </a:xfrm>
        </p:spPr>
        <p:txBody>
          <a:bodyPr>
            <a:normAutofit/>
          </a:bodyPr>
          <a:lstStyle/>
          <a:p>
            <a:pPr algn="l"/>
            <a:r>
              <a:rPr lang="en-IN" sz="1800" dirty="0">
                <a:solidFill>
                  <a:schemeClr val="tx1"/>
                </a:solidFill>
                <a:latin typeface="+mj-lt"/>
                <a:ea typeface="+mj-ea"/>
                <a:cs typeface="+mj-cs"/>
              </a:rPr>
              <a:t>10) </a:t>
            </a:r>
            <a:r>
              <a:rPr lang="en-GB" sz="1800" dirty="0">
                <a:solidFill>
                  <a:schemeClr val="tx1"/>
                </a:solidFill>
                <a:latin typeface="+mj-lt"/>
                <a:ea typeface="+mj-ea"/>
                <a:cs typeface="+mj-cs"/>
              </a:rPr>
              <a:t>What is percentage of sales and returns by product sub category; display only </a:t>
            </a:r>
            <a:r>
              <a:rPr lang="en-GB" sz="1800" dirty="0" smtClean="0">
                <a:solidFill>
                  <a:schemeClr val="tx1"/>
                </a:solidFill>
                <a:latin typeface="+mj-lt"/>
                <a:ea typeface="+mj-ea"/>
                <a:cs typeface="+mj-cs"/>
              </a:rPr>
              <a:t>top </a:t>
            </a:r>
            <a:r>
              <a:rPr lang="en-GB" sz="1800" dirty="0">
                <a:solidFill>
                  <a:schemeClr val="tx1"/>
                </a:solidFill>
                <a:latin typeface="+mj-lt"/>
                <a:ea typeface="+mj-ea"/>
                <a:cs typeface="+mj-cs"/>
              </a:rPr>
              <a:t>5 sub categories in terms of sales</a:t>
            </a:r>
            <a:r>
              <a:rPr lang="en-GB" sz="1800" dirty="0" smtClean="0">
                <a:solidFill>
                  <a:schemeClr val="tx1"/>
                </a:solidFill>
                <a:latin typeface="+mj-lt"/>
                <a:ea typeface="+mj-ea"/>
                <a:cs typeface="+mj-cs"/>
              </a:rPr>
              <a:t>?</a:t>
            </a:r>
          </a:p>
          <a:p>
            <a:pPr algn="l"/>
            <a:r>
              <a:rPr lang="en-IN" sz="1700" dirty="0" err="1" smtClean="0">
                <a:solidFill>
                  <a:schemeClr val="tx1"/>
                </a:solidFill>
                <a:latin typeface="+mj-lt"/>
                <a:ea typeface="+mj-ea"/>
                <a:cs typeface="+mj-cs"/>
              </a:rPr>
              <a:t>Ans</a:t>
            </a:r>
            <a:r>
              <a:rPr lang="en-IN" sz="1700" dirty="0">
                <a:solidFill>
                  <a:schemeClr val="tx1"/>
                </a:solidFill>
                <a:latin typeface="+mj-lt"/>
                <a:ea typeface="+mj-ea"/>
                <a:cs typeface="+mj-cs"/>
              </a:rPr>
              <a:t> =  </a:t>
            </a:r>
            <a:r>
              <a:rPr lang="en-IN" sz="1400" dirty="0">
                <a:solidFill>
                  <a:schemeClr val="tx1"/>
                </a:solidFill>
                <a:latin typeface="+mj-lt"/>
                <a:ea typeface="+mj-ea"/>
                <a:cs typeface="+mj-cs"/>
              </a:rPr>
              <a:t>WITH </a:t>
            </a:r>
            <a:r>
              <a:rPr lang="en-IN" sz="1400" dirty="0" err="1">
                <a:solidFill>
                  <a:schemeClr val="tx1"/>
                </a:solidFill>
                <a:latin typeface="+mj-lt"/>
                <a:ea typeface="+mj-ea"/>
                <a:cs typeface="+mj-cs"/>
              </a:rPr>
              <a:t>SubcategorySales</a:t>
            </a:r>
            <a:r>
              <a:rPr lang="en-IN" sz="1400" dirty="0">
                <a:solidFill>
                  <a:schemeClr val="tx1"/>
                </a:solidFill>
                <a:latin typeface="+mj-lt"/>
                <a:ea typeface="+mj-ea"/>
                <a:cs typeface="+mj-cs"/>
              </a:rPr>
              <a:t> AS (    SELECT         </a:t>
            </a:r>
            <a:r>
              <a:rPr lang="en-IN" sz="1400" dirty="0" err="1">
                <a:solidFill>
                  <a:schemeClr val="tx1"/>
                </a:solidFill>
                <a:latin typeface="+mj-lt"/>
                <a:ea typeface="+mj-ea"/>
                <a:cs typeface="+mj-cs"/>
              </a:rPr>
              <a:t>t.prod_subcat_code</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p.prod_subcat</a:t>
            </a:r>
            <a:r>
              <a:rPr lang="en-IN" sz="1400" dirty="0">
                <a:solidFill>
                  <a:schemeClr val="tx1"/>
                </a:solidFill>
                <a:latin typeface="+mj-lt"/>
                <a:ea typeface="+mj-ea"/>
                <a:cs typeface="+mj-cs"/>
              </a:rPr>
              <a:t>,        SUM(</a:t>
            </a:r>
            <a:r>
              <a:rPr lang="en-IN" sz="1400" dirty="0" err="1">
                <a:solidFill>
                  <a:schemeClr val="tx1"/>
                </a:solidFill>
                <a:latin typeface="+mj-lt"/>
                <a:ea typeface="+mj-ea"/>
                <a:cs typeface="+mj-cs"/>
              </a:rPr>
              <a:t>t.total_amt</a:t>
            </a:r>
            <a:r>
              <a:rPr lang="en-IN" sz="1400" dirty="0">
                <a:solidFill>
                  <a:schemeClr val="tx1"/>
                </a:solidFill>
                <a:latin typeface="+mj-lt"/>
                <a:ea typeface="+mj-ea"/>
                <a:cs typeface="+mj-cs"/>
              </a:rPr>
              <a:t>) AS </a:t>
            </a:r>
            <a:r>
              <a:rPr lang="en-IN" sz="1400" dirty="0" err="1">
                <a:solidFill>
                  <a:schemeClr val="tx1"/>
                </a:solidFill>
                <a:latin typeface="+mj-lt"/>
                <a:ea typeface="+mj-ea"/>
                <a:cs typeface="+mj-cs"/>
              </a:rPr>
              <a:t>total_sales</a:t>
            </a:r>
            <a:r>
              <a:rPr lang="en-IN" sz="1400" dirty="0">
                <a:solidFill>
                  <a:schemeClr val="tx1"/>
                </a:solidFill>
                <a:latin typeface="+mj-lt"/>
                <a:ea typeface="+mj-ea"/>
                <a:cs typeface="+mj-cs"/>
              </a:rPr>
              <a:t>,        SUM(CASE WHEN </a:t>
            </a:r>
            <a:r>
              <a:rPr lang="en-IN" sz="1400" dirty="0" err="1">
                <a:solidFill>
                  <a:schemeClr val="tx1"/>
                </a:solidFill>
                <a:latin typeface="+mj-lt"/>
                <a:ea typeface="+mj-ea"/>
                <a:cs typeface="+mj-cs"/>
              </a:rPr>
              <a:t>t.Qty</a:t>
            </a:r>
            <a:r>
              <a:rPr lang="en-IN" sz="1400" dirty="0">
                <a:solidFill>
                  <a:schemeClr val="tx1"/>
                </a:solidFill>
                <a:latin typeface="+mj-lt"/>
                <a:ea typeface="+mj-ea"/>
                <a:cs typeface="+mj-cs"/>
              </a:rPr>
              <a:t> &lt; 0 THEN </a:t>
            </a:r>
            <a:r>
              <a:rPr lang="en-IN" sz="1400" dirty="0" err="1">
                <a:solidFill>
                  <a:schemeClr val="tx1"/>
                </a:solidFill>
                <a:latin typeface="+mj-lt"/>
                <a:ea typeface="+mj-ea"/>
                <a:cs typeface="+mj-cs"/>
              </a:rPr>
              <a:t>t.total_amt</a:t>
            </a:r>
            <a:r>
              <a:rPr lang="en-IN" sz="1400" dirty="0">
                <a:solidFill>
                  <a:schemeClr val="tx1"/>
                </a:solidFill>
                <a:latin typeface="+mj-lt"/>
                <a:ea typeface="+mj-ea"/>
                <a:cs typeface="+mj-cs"/>
              </a:rPr>
              <a:t> ELSE 0 END) AS </a:t>
            </a:r>
            <a:r>
              <a:rPr lang="en-IN" sz="1400" dirty="0" err="1">
                <a:solidFill>
                  <a:schemeClr val="tx1"/>
                </a:solidFill>
                <a:latin typeface="+mj-lt"/>
                <a:ea typeface="+mj-ea"/>
                <a:cs typeface="+mj-cs"/>
              </a:rPr>
              <a:t>total_returns</a:t>
            </a:r>
            <a:r>
              <a:rPr lang="en-IN" sz="1400" dirty="0">
                <a:solidFill>
                  <a:schemeClr val="tx1"/>
                </a:solidFill>
                <a:latin typeface="+mj-lt"/>
                <a:ea typeface="+mj-ea"/>
                <a:cs typeface="+mj-cs"/>
              </a:rPr>
              <a:t>    FROM         </a:t>
            </a:r>
            <a:r>
              <a:rPr lang="en-IN" sz="1400" dirty="0" err="1">
                <a:solidFill>
                  <a:schemeClr val="tx1"/>
                </a:solidFill>
                <a:latin typeface="+mj-lt"/>
                <a:ea typeface="+mj-ea"/>
                <a:cs typeface="+mj-cs"/>
              </a:rPr>
              <a:t>Transactions_new</a:t>
            </a:r>
            <a:r>
              <a:rPr lang="en-IN" sz="1400" dirty="0">
                <a:solidFill>
                  <a:schemeClr val="tx1"/>
                </a:solidFill>
                <a:latin typeface="+mj-lt"/>
                <a:ea typeface="+mj-ea"/>
                <a:cs typeface="+mj-cs"/>
              </a:rPr>
              <a:t> t    JOIN        </a:t>
            </a:r>
            <a:r>
              <a:rPr lang="en-IN" sz="1400" dirty="0" err="1">
                <a:solidFill>
                  <a:schemeClr val="tx1"/>
                </a:solidFill>
                <a:latin typeface="+mj-lt"/>
                <a:ea typeface="+mj-ea"/>
                <a:cs typeface="+mj-cs"/>
              </a:rPr>
              <a:t>prod_cat_info</a:t>
            </a:r>
            <a:r>
              <a:rPr lang="en-IN" sz="1400" dirty="0">
                <a:solidFill>
                  <a:schemeClr val="tx1"/>
                </a:solidFill>
                <a:latin typeface="+mj-lt"/>
                <a:ea typeface="+mj-ea"/>
                <a:cs typeface="+mj-cs"/>
              </a:rPr>
              <a:t>  p ON </a:t>
            </a:r>
            <a:r>
              <a:rPr lang="en-IN" sz="1400" dirty="0" err="1">
                <a:solidFill>
                  <a:schemeClr val="tx1"/>
                </a:solidFill>
                <a:latin typeface="+mj-lt"/>
                <a:ea typeface="+mj-ea"/>
                <a:cs typeface="+mj-cs"/>
              </a:rPr>
              <a:t>t.prod_subcat_code</a:t>
            </a:r>
            <a:r>
              <a:rPr lang="en-IN" sz="1400" dirty="0">
                <a:solidFill>
                  <a:schemeClr val="tx1"/>
                </a:solidFill>
                <a:latin typeface="+mj-lt"/>
                <a:ea typeface="+mj-ea"/>
                <a:cs typeface="+mj-cs"/>
              </a:rPr>
              <a:t> = </a:t>
            </a:r>
            <a:r>
              <a:rPr lang="en-IN" sz="1400" dirty="0" err="1">
                <a:solidFill>
                  <a:schemeClr val="tx1"/>
                </a:solidFill>
                <a:latin typeface="+mj-lt"/>
                <a:ea typeface="+mj-ea"/>
                <a:cs typeface="+mj-cs"/>
              </a:rPr>
              <a:t>p.prod_sub_cat_code</a:t>
            </a:r>
            <a:r>
              <a:rPr lang="en-IN" sz="1400" dirty="0">
                <a:solidFill>
                  <a:schemeClr val="tx1"/>
                </a:solidFill>
                <a:latin typeface="+mj-lt"/>
                <a:ea typeface="+mj-ea"/>
                <a:cs typeface="+mj-cs"/>
              </a:rPr>
              <a:t>    GROUP BY         </a:t>
            </a:r>
            <a:r>
              <a:rPr lang="en-IN" sz="1400" dirty="0" err="1">
                <a:solidFill>
                  <a:schemeClr val="tx1"/>
                </a:solidFill>
                <a:latin typeface="+mj-lt"/>
                <a:ea typeface="+mj-ea"/>
                <a:cs typeface="+mj-cs"/>
              </a:rPr>
              <a:t>t.prod_subcat_code</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p.prod_subcat</a:t>
            </a:r>
            <a:r>
              <a:rPr lang="en-IN" sz="1400" dirty="0">
                <a:solidFill>
                  <a:schemeClr val="tx1"/>
                </a:solidFill>
                <a:latin typeface="+mj-lt"/>
                <a:ea typeface="+mj-ea"/>
                <a:cs typeface="+mj-cs"/>
              </a:rPr>
              <a:t>),</a:t>
            </a:r>
            <a:r>
              <a:rPr lang="en-IN" sz="1400" dirty="0" err="1">
                <a:solidFill>
                  <a:schemeClr val="tx1"/>
                </a:solidFill>
                <a:latin typeface="+mj-lt"/>
                <a:ea typeface="+mj-ea"/>
                <a:cs typeface="+mj-cs"/>
              </a:rPr>
              <a:t>TopSubcategories</a:t>
            </a:r>
            <a:r>
              <a:rPr lang="en-IN" sz="1400" dirty="0">
                <a:solidFill>
                  <a:schemeClr val="tx1"/>
                </a:solidFill>
                <a:latin typeface="+mj-lt"/>
                <a:ea typeface="+mj-ea"/>
                <a:cs typeface="+mj-cs"/>
              </a:rPr>
              <a:t> AS (    SELECT         </a:t>
            </a:r>
            <a:r>
              <a:rPr lang="en-IN" sz="1400" dirty="0" err="1">
                <a:solidFill>
                  <a:schemeClr val="tx1"/>
                </a:solidFill>
                <a:latin typeface="+mj-lt"/>
                <a:ea typeface="+mj-ea"/>
                <a:cs typeface="+mj-cs"/>
              </a:rPr>
              <a:t>prod_subcat</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total_sales</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total_returns</a:t>
            </a:r>
            <a:r>
              <a:rPr lang="en-IN" sz="1400" dirty="0">
                <a:solidFill>
                  <a:schemeClr val="tx1"/>
                </a:solidFill>
                <a:latin typeface="+mj-lt"/>
                <a:ea typeface="+mj-ea"/>
                <a:cs typeface="+mj-cs"/>
              </a:rPr>
              <a:t>,        RANK() OVER (ORDER BY </a:t>
            </a:r>
            <a:r>
              <a:rPr lang="en-IN" sz="1400" dirty="0" err="1">
                <a:solidFill>
                  <a:schemeClr val="tx1"/>
                </a:solidFill>
                <a:latin typeface="+mj-lt"/>
                <a:ea typeface="+mj-ea"/>
                <a:cs typeface="+mj-cs"/>
              </a:rPr>
              <a:t>total_sales</a:t>
            </a:r>
            <a:r>
              <a:rPr lang="en-IN" sz="1400" dirty="0">
                <a:solidFill>
                  <a:schemeClr val="tx1"/>
                </a:solidFill>
                <a:latin typeface="+mj-lt"/>
                <a:ea typeface="+mj-ea"/>
                <a:cs typeface="+mj-cs"/>
              </a:rPr>
              <a:t> DESC) AS </a:t>
            </a:r>
            <a:r>
              <a:rPr lang="en-IN" sz="1400" dirty="0" err="1">
                <a:solidFill>
                  <a:schemeClr val="tx1"/>
                </a:solidFill>
                <a:latin typeface="+mj-lt"/>
                <a:ea typeface="+mj-ea"/>
                <a:cs typeface="+mj-cs"/>
              </a:rPr>
              <a:t>sales_rank</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total_sales</a:t>
            </a:r>
            <a:r>
              <a:rPr lang="en-IN" sz="1400" dirty="0">
                <a:solidFill>
                  <a:schemeClr val="tx1"/>
                </a:solidFill>
                <a:latin typeface="+mj-lt"/>
                <a:ea typeface="+mj-ea"/>
                <a:cs typeface="+mj-cs"/>
              </a:rPr>
              <a:t> / SUM(</a:t>
            </a:r>
            <a:r>
              <a:rPr lang="en-IN" sz="1400" dirty="0" err="1">
                <a:solidFill>
                  <a:schemeClr val="tx1"/>
                </a:solidFill>
                <a:latin typeface="+mj-lt"/>
                <a:ea typeface="+mj-ea"/>
                <a:cs typeface="+mj-cs"/>
              </a:rPr>
              <a:t>total_sales</a:t>
            </a:r>
            <a:r>
              <a:rPr lang="en-IN" sz="1400" dirty="0">
                <a:solidFill>
                  <a:schemeClr val="tx1"/>
                </a:solidFill>
                <a:latin typeface="+mj-lt"/>
                <a:ea typeface="+mj-ea"/>
                <a:cs typeface="+mj-cs"/>
              </a:rPr>
              <a:t>) OVER ()) * 100 AS </a:t>
            </a:r>
            <a:r>
              <a:rPr lang="en-IN" sz="1400" dirty="0" err="1">
                <a:solidFill>
                  <a:schemeClr val="tx1"/>
                </a:solidFill>
                <a:latin typeface="+mj-lt"/>
                <a:ea typeface="+mj-ea"/>
                <a:cs typeface="+mj-cs"/>
              </a:rPr>
              <a:t>sales_percentage</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total_returns</a:t>
            </a:r>
            <a:r>
              <a:rPr lang="en-IN" sz="1400" dirty="0">
                <a:solidFill>
                  <a:schemeClr val="tx1"/>
                </a:solidFill>
                <a:latin typeface="+mj-lt"/>
                <a:ea typeface="+mj-ea"/>
                <a:cs typeface="+mj-cs"/>
              </a:rPr>
              <a:t> / SUM(</a:t>
            </a:r>
            <a:r>
              <a:rPr lang="en-IN" sz="1400" dirty="0" err="1">
                <a:solidFill>
                  <a:schemeClr val="tx1"/>
                </a:solidFill>
                <a:latin typeface="+mj-lt"/>
                <a:ea typeface="+mj-ea"/>
                <a:cs typeface="+mj-cs"/>
              </a:rPr>
              <a:t>total_returns</a:t>
            </a:r>
            <a:r>
              <a:rPr lang="en-IN" sz="1400" dirty="0">
                <a:solidFill>
                  <a:schemeClr val="tx1"/>
                </a:solidFill>
                <a:latin typeface="+mj-lt"/>
                <a:ea typeface="+mj-ea"/>
                <a:cs typeface="+mj-cs"/>
              </a:rPr>
              <a:t>) OVER ()) * 100 AS </a:t>
            </a:r>
            <a:r>
              <a:rPr lang="en-IN" sz="1400" dirty="0" err="1">
                <a:solidFill>
                  <a:schemeClr val="tx1"/>
                </a:solidFill>
                <a:latin typeface="+mj-lt"/>
                <a:ea typeface="+mj-ea"/>
                <a:cs typeface="+mj-cs"/>
              </a:rPr>
              <a:t>returns_percentage</a:t>
            </a:r>
            <a:r>
              <a:rPr lang="en-IN" sz="1400" dirty="0">
                <a:solidFill>
                  <a:schemeClr val="tx1"/>
                </a:solidFill>
                <a:latin typeface="+mj-lt"/>
                <a:ea typeface="+mj-ea"/>
                <a:cs typeface="+mj-cs"/>
              </a:rPr>
              <a:t>    FROM         </a:t>
            </a:r>
            <a:r>
              <a:rPr lang="en-IN" sz="1400" dirty="0" err="1">
                <a:solidFill>
                  <a:schemeClr val="tx1"/>
                </a:solidFill>
                <a:latin typeface="+mj-lt"/>
                <a:ea typeface="+mj-ea"/>
                <a:cs typeface="+mj-cs"/>
              </a:rPr>
              <a:t>SubcategorySales</a:t>
            </a:r>
            <a:r>
              <a:rPr lang="en-IN" sz="1400" dirty="0">
                <a:solidFill>
                  <a:schemeClr val="tx1"/>
                </a:solidFill>
                <a:latin typeface="+mj-lt"/>
                <a:ea typeface="+mj-ea"/>
                <a:cs typeface="+mj-cs"/>
              </a:rPr>
              <a:t>)SELECT     </a:t>
            </a:r>
            <a:r>
              <a:rPr lang="en-IN" sz="1400" dirty="0" err="1">
                <a:solidFill>
                  <a:schemeClr val="tx1"/>
                </a:solidFill>
                <a:latin typeface="+mj-lt"/>
                <a:ea typeface="+mj-ea"/>
                <a:cs typeface="+mj-cs"/>
              </a:rPr>
              <a:t>prod_subcat</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total_sales</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sales_percentage</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total_returns</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returns_percentageFROM</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TopSubcategoriesWHERE</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sales_rank</a:t>
            </a:r>
            <a:r>
              <a:rPr lang="en-IN" sz="1400" dirty="0">
                <a:solidFill>
                  <a:schemeClr val="tx1"/>
                </a:solidFill>
                <a:latin typeface="+mj-lt"/>
                <a:ea typeface="+mj-ea"/>
                <a:cs typeface="+mj-cs"/>
              </a:rPr>
              <a:t> &lt;= 5;</a:t>
            </a:r>
            <a:endParaRPr lang="en-GB" sz="1400" dirty="0">
              <a:solidFill>
                <a:schemeClr val="tx1"/>
              </a:solidFill>
              <a:latin typeface="+mj-lt"/>
              <a:ea typeface="+mj-ea"/>
              <a:cs typeface="+mj-cs"/>
            </a:endParaRPr>
          </a:p>
        </p:txBody>
      </p:sp>
    </p:spTree>
    <p:extLst>
      <p:ext uri="{BB962C8B-B14F-4D97-AF65-F5344CB8AC3E}">
        <p14:creationId xmlns:p14="http://schemas.microsoft.com/office/powerpoint/2010/main" val="42332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640960" cy="2808312"/>
          </a:xfrm>
        </p:spPr>
        <p:txBody>
          <a:bodyPr>
            <a:normAutofit/>
          </a:bodyPr>
          <a:lstStyle/>
          <a:p>
            <a:pPr algn="l"/>
            <a:r>
              <a:rPr lang="en-GB" sz="1600" dirty="0" smtClean="0"/>
              <a:t>11.) For </a:t>
            </a:r>
            <a:r>
              <a:rPr lang="en-GB" sz="1600" dirty="0"/>
              <a:t>all customers aged between 25 to 35 years find what is the net total revenue generated by these consumers in last 30 days of transactions from max transaction date available in the  data</a:t>
            </a:r>
            <a:r>
              <a:rPr lang="en-GB" sz="1600" dirty="0" smtClean="0"/>
              <a:t>?</a:t>
            </a:r>
            <a:br>
              <a:rPr lang="en-GB" sz="1600" dirty="0" smtClean="0"/>
            </a:br>
            <a:r>
              <a:rPr lang="en-GB" sz="1600" dirty="0" err="1" smtClean="0"/>
              <a:t>Ans</a:t>
            </a:r>
            <a:r>
              <a:rPr lang="en-GB" sz="1600" dirty="0"/>
              <a:t>= </a:t>
            </a:r>
            <a:r>
              <a:rPr lang="en-GB" sz="1400" dirty="0"/>
              <a:t>WITH </a:t>
            </a:r>
            <a:r>
              <a:rPr lang="en-GB" sz="1400" dirty="0" err="1"/>
              <a:t>max_tran_date</a:t>
            </a:r>
            <a:r>
              <a:rPr lang="en-GB" sz="1400" dirty="0"/>
              <a:t> AS (    SELECT MAX(</a:t>
            </a:r>
            <a:r>
              <a:rPr lang="en-GB" sz="1400" dirty="0" err="1"/>
              <a:t>tran_date</a:t>
            </a:r>
            <a:r>
              <a:rPr lang="en-GB" sz="1400" dirty="0"/>
              <a:t>) AS </a:t>
            </a:r>
            <a:r>
              <a:rPr lang="en-GB" sz="1400" dirty="0" err="1"/>
              <a:t>max_date</a:t>
            </a:r>
            <a:r>
              <a:rPr lang="en-GB" sz="1400" dirty="0"/>
              <a:t>    FROM </a:t>
            </a:r>
            <a:r>
              <a:rPr lang="en-GB" sz="1400" dirty="0" err="1"/>
              <a:t>e_commerce.transactions_new</a:t>
            </a:r>
            <a:r>
              <a:rPr lang="en-GB" sz="1400" dirty="0"/>
              <a:t>),last_30days_sales AS (    SELECT </a:t>
            </a:r>
            <a:r>
              <a:rPr lang="en-GB" sz="1400" dirty="0" err="1"/>
              <a:t>t.cust_id</a:t>
            </a:r>
            <a:r>
              <a:rPr lang="en-GB" sz="1400" dirty="0"/>
              <a:t>, </a:t>
            </a:r>
            <a:r>
              <a:rPr lang="en-GB" sz="1400" dirty="0" err="1"/>
              <a:t>t.tran_date</a:t>
            </a:r>
            <a:r>
              <a:rPr lang="en-GB" sz="1400" dirty="0"/>
              <a:t>, </a:t>
            </a:r>
            <a:r>
              <a:rPr lang="en-GB" sz="1400" dirty="0" err="1"/>
              <a:t>t.total_amt</a:t>
            </a:r>
            <a:r>
              <a:rPr lang="en-GB" sz="1400" dirty="0"/>
              <a:t>, </a:t>
            </a:r>
            <a:r>
              <a:rPr lang="en-GB" sz="1400" dirty="0" err="1"/>
              <a:t>m.max_date</a:t>
            </a:r>
            <a:r>
              <a:rPr lang="en-GB" sz="1400" dirty="0"/>
              <a:t>    FROM </a:t>
            </a:r>
            <a:r>
              <a:rPr lang="en-GB" sz="1400" dirty="0" err="1"/>
              <a:t>e_commerce.transactions_new</a:t>
            </a:r>
            <a:r>
              <a:rPr lang="en-GB" sz="1400" dirty="0"/>
              <a:t> t    CROSS JOIN </a:t>
            </a:r>
            <a:r>
              <a:rPr lang="en-GB" sz="1400" dirty="0" err="1"/>
              <a:t>max_tran_date</a:t>
            </a:r>
            <a:r>
              <a:rPr lang="en-GB" sz="1400" dirty="0"/>
              <a:t> m    WHERE </a:t>
            </a:r>
            <a:r>
              <a:rPr lang="en-GB" sz="1400" dirty="0" err="1"/>
              <a:t>t.tran_date</a:t>
            </a:r>
            <a:r>
              <a:rPr lang="en-GB" sz="1400" dirty="0"/>
              <a:t> BETWEEN DATE_SUB(</a:t>
            </a:r>
            <a:r>
              <a:rPr lang="en-GB" sz="1400" dirty="0" err="1"/>
              <a:t>m.max_date</a:t>
            </a:r>
            <a:r>
              <a:rPr lang="en-GB" sz="1400" dirty="0"/>
              <a:t>, INTERVAL 30 DAY) AND </a:t>
            </a:r>
            <a:r>
              <a:rPr lang="en-GB" sz="1400" dirty="0" err="1"/>
              <a:t>m.max_date</a:t>
            </a:r>
            <a:r>
              <a:rPr lang="en-GB" sz="1400" dirty="0"/>
              <a:t>),age_btwn_2530 AS (    SELECT c.ï»¿</a:t>
            </a:r>
            <a:r>
              <a:rPr lang="en-GB" sz="1400" dirty="0" err="1"/>
              <a:t>customer_Id</a:t>
            </a:r>
            <a:r>
              <a:rPr lang="en-GB" sz="1400" dirty="0"/>
              <a:t>, YEAR(</a:t>
            </a:r>
            <a:r>
              <a:rPr lang="en-GB" sz="1400" dirty="0" err="1"/>
              <a:t>m.max_date</a:t>
            </a:r>
            <a:r>
              <a:rPr lang="en-GB" sz="1400" dirty="0"/>
              <a:t>) - YEAR(</a:t>
            </a:r>
            <a:r>
              <a:rPr lang="en-GB" sz="1400" dirty="0" err="1"/>
              <a:t>c.DOB</a:t>
            </a:r>
            <a:r>
              <a:rPr lang="en-GB" sz="1400" dirty="0"/>
              <a:t>) AS age    FROM </a:t>
            </a:r>
            <a:r>
              <a:rPr lang="en-GB" sz="1400" dirty="0" err="1"/>
              <a:t>e_commerce.customers_new</a:t>
            </a:r>
            <a:r>
              <a:rPr lang="en-GB" sz="1400" dirty="0"/>
              <a:t>  c    CROSS JOIN </a:t>
            </a:r>
            <a:r>
              <a:rPr lang="en-GB" sz="1400" dirty="0" err="1"/>
              <a:t>max_tran_date</a:t>
            </a:r>
            <a:r>
              <a:rPr lang="en-GB" sz="1400" dirty="0"/>
              <a:t> m    WHERE YEAR(</a:t>
            </a:r>
            <a:r>
              <a:rPr lang="en-GB" sz="1400" dirty="0" err="1"/>
              <a:t>m.max_date</a:t>
            </a:r>
            <a:r>
              <a:rPr lang="en-GB" sz="1400" dirty="0"/>
              <a:t>) - YEAR(</a:t>
            </a:r>
            <a:r>
              <a:rPr lang="en-GB" sz="1400" dirty="0" err="1"/>
              <a:t>c.DOB</a:t>
            </a:r>
            <a:r>
              <a:rPr lang="en-GB" sz="1400" dirty="0"/>
              <a:t>) BETWEEN 25 AND 35),</a:t>
            </a:r>
            <a:r>
              <a:rPr lang="en-GB" sz="1400" dirty="0" err="1"/>
              <a:t>net_rev</a:t>
            </a:r>
            <a:r>
              <a:rPr lang="en-GB" sz="1400" dirty="0"/>
              <a:t> AS (    SELECT SUM(</a:t>
            </a:r>
            <a:r>
              <a:rPr lang="en-GB" sz="1400" dirty="0" err="1"/>
              <a:t>t.total_amt</a:t>
            </a:r>
            <a:r>
              <a:rPr lang="en-GB" sz="1400" dirty="0"/>
              <a:t>) AS </a:t>
            </a:r>
            <a:r>
              <a:rPr lang="en-GB" sz="1400" dirty="0" err="1"/>
              <a:t>net_total_revenue</a:t>
            </a:r>
            <a:r>
              <a:rPr lang="en-GB" sz="1400" dirty="0"/>
              <a:t>    FROM last_30days_sales t    JOIN age_btwn_2530 e ON </a:t>
            </a:r>
            <a:r>
              <a:rPr lang="en-GB" sz="1400" dirty="0" err="1"/>
              <a:t>t.cust_id</a:t>
            </a:r>
            <a:r>
              <a:rPr lang="en-GB" sz="1400" dirty="0"/>
              <a:t> = e.ï»¿</a:t>
            </a:r>
            <a:r>
              <a:rPr lang="en-GB" sz="1400" dirty="0" err="1"/>
              <a:t>customer_Id</a:t>
            </a:r>
            <a:r>
              <a:rPr lang="en-GB" sz="1400" dirty="0"/>
              <a:t>)SELECT </a:t>
            </a:r>
            <a:r>
              <a:rPr lang="en-GB" sz="1400" dirty="0" err="1"/>
              <a:t>net_total_revenueFROM</a:t>
            </a:r>
            <a:r>
              <a:rPr lang="en-GB" sz="1400" dirty="0"/>
              <a:t> </a:t>
            </a:r>
            <a:r>
              <a:rPr lang="en-GB" sz="1400" dirty="0" err="1"/>
              <a:t>net_rev</a:t>
            </a:r>
            <a:r>
              <a:rPr lang="en-GB" sz="1400" dirty="0" smtClean="0"/>
              <a:t>;</a:t>
            </a:r>
            <a:br>
              <a:rPr lang="en-GB" sz="1400" dirty="0" smtClean="0"/>
            </a:br>
            <a:r>
              <a:rPr lang="en-GB" sz="1600" dirty="0"/>
              <a:t/>
            </a:r>
            <a:br>
              <a:rPr lang="en-GB" sz="1600" dirty="0"/>
            </a:br>
            <a:r>
              <a:rPr lang="en-GB" sz="1600" dirty="0" smtClean="0"/>
              <a:t>Output=:- 74885.85</a:t>
            </a:r>
            <a:endParaRPr lang="en-IN" sz="1600" dirty="0"/>
          </a:p>
        </p:txBody>
      </p:sp>
      <p:sp>
        <p:nvSpPr>
          <p:cNvPr id="3" name="Subtitle 2"/>
          <p:cNvSpPr>
            <a:spLocks noGrp="1"/>
          </p:cNvSpPr>
          <p:nvPr>
            <p:ph type="subTitle" idx="1"/>
          </p:nvPr>
        </p:nvSpPr>
        <p:spPr>
          <a:xfrm>
            <a:off x="179512" y="2996952"/>
            <a:ext cx="8712968" cy="3456384"/>
          </a:xfrm>
        </p:spPr>
        <p:txBody>
          <a:bodyPr>
            <a:normAutofit lnSpcReduction="10000"/>
          </a:bodyPr>
          <a:lstStyle/>
          <a:p>
            <a:pPr algn="l"/>
            <a:r>
              <a:rPr lang="en-IN" sz="1600" dirty="0">
                <a:solidFill>
                  <a:schemeClr val="tx1"/>
                </a:solidFill>
                <a:latin typeface="+mj-lt"/>
                <a:ea typeface="+mj-ea"/>
                <a:cs typeface="+mj-cs"/>
              </a:rPr>
              <a:t>12.) </a:t>
            </a:r>
            <a:r>
              <a:rPr lang="en-GB" sz="1600" dirty="0">
                <a:solidFill>
                  <a:schemeClr val="tx1"/>
                </a:solidFill>
                <a:latin typeface="+mj-lt"/>
                <a:ea typeface="+mj-ea"/>
                <a:cs typeface="+mj-cs"/>
              </a:rPr>
              <a:t>Which product category has seen the max value of returns in the last 3 </a:t>
            </a:r>
            <a:r>
              <a:rPr lang="en-GB" sz="1600" dirty="0" smtClean="0">
                <a:solidFill>
                  <a:schemeClr val="tx1"/>
                </a:solidFill>
                <a:latin typeface="+mj-lt"/>
                <a:ea typeface="+mj-ea"/>
                <a:cs typeface="+mj-cs"/>
              </a:rPr>
              <a:t>months </a:t>
            </a:r>
            <a:r>
              <a:rPr lang="en-GB" sz="1600" dirty="0">
                <a:solidFill>
                  <a:schemeClr val="tx1"/>
                </a:solidFill>
                <a:latin typeface="+mj-lt"/>
                <a:ea typeface="+mj-ea"/>
                <a:cs typeface="+mj-cs"/>
              </a:rPr>
              <a:t>of transactions</a:t>
            </a:r>
            <a:r>
              <a:rPr lang="en-GB" sz="1600" dirty="0" smtClean="0">
                <a:solidFill>
                  <a:schemeClr val="tx1"/>
                </a:solidFill>
                <a:latin typeface="+mj-lt"/>
                <a:ea typeface="+mj-ea"/>
                <a:cs typeface="+mj-cs"/>
              </a:rPr>
              <a:t>?</a:t>
            </a:r>
            <a:endParaRPr lang="en-IN" sz="1600" dirty="0">
              <a:solidFill>
                <a:schemeClr val="tx1"/>
              </a:solidFill>
              <a:latin typeface="+mj-lt"/>
              <a:ea typeface="+mj-ea"/>
              <a:cs typeface="+mj-cs"/>
            </a:endParaRPr>
          </a:p>
          <a:p>
            <a:pPr algn="l"/>
            <a:r>
              <a:rPr lang="en-IN" sz="1600" dirty="0" err="1" smtClean="0">
                <a:solidFill>
                  <a:schemeClr val="tx1"/>
                </a:solidFill>
                <a:latin typeface="+mj-lt"/>
                <a:ea typeface="+mj-ea"/>
                <a:cs typeface="+mj-cs"/>
              </a:rPr>
              <a:t>Ans</a:t>
            </a:r>
            <a:r>
              <a:rPr lang="en-IN" sz="1600" dirty="0">
                <a:solidFill>
                  <a:schemeClr val="tx1"/>
                </a:solidFill>
                <a:latin typeface="+mj-lt"/>
                <a:ea typeface="+mj-ea"/>
                <a:cs typeface="+mj-cs"/>
              </a:rPr>
              <a:t>= </a:t>
            </a:r>
            <a:r>
              <a:rPr lang="en-IN" sz="1400" dirty="0">
                <a:solidFill>
                  <a:schemeClr val="tx1"/>
                </a:solidFill>
                <a:latin typeface="+mj-lt"/>
                <a:ea typeface="+mj-ea"/>
                <a:cs typeface="+mj-cs"/>
              </a:rPr>
              <a:t>SELECT </a:t>
            </a:r>
            <a:r>
              <a:rPr lang="en-IN" sz="1400" dirty="0" err="1">
                <a:solidFill>
                  <a:schemeClr val="tx1"/>
                </a:solidFill>
                <a:latin typeface="+mj-lt"/>
                <a:ea typeface="+mj-ea"/>
                <a:cs typeface="+mj-cs"/>
              </a:rPr>
              <a:t>p.prod_cat</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t.QtyFROM</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e_commerce.prod_cat_info</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pJOIN</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e_commerce.transactions_new</a:t>
            </a:r>
            <a:r>
              <a:rPr lang="en-IN" sz="1400" dirty="0">
                <a:solidFill>
                  <a:schemeClr val="tx1"/>
                </a:solidFill>
                <a:latin typeface="+mj-lt"/>
                <a:ea typeface="+mj-ea"/>
                <a:cs typeface="+mj-cs"/>
              </a:rPr>
              <a:t> t ON </a:t>
            </a:r>
            <a:r>
              <a:rPr lang="en-IN" sz="1400" dirty="0" err="1">
                <a:solidFill>
                  <a:schemeClr val="tx1"/>
                </a:solidFill>
                <a:latin typeface="+mj-lt"/>
                <a:ea typeface="+mj-ea"/>
                <a:cs typeface="+mj-cs"/>
              </a:rPr>
              <a:t>p.prod_cat_code</a:t>
            </a:r>
            <a:r>
              <a:rPr lang="en-IN" sz="1400" dirty="0">
                <a:solidFill>
                  <a:schemeClr val="tx1"/>
                </a:solidFill>
                <a:latin typeface="+mj-lt"/>
                <a:ea typeface="+mj-ea"/>
                <a:cs typeface="+mj-cs"/>
              </a:rPr>
              <a:t> = </a:t>
            </a:r>
            <a:r>
              <a:rPr lang="en-IN" sz="1400" dirty="0" err="1">
                <a:solidFill>
                  <a:schemeClr val="tx1"/>
                </a:solidFill>
                <a:latin typeface="+mj-lt"/>
                <a:ea typeface="+mj-ea"/>
                <a:cs typeface="+mj-cs"/>
              </a:rPr>
              <a:t>t.prod_cat_codeWHERE</a:t>
            </a:r>
            <a:r>
              <a:rPr lang="en-IN" sz="1400" dirty="0">
                <a:solidFill>
                  <a:schemeClr val="tx1"/>
                </a:solidFill>
                <a:latin typeface="+mj-lt"/>
                <a:ea typeface="+mj-ea"/>
                <a:cs typeface="+mj-cs"/>
              </a:rPr>
              <a:t> </a:t>
            </a:r>
            <a:r>
              <a:rPr lang="en-IN" sz="1400" dirty="0" err="1">
                <a:solidFill>
                  <a:schemeClr val="tx1"/>
                </a:solidFill>
                <a:latin typeface="+mj-lt"/>
                <a:ea typeface="+mj-ea"/>
                <a:cs typeface="+mj-cs"/>
              </a:rPr>
              <a:t>t.Qty</a:t>
            </a:r>
            <a:r>
              <a:rPr lang="en-IN" sz="1400" dirty="0">
                <a:solidFill>
                  <a:schemeClr val="tx1"/>
                </a:solidFill>
                <a:latin typeface="+mj-lt"/>
                <a:ea typeface="+mj-ea"/>
                <a:cs typeface="+mj-cs"/>
              </a:rPr>
              <a:t> &lt; 0AND </a:t>
            </a:r>
            <a:r>
              <a:rPr lang="en-IN" sz="1400" dirty="0" err="1">
                <a:solidFill>
                  <a:schemeClr val="tx1"/>
                </a:solidFill>
                <a:latin typeface="+mj-lt"/>
                <a:ea typeface="+mj-ea"/>
                <a:cs typeface="+mj-cs"/>
              </a:rPr>
              <a:t>t.tran_date</a:t>
            </a:r>
            <a:r>
              <a:rPr lang="en-IN" sz="1400" dirty="0">
                <a:solidFill>
                  <a:schemeClr val="tx1"/>
                </a:solidFill>
                <a:latin typeface="+mj-lt"/>
                <a:ea typeface="+mj-ea"/>
                <a:cs typeface="+mj-cs"/>
              </a:rPr>
              <a:t> &gt;= DATE_SUB(CURDATE(), INTERVAL 3 MONTH</a:t>
            </a:r>
            <a:r>
              <a:rPr lang="en-IN" sz="1400" dirty="0" smtClean="0">
                <a:solidFill>
                  <a:schemeClr val="tx1"/>
                </a:solidFill>
                <a:latin typeface="+mj-lt"/>
                <a:ea typeface="+mj-ea"/>
                <a:cs typeface="+mj-cs"/>
              </a:rPr>
              <a:t>);</a:t>
            </a:r>
          </a:p>
          <a:p>
            <a:pPr algn="l"/>
            <a:endParaRPr lang="en-IN" sz="1400" dirty="0" smtClean="0">
              <a:solidFill>
                <a:schemeClr val="tx1"/>
              </a:solidFill>
              <a:latin typeface="+mj-lt"/>
              <a:ea typeface="+mj-ea"/>
              <a:cs typeface="+mj-cs"/>
            </a:endParaRPr>
          </a:p>
          <a:p>
            <a:pPr algn="l"/>
            <a:endParaRPr lang="en-IN" sz="1400" dirty="0">
              <a:solidFill>
                <a:schemeClr val="tx1"/>
              </a:solidFill>
              <a:latin typeface="+mj-lt"/>
              <a:ea typeface="+mj-ea"/>
              <a:cs typeface="+mj-cs"/>
            </a:endParaRPr>
          </a:p>
          <a:p>
            <a:pPr algn="l"/>
            <a:r>
              <a:rPr lang="en-IN" sz="1400" dirty="0" smtClean="0">
                <a:solidFill>
                  <a:schemeClr val="tx1"/>
                </a:solidFill>
                <a:latin typeface="+mj-lt"/>
                <a:ea typeface="+mj-ea"/>
                <a:cs typeface="+mj-cs"/>
              </a:rPr>
              <a:t>Output:-  </a:t>
            </a:r>
          </a:p>
          <a:p>
            <a:pPr algn="l"/>
            <a:endParaRPr lang="en-IN" sz="1400" dirty="0">
              <a:solidFill>
                <a:schemeClr val="tx1"/>
              </a:solidFill>
              <a:latin typeface="+mj-lt"/>
              <a:ea typeface="+mj-ea"/>
              <a:cs typeface="+mj-cs"/>
            </a:endParaRPr>
          </a:p>
          <a:p>
            <a:pPr algn="l"/>
            <a:endParaRPr lang="en-IN" sz="1400" dirty="0" smtClean="0">
              <a:solidFill>
                <a:schemeClr val="tx1"/>
              </a:solidFill>
              <a:latin typeface="+mj-lt"/>
              <a:ea typeface="+mj-ea"/>
              <a:cs typeface="+mj-cs"/>
            </a:endParaRPr>
          </a:p>
          <a:p>
            <a:pPr algn="l"/>
            <a:r>
              <a:rPr lang="en-IN" sz="1400" dirty="0" smtClean="0">
                <a:solidFill>
                  <a:schemeClr val="tx1"/>
                </a:solidFill>
                <a:latin typeface="+mj-lt"/>
                <a:ea typeface="+mj-ea"/>
                <a:cs typeface="+mj-cs"/>
              </a:rPr>
              <a:t>13.) </a:t>
            </a:r>
            <a:r>
              <a:rPr lang="en-GB" sz="1400" dirty="0">
                <a:solidFill>
                  <a:schemeClr val="tx1"/>
                </a:solidFill>
                <a:latin typeface="+mj-lt"/>
                <a:ea typeface="+mj-ea"/>
                <a:cs typeface="+mj-cs"/>
              </a:rPr>
              <a:t>Which store-type sells the maximum products; by value of sales amount and by quantity sold</a:t>
            </a:r>
            <a:r>
              <a:rPr lang="en-GB" sz="1400" dirty="0" smtClean="0">
                <a:solidFill>
                  <a:schemeClr val="tx1"/>
                </a:solidFill>
                <a:latin typeface="+mj-lt"/>
                <a:ea typeface="+mj-ea"/>
                <a:cs typeface="+mj-cs"/>
              </a:rPr>
              <a:t>?</a:t>
            </a:r>
          </a:p>
          <a:p>
            <a:pPr algn="l"/>
            <a:r>
              <a:rPr lang="en-GB" sz="1400" dirty="0" err="1" smtClean="0">
                <a:solidFill>
                  <a:schemeClr val="tx1"/>
                </a:solidFill>
                <a:latin typeface="+mj-lt"/>
                <a:ea typeface="+mj-ea"/>
                <a:cs typeface="+mj-cs"/>
              </a:rPr>
              <a:t>Ans</a:t>
            </a:r>
            <a:r>
              <a:rPr lang="en-GB" sz="1400" dirty="0">
                <a:solidFill>
                  <a:schemeClr val="tx1"/>
                </a:solidFill>
                <a:latin typeface="+mj-lt"/>
                <a:ea typeface="+mj-ea"/>
                <a:cs typeface="+mj-cs"/>
              </a:rPr>
              <a:t>= SELECT     </a:t>
            </a:r>
            <a:r>
              <a:rPr lang="en-GB" sz="1400" dirty="0" err="1">
                <a:solidFill>
                  <a:schemeClr val="tx1"/>
                </a:solidFill>
                <a:latin typeface="+mj-lt"/>
                <a:ea typeface="+mj-ea"/>
                <a:cs typeface="+mj-cs"/>
              </a:rPr>
              <a:t>Store_type</a:t>
            </a:r>
            <a:r>
              <a:rPr lang="en-GB" sz="1400" dirty="0">
                <a:solidFill>
                  <a:schemeClr val="tx1"/>
                </a:solidFill>
                <a:latin typeface="+mj-lt"/>
                <a:ea typeface="+mj-ea"/>
                <a:cs typeface="+mj-cs"/>
              </a:rPr>
              <a:t>,     SUM(</a:t>
            </a:r>
            <a:r>
              <a:rPr lang="en-GB" sz="1400" dirty="0" err="1">
                <a:solidFill>
                  <a:schemeClr val="tx1"/>
                </a:solidFill>
                <a:latin typeface="+mj-lt"/>
                <a:ea typeface="+mj-ea"/>
                <a:cs typeface="+mj-cs"/>
              </a:rPr>
              <a:t>total_amt</a:t>
            </a:r>
            <a:r>
              <a:rPr lang="en-GB" sz="1400" dirty="0">
                <a:solidFill>
                  <a:schemeClr val="tx1"/>
                </a:solidFill>
                <a:latin typeface="+mj-lt"/>
                <a:ea typeface="+mj-ea"/>
                <a:cs typeface="+mj-cs"/>
              </a:rPr>
              <a:t>) AS </a:t>
            </a:r>
            <a:r>
              <a:rPr lang="en-GB" sz="1400" dirty="0" err="1">
                <a:solidFill>
                  <a:schemeClr val="tx1"/>
                </a:solidFill>
                <a:latin typeface="+mj-lt"/>
                <a:ea typeface="+mj-ea"/>
                <a:cs typeface="+mj-cs"/>
              </a:rPr>
              <a:t>total_amt</a:t>
            </a:r>
            <a:r>
              <a:rPr lang="en-GB" sz="1400" dirty="0">
                <a:solidFill>
                  <a:schemeClr val="tx1"/>
                </a:solidFill>
                <a:latin typeface="+mj-lt"/>
                <a:ea typeface="+mj-ea"/>
                <a:cs typeface="+mj-cs"/>
              </a:rPr>
              <a:t>,     SUM(</a:t>
            </a:r>
            <a:r>
              <a:rPr lang="en-GB" sz="1400" dirty="0" err="1">
                <a:solidFill>
                  <a:schemeClr val="tx1"/>
                </a:solidFill>
                <a:latin typeface="+mj-lt"/>
                <a:ea typeface="+mj-ea"/>
                <a:cs typeface="+mj-cs"/>
              </a:rPr>
              <a:t>Qty</a:t>
            </a:r>
            <a:r>
              <a:rPr lang="en-GB" sz="1400" dirty="0">
                <a:solidFill>
                  <a:schemeClr val="tx1"/>
                </a:solidFill>
                <a:latin typeface="+mj-lt"/>
                <a:ea typeface="+mj-ea"/>
                <a:cs typeface="+mj-cs"/>
              </a:rPr>
              <a:t>) AS </a:t>
            </a:r>
            <a:r>
              <a:rPr lang="en-GB" sz="1400" dirty="0" err="1">
                <a:solidFill>
                  <a:schemeClr val="tx1"/>
                </a:solidFill>
                <a:latin typeface="+mj-lt"/>
                <a:ea typeface="+mj-ea"/>
                <a:cs typeface="+mj-cs"/>
              </a:rPr>
              <a:t>total_qtyFROM</a:t>
            </a:r>
            <a:r>
              <a:rPr lang="en-GB" sz="1400" dirty="0">
                <a:solidFill>
                  <a:schemeClr val="tx1"/>
                </a:solidFill>
                <a:latin typeface="+mj-lt"/>
                <a:ea typeface="+mj-ea"/>
                <a:cs typeface="+mj-cs"/>
              </a:rPr>
              <a:t>     </a:t>
            </a:r>
            <a:r>
              <a:rPr lang="en-GB" sz="1400" dirty="0" err="1">
                <a:solidFill>
                  <a:schemeClr val="tx1"/>
                </a:solidFill>
                <a:latin typeface="+mj-lt"/>
                <a:ea typeface="+mj-ea"/>
                <a:cs typeface="+mj-cs"/>
              </a:rPr>
              <a:t>e_commerce.transactions_new</a:t>
            </a:r>
            <a:r>
              <a:rPr lang="en-GB" sz="1400" dirty="0">
                <a:solidFill>
                  <a:schemeClr val="tx1"/>
                </a:solidFill>
                <a:latin typeface="+mj-lt"/>
                <a:ea typeface="+mj-ea"/>
                <a:cs typeface="+mj-cs"/>
              </a:rPr>
              <a:t> GROUP BY     </a:t>
            </a:r>
            <a:r>
              <a:rPr lang="en-GB" sz="1400" dirty="0" err="1">
                <a:solidFill>
                  <a:schemeClr val="tx1"/>
                </a:solidFill>
                <a:latin typeface="+mj-lt"/>
                <a:ea typeface="+mj-ea"/>
                <a:cs typeface="+mj-cs"/>
              </a:rPr>
              <a:t>Store_type</a:t>
            </a:r>
            <a:r>
              <a:rPr lang="en-GB" sz="1400" dirty="0">
                <a:solidFill>
                  <a:schemeClr val="tx1"/>
                </a:solidFill>
                <a:latin typeface="+mj-lt"/>
                <a:ea typeface="+mj-ea"/>
                <a:cs typeface="+mj-cs"/>
              </a:rPr>
              <a:t> ORDER BY     SUM(</a:t>
            </a:r>
            <a:r>
              <a:rPr lang="en-GB" sz="1400" dirty="0" err="1">
                <a:solidFill>
                  <a:schemeClr val="tx1"/>
                </a:solidFill>
                <a:latin typeface="+mj-lt"/>
                <a:ea typeface="+mj-ea"/>
                <a:cs typeface="+mj-cs"/>
              </a:rPr>
              <a:t>total_amt</a:t>
            </a:r>
            <a:r>
              <a:rPr lang="en-GB" sz="1400" dirty="0">
                <a:solidFill>
                  <a:schemeClr val="tx1"/>
                </a:solidFill>
                <a:latin typeface="+mj-lt"/>
                <a:ea typeface="+mj-ea"/>
                <a:cs typeface="+mj-cs"/>
              </a:rPr>
              <a:t>) DESC,     SUM(</a:t>
            </a:r>
            <a:r>
              <a:rPr lang="en-GB" sz="1400" dirty="0" err="1">
                <a:solidFill>
                  <a:schemeClr val="tx1"/>
                </a:solidFill>
                <a:latin typeface="+mj-lt"/>
                <a:ea typeface="+mj-ea"/>
                <a:cs typeface="+mj-cs"/>
              </a:rPr>
              <a:t>Qty</a:t>
            </a:r>
            <a:r>
              <a:rPr lang="en-GB" sz="1400" dirty="0">
                <a:solidFill>
                  <a:schemeClr val="tx1"/>
                </a:solidFill>
                <a:latin typeface="+mj-lt"/>
                <a:ea typeface="+mj-ea"/>
                <a:cs typeface="+mj-cs"/>
              </a:rPr>
              <a:t>) DESCLIMIT 1</a:t>
            </a:r>
            <a:r>
              <a:rPr lang="en-GB" sz="1400" dirty="0" smtClean="0">
                <a:solidFill>
                  <a:schemeClr val="tx1"/>
                </a:solidFill>
                <a:latin typeface="+mj-lt"/>
                <a:ea typeface="+mj-ea"/>
                <a:cs typeface="+mj-cs"/>
              </a:rPr>
              <a:t>;</a:t>
            </a:r>
          </a:p>
          <a:p>
            <a:pPr algn="l"/>
            <a:endParaRPr lang="en-GB" sz="1400" dirty="0">
              <a:solidFill>
                <a:schemeClr val="tx1"/>
              </a:solidFill>
              <a:latin typeface="+mj-lt"/>
              <a:ea typeface="+mj-ea"/>
              <a:cs typeface="+mj-cs"/>
            </a:endParaRPr>
          </a:p>
          <a:p>
            <a:pPr algn="l"/>
            <a:r>
              <a:rPr lang="en-GB" sz="1400" dirty="0" smtClean="0">
                <a:solidFill>
                  <a:schemeClr val="tx1"/>
                </a:solidFill>
                <a:latin typeface="+mj-lt"/>
                <a:ea typeface="+mj-ea"/>
                <a:cs typeface="+mj-cs"/>
              </a:rPr>
              <a:t>Output:- </a:t>
            </a:r>
            <a:endParaRPr lang="en-GB" sz="1400" dirty="0">
              <a:solidFill>
                <a:schemeClr val="tx1"/>
              </a:solidFill>
              <a:latin typeface="+mj-lt"/>
              <a:ea typeface="+mj-ea"/>
              <a:cs typeface="+mj-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997628"/>
            <a:ext cx="3744416" cy="461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789040"/>
            <a:ext cx="3981467" cy="912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177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SUMMARY</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IN" sz="1800" dirty="0" smtClean="0"/>
              <a:t>So through this task we got to know all the ecommerce data from 2014 to 2017.</a:t>
            </a:r>
          </a:p>
          <a:p>
            <a:r>
              <a:rPr lang="en-IN" sz="1800" dirty="0" smtClean="0"/>
              <a:t>Where the most frequently channel used in Transactions is( </a:t>
            </a:r>
            <a:r>
              <a:rPr lang="en-IN" sz="1800" dirty="0" err="1" smtClean="0"/>
              <a:t>Eshop</a:t>
            </a:r>
            <a:r>
              <a:rPr lang="en-IN" sz="1800" dirty="0" smtClean="0"/>
              <a:t>) and total transaction is 9311.</a:t>
            </a:r>
          </a:p>
          <a:p>
            <a:r>
              <a:rPr lang="en-IN" sz="1800" dirty="0" smtClean="0"/>
              <a:t>Total Number of Male and Female count is</a:t>
            </a:r>
          </a:p>
          <a:p>
            <a:pPr marL="0" indent="0">
              <a:buNone/>
            </a:pPr>
            <a:r>
              <a:rPr lang="en-IN" sz="1800" dirty="0" smtClean="0"/>
              <a:t>Male- 2891</a:t>
            </a:r>
          </a:p>
          <a:p>
            <a:pPr marL="0" indent="0">
              <a:buNone/>
            </a:pPr>
            <a:r>
              <a:rPr lang="en-IN" sz="1800" dirty="0" smtClean="0"/>
              <a:t>Female – 2752</a:t>
            </a:r>
          </a:p>
          <a:p>
            <a:r>
              <a:rPr lang="en-IN" sz="1800" dirty="0" smtClean="0"/>
              <a:t>From City Code (3) we have maximum number of customers </a:t>
            </a:r>
          </a:p>
          <a:p>
            <a:pPr marL="0" indent="0">
              <a:buNone/>
            </a:pPr>
            <a:r>
              <a:rPr lang="en-IN" sz="1800" dirty="0" smtClean="0"/>
              <a:t>Total count of customer 595.</a:t>
            </a:r>
          </a:p>
          <a:p>
            <a:r>
              <a:rPr lang="en-IN" sz="1800" dirty="0" smtClean="0"/>
              <a:t>Maximum quantity of products orders from transaction channel is 5.</a:t>
            </a:r>
          </a:p>
          <a:p>
            <a:r>
              <a:rPr lang="en-IN" sz="1800" dirty="0" smtClean="0"/>
              <a:t>Net Revenue for categories like “Electronics” &amp; “ Books” are </a:t>
            </a:r>
            <a:endParaRPr lang="en-GB" sz="1800" dirty="0"/>
          </a:p>
          <a:p>
            <a:pPr marL="0" indent="0">
              <a:buNone/>
            </a:pPr>
            <a:r>
              <a:rPr lang="en-GB" sz="1800" dirty="0"/>
              <a:t>                 53612318.18       Electronics</a:t>
            </a:r>
          </a:p>
          <a:p>
            <a:pPr marL="0" indent="0">
              <a:buNone/>
            </a:pPr>
            <a:r>
              <a:rPr lang="en-GB" sz="1800" dirty="0" smtClean="0"/>
              <a:t>                </a:t>
            </a:r>
            <a:r>
              <a:rPr lang="en-GB" sz="1800" dirty="0"/>
              <a:t>76936164.24        </a:t>
            </a:r>
            <a:r>
              <a:rPr lang="en-GB" sz="1800" dirty="0" smtClean="0"/>
              <a:t>Books</a:t>
            </a:r>
          </a:p>
          <a:p>
            <a:pPr marL="0" indent="0">
              <a:buNone/>
            </a:pPr>
            <a:r>
              <a:rPr lang="en-IN" sz="1800" smtClean="0"/>
              <a:t>     *****************************************************************</a:t>
            </a:r>
            <a:endParaRPr lang="en-IN" sz="1800" dirty="0" smtClean="0"/>
          </a:p>
          <a:p>
            <a:pPr marL="0" indent="0">
              <a:buNone/>
            </a:pPr>
            <a:endParaRPr lang="en-IN" dirty="0" smtClean="0"/>
          </a:p>
          <a:p>
            <a:endParaRPr lang="en-IN" dirty="0"/>
          </a:p>
        </p:txBody>
      </p:sp>
    </p:spTree>
    <p:extLst>
      <p:ext uri="{BB962C8B-B14F-4D97-AF65-F5344CB8AC3E}">
        <p14:creationId xmlns:p14="http://schemas.microsoft.com/office/powerpoint/2010/main" val="820567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60648"/>
            <a:ext cx="8640960" cy="2232248"/>
          </a:xfrm>
        </p:spPr>
        <p:txBody>
          <a:bodyPr>
            <a:normAutofit/>
          </a:bodyPr>
          <a:lstStyle/>
          <a:p>
            <a:pPr algn="l"/>
            <a:r>
              <a:rPr lang="en-IN" sz="1800" dirty="0" smtClean="0"/>
              <a:t>14.) </a:t>
            </a:r>
            <a:r>
              <a:rPr lang="en-GB" sz="1800" dirty="0"/>
              <a:t>What are the categories for which average revenue is above the overall </a:t>
            </a:r>
            <a:r>
              <a:rPr lang="en-GB" sz="1800" dirty="0" smtClean="0"/>
              <a:t>average?</a:t>
            </a:r>
            <a:br>
              <a:rPr lang="en-GB" sz="1800" dirty="0" smtClean="0"/>
            </a:br>
            <a:r>
              <a:rPr lang="en-GB" sz="1800" dirty="0" err="1" smtClean="0"/>
              <a:t>Ans</a:t>
            </a:r>
            <a:r>
              <a:rPr lang="en-GB" sz="1800" dirty="0"/>
              <a:t>= </a:t>
            </a:r>
            <a:r>
              <a:rPr lang="en-GB" sz="1400" dirty="0"/>
              <a:t>SELECT     </a:t>
            </a:r>
            <a:r>
              <a:rPr lang="en-GB" sz="1400" dirty="0" err="1"/>
              <a:t>p.prod_cat</a:t>
            </a:r>
            <a:r>
              <a:rPr lang="en-GB" sz="1400" dirty="0"/>
              <a:t>,    AVG(</a:t>
            </a:r>
            <a:r>
              <a:rPr lang="en-GB" sz="1400" dirty="0" err="1"/>
              <a:t>t.total_amt</a:t>
            </a:r>
            <a:r>
              <a:rPr lang="en-GB" sz="1400" dirty="0"/>
              <a:t>) AS </a:t>
            </a:r>
            <a:r>
              <a:rPr lang="en-GB" sz="1400" dirty="0" err="1"/>
              <a:t>avg_cat_revFROM</a:t>
            </a:r>
            <a:r>
              <a:rPr lang="en-GB" sz="1400" dirty="0"/>
              <a:t>      </a:t>
            </a:r>
            <a:r>
              <a:rPr lang="en-GB" sz="1400" dirty="0" err="1"/>
              <a:t>e_commerce.transactions_new</a:t>
            </a:r>
            <a:r>
              <a:rPr lang="en-GB" sz="1400" dirty="0"/>
              <a:t> </a:t>
            </a:r>
            <a:r>
              <a:rPr lang="en-GB" sz="1400" dirty="0" err="1"/>
              <a:t>tJOIN</a:t>
            </a:r>
            <a:r>
              <a:rPr lang="en-GB" sz="1400" dirty="0"/>
              <a:t>     </a:t>
            </a:r>
            <a:r>
              <a:rPr lang="en-GB" sz="1400" dirty="0" err="1"/>
              <a:t>e_commerce.prod_cat_info</a:t>
            </a:r>
            <a:r>
              <a:rPr lang="en-GB" sz="1400" dirty="0"/>
              <a:t> p ON </a:t>
            </a:r>
            <a:r>
              <a:rPr lang="en-GB" sz="1400" dirty="0" err="1"/>
              <a:t>t.prod_cat_code</a:t>
            </a:r>
            <a:r>
              <a:rPr lang="en-GB" sz="1400" dirty="0"/>
              <a:t> = </a:t>
            </a:r>
            <a:r>
              <a:rPr lang="en-GB" sz="1400" dirty="0" err="1"/>
              <a:t>p.prod_cat_codeGROUP</a:t>
            </a:r>
            <a:r>
              <a:rPr lang="en-GB" sz="1400" dirty="0"/>
              <a:t> BY     </a:t>
            </a:r>
            <a:r>
              <a:rPr lang="en-GB" sz="1400" dirty="0" err="1"/>
              <a:t>p.prod_catHAVING</a:t>
            </a:r>
            <a:r>
              <a:rPr lang="en-GB" sz="1400" dirty="0"/>
              <a:t>     AVG(</a:t>
            </a:r>
            <a:r>
              <a:rPr lang="en-GB" sz="1400" dirty="0" err="1"/>
              <a:t>t.total_amt</a:t>
            </a:r>
            <a:r>
              <a:rPr lang="en-GB" sz="1400" dirty="0"/>
              <a:t>) &gt; (SELECT AVG(</a:t>
            </a:r>
            <a:r>
              <a:rPr lang="en-GB" sz="1400" dirty="0" err="1"/>
              <a:t>total_amt</a:t>
            </a:r>
            <a:r>
              <a:rPr lang="en-GB" sz="1400" dirty="0"/>
              <a:t>) FROM </a:t>
            </a:r>
            <a:r>
              <a:rPr lang="en-GB" sz="1400" dirty="0" err="1"/>
              <a:t>e_commerce.transactions_new</a:t>
            </a:r>
            <a:r>
              <a:rPr lang="en-GB" sz="1400" dirty="0" smtClean="0"/>
              <a:t>);</a:t>
            </a:r>
            <a:br>
              <a:rPr lang="en-GB" sz="1400" dirty="0" smtClean="0"/>
            </a:br>
            <a:r>
              <a:rPr lang="en-GB" sz="1400" dirty="0"/>
              <a:t/>
            </a:r>
            <a:br>
              <a:rPr lang="en-GB" sz="1400" dirty="0"/>
            </a:br>
            <a:r>
              <a:rPr lang="en-GB" sz="1400" dirty="0" smtClean="0"/>
              <a:t>Output:- </a:t>
            </a:r>
            <a:endParaRPr lang="en-IN" sz="1400" dirty="0"/>
          </a:p>
        </p:txBody>
      </p:sp>
      <p:sp>
        <p:nvSpPr>
          <p:cNvPr id="3" name="Subtitle 2"/>
          <p:cNvSpPr>
            <a:spLocks noGrp="1"/>
          </p:cNvSpPr>
          <p:nvPr>
            <p:ph type="subTitle" idx="1"/>
          </p:nvPr>
        </p:nvSpPr>
        <p:spPr>
          <a:xfrm>
            <a:off x="179512" y="3140968"/>
            <a:ext cx="8712968" cy="2497832"/>
          </a:xfrm>
        </p:spPr>
        <p:txBody>
          <a:bodyPr>
            <a:normAutofit/>
          </a:bodyPr>
          <a:lstStyle/>
          <a:p>
            <a:pPr algn="l"/>
            <a:r>
              <a:rPr lang="en-IN" sz="1800" dirty="0">
                <a:solidFill>
                  <a:schemeClr val="tx1"/>
                </a:solidFill>
                <a:latin typeface="+mj-lt"/>
                <a:ea typeface="+mj-ea"/>
                <a:cs typeface="+mj-cs"/>
              </a:rPr>
              <a:t>15) </a:t>
            </a:r>
            <a:r>
              <a:rPr lang="en-GB" sz="1800" dirty="0">
                <a:solidFill>
                  <a:schemeClr val="tx1"/>
                </a:solidFill>
                <a:latin typeface="+mj-lt"/>
                <a:ea typeface="+mj-ea"/>
                <a:cs typeface="+mj-cs"/>
              </a:rPr>
              <a:t>Find the average and total revenue by each subcategory for the categories which are among top 5 categories in terms of quantity sold. </a:t>
            </a:r>
            <a:endParaRPr lang="en-GB" sz="1800" dirty="0" smtClean="0">
              <a:solidFill>
                <a:schemeClr val="tx1"/>
              </a:solidFill>
              <a:latin typeface="+mj-lt"/>
              <a:ea typeface="+mj-ea"/>
              <a:cs typeface="+mj-cs"/>
            </a:endParaRPr>
          </a:p>
          <a:p>
            <a:pPr algn="l"/>
            <a:r>
              <a:rPr lang="en-GB" sz="1400" dirty="0" err="1">
                <a:solidFill>
                  <a:schemeClr val="tx1"/>
                </a:solidFill>
                <a:latin typeface="+mj-lt"/>
                <a:ea typeface="+mj-ea"/>
                <a:cs typeface="+mj-cs"/>
              </a:rPr>
              <a:t>Ans</a:t>
            </a:r>
            <a:r>
              <a:rPr lang="en-GB" sz="1400" dirty="0">
                <a:solidFill>
                  <a:schemeClr val="tx1"/>
                </a:solidFill>
                <a:latin typeface="+mj-lt"/>
                <a:ea typeface="+mj-ea"/>
                <a:cs typeface="+mj-cs"/>
              </a:rPr>
              <a:t> = </a:t>
            </a:r>
            <a:r>
              <a:rPr lang="en-GB" sz="1400" dirty="0">
                <a:solidFill>
                  <a:schemeClr val="tx1"/>
                </a:solidFill>
                <a:latin typeface="+mj-lt"/>
                <a:ea typeface="+mj-ea"/>
                <a:cs typeface="+mj-cs"/>
              </a:rPr>
              <a:t>WITH </a:t>
            </a:r>
            <a:r>
              <a:rPr lang="en-GB" sz="1400" dirty="0" err="1">
                <a:solidFill>
                  <a:schemeClr val="tx1"/>
                </a:solidFill>
                <a:latin typeface="+mj-lt"/>
                <a:ea typeface="+mj-ea"/>
                <a:cs typeface="+mj-cs"/>
              </a:rPr>
              <a:t>TopCategories</a:t>
            </a:r>
            <a:r>
              <a:rPr lang="en-GB" sz="1400" dirty="0">
                <a:solidFill>
                  <a:schemeClr val="tx1"/>
                </a:solidFill>
                <a:latin typeface="+mj-lt"/>
                <a:ea typeface="+mj-ea"/>
                <a:cs typeface="+mj-cs"/>
              </a:rPr>
              <a:t> AS (    SELECT         </a:t>
            </a:r>
            <a:r>
              <a:rPr lang="en-GB" sz="1400" dirty="0" err="1">
                <a:solidFill>
                  <a:schemeClr val="tx1"/>
                </a:solidFill>
                <a:latin typeface="+mj-lt"/>
                <a:ea typeface="+mj-ea"/>
                <a:cs typeface="+mj-cs"/>
              </a:rPr>
              <a:t>prod_cat_code</a:t>
            </a:r>
            <a:r>
              <a:rPr lang="en-GB" sz="1400" dirty="0">
                <a:solidFill>
                  <a:schemeClr val="tx1"/>
                </a:solidFill>
                <a:latin typeface="+mj-lt"/>
                <a:ea typeface="+mj-ea"/>
                <a:cs typeface="+mj-cs"/>
              </a:rPr>
              <a:t>,        SUM(</a:t>
            </a:r>
            <a:r>
              <a:rPr lang="en-GB" sz="1400" dirty="0" err="1">
                <a:solidFill>
                  <a:schemeClr val="tx1"/>
                </a:solidFill>
                <a:latin typeface="+mj-lt"/>
                <a:ea typeface="+mj-ea"/>
                <a:cs typeface="+mj-cs"/>
              </a:rPr>
              <a:t>Qty</a:t>
            </a:r>
            <a:r>
              <a:rPr lang="en-GB" sz="1400" dirty="0">
                <a:solidFill>
                  <a:schemeClr val="tx1"/>
                </a:solidFill>
                <a:latin typeface="+mj-lt"/>
                <a:ea typeface="+mj-ea"/>
                <a:cs typeface="+mj-cs"/>
              </a:rPr>
              <a:t>) AS </a:t>
            </a:r>
            <a:r>
              <a:rPr lang="en-GB" sz="1400" dirty="0" err="1">
                <a:solidFill>
                  <a:schemeClr val="tx1"/>
                </a:solidFill>
                <a:latin typeface="+mj-lt"/>
                <a:ea typeface="+mj-ea"/>
                <a:cs typeface="+mj-cs"/>
              </a:rPr>
              <a:t>total_quantity_sold</a:t>
            </a:r>
            <a:r>
              <a:rPr lang="en-GB" sz="1400" dirty="0">
                <a:solidFill>
                  <a:schemeClr val="tx1"/>
                </a:solidFill>
                <a:latin typeface="+mj-lt"/>
                <a:ea typeface="+mj-ea"/>
                <a:cs typeface="+mj-cs"/>
              </a:rPr>
              <a:t>    FROM          </a:t>
            </a:r>
            <a:r>
              <a:rPr lang="en-GB" sz="1400" dirty="0" err="1">
                <a:solidFill>
                  <a:schemeClr val="tx1"/>
                </a:solidFill>
                <a:latin typeface="+mj-lt"/>
                <a:ea typeface="+mj-ea"/>
                <a:cs typeface="+mj-cs"/>
              </a:rPr>
              <a:t>e_commerce.transactions_new</a:t>
            </a:r>
            <a:r>
              <a:rPr lang="en-GB" sz="1400" dirty="0">
                <a:solidFill>
                  <a:schemeClr val="tx1"/>
                </a:solidFill>
                <a:latin typeface="+mj-lt"/>
                <a:ea typeface="+mj-ea"/>
                <a:cs typeface="+mj-cs"/>
              </a:rPr>
              <a:t>    GROUP BY         </a:t>
            </a:r>
            <a:r>
              <a:rPr lang="en-GB" sz="1400" dirty="0" err="1">
                <a:solidFill>
                  <a:schemeClr val="tx1"/>
                </a:solidFill>
                <a:latin typeface="+mj-lt"/>
                <a:ea typeface="+mj-ea"/>
                <a:cs typeface="+mj-cs"/>
              </a:rPr>
              <a:t>prod_cat_code</a:t>
            </a:r>
            <a:r>
              <a:rPr lang="en-GB" sz="1400" dirty="0">
                <a:solidFill>
                  <a:schemeClr val="tx1"/>
                </a:solidFill>
                <a:latin typeface="+mj-lt"/>
                <a:ea typeface="+mj-ea"/>
                <a:cs typeface="+mj-cs"/>
              </a:rPr>
              <a:t>    ORDER BY         </a:t>
            </a:r>
            <a:r>
              <a:rPr lang="en-GB" sz="1400" dirty="0" err="1">
                <a:solidFill>
                  <a:schemeClr val="tx1"/>
                </a:solidFill>
                <a:latin typeface="+mj-lt"/>
                <a:ea typeface="+mj-ea"/>
                <a:cs typeface="+mj-cs"/>
              </a:rPr>
              <a:t>total_quantity_sold</a:t>
            </a:r>
            <a:r>
              <a:rPr lang="en-GB" sz="1400" dirty="0">
                <a:solidFill>
                  <a:schemeClr val="tx1"/>
                </a:solidFill>
                <a:latin typeface="+mj-lt"/>
                <a:ea typeface="+mj-ea"/>
                <a:cs typeface="+mj-cs"/>
              </a:rPr>
              <a:t> DESC    LIMIT 5)SELECT     </a:t>
            </a:r>
            <a:r>
              <a:rPr lang="en-GB" sz="1400" dirty="0" err="1">
                <a:solidFill>
                  <a:schemeClr val="tx1"/>
                </a:solidFill>
                <a:latin typeface="+mj-lt"/>
                <a:ea typeface="+mj-ea"/>
                <a:cs typeface="+mj-cs"/>
              </a:rPr>
              <a:t>p.prod_cat</a:t>
            </a:r>
            <a:r>
              <a:rPr lang="en-GB" sz="1400" dirty="0">
                <a:solidFill>
                  <a:schemeClr val="tx1"/>
                </a:solidFill>
                <a:latin typeface="+mj-lt"/>
                <a:ea typeface="+mj-ea"/>
                <a:cs typeface="+mj-cs"/>
              </a:rPr>
              <a:t>,    AVG(</a:t>
            </a:r>
            <a:r>
              <a:rPr lang="en-GB" sz="1400" dirty="0" err="1">
                <a:solidFill>
                  <a:schemeClr val="tx1"/>
                </a:solidFill>
                <a:latin typeface="+mj-lt"/>
                <a:ea typeface="+mj-ea"/>
                <a:cs typeface="+mj-cs"/>
              </a:rPr>
              <a:t>t.total_amt</a:t>
            </a:r>
            <a:r>
              <a:rPr lang="en-GB" sz="1400" dirty="0">
                <a:solidFill>
                  <a:schemeClr val="tx1"/>
                </a:solidFill>
                <a:latin typeface="+mj-lt"/>
                <a:ea typeface="+mj-ea"/>
                <a:cs typeface="+mj-cs"/>
              </a:rPr>
              <a:t>) AS </a:t>
            </a:r>
            <a:r>
              <a:rPr lang="en-GB" sz="1400" dirty="0" err="1">
                <a:solidFill>
                  <a:schemeClr val="tx1"/>
                </a:solidFill>
                <a:latin typeface="+mj-lt"/>
                <a:ea typeface="+mj-ea"/>
                <a:cs typeface="+mj-cs"/>
              </a:rPr>
              <a:t>avg_revenue</a:t>
            </a:r>
            <a:r>
              <a:rPr lang="en-GB" sz="1400" dirty="0">
                <a:solidFill>
                  <a:schemeClr val="tx1"/>
                </a:solidFill>
                <a:latin typeface="+mj-lt"/>
                <a:ea typeface="+mj-ea"/>
                <a:cs typeface="+mj-cs"/>
              </a:rPr>
              <a:t>,    SUM(</a:t>
            </a:r>
            <a:r>
              <a:rPr lang="en-GB" sz="1400" dirty="0" err="1">
                <a:solidFill>
                  <a:schemeClr val="tx1"/>
                </a:solidFill>
                <a:latin typeface="+mj-lt"/>
                <a:ea typeface="+mj-ea"/>
                <a:cs typeface="+mj-cs"/>
              </a:rPr>
              <a:t>t.total_amt</a:t>
            </a:r>
            <a:r>
              <a:rPr lang="en-GB" sz="1400" dirty="0">
                <a:solidFill>
                  <a:schemeClr val="tx1"/>
                </a:solidFill>
                <a:latin typeface="+mj-lt"/>
                <a:ea typeface="+mj-ea"/>
                <a:cs typeface="+mj-cs"/>
              </a:rPr>
              <a:t>) AS </a:t>
            </a:r>
            <a:r>
              <a:rPr lang="en-GB" sz="1400" dirty="0" err="1">
                <a:solidFill>
                  <a:schemeClr val="tx1"/>
                </a:solidFill>
                <a:latin typeface="+mj-lt"/>
                <a:ea typeface="+mj-ea"/>
                <a:cs typeface="+mj-cs"/>
              </a:rPr>
              <a:t>total_revenueFROM</a:t>
            </a:r>
            <a:r>
              <a:rPr lang="en-GB" sz="1400" dirty="0">
                <a:solidFill>
                  <a:schemeClr val="tx1"/>
                </a:solidFill>
                <a:latin typeface="+mj-lt"/>
                <a:ea typeface="+mj-ea"/>
                <a:cs typeface="+mj-cs"/>
              </a:rPr>
              <a:t>      </a:t>
            </a:r>
            <a:r>
              <a:rPr lang="en-GB" sz="1400" dirty="0" err="1">
                <a:solidFill>
                  <a:schemeClr val="tx1"/>
                </a:solidFill>
                <a:latin typeface="+mj-lt"/>
                <a:ea typeface="+mj-ea"/>
                <a:cs typeface="+mj-cs"/>
              </a:rPr>
              <a:t>e_commerce.transactions_new</a:t>
            </a:r>
            <a:r>
              <a:rPr lang="en-GB" sz="1400" dirty="0">
                <a:solidFill>
                  <a:schemeClr val="tx1"/>
                </a:solidFill>
                <a:latin typeface="+mj-lt"/>
                <a:ea typeface="+mj-ea"/>
                <a:cs typeface="+mj-cs"/>
              </a:rPr>
              <a:t> </a:t>
            </a:r>
            <a:r>
              <a:rPr lang="en-GB" sz="1400" dirty="0" err="1">
                <a:solidFill>
                  <a:schemeClr val="tx1"/>
                </a:solidFill>
                <a:latin typeface="+mj-lt"/>
                <a:ea typeface="+mj-ea"/>
                <a:cs typeface="+mj-cs"/>
              </a:rPr>
              <a:t>tJOIN</a:t>
            </a:r>
            <a:r>
              <a:rPr lang="en-GB" sz="1400" dirty="0">
                <a:solidFill>
                  <a:schemeClr val="tx1"/>
                </a:solidFill>
                <a:latin typeface="+mj-lt"/>
                <a:ea typeface="+mj-ea"/>
                <a:cs typeface="+mj-cs"/>
              </a:rPr>
              <a:t>     </a:t>
            </a:r>
            <a:r>
              <a:rPr lang="en-GB" sz="1400" dirty="0" err="1">
                <a:solidFill>
                  <a:schemeClr val="tx1"/>
                </a:solidFill>
                <a:latin typeface="+mj-lt"/>
                <a:ea typeface="+mj-ea"/>
                <a:cs typeface="+mj-cs"/>
              </a:rPr>
              <a:t>e_commerce.prod_cat_info</a:t>
            </a:r>
            <a:r>
              <a:rPr lang="en-GB" sz="1400" dirty="0">
                <a:solidFill>
                  <a:schemeClr val="tx1"/>
                </a:solidFill>
                <a:latin typeface="+mj-lt"/>
                <a:ea typeface="+mj-ea"/>
                <a:cs typeface="+mj-cs"/>
              </a:rPr>
              <a:t> p ON </a:t>
            </a:r>
            <a:r>
              <a:rPr lang="en-GB" sz="1400" dirty="0" err="1">
                <a:solidFill>
                  <a:schemeClr val="tx1"/>
                </a:solidFill>
                <a:latin typeface="+mj-lt"/>
                <a:ea typeface="+mj-ea"/>
                <a:cs typeface="+mj-cs"/>
              </a:rPr>
              <a:t>t.prod_cat_code</a:t>
            </a:r>
            <a:r>
              <a:rPr lang="en-GB" sz="1400" dirty="0">
                <a:solidFill>
                  <a:schemeClr val="tx1"/>
                </a:solidFill>
                <a:latin typeface="+mj-lt"/>
                <a:ea typeface="+mj-ea"/>
                <a:cs typeface="+mj-cs"/>
              </a:rPr>
              <a:t> = </a:t>
            </a:r>
            <a:r>
              <a:rPr lang="en-GB" sz="1400" dirty="0" err="1">
                <a:solidFill>
                  <a:schemeClr val="tx1"/>
                </a:solidFill>
                <a:latin typeface="+mj-lt"/>
                <a:ea typeface="+mj-ea"/>
                <a:cs typeface="+mj-cs"/>
              </a:rPr>
              <a:t>p.prod_cat_codeJOIN</a:t>
            </a:r>
            <a:r>
              <a:rPr lang="en-GB" sz="1400" dirty="0">
                <a:solidFill>
                  <a:schemeClr val="tx1"/>
                </a:solidFill>
                <a:latin typeface="+mj-lt"/>
                <a:ea typeface="+mj-ea"/>
                <a:cs typeface="+mj-cs"/>
              </a:rPr>
              <a:t>     </a:t>
            </a:r>
            <a:r>
              <a:rPr lang="en-GB" sz="1400" dirty="0" err="1">
                <a:solidFill>
                  <a:schemeClr val="tx1"/>
                </a:solidFill>
                <a:latin typeface="+mj-lt"/>
                <a:ea typeface="+mj-ea"/>
                <a:cs typeface="+mj-cs"/>
              </a:rPr>
              <a:t>TopCategories</a:t>
            </a:r>
            <a:r>
              <a:rPr lang="en-GB" sz="1400" dirty="0">
                <a:solidFill>
                  <a:schemeClr val="tx1"/>
                </a:solidFill>
                <a:latin typeface="+mj-lt"/>
                <a:ea typeface="+mj-ea"/>
                <a:cs typeface="+mj-cs"/>
              </a:rPr>
              <a:t> </a:t>
            </a:r>
            <a:r>
              <a:rPr lang="en-GB" sz="1400" dirty="0" err="1">
                <a:solidFill>
                  <a:schemeClr val="tx1"/>
                </a:solidFill>
                <a:latin typeface="+mj-lt"/>
                <a:ea typeface="+mj-ea"/>
                <a:cs typeface="+mj-cs"/>
              </a:rPr>
              <a:t>tc</a:t>
            </a:r>
            <a:r>
              <a:rPr lang="en-GB" sz="1400" dirty="0">
                <a:solidFill>
                  <a:schemeClr val="tx1"/>
                </a:solidFill>
                <a:latin typeface="+mj-lt"/>
                <a:ea typeface="+mj-ea"/>
                <a:cs typeface="+mj-cs"/>
              </a:rPr>
              <a:t> ON </a:t>
            </a:r>
            <a:r>
              <a:rPr lang="en-GB" sz="1400" dirty="0" err="1">
                <a:solidFill>
                  <a:schemeClr val="tx1"/>
                </a:solidFill>
                <a:latin typeface="+mj-lt"/>
                <a:ea typeface="+mj-ea"/>
                <a:cs typeface="+mj-cs"/>
              </a:rPr>
              <a:t>t.prod_cat_code</a:t>
            </a:r>
            <a:r>
              <a:rPr lang="en-GB" sz="1400" dirty="0">
                <a:solidFill>
                  <a:schemeClr val="tx1"/>
                </a:solidFill>
                <a:latin typeface="+mj-lt"/>
                <a:ea typeface="+mj-ea"/>
                <a:cs typeface="+mj-cs"/>
              </a:rPr>
              <a:t> = </a:t>
            </a:r>
            <a:r>
              <a:rPr lang="en-GB" sz="1400" dirty="0" err="1">
                <a:solidFill>
                  <a:schemeClr val="tx1"/>
                </a:solidFill>
                <a:latin typeface="+mj-lt"/>
                <a:ea typeface="+mj-ea"/>
                <a:cs typeface="+mj-cs"/>
              </a:rPr>
              <a:t>tc.prod_cat_codeGROUP</a:t>
            </a:r>
            <a:r>
              <a:rPr lang="en-GB" sz="1400" dirty="0">
                <a:solidFill>
                  <a:schemeClr val="tx1"/>
                </a:solidFill>
                <a:latin typeface="+mj-lt"/>
                <a:ea typeface="+mj-ea"/>
                <a:cs typeface="+mj-cs"/>
              </a:rPr>
              <a:t> BY     </a:t>
            </a:r>
            <a:r>
              <a:rPr lang="en-GB" sz="1400" dirty="0" err="1">
                <a:solidFill>
                  <a:schemeClr val="tx1"/>
                </a:solidFill>
                <a:latin typeface="+mj-lt"/>
                <a:ea typeface="+mj-ea"/>
                <a:cs typeface="+mj-cs"/>
              </a:rPr>
              <a:t>p.prod_cat</a:t>
            </a:r>
            <a:r>
              <a:rPr lang="en-GB" sz="1400" dirty="0" smtClean="0">
                <a:solidFill>
                  <a:schemeClr val="tx1"/>
                </a:solidFill>
                <a:latin typeface="+mj-lt"/>
                <a:ea typeface="+mj-ea"/>
                <a:cs typeface="+mj-cs"/>
              </a:rPr>
              <a:t>;</a:t>
            </a:r>
          </a:p>
          <a:p>
            <a:pPr algn="l"/>
            <a:endParaRPr lang="en-IN" sz="1400" dirty="0">
              <a:solidFill>
                <a:schemeClr val="tx1"/>
              </a:solidFill>
              <a:latin typeface="+mj-lt"/>
              <a:ea typeface="+mj-ea"/>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72816"/>
            <a:ext cx="3024336"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013176"/>
            <a:ext cx="37242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10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effectLst>
                  <a:outerShdw blurRad="38100" dist="38100" dir="2700000" algn="tl">
                    <a:srgbClr val="000000">
                      <a:alpha val="43137"/>
                    </a:srgbClr>
                  </a:outerShdw>
                </a:effectLst>
              </a:rPr>
              <a:t>CONTENT</a:t>
            </a:r>
            <a:endParaRPr lang="en-IN"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p:txBody>
          <a:bodyPr/>
          <a:lstStyle/>
          <a:p>
            <a:r>
              <a:rPr lang="en-IN" dirty="0" smtClean="0"/>
              <a:t>BUSINESS GOAL</a:t>
            </a:r>
          </a:p>
          <a:p>
            <a:r>
              <a:rPr lang="en-IN" dirty="0" smtClean="0"/>
              <a:t>TASK BRIEFING</a:t>
            </a:r>
          </a:p>
          <a:p>
            <a:r>
              <a:rPr lang="en-IN" dirty="0" smtClean="0"/>
              <a:t>KEY DELIVERIES</a:t>
            </a:r>
          </a:p>
          <a:p>
            <a:r>
              <a:rPr lang="en-IN" dirty="0" smtClean="0"/>
              <a:t>DATASET BRIEF (INTRODUCTION)</a:t>
            </a:r>
          </a:p>
          <a:p>
            <a:pPr marL="0" indent="0">
              <a:buNone/>
            </a:pPr>
            <a:endParaRPr lang="en-IN" dirty="0" smtClean="0"/>
          </a:p>
          <a:p>
            <a:endParaRPr lang="en-IN" dirty="0"/>
          </a:p>
        </p:txBody>
      </p:sp>
    </p:spTree>
    <p:extLst>
      <p:ext uri="{BB962C8B-B14F-4D97-AF65-F5344CB8AC3E}">
        <p14:creationId xmlns:p14="http://schemas.microsoft.com/office/powerpoint/2010/main" val="299643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TASK BRIEFING</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r>
              <a:rPr lang="en-GB" dirty="0"/>
              <a:t>Overall customer activity growth from </a:t>
            </a:r>
            <a:r>
              <a:rPr lang="en-GB" dirty="0" smtClean="0"/>
              <a:t>2014 </a:t>
            </a:r>
            <a:r>
              <a:rPr lang="en-GB" dirty="0"/>
              <a:t>to </a:t>
            </a:r>
            <a:r>
              <a:rPr lang="en-GB" dirty="0" smtClean="0"/>
              <a:t>2017 </a:t>
            </a:r>
            <a:r>
              <a:rPr lang="en-GB" dirty="0"/>
              <a:t>by seeing Monthly active user </a:t>
            </a:r>
            <a:r>
              <a:rPr lang="en-GB" dirty="0" smtClean="0"/>
              <a:t>, </a:t>
            </a:r>
            <a:r>
              <a:rPr lang="en-GB" dirty="0"/>
              <a:t>new customer, customer with repeat order, and average order by customers.</a:t>
            </a:r>
          </a:p>
          <a:p>
            <a:r>
              <a:rPr lang="en-GB" dirty="0"/>
              <a:t>Overall product category quality from </a:t>
            </a:r>
            <a:r>
              <a:rPr lang="en-GB" dirty="0" smtClean="0"/>
              <a:t>2014 </a:t>
            </a:r>
            <a:r>
              <a:rPr lang="en-GB" dirty="0"/>
              <a:t>to </a:t>
            </a:r>
            <a:r>
              <a:rPr lang="en-GB" dirty="0" smtClean="0"/>
              <a:t>2017 by </a:t>
            </a:r>
            <a:r>
              <a:rPr lang="en-GB" dirty="0"/>
              <a:t>seeing total revenue, total cancel order, best selling product category and most cancelled product category.</a:t>
            </a:r>
          </a:p>
          <a:p>
            <a:r>
              <a:rPr lang="en-GB" dirty="0"/>
              <a:t>Overall payment type usage from </a:t>
            </a:r>
            <a:r>
              <a:rPr lang="en-GB" dirty="0" smtClean="0"/>
              <a:t>2014 </a:t>
            </a:r>
            <a:r>
              <a:rPr lang="en-GB" dirty="0"/>
              <a:t>to </a:t>
            </a:r>
            <a:r>
              <a:rPr lang="en-GB" dirty="0" smtClean="0"/>
              <a:t>2017 </a:t>
            </a:r>
            <a:r>
              <a:rPr lang="en-GB" dirty="0"/>
              <a:t>by seeing </a:t>
            </a:r>
            <a:r>
              <a:rPr lang="en-GB" dirty="0" smtClean="0"/>
              <a:t>favourite </a:t>
            </a:r>
            <a:r>
              <a:rPr lang="en-GB" dirty="0"/>
              <a:t>payment type all time, and amount of usage for each type payment by year</a:t>
            </a:r>
            <a:r>
              <a:rPr lang="en-GB" dirty="0" smtClean="0"/>
              <a:t>.</a:t>
            </a:r>
          </a:p>
          <a:p>
            <a:r>
              <a:rPr lang="en-GB" dirty="0" smtClean="0"/>
              <a:t>Overall ecommerce data percentage of men women their purchase history, their net income.</a:t>
            </a:r>
            <a:endParaRPr lang="en-GB" dirty="0"/>
          </a:p>
          <a:p>
            <a:pPr marL="0" indent="0">
              <a:buNone/>
            </a:pPr>
            <a:r>
              <a:rPr lang="en-GB" dirty="0" smtClean="0">
                <a:effectLst/>
              </a:rPr>
              <a:t/>
            </a:r>
            <a:br>
              <a:rPr lang="en-GB" dirty="0" smtClean="0">
                <a:effectLst/>
              </a:rPr>
            </a:br>
            <a:endParaRPr lang="en-IN" dirty="0"/>
          </a:p>
        </p:txBody>
      </p:sp>
    </p:spTree>
    <p:extLst>
      <p:ext uri="{BB962C8B-B14F-4D97-AF65-F5344CB8AC3E}">
        <p14:creationId xmlns:p14="http://schemas.microsoft.com/office/powerpoint/2010/main" val="228709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Business Goal</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marL="0" indent="0">
              <a:buNone/>
            </a:pPr>
            <a:r>
              <a:rPr lang="en-GB" dirty="0"/>
              <a:t>Measuring business performance is very important for every company. It will help you assess your current market, access new customers and find new business opportunities. This time, I will </a:t>
            </a:r>
            <a:r>
              <a:rPr lang="en-GB" dirty="0" smtClean="0"/>
              <a:t>analyse </a:t>
            </a:r>
            <a:r>
              <a:rPr lang="en-GB" dirty="0"/>
              <a:t>business performance of an e-Commerce by reviewing it customer </a:t>
            </a:r>
            <a:r>
              <a:rPr lang="en-GB" dirty="0" smtClean="0"/>
              <a:t>growth</a:t>
            </a:r>
            <a:r>
              <a:rPr lang="en-GB" dirty="0"/>
              <a:t>, product quality, and payment methods</a:t>
            </a:r>
            <a:r>
              <a:rPr lang="en-GB" dirty="0" smtClean="0"/>
              <a:t>.</a:t>
            </a:r>
          </a:p>
          <a:p>
            <a:pPr marL="0" indent="0">
              <a:buNone/>
            </a:pPr>
            <a:endParaRPr lang="en-GB" dirty="0"/>
          </a:p>
          <a:p>
            <a:pPr marL="0" indent="0">
              <a:buNone/>
            </a:pPr>
            <a:r>
              <a:rPr lang="en-GB" dirty="0"/>
              <a:t>The </a:t>
            </a:r>
            <a:r>
              <a:rPr lang="en-GB" u="sng" dirty="0">
                <a:hlinkClick r:id="rId2"/>
              </a:rPr>
              <a:t>dataset</a:t>
            </a:r>
            <a:r>
              <a:rPr lang="en-GB" dirty="0"/>
              <a:t> that will be used today was provided by </a:t>
            </a:r>
            <a:r>
              <a:rPr lang="en-GB" dirty="0" err="1"/>
              <a:t>Rakamin</a:t>
            </a:r>
            <a:r>
              <a:rPr lang="en-GB" dirty="0"/>
              <a:t> Academy. It has information of </a:t>
            </a:r>
            <a:r>
              <a:rPr lang="en-GB" dirty="0" smtClean="0"/>
              <a:t> more than 10k </a:t>
            </a:r>
            <a:r>
              <a:rPr lang="en-GB" dirty="0"/>
              <a:t>orders from </a:t>
            </a:r>
            <a:r>
              <a:rPr lang="en-GB" dirty="0" smtClean="0"/>
              <a:t>2014 </a:t>
            </a:r>
            <a:r>
              <a:rPr lang="en-GB" dirty="0"/>
              <a:t>to </a:t>
            </a:r>
            <a:r>
              <a:rPr lang="en-GB" dirty="0" smtClean="0"/>
              <a:t>2017 </a:t>
            </a:r>
            <a:r>
              <a:rPr lang="en-GB" dirty="0"/>
              <a:t>made at multiple marketplaces in Brazil. Its features allows viewing an order from multiple dimensions : from order status, price, payment and freight performance to customer location, product attributes</a:t>
            </a:r>
            <a:endParaRPr lang="en-IN" dirty="0"/>
          </a:p>
        </p:txBody>
      </p:sp>
    </p:spTree>
    <p:extLst>
      <p:ext uri="{BB962C8B-B14F-4D97-AF65-F5344CB8AC3E}">
        <p14:creationId xmlns:p14="http://schemas.microsoft.com/office/powerpoint/2010/main" val="110345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KEY DELIVERIES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r>
              <a:rPr lang="en-IN" dirty="0" smtClean="0"/>
              <a:t>Collect Data from relational by integrating the data base system.</a:t>
            </a:r>
          </a:p>
          <a:p>
            <a:r>
              <a:rPr lang="en-IN" dirty="0" smtClean="0"/>
              <a:t> Understanding customer behaviour using advanced method.</a:t>
            </a:r>
          </a:p>
          <a:p>
            <a:r>
              <a:rPr lang="en-GB" b="1" dirty="0" smtClean="0"/>
              <a:t>Evaluating </a:t>
            </a:r>
            <a:r>
              <a:rPr lang="en-GB" b="1" dirty="0"/>
              <a:t>the trends or patterns in data so </a:t>
            </a:r>
            <a:r>
              <a:rPr lang="en-GB" b="1" dirty="0" smtClean="0"/>
              <a:t>we </a:t>
            </a:r>
            <a:r>
              <a:rPr lang="en-GB" b="1" dirty="0"/>
              <a:t>can forecast </a:t>
            </a:r>
            <a:r>
              <a:rPr lang="en-GB" b="1" dirty="0" smtClean="0"/>
              <a:t>accurately.</a:t>
            </a:r>
          </a:p>
          <a:p>
            <a:r>
              <a:rPr lang="en-GB" b="1" dirty="0" smtClean="0"/>
              <a:t>Using customer Data their transaction and product Data </a:t>
            </a:r>
            <a:r>
              <a:rPr lang="en-GB" b="1" dirty="0"/>
              <a:t>to personalize individual </a:t>
            </a:r>
            <a:r>
              <a:rPr lang="en-GB" b="1" dirty="0" smtClean="0"/>
              <a:t>experiences.</a:t>
            </a:r>
          </a:p>
          <a:p>
            <a:r>
              <a:rPr lang="en-GB" b="1" dirty="0" smtClean="0"/>
              <a:t>Extract the Transaction, Customer and Product Table.</a:t>
            </a:r>
            <a:endParaRPr lang="en-GB" b="1" dirty="0"/>
          </a:p>
          <a:p>
            <a:endParaRPr lang="en-GB" b="1" dirty="0"/>
          </a:p>
          <a:p>
            <a:endParaRPr lang="en-IN" dirty="0"/>
          </a:p>
        </p:txBody>
      </p:sp>
    </p:spTree>
    <p:extLst>
      <p:ext uri="{BB962C8B-B14F-4D97-AF65-F5344CB8AC3E}">
        <p14:creationId xmlns:p14="http://schemas.microsoft.com/office/powerpoint/2010/main" val="1981285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Brief(Introduction)</a:t>
            </a:r>
            <a:endParaRPr lang="en-IN" dirty="0"/>
          </a:p>
        </p:txBody>
      </p:sp>
      <p:sp>
        <p:nvSpPr>
          <p:cNvPr id="3" name="Content Placeholder 2"/>
          <p:cNvSpPr>
            <a:spLocks noGrp="1"/>
          </p:cNvSpPr>
          <p:nvPr>
            <p:ph idx="1"/>
          </p:nvPr>
        </p:nvSpPr>
        <p:spPr/>
        <p:txBody>
          <a:bodyPr>
            <a:normAutofit/>
          </a:bodyPr>
          <a:lstStyle/>
          <a:p>
            <a:pPr marL="0" indent="0">
              <a:buNone/>
            </a:pPr>
            <a:r>
              <a:rPr lang="en-GB" sz="2200" dirty="0"/>
              <a:t>The dataset that we will use can be seen </a:t>
            </a:r>
            <a:r>
              <a:rPr lang="en-GB" sz="2200" dirty="0" smtClean="0"/>
              <a:t>here. </a:t>
            </a:r>
            <a:r>
              <a:rPr lang="en-GB" sz="2200" dirty="0"/>
              <a:t>Before starting to solve this project we need to do is data processing, the first step that must be done is to prepare the raw data into structured and ready-to-process data. The following e-Commerce dataset consists of </a:t>
            </a:r>
            <a:r>
              <a:rPr lang="en-GB" sz="2200" dirty="0" smtClean="0"/>
              <a:t>4 </a:t>
            </a:r>
            <a:r>
              <a:rPr lang="en-GB" sz="2200" dirty="0"/>
              <a:t>datasets that will interact with each other. So the steps taken are as follows:</a:t>
            </a:r>
          </a:p>
          <a:p>
            <a:r>
              <a:rPr lang="en-GB" sz="2200" dirty="0"/>
              <a:t>Create a new database and its tables for the data that has been prepared by paying attention to the data type of each column.</a:t>
            </a:r>
          </a:p>
          <a:p>
            <a:r>
              <a:rPr lang="en-GB" sz="2200" dirty="0"/>
              <a:t>Importing </a:t>
            </a:r>
            <a:r>
              <a:rPr lang="en-GB" sz="2200" dirty="0" err="1"/>
              <a:t>csv</a:t>
            </a:r>
            <a:r>
              <a:rPr lang="en-GB" sz="2200" dirty="0"/>
              <a:t> data into the database by paying attention to the dataset storage path</a:t>
            </a:r>
            <a:r>
              <a:rPr lang="en-GB" sz="2200" dirty="0" smtClean="0"/>
              <a:t>.</a:t>
            </a:r>
          </a:p>
          <a:p>
            <a:r>
              <a:rPr lang="en-GB" sz="2200" dirty="0" smtClean="0"/>
              <a:t>Then start calculating the data set provided to you using SQL advanced method into meaningful data.</a:t>
            </a:r>
            <a:endParaRPr lang="en-GB" sz="2200" dirty="0"/>
          </a:p>
          <a:p>
            <a:pPr marL="0" indent="0">
              <a:buNone/>
            </a:pPr>
            <a:endParaRPr lang="en-IN" dirty="0"/>
          </a:p>
        </p:txBody>
      </p:sp>
    </p:spTree>
    <p:extLst>
      <p:ext uri="{BB962C8B-B14F-4D97-AF65-F5344CB8AC3E}">
        <p14:creationId xmlns:p14="http://schemas.microsoft.com/office/powerpoint/2010/main" val="2650581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TASK GIVEN</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IN" dirty="0" smtClean="0"/>
          </a:p>
          <a:p>
            <a:pPr marL="0" indent="0" algn="ctr">
              <a:buNone/>
            </a:pPr>
            <a:r>
              <a:rPr lang="en-IN" dirty="0"/>
              <a:t>DATA PREPARATION AND </a:t>
            </a:r>
            <a:r>
              <a:rPr lang="en-IN" dirty="0" smtClean="0"/>
              <a:t>UNDERSTANDING</a:t>
            </a:r>
          </a:p>
          <a:p>
            <a:r>
              <a:rPr lang="en-GB" sz="2000" dirty="0" smtClean="0"/>
              <a:t>What is the total number of rows in each of the 3 tables in the database?</a:t>
            </a:r>
          </a:p>
          <a:p>
            <a:pPr marL="0" indent="0">
              <a:buNone/>
            </a:pPr>
            <a:r>
              <a:rPr lang="en-GB" sz="2000" dirty="0"/>
              <a:t>ANS=  </a:t>
            </a:r>
            <a:r>
              <a:rPr lang="en-GB" sz="2000" dirty="0" smtClean="0"/>
              <a:t> select </a:t>
            </a:r>
            <a:r>
              <a:rPr lang="en-GB" sz="2000" dirty="0"/>
              <a:t>count(*) from </a:t>
            </a:r>
            <a:r>
              <a:rPr lang="en-GB" sz="2000" dirty="0" err="1"/>
              <a:t>e_commerce.transactions_new</a:t>
            </a:r>
            <a:r>
              <a:rPr lang="en-GB" sz="2000" dirty="0" smtClean="0"/>
              <a:t>;</a:t>
            </a:r>
          </a:p>
          <a:p>
            <a:pPr marL="0" indent="0">
              <a:buNone/>
            </a:pPr>
            <a:r>
              <a:rPr lang="en-GB" sz="2000" dirty="0" smtClean="0"/>
              <a:t>             select </a:t>
            </a:r>
            <a:r>
              <a:rPr lang="en-GB" sz="2000" dirty="0"/>
              <a:t>count(*) from </a:t>
            </a:r>
            <a:r>
              <a:rPr lang="en-GB" sz="2000" dirty="0" err="1"/>
              <a:t>e_commerce.customers_new</a:t>
            </a:r>
            <a:r>
              <a:rPr lang="en-GB" sz="2000" dirty="0" smtClean="0"/>
              <a:t>;</a:t>
            </a:r>
          </a:p>
          <a:p>
            <a:pPr marL="0" indent="0">
              <a:buNone/>
            </a:pPr>
            <a:r>
              <a:rPr lang="en-GB" sz="2000" dirty="0"/>
              <a:t> </a:t>
            </a:r>
            <a:r>
              <a:rPr lang="en-GB" sz="2000" dirty="0" smtClean="0"/>
              <a:t>            select </a:t>
            </a:r>
            <a:r>
              <a:rPr lang="en-GB" sz="2000" dirty="0"/>
              <a:t>count(*) from </a:t>
            </a:r>
            <a:r>
              <a:rPr lang="en-GB" sz="2000" dirty="0" err="1"/>
              <a:t>e_commerce.prod_cat_info</a:t>
            </a:r>
            <a:r>
              <a:rPr lang="en-GB" sz="2000" dirty="0" smtClean="0"/>
              <a:t>;</a:t>
            </a:r>
          </a:p>
          <a:p>
            <a:pPr marL="0" indent="0">
              <a:buNone/>
            </a:pPr>
            <a:endParaRPr lang="en-GB" sz="2000" dirty="0" smtClean="0"/>
          </a:p>
          <a:p>
            <a:pPr marL="0" indent="0">
              <a:buNone/>
            </a:pPr>
            <a:r>
              <a:rPr lang="en-GB" sz="2000" dirty="0" err="1" smtClean="0"/>
              <a:t>Transactions_new</a:t>
            </a:r>
            <a:r>
              <a:rPr lang="en-GB" sz="2000" dirty="0" smtClean="0"/>
              <a:t> :- 23053</a:t>
            </a:r>
          </a:p>
          <a:p>
            <a:pPr marL="0" indent="0">
              <a:buNone/>
            </a:pPr>
            <a:r>
              <a:rPr lang="en-GB" sz="2000" dirty="0" err="1" smtClean="0"/>
              <a:t>customers_new</a:t>
            </a:r>
            <a:r>
              <a:rPr lang="en-GB" sz="2000" dirty="0" smtClean="0"/>
              <a:t> :- 5645</a:t>
            </a:r>
          </a:p>
          <a:p>
            <a:pPr marL="0" indent="0">
              <a:buNone/>
            </a:pPr>
            <a:r>
              <a:rPr lang="en-GB" sz="2000" dirty="0" err="1" smtClean="0"/>
              <a:t>prod_cat_info</a:t>
            </a:r>
            <a:r>
              <a:rPr lang="en-GB" sz="2000" dirty="0" smtClean="0"/>
              <a:t> :- 23</a:t>
            </a:r>
            <a:endParaRPr lang="en-IN" sz="2000" dirty="0"/>
          </a:p>
        </p:txBody>
      </p:sp>
    </p:spTree>
    <p:extLst>
      <p:ext uri="{BB962C8B-B14F-4D97-AF65-F5344CB8AC3E}">
        <p14:creationId xmlns:p14="http://schemas.microsoft.com/office/powerpoint/2010/main" val="2483052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476672"/>
            <a:ext cx="7988424" cy="2190105"/>
          </a:xfrm>
        </p:spPr>
        <p:txBody>
          <a:bodyPr>
            <a:normAutofit fontScale="90000"/>
          </a:bodyPr>
          <a:lstStyle/>
          <a:p>
            <a:pPr algn="l"/>
            <a:r>
              <a:rPr lang="en-GB" sz="2800" dirty="0" smtClean="0"/>
              <a:t>2.) What </a:t>
            </a:r>
            <a:r>
              <a:rPr lang="en-GB" sz="2800" dirty="0"/>
              <a:t>is the total number of transactions that have a return</a:t>
            </a:r>
            <a:r>
              <a:rPr lang="en-GB" sz="2800" dirty="0" smtClean="0"/>
              <a:t>?</a:t>
            </a:r>
            <a:br>
              <a:rPr lang="en-GB" sz="2800" dirty="0" smtClean="0"/>
            </a:br>
            <a:r>
              <a:rPr lang="en-GB" sz="2800" dirty="0"/>
              <a:t/>
            </a:r>
            <a:br>
              <a:rPr lang="en-GB" sz="2800" dirty="0"/>
            </a:br>
            <a:r>
              <a:rPr lang="en-GB" sz="2800" dirty="0" smtClean="0"/>
              <a:t>ANS= </a:t>
            </a:r>
            <a:r>
              <a:rPr lang="en-GB" sz="2000" dirty="0" smtClean="0"/>
              <a:t>select </a:t>
            </a:r>
            <a:r>
              <a:rPr lang="en-GB" sz="2000" dirty="0"/>
              <a:t>count(*) from  </a:t>
            </a:r>
            <a:r>
              <a:rPr lang="en-GB" sz="2000" dirty="0" err="1"/>
              <a:t>e_commerce.transactions_new</a:t>
            </a:r>
            <a:r>
              <a:rPr lang="en-GB" sz="2000" dirty="0"/>
              <a:t> where </a:t>
            </a:r>
            <a:r>
              <a:rPr lang="en-GB" sz="2000" dirty="0" err="1"/>
              <a:t>total_amt</a:t>
            </a:r>
            <a:r>
              <a:rPr lang="en-GB" sz="2000" dirty="0"/>
              <a:t> &lt; 0 </a:t>
            </a:r>
            <a:r>
              <a:rPr lang="en-GB" sz="2000" dirty="0" smtClean="0"/>
              <a:t>;</a:t>
            </a:r>
            <a:br>
              <a:rPr lang="en-GB" sz="2000" dirty="0" smtClean="0"/>
            </a:br>
            <a:r>
              <a:rPr lang="en-GB" sz="2000" dirty="0" smtClean="0"/>
              <a:t/>
            </a:r>
            <a:br>
              <a:rPr lang="en-GB" sz="2000" dirty="0" smtClean="0"/>
            </a:br>
            <a:r>
              <a:rPr lang="en-GB" sz="2000" dirty="0" smtClean="0"/>
              <a:t>Output= 2177</a:t>
            </a:r>
            <a:br>
              <a:rPr lang="en-GB" sz="2000" dirty="0" smtClean="0"/>
            </a:br>
            <a:r>
              <a:rPr lang="en-GB" sz="2800" dirty="0" smtClean="0"/>
              <a:t/>
            </a:r>
            <a:br>
              <a:rPr lang="en-GB" sz="2800" dirty="0" smtClean="0"/>
            </a:br>
            <a:endParaRPr lang="en-IN" sz="2800" dirty="0"/>
          </a:p>
        </p:txBody>
      </p:sp>
      <p:sp>
        <p:nvSpPr>
          <p:cNvPr id="3" name="Subtitle 2"/>
          <p:cNvSpPr>
            <a:spLocks noGrp="1"/>
          </p:cNvSpPr>
          <p:nvPr>
            <p:ph type="subTitle" idx="1"/>
          </p:nvPr>
        </p:nvSpPr>
        <p:spPr>
          <a:xfrm>
            <a:off x="251520" y="3068960"/>
            <a:ext cx="8748464" cy="3312368"/>
          </a:xfrm>
        </p:spPr>
        <p:txBody>
          <a:bodyPr>
            <a:normAutofit fontScale="92500" lnSpcReduction="20000"/>
          </a:bodyPr>
          <a:lstStyle/>
          <a:p>
            <a:pPr algn="l"/>
            <a:r>
              <a:rPr lang="en-IN" sz="2000" dirty="0">
                <a:solidFill>
                  <a:schemeClr val="tx1"/>
                </a:solidFill>
                <a:latin typeface="+mj-lt"/>
                <a:ea typeface="+mj-ea"/>
                <a:cs typeface="+mj-cs"/>
              </a:rPr>
              <a:t>3.) </a:t>
            </a:r>
            <a:r>
              <a:rPr lang="en-GB" sz="2000" dirty="0">
                <a:solidFill>
                  <a:schemeClr val="tx1"/>
                </a:solidFill>
                <a:latin typeface="+mj-lt"/>
                <a:ea typeface="+mj-ea"/>
                <a:cs typeface="+mj-cs"/>
              </a:rPr>
              <a:t>You </a:t>
            </a:r>
            <a:r>
              <a:rPr lang="en-GB" sz="2000" dirty="0">
                <a:solidFill>
                  <a:schemeClr val="tx1"/>
                </a:solidFill>
                <a:latin typeface="+mj-lt"/>
                <a:ea typeface="+mj-ea"/>
                <a:cs typeface="+mj-cs"/>
              </a:rPr>
              <a:t>would have noticed, the dates provided across the datasets are not in a correct format. As first steps, </a:t>
            </a:r>
            <a:r>
              <a:rPr lang="en-GB" sz="2000" dirty="0">
                <a:solidFill>
                  <a:schemeClr val="tx1"/>
                </a:solidFill>
                <a:latin typeface="+mj-lt"/>
                <a:ea typeface="+mj-ea"/>
                <a:cs typeface="+mj-cs"/>
              </a:rPr>
              <a:t>please </a:t>
            </a:r>
            <a:r>
              <a:rPr lang="en-GB" sz="2000" dirty="0">
                <a:solidFill>
                  <a:schemeClr val="tx1"/>
                </a:solidFill>
                <a:latin typeface="+mj-lt"/>
                <a:ea typeface="+mj-ea"/>
                <a:cs typeface="+mj-cs"/>
              </a:rPr>
              <a:t>convert the date variables into valid date formats before proceeding </a:t>
            </a:r>
            <a:r>
              <a:rPr lang="en-GB" sz="2000" dirty="0">
                <a:solidFill>
                  <a:schemeClr val="tx1"/>
                </a:solidFill>
                <a:latin typeface="+mj-lt"/>
                <a:ea typeface="+mj-ea"/>
                <a:cs typeface="+mj-cs"/>
              </a:rPr>
              <a:t>ahead?</a:t>
            </a:r>
          </a:p>
          <a:p>
            <a:pPr algn="l"/>
            <a:endParaRPr lang="en-GB" sz="2000" dirty="0"/>
          </a:p>
          <a:p>
            <a:pPr algn="l"/>
            <a:r>
              <a:rPr lang="en-GB" sz="1700" dirty="0">
                <a:solidFill>
                  <a:schemeClr val="tx1"/>
                </a:solidFill>
                <a:latin typeface="+mj-lt"/>
                <a:ea typeface="+mj-ea"/>
                <a:cs typeface="+mj-cs"/>
              </a:rPr>
              <a:t>ANS= UPDATE </a:t>
            </a:r>
            <a:r>
              <a:rPr lang="en-GB" sz="1700" dirty="0" err="1" smtClean="0">
                <a:solidFill>
                  <a:schemeClr val="tx1"/>
                </a:solidFill>
                <a:latin typeface="+mj-lt"/>
                <a:ea typeface="+mj-ea"/>
                <a:cs typeface="+mj-cs"/>
              </a:rPr>
              <a:t>e_commerce.transactions_new</a:t>
            </a:r>
            <a:endParaRPr lang="en-GB" sz="1700" dirty="0" smtClean="0">
              <a:solidFill>
                <a:schemeClr val="tx1"/>
              </a:solidFill>
              <a:latin typeface="+mj-lt"/>
              <a:ea typeface="+mj-ea"/>
              <a:cs typeface="+mj-cs"/>
            </a:endParaRPr>
          </a:p>
          <a:p>
            <a:pPr algn="l"/>
            <a:r>
              <a:rPr lang="en-GB" sz="1700" dirty="0" smtClean="0">
                <a:solidFill>
                  <a:schemeClr val="tx1"/>
                </a:solidFill>
                <a:latin typeface="+mj-lt"/>
                <a:ea typeface="+mj-ea"/>
                <a:cs typeface="+mj-cs"/>
              </a:rPr>
              <a:t>SET </a:t>
            </a:r>
            <a:r>
              <a:rPr lang="en-GB" sz="1700" dirty="0" err="1">
                <a:solidFill>
                  <a:schemeClr val="tx1"/>
                </a:solidFill>
                <a:latin typeface="+mj-lt"/>
                <a:ea typeface="+mj-ea"/>
                <a:cs typeface="+mj-cs"/>
              </a:rPr>
              <a:t>tran_date</a:t>
            </a:r>
            <a:r>
              <a:rPr lang="en-GB" sz="1700" dirty="0">
                <a:solidFill>
                  <a:schemeClr val="tx1"/>
                </a:solidFill>
                <a:latin typeface="+mj-lt"/>
                <a:ea typeface="+mj-ea"/>
                <a:cs typeface="+mj-cs"/>
              </a:rPr>
              <a:t> = STR_TO_DATE(</a:t>
            </a:r>
            <a:r>
              <a:rPr lang="en-GB" sz="1700" dirty="0" err="1">
                <a:solidFill>
                  <a:schemeClr val="tx1"/>
                </a:solidFill>
                <a:latin typeface="+mj-lt"/>
                <a:ea typeface="+mj-ea"/>
                <a:cs typeface="+mj-cs"/>
              </a:rPr>
              <a:t>tran_date</a:t>
            </a:r>
            <a:r>
              <a:rPr lang="en-GB" sz="1700" dirty="0">
                <a:solidFill>
                  <a:schemeClr val="tx1"/>
                </a:solidFill>
                <a:latin typeface="+mj-lt"/>
                <a:ea typeface="+mj-ea"/>
                <a:cs typeface="+mj-cs"/>
              </a:rPr>
              <a:t>, '%d-%m-%Y</a:t>
            </a:r>
            <a:r>
              <a:rPr lang="en-GB" sz="1700" dirty="0" smtClean="0">
                <a:solidFill>
                  <a:schemeClr val="tx1"/>
                </a:solidFill>
                <a:latin typeface="+mj-lt"/>
                <a:ea typeface="+mj-ea"/>
                <a:cs typeface="+mj-cs"/>
              </a:rPr>
              <a:t>')</a:t>
            </a:r>
          </a:p>
          <a:p>
            <a:pPr algn="l"/>
            <a:r>
              <a:rPr lang="en-GB" sz="1700" dirty="0" smtClean="0">
                <a:solidFill>
                  <a:schemeClr val="tx1"/>
                </a:solidFill>
                <a:latin typeface="+mj-lt"/>
                <a:ea typeface="+mj-ea"/>
                <a:cs typeface="+mj-cs"/>
              </a:rPr>
              <a:t>WHERE </a:t>
            </a:r>
            <a:r>
              <a:rPr lang="en-GB" sz="1700" dirty="0" err="1">
                <a:solidFill>
                  <a:schemeClr val="tx1"/>
                </a:solidFill>
                <a:latin typeface="+mj-lt"/>
                <a:ea typeface="+mj-ea"/>
                <a:cs typeface="+mj-cs"/>
              </a:rPr>
              <a:t>tran_date</a:t>
            </a:r>
            <a:r>
              <a:rPr lang="en-GB" sz="1700" dirty="0">
                <a:solidFill>
                  <a:schemeClr val="tx1"/>
                </a:solidFill>
                <a:latin typeface="+mj-lt"/>
                <a:ea typeface="+mj-ea"/>
                <a:cs typeface="+mj-cs"/>
              </a:rPr>
              <a:t> IS NOT NULL</a:t>
            </a:r>
            <a:r>
              <a:rPr lang="en-GB" sz="1700" dirty="0" smtClean="0">
                <a:solidFill>
                  <a:schemeClr val="tx1"/>
                </a:solidFill>
                <a:latin typeface="+mj-lt"/>
                <a:ea typeface="+mj-ea"/>
                <a:cs typeface="+mj-cs"/>
              </a:rPr>
              <a:t>;</a:t>
            </a:r>
          </a:p>
          <a:p>
            <a:pPr algn="l"/>
            <a:r>
              <a:rPr lang="en-GB" sz="1700" dirty="0" smtClean="0">
                <a:solidFill>
                  <a:schemeClr val="tx1"/>
                </a:solidFill>
                <a:latin typeface="+mj-lt"/>
                <a:ea typeface="+mj-ea"/>
                <a:cs typeface="+mj-cs"/>
              </a:rPr>
              <a:t>ALTER </a:t>
            </a:r>
            <a:r>
              <a:rPr lang="en-GB" sz="1700" dirty="0">
                <a:solidFill>
                  <a:schemeClr val="tx1"/>
                </a:solidFill>
                <a:latin typeface="+mj-lt"/>
                <a:ea typeface="+mj-ea"/>
                <a:cs typeface="+mj-cs"/>
              </a:rPr>
              <a:t>TABLE </a:t>
            </a:r>
            <a:r>
              <a:rPr lang="en-GB" sz="1700" dirty="0" err="1">
                <a:solidFill>
                  <a:schemeClr val="tx1"/>
                </a:solidFill>
                <a:latin typeface="+mj-lt"/>
                <a:ea typeface="+mj-ea"/>
                <a:cs typeface="+mj-cs"/>
              </a:rPr>
              <a:t>e_commerce.transactions_newMODIFY</a:t>
            </a:r>
            <a:r>
              <a:rPr lang="en-GB" sz="1700" dirty="0">
                <a:solidFill>
                  <a:schemeClr val="tx1"/>
                </a:solidFill>
                <a:latin typeface="+mj-lt"/>
                <a:ea typeface="+mj-ea"/>
                <a:cs typeface="+mj-cs"/>
              </a:rPr>
              <a:t> COLUMN </a:t>
            </a:r>
            <a:r>
              <a:rPr lang="en-GB" sz="1700" dirty="0" err="1">
                <a:solidFill>
                  <a:schemeClr val="tx1"/>
                </a:solidFill>
                <a:latin typeface="+mj-lt"/>
                <a:ea typeface="+mj-ea"/>
                <a:cs typeface="+mj-cs"/>
              </a:rPr>
              <a:t>tran_date</a:t>
            </a:r>
            <a:r>
              <a:rPr lang="en-GB" sz="1700" dirty="0">
                <a:solidFill>
                  <a:schemeClr val="tx1"/>
                </a:solidFill>
                <a:latin typeface="+mj-lt"/>
                <a:ea typeface="+mj-ea"/>
                <a:cs typeface="+mj-cs"/>
              </a:rPr>
              <a:t> DATE NOT NULL</a:t>
            </a:r>
            <a:r>
              <a:rPr lang="en-GB" sz="1700" dirty="0">
                <a:solidFill>
                  <a:schemeClr val="tx1"/>
                </a:solidFill>
                <a:latin typeface="+mj-lt"/>
                <a:ea typeface="+mj-ea"/>
                <a:cs typeface="+mj-cs"/>
              </a:rPr>
              <a:t>;</a:t>
            </a:r>
          </a:p>
          <a:p>
            <a:pPr algn="l"/>
            <a:endParaRPr lang="en-GB" sz="1700" dirty="0">
              <a:solidFill>
                <a:schemeClr val="tx1"/>
              </a:solidFill>
              <a:latin typeface="+mj-lt"/>
              <a:ea typeface="+mj-ea"/>
              <a:cs typeface="+mj-cs"/>
            </a:endParaRPr>
          </a:p>
          <a:p>
            <a:pPr algn="l"/>
            <a:r>
              <a:rPr lang="en-IN" sz="1700" dirty="0">
                <a:solidFill>
                  <a:schemeClr val="tx1"/>
                </a:solidFill>
                <a:latin typeface="+mj-lt"/>
                <a:ea typeface="+mj-ea"/>
                <a:cs typeface="+mj-cs"/>
              </a:rPr>
              <a:t>UPDATE </a:t>
            </a:r>
            <a:r>
              <a:rPr lang="en-IN" sz="1700" dirty="0" err="1" smtClean="0">
                <a:solidFill>
                  <a:schemeClr val="tx1"/>
                </a:solidFill>
                <a:latin typeface="+mj-lt"/>
                <a:ea typeface="+mj-ea"/>
                <a:cs typeface="+mj-cs"/>
              </a:rPr>
              <a:t>e_commerce.customers_new</a:t>
            </a:r>
            <a:endParaRPr lang="en-IN" sz="1700" dirty="0" smtClean="0">
              <a:solidFill>
                <a:schemeClr val="tx1"/>
              </a:solidFill>
              <a:latin typeface="+mj-lt"/>
              <a:ea typeface="+mj-ea"/>
              <a:cs typeface="+mj-cs"/>
            </a:endParaRPr>
          </a:p>
          <a:p>
            <a:pPr algn="l"/>
            <a:r>
              <a:rPr lang="en-IN" sz="1700" dirty="0" smtClean="0">
                <a:solidFill>
                  <a:schemeClr val="tx1"/>
                </a:solidFill>
                <a:latin typeface="+mj-lt"/>
                <a:ea typeface="+mj-ea"/>
                <a:cs typeface="+mj-cs"/>
              </a:rPr>
              <a:t>SET </a:t>
            </a:r>
            <a:r>
              <a:rPr lang="en-IN" sz="1700" dirty="0">
                <a:solidFill>
                  <a:schemeClr val="tx1"/>
                </a:solidFill>
                <a:latin typeface="+mj-lt"/>
                <a:ea typeface="+mj-ea"/>
                <a:cs typeface="+mj-cs"/>
              </a:rPr>
              <a:t>DOB = STR_TO_DATE(DOB, '%d-%m-%Y</a:t>
            </a:r>
            <a:r>
              <a:rPr lang="en-IN" sz="1700" dirty="0" smtClean="0">
                <a:solidFill>
                  <a:schemeClr val="tx1"/>
                </a:solidFill>
                <a:latin typeface="+mj-lt"/>
                <a:ea typeface="+mj-ea"/>
                <a:cs typeface="+mj-cs"/>
              </a:rPr>
              <a:t>')</a:t>
            </a:r>
          </a:p>
          <a:p>
            <a:pPr algn="l"/>
            <a:r>
              <a:rPr lang="en-IN" sz="1700" dirty="0" smtClean="0">
                <a:solidFill>
                  <a:schemeClr val="tx1"/>
                </a:solidFill>
                <a:latin typeface="+mj-lt"/>
                <a:ea typeface="+mj-ea"/>
                <a:cs typeface="+mj-cs"/>
              </a:rPr>
              <a:t>WHERE </a:t>
            </a:r>
            <a:r>
              <a:rPr lang="en-IN" sz="1700" dirty="0">
                <a:solidFill>
                  <a:schemeClr val="tx1"/>
                </a:solidFill>
                <a:latin typeface="+mj-lt"/>
                <a:ea typeface="+mj-ea"/>
                <a:cs typeface="+mj-cs"/>
              </a:rPr>
              <a:t>DOB IS NOT NULL;ALTER TABLE </a:t>
            </a:r>
            <a:r>
              <a:rPr lang="en-IN" sz="1700" dirty="0" err="1" smtClean="0">
                <a:solidFill>
                  <a:schemeClr val="tx1"/>
                </a:solidFill>
                <a:latin typeface="+mj-lt"/>
                <a:ea typeface="+mj-ea"/>
                <a:cs typeface="+mj-cs"/>
              </a:rPr>
              <a:t>e_commerce.customers_new</a:t>
            </a:r>
            <a:endParaRPr lang="en-IN" sz="1700" dirty="0" smtClean="0">
              <a:solidFill>
                <a:schemeClr val="tx1"/>
              </a:solidFill>
              <a:latin typeface="+mj-lt"/>
              <a:ea typeface="+mj-ea"/>
              <a:cs typeface="+mj-cs"/>
            </a:endParaRPr>
          </a:p>
          <a:p>
            <a:pPr algn="l"/>
            <a:r>
              <a:rPr lang="en-IN" sz="1700" dirty="0" smtClean="0">
                <a:solidFill>
                  <a:schemeClr val="tx1"/>
                </a:solidFill>
                <a:latin typeface="+mj-lt"/>
                <a:ea typeface="+mj-ea"/>
                <a:cs typeface="+mj-cs"/>
              </a:rPr>
              <a:t>MODIFY </a:t>
            </a:r>
            <a:r>
              <a:rPr lang="en-IN" sz="1700" dirty="0">
                <a:solidFill>
                  <a:schemeClr val="tx1"/>
                </a:solidFill>
                <a:latin typeface="+mj-lt"/>
                <a:ea typeface="+mj-ea"/>
                <a:cs typeface="+mj-cs"/>
              </a:rPr>
              <a:t>COLUMN DOB DATE NOT NULL;</a:t>
            </a:r>
          </a:p>
        </p:txBody>
      </p:sp>
    </p:spTree>
    <p:extLst>
      <p:ext uri="{BB962C8B-B14F-4D97-AF65-F5344CB8AC3E}">
        <p14:creationId xmlns:p14="http://schemas.microsoft.com/office/powerpoint/2010/main" val="397714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771947"/>
            <a:ext cx="7844408" cy="2088232"/>
          </a:xfrm>
        </p:spPr>
        <p:txBody>
          <a:bodyPr>
            <a:normAutofit fontScale="90000"/>
          </a:bodyPr>
          <a:lstStyle/>
          <a:p>
            <a:pPr algn="l"/>
            <a:r>
              <a:rPr lang="en-GB" sz="1800" dirty="0"/>
              <a:t>4.) What is the time range of the transaction data available for analysis? Show the output in number of days, months and years simultaneously in different </a:t>
            </a:r>
            <a:r>
              <a:rPr lang="en-GB" sz="1800" dirty="0" smtClean="0"/>
              <a:t>columns?</a:t>
            </a:r>
            <a:br>
              <a:rPr lang="en-GB" sz="1800" dirty="0" smtClean="0"/>
            </a:br>
            <a:r>
              <a:rPr lang="en-GB" sz="1800" dirty="0"/>
              <a:t/>
            </a:r>
            <a:br>
              <a:rPr lang="en-GB" sz="1800" dirty="0"/>
            </a:br>
            <a:r>
              <a:rPr lang="en-GB" sz="1800" dirty="0"/>
              <a:t>ANS= </a:t>
            </a:r>
            <a:r>
              <a:rPr lang="en-GB" sz="1600" dirty="0"/>
              <a:t>SELECT    MIN(</a:t>
            </a:r>
            <a:r>
              <a:rPr lang="en-GB" sz="1600" dirty="0" err="1"/>
              <a:t>tran_date</a:t>
            </a:r>
            <a:r>
              <a:rPr lang="en-GB" sz="1600" dirty="0"/>
              <a:t>) AS </a:t>
            </a:r>
            <a:r>
              <a:rPr lang="en-GB" sz="1600" dirty="0" err="1"/>
              <a:t>trans_start_date</a:t>
            </a:r>
            <a:r>
              <a:rPr lang="en-GB" sz="1600" dirty="0"/>
              <a:t>,    MAX(</a:t>
            </a:r>
            <a:r>
              <a:rPr lang="en-GB" sz="1600" dirty="0" err="1"/>
              <a:t>tran_date</a:t>
            </a:r>
            <a:r>
              <a:rPr lang="en-GB" sz="1600" dirty="0"/>
              <a:t>) AS </a:t>
            </a:r>
            <a:r>
              <a:rPr lang="en-GB" sz="1600" dirty="0" err="1"/>
              <a:t>tras_end_date</a:t>
            </a:r>
            <a:r>
              <a:rPr lang="en-GB" sz="1600" dirty="0"/>
              <a:t>,    DATEDIFF(MAX(</a:t>
            </a:r>
            <a:r>
              <a:rPr lang="en-GB" sz="1600" dirty="0" err="1"/>
              <a:t>tran_date</a:t>
            </a:r>
            <a:r>
              <a:rPr lang="en-GB" sz="1600" dirty="0"/>
              <a:t>), MIN(</a:t>
            </a:r>
            <a:r>
              <a:rPr lang="en-GB" sz="1600" dirty="0" err="1"/>
              <a:t>tran_date</a:t>
            </a:r>
            <a:r>
              <a:rPr lang="en-GB" sz="1600" dirty="0"/>
              <a:t>)) AS </a:t>
            </a:r>
            <a:r>
              <a:rPr lang="en-GB" sz="1600" dirty="0" err="1"/>
              <a:t>total_trans_days</a:t>
            </a:r>
            <a:r>
              <a:rPr lang="en-GB" sz="1600" dirty="0"/>
              <a:t>,    TIMESTAMPDIFF(MONTH, MIN(</a:t>
            </a:r>
            <a:r>
              <a:rPr lang="en-GB" sz="1600" dirty="0" err="1"/>
              <a:t>tran_date</a:t>
            </a:r>
            <a:r>
              <a:rPr lang="en-GB" sz="1600" dirty="0"/>
              <a:t>), MAX(</a:t>
            </a:r>
            <a:r>
              <a:rPr lang="en-GB" sz="1600" dirty="0" err="1"/>
              <a:t>tran_date</a:t>
            </a:r>
            <a:r>
              <a:rPr lang="en-GB" sz="1600" dirty="0"/>
              <a:t>)) AS </a:t>
            </a:r>
            <a:r>
              <a:rPr lang="en-GB" sz="1600" dirty="0" err="1"/>
              <a:t>total_trans_in_months</a:t>
            </a:r>
            <a:r>
              <a:rPr lang="en-GB" sz="1600" dirty="0"/>
              <a:t>,    TIMESTAMPDIFF(YEAR, MIN(</a:t>
            </a:r>
            <a:r>
              <a:rPr lang="en-GB" sz="1600" dirty="0" err="1"/>
              <a:t>tran_date</a:t>
            </a:r>
            <a:r>
              <a:rPr lang="en-GB" sz="1600" dirty="0"/>
              <a:t>), MAX(</a:t>
            </a:r>
            <a:r>
              <a:rPr lang="en-GB" sz="1600" dirty="0" err="1"/>
              <a:t>tran_date</a:t>
            </a:r>
            <a:r>
              <a:rPr lang="en-GB" sz="1600" dirty="0"/>
              <a:t>)) AS </a:t>
            </a:r>
            <a:r>
              <a:rPr lang="en-GB" sz="1600" dirty="0" err="1" smtClean="0"/>
              <a:t>total_trans_in_years</a:t>
            </a:r>
            <a:r>
              <a:rPr lang="en-GB" sz="1600" dirty="0" smtClean="0"/>
              <a:t/>
            </a:r>
            <a:br>
              <a:rPr lang="en-GB" sz="1600" dirty="0" smtClean="0"/>
            </a:br>
            <a:r>
              <a:rPr lang="en-GB" sz="1600" dirty="0" smtClean="0"/>
              <a:t>FROM    </a:t>
            </a:r>
            <a:r>
              <a:rPr lang="en-GB" sz="1600" dirty="0" err="1"/>
              <a:t>e_commerce.transactions_new</a:t>
            </a:r>
            <a:r>
              <a:rPr lang="en-GB" sz="1600" dirty="0" smtClean="0"/>
              <a:t>;</a:t>
            </a:r>
            <a:br>
              <a:rPr lang="en-GB" sz="1600" dirty="0" smtClean="0"/>
            </a:br>
            <a:r>
              <a:rPr lang="en-GB" sz="1600" dirty="0"/>
              <a:t/>
            </a:r>
            <a:br>
              <a:rPr lang="en-GB" sz="1600" dirty="0"/>
            </a:br>
            <a:r>
              <a:rPr lang="en-GB" sz="1600" dirty="0" smtClean="0"/>
              <a:t>Output:-  trans end date – 2014-12-02</a:t>
            </a:r>
            <a:br>
              <a:rPr lang="en-GB" sz="1600" dirty="0" smtClean="0"/>
            </a:br>
            <a:r>
              <a:rPr lang="en-GB" sz="1600" dirty="0"/>
              <a:t> </a:t>
            </a:r>
            <a:r>
              <a:rPr lang="en-GB" sz="1600" dirty="0" smtClean="0"/>
              <a:t>                trans start date – 2011-01-02</a:t>
            </a:r>
            <a:br>
              <a:rPr lang="en-GB" sz="1600" dirty="0" smtClean="0"/>
            </a:br>
            <a:r>
              <a:rPr lang="en-GB" sz="1600" dirty="0"/>
              <a:t> </a:t>
            </a:r>
            <a:r>
              <a:rPr lang="en-GB" sz="1600" dirty="0" smtClean="0"/>
              <a:t>                total trans days- 1430</a:t>
            </a:r>
            <a:br>
              <a:rPr lang="en-GB" sz="1600" dirty="0" smtClean="0"/>
            </a:br>
            <a:r>
              <a:rPr lang="en-GB" sz="1600" dirty="0" smtClean="0"/>
              <a:t>                 total trans in months  - 47</a:t>
            </a:r>
            <a:br>
              <a:rPr lang="en-GB" sz="1600" dirty="0" smtClean="0"/>
            </a:br>
            <a:r>
              <a:rPr lang="en-GB" sz="1600" dirty="0"/>
              <a:t> </a:t>
            </a:r>
            <a:r>
              <a:rPr lang="en-GB" sz="1600" dirty="0" smtClean="0"/>
              <a:t>                total trans in years - 3</a:t>
            </a:r>
            <a:r>
              <a:rPr lang="en-GB" sz="1600" dirty="0"/>
              <a:t/>
            </a:r>
            <a:br>
              <a:rPr lang="en-GB" sz="1600" dirty="0"/>
            </a:br>
            <a:endParaRPr lang="en-IN" sz="1600" dirty="0"/>
          </a:p>
        </p:txBody>
      </p:sp>
      <p:sp>
        <p:nvSpPr>
          <p:cNvPr id="3" name="Subtitle 2"/>
          <p:cNvSpPr>
            <a:spLocks noGrp="1"/>
          </p:cNvSpPr>
          <p:nvPr>
            <p:ph type="subTitle" idx="1"/>
          </p:nvPr>
        </p:nvSpPr>
        <p:spPr>
          <a:xfrm>
            <a:off x="251520" y="3501008"/>
            <a:ext cx="8712968" cy="2137792"/>
          </a:xfrm>
        </p:spPr>
        <p:txBody>
          <a:bodyPr>
            <a:normAutofit/>
          </a:bodyPr>
          <a:lstStyle/>
          <a:p>
            <a:pPr algn="l"/>
            <a:r>
              <a:rPr lang="en-IN" sz="2000" dirty="0">
                <a:solidFill>
                  <a:schemeClr val="tx1"/>
                </a:solidFill>
                <a:latin typeface="+mj-lt"/>
                <a:ea typeface="+mj-ea"/>
                <a:cs typeface="+mj-cs"/>
              </a:rPr>
              <a:t>5) </a:t>
            </a:r>
            <a:r>
              <a:rPr lang="en-GB" sz="2000" dirty="0">
                <a:solidFill>
                  <a:schemeClr val="tx1"/>
                </a:solidFill>
                <a:latin typeface="+mj-lt"/>
                <a:ea typeface="+mj-ea"/>
                <a:cs typeface="+mj-cs"/>
              </a:rPr>
              <a:t>Which product category does the sub-category "DIY" belong to</a:t>
            </a:r>
            <a:r>
              <a:rPr lang="en-GB" sz="2000" dirty="0">
                <a:solidFill>
                  <a:schemeClr val="tx1"/>
                </a:solidFill>
                <a:latin typeface="+mj-lt"/>
                <a:ea typeface="+mj-ea"/>
                <a:cs typeface="+mj-cs"/>
              </a:rPr>
              <a:t>?</a:t>
            </a:r>
          </a:p>
          <a:p>
            <a:pPr algn="l"/>
            <a:r>
              <a:rPr lang="en-GB" sz="1600" dirty="0" err="1">
                <a:solidFill>
                  <a:schemeClr val="tx1"/>
                </a:solidFill>
                <a:latin typeface="+mj-lt"/>
                <a:ea typeface="+mj-ea"/>
                <a:cs typeface="+mj-cs"/>
              </a:rPr>
              <a:t>Ans</a:t>
            </a:r>
            <a:r>
              <a:rPr lang="en-GB" sz="1600" dirty="0">
                <a:solidFill>
                  <a:schemeClr val="tx1"/>
                </a:solidFill>
                <a:latin typeface="+mj-lt"/>
                <a:ea typeface="+mj-ea"/>
                <a:cs typeface="+mj-cs"/>
              </a:rPr>
              <a:t>=  select </a:t>
            </a:r>
            <a:r>
              <a:rPr lang="en-GB" sz="1600" dirty="0" err="1">
                <a:solidFill>
                  <a:schemeClr val="tx1"/>
                </a:solidFill>
                <a:latin typeface="+mj-lt"/>
                <a:ea typeface="+mj-ea"/>
                <a:cs typeface="+mj-cs"/>
              </a:rPr>
              <a:t>prod_cat</a:t>
            </a:r>
            <a:r>
              <a:rPr lang="en-GB" sz="1600" dirty="0">
                <a:solidFill>
                  <a:schemeClr val="tx1"/>
                </a:solidFill>
                <a:latin typeface="+mj-lt"/>
                <a:ea typeface="+mj-ea"/>
                <a:cs typeface="+mj-cs"/>
              </a:rPr>
              <a:t> from </a:t>
            </a:r>
            <a:r>
              <a:rPr lang="en-GB" sz="1600" dirty="0" err="1">
                <a:solidFill>
                  <a:schemeClr val="tx1"/>
                </a:solidFill>
                <a:latin typeface="+mj-lt"/>
                <a:ea typeface="+mj-ea"/>
                <a:cs typeface="+mj-cs"/>
              </a:rPr>
              <a:t>e_commerce.prod_cat_info</a:t>
            </a:r>
            <a:endParaRPr lang="en-GB" sz="1600" dirty="0">
              <a:solidFill>
                <a:schemeClr val="tx1"/>
              </a:solidFill>
              <a:latin typeface="+mj-lt"/>
              <a:ea typeface="+mj-ea"/>
              <a:cs typeface="+mj-cs"/>
            </a:endParaRPr>
          </a:p>
          <a:p>
            <a:pPr algn="l"/>
            <a:r>
              <a:rPr lang="en-GB" sz="1600" dirty="0">
                <a:solidFill>
                  <a:schemeClr val="tx1"/>
                </a:solidFill>
                <a:latin typeface="+mj-lt"/>
                <a:ea typeface="+mj-ea"/>
                <a:cs typeface="+mj-cs"/>
              </a:rPr>
              <a:t>where </a:t>
            </a:r>
            <a:r>
              <a:rPr lang="en-GB" sz="1600" dirty="0" err="1">
                <a:solidFill>
                  <a:schemeClr val="tx1"/>
                </a:solidFill>
                <a:latin typeface="+mj-lt"/>
                <a:ea typeface="+mj-ea"/>
                <a:cs typeface="+mj-cs"/>
              </a:rPr>
              <a:t>prod_subcat</a:t>
            </a:r>
            <a:r>
              <a:rPr lang="en-GB" sz="1600" dirty="0">
                <a:solidFill>
                  <a:schemeClr val="tx1"/>
                </a:solidFill>
                <a:latin typeface="+mj-lt"/>
                <a:ea typeface="+mj-ea"/>
                <a:cs typeface="+mj-cs"/>
              </a:rPr>
              <a:t> = 'DIY' </a:t>
            </a:r>
            <a:r>
              <a:rPr lang="en-GB" sz="1600" dirty="0" smtClean="0">
                <a:solidFill>
                  <a:schemeClr val="tx1"/>
                </a:solidFill>
                <a:latin typeface="+mj-lt"/>
                <a:ea typeface="+mj-ea"/>
                <a:cs typeface="+mj-cs"/>
              </a:rPr>
              <a:t>;</a:t>
            </a:r>
          </a:p>
          <a:p>
            <a:pPr algn="l"/>
            <a:endParaRPr lang="en-GB" sz="1600" dirty="0">
              <a:solidFill>
                <a:schemeClr val="tx1"/>
              </a:solidFill>
              <a:latin typeface="+mj-lt"/>
              <a:ea typeface="+mj-ea"/>
              <a:cs typeface="+mj-cs"/>
            </a:endParaRPr>
          </a:p>
          <a:p>
            <a:pPr algn="l"/>
            <a:r>
              <a:rPr lang="en-GB" sz="1600" dirty="0" smtClean="0">
                <a:solidFill>
                  <a:schemeClr val="tx1"/>
                </a:solidFill>
                <a:latin typeface="+mj-lt"/>
                <a:ea typeface="+mj-ea"/>
                <a:cs typeface="+mj-cs"/>
              </a:rPr>
              <a:t>Output:- BOOKS</a:t>
            </a:r>
            <a:endParaRPr lang="en-IN" sz="1600" dirty="0">
              <a:solidFill>
                <a:schemeClr val="tx1"/>
              </a:solidFill>
              <a:latin typeface="+mj-lt"/>
              <a:ea typeface="+mj-ea"/>
              <a:cs typeface="+mj-cs"/>
            </a:endParaRPr>
          </a:p>
        </p:txBody>
      </p:sp>
    </p:spTree>
    <p:extLst>
      <p:ext uri="{BB962C8B-B14F-4D97-AF65-F5344CB8AC3E}">
        <p14:creationId xmlns:p14="http://schemas.microsoft.com/office/powerpoint/2010/main" val="1124549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1893</TotalTime>
  <Words>1169</Words>
  <Application>Microsoft Office PowerPoint</Application>
  <PresentationFormat>On-screen Show (4:3)</PresentationFormat>
  <Paragraphs>121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E-COMMERCE  RETAIL DATA ANALYSIS</vt:lpstr>
      <vt:lpstr>CONTENT</vt:lpstr>
      <vt:lpstr>TASK BRIEFING</vt:lpstr>
      <vt:lpstr>Business Goal</vt:lpstr>
      <vt:lpstr>KEY DELIVERIES</vt:lpstr>
      <vt:lpstr>Dataset Brief(Introduction)</vt:lpstr>
      <vt:lpstr>TASK GIVEN</vt:lpstr>
      <vt:lpstr>2.) What is the total number of transactions that have a return?  ANS= select count(*) from  e_commerce.transactions_new where total_amt &lt; 0 ;  Output= 2177  </vt:lpstr>
      <vt:lpstr>4.) What is the time range of the transaction data available for analysis? Show the output in number of days, months and years simultaneously in different columns?  ANS= SELECT    MIN(tran_date) AS trans_start_date,    MAX(tran_date) AS tras_end_date,    DATEDIFF(MAX(tran_date), MIN(tran_date)) AS total_trans_days,    TIMESTAMPDIFF(MONTH, MIN(tran_date), MAX(tran_date)) AS total_trans_in_months,    TIMESTAMPDIFF(YEAR, MIN(tran_date), MAX(tran_date)) AS total_trans_in_years FROM    e_commerce.transactions_new;  Output:-  trans end date – 2014-12-02                  trans start date – 2011-01-02                  total trans days- 1430                  total trans in months  - 47                  total trans in years - 3 </vt:lpstr>
      <vt:lpstr>DATA ANALYSIS</vt:lpstr>
      <vt:lpstr>3.) From which city do we have the maximum number of customers and how many? Ans=  select city_code,count(DISTINCT ï»¿customer_Id)  as total_customer    from e_commerce.customers_new   group by city_code   order by count(DISTINCT ï»¿customer_Id)  desc   limit 1;  Output:- citycode- 3                 Total customer- 595   4.) How many sub-categories are there under the Books category? Ans=  select count(*) from e_commerce.prod_cat_info    where prod_cat  = 'Books‘  Output:- 6 </vt:lpstr>
      <vt:lpstr>7.) How many customers have &gt;10 transactions with us, excluding returns? Ans=  select cust_id, count(cust_id) as transactions from e_commerce.transactions_new where Qty&gt;=0 group by cust_id having count(cust_id) &gt;10;  Output:- CUSD ID      Trans                   266794        11                   270535        11                   273014        11                   274227        11                   272741        11                   270803        11</vt:lpstr>
      <vt:lpstr>9) What is the total revenue generated from "Male" customers in "Electronics" category? Output should display total revenue by prod subcat? ANS =  select round(sum(total_amt),0) as total_revenue,c.gender,p.prod_subcat from e_commerce.transactions_new tjoin e_commerce.customers_new con t.cust_Id= c.ï»¿customer_Idjoin e_commerce.prod_cat_info p on p.prod_cat_code= t.prod_cat_codewhere gender="M" group by gender, prod_subcat;  OUTPUT – Total Revenue    Gender    Prod_subcat                      4297952              M             Furnishing                           6645034             M            Comics               5697630        M       Cameras                         4297952              M              Kitchen                               6645034             M            DIY                      5697630        M        Audio &amp; Vid                      4297952              M               Bath                                   8285212             M            Men                      4297952              M               Tools                                  8285212             M            Women                      6645034             M                Fiction                               6238752             M             Kids                      6645034              M               Academic                         5697630             M             Mobiles                      6645034              M              Non Fiction                       5697630             M              Computers                      6645034             M                Children                            5697630            M               Personal AP                       </vt:lpstr>
      <vt:lpstr>11.) For all customers aged between 25 to 35 years find what is the net total revenue generated by these consumers in last 30 days of transactions from max transaction date available in the  data? Ans= WITH max_tran_date AS (    SELECT MAX(tran_date) AS max_date    FROM e_commerce.transactions_new),last_30days_sales AS (    SELECT t.cust_id, t.tran_date, t.total_amt, m.max_date    FROM e_commerce.transactions_new t    CROSS JOIN max_tran_date m    WHERE t.tran_date BETWEEN DATE_SUB(m.max_date, INTERVAL 30 DAY) AND m.max_date),age_btwn_2530 AS (    SELECT c.ï»¿customer_Id, YEAR(m.max_date) - YEAR(c.DOB) AS age    FROM e_commerce.customers_new  c    CROSS JOIN max_tran_date m    WHERE YEAR(m.max_date) - YEAR(c.DOB) BETWEEN 25 AND 35),net_rev AS (    SELECT SUM(t.total_amt) AS net_total_revenue    FROM last_30days_sales t    JOIN age_btwn_2530 e ON t.cust_id = e.ï»¿customer_Id)SELECT net_total_revenueFROM net_rev;  Output=:- 74885.85</vt:lpstr>
      <vt:lpstr>SUMMARY</vt:lpstr>
      <vt:lpstr>14.) What are the categories for which average revenue is above the overall average? Ans= SELECT     p.prod_cat,    AVG(t.total_amt) AS avg_cat_revFROM      e_commerce.transactions_new tJOIN     e_commerce.prod_cat_info p ON t.prod_cat_code = p.prod_cat_codeGROUP BY     p.prod_catHAVING     AVG(t.total_amt) &gt; (SELECT AVG(total_amt) FROM e_commerce.transactions_new);  Output:-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RETAIL DATA ANALYSIS</dc:title>
  <dc:creator>San Rana</dc:creator>
  <cp:lastModifiedBy>San Rana</cp:lastModifiedBy>
  <cp:revision>26</cp:revision>
  <dcterms:created xsi:type="dcterms:W3CDTF">2024-07-07T14:13:05Z</dcterms:created>
  <dcterms:modified xsi:type="dcterms:W3CDTF">2024-07-16T17:07:15Z</dcterms:modified>
</cp:coreProperties>
</file>