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0" autoAdjust="0"/>
    <p:restoredTop sz="94660"/>
  </p:normalViewPr>
  <p:slideViewPr>
    <p:cSldViewPr snapToGrid="0">
      <p:cViewPr varScale="1">
        <p:scale>
          <a:sx n="90" d="100"/>
          <a:sy n="90" d="100"/>
        </p:scale>
        <p:origin x="5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AE6B-E4CC-4BBE-A4B4-C3196867913E}" type="datetimeFigureOut">
              <a:rPr lang="en-US" smtClean="0"/>
              <a:t>11/02/18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8C5E-5B37-414C-80B1-FF947C958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3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AE6B-E4CC-4BBE-A4B4-C3196867913E}" type="datetimeFigureOut">
              <a:rPr lang="en-US" smtClean="0"/>
              <a:t>11/02/18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8C5E-5B37-414C-80B1-FF947C958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0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AE6B-E4CC-4BBE-A4B4-C3196867913E}" type="datetimeFigureOut">
              <a:rPr lang="en-US" smtClean="0"/>
              <a:t>11/02/18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8C5E-5B37-414C-80B1-FF947C958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78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AE6B-E4CC-4BBE-A4B4-C3196867913E}" type="datetimeFigureOut">
              <a:rPr lang="en-US" smtClean="0"/>
              <a:t>11/02/18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8C5E-5B37-414C-80B1-FF947C958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50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AE6B-E4CC-4BBE-A4B4-C3196867913E}" type="datetimeFigureOut">
              <a:rPr lang="en-US" smtClean="0"/>
              <a:t>11/02/18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8C5E-5B37-414C-80B1-FF947C958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41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AE6B-E4CC-4BBE-A4B4-C3196867913E}" type="datetimeFigureOut">
              <a:rPr lang="en-US" smtClean="0"/>
              <a:t>11/02/18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8C5E-5B37-414C-80B1-FF947C958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43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AE6B-E4CC-4BBE-A4B4-C3196867913E}" type="datetimeFigureOut">
              <a:rPr lang="en-US" smtClean="0"/>
              <a:t>11/02/18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8C5E-5B37-414C-80B1-FF947C958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35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AE6B-E4CC-4BBE-A4B4-C3196867913E}" type="datetimeFigureOut">
              <a:rPr lang="en-US" smtClean="0"/>
              <a:t>11/02/18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8C5E-5B37-414C-80B1-FF947C958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4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AE6B-E4CC-4BBE-A4B4-C3196867913E}" type="datetimeFigureOut">
              <a:rPr lang="en-US" smtClean="0"/>
              <a:t>11/02/18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8C5E-5B37-414C-80B1-FF947C958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40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AE6B-E4CC-4BBE-A4B4-C3196867913E}" type="datetimeFigureOut">
              <a:rPr lang="en-US" smtClean="0"/>
              <a:t>11/02/18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8C5E-5B37-414C-80B1-FF947C958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80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AE6B-E4CC-4BBE-A4B4-C3196867913E}" type="datetimeFigureOut">
              <a:rPr lang="en-US" smtClean="0"/>
              <a:t>11/02/18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8C5E-5B37-414C-80B1-FF947C958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41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EAE6B-E4CC-4BBE-A4B4-C3196867913E}" type="datetimeFigureOut">
              <a:rPr lang="en-US" smtClean="0"/>
              <a:t>11/02/18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78C5E-5B37-414C-80B1-FF947C958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65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eve_Ballmer" TargetMode="External"/><Relationship Id="rId2" Type="http://schemas.openxmlformats.org/officeDocument/2006/relationships/hyperlink" Target="https://en.wikipedia.org/wiki/Altair_880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icrosoft_Mobile" TargetMode="External"/><Relationship Id="rId2" Type="http://schemas.openxmlformats.org/officeDocument/2006/relationships/hyperlink" Target="https://en.wikipedia.org/wiki/GitHub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John_W._Thompson" TargetMode="External"/><Relationship Id="rId4" Type="http://schemas.openxmlformats.org/officeDocument/2006/relationships/hyperlink" Target="https://en.wikipedia.org/wiki/Nokia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6" y="2726266"/>
            <a:ext cx="8923866" cy="1105430"/>
          </a:xfrm>
        </p:spPr>
        <p:txBody>
          <a:bodyPr/>
          <a:lstStyle/>
          <a:p>
            <a:r>
              <a:rPr lang="en-US" dirty="0" smtClean="0"/>
              <a:t>Micro &amp; Small </a:t>
            </a:r>
            <a:r>
              <a:rPr lang="en-US" dirty="0"/>
              <a:t>E</a:t>
            </a:r>
            <a:r>
              <a:rPr lang="en-US" dirty="0" smtClean="0"/>
              <a:t>nterprises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986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4" y="110067"/>
            <a:ext cx="10515600" cy="381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Case study - Microsoft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91066"/>
            <a:ext cx="11938000" cy="63669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+mj-lt"/>
              </a:rPr>
              <a:t>Childhood friends </a:t>
            </a:r>
            <a:r>
              <a:rPr lang="en-US" sz="2400" b="1" dirty="0">
                <a:solidFill>
                  <a:srgbClr val="FF0000"/>
                </a:solidFill>
                <a:latin typeface="+mj-lt"/>
              </a:rPr>
              <a:t>Bill Gates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 </a:t>
            </a:r>
            <a:r>
              <a:rPr lang="en-US" sz="2400" dirty="0">
                <a:latin typeface="+mj-lt"/>
              </a:rPr>
              <a:t>and </a:t>
            </a:r>
            <a:r>
              <a:rPr lang="en-US" sz="2400" b="1" dirty="0">
                <a:solidFill>
                  <a:srgbClr val="FF0000"/>
                </a:solidFill>
                <a:latin typeface="+mj-lt"/>
              </a:rPr>
              <a:t>Paul Allen</a:t>
            </a:r>
            <a:r>
              <a:rPr lang="en-US" sz="2400" dirty="0">
                <a:latin typeface="+mj-lt"/>
              </a:rPr>
              <a:t> sought to make a business utilizing their shared skills in computer </a:t>
            </a:r>
            <a:r>
              <a:rPr lang="en-US" sz="2400" dirty="0" smtClean="0">
                <a:latin typeface="+mj-lt"/>
              </a:rPr>
              <a:t>programming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in 1972.</a:t>
            </a:r>
          </a:p>
          <a:p>
            <a:pPr marL="0" indent="0">
              <a:buNone/>
            </a:pPr>
            <a:r>
              <a:rPr lang="en-US" sz="2400" dirty="0" smtClean="0">
                <a:latin typeface="+mj-lt"/>
              </a:rPr>
              <a:t>On working 3years on their Idea </a:t>
            </a:r>
            <a:r>
              <a:rPr lang="en-US" sz="2400" dirty="0">
                <a:latin typeface="+mj-lt"/>
              </a:rPr>
              <a:t>to develop and sell </a:t>
            </a:r>
            <a:r>
              <a:rPr lang="en-US" sz="2400" b="1" dirty="0">
                <a:latin typeface="+mj-lt"/>
              </a:rPr>
              <a:t>BASIC interpreters</a:t>
            </a:r>
            <a:r>
              <a:rPr lang="en-US" sz="2400" dirty="0">
                <a:latin typeface="+mj-lt"/>
              </a:rPr>
              <a:t> for the </a:t>
            </a:r>
            <a:r>
              <a:rPr lang="en-US" sz="2400" dirty="0">
                <a:latin typeface="+mj-lt"/>
                <a:hlinkClick r:id="rId2" tooltip="Altair 8800"/>
              </a:rPr>
              <a:t>Altair </a:t>
            </a:r>
            <a:r>
              <a:rPr lang="en-US" sz="2400" dirty="0" smtClean="0">
                <a:latin typeface="+mj-lt"/>
                <a:hlinkClick r:id="rId2" tooltip="Altair 8800"/>
              </a:rPr>
              <a:t>8800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, in 1975 Microsoft was established.</a:t>
            </a:r>
            <a:endParaRPr lang="en-US" sz="2200" dirty="0" smtClean="0">
              <a:latin typeface="+mj-lt"/>
            </a:endParaRPr>
          </a:p>
          <a:p>
            <a:pPr marL="0" indent="0">
              <a:buNone/>
            </a:pPr>
            <a:r>
              <a:rPr lang="en-US" sz="2200" dirty="0" smtClean="0">
                <a:latin typeface="+mj-lt"/>
              </a:rPr>
              <a:t>Microsoft is a </a:t>
            </a:r>
            <a:r>
              <a:rPr lang="en-US" sz="2200" dirty="0" smtClean="0">
                <a:solidFill>
                  <a:srgbClr val="FF0000"/>
                </a:solidFill>
                <a:latin typeface="+mj-lt"/>
              </a:rPr>
              <a:t>multinational</a:t>
            </a:r>
            <a:r>
              <a:rPr lang="en-US" sz="2200" dirty="0" smtClean="0">
                <a:latin typeface="+mj-lt"/>
              </a:rPr>
              <a:t> computer technology corporation  </a:t>
            </a:r>
            <a:r>
              <a:rPr lang="en-US" sz="2200" dirty="0">
                <a:latin typeface="+mj-lt"/>
              </a:rPr>
              <a:t>with headquarters in </a:t>
            </a:r>
            <a:r>
              <a:rPr lang="en-US" sz="2200" b="1" dirty="0" smtClean="0">
                <a:latin typeface="+mj-lt"/>
              </a:rPr>
              <a:t>Redmond Washington.</a:t>
            </a:r>
          </a:p>
          <a:p>
            <a:pPr marL="0" indent="0">
              <a:buNone/>
            </a:pPr>
            <a:r>
              <a:rPr lang="en-US" sz="2200" dirty="0" smtClean="0">
                <a:latin typeface="+mj-lt"/>
              </a:rPr>
              <a:t>The history of Microsoft began on </a:t>
            </a:r>
            <a:r>
              <a:rPr lang="en-US" sz="2200" b="1" dirty="0" smtClean="0">
                <a:latin typeface="+mj-lt"/>
              </a:rPr>
              <a:t>April 4,1975.  </a:t>
            </a:r>
            <a:r>
              <a:rPr lang="en-US" sz="2200" dirty="0">
                <a:latin typeface="+mj-lt"/>
              </a:rPr>
              <a:t>T</a:t>
            </a:r>
            <a:r>
              <a:rPr lang="en-US" sz="2200" dirty="0" smtClean="0">
                <a:latin typeface="+mj-lt"/>
              </a:rPr>
              <a:t>he word "Microsoft</a:t>
            </a:r>
            <a:r>
              <a:rPr lang="en-US" sz="2200" dirty="0">
                <a:latin typeface="+mj-lt"/>
              </a:rPr>
              <a:t>" is </a:t>
            </a:r>
            <a:r>
              <a:rPr lang="en-US" sz="2200" dirty="0" smtClean="0">
                <a:latin typeface="+mj-lt"/>
              </a:rPr>
              <a:t>a</a:t>
            </a:r>
            <a:r>
              <a:rPr lang="en-US" sz="2200" dirty="0">
                <a:latin typeface="+mj-lt"/>
              </a:rPr>
              <a:t> </a:t>
            </a:r>
            <a:r>
              <a:rPr lang="en-US" sz="2200" u="sng" dirty="0" smtClean="0">
                <a:solidFill>
                  <a:srgbClr val="FF0000"/>
                </a:solidFill>
                <a:latin typeface="+mj-lt"/>
              </a:rPr>
              <a:t>portmanteau</a:t>
            </a:r>
            <a:r>
              <a:rPr lang="en-US" sz="2200" u="sng" dirty="0" smtClean="0">
                <a:latin typeface="+mj-lt"/>
              </a:rPr>
              <a:t> </a:t>
            </a:r>
            <a:r>
              <a:rPr lang="en-US" sz="2200" dirty="0" smtClean="0">
                <a:latin typeface="+mj-lt"/>
              </a:rPr>
              <a:t>of </a:t>
            </a:r>
            <a:r>
              <a:rPr lang="en-US" sz="2200" dirty="0">
                <a:latin typeface="+mj-lt"/>
              </a:rPr>
              <a:t>"microcomputer" and "</a:t>
            </a:r>
            <a:r>
              <a:rPr lang="en-US" sz="2200" dirty="0" smtClean="0">
                <a:latin typeface="+mj-lt"/>
              </a:rPr>
              <a:t>software“.</a:t>
            </a:r>
          </a:p>
          <a:p>
            <a:pPr marL="0" indent="0">
              <a:buNone/>
            </a:pPr>
            <a:endParaRPr lang="en-US" sz="2400" dirty="0" smtClean="0">
              <a:latin typeface="+mj-lt"/>
            </a:endParaRPr>
          </a:p>
          <a:p>
            <a:pPr marL="0" indent="0">
              <a:buNone/>
            </a:pPr>
            <a:r>
              <a:rPr lang="en-US" sz="2200" dirty="0" smtClean="0">
                <a:latin typeface="+mj-lt"/>
              </a:rPr>
              <a:t>It </a:t>
            </a:r>
            <a:r>
              <a:rPr lang="en-US" sz="2200" dirty="0">
                <a:latin typeface="+mj-lt"/>
              </a:rPr>
              <a:t>develops, manufactures, licenses, supports and sells </a:t>
            </a:r>
            <a:r>
              <a:rPr lang="en-US" sz="2200" dirty="0" smtClean="0">
                <a:latin typeface="+mj-lt"/>
              </a:rPr>
              <a:t>computer software,</a:t>
            </a:r>
            <a:r>
              <a:rPr lang="en-US" sz="2200" dirty="0">
                <a:latin typeface="+mj-lt"/>
              </a:rPr>
              <a:t> </a:t>
            </a:r>
            <a:r>
              <a:rPr lang="en-US" sz="2200" dirty="0" smtClean="0">
                <a:latin typeface="+mj-lt"/>
              </a:rPr>
              <a:t>consumer  electronics,</a:t>
            </a:r>
            <a:r>
              <a:rPr lang="en-US" sz="2200" dirty="0">
                <a:latin typeface="+mj-lt"/>
              </a:rPr>
              <a:t> </a:t>
            </a:r>
            <a:r>
              <a:rPr lang="en-US" sz="2200" dirty="0" smtClean="0">
                <a:latin typeface="+mj-lt"/>
              </a:rPr>
              <a:t>personal computers, </a:t>
            </a:r>
            <a:r>
              <a:rPr lang="en-US" sz="2200" dirty="0">
                <a:latin typeface="+mj-lt"/>
              </a:rPr>
              <a:t>and related services</a:t>
            </a:r>
            <a:r>
              <a:rPr lang="en-US" sz="2200" dirty="0" smtClean="0">
                <a:latin typeface="+mj-lt"/>
              </a:rPr>
              <a:t>.</a:t>
            </a:r>
          </a:p>
          <a:p>
            <a:pPr marL="0" indent="0">
              <a:buNone/>
            </a:pPr>
            <a:r>
              <a:rPr lang="en-US" sz="2200" dirty="0" smtClean="0">
                <a:latin typeface="+mj-lt"/>
              </a:rPr>
              <a:t>Its current </a:t>
            </a:r>
            <a:r>
              <a:rPr lang="en-US" sz="2200" dirty="0">
                <a:latin typeface="+mj-lt"/>
              </a:rPr>
              <a:t>best known software products are the </a:t>
            </a:r>
            <a:r>
              <a:rPr lang="en-US" sz="2200" b="1" dirty="0" smtClean="0">
                <a:latin typeface="+mj-lt"/>
              </a:rPr>
              <a:t>Microsoft windows Operating System</a:t>
            </a:r>
            <a:r>
              <a:rPr lang="en-US" sz="2200" dirty="0" smtClean="0">
                <a:latin typeface="+mj-lt"/>
              </a:rPr>
              <a:t>, </a:t>
            </a:r>
            <a:r>
              <a:rPr lang="en-US" sz="2200" dirty="0">
                <a:latin typeface="+mj-lt"/>
              </a:rPr>
              <a:t>the </a:t>
            </a:r>
            <a:r>
              <a:rPr lang="en-US" sz="2200" b="1" dirty="0" smtClean="0">
                <a:latin typeface="+mj-lt"/>
              </a:rPr>
              <a:t>Microsoft office suite</a:t>
            </a:r>
            <a:r>
              <a:rPr lang="en-US" sz="2200" dirty="0" smtClean="0">
                <a:latin typeface="+mj-lt"/>
              </a:rPr>
              <a:t>, </a:t>
            </a:r>
            <a:r>
              <a:rPr lang="en-US" sz="2200" dirty="0">
                <a:latin typeface="+mj-lt"/>
              </a:rPr>
              <a:t>and the </a:t>
            </a:r>
            <a:r>
              <a:rPr lang="en-US" sz="2200" b="1" dirty="0" smtClean="0">
                <a:latin typeface="+mj-lt"/>
              </a:rPr>
              <a:t>Internet Explorer </a:t>
            </a:r>
            <a:r>
              <a:rPr lang="en-US" sz="2200" dirty="0" smtClean="0">
                <a:latin typeface="+mj-lt"/>
              </a:rPr>
              <a:t>and</a:t>
            </a:r>
            <a:r>
              <a:rPr lang="en-US" sz="2200" dirty="0">
                <a:latin typeface="+mj-lt"/>
              </a:rPr>
              <a:t> </a:t>
            </a:r>
            <a:r>
              <a:rPr lang="en-US" sz="2200" b="1" dirty="0" smtClean="0">
                <a:latin typeface="+mj-lt"/>
              </a:rPr>
              <a:t>Edge web browsers</a:t>
            </a:r>
            <a:r>
              <a:rPr lang="en-US" sz="2200" dirty="0" smtClean="0">
                <a:latin typeface="+mj-lt"/>
              </a:rPr>
              <a:t>.</a:t>
            </a:r>
            <a:r>
              <a:rPr lang="en-US" sz="2200" dirty="0">
                <a:latin typeface="+mj-lt"/>
              </a:rPr>
              <a:t> </a:t>
            </a:r>
            <a:endParaRPr lang="en-US" sz="2200" dirty="0" smtClean="0">
              <a:latin typeface="+mj-lt"/>
            </a:endParaRPr>
          </a:p>
          <a:p>
            <a:pPr marL="0" indent="0">
              <a:buNone/>
            </a:pPr>
            <a:r>
              <a:rPr lang="en-US" sz="2200" dirty="0" smtClean="0">
                <a:latin typeface="+mj-lt"/>
              </a:rPr>
              <a:t>Microsoft is one the best- known &amp; reputed computer software ,electronics company in the world.</a:t>
            </a:r>
          </a:p>
          <a:p>
            <a:pPr marL="0" indent="0">
              <a:buNone/>
            </a:pPr>
            <a:endParaRPr lang="en-US" sz="2200" dirty="0" smtClean="0">
              <a:latin typeface="+mj-lt"/>
            </a:endParaRPr>
          </a:p>
          <a:p>
            <a:pPr marL="0" indent="0">
              <a:buNone/>
            </a:pPr>
            <a:r>
              <a:rPr lang="en-US" sz="2400" u="sng" dirty="0" smtClean="0">
                <a:latin typeface="+mj-lt"/>
                <a:hlinkClick r:id="rId3" tooltip="Steve Ballmer"/>
              </a:rPr>
              <a:t>Steve </a:t>
            </a:r>
            <a:r>
              <a:rPr lang="en-US" sz="2400" u="sng" dirty="0">
                <a:latin typeface="+mj-lt"/>
                <a:hlinkClick r:id="rId3" tooltip="Steve Ballmer"/>
              </a:rPr>
              <a:t>Ballmer</a:t>
            </a:r>
            <a:r>
              <a:rPr lang="en-US" sz="2400" dirty="0">
                <a:latin typeface="+mj-lt"/>
              </a:rPr>
              <a:t> replaced Gates as CEO in </a:t>
            </a:r>
            <a:r>
              <a:rPr lang="en-US" sz="2400" dirty="0" smtClean="0">
                <a:latin typeface="+mj-lt"/>
              </a:rPr>
              <a:t>2000.</a:t>
            </a:r>
          </a:p>
          <a:p>
            <a:pPr marL="0" indent="0">
              <a:buNone/>
            </a:pPr>
            <a:r>
              <a:rPr lang="en-US" sz="2400" dirty="0" smtClean="0">
                <a:latin typeface="+mj-lt"/>
              </a:rPr>
              <a:t>Revenue generated by 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Microsoft is US$ 110.360 Billions in 2018</a:t>
            </a:r>
          </a:p>
          <a:p>
            <a:pPr marL="0" indent="0">
              <a:buNone/>
            </a:pPr>
            <a:endParaRPr lang="en-US" sz="2200" dirty="0" smtClean="0">
              <a:latin typeface="+mj-lt"/>
            </a:endParaRPr>
          </a:p>
          <a:p>
            <a:pPr marL="0" indent="0">
              <a:buNone/>
            </a:pPr>
            <a:endParaRPr lang="en-US" sz="2200" dirty="0" smtClean="0">
              <a:latin typeface="+mj-lt"/>
            </a:endParaRPr>
          </a:p>
          <a:p>
            <a:pPr marL="0" indent="0">
              <a:buNone/>
            </a:pPr>
            <a:endParaRPr lang="en-US" sz="2200" dirty="0">
              <a:latin typeface="+mj-lt"/>
            </a:endParaRPr>
          </a:p>
        </p:txBody>
      </p:sp>
      <p:sp>
        <p:nvSpPr>
          <p:cNvPr id="5" name="AutoShape 1" descr="Increase"/>
          <p:cNvSpPr>
            <a:spLocks noChangeAspect="1" noChangeArrowheads="1"/>
          </p:cNvSpPr>
          <p:nvPr/>
        </p:nvSpPr>
        <p:spPr bwMode="auto">
          <a:xfrm>
            <a:off x="838200" y="3817938"/>
            <a:ext cx="10477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95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199" y="123825"/>
            <a:ext cx="11844867" cy="66410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+mj-lt"/>
              </a:rPr>
              <a:t>Microsoft has made acquisition of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 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Skype Technologies</a:t>
            </a:r>
            <a:r>
              <a:rPr lang="en-US" sz="2000" dirty="0">
                <a:latin typeface="+mj-lt"/>
              </a:rPr>
              <a:t> for $8.5 billion in May 2011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 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LinkedIn</a:t>
            </a:r>
            <a:r>
              <a:rPr lang="en-US" sz="2000" dirty="0">
                <a:latin typeface="+mj-lt"/>
              </a:rPr>
              <a:t> for $26.2 billion in December </a:t>
            </a:r>
            <a:r>
              <a:rPr lang="en-US" sz="2000" dirty="0" smtClean="0">
                <a:latin typeface="+mj-lt"/>
              </a:rPr>
              <a:t>2016</a:t>
            </a:r>
          </a:p>
          <a:p>
            <a:pPr marL="0" indent="0">
              <a:buNone/>
            </a:pPr>
            <a:endParaRPr lang="en-US" sz="2000" dirty="0" smtClean="0">
              <a:latin typeface="+mj-lt"/>
            </a:endParaRPr>
          </a:p>
          <a:p>
            <a:pPr marL="0" indent="0">
              <a:buNone/>
            </a:pPr>
            <a:r>
              <a:rPr lang="en-US" sz="2000" dirty="0" smtClean="0">
                <a:latin typeface="+mj-lt"/>
              </a:rPr>
              <a:t>On </a:t>
            </a:r>
            <a:r>
              <a:rPr lang="en-US" sz="2000" dirty="0">
                <a:latin typeface="+mj-lt"/>
              </a:rPr>
              <a:t>June 4, 2018 Microsoft officially announced the acquisition of </a:t>
            </a:r>
            <a:r>
              <a:rPr lang="en-US" sz="2000" dirty="0" err="1">
                <a:latin typeface="+mj-lt"/>
                <a:hlinkClick r:id="rId2" tooltip="GitHub"/>
              </a:rPr>
              <a:t>GitHub</a:t>
            </a:r>
            <a:r>
              <a:rPr lang="en-US" sz="2000" dirty="0">
                <a:latin typeface="+mj-lt"/>
              </a:rPr>
              <a:t> for $7.5 billion, a deal that is expected to close by the end of the year</a:t>
            </a:r>
            <a:endParaRPr lang="en-US" sz="2000" dirty="0" smtClean="0">
              <a:latin typeface="+mj-lt"/>
            </a:endParaRPr>
          </a:p>
          <a:p>
            <a:pPr marL="0" indent="0">
              <a:buNone/>
            </a:pPr>
            <a:endParaRPr lang="en-US" sz="2000" dirty="0" smtClean="0"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latin typeface="+mj-lt"/>
                <a:hlinkClick r:id="rId3" tooltip="Microsoft Mobile"/>
              </a:rPr>
              <a:t>Microsoft Mobile</a:t>
            </a:r>
            <a:r>
              <a:rPr lang="en-US" sz="2000" dirty="0">
                <a:latin typeface="+mj-lt"/>
              </a:rPr>
              <a:t> through the acquisition of </a:t>
            </a:r>
            <a:r>
              <a:rPr lang="en-US" sz="2000" dirty="0">
                <a:latin typeface="+mj-lt"/>
                <a:hlinkClick r:id="rId4" tooltip="Nokia"/>
              </a:rPr>
              <a:t>Nokia</a:t>
            </a:r>
            <a:r>
              <a:rPr lang="en-US" sz="2000" dirty="0">
                <a:latin typeface="+mj-lt"/>
              </a:rPr>
              <a:t>'s devices and services division. </a:t>
            </a:r>
            <a:endParaRPr lang="en-US" sz="2000" dirty="0" smtClean="0">
              <a:latin typeface="+mj-lt"/>
            </a:endParaRP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Satya 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Nadella</a:t>
            </a:r>
            <a:r>
              <a:rPr lang="en-US" sz="2000" dirty="0">
                <a:latin typeface="+mj-lt"/>
              </a:rPr>
              <a:t> took over as CEO in </a:t>
            </a:r>
            <a:r>
              <a:rPr lang="en-US" sz="2000" dirty="0" smtClean="0">
                <a:latin typeface="+mj-lt"/>
              </a:rPr>
              <a:t>2014</a:t>
            </a:r>
          </a:p>
          <a:p>
            <a:pPr marL="0" indent="0">
              <a:buNone/>
            </a:pPr>
            <a:endParaRPr lang="en-US" sz="2000" dirty="0" smtClean="0"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On the same day, </a:t>
            </a:r>
            <a:r>
              <a:rPr lang="en-US" sz="2000" dirty="0">
                <a:latin typeface="+mj-lt"/>
                <a:hlinkClick r:id="rId5" tooltip="John W. Thompson"/>
              </a:rPr>
              <a:t>John W. Thompson</a:t>
            </a:r>
            <a:r>
              <a:rPr lang="en-US" sz="2000" dirty="0">
                <a:latin typeface="+mj-lt"/>
              </a:rPr>
              <a:t> took on the role of chairman, in place of Bill Gates, who continued to participate as a technology advisor</a:t>
            </a:r>
            <a:endParaRPr lang="en-US" sz="2000" dirty="0" smtClean="0">
              <a:latin typeface="+mj-lt"/>
            </a:endParaRPr>
          </a:p>
          <a:p>
            <a:pPr marL="0" indent="0">
              <a:buNone/>
            </a:pPr>
            <a:endParaRPr lang="en-US" sz="2000" dirty="0">
              <a:latin typeface="+mj-lt"/>
            </a:endParaRPr>
          </a:p>
          <a:p>
            <a:pPr marL="0" indent="0">
              <a:buNone/>
            </a:pPr>
            <a:endParaRPr lang="en-US" sz="2000" dirty="0">
              <a:latin typeface="+mj-lt"/>
            </a:endParaRPr>
          </a:p>
          <a:p>
            <a:pPr marL="0" indent="0">
              <a:buNone/>
            </a:pPr>
            <a:endParaRPr lang="en-US" sz="2000" dirty="0" smtClean="0">
              <a:latin typeface="+mj-lt"/>
            </a:endParaRPr>
          </a:p>
          <a:p>
            <a:pPr marL="0" indent="0">
              <a:buNone/>
            </a:pPr>
            <a:endParaRPr lang="en-US" sz="2000" dirty="0">
              <a:latin typeface="+mj-lt"/>
            </a:endParaRPr>
          </a:p>
          <a:p>
            <a:pPr marL="0" indent="0">
              <a:buNone/>
            </a:pPr>
            <a:endParaRPr lang="en-US" sz="2000" dirty="0">
              <a:latin typeface="+mj-lt"/>
            </a:endParaRPr>
          </a:p>
          <a:p>
            <a:pPr marL="0" indent="0">
              <a:buNone/>
            </a:pPr>
            <a:endParaRPr lang="en-US" sz="2000" dirty="0">
              <a:latin typeface="+mj-lt"/>
            </a:endParaRPr>
          </a:p>
          <a:p>
            <a:pPr marL="0" indent="0">
              <a:buNone/>
            </a:pPr>
            <a:endParaRPr lang="en-US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4790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326"/>
            <a:ext cx="10515600" cy="5154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Market Analysis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838200"/>
            <a:ext cx="11159067" cy="5601229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+mj-lt"/>
              </a:rPr>
              <a:t>Political factors : Microsoft Inc. is influenced by a lot of political factors at the regional, international &amp; govt. levels</a:t>
            </a:r>
          </a:p>
          <a:p>
            <a:endParaRPr lang="en-US" sz="20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Economic factors : A wide range of economic factors effect Microsoft Inc. revenues both directly as well as indirectly.</a:t>
            </a:r>
          </a:p>
          <a:p>
            <a:pPr marL="0" indent="0">
              <a:buNone/>
            </a:pPr>
            <a:endParaRPr lang="en-US" sz="20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Social factors  : The company has large impacted by a wide range of social factors like consumer behavior changes, demographic changes, consumer opinion changes.</a:t>
            </a:r>
          </a:p>
          <a:p>
            <a:pPr marL="0" indent="0">
              <a:buNone/>
            </a:pPr>
            <a:endParaRPr lang="en-US" sz="20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Technological factors : Since Microsoft is a technical firm itself, it is mostly influenced by all types of technological change.</a:t>
            </a:r>
          </a:p>
          <a:p>
            <a:pPr marL="0" indent="0">
              <a:buNone/>
            </a:pPr>
            <a:endParaRPr lang="en-US" sz="20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Legal factors : As any corporate firm, Microsoft also has to abide by the law codes in the country where it is operating.</a:t>
            </a:r>
          </a:p>
          <a:p>
            <a:pPr marL="0" indent="0">
              <a:buNone/>
            </a:pPr>
            <a:endParaRPr lang="en-US" sz="20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6443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533" y="2672292"/>
            <a:ext cx="10515600" cy="1476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800" dirty="0" smtClean="0">
                <a:latin typeface="+mj-lt"/>
              </a:rPr>
              <a:t>             </a:t>
            </a:r>
            <a:r>
              <a:rPr lang="en-US" sz="8800" dirty="0" smtClean="0">
                <a:solidFill>
                  <a:srgbClr val="FF0000"/>
                </a:solidFill>
                <a:latin typeface="+mj-lt"/>
              </a:rPr>
              <a:t>Thank You</a:t>
            </a:r>
            <a:endParaRPr lang="en-US" sz="88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8494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67734"/>
            <a:ext cx="5139267" cy="880532"/>
          </a:xfrm>
        </p:spPr>
        <p:txBody>
          <a:bodyPr>
            <a:normAutofit/>
          </a:bodyPr>
          <a:lstStyle/>
          <a:p>
            <a:r>
              <a:rPr lang="en-US" dirty="0" smtClean="0"/>
              <a:t>Today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132" y="982132"/>
            <a:ext cx="11819468" cy="535940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dirty="0" smtClean="0">
                <a:latin typeface="+mj-lt"/>
              </a:rPr>
              <a:t>Definition of micro and small enterprises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+mj-lt"/>
              </a:rPr>
              <a:t> characteristics and advantages of micro and small enterprises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+mj-lt"/>
              </a:rPr>
              <a:t> steps in establishing micro and small enterprises(*)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+mj-lt"/>
              </a:rPr>
              <a:t> Government of India indusial policy 2007 on micro and small enterprises,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+mj-lt"/>
              </a:rPr>
              <a:t>case study (Microsoft), (*)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+mj-lt"/>
              </a:rPr>
              <a:t>Case study(Captain G R Gopinath),(*)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+mj-lt"/>
              </a:rPr>
              <a:t>case study (N R Narayana Murthy &amp; Infosys)(*)</a:t>
            </a:r>
          </a:p>
          <a:p>
            <a:pPr marL="0" indent="0" algn="r">
              <a:buNone/>
            </a:pPr>
            <a:endParaRPr lang="en-US" sz="1600" b="1" dirty="0" smtClean="0">
              <a:latin typeface="+mj-lt"/>
            </a:endParaRPr>
          </a:p>
          <a:p>
            <a:pPr marL="0" indent="0" algn="r">
              <a:buNone/>
            </a:pPr>
            <a:r>
              <a:rPr lang="en-US" sz="1600" b="1" dirty="0" smtClean="0"/>
              <a:t>* Asked In VTU exam’s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048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67" y="364065"/>
            <a:ext cx="10515600" cy="516467"/>
          </a:xfrm>
        </p:spPr>
        <p:txBody>
          <a:bodyPr>
            <a:normAutofit fontScale="90000"/>
          </a:bodyPr>
          <a:lstStyle/>
          <a:p>
            <a:r>
              <a:rPr lang="en-US" dirty="0"/>
              <a:t>Definition of micro and small enterprises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88999"/>
            <a:ext cx="11700933" cy="596900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+mj-lt"/>
              </a:rPr>
              <a:t>The Micro Small &amp; Medium Enterprises (MSMEs) are defined in India under the </a:t>
            </a:r>
            <a:r>
              <a:rPr lang="en-US" sz="2000" b="1" dirty="0" smtClean="0">
                <a:latin typeface="+mj-lt"/>
              </a:rPr>
              <a:t>MSMED(MSME –Development) </a:t>
            </a:r>
            <a:r>
              <a:rPr lang="en-US" sz="2000" dirty="0">
                <a:latin typeface="+mj-lt"/>
              </a:rPr>
              <a:t>Act 2006 on the basis of capital investment made in plant and machinery</a:t>
            </a:r>
            <a:r>
              <a:rPr lang="en-US" sz="2000" dirty="0" smtClean="0">
                <a:latin typeface="+mj-lt"/>
              </a:rPr>
              <a:t>, </a:t>
            </a:r>
            <a:r>
              <a:rPr lang="en-US" sz="2000" dirty="0">
                <a:latin typeface="+mj-lt"/>
              </a:rPr>
              <a:t>investments in </a:t>
            </a:r>
            <a:r>
              <a:rPr lang="en-US" sz="2000" dirty="0" smtClean="0">
                <a:latin typeface="+mj-lt"/>
              </a:rPr>
              <a:t>equipment.</a:t>
            </a:r>
          </a:p>
          <a:p>
            <a:pPr marL="0" indent="0">
              <a:buNone/>
            </a:pPr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Medium </a:t>
            </a:r>
            <a:r>
              <a:rPr lang="en-US" sz="2400" dirty="0">
                <a:latin typeface="+mj-lt"/>
              </a:rPr>
              <a:t>Enterprises (MSME) are classified in two </a:t>
            </a:r>
            <a:r>
              <a:rPr lang="en-US" sz="2400" dirty="0" smtClean="0">
                <a:latin typeface="+mj-lt"/>
              </a:rPr>
              <a:t>Classes</a:t>
            </a:r>
          </a:p>
          <a:p>
            <a:pPr lvl="4">
              <a:buFont typeface="Wingdings" panose="05000000000000000000" pitchFamily="2" charset="2"/>
              <a:buChar char="v"/>
            </a:pPr>
            <a:r>
              <a:rPr lang="en-US" sz="1600" b="1" dirty="0" smtClean="0">
                <a:latin typeface="+mj-lt"/>
              </a:rPr>
              <a:t>Manufacturing Enterprises</a:t>
            </a:r>
          </a:p>
          <a:p>
            <a:pPr lvl="4">
              <a:buFont typeface="Wingdings" panose="05000000000000000000" pitchFamily="2" charset="2"/>
              <a:buChar char="v"/>
            </a:pPr>
            <a:r>
              <a:rPr lang="en-US" sz="1600" b="1" dirty="0" smtClean="0">
                <a:latin typeface="+mj-lt"/>
              </a:rPr>
              <a:t>Service Enterprises</a:t>
            </a:r>
          </a:p>
          <a:p>
            <a:pPr marL="1828800" lvl="4" indent="0">
              <a:buNone/>
            </a:pPr>
            <a:endParaRPr lang="en-US" sz="1600" b="1" dirty="0" smtClean="0">
              <a:latin typeface="+mj-lt"/>
            </a:endParaRPr>
          </a:p>
          <a:p>
            <a:pPr lvl="1"/>
            <a:r>
              <a:rPr lang="en-US" sz="2200" b="1" dirty="0" smtClean="0"/>
              <a:t>Manufacturing Enterprises :</a:t>
            </a:r>
          </a:p>
          <a:p>
            <a:pPr marL="457200" lvl="1" indent="0">
              <a:buNone/>
            </a:pPr>
            <a:r>
              <a:rPr lang="en-US" sz="2200" b="1" dirty="0" smtClean="0"/>
              <a:t>            </a:t>
            </a:r>
            <a:r>
              <a:rPr lang="en-US" sz="2200" dirty="0" smtClean="0"/>
              <a:t>  </a:t>
            </a:r>
            <a:r>
              <a:rPr lang="en-US" sz="2200" dirty="0" smtClean="0">
                <a:latin typeface="+mj-lt"/>
              </a:rPr>
              <a:t>The enterprises engaged in the manufacture or production of goods </a:t>
            </a:r>
          </a:p>
          <a:p>
            <a:pPr marL="457200" lvl="1" indent="0">
              <a:buNone/>
            </a:pPr>
            <a:r>
              <a:rPr lang="en-US" sz="2200" dirty="0" smtClean="0">
                <a:latin typeface="+mj-lt"/>
              </a:rPr>
              <a:t>              They  defined in terms of</a:t>
            </a:r>
            <a:r>
              <a:rPr lang="en-US" sz="2200" b="1" dirty="0" smtClean="0">
                <a:latin typeface="+mj-lt"/>
              </a:rPr>
              <a:t> investment in Plant &amp; Machinery</a:t>
            </a:r>
            <a:r>
              <a:rPr lang="en-US" sz="2200" dirty="0" smtClean="0">
                <a:latin typeface="+mj-lt"/>
              </a:rPr>
              <a:t>.</a:t>
            </a:r>
          </a:p>
          <a:p>
            <a:pPr marL="457200" lvl="1" indent="0">
              <a:buNone/>
            </a:pPr>
            <a:endParaRPr lang="en-US" sz="2200" dirty="0" smtClean="0">
              <a:latin typeface="+mj-lt"/>
            </a:endParaRPr>
          </a:p>
          <a:p>
            <a:pPr marL="457200" lvl="1" indent="0">
              <a:buNone/>
            </a:pPr>
            <a:endParaRPr lang="en-US" sz="2200" dirty="0" smtClean="0"/>
          </a:p>
          <a:p>
            <a:pPr lvl="1"/>
            <a:r>
              <a:rPr lang="en-US" sz="2200" b="1" dirty="0" smtClean="0"/>
              <a:t>Service Enterprises :</a:t>
            </a:r>
          </a:p>
          <a:p>
            <a:pPr marL="457200" lvl="1" indent="0">
              <a:buNone/>
            </a:pPr>
            <a:r>
              <a:rPr lang="en-US" sz="2200" dirty="0" smtClean="0">
                <a:latin typeface="+mj-lt"/>
              </a:rPr>
              <a:t>              The enterprises engaged in providing or rendering of services  </a:t>
            </a:r>
          </a:p>
          <a:p>
            <a:pPr marL="457200" lvl="1" indent="0">
              <a:buNone/>
            </a:pPr>
            <a:r>
              <a:rPr lang="en-US" sz="2200" dirty="0" smtClean="0">
                <a:latin typeface="+mj-lt"/>
              </a:rPr>
              <a:t>              They are defined in terms of </a:t>
            </a:r>
            <a:r>
              <a:rPr lang="en-US" sz="2200" b="1" dirty="0" smtClean="0">
                <a:latin typeface="+mj-lt"/>
              </a:rPr>
              <a:t>investment in equipment.</a:t>
            </a:r>
            <a:endParaRPr lang="en-US" sz="2200" dirty="0" smtClean="0">
              <a:latin typeface="+mj-lt"/>
            </a:endParaRPr>
          </a:p>
          <a:p>
            <a:pPr marL="0" indent="0">
              <a:buNone/>
            </a:pP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75288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8592179"/>
              </p:ext>
            </p:extLst>
          </p:nvPr>
        </p:nvGraphicFramePr>
        <p:xfrm>
          <a:off x="228600" y="0"/>
          <a:ext cx="11709400" cy="3155458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2817957"/>
                <a:gridCol w="8891443"/>
              </a:tblGrid>
              <a:tr h="770466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Manufacturing Sector</a:t>
                      </a:r>
                      <a:endParaRPr lang="en-US" b="1" dirty="0">
                        <a:solidFill>
                          <a:srgbClr val="6182A3"/>
                        </a:solidFill>
                        <a:effectLst/>
                        <a:latin typeface="Raleway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669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sng" dirty="0" smtClean="0">
                          <a:effectLst/>
                        </a:rPr>
                        <a:t>Enterprises</a:t>
                      </a:r>
                      <a:endParaRPr lang="en-US" sz="2000" b="0" u="sng" dirty="0">
                        <a:solidFill>
                          <a:srgbClr val="656565"/>
                        </a:solidFill>
                        <a:effectLst/>
                        <a:latin typeface="Raleway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sng" dirty="0" smtClean="0">
                          <a:effectLst/>
                        </a:rPr>
                        <a:t>Investment </a:t>
                      </a:r>
                      <a:r>
                        <a:rPr lang="en-US" sz="2000" u="sng" dirty="0">
                          <a:effectLst/>
                        </a:rPr>
                        <a:t>in plant &amp; machinery</a:t>
                      </a:r>
                      <a:endParaRPr lang="en-US" sz="2000" b="0" u="sng" dirty="0">
                        <a:solidFill>
                          <a:srgbClr val="656565"/>
                        </a:solidFill>
                        <a:effectLst/>
                        <a:latin typeface="Raleway"/>
                      </a:endParaRPr>
                    </a:p>
                  </a:txBody>
                  <a:tcPr marL="0" marR="0" marT="0" marB="0"/>
                </a:tc>
              </a:tr>
              <a:tr h="506696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    Micro Enterprises</a:t>
                      </a:r>
                      <a:endParaRPr lang="en-US" b="0">
                        <a:effectLst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 smtClean="0">
                          <a:effectLst/>
                        </a:rPr>
                        <a:t> Does </a:t>
                      </a:r>
                      <a:r>
                        <a:rPr lang="en-US" dirty="0">
                          <a:effectLst/>
                        </a:rPr>
                        <a:t>not exceed twenty five lakh </a:t>
                      </a:r>
                      <a:r>
                        <a:rPr lang="en-US" dirty="0" smtClean="0">
                          <a:effectLst/>
                        </a:rPr>
                        <a:t>rupees</a:t>
                      </a:r>
                      <a:r>
                        <a:rPr lang="en-US" b="1" dirty="0" smtClean="0">
                          <a:effectLst/>
                        </a:rPr>
                        <a:t>(25 lakh)</a:t>
                      </a:r>
                      <a:endParaRPr lang="en-US" b="1" dirty="0">
                        <a:effectLst/>
                      </a:endParaRPr>
                    </a:p>
                  </a:txBody>
                  <a:tcPr marL="0" marR="0" marT="0" marB="0"/>
                </a:tc>
              </a:tr>
              <a:tr h="506696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    Small Enterprises</a:t>
                      </a:r>
                      <a:endParaRPr lang="en-US" b="0">
                        <a:effectLst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 smtClean="0">
                          <a:effectLst/>
                        </a:rPr>
                        <a:t> More than twenty five lakh rupees but does not exceed five crore rupees</a:t>
                      </a:r>
                      <a:r>
                        <a:rPr lang="en-US" b="1" dirty="0" smtClean="0">
                          <a:effectLst/>
                        </a:rPr>
                        <a:t>(25 Lakh to 5 Crore)</a:t>
                      </a:r>
                    </a:p>
                    <a:p>
                      <a:pPr algn="just" fontAlgn="t"/>
                      <a:r>
                        <a:rPr lang="en-US" b="1" dirty="0" smtClean="0">
                          <a:effectLst/>
                        </a:rPr>
                        <a:t>  </a:t>
                      </a:r>
                      <a:endParaRPr lang="en-US" b="1" dirty="0">
                        <a:effectLst/>
                      </a:endParaRPr>
                    </a:p>
                  </a:txBody>
                  <a:tcPr marL="0" marR="0" marT="0" marB="0"/>
                </a:tc>
              </a:tr>
              <a:tr h="506696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    Medium Enterprises</a:t>
                      </a:r>
                      <a:endParaRPr lang="en-US" b="0" dirty="0">
                        <a:effectLst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 More than five crore rupees but does not exceed ten  crore </a:t>
                      </a:r>
                      <a:r>
                        <a:rPr lang="en-US" dirty="0" smtClean="0">
                          <a:effectLst/>
                        </a:rPr>
                        <a:t>rupees </a:t>
                      </a:r>
                      <a:r>
                        <a:rPr lang="en-US" b="1" dirty="0" smtClean="0">
                          <a:effectLst/>
                        </a:rPr>
                        <a:t>(</a:t>
                      </a:r>
                      <a:r>
                        <a:rPr lang="en-US" b="1" baseline="0" dirty="0" smtClean="0">
                          <a:effectLst/>
                        </a:rPr>
                        <a:t>5 Crore to 10 crore)</a:t>
                      </a:r>
                      <a:endParaRPr lang="en-US" b="1" dirty="0" smtClean="0">
                        <a:effectLst/>
                      </a:endParaRPr>
                    </a:p>
                    <a:p>
                      <a:pPr algn="just" fontAlgn="t"/>
                      <a:endParaRPr lang="en-US" dirty="0" smtClean="0">
                        <a:effectLst/>
                      </a:endParaRPr>
                    </a:p>
                    <a:p>
                      <a:pPr algn="just" fontAlgn="t"/>
                      <a:r>
                        <a:rPr lang="en-US" b="1" dirty="0" smtClean="0">
                          <a:effectLst/>
                        </a:rPr>
                        <a:t>  </a:t>
                      </a:r>
                      <a:endParaRPr lang="en-US" b="1" dirty="0">
                        <a:effectLst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581550"/>
              </p:ext>
            </p:extLst>
          </p:nvPr>
        </p:nvGraphicFramePr>
        <p:xfrm>
          <a:off x="245533" y="3293531"/>
          <a:ext cx="11692467" cy="3234269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2813882"/>
                <a:gridCol w="8878585"/>
              </a:tblGrid>
              <a:tr h="677353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Service Sector</a:t>
                      </a:r>
                      <a:endParaRPr lang="en-US" b="1" dirty="0">
                        <a:solidFill>
                          <a:srgbClr val="6182A3"/>
                        </a:solidFill>
                        <a:effectLst/>
                        <a:latin typeface="Raleway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3922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sng" dirty="0" smtClean="0">
                          <a:effectLst/>
                        </a:rPr>
                        <a:t>Enterprises</a:t>
                      </a:r>
                      <a:endParaRPr lang="en-US" sz="2000" b="0" u="sng" dirty="0">
                        <a:solidFill>
                          <a:srgbClr val="656565"/>
                        </a:solidFill>
                        <a:effectLst/>
                        <a:latin typeface="Raleway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sng" dirty="0">
                          <a:effectLst/>
                        </a:rPr>
                        <a:t> Investment in </a:t>
                      </a:r>
                      <a:r>
                        <a:rPr lang="en-US" sz="2000" u="sng" dirty="0" smtClean="0">
                          <a:effectLst/>
                        </a:rPr>
                        <a:t>equipment's</a:t>
                      </a:r>
                      <a:endParaRPr lang="en-US" sz="2000" b="0" u="sng" dirty="0">
                        <a:solidFill>
                          <a:srgbClr val="656565"/>
                        </a:solidFill>
                        <a:effectLst/>
                        <a:latin typeface="Raleway"/>
                      </a:endParaRPr>
                    </a:p>
                  </a:txBody>
                  <a:tcPr marL="0" marR="0" marT="0" marB="0"/>
                </a:tc>
              </a:tr>
              <a:tr h="639229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    Micro Enterprises</a:t>
                      </a:r>
                      <a:endParaRPr lang="en-US" b="0">
                        <a:effectLst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effectLst/>
                        </a:rPr>
                        <a:t> Does not exceed ten lakh </a:t>
                      </a:r>
                      <a:r>
                        <a:rPr lang="en-US" dirty="0" smtClean="0">
                          <a:effectLst/>
                        </a:rPr>
                        <a:t>rupees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b="1" baseline="0" dirty="0" smtClean="0">
                          <a:effectLst/>
                        </a:rPr>
                        <a:t>(10 Lakh)</a:t>
                      </a:r>
                      <a:endParaRPr lang="en-US" b="1" dirty="0">
                        <a:effectLst/>
                      </a:endParaRPr>
                    </a:p>
                  </a:txBody>
                  <a:tcPr marL="0" marR="0" marT="0" marB="0"/>
                </a:tc>
              </a:tr>
              <a:tr h="639229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    Small Enterprises</a:t>
                      </a:r>
                      <a:endParaRPr lang="en-US" b="0">
                        <a:effectLst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effectLst/>
                        </a:rPr>
                        <a:t> More than  ten lakh rupees but does not exceed two crore </a:t>
                      </a:r>
                      <a:r>
                        <a:rPr lang="en-US" dirty="0" smtClean="0">
                          <a:effectLst/>
                        </a:rPr>
                        <a:t>rupees </a:t>
                      </a:r>
                      <a:r>
                        <a:rPr lang="en-US" b="1" dirty="0" smtClean="0">
                          <a:effectLst/>
                        </a:rPr>
                        <a:t>(10 Lakh</a:t>
                      </a:r>
                      <a:r>
                        <a:rPr lang="en-US" b="1" baseline="0" dirty="0" smtClean="0">
                          <a:effectLst/>
                        </a:rPr>
                        <a:t> to 2 Crore)</a:t>
                      </a:r>
                      <a:endParaRPr lang="en-US" b="1" dirty="0">
                        <a:effectLst/>
                      </a:endParaRPr>
                    </a:p>
                  </a:txBody>
                  <a:tcPr marL="0" marR="0" marT="0" marB="0"/>
                </a:tc>
              </a:tr>
              <a:tr h="639229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    Medium Enterprises</a:t>
                      </a:r>
                      <a:endParaRPr lang="en-US" b="0">
                        <a:effectLst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effectLst/>
                        </a:rPr>
                        <a:t> More than two crore rupees but does not exceed five core </a:t>
                      </a:r>
                      <a:r>
                        <a:rPr lang="en-US" dirty="0" smtClean="0">
                          <a:effectLst/>
                        </a:rPr>
                        <a:t>rupees </a:t>
                      </a:r>
                      <a:r>
                        <a:rPr lang="en-US" b="1" dirty="0" smtClean="0">
                          <a:effectLst/>
                        </a:rPr>
                        <a:t>(</a:t>
                      </a:r>
                      <a:r>
                        <a:rPr lang="en-US" b="1" baseline="0" dirty="0" smtClean="0">
                          <a:effectLst/>
                        </a:rPr>
                        <a:t> 2 crore to 5 Crore) </a:t>
                      </a:r>
                      <a:endParaRPr lang="en-US" b="1" dirty="0">
                        <a:effectLst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1252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33" y="211666"/>
            <a:ext cx="12022667" cy="60854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Characteristics &amp; Advantages of Micro &amp; Small Enterprises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476" y="1202266"/>
            <a:ext cx="11133667" cy="525311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600" dirty="0" smtClean="0">
                <a:latin typeface="+mj-lt"/>
              </a:rPr>
              <a:t>Advantages:</a:t>
            </a:r>
          </a:p>
          <a:p>
            <a:pPr lvl="2"/>
            <a:r>
              <a:rPr lang="en-US" sz="2200" dirty="0" smtClean="0">
                <a:latin typeface="+mj-lt"/>
              </a:rPr>
              <a:t>Backbone of whole economy </a:t>
            </a:r>
          </a:p>
          <a:p>
            <a:pPr lvl="2"/>
            <a:r>
              <a:rPr lang="en-US" sz="2200" dirty="0" smtClean="0">
                <a:latin typeface="+mj-lt"/>
              </a:rPr>
              <a:t>Provide finance to the people</a:t>
            </a:r>
          </a:p>
          <a:p>
            <a:pPr lvl="2"/>
            <a:r>
              <a:rPr lang="en-US" sz="2200" dirty="0" smtClean="0">
                <a:latin typeface="+mj-lt"/>
              </a:rPr>
              <a:t>Partner in the nation building</a:t>
            </a:r>
          </a:p>
          <a:p>
            <a:pPr lvl="2"/>
            <a:r>
              <a:rPr lang="en-US" sz="2200" dirty="0" smtClean="0">
                <a:latin typeface="+mj-lt"/>
              </a:rPr>
              <a:t>Employment to local people</a:t>
            </a:r>
          </a:p>
          <a:p>
            <a:pPr lvl="2"/>
            <a:r>
              <a:rPr lang="en-US" sz="2200" dirty="0" smtClean="0">
                <a:latin typeface="+mj-lt"/>
              </a:rPr>
              <a:t>Mobilization of local resources</a:t>
            </a:r>
          </a:p>
          <a:p>
            <a:pPr lvl="2"/>
            <a:r>
              <a:rPr lang="en-US" sz="2200" dirty="0" smtClean="0">
                <a:latin typeface="+mj-lt"/>
              </a:rPr>
              <a:t>Creation of Job</a:t>
            </a:r>
          </a:p>
          <a:p>
            <a:endParaRPr lang="en-US" dirty="0">
              <a:latin typeface="+mj-lt"/>
            </a:endParaRPr>
          </a:p>
          <a:p>
            <a:pPr marL="457200" lvl="1" indent="0">
              <a:buNone/>
            </a:pPr>
            <a:r>
              <a:rPr lang="en-US" sz="2600" dirty="0" smtClean="0">
                <a:latin typeface="+mj-lt"/>
              </a:rPr>
              <a:t>Disadvantages:</a:t>
            </a:r>
          </a:p>
          <a:p>
            <a:pPr lvl="2"/>
            <a:r>
              <a:rPr lang="en-US" sz="2200" dirty="0" smtClean="0">
                <a:latin typeface="+mj-lt"/>
              </a:rPr>
              <a:t>Limited Scope of Expansion</a:t>
            </a:r>
          </a:p>
          <a:p>
            <a:pPr lvl="2"/>
            <a:r>
              <a:rPr lang="en-US" sz="2200" dirty="0" smtClean="0">
                <a:latin typeface="+mj-lt"/>
              </a:rPr>
              <a:t>Sometimes Lack finance</a:t>
            </a:r>
          </a:p>
          <a:p>
            <a:pPr lvl="2"/>
            <a:r>
              <a:rPr lang="en-US" sz="2200" dirty="0" smtClean="0">
                <a:latin typeface="+mj-lt"/>
              </a:rPr>
              <a:t>Lack of Liability &amp; Continuity</a:t>
            </a:r>
          </a:p>
          <a:p>
            <a:pPr lvl="2"/>
            <a:r>
              <a:rPr lang="en-US" sz="2200" dirty="0" smtClean="0">
                <a:latin typeface="+mj-lt"/>
              </a:rPr>
              <a:t>Lack of Manpower &amp; Technology</a:t>
            </a:r>
          </a:p>
          <a:p>
            <a:pPr lvl="1"/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589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6" y="441325"/>
            <a:ext cx="11929534" cy="693208"/>
          </a:xfrm>
        </p:spPr>
        <p:txBody>
          <a:bodyPr>
            <a:normAutofit fontScale="90000"/>
          </a:bodyPr>
          <a:lstStyle/>
          <a:p>
            <a:r>
              <a:rPr lang="en-US" dirty="0"/>
              <a:t>Steps in establishing micro and small enterprises(*)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1667" y="1684867"/>
            <a:ext cx="9872133" cy="4492096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/>
              <a:t>Step 1 </a:t>
            </a:r>
            <a:r>
              <a:rPr lang="en-US" sz="2200" dirty="0" smtClean="0"/>
              <a:t>:  </a:t>
            </a:r>
            <a:r>
              <a:rPr lang="en-US" sz="2200" dirty="0"/>
              <a:t>Evaluate yourself : Do you have  what takes </a:t>
            </a:r>
            <a:r>
              <a:rPr lang="en-US" sz="2200" dirty="0" smtClean="0"/>
              <a:t>?</a:t>
            </a:r>
          </a:p>
          <a:p>
            <a:pPr marL="0" indent="0">
              <a:buNone/>
            </a:pPr>
            <a:r>
              <a:rPr lang="en-US" sz="2200" dirty="0"/>
              <a:t>Step 2 : </a:t>
            </a:r>
            <a:r>
              <a:rPr lang="en-US" sz="2200" dirty="0" smtClean="0"/>
              <a:t> Identify </a:t>
            </a:r>
            <a:r>
              <a:rPr lang="en-US" sz="2200" dirty="0"/>
              <a:t>a business</a:t>
            </a:r>
          </a:p>
          <a:p>
            <a:pPr marL="0" indent="0">
              <a:buNone/>
            </a:pPr>
            <a:r>
              <a:rPr lang="en-US" sz="2200" dirty="0"/>
              <a:t>Step 3 </a:t>
            </a:r>
            <a:r>
              <a:rPr lang="en-US" sz="2200" dirty="0" smtClean="0"/>
              <a:t>:  </a:t>
            </a:r>
            <a:r>
              <a:rPr lang="en-US" sz="2200" dirty="0"/>
              <a:t>Prepare a Business </a:t>
            </a:r>
            <a:r>
              <a:rPr lang="en-US" sz="2200" dirty="0" smtClean="0"/>
              <a:t>Plan</a:t>
            </a:r>
          </a:p>
          <a:p>
            <a:pPr marL="0" indent="0">
              <a:buNone/>
            </a:pPr>
            <a:r>
              <a:rPr lang="en-US" sz="2200" dirty="0" smtClean="0"/>
              <a:t>Step 4 :  Finance the business</a:t>
            </a:r>
          </a:p>
          <a:p>
            <a:pPr marL="0" indent="0">
              <a:buNone/>
            </a:pPr>
            <a:r>
              <a:rPr lang="en-US" sz="2200" dirty="0"/>
              <a:t>Step 5 : </a:t>
            </a:r>
            <a:r>
              <a:rPr lang="en-US" sz="2200" dirty="0" smtClean="0"/>
              <a:t> Prepare </a:t>
            </a:r>
            <a:r>
              <a:rPr lang="en-US" sz="2200" dirty="0"/>
              <a:t>the market </a:t>
            </a:r>
            <a:r>
              <a:rPr lang="en-US" sz="2200" dirty="0" smtClean="0"/>
              <a:t>Plan</a:t>
            </a:r>
          </a:p>
          <a:p>
            <a:pPr marL="0" indent="0">
              <a:buNone/>
            </a:pPr>
            <a:r>
              <a:rPr lang="en-US" sz="2200" dirty="0"/>
              <a:t>Step 6 : </a:t>
            </a:r>
            <a:r>
              <a:rPr lang="en-US" sz="2200" dirty="0" smtClean="0"/>
              <a:t> Choose </a:t>
            </a:r>
            <a:r>
              <a:rPr lang="en-US" sz="2200" dirty="0"/>
              <a:t>ownership type of the </a:t>
            </a:r>
            <a:r>
              <a:rPr lang="en-US" sz="2200" dirty="0" smtClean="0"/>
              <a:t>business</a:t>
            </a:r>
          </a:p>
          <a:p>
            <a:pPr marL="0" indent="0">
              <a:buNone/>
            </a:pPr>
            <a:r>
              <a:rPr lang="en-US" sz="2200" dirty="0"/>
              <a:t>Step 7 : </a:t>
            </a:r>
            <a:r>
              <a:rPr lang="en-US" sz="2200" dirty="0" smtClean="0"/>
              <a:t> Register </a:t>
            </a:r>
            <a:r>
              <a:rPr lang="en-US" sz="2200" dirty="0"/>
              <a:t>the business </a:t>
            </a:r>
            <a:r>
              <a:rPr lang="en-US" sz="2200" dirty="0" smtClean="0"/>
              <a:t>name</a:t>
            </a:r>
          </a:p>
          <a:p>
            <a:pPr marL="0" indent="0">
              <a:buNone/>
            </a:pPr>
            <a:r>
              <a:rPr lang="en-US" sz="2200" dirty="0"/>
              <a:t>Step 8 : </a:t>
            </a:r>
            <a:r>
              <a:rPr lang="en-US" sz="2200" dirty="0" smtClean="0"/>
              <a:t> Start </a:t>
            </a:r>
            <a:r>
              <a:rPr lang="en-US" sz="2200" dirty="0"/>
              <a:t>the business, the production of its goods &amp; services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76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34" y="68793"/>
            <a:ext cx="11709399" cy="5238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Steps </a:t>
            </a:r>
            <a:r>
              <a:rPr lang="en-US" dirty="0"/>
              <a:t>in establishing micro and small </a:t>
            </a:r>
            <a:r>
              <a:rPr lang="en-US" dirty="0" smtClean="0"/>
              <a:t>enterprises(*)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467" y="914401"/>
            <a:ext cx="11286067" cy="587586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4200" b="1" dirty="0" smtClean="0">
                <a:latin typeface="+mj-lt"/>
              </a:rPr>
              <a:t>Step 1 : Evaluate yourself : Do you have  what takes ?</a:t>
            </a:r>
          </a:p>
          <a:p>
            <a:pPr marL="0" indent="0">
              <a:buNone/>
            </a:pPr>
            <a:r>
              <a:rPr lang="en-US" sz="4200" dirty="0" smtClean="0">
                <a:latin typeface="+mj-lt"/>
              </a:rPr>
              <a:t>The prospective entrepreneur should be able to ask him some questions like-</a:t>
            </a:r>
          </a:p>
          <a:p>
            <a:pPr lvl="1"/>
            <a:r>
              <a:rPr lang="en-US" sz="3800" b="1" dirty="0" smtClean="0">
                <a:latin typeface="+mj-lt"/>
              </a:rPr>
              <a:t>Have you tried owning or operating a small business before.</a:t>
            </a:r>
          </a:p>
          <a:p>
            <a:pPr lvl="1"/>
            <a:r>
              <a:rPr lang="en-US" sz="3800" b="1" dirty="0" smtClean="0">
                <a:latin typeface="+mj-lt"/>
              </a:rPr>
              <a:t>Does your educational background prepare you your chosen filed of  business?</a:t>
            </a:r>
          </a:p>
          <a:p>
            <a:pPr marL="0" indent="0">
              <a:buNone/>
            </a:pPr>
            <a:endParaRPr lang="en-US" sz="4200" b="1" dirty="0" smtClean="0">
              <a:latin typeface="+mj-lt"/>
            </a:endParaRPr>
          </a:p>
          <a:p>
            <a:pPr marL="0" indent="0">
              <a:buNone/>
            </a:pPr>
            <a:r>
              <a:rPr lang="en-US" sz="4200" b="1" dirty="0" smtClean="0">
                <a:latin typeface="+mj-lt"/>
              </a:rPr>
              <a:t>Step 2 : Identify a business</a:t>
            </a:r>
          </a:p>
          <a:p>
            <a:pPr marL="0" indent="0">
              <a:buNone/>
            </a:pPr>
            <a:r>
              <a:rPr lang="en-US" sz="4200" dirty="0" smtClean="0">
                <a:latin typeface="+mj-lt"/>
              </a:rPr>
              <a:t>Every successful starts with a good idea. The idea  may be conceived by the owner or drawn from available resources.</a:t>
            </a:r>
          </a:p>
          <a:p>
            <a:pPr marL="0" indent="0">
              <a:buNone/>
            </a:pPr>
            <a:endParaRPr lang="en-US" sz="4200" dirty="0" smtClean="0">
              <a:latin typeface="+mj-lt"/>
            </a:endParaRPr>
          </a:p>
          <a:p>
            <a:pPr marL="0" indent="0">
              <a:buNone/>
            </a:pPr>
            <a:r>
              <a:rPr lang="en-US" sz="4200" b="1" dirty="0" smtClean="0">
                <a:latin typeface="+mj-lt"/>
              </a:rPr>
              <a:t>Step 3 : Prepare a Business Plan</a:t>
            </a:r>
          </a:p>
          <a:p>
            <a:pPr marL="0" indent="0">
              <a:buNone/>
            </a:pPr>
            <a:r>
              <a:rPr lang="en-US" sz="4200" dirty="0" smtClean="0">
                <a:latin typeface="+mj-lt"/>
              </a:rPr>
              <a:t>For the fact that starting a business is like a journey into the unknown, so entrepreneur must evaluate the business he or she wants to enter into each of these essentials parts of business plan below</a:t>
            </a:r>
          </a:p>
          <a:p>
            <a:pPr lvl="2"/>
            <a:r>
              <a:rPr lang="en-US" sz="4200" b="1" dirty="0" smtClean="0">
                <a:latin typeface="+mj-lt"/>
              </a:rPr>
              <a:t>Opportunity</a:t>
            </a:r>
          </a:p>
          <a:p>
            <a:pPr lvl="2"/>
            <a:r>
              <a:rPr lang="en-US" sz="4200" b="1" dirty="0" smtClean="0">
                <a:latin typeface="+mj-lt"/>
              </a:rPr>
              <a:t>Market</a:t>
            </a:r>
          </a:p>
          <a:p>
            <a:pPr lvl="2"/>
            <a:r>
              <a:rPr lang="en-US" sz="4200" b="1" dirty="0" smtClean="0">
                <a:latin typeface="+mj-lt"/>
              </a:rPr>
              <a:t>Management</a:t>
            </a:r>
          </a:p>
          <a:p>
            <a:pPr lvl="2"/>
            <a:r>
              <a:rPr lang="en-US" sz="4200" b="1" dirty="0" smtClean="0">
                <a:latin typeface="+mj-lt"/>
              </a:rPr>
              <a:t>Manufacturing</a:t>
            </a:r>
          </a:p>
          <a:p>
            <a:pPr lvl="2"/>
            <a:r>
              <a:rPr lang="en-US" sz="4200" b="1" dirty="0" smtClean="0">
                <a:latin typeface="+mj-lt"/>
              </a:rPr>
              <a:t>Financial problem</a:t>
            </a:r>
          </a:p>
          <a:p>
            <a:pPr lvl="2"/>
            <a:r>
              <a:rPr lang="en-US" sz="4200" b="1" dirty="0" smtClean="0">
                <a:latin typeface="+mj-lt"/>
              </a:rPr>
              <a:t>Required investment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4258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933" y="59264"/>
            <a:ext cx="11633200" cy="67394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b="1" dirty="0" smtClean="0">
                <a:latin typeface="+mj-lt"/>
              </a:rPr>
              <a:t>Step 4 : Finance the business 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The prepared business plan must have identified the amount of capital required  for you to establish the business.</a:t>
            </a:r>
          </a:p>
          <a:p>
            <a:pPr marL="0" indent="0">
              <a:buNone/>
            </a:pPr>
            <a:endParaRPr lang="en-US" sz="2200" dirty="0" smtClean="0">
              <a:latin typeface="+mj-lt"/>
            </a:endParaRPr>
          </a:p>
          <a:p>
            <a:pPr marL="0" indent="0">
              <a:buNone/>
            </a:pPr>
            <a:r>
              <a:rPr lang="en-US" sz="2200" b="1" dirty="0" smtClean="0">
                <a:latin typeface="+mj-lt"/>
              </a:rPr>
              <a:t>Step 5 : Prepare the market Plan</a:t>
            </a:r>
          </a:p>
          <a:p>
            <a:pPr marL="0" indent="0">
              <a:buNone/>
            </a:pPr>
            <a:r>
              <a:rPr lang="en-US" sz="2200" dirty="0" smtClean="0">
                <a:latin typeface="+mj-lt"/>
              </a:rPr>
              <a:t>A marketing plan is an  action plan for making your product or service to consumers &amp; includes a description of product or service.</a:t>
            </a:r>
          </a:p>
          <a:p>
            <a:pPr marL="0" indent="0">
              <a:buNone/>
            </a:pPr>
            <a:endParaRPr lang="en-US" sz="2200" dirty="0">
              <a:latin typeface="+mj-lt"/>
            </a:endParaRPr>
          </a:p>
          <a:p>
            <a:pPr marL="0" indent="0">
              <a:buNone/>
            </a:pPr>
            <a:r>
              <a:rPr lang="en-US" sz="2200" b="1" dirty="0" smtClean="0">
                <a:latin typeface="+mj-lt"/>
              </a:rPr>
              <a:t>Step 6 : Choose ownership type of the business</a:t>
            </a:r>
          </a:p>
          <a:p>
            <a:pPr marL="0" indent="0">
              <a:buNone/>
            </a:pPr>
            <a:r>
              <a:rPr lang="en-US" sz="2200" dirty="0" smtClean="0">
                <a:latin typeface="+mj-lt"/>
              </a:rPr>
              <a:t>At this point entrepreneur decided on what business type he/she wants to do. Is it sole or in the partnership.</a:t>
            </a:r>
          </a:p>
          <a:p>
            <a:pPr marL="0" indent="0">
              <a:buNone/>
            </a:pPr>
            <a:endParaRPr lang="en-US" sz="2200" dirty="0">
              <a:latin typeface="+mj-lt"/>
            </a:endParaRPr>
          </a:p>
          <a:p>
            <a:pPr marL="0" indent="0">
              <a:buNone/>
            </a:pPr>
            <a:r>
              <a:rPr lang="en-US" sz="2200" b="1" dirty="0" smtClean="0">
                <a:latin typeface="+mj-lt"/>
              </a:rPr>
              <a:t>Step 7 : Register the business name</a:t>
            </a:r>
          </a:p>
          <a:p>
            <a:pPr marL="0" indent="0">
              <a:buNone/>
            </a:pPr>
            <a:r>
              <a:rPr lang="en-US" sz="2200" dirty="0" smtClean="0">
                <a:latin typeface="+mj-lt"/>
              </a:rPr>
              <a:t>The step is to </a:t>
            </a:r>
            <a:r>
              <a:rPr lang="en-US" sz="2200" dirty="0">
                <a:latin typeface="+mj-lt"/>
              </a:rPr>
              <a:t>r</a:t>
            </a:r>
            <a:r>
              <a:rPr lang="en-US" sz="2200" dirty="0" smtClean="0">
                <a:latin typeface="+mj-lt"/>
              </a:rPr>
              <a:t>egister a business with appropriate authorities ,before doing it</a:t>
            </a:r>
          </a:p>
          <a:p>
            <a:pPr marL="0" indent="0">
              <a:buNone/>
            </a:pPr>
            <a:r>
              <a:rPr lang="en-US" sz="2200" dirty="0" smtClean="0">
                <a:latin typeface="+mj-lt"/>
              </a:rPr>
              <a:t>they should ensure that no other firm or individual has the same name.</a:t>
            </a:r>
          </a:p>
          <a:p>
            <a:pPr marL="0" indent="0">
              <a:buNone/>
            </a:pPr>
            <a:endParaRPr lang="en-US" sz="2200" dirty="0" smtClean="0">
              <a:latin typeface="+mj-lt"/>
            </a:endParaRPr>
          </a:p>
          <a:p>
            <a:pPr marL="0" indent="0">
              <a:buNone/>
            </a:pPr>
            <a:r>
              <a:rPr lang="en-US" sz="2200" b="1" dirty="0" smtClean="0">
                <a:latin typeface="+mj-lt"/>
              </a:rPr>
              <a:t>Step 8 : Start the business, the production of its goods &amp; services</a:t>
            </a:r>
          </a:p>
          <a:p>
            <a:pPr marL="0" indent="0">
              <a:buNone/>
            </a:pPr>
            <a:r>
              <a:rPr lang="en-US" sz="2200" dirty="0" smtClean="0">
                <a:latin typeface="+mj-lt"/>
              </a:rPr>
              <a:t>The steps to starting the business ladder, the entrepreneur can start the production of goods &amp; services &amp; make it available to the consumers.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16195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33" y="127001"/>
            <a:ext cx="12107333" cy="677332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sz="3600" dirty="0">
                <a:latin typeface="+mn-lt"/>
              </a:rPr>
              <a:t>Government of India indusial policy 2007 on micro &amp;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dirty="0">
                <a:latin typeface="+mn-lt"/>
              </a:rPr>
              <a:t>small enterprises</a:t>
            </a:r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33" y="1100667"/>
            <a:ext cx="11844867" cy="5511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+mj-lt"/>
              </a:rPr>
              <a:t> To support SSI (small scale Industries), government have started this organization policy.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+mj-lt"/>
              </a:rPr>
              <a:t>Govt. provides separate training sessions, raw materials, technical teaching to   SSI.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+mj-lt"/>
              </a:rPr>
              <a:t>Sometimes marketing are also handled by govt. by providing  exhibitions in to other states/countries.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+mj-lt"/>
              </a:rPr>
              <a:t>Govt. has provided nationalized bank to provide loan &amp; give financial support.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072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788</Words>
  <Application>Microsoft Office PowerPoint</Application>
  <PresentationFormat>Widescreen</PresentationFormat>
  <Paragraphs>153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Raleway</vt:lpstr>
      <vt:lpstr>Wingdings</vt:lpstr>
      <vt:lpstr>Office Theme</vt:lpstr>
      <vt:lpstr>Micro &amp; Small Enterprises</vt:lpstr>
      <vt:lpstr>Today Contents</vt:lpstr>
      <vt:lpstr>Definition of micro and small enterprises </vt:lpstr>
      <vt:lpstr>PowerPoint Presentation</vt:lpstr>
      <vt:lpstr>Characteristics &amp; Advantages of Micro &amp; Small Enterprises</vt:lpstr>
      <vt:lpstr>Steps in establishing micro and small enterprises(*)</vt:lpstr>
      <vt:lpstr>Steps in establishing micro and small enterprises(*)</vt:lpstr>
      <vt:lpstr>PowerPoint Presentation</vt:lpstr>
      <vt:lpstr> Government of India indusial policy 2007 on micro &amp; small enterprises </vt:lpstr>
      <vt:lpstr>Case study - Microsoft</vt:lpstr>
      <vt:lpstr>PowerPoint Presentation</vt:lpstr>
      <vt:lpstr>Market Analysis factors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&amp; Small Enterprises</dc:title>
  <dc:creator>Santosh Sah</dc:creator>
  <cp:lastModifiedBy>Santosh Sah</cp:lastModifiedBy>
  <cp:revision>31</cp:revision>
  <dcterms:created xsi:type="dcterms:W3CDTF">2018-11-01T00:46:44Z</dcterms:created>
  <dcterms:modified xsi:type="dcterms:W3CDTF">2018-11-01T21:42:43Z</dcterms:modified>
</cp:coreProperties>
</file>