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FFE"/>
    <a:srgbClr val="E0FEFE"/>
    <a:srgbClr val="C9F8FE"/>
    <a:srgbClr val="90EDFF"/>
    <a:srgbClr val="ABC0E4"/>
    <a:srgbClr val="1D4999"/>
    <a:srgbClr val="BE5108"/>
    <a:srgbClr val="D29500"/>
    <a:srgbClr val="969696"/>
    <a:srgbClr val="7272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Upper</c:v>
                </c:pt>
              </c:strCache>
            </c:strRef>
          </c:tx>
          <c:spPr>
            <a:solidFill>
              <a:srgbClr val="1D4999"/>
            </a:solidFill>
            <a:ln>
              <a:noFill/>
            </a:ln>
            <a:effectLst/>
          </c:spPr>
          <c:invertIfNegative val="0"/>
          <c:cat>
            <c:numRef>
              <c:f>Sheet1!$A$2:$A$3</c:f>
              <c:numCache>
                <c:formatCode>General</c:formatCode>
                <c:ptCount val="2"/>
                <c:pt idx="0">
                  <c:v>1</c:v>
                </c:pt>
                <c:pt idx="1">
                  <c:v>0</c:v>
                </c:pt>
              </c:numCache>
            </c:numRef>
          </c:cat>
          <c:val>
            <c:numRef>
              <c:f>Sheet1!$B$2:$B$3</c:f>
              <c:numCache>
                <c:formatCode>General</c:formatCode>
                <c:ptCount val="2"/>
                <c:pt idx="0">
                  <c:v>0.397660819</c:v>
                </c:pt>
                <c:pt idx="1">
                  <c:v>0.14571949000000001</c:v>
                </c:pt>
              </c:numCache>
            </c:numRef>
          </c:val>
          <c:extLst>
            <c:ext xmlns:c16="http://schemas.microsoft.com/office/drawing/2014/chart" uri="{C3380CC4-5D6E-409C-BE32-E72D297353CC}">
              <c16:uniqueId val="{00000000-7C2E-4C5C-88DC-B833629DF421}"/>
            </c:ext>
          </c:extLst>
        </c:ser>
        <c:ser>
          <c:idx val="1"/>
          <c:order val="1"/>
          <c:tx>
            <c:strRef>
              <c:f>Sheet1!$C$1</c:f>
              <c:strCache>
                <c:ptCount val="1"/>
                <c:pt idx="0">
                  <c:v>Middle</c:v>
                </c:pt>
              </c:strCache>
            </c:strRef>
          </c:tx>
          <c:spPr>
            <a:solidFill>
              <a:srgbClr val="BE5108"/>
            </a:solidFill>
            <a:ln>
              <a:noFill/>
            </a:ln>
            <a:effectLst/>
          </c:spPr>
          <c:invertIfNegative val="0"/>
          <c:cat>
            <c:numRef>
              <c:f>Sheet1!$A$2:$A$3</c:f>
              <c:numCache>
                <c:formatCode>General</c:formatCode>
                <c:ptCount val="2"/>
                <c:pt idx="0">
                  <c:v>1</c:v>
                </c:pt>
                <c:pt idx="1">
                  <c:v>0</c:v>
                </c:pt>
              </c:numCache>
            </c:numRef>
          </c:cat>
          <c:val>
            <c:numRef>
              <c:f>Sheet1!$C$2:$C$3</c:f>
              <c:numCache>
                <c:formatCode>General</c:formatCode>
                <c:ptCount val="2"/>
                <c:pt idx="0">
                  <c:v>0.25438596499999999</c:v>
                </c:pt>
                <c:pt idx="1">
                  <c:v>0.17668488199999999</c:v>
                </c:pt>
              </c:numCache>
            </c:numRef>
          </c:val>
          <c:extLst>
            <c:ext xmlns:c16="http://schemas.microsoft.com/office/drawing/2014/chart" uri="{C3380CC4-5D6E-409C-BE32-E72D297353CC}">
              <c16:uniqueId val="{00000001-7C2E-4C5C-88DC-B833629DF421}"/>
            </c:ext>
          </c:extLst>
        </c:ser>
        <c:ser>
          <c:idx val="2"/>
          <c:order val="2"/>
          <c:tx>
            <c:strRef>
              <c:f>Sheet1!$D$1</c:f>
              <c:strCache>
                <c:ptCount val="1"/>
                <c:pt idx="0">
                  <c:v>Lower</c:v>
                </c:pt>
              </c:strCache>
            </c:strRef>
          </c:tx>
          <c:spPr>
            <a:solidFill>
              <a:srgbClr val="D29500"/>
            </a:solidFill>
            <a:ln>
              <a:noFill/>
            </a:ln>
            <a:effectLst/>
          </c:spPr>
          <c:invertIfNegative val="0"/>
          <c:cat>
            <c:numRef>
              <c:f>Sheet1!$A$2:$A$3</c:f>
              <c:numCache>
                <c:formatCode>General</c:formatCode>
                <c:ptCount val="2"/>
                <c:pt idx="0">
                  <c:v>1</c:v>
                </c:pt>
                <c:pt idx="1">
                  <c:v>0</c:v>
                </c:pt>
              </c:numCache>
            </c:numRef>
          </c:cat>
          <c:val>
            <c:numRef>
              <c:f>Sheet1!$D$2:$D$3</c:f>
              <c:numCache>
                <c:formatCode>General</c:formatCode>
                <c:ptCount val="2"/>
                <c:pt idx="0">
                  <c:v>0.34795321600000001</c:v>
                </c:pt>
                <c:pt idx="1">
                  <c:v>0.67759562799999995</c:v>
                </c:pt>
              </c:numCache>
            </c:numRef>
          </c:val>
          <c:extLst>
            <c:ext xmlns:c16="http://schemas.microsoft.com/office/drawing/2014/chart" uri="{C3380CC4-5D6E-409C-BE32-E72D297353CC}">
              <c16:uniqueId val="{00000002-7C2E-4C5C-88DC-B833629DF421}"/>
            </c:ext>
          </c:extLst>
        </c:ser>
        <c:dLbls>
          <c:showLegendKey val="0"/>
          <c:showVal val="0"/>
          <c:showCatName val="0"/>
          <c:showSerName val="0"/>
          <c:showPercent val="0"/>
          <c:showBubbleSize val="0"/>
        </c:dLbls>
        <c:gapWidth val="150"/>
        <c:overlap val="100"/>
        <c:axId val="310308976"/>
        <c:axId val="310308016"/>
      </c:barChart>
      <c:catAx>
        <c:axId val="310308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310308016"/>
        <c:crosses val="autoZero"/>
        <c:auto val="1"/>
        <c:lblAlgn val="ctr"/>
        <c:lblOffset val="100"/>
        <c:tickMarkSkip val="1"/>
        <c:noMultiLvlLbl val="0"/>
      </c:catAx>
      <c:valAx>
        <c:axId val="31030801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j-lt"/>
                <a:ea typeface="+mn-ea"/>
                <a:cs typeface="+mn-cs"/>
              </a:defRPr>
            </a:pPr>
            <a:endParaRPr lang="en-US"/>
          </a:p>
        </c:txPr>
        <c:crossAx val="310308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Male</c:v>
                </c:pt>
              </c:strCache>
            </c:strRef>
          </c:tx>
          <c:spPr>
            <a:solidFill>
              <a:srgbClr val="1D4999"/>
            </a:solidFill>
            <a:ln>
              <a:noFill/>
            </a:ln>
            <a:effectLst/>
          </c:spPr>
          <c:invertIfNegative val="0"/>
          <c:cat>
            <c:numRef>
              <c:f>Sheet1!$A$2:$A$3</c:f>
              <c:numCache>
                <c:formatCode>General</c:formatCode>
                <c:ptCount val="2"/>
                <c:pt idx="0">
                  <c:v>1</c:v>
                </c:pt>
                <c:pt idx="1">
                  <c:v>0</c:v>
                </c:pt>
              </c:numCache>
            </c:numRef>
          </c:cat>
          <c:val>
            <c:numRef>
              <c:f>Sheet1!$B$2:$B$3</c:f>
              <c:numCache>
                <c:formatCode>General</c:formatCode>
                <c:ptCount val="2"/>
                <c:pt idx="0">
                  <c:v>0.31871345029239767</c:v>
                </c:pt>
                <c:pt idx="1">
                  <c:v>0.85245901639344257</c:v>
                </c:pt>
              </c:numCache>
            </c:numRef>
          </c:val>
          <c:extLst>
            <c:ext xmlns:c16="http://schemas.microsoft.com/office/drawing/2014/chart" uri="{C3380CC4-5D6E-409C-BE32-E72D297353CC}">
              <c16:uniqueId val="{00000000-0EE7-4647-912E-D21249FEA61B}"/>
            </c:ext>
          </c:extLst>
        </c:ser>
        <c:ser>
          <c:idx val="1"/>
          <c:order val="1"/>
          <c:tx>
            <c:strRef>
              <c:f>Sheet1!$C$1</c:f>
              <c:strCache>
                <c:ptCount val="1"/>
                <c:pt idx="0">
                  <c:v>Female</c:v>
                </c:pt>
              </c:strCache>
            </c:strRef>
          </c:tx>
          <c:spPr>
            <a:solidFill>
              <a:srgbClr val="BE5108"/>
            </a:solidFill>
            <a:ln>
              <a:noFill/>
            </a:ln>
            <a:effectLst/>
          </c:spPr>
          <c:invertIfNegative val="0"/>
          <c:cat>
            <c:numRef>
              <c:f>Sheet1!$A$2:$A$3</c:f>
              <c:numCache>
                <c:formatCode>General</c:formatCode>
                <c:ptCount val="2"/>
                <c:pt idx="0">
                  <c:v>1</c:v>
                </c:pt>
                <c:pt idx="1">
                  <c:v>0</c:v>
                </c:pt>
              </c:numCache>
            </c:numRef>
          </c:cat>
          <c:val>
            <c:numRef>
              <c:f>Sheet1!$C$2:$C$3</c:f>
              <c:numCache>
                <c:formatCode>General</c:formatCode>
                <c:ptCount val="2"/>
                <c:pt idx="0">
                  <c:v>0.68128654970760238</c:v>
                </c:pt>
                <c:pt idx="1">
                  <c:v>0.14754098360655737</c:v>
                </c:pt>
              </c:numCache>
            </c:numRef>
          </c:val>
          <c:extLst>
            <c:ext xmlns:c16="http://schemas.microsoft.com/office/drawing/2014/chart" uri="{C3380CC4-5D6E-409C-BE32-E72D297353CC}">
              <c16:uniqueId val="{00000001-0EE7-4647-912E-D21249FEA61B}"/>
            </c:ext>
          </c:extLst>
        </c:ser>
        <c:dLbls>
          <c:showLegendKey val="0"/>
          <c:showVal val="0"/>
          <c:showCatName val="0"/>
          <c:showSerName val="0"/>
          <c:showPercent val="0"/>
          <c:showBubbleSize val="0"/>
        </c:dLbls>
        <c:gapWidth val="150"/>
        <c:overlap val="100"/>
        <c:axId val="310308976"/>
        <c:axId val="310308016"/>
      </c:barChart>
      <c:catAx>
        <c:axId val="310308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310308016"/>
        <c:crosses val="autoZero"/>
        <c:auto val="1"/>
        <c:lblAlgn val="ctr"/>
        <c:lblOffset val="100"/>
        <c:tickMarkSkip val="1"/>
        <c:noMultiLvlLbl val="0"/>
      </c:catAx>
      <c:valAx>
        <c:axId val="31030801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j-lt"/>
                <a:ea typeface="+mn-ea"/>
                <a:cs typeface="+mn-cs"/>
              </a:defRPr>
            </a:pPr>
            <a:endParaRPr lang="en-US"/>
          </a:p>
        </c:txPr>
        <c:crossAx val="310308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222E-393C-449D-B945-1353D09DB6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3246F2-8443-419A-B4B7-0C82A76E4246}"/>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582CE-B4C9-4120-8F16-EE6C482361CD}"/>
              </a:ext>
            </a:extLst>
          </p:cNvPr>
          <p:cNvSpPr>
            <a:spLocks noGrp="1"/>
          </p:cNvSpPr>
          <p:nvPr>
            <p:ph type="dt" sz="half" idx="10"/>
          </p:nvPr>
        </p:nvSpPr>
        <p:spPr/>
        <p:txBody>
          <a:bodyPr/>
          <a:lstStyle/>
          <a:p>
            <a:fld id="{09FF8B07-B77C-412E-A07A-F145A0CF83AE}" type="datetimeFigureOut">
              <a:rPr lang="en-US" smtClean="0"/>
              <a:t>10/10/2018</a:t>
            </a:fld>
            <a:endParaRPr lang="en-US" dirty="0"/>
          </a:p>
        </p:txBody>
      </p:sp>
      <p:sp>
        <p:nvSpPr>
          <p:cNvPr id="5" name="Footer Placeholder 4">
            <a:extLst>
              <a:ext uri="{FF2B5EF4-FFF2-40B4-BE49-F238E27FC236}">
                <a16:creationId xmlns:a16="http://schemas.microsoft.com/office/drawing/2014/main" id="{D8DBFD8A-6AC0-4BCD-94BE-A83EC83A50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DD7F19-9B65-4603-90E0-27D549935AC0}"/>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91731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0D7E-6A93-49F8-9BCF-F3E4BB90F1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E51A48-3CF8-4927-806C-B851D381BB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3FA0B-144B-4DC2-951E-44409A694BB2}"/>
              </a:ext>
            </a:extLst>
          </p:cNvPr>
          <p:cNvSpPr>
            <a:spLocks noGrp="1"/>
          </p:cNvSpPr>
          <p:nvPr>
            <p:ph type="dt" sz="half" idx="10"/>
          </p:nvPr>
        </p:nvSpPr>
        <p:spPr/>
        <p:txBody>
          <a:bodyPr/>
          <a:lstStyle/>
          <a:p>
            <a:fld id="{09FF8B07-B77C-412E-A07A-F145A0CF83AE}" type="datetimeFigureOut">
              <a:rPr lang="en-US" smtClean="0"/>
              <a:t>10/10/2018</a:t>
            </a:fld>
            <a:endParaRPr lang="en-US" dirty="0"/>
          </a:p>
        </p:txBody>
      </p:sp>
      <p:sp>
        <p:nvSpPr>
          <p:cNvPr id="5" name="Footer Placeholder 4">
            <a:extLst>
              <a:ext uri="{FF2B5EF4-FFF2-40B4-BE49-F238E27FC236}">
                <a16:creationId xmlns:a16="http://schemas.microsoft.com/office/drawing/2014/main" id="{A78CAF9E-60DB-40F8-A63A-8241618B61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6F7856-33D3-4AE1-BA6B-C25097EF7462}"/>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199801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41157-8C46-48AC-82C1-7CBD314AAEAE}"/>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0C157D-0D28-4EA3-AD40-35108F312278}"/>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F464-6C97-4DDE-8A09-7DEDE2694533}"/>
              </a:ext>
            </a:extLst>
          </p:cNvPr>
          <p:cNvSpPr>
            <a:spLocks noGrp="1"/>
          </p:cNvSpPr>
          <p:nvPr>
            <p:ph type="dt" sz="half" idx="10"/>
          </p:nvPr>
        </p:nvSpPr>
        <p:spPr/>
        <p:txBody>
          <a:bodyPr/>
          <a:lstStyle/>
          <a:p>
            <a:fld id="{09FF8B07-B77C-412E-A07A-F145A0CF83AE}" type="datetimeFigureOut">
              <a:rPr lang="en-US" smtClean="0"/>
              <a:t>10/10/2018</a:t>
            </a:fld>
            <a:endParaRPr lang="en-US" dirty="0"/>
          </a:p>
        </p:txBody>
      </p:sp>
      <p:sp>
        <p:nvSpPr>
          <p:cNvPr id="5" name="Footer Placeholder 4">
            <a:extLst>
              <a:ext uri="{FF2B5EF4-FFF2-40B4-BE49-F238E27FC236}">
                <a16:creationId xmlns:a16="http://schemas.microsoft.com/office/drawing/2014/main" id="{5FFFBF43-75CD-4A10-A107-17483F65FF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48F272-8BD4-4DA9-81D7-819FB52F111E}"/>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249377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2C82-A321-4E1E-B056-26B5E1C38A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058D6-B7D9-44D8-8D16-87D2AAC27F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0B3D9-EE21-4B29-9CDC-CE5AEAAC68CA}"/>
              </a:ext>
            </a:extLst>
          </p:cNvPr>
          <p:cNvSpPr>
            <a:spLocks noGrp="1"/>
          </p:cNvSpPr>
          <p:nvPr>
            <p:ph type="dt" sz="half" idx="10"/>
          </p:nvPr>
        </p:nvSpPr>
        <p:spPr/>
        <p:txBody>
          <a:bodyPr/>
          <a:lstStyle/>
          <a:p>
            <a:fld id="{09FF8B07-B77C-412E-A07A-F145A0CF83AE}" type="datetimeFigureOut">
              <a:rPr lang="en-US" smtClean="0"/>
              <a:t>10/10/2018</a:t>
            </a:fld>
            <a:endParaRPr lang="en-US" dirty="0"/>
          </a:p>
        </p:txBody>
      </p:sp>
      <p:sp>
        <p:nvSpPr>
          <p:cNvPr id="5" name="Footer Placeholder 4">
            <a:extLst>
              <a:ext uri="{FF2B5EF4-FFF2-40B4-BE49-F238E27FC236}">
                <a16:creationId xmlns:a16="http://schemas.microsoft.com/office/drawing/2014/main" id="{081A1017-E639-4B30-A80C-C9750F96FA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F0B829-5A14-4305-86DB-B59EFF160996}"/>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128234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060A-1AD6-45E6-9C2A-9BD2B2AF958D}"/>
              </a:ext>
            </a:extLst>
          </p:cNvPr>
          <p:cNvSpPr>
            <a:spLocks noGrp="1"/>
          </p:cNvSpPr>
          <p:nvPr>
            <p:ph type="title"/>
          </p:nvPr>
        </p:nvSpPr>
        <p:spPr>
          <a:xfrm>
            <a:off x="831852" y="1709741"/>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BFF75B-9FD1-4E97-9CA0-D2CD7E701F5B}"/>
              </a:ext>
            </a:extLst>
          </p:cNvPr>
          <p:cNvSpPr>
            <a:spLocks noGrp="1"/>
          </p:cNvSpPr>
          <p:nvPr>
            <p:ph type="body" idx="1"/>
          </p:nvPr>
        </p:nvSpPr>
        <p:spPr>
          <a:xfrm>
            <a:off x="831852" y="4589466"/>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224664-79EB-45DB-9539-78DF69E7081C}"/>
              </a:ext>
            </a:extLst>
          </p:cNvPr>
          <p:cNvSpPr>
            <a:spLocks noGrp="1"/>
          </p:cNvSpPr>
          <p:nvPr>
            <p:ph type="dt" sz="half" idx="10"/>
          </p:nvPr>
        </p:nvSpPr>
        <p:spPr/>
        <p:txBody>
          <a:bodyPr/>
          <a:lstStyle/>
          <a:p>
            <a:fld id="{09FF8B07-B77C-412E-A07A-F145A0CF83AE}" type="datetimeFigureOut">
              <a:rPr lang="en-US" smtClean="0"/>
              <a:t>10/10/2018</a:t>
            </a:fld>
            <a:endParaRPr lang="en-US" dirty="0"/>
          </a:p>
        </p:txBody>
      </p:sp>
      <p:sp>
        <p:nvSpPr>
          <p:cNvPr id="5" name="Footer Placeholder 4">
            <a:extLst>
              <a:ext uri="{FF2B5EF4-FFF2-40B4-BE49-F238E27FC236}">
                <a16:creationId xmlns:a16="http://schemas.microsoft.com/office/drawing/2014/main" id="{9987151A-C487-469B-997C-26CD370789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A296AE-DC57-488C-AC62-06FF165AE46A}"/>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21180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71D7-30B3-4E78-8233-88D88EB66A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52FEE-C028-4436-958C-F56F2C6FF14B}"/>
              </a:ext>
            </a:extLst>
          </p:cNvPr>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DC34BE-73B3-4115-83B0-BEC1E60293B7}"/>
              </a:ext>
            </a:extLst>
          </p:cNvPr>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151E0D-0945-4CFF-ABCA-3BBC38D0B464}"/>
              </a:ext>
            </a:extLst>
          </p:cNvPr>
          <p:cNvSpPr>
            <a:spLocks noGrp="1"/>
          </p:cNvSpPr>
          <p:nvPr>
            <p:ph type="dt" sz="half" idx="10"/>
          </p:nvPr>
        </p:nvSpPr>
        <p:spPr/>
        <p:txBody>
          <a:bodyPr/>
          <a:lstStyle/>
          <a:p>
            <a:fld id="{09FF8B07-B77C-412E-A07A-F145A0CF83AE}" type="datetimeFigureOut">
              <a:rPr lang="en-US" smtClean="0"/>
              <a:t>10/10/2018</a:t>
            </a:fld>
            <a:endParaRPr lang="en-US" dirty="0"/>
          </a:p>
        </p:txBody>
      </p:sp>
      <p:sp>
        <p:nvSpPr>
          <p:cNvPr id="6" name="Footer Placeholder 5">
            <a:extLst>
              <a:ext uri="{FF2B5EF4-FFF2-40B4-BE49-F238E27FC236}">
                <a16:creationId xmlns:a16="http://schemas.microsoft.com/office/drawing/2014/main" id="{C5618803-71CD-4C80-A1B7-9ACF29306B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338494-C22D-4C5B-A4AB-A8AE30063DF4}"/>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267504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D492-7596-4D15-AD25-1AFA501C214B}"/>
              </a:ext>
            </a:extLst>
          </p:cNvPr>
          <p:cNvSpPr>
            <a:spLocks noGrp="1"/>
          </p:cNvSpPr>
          <p:nvPr>
            <p:ph type="title"/>
          </p:nvPr>
        </p:nvSpPr>
        <p:spPr>
          <a:xfrm>
            <a:off x="839789" y="365128"/>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4E253-ADC7-4B4D-8612-82B5C249EAA6}"/>
              </a:ext>
            </a:extLst>
          </p:cNvPr>
          <p:cNvSpPr>
            <a:spLocks noGrp="1"/>
          </p:cNvSpPr>
          <p:nvPr>
            <p:ph type="body" idx="1"/>
          </p:nvPr>
        </p:nvSpPr>
        <p:spPr>
          <a:xfrm>
            <a:off x="839791"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6AAD34-07F2-4FDD-B8F9-B4DD22C184E8}"/>
              </a:ext>
            </a:extLst>
          </p:cNvPr>
          <p:cNvSpPr>
            <a:spLocks noGrp="1"/>
          </p:cNvSpPr>
          <p:nvPr>
            <p:ph sz="half" idx="2"/>
          </p:nvPr>
        </p:nvSpPr>
        <p:spPr>
          <a:xfrm>
            <a:off x="839791"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4D97F-2285-44B2-B580-1892421A4A26}"/>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319F16-508C-4455-A777-68CB5E4EE047}"/>
              </a:ext>
            </a:extLst>
          </p:cNvPr>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B7C315-F107-429C-9998-F9ADE9CD13AF}"/>
              </a:ext>
            </a:extLst>
          </p:cNvPr>
          <p:cNvSpPr>
            <a:spLocks noGrp="1"/>
          </p:cNvSpPr>
          <p:nvPr>
            <p:ph type="dt" sz="half" idx="10"/>
          </p:nvPr>
        </p:nvSpPr>
        <p:spPr/>
        <p:txBody>
          <a:bodyPr/>
          <a:lstStyle/>
          <a:p>
            <a:fld id="{09FF8B07-B77C-412E-A07A-F145A0CF83AE}" type="datetimeFigureOut">
              <a:rPr lang="en-US" smtClean="0"/>
              <a:t>10/10/2018</a:t>
            </a:fld>
            <a:endParaRPr lang="en-US" dirty="0"/>
          </a:p>
        </p:txBody>
      </p:sp>
      <p:sp>
        <p:nvSpPr>
          <p:cNvPr id="8" name="Footer Placeholder 7">
            <a:extLst>
              <a:ext uri="{FF2B5EF4-FFF2-40B4-BE49-F238E27FC236}">
                <a16:creationId xmlns:a16="http://schemas.microsoft.com/office/drawing/2014/main" id="{CFD78C16-0DB3-48BA-A77A-73CAA63FB79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89EBABD-BDAA-4DA8-9B86-D1D842B8005A}"/>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216824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CF96-655B-4573-8435-9CDCFB9E19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77A51B-154A-46D0-8DF6-B176EB197027}"/>
              </a:ext>
            </a:extLst>
          </p:cNvPr>
          <p:cNvSpPr>
            <a:spLocks noGrp="1"/>
          </p:cNvSpPr>
          <p:nvPr>
            <p:ph type="dt" sz="half" idx="10"/>
          </p:nvPr>
        </p:nvSpPr>
        <p:spPr/>
        <p:txBody>
          <a:bodyPr/>
          <a:lstStyle/>
          <a:p>
            <a:fld id="{09FF8B07-B77C-412E-A07A-F145A0CF83AE}" type="datetimeFigureOut">
              <a:rPr lang="en-US" smtClean="0"/>
              <a:t>10/10/2018</a:t>
            </a:fld>
            <a:endParaRPr lang="en-US" dirty="0"/>
          </a:p>
        </p:txBody>
      </p:sp>
      <p:sp>
        <p:nvSpPr>
          <p:cNvPr id="4" name="Footer Placeholder 3">
            <a:extLst>
              <a:ext uri="{FF2B5EF4-FFF2-40B4-BE49-F238E27FC236}">
                <a16:creationId xmlns:a16="http://schemas.microsoft.com/office/drawing/2014/main" id="{C286E76F-E32E-4C5C-9E07-1980CBC6763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4D1377-052B-40A4-B27C-19E145EE3500}"/>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320878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E0CF8-B18B-45A7-BEE9-6E70D61B523E}"/>
              </a:ext>
            </a:extLst>
          </p:cNvPr>
          <p:cNvSpPr>
            <a:spLocks noGrp="1"/>
          </p:cNvSpPr>
          <p:nvPr>
            <p:ph type="dt" sz="half" idx="10"/>
          </p:nvPr>
        </p:nvSpPr>
        <p:spPr/>
        <p:txBody>
          <a:bodyPr/>
          <a:lstStyle/>
          <a:p>
            <a:fld id="{09FF8B07-B77C-412E-A07A-F145A0CF83AE}" type="datetimeFigureOut">
              <a:rPr lang="en-US" smtClean="0"/>
              <a:t>10/10/2018</a:t>
            </a:fld>
            <a:endParaRPr lang="en-US" dirty="0"/>
          </a:p>
        </p:txBody>
      </p:sp>
      <p:sp>
        <p:nvSpPr>
          <p:cNvPr id="3" name="Footer Placeholder 2">
            <a:extLst>
              <a:ext uri="{FF2B5EF4-FFF2-40B4-BE49-F238E27FC236}">
                <a16:creationId xmlns:a16="http://schemas.microsoft.com/office/drawing/2014/main" id="{C01CEC04-A9B1-48A1-85F0-D2C18A448A9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C32DBD8-5F0E-4C22-9DD1-C4327231D9AB}"/>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355697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58CA-EE7E-42B7-B96D-B0AB9158EDF2}"/>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78E1DE-39B9-4DC5-B44C-BCAE68796EBA}"/>
              </a:ext>
            </a:extLst>
          </p:cNvPr>
          <p:cNvSpPr>
            <a:spLocks noGrp="1"/>
          </p:cNvSpPr>
          <p:nvPr>
            <p:ph idx="1"/>
          </p:nvPr>
        </p:nvSpPr>
        <p:spPr>
          <a:xfrm>
            <a:off x="5183188" y="98742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71198A-C167-4533-9F19-5CCBB006C4F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Edit Master text styles</a:t>
            </a:r>
          </a:p>
        </p:txBody>
      </p:sp>
      <p:sp>
        <p:nvSpPr>
          <p:cNvPr id="5" name="Date Placeholder 4">
            <a:extLst>
              <a:ext uri="{FF2B5EF4-FFF2-40B4-BE49-F238E27FC236}">
                <a16:creationId xmlns:a16="http://schemas.microsoft.com/office/drawing/2014/main" id="{C2684A94-F6E1-466A-8FA4-993C850F21E2}"/>
              </a:ext>
            </a:extLst>
          </p:cNvPr>
          <p:cNvSpPr>
            <a:spLocks noGrp="1"/>
          </p:cNvSpPr>
          <p:nvPr>
            <p:ph type="dt" sz="half" idx="10"/>
          </p:nvPr>
        </p:nvSpPr>
        <p:spPr/>
        <p:txBody>
          <a:bodyPr/>
          <a:lstStyle/>
          <a:p>
            <a:fld id="{09FF8B07-B77C-412E-A07A-F145A0CF83AE}" type="datetimeFigureOut">
              <a:rPr lang="en-US" smtClean="0"/>
              <a:t>10/10/2018</a:t>
            </a:fld>
            <a:endParaRPr lang="en-US" dirty="0"/>
          </a:p>
        </p:txBody>
      </p:sp>
      <p:sp>
        <p:nvSpPr>
          <p:cNvPr id="6" name="Footer Placeholder 5">
            <a:extLst>
              <a:ext uri="{FF2B5EF4-FFF2-40B4-BE49-F238E27FC236}">
                <a16:creationId xmlns:a16="http://schemas.microsoft.com/office/drawing/2014/main" id="{46D09673-24D3-42AF-AB77-EAA0B9319F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AC4EF0-11E9-4D0A-BBF6-E9D0EE40F0F9}"/>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143347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24C2-F9C9-4BEC-95C9-CC49C864A73D}"/>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9A6A63-4EE0-49B2-9088-A69C7AF3EB9F}"/>
              </a:ext>
            </a:extLst>
          </p:cNvPr>
          <p:cNvSpPr>
            <a:spLocks noGrp="1"/>
          </p:cNvSpPr>
          <p:nvPr>
            <p:ph type="pic" idx="1"/>
          </p:nvPr>
        </p:nvSpPr>
        <p:spPr>
          <a:xfrm>
            <a:off x="5183188" y="987428"/>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dirty="0"/>
          </a:p>
        </p:txBody>
      </p:sp>
      <p:sp>
        <p:nvSpPr>
          <p:cNvPr id="4" name="Text Placeholder 3">
            <a:extLst>
              <a:ext uri="{FF2B5EF4-FFF2-40B4-BE49-F238E27FC236}">
                <a16:creationId xmlns:a16="http://schemas.microsoft.com/office/drawing/2014/main" id="{EA1DDACE-EA3D-4ED6-8A0A-6E5DF57620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Edit Master text styles</a:t>
            </a:r>
          </a:p>
        </p:txBody>
      </p:sp>
      <p:sp>
        <p:nvSpPr>
          <p:cNvPr id="5" name="Date Placeholder 4">
            <a:extLst>
              <a:ext uri="{FF2B5EF4-FFF2-40B4-BE49-F238E27FC236}">
                <a16:creationId xmlns:a16="http://schemas.microsoft.com/office/drawing/2014/main" id="{D9D5F857-AC4E-4E9E-A5EC-973EC8A6663F}"/>
              </a:ext>
            </a:extLst>
          </p:cNvPr>
          <p:cNvSpPr>
            <a:spLocks noGrp="1"/>
          </p:cNvSpPr>
          <p:nvPr>
            <p:ph type="dt" sz="half" idx="10"/>
          </p:nvPr>
        </p:nvSpPr>
        <p:spPr/>
        <p:txBody>
          <a:bodyPr/>
          <a:lstStyle/>
          <a:p>
            <a:fld id="{09FF8B07-B77C-412E-A07A-F145A0CF83AE}" type="datetimeFigureOut">
              <a:rPr lang="en-US" smtClean="0"/>
              <a:t>10/10/2018</a:t>
            </a:fld>
            <a:endParaRPr lang="en-US" dirty="0"/>
          </a:p>
        </p:txBody>
      </p:sp>
      <p:sp>
        <p:nvSpPr>
          <p:cNvPr id="6" name="Footer Placeholder 5">
            <a:extLst>
              <a:ext uri="{FF2B5EF4-FFF2-40B4-BE49-F238E27FC236}">
                <a16:creationId xmlns:a16="http://schemas.microsoft.com/office/drawing/2014/main" id="{5AF41566-4D68-431C-96E3-96648E3E7B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9C9618-BDA7-447C-A545-DBA91F501F26}"/>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259159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2567D-45BA-4727-A968-E2B4C2580109}"/>
              </a:ext>
            </a:extLst>
          </p:cNvPr>
          <p:cNvSpPr>
            <a:spLocks noGrp="1"/>
          </p:cNvSpPr>
          <p:nvPr>
            <p:ph type="title"/>
          </p:nvPr>
        </p:nvSpPr>
        <p:spPr>
          <a:xfrm>
            <a:off x="838202"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A1686F-B789-4FB7-844B-2A4E1052BB4A}"/>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FA97E-2579-479C-AEFD-3B4D7F721ED8}"/>
              </a:ext>
            </a:extLst>
          </p:cNvPr>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F8B07-B77C-412E-A07A-F145A0CF83AE}" type="datetimeFigureOut">
              <a:rPr lang="en-US" smtClean="0"/>
              <a:t>10/10/2018</a:t>
            </a:fld>
            <a:endParaRPr lang="en-US" dirty="0"/>
          </a:p>
        </p:txBody>
      </p:sp>
      <p:sp>
        <p:nvSpPr>
          <p:cNvPr id="5" name="Footer Placeholder 4">
            <a:extLst>
              <a:ext uri="{FF2B5EF4-FFF2-40B4-BE49-F238E27FC236}">
                <a16:creationId xmlns:a16="http://schemas.microsoft.com/office/drawing/2014/main" id="{12365EA5-E7BE-4E4C-A9ED-A38ED8B24176}"/>
              </a:ext>
            </a:extLst>
          </p:cNvPr>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111F350-9F4A-406B-90B7-26FF3039A8C5}"/>
              </a:ext>
            </a:extLst>
          </p:cNvPr>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24650-CCC5-4C66-8CAB-E5AF324FE31A}" type="slidenum">
              <a:rPr lang="en-US" smtClean="0"/>
              <a:t>‹#›</a:t>
            </a:fld>
            <a:endParaRPr lang="en-US" dirty="0"/>
          </a:p>
        </p:txBody>
      </p:sp>
    </p:spTree>
    <p:extLst>
      <p:ext uri="{BB962C8B-B14F-4D97-AF65-F5344CB8AC3E}">
        <p14:creationId xmlns:p14="http://schemas.microsoft.com/office/powerpoint/2010/main" val="1451450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jpg"/><Relationship Id="rId3" Type="http://schemas.openxmlformats.org/officeDocument/2006/relationships/chart" Target="../charts/chart1.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eg"/><Relationship Id="rId5" Type="http://schemas.openxmlformats.org/officeDocument/2006/relationships/chart" Target="../charts/chart2.xm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E5FFFE"/>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15" name="Picture 114" descr="A picture containing sky, water, outdoor, nature&#10;&#10;Description generated with very high confidence">
            <a:extLst>
              <a:ext uri="{FF2B5EF4-FFF2-40B4-BE49-F238E27FC236}">
                <a16:creationId xmlns:a16="http://schemas.microsoft.com/office/drawing/2014/main" id="{15CE100B-E5F6-4603-B0EC-D423B08ED22B}"/>
              </a:ext>
            </a:extLst>
          </p:cNvPr>
          <p:cNvPicPr>
            <a:picLocks noChangeAspect="1"/>
          </p:cNvPicPr>
          <p:nvPr/>
        </p:nvPicPr>
        <p:blipFill rotWithShape="1">
          <a:blip r:embed="rId2">
            <a:extLst>
              <a:ext uri="{28A0092B-C50C-407E-A947-70E740481C1C}">
                <a14:useLocalDpi xmlns:a14="http://schemas.microsoft.com/office/drawing/2010/main" val="0"/>
              </a:ext>
            </a:extLst>
          </a:blip>
          <a:srcRect l="183" r="94844" b="20600"/>
          <a:stretch/>
        </p:blipFill>
        <p:spPr>
          <a:xfrm>
            <a:off x="-6898" y="4803593"/>
            <a:ext cx="9611099" cy="2051001"/>
          </a:xfrm>
          <a:prstGeom prst="rect">
            <a:avLst/>
          </a:prstGeom>
        </p:spPr>
      </p:pic>
      <p:grpSp>
        <p:nvGrpSpPr>
          <p:cNvPr id="9" name="Group 8">
            <a:extLst>
              <a:ext uri="{FF2B5EF4-FFF2-40B4-BE49-F238E27FC236}">
                <a16:creationId xmlns:a16="http://schemas.microsoft.com/office/drawing/2014/main" id="{47F8EB8E-1872-46CC-8195-1D1C7401D3E5}"/>
              </a:ext>
            </a:extLst>
          </p:cNvPr>
          <p:cNvGrpSpPr/>
          <p:nvPr/>
        </p:nvGrpSpPr>
        <p:grpSpPr>
          <a:xfrm>
            <a:off x="0" y="1045027"/>
            <a:ext cx="3505823" cy="2339639"/>
            <a:chOff x="2281819" y="690269"/>
            <a:chExt cx="3505823" cy="2339639"/>
          </a:xfrm>
        </p:grpSpPr>
        <p:sp>
          <p:nvSpPr>
            <p:cNvPr id="79" name="Cloud 78">
              <a:extLst>
                <a:ext uri="{FF2B5EF4-FFF2-40B4-BE49-F238E27FC236}">
                  <a16:creationId xmlns:a16="http://schemas.microsoft.com/office/drawing/2014/main" id="{9145AEFC-CD72-4B1C-9905-DAB437478C20}"/>
                </a:ext>
              </a:extLst>
            </p:cNvPr>
            <p:cNvSpPr/>
            <p:nvPr/>
          </p:nvSpPr>
          <p:spPr>
            <a:xfrm>
              <a:off x="2281819" y="690269"/>
              <a:ext cx="3505823" cy="2339639"/>
            </a:xfrm>
            <a:prstGeom prst="cloud">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6F063649-B03A-4A63-B5FE-B798B6A7A89F}"/>
                </a:ext>
              </a:extLst>
            </p:cNvPr>
            <p:cNvGrpSpPr/>
            <p:nvPr/>
          </p:nvGrpSpPr>
          <p:grpSpPr>
            <a:xfrm>
              <a:off x="2608823" y="994261"/>
              <a:ext cx="3178818" cy="1659681"/>
              <a:chOff x="34898" y="838349"/>
              <a:chExt cx="3178818" cy="1659681"/>
            </a:xfrm>
          </p:grpSpPr>
          <p:graphicFrame>
            <p:nvGraphicFramePr>
              <p:cNvPr id="55" name="Chart 54">
                <a:extLst>
                  <a:ext uri="{FF2B5EF4-FFF2-40B4-BE49-F238E27FC236}">
                    <a16:creationId xmlns:a16="http://schemas.microsoft.com/office/drawing/2014/main" id="{AE1D597E-60C3-4CEA-8018-D4CE9D9E585F}"/>
                  </a:ext>
                </a:extLst>
              </p:cNvPr>
              <p:cNvGraphicFramePr/>
              <p:nvPr>
                <p:extLst>
                  <p:ext uri="{D42A27DB-BD31-4B8C-83A1-F6EECF244321}">
                    <p14:modId xmlns:p14="http://schemas.microsoft.com/office/powerpoint/2010/main" val="3363240039"/>
                  </p:ext>
                </p:extLst>
              </p:nvPr>
            </p:nvGraphicFramePr>
            <p:xfrm>
              <a:off x="904923" y="1003200"/>
              <a:ext cx="1932712" cy="991472"/>
            </p:xfrm>
            <a:graphic>
              <a:graphicData uri="http://schemas.openxmlformats.org/drawingml/2006/chart">
                <c:chart xmlns:c="http://schemas.openxmlformats.org/drawingml/2006/chart" xmlns:r="http://schemas.openxmlformats.org/officeDocument/2006/relationships" r:id="rId3"/>
              </a:graphicData>
            </a:graphic>
          </p:graphicFrame>
          <p:grpSp>
            <p:nvGrpSpPr>
              <p:cNvPr id="56" name="Group 55">
                <a:extLst>
                  <a:ext uri="{FF2B5EF4-FFF2-40B4-BE49-F238E27FC236}">
                    <a16:creationId xmlns:a16="http://schemas.microsoft.com/office/drawing/2014/main" id="{6919447C-4498-4B68-89CF-3B7A8EC81989}"/>
                  </a:ext>
                </a:extLst>
              </p:cNvPr>
              <p:cNvGrpSpPr/>
              <p:nvPr/>
            </p:nvGrpSpPr>
            <p:grpSpPr>
              <a:xfrm>
                <a:off x="252240" y="1078740"/>
                <a:ext cx="708532" cy="724866"/>
                <a:chOff x="790910" y="1628775"/>
                <a:chExt cx="796928" cy="815300"/>
              </a:xfrm>
            </p:grpSpPr>
            <p:pic>
              <p:nvPicPr>
                <p:cNvPr id="60" name="Picture 59" descr="A close up of a logo&#10;&#10;Description generated with very high confidence">
                  <a:extLst>
                    <a:ext uri="{FF2B5EF4-FFF2-40B4-BE49-F238E27FC236}">
                      <a16:creationId xmlns:a16="http://schemas.microsoft.com/office/drawing/2014/main" id="{42A5E3C5-4573-4103-B443-95EF60B88B6F}"/>
                    </a:ext>
                  </a:extLst>
                </p:cNvPr>
                <p:cNvPicPr>
                  <a:picLocks noChangeAspect="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29373" t="15781" r="29373"/>
                <a:stretch/>
              </p:blipFill>
              <p:spPr>
                <a:xfrm>
                  <a:off x="790910" y="1628775"/>
                  <a:ext cx="199690" cy="407650"/>
                </a:xfrm>
                <a:prstGeom prst="rect">
                  <a:avLst/>
                </a:prstGeom>
              </p:spPr>
            </p:pic>
            <p:sp>
              <p:nvSpPr>
                <p:cNvPr id="61" name="Rectangle: Rounded Corners 60">
                  <a:extLst>
                    <a:ext uri="{FF2B5EF4-FFF2-40B4-BE49-F238E27FC236}">
                      <a16:creationId xmlns:a16="http://schemas.microsoft.com/office/drawing/2014/main" id="{0F4EFB86-4B78-4D88-A9CC-556CE9BE0455}"/>
                    </a:ext>
                  </a:extLst>
                </p:cNvPr>
                <p:cNvSpPr/>
                <p:nvPr/>
              </p:nvSpPr>
              <p:spPr>
                <a:xfrm>
                  <a:off x="790910" y="2036425"/>
                  <a:ext cx="199690" cy="407650"/>
                </a:xfrm>
                <a:prstGeom prst="round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61" descr="A close up of a logo&#10;&#10;Description generated with very high confidence">
                  <a:extLst>
                    <a:ext uri="{FF2B5EF4-FFF2-40B4-BE49-F238E27FC236}">
                      <a16:creationId xmlns:a16="http://schemas.microsoft.com/office/drawing/2014/main" id="{2D61ADE5-4320-4DD0-8546-32CA1A808CBB}"/>
                    </a:ext>
                  </a:extLst>
                </p:cNvPr>
                <p:cNvPicPr>
                  <a:picLocks noChangeAspect="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29373" t="15781" r="29373"/>
                <a:stretch/>
              </p:blipFill>
              <p:spPr>
                <a:xfrm>
                  <a:off x="1089529" y="1733550"/>
                  <a:ext cx="199690" cy="407650"/>
                </a:xfrm>
                <a:prstGeom prst="rect">
                  <a:avLst/>
                </a:prstGeom>
              </p:spPr>
            </p:pic>
            <p:sp>
              <p:nvSpPr>
                <p:cNvPr id="63" name="Rectangle: Rounded Corners 62">
                  <a:extLst>
                    <a:ext uri="{FF2B5EF4-FFF2-40B4-BE49-F238E27FC236}">
                      <a16:creationId xmlns:a16="http://schemas.microsoft.com/office/drawing/2014/main" id="{D7A33D17-C60C-4AF4-9B32-794AFB4D3CDD}"/>
                    </a:ext>
                  </a:extLst>
                </p:cNvPr>
                <p:cNvSpPr/>
                <p:nvPr/>
              </p:nvSpPr>
              <p:spPr>
                <a:xfrm>
                  <a:off x="1089529" y="2141199"/>
                  <a:ext cx="199690" cy="302875"/>
                </a:xfrm>
                <a:prstGeom prst="roundRect">
                  <a:avLst/>
                </a:prstGeom>
                <a:solidFill>
                  <a:srgbClr val="BE5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Rounded Corners 63">
                  <a:extLst>
                    <a:ext uri="{FF2B5EF4-FFF2-40B4-BE49-F238E27FC236}">
                      <a16:creationId xmlns:a16="http://schemas.microsoft.com/office/drawing/2014/main" id="{7F53CEA4-7FD9-4F58-A880-469F9FCD00D0}"/>
                    </a:ext>
                  </a:extLst>
                </p:cNvPr>
                <p:cNvSpPr/>
                <p:nvPr/>
              </p:nvSpPr>
              <p:spPr>
                <a:xfrm>
                  <a:off x="1388148" y="2247900"/>
                  <a:ext cx="199690" cy="196174"/>
                </a:xfrm>
                <a:prstGeom prst="roundRect">
                  <a:avLst/>
                </a:prstGeom>
                <a:solidFill>
                  <a:srgbClr val="D2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Picture 64" descr="A close up of a logo&#10;&#10;Description generated with very high confidence">
                  <a:extLst>
                    <a:ext uri="{FF2B5EF4-FFF2-40B4-BE49-F238E27FC236}">
                      <a16:creationId xmlns:a16="http://schemas.microsoft.com/office/drawing/2014/main" id="{3B3CB082-400F-4591-B742-E687B05A42EE}"/>
                    </a:ext>
                  </a:extLst>
                </p:cNvPr>
                <p:cNvPicPr>
                  <a:picLocks noChangeAspect="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l="29373" t="15781" r="29373"/>
                <a:stretch/>
              </p:blipFill>
              <p:spPr>
                <a:xfrm>
                  <a:off x="1388148" y="1865936"/>
                  <a:ext cx="199690" cy="407650"/>
                </a:xfrm>
                <a:prstGeom prst="rect">
                  <a:avLst/>
                </a:prstGeom>
              </p:spPr>
            </p:pic>
          </p:grpSp>
          <p:sp>
            <p:nvSpPr>
              <p:cNvPr id="57" name="TextBox 56">
                <a:extLst>
                  <a:ext uri="{FF2B5EF4-FFF2-40B4-BE49-F238E27FC236}">
                    <a16:creationId xmlns:a16="http://schemas.microsoft.com/office/drawing/2014/main" id="{C32C5F79-3043-4AD0-B240-B2B1F65D0D75}"/>
                  </a:ext>
                </a:extLst>
              </p:cNvPr>
              <p:cNvSpPr txBox="1"/>
              <p:nvPr/>
            </p:nvSpPr>
            <p:spPr>
              <a:xfrm>
                <a:off x="180988" y="1805533"/>
                <a:ext cx="2616216" cy="692497"/>
              </a:xfrm>
              <a:prstGeom prst="rect">
                <a:avLst/>
              </a:prstGeom>
              <a:noFill/>
            </p:spPr>
            <p:txBody>
              <a:bodyPr wrap="square" rtlCol="0">
                <a:spAutoFit/>
              </a:bodyPr>
              <a:lstStyle/>
              <a:p>
                <a:r>
                  <a:rPr lang="en-US" sz="1400" b="1" dirty="0">
                    <a:latin typeface="Georgia" panose="02040502050405020303" pitchFamily="18" charset="0"/>
                  </a:rPr>
                  <a:t>40%</a:t>
                </a:r>
                <a:r>
                  <a:rPr lang="en-US" sz="1050" dirty="0">
                    <a:latin typeface="Georgia" panose="02040502050405020303" pitchFamily="18" charset="0"/>
                  </a:rPr>
                  <a:t> </a:t>
                </a:r>
                <a:r>
                  <a:rPr lang="en-US" sz="1100" dirty="0">
                    <a:latin typeface="Georgia" panose="02040502050405020303" pitchFamily="18" charset="0"/>
                  </a:rPr>
                  <a:t>Survivors comprised of upper</a:t>
                </a:r>
                <a:r>
                  <a:rPr lang="en-US" sz="1100" b="1" dirty="0">
                    <a:latin typeface="Georgia" panose="02040502050405020303" pitchFamily="18" charset="0"/>
                  </a:rPr>
                  <a:t> </a:t>
                </a:r>
                <a:r>
                  <a:rPr lang="en-US" sz="1100" dirty="0">
                    <a:latin typeface="Georgia" panose="02040502050405020303" pitchFamily="18" charset="0"/>
                  </a:rPr>
                  <a:t>class while </a:t>
                </a:r>
                <a:r>
                  <a:rPr lang="en-US" sz="1400" b="1" dirty="0">
                    <a:latin typeface="Georgia" panose="02040502050405020303" pitchFamily="18" charset="0"/>
                  </a:rPr>
                  <a:t>67%</a:t>
                </a:r>
                <a:r>
                  <a:rPr lang="en-US" sz="1100" dirty="0">
                    <a:latin typeface="Georgia" panose="02040502050405020303" pitchFamily="18" charset="0"/>
                  </a:rPr>
                  <a:t> Non-Survivors comprised of lower</a:t>
                </a:r>
                <a:r>
                  <a:rPr lang="en-US" sz="1100" b="1" dirty="0">
                    <a:latin typeface="Georgia" panose="02040502050405020303" pitchFamily="18" charset="0"/>
                  </a:rPr>
                  <a:t> </a:t>
                </a:r>
                <a:r>
                  <a:rPr lang="en-US" sz="1100" dirty="0">
                    <a:latin typeface="Georgia" panose="02040502050405020303" pitchFamily="18" charset="0"/>
                  </a:rPr>
                  <a:t>class</a:t>
                </a:r>
              </a:p>
            </p:txBody>
          </p:sp>
          <p:sp>
            <p:nvSpPr>
              <p:cNvPr id="59" name="TextBox 58">
                <a:extLst>
                  <a:ext uri="{FF2B5EF4-FFF2-40B4-BE49-F238E27FC236}">
                    <a16:creationId xmlns:a16="http://schemas.microsoft.com/office/drawing/2014/main" id="{22D4A310-C3D4-4E3B-BD54-2B925F5BEC16}"/>
                  </a:ext>
                </a:extLst>
              </p:cNvPr>
              <p:cNvSpPr txBox="1"/>
              <p:nvPr/>
            </p:nvSpPr>
            <p:spPr>
              <a:xfrm>
                <a:off x="34898" y="838349"/>
                <a:ext cx="3178818" cy="276999"/>
              </a:xfrm>
              <a:prstGeom prst="rect">
                <a:avLst/>
              </a:prstGeom>
              <a:noFill/>
            </p:spPr>
            <p:txBody>
              <a:bodyPr wrap="square" rtlCol="0">
                <a:spAutoFit/>
              </a:bodyPr>
              <a:lstStyle/>
              <a:p>
                <a:r>
                  <a:rPr lang="en-US" sz="1200" b="1" dirty="0">
                    <a:latin typeface="Georgia" panose="02040502050405020303" pitchFamily="18" charset="0"/>
                  </a:rPr>
                  <a:t>D</a:t>
                </a:r>
                <a:r>
                  <a:rPr lang="en-US" sz="1200" dirty="0">
                    <a:latin typeface="Georgia" panose="02040502050405020303" pitchFamily="18" charset="0"/>
                  </a:rPr>
                  <a:t>id </a:t>
                </a:r>
                <a:r>
                  <a:rPr lang="en-US" sz="1200" b="1" dirty="0">
                    <a:latin typeface="Georgia" panose="02040502050405020303" pitchFamily="18" charset="0"/>
                  </a:rPr>
                  <a:t>S</a:t>
                </a:r>
                <a:r>
                  <a:rPr lang="en-US" sz="1200" dirty="0">
                    <a:latin typeface="Georgia" panose="02040502050405020303" pitchFamily="18" charset="0"/>
                  </a:rPr>
                  <a:t>urvival </a:t>
                </a:r>
                <a:r>
                  <a:rPr lang="en-US" sz="1200" b="1" dirty="0">
                    <a:latin typeface="Georgia" panose="02040502050405020303" pitchFamily="18" charset="0"/>
                  </a:rPr>
                  <a:t>D</a:t>
                </a:r>
                <a:r>
                  <a:rPr lang="en-US" sz="1200" dirty="0">
                    <a:latin typeface="Georgia" panose="02040502050405020303" pitchFamily="18" charset="0"/>
                  </a:rPr>
                  <a:t>epend </a:t>
                </a:r>
                <a:r>
                  <a:rPr lang="en-US" sz="1200" b="1" dirty="0">
                    <a:latin typeface="Georgia" panose="02040502050405020303" pitchFamily="18" charset="0"/>
                  </a:rPr>
                  <a:t>O</a:t>
                </a:r>
                <a:r>
                  <a:rPr lang="en-US" sz="1200" dirty="0">
                    <a:latin typeface="Georgia" panose="02040502050405020303" pitchFamily="18" charset="0"/>
                  </a:rPr>
                  <a:t>n </a:t>
                </a:r>
                <a:r>
                  <a:rPr lang="en-US" sz="1200" b="1" dirty="0">
                    <a:latin typeface="Georgia" panose="02040502050405020303" pitchFamily="18" charset="0"/>
                  </a:rPr>
                  <a:t>P</a:t>
                </a:r>
                <a:r>
                  <a:rPr lang="en-US" sz="1200" dirty="0">
                    <a:latin typeface="Georgia" panose="02040502050405020303" pitchFamily="18" charset="0"/>
                  </a:rPr>
                  <a:t>assenger </a:t>
                </a:r>
                <a:r>
                  <a:rPr lang="en-US" sz="1200" b="1" dirty="0">
                    <a:latin typeface="Georgia" panose="02040502050405020303" pitchFamily="18" charset="0"/>
                  </a:rPr>
                  <a:t>C</a:t>
                </a:r>
                <a:r>
                  <a:rPr lang="en-US" sz="1200" dirty="0">
                    <a:latin typeface="Georgia" panose="02040502050405020303" pitchFamily="18" charset="0"/>
                  </a:rPr>
                  <a:t>lass?</a:t>
                </a:r>
                <a:endParaRPr lang="en-US" sz="1050" dirty="0">
                  <a:latin typeface="Georgia" panose="02040502050405020303" pitchFamily="18" charset="0"/>
                </a:endParaRPr>
              </a:p>
            </p:txBody>
          </p:sp>
        </p:grpSp>
      </p:grpSp>
      <p:sp>
        <p:nvSpPr>
          <p:cNvPr id="50" name="TextBox 49">
            <a:extLst>
              <a:ext uri="{FF2B5EF4-FFF2-40B4-BE49-F238E27FC236}">
                <a16:creationId xmlns:a16="http://schemas.microsoft.com/office/drawing/2014/main" id="{16130DCB-E0E7-421E-B5EE-45D00394AE73}"/>
              </a:ext>
            </a:extLst>
          </p:cNvPr>
          <p:cNvSpPr txBox="1"/>
          <p:nvPr/>
        </p:nvSpPr>
        <p:spPr>
          <a:xfrm>
            <a:off x="-1166" y="0"/>
            <a:ext cx="6578148" cy="1031051"/>
          </a:xfrm>
          <a:prstGeom prst="rect">
            <a:avLst/>
          </a:prstGeom>
          <a:noFill/>
        </p:spPr>
        <p:txBody>
          <a:bodyPr wrap="square" rtlCol="0">
            <a:spAutoFit/>
          </a:bodyPr>
          <a:lstStyle/>
          <a:p>
            <a:r>
              <a:rPr lang="en-US" sz="2800" u="sng" dirty="0">
                <a:latin typeface="Agency FB" panose="020B0503020202020204" pitchFamily="34" charset="0"/>
              </a:rPr>
              <a:t>Titanic – Machine Learning from Disaster</a:t>
            </a:r>
          </a:p>
          <a:p>
            <a:r>
              <a:rPr lang="en-US" sz="1100" dirty="0">
                <a:latin typeface="Georgia" panose="02040502050405020303" pitchFamily="18" charset="0"/>
              </a:rPr>
              <a:t>Using machine learning techniques, we are predicting which passengers were more likely to survive the tragedy. Although there was some element of luck involved in surviving the sinking, some groups of people were more likely to survive than others, such as women, children, and the upper-class.</a:t>
            </a:r>
            <a:endParaRPr lang="en-US" sz="1200" dirty="0">
              <a:latin typeface="Georgia" panose="02040502050405020303" pitchFamily="18" charset="0"/>
            </a:endParaRPr>
          </a:p>
        </p:txBody>
      </p:sp>
      <p:grpSp>
        <p:nvGrpSpPr>
          <p:cNvPr id="6" name="Group 5">
            <a:extLst>
              <a:ext uri="{FF2B5EF4-FFF2-40B4-BE49-F238E27FC236}">
                <a16:creationId xmlns:a16="http://schemas.microsoft.com/office/drawing/2014/main" id="{C4D1BFF0-625D-44C7-8501-9B45011B79B7}"/>
              </a:ext>
            </a:extLst>
          </p:cNvPr>
          <p:cNvGrpSpPr/>
          <p:nvPr/>
        </p:nvGrpSpPr>
        <p:grpSpPr>
          <a:xfrm>
            <a:off x="2943220" y="945140"/>
            <a:ext cx="3710865" cy="2122521"/>
            <a:chOff x="6875133" y="1346964"/>
            <a:chExt cx="3710865" cy="2122521"/>
          </a:xfrm>
        </p:grpSpPr>
        <p:sp>
          <p:nvSpPr>
            <p:cNvPr id="5" name="Cloud 4">
              <a:extLst>
                <a:ext uri="{FF2B5EF4-FFF2-40B4-BE49-F238E27FC236}">
                  <a16:creationId xmlns:a16="http://schemas.microsoft.com/office/drawing/2014/main" id="{8651D885-F766-4B7B-BFC2-78A0E641D4DA}"/>
                </a:ext>
              </a:extLst>
            </p:cNvPr>
            <p:cNvSpPr/>
            <p:nvPr/>
          </p:nvSpPr>
          <p:spPr>
            <a:xfrm>
              <a:off x="6875133" y="1346964"/>
              <a:ext cx="3710865" cy="2122521"/>
            </a:xfrm>
            <a:prstGeom prst="cloud">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E8FC71D0-00FC-449E-A32D-BFE85BE6E259}"/>
                </a:ext>
              </a:extLst>
            </p:cNvPr>
            <p:cNvGrpSpPr/>
            <p:nvPr/>
          </p:nvGrpSpPr>
          <p:grpSpPr>
            <a:xfrm>
              <a:off x="7254214" y="1595232"/>
              <a:ext cx="3254681" cy="1701625"/>
              <a:chOff x="3810374" y="513955"/>
              <a:chExt cx="3254681" cy="1701625"/>
            </a:xfrm>
          </p:grpSpPr>
          <p:graphicFrame>
            <p:nvGraphicFramePr>
              <p:cNvPr id="70" name="Chart 69">
                <a:extLst>
                  <a:ext uri="{FF2B5EF4-FFF2-40B4-BE49-F238E27FC236}">
                    <a16:creationId xmlns:a16="http://schemas.microsoft.com/office/drawing/2014/main" id="{5C56EA92-8CF5-4255-896B-E5BB481E0FD6}"/>
                  </a:ext>
                </a:extLst>
              </p:cNvPr>
              <p:cNvGraphicFramePr/>
              <p:nvPr>
                <p:extLst>
                  <p:ext uri="{D42A27DB-BD31-4B8C-83A1-F6EECF244321}">
                    <p14:modId xmlns:p14="http://schemas.microsoft.com/office/powerpoint/2010/main" val="2930321168"/>
                  </p:ext>
                </p:extLst>
              </p:nvPr>
            </p:nvGraphicFramePr>
            <p:xfrm>
              <a:off x="4935360" y="693750"/>
              <a:ext cx="1929384" cy="987552"/>
            </p:xfrm>
            <a:graphic>
              <a:graphicData uri="http://schemas.openxmlformats.org/drawingml/2006/chart">
                <c:chart xmlns:c="http://schemas.openxmlformats.org/drawingml/2006/chart" xmlns:r="http://schemas.openxmlformats.org/officeDocument/2006/relationships" r:id="rId5"/>
              </a:graphicData>
            </a:graphic>
          </p:graphicFrame>
          <p:sp>
            <p:nvSpPr>
              <p:cNvPr id="71" name="TextBox 70">
                <a:extLst>
                  <a:ext uri="{FF2B5EF4-FFF2-40B4-BE49-F238E27FC236}">
                    <a16:creationId xmlns:a16="http://schemas.microsoft.com/office/drawing/2014/main" id="{FA00709D-E5AB-4EB3-80F4-1CF0FF362DB1}"/>
                  </a:ext>
                </a:extLst>
              </p:cNvPr>
              <p:cNvSpPr txBox="1"/>
              <p:nvPr/>
            </p:nvSpPr>
            <p:spPr>
              <a:xfrm>
                <a:off x="4067466" y="1523083"/>
                <a:ext cx="2473603" cy="692497"/>
              </a:xfrm>
              <a:prstGeom prst="rect">
                <a:avLst/>
              </a:prstGeom>
              <a:noFill/>
            </p:spPr>
            <p:txBody>
              <a:bodyPr wrap="square" rtlCol="0">
                <a:spAutoFit/>
              </a:bodyPr>
              <a:lstStyle/>
              <a:p>
                <a:r>
                  <a:rPr lang="en-US" sz="1400" b="1" dirty="0">
                    <a:latin typeface="Georgia" panose="02040502050405020303" pitchFamily="18" charset="0"/>
                  </a:rPr>
                  <a:t>68%</a:t>
                </a:r>
                <a:r>
                  <a:rPr lang="en-US" sz="1050" dirty="0">
                    <a:latin typeface="Georgia" panose="02040502050405020303" pitchFamily="18" charset="0"/>
                  </a:rPr>
                  <a:t> </a:t>
                </a:r>
                <a:r>
                  <a:rPr lang="en-US" sz="1100" dirty="0">
                    <a:latin typeface="Georgia" panose="02040502050405020303" pitchFamily="18" charset="0"/>
                  </a:rPr>
                  <a:t>Survivors comprised of females while </a:t>
                </a:r>
                <a:r>
                  <a:rPr lang="en-US" sz="1400" b="1" dirty="0">
                    <a:latin typeface="Georgia" panose="02040502050405020303" pitchFamily="18" charset="0"/>
                  </a:rPr>
                  <a:t>85%</a:t>
                </a:r>
                <a:r>
                  <a:rPr lang="en-US" sz="1100" dirty="0">
                    <a:latin typeface="Georgia" panose="02040502050405020303" pitchFamily="18" charset="0"/>
                  </a:rPr>
                  <a:t> Non-Survivors comprised of males</a:t>
                </a:r>
              </a:p>
            </p:txBody>
          </p:sp>
          <p:sp>
            <p:nvSpPr>
              <p:cNvPr id="72" name="TextBox 71">
                <a:extLst>
                  <a:ext uri="{FF2B5EF4-FFF2-40B4-BE49-F238E27FC236}">
                    <a16:creationId xmlns:a16="http://schemas.microsoft.com/office/drawing/2014/main" id="{DAB21E96-F74F-40E0-BDA9-88CFF9A88A6F}"/>
                  </a:ext>
                </a:extLst>
              </p:cNvPr>
              <p:cNvSpPr txBox="1"/>
              <p:nvPr/>
            </p:nvSpPr>
            <p:spPr>
              <a:xfrm>
                <a:off x="3810374" y="513955"/>
                <a:ext cx="3254681" cy="275327"/>
              </a:xfrm>
              <a:prstGeom prst="rect">
                <a:avLst/>
              </a:prstGeom>
              <a:noFill/>
            </p:spPr>
            <p:txBody>
              <a:bodyPr wrap="square" rtlCol="0">
                <a:spAutoFit/>
              </a:bodyPr>
              <a:lstStyle/>
              <a:p>
                <a:r>
                  <a:rPr lang="en-US" sz="1200" b="1" dirty="0">
                    <a:latin typeface="Georgia" panose="02040502050405020303" pitchFamily="18" charset="0"/>
                  </a:rPr>
                  <a:t>D</a:t>
                </a:r>
                <a:r>
                  <a:rPr lang="en-US" sz="1200" dirty="0">
                    <a:latin typeface="Georgia" panose="02040502050405020303" pitchFamily="18" charset="0"/>
                  </a:rPr>
                  <a:t>id </a:t>
                </a:r>
                <a:r>
                  <a:rPr lang="en-US" sz="1200" b="1" dirty="0">
                    <a:latin typeface="Georgia" panose="02040502050405020303" pitchFamily="18" charset="0"/>
                  </a:rPr>
                  <a:t>S</a:t>
                </a:r>
                <a:r>
                  <a:rPr lang="en-US" sz="1200" dirty="0">
                    <a:latin typeface="Georgia" panose="02040502050405020303" pitchFamily="18" charset="0"/>
                  </a:rPr>
                  <a:t>urvival </a:t>
                </a:r>
                <a:r>
                  <a:rPr lang="en-US" sz="1200" b="1" dirty="0">
                    <a:latin typeface="Georgia" panose="02040502050405020303" pitchFamily="18" charset="0"/>
                  </a:rPr>
                  <a:t>D</a:t>
                </a:r>
                <a:r>
                  <a:rPr lang="en-US" sz="1200" dirty="0">
                    <a:latin typeface="Georgia" panose="02040502050405020303" pitchFamily="18" charset="0"/>
                  </a:rPr>
                  <a:t>epend </a:t>
                </a:r>
                <a:r>
                  <a:rPr lang="en-US" sz="1200" b="1" dirty="0">
                    <a:latin typeface="Georgia" panose="02040502050405020303" pitchFamily="18" charset="0"/>
                  </a:rPr>
                  <a:t>O</a:t>
                </a:r>
                <a:r>
                  <a:rPr lang="en-US" sz="1200" dirty="0">
                    <a:latin typeface="Georgia" panose="02040502050405020303" pitchFamily="18" charset="0"/>
                  </a:rPr>
                  <a:t>n </a:t>
                </a:r>
                <a:r>
                  <a:rPr lang="en-US" sz="1200" b="1" dirty="0">
                    <a:latin typeface="Georgia" panose="02040502050405020303" pitchFamily="18" charset="0"/>
                  </a:rPr>
                  <a:t>P</a:t>
                </a:r>
                <a:r>
                  <a:rPr lang="en-US" sz="1200" dirty="0">
                    <a:latin typeface="Georgia" panose="02040502050405020303" pitchFamily="18" charset="0"/>
                  </a:rPr>
                  <a:t>assenger </a:t>
                </a:r>
                <a:r>
                  <a:rPr lang="en-US" sz="1200" b="1" dirty="0">
                    <a:latin typeface="Georgia" panose="02040502050405020303" pitchFamily="18" charset="0"/>
                  </a:rPr>
                  <a:t>G</a:t>
                </a:r>
                <a:r>
                  <a:rPr lang="en-US" sz="1200" dirty="0">
                    <a:latin typeface="Georgia" panose="02040502050405020303" pitchFamily="18" charset="0"/>
                  </a:rPr>
                  <a:t>ender?</a:t>
                </a:r>
                <a:endParaRPr lang="en-US" sz="1050" dirty="0">
                  <a:latin typeface="Georgia" panose="02040502050405020303" pitchFamily="18" charset="0"/>
                </a:endParaRPr>
              </a:p>
            </p:txBody>
          </p:sp>
          <p:grpSp>
            <p:nvGrpSpPr>
              <p:cNvPr id="73" name="Group 72">
                <a:extLst>
                  <a:ext uri="{FF2B5EF4-FFF2-40B4-BE49-F238E27FC236}">
                    <a16:creationId xmlns:a16="http://schemas.microsoft.com/office/drawing/2014/main" id="{81308E23-7205-4D1A-AF84-B0DAE08F321F}"/>
                  </a:ext>
                </a:extLst>
              </p:cNvPr>
              <p:cNvGrpSpPr/>
              <p:nvPr/>
            </p:nvGrpSpPr>
            <p:grpSpPr>
              <a:xfrm>
                <a:off x="4067466" y="759122"/>
                <a:ext cx="746620" cy="720263"/>
                <a:chOff x="225592" y="2713779"/>
                <a:chExt cx="781088" cy="753515"/>
              </a:xfrm>
            </p:grpSpPr>
            <p:pic>
              <p:nvPicPr>
                <p:cNvPr id="74" name="Picture 73" descr="A close up of a logo&#10;&#10;Description generated with very high confidence">
                  <a:extLst>
                    <a:ext uri="{FF2B5EF4-FFF2-40B4-BE49-F238E27FC236}">
                      <a16:creationId xmlns:a16="http://schemas.microsoft.com/office/drawing/2014/main" id="{690B47AC-6176-4B69-A42D-E580DF87ECD2}"/>
                    </a:ext>
                  </a:extLst>
                </p:cNvPr>
                <p:cNvPicPr>
                  <a:picLocks noChangeAspect="1"/>
                </p:cNvPicPr>
                <p:nvPr/>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l="48484"/>
                <a:stretch/>
              </p:blipFill>
              <p:spPr>
                <a:xfrm>
                  <a:off x="584713" y="2713779"/>
                  <a:ext cx="421967" cy="753515"/>
                </a:xfrm>
                <a:prstGeom prst="rect">
                  <a:avLst/>
                </a:prstGeom>
              </p:spPr>
            </p:pic>
            <p:pic>
              <p:nvPicPr>
                <p:cNvPr id="75" name="Picture 74" descr="A close up of a logo&#10;&#10;Description generated with very high confidence">
                  <a:extLst>
                    <a:ext uri="{FF2B5EF4-FFF2-40B4-BE49-F238E27FC236}">
                      <a16:creationId xmlns:a16="http://schemas.microsoft.com/office/drawing/2014/main" id="{D3E53FCB-BF78-4828-A81D-BF63D908273C}"/>
                    </a:ext>
                  </a:extLst>
                </p:cNvPr>
                <p:cNvPicPr>
                  <a:picLocks noChangeAspect="1"/>
                </p:cNvPicPr>
                <p:nvPr/>
              </p:nvPicPr>
              <p:blipFill rotWithShape="1">
                <a:blip r:embed="rId6">
                  <a:duotone>
                    <a:schemeClr val="accent1">
                      <a:shade val="45000"/>
                      <a:satMod val="135000"/>
                    </a:schemeClr>
                    <a:prstClr val="white"/>
                  </a:duotone>
                  <a:extLst>
                    <a:ext uri="{28A0092B-C50C-407E-A947-70E740481C1C}">
                      <a14:useLocalDpi xmlns:a14="http://schemas.microsoft.com/office/drawing/2010/main" val="0"/>
                    </a:ext>
                  </a:extLst>
                </a:blip>
                <a:srcRect r="52310"/>
                <a:stretch/>
              </p:blipFill>
              <p:spPr>
                <a:xfrm>
                  <a:off x="225592" y="2747088"/>
                  <a:ext cx="372452" cy="718450"/>
                </a:xfrm>
                <a:prstGeom prst="rect">
                  <a:avLst/>
                </a:prstGeom>
              </p:spPr>
            </p:pic>
          </p:grpSp>
        </p:grpSp>
      </p:grpSp>
      <p:grpSp>
        <p:nvGrpSpPr>
          <p:cNvPr id="11" name="Group 10">
            <a:extLst>
              <a:ext uri="{FF2B5EF4-FFF2-40B4-BE49-F238E27FC236}">
                <a16:creationId xmlns:a16="http://schemas.microsoft.com/office/drawing/2014/main" id="{5076E689-8777-4897-A1BF-7CF18DD092ED}"/>
              </a:ext>
            </a:extLst>
          </p:cNvPr>
          <p:cNvGrpSpPr/>
          <p:nvPr/>
        </p:nvGrpSpPr>
        <p:grpSpPr>
          <a:xfrm>
            <a:off x="2997744" y="2784963"/>
            <a:ext cx="3384231" cy="2271617"/>
            <a:chOff x="6721911" y="3417306"/>
            <a:chExt cx="3384231" cy="2271617"/>
          </a:xfrm>
        </p:grpSpPr>
        <p:sp>
          <p:nvSpPr>
            <p:cNvPr id="77" name="Cloud 76">
              <a:extLst>
                <a:ext uri="{FF2B5EF4-FFF2-40B4-BE49-F238E27FC236}">
                  <a16:creationId xmlns:a16="http://schemas.microsoft.com/office/drawing/2014/main" id="{0CFA623A-2FDF-452D-84AF-68CD5C575186}"/>
                </a:ext>
              </a:extLst>
            </p:cNvPr>
            <p:cNvSpPr/>
            <p:nvPr/>
          </p:nvSpPr>
          <p:spPr>
            <a:xfrm>
              <a:off x="6721911" y="3417306"/>
              <a:ext cx="3384231" cy="2271617"/>
            </a:xfrm>
            <a:prstGeom prst="cloud">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8" name="Group 97">
              <a:extLst>
                <a:ext uri="{FF2B5EF4-FFF2-40B4-BE49-F238E27FC236}">
                  <a16:creationId xmlns:a16="http://schemas.microsoft.com/office/drawing/2014/main" id="{3E2827F1-7BDA-4BA6-9309-CF5CEAFE37A8}"/>
                </a:ext>
              </a:extLst>
            </p:cNvPr>
            <p:cNvGrpSpPr/>
            <p:nvPr/>
          </p:nvGrpSpPr>
          <p:grpSpPr>
            <a:xfrm>
              <a:off x="7049472" y="3720647"/>
              <a:ext cx="2912258" cy="1693857"/>
              <a:chOff x="3876875" y="520108"/>
              <a:chExt cx="2912258" cy="1693857"/>
            </a:xfrm>
          </p:grpSpPr>
          <p:sp>
            <p:nvSpPr>
              <p:cNvPr id="99" name="TextBox 98">
                <a:extLst>
                  <a:ext uri="{FF2B5EF4-FFF2-40B4-BE49-F238E27FC236}">
                    <a16:creationId xmlns:a16="http://schemas.microsoft.com/office/drawing/2014/main" id="{59E032E6-11C7-4FF0-A8C6-8A90247453E4}"/>
                  </a:ext>
                </a:extLst>
              </p:cNvPr>
              <p:cNvSpPr txBox="1"/>
              <p:nvPr/>
            </p:nvSpPr>
            <p:spPr>
              <a:xfrm>
                <a:off x="3876875" y="520108"/>
                <a:ext cx="2912258" cy="276999"/>
              </a:xfrm>
              <a:prstGeom prst="rect">
                <a:avLst/>
              </a:prstGeom>
              <a:noFill/>
            </p:spPr>
            <p:txBody>
              <a:bodyPr wrap="square" rtlCol="0">
                <a:spAutoFit/>
              </a:bodyPr>
              <a:lstStyle/>
              <a:p>
                <a:r>
                  <a:rPr lang="en-US" sz="1200" b="1" dirty="0">
                    <a:latin typeface="Georgia" panose="02040502050405020303" pitchFamily="18" charset="0"/>
                  </a:rPr>
                  <a:t>D</a:t>
                </a:r>
                <a:r>
                  <a:rPr lang="en-US" sz="1200" dirty="0">
                    <a:latin typeface="Georgia" panose="02040502050405020303" pitchFamily="18" charset="0"/>
                  </a:rPr>
                  <a:t>id </a:t>
                </a:r>
                <a:r>
                  <a:rPr lang="en-US" sz="1200" b="1" dirty="0">
                    <a:latin typeface="Georgia" panose="02040502050405020303" pitchFamily="18" charset="0"/>
                  </a:rPr>
                  <a:t>S</a:t>
                </a:r>
                <a:r>
                  <a:rPr lang="en-US" sz="1200" dirty="0">
                    <a:latin typeface="Georgia" panose="02040502050405020303" pitchFamily="18" charset="0"/>
                  </a:rPr>
                  <a:t>urvival </a:t>
                </a:r>
                <a:r>
                  <a:rPr lang="en-US" sz="1200" b="1" dirty="0">
                    <a:latin typeface="Georgia" panose="02040502050405020303" pitchFamily="18" charset="0"/>
                  </a:rPr>
                  <a:t>D</a:t>
                </a:r>
                <a:r>
                  <a:rPr lang="en-US" sz="1200" dirty="0">
                    <a:latin typeface="Georgia" panose="02040502050405020303" pitchFamily="18" charset="0"/>
                  </a:rPr>
                  <a:t>epend </a:t>
                </a:r>
                <a:r>
                  <a:rPr lang="en-US" sz="1200" b="1" dirty="0">
                    <a:latin typeface="Georgia" panose="02040502050405020303" pitchFamily="18" charset="0"/>
                  </a:rPr>
                  <a:t>O</a:t>
                </a:r>
                <a:r>
                  <a:rPr lang="en-US" sz="1200" dirty="0">
                    <a:latin typeface="Georgia" panose="02040502050405020303" pitchFamily="18" charset="0"/>
                  </a:rPr>
                  <a:t>n </a:t>
                </a:r>
                <a:r>
                  <a:rPr lang="en-US" sz="1200" b="1" dirty="0">
                    <a:latin typeface="Georgia" panose="02040502050405020303" pitchFamily="18" charset="0"/>
                  </a:rPr>
                  <a:t>F</a:t>
                </a:r>
                <a:r>
                  <a:rPr lang="en-US" sz="1200" dirty="0">
                    <a:latin typeface="Georgia" panose="02040502050405020303" pitchFamily="18" charset="0"/>
                  </a:rPr>
                  <a:t>amily</a:t>
                </a:r>
                <a:r>
                  <a:rPr lang="en-US" sz="1200" b="1" dirty="0">
                    <a:latin typeface="Georgia" panose="02040502050405020303" pitchFamily="18" charset="0"/>
                  </a:rPr>
                  <a:t> S</a:t>
                </a:r>
                <a:r>
                  <a:rPr lang="en-US" sz="1200" dirty="0">
                    <a:latin typeface="Georgia" panose="02040502050405020303" pitchFamily="18" charset="0"/>
                  </a:rPr>
                  <a:t>ize?</a:t>
                </a:r>
                <a:endParaRPr lang="en-US" sz="1050" dirty="0">
                  <a:latin typeface="Georgia" panose="02040502050405020303" pitchFamily="18" charset="0"/>
                </a:endParaRPr>
              </a:p>
            </p:txBody>
          </p:sp>
          <p:sp>
            <p:nvSpPr>
              <p:cNvPr id="100" name="TextBox 99">
                <a:extLst>
                  <a:ext uri="{FF2B5EF4-FFF2-40B4-BE49-F238E27FC236}">
                    <a16:creationId xmlns:a16="http://schemas.microsoft.com/office/drawing/2014/main" id="{528C6848-27C9-4643-81B4-9A8D91DE24CE}"/>
                  </a:ext>
                </a:extLst>
              </p:cNvPr>
              <p:cNvSpPr txBox="1"/>
              <p:nvPr/>
            </p:nvSpPr>
            <p:spPr>
              <a:xfrm>
                <a:off x="4033110" y="1521468"/>
                <a:ext cx="2544489" cy="692497"/>
              </a:xfrm>
              <a:prstGeom prst="rect">
                <a:avLst/>
              </a:prstGeom>
              <a:noFill/>
            </p:spPr>
            <p:txBody>
              <a:bodyPr wrap="square" rtlCol="0">
                <a:spAutoFit/>
              </a:bodyPr>
              <a:lstStyle/>
              <a:p>
                <a:r>
                  <a:rPr lang="en-US" sz="1100" dirty="0">
                    <a:latin typeface="Georgia" panose="02040502050405020303" pitchFamily="18" charset="0"/>
                  </a:rPr>
                  <a:t>Median family size of Survivors was </a:t>
                </a:r>
                <a:r>
                  <a:rPr lang="en-US" sz="1400" b="1" dirty="0">
                    <a:latin typeface="Georgia" panose="02040502050405020303" pitchFamily="18" charset="0"/>
                  </a:rPr>
                  <a:t>1</a:t>
                </a:r>
                <a:r>
                  <a:rPr lang="en-US" sz="1100" dirty="0">
                    <a:latin typeface="Georgia" panose="02040502050405020303" pitchFamily="18" charset="0"/>
                  </a:rPr>
                  <a:t> compared to the median family size of </a:t>
                </a:r>
                <a:r>
                  <a:rPr lang="en-US" sz="1400" b="1" dirty="0">
                    <a:latin typeface="Georgia" panose="02040502050405020303" pitchFamily="18" charset="0"/>
                  </a:rPr>
                  <a:t>0</a:t>
                </a:r>
                <a:r>
                  <a:rPr lang="en-US" sz="1100" dirty="0">
                    <a:latin typeface="Georgia" panose="02040502050405020303" pitchFamily="18" charset="0"/>
                  </a:rPr>
                  <a:t> of Non-Survivors</a:t>
                </a:r>
                <a:endParaRPr lang="en-US" sz="1200" dirty="0">
                  <a:latin typeface="Georgia" panose="02040502050405020303" pitchFamily="18" charset="0"/>
                </a:endParaRPr>
              </a:p>
            </p:txBody>
          </p:sp>
          <p:pic>
            <p:nvPicPr>
              <p:cNvPr id="101" name="Graphic 100">
                <a:extLst>
                  <a:ext uri="{FF2B5EF4-FFF2-40B4-BE49-F238E27FC236}">
                    <a16:creationId xmlns:a16="http://schemas.microsoft.com/office/drawing/2014/main" id="{83E9AF97-543C-456E-80FE-16268718AB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84778" y="758789"/>
                <a:ext cx="762679" cy="762679"/>
              </a:xfrm>
              <a:prstGeom prst="rect">
                <a:avLst/>
              </a:prstGeom>
            </p:spPr>
          </p:pic>
          <p:pic>
            <p:nvPicPr>
              <p:cNvPr id="102" name="Picture 101">
                <a:extLst>
                  <a:ext uri="{FF2B5EF4-FFF2-40B4-BE49-F238E27FC236}">
                    <a16:creationId xmlns:a16="http://schemas.microsoft.com/office/drawing/2014/main" id="{BA68BA01-C5D8-4CD4-980D-03AAA844F731}"/>
                  </a:ext>
                </a:extLst>
              </p:cNvPr>
              <p:cNvPicPr>
                <a:picLocks noChangeAspect="1"/>
              </p:cNvPicPr>
              <p:nvPr/>
            </p:nvPicPr>
            <p:blipFill rotWithShape="1">
              <a:blip r:embed="rId9"/>
              <a:srcRect t="10047"/>
              <a:stretch/>
            </p:blipFill>
            <p:spPr>
              <a:xfrm rot="5400000">
                <a:off x="5345300" y="328192"/>
                <a:ext cx="775539" cy="1652459"/>
              </a:xfrm>
              <a:prstGeom prst="rect">
                <a:avLst/>
              </a:prstGeom>
            </p:spPr>
          </p:pic>
          <p:sp>
            <p:nvSpPr>
              <p:cNvPr id="103" name="TextBox 102">
                <a:extLst>
                  <a:ext uri="{FF2B5EF4-FFF2-40B4-BE49-F238E27FC236}">
                    <a16:creationId xmlns:a16="http://schemas.microsoft.com/office/drawing/2014/main" id="{6F8CE0CF-758E-41D8-ADA9-C078E87ABB4B}"/>
                  </a:ext>
                </a:extLst>
              </p:cNvPr>
              <p:cNvSpPr txBox="1"/>
              <p:nvPr/>
            </p:nvSpPr>
            <p:spPr>
              <a:xfrm>
                <a:off x="4858706" y="1407139"/>
                <a:ext cx="310348" cy="230832"/>
              </a:xfrm>
              <a:prstGeom prst="rect">
                <a:avLst/>
              </a:prstGeom>
              <a:noFill/>
            </p:spPr>
            <p:txBody>
              <a:bodyPr wrap="square" rtlCol="0">
                <a:spAutoFit/>
              </a:bodyPr>
              <a:lstStyle/>
              <a:p>
                <a:r>
                  <a:rPr lang="en-US" sz="900" b="1" dirty="0">
                    <a:solidFill>
                      <a:schemeClr val="tx1">
                        <a:lumMod val="50000"/>
                        <a:lumOff val="50000"/>
                      </a:schemeClr>
                    </a:solidFill>
                    <a:latin typeface="+mj-lt"/>
                  </a:rPr>
                  <a:t>0</a:t>
                </a:r>
              </a:p>
            </p:txBody>
          </p:sp>
          <p:sp>
            <p:nvSpPr>
              <p:cNvPr id="104" name="TextBox 103">
                <a:extLst>
                  <a:ext uri="{FF2B5EF4-FFF2-40B4-BE49-F238E27FC236}">
                    <a16:creationId xmlns:a16="http://schemas.microsoft.com/office/drawing/2014/main" id="{CB08C1E8-22F5-4583-90AE-E092013ACD80}"/>
                  </a:ext>
                </a:extLst>
              </p:cNvPr>
              <p:cNvSpPr txBox="1"/>
              <p:nvPr/>
            </p:nvSpPr>
            <p:spPr>
              <a:xfrm>
                <a:off x="5146359" y="1407139"/>
                <a:ext cx="422799" cy="230832"/>
              </a:xfrm>
              <a:prstGeom prst="rect">
                <a:avLst/>
              </a:prstGeom>
              <a:noFill/>
            </p:spPr>
            <p:txBody>
              <a:bodyPr wrap="square" rtlCol="0">
                <a:spAutoFit/>
              </a:bodyPr>
              <a:lstStyle/>
              <a:p>
                <a:r>
                  <a:rPr lang="en-US" sz="900" b="1" dirty="0">
                    <a:solidFill>
                      <a:schemeClr val="tx1">
                        <a:lumMod val="50000"/>
                        <a:lumOff val="50000"/>
                      </a:schemeClr>
                    </a:solidFill>
                    <a:latin typeface="+mj-lt"/>
                  </a:rPr>
                  <a:t>2</a:t>
                </a:r>
              </a:p>
            </p:txBody>
          </p:sp>
          <p:sp>
            <p:nvSpPr>
              <p:cNvPr id="105" name="TextBox 104">
                <a:extLst>
                  <a:ext uri="{FF2B5EF4-FFF2-40B4-BE49-F238E27FC236}">
                    <a16:creationId xmlns:a16="http://schemas.microsoft.com/office/drawing/2014/main" id="{7AECBC33-F918-4966-9255-51001252B220}"/>
                  </a:ext>
                </a:extLst>
              </p:cNvPr>
              <p:cNvSpPr txBox="1"/>
              <p:nvPr/>
            </p:nvSpPr>
            <p:spPr>
              <a:xfrm>
                <a:off x="5434012" y="1407139"/>
                <a:ext cx="422799" cy="230832"/>
              </a:xfrm>
              <a:prstGeom prst="rect">
                <a:avLst/>
              </a:prstGeom>
              <a:noFill/>
            </p:spPr>
            <p:txBody>
              <a:bodyPr wrap="square" rtlCol="0">
                <a:spAutoFit/>
              </a:bodyPr>
              <a:lstStyle/>
              <a:p>
                <a:r>
                  <a:rPr lang="en-US" sz="900" b="1" dirty="0">
                    <a:solidFill>
                      <a:schemeClr val="tx1">
                        <a:lumMod val="50000"/>
                        <a:lumOff val="50000"/>
                      </a:schemeClr>
                    </a:solidFill>
                    <a:latin typeface="+mj-lt"/>
                  </a:rPr>
                  <a:t>4</a:t>
                </a:r>
              </a:p>
            </p:txBody>
          </p:sp>
          <p:sp>
            <p:nvSpPr>
              <p:cNvPr id="106" name="TextBox 105">
                <a:extLst>
                  <a:ext uri="{FF2B5EF4-FFF2-40B4-BE49-F238E27FC236}">
                    <a16:creationId xmlns:a16="http://schemas.microsoft.com/office/drawing/2014/main" id="{D57E32A4-C4D4-43D8-90CC-273F69BA3599}"/>
                  </a:ext>
                </a:extLst>
              </p:cNvPr>
              <p:cNvSpPr txBox="1"/>
              <p:nvPr/>
            </p:nvSpPr>
            <p:spPr>
              <a:xfrm>
                <a:off x="5693545" y="1407139"/>
                <a:ext cx="422799" cy="230832"/>
              </a:xfrm>
              <a:prstGeom prst="rect">
                <a:avLst/>
              </a:prstGeom>
              <a:noFill/>
            </p:spPr>
            <p:txBody>
              <a:bodyPr wrap="square" rtlCol="0">
                <a:spAutoFit/>
              </a:bodyPr>
              <a:lstStyle/>
              <a:p>
                <a:r>
                  <a:rPr lang="en-US" sz="900" b="1" dirty="0">
                    <a:solidFill>
                      <a:schemeClr val="tx1">
                        <a:lumMod val="50000"/>
                        <a:lumOff val="50000"/>
                      </a:schemeClr>
                    </a:solidFill>
                    <a:latin typeface="+mj-lt"/>
                  </a:rPr>
                  <a:t>6</a:t>
                </a:r>
              </a:p>
            </p:txBody>
          </p:sp>
          <p:sp>
            <p:nvSpPr>
              <p:cNvPr id="107" name="TextBox 106">
                <a:extLst>
                  <a:ext uri="{FF2B5EF4-FFF2-40B4-BE49-F238E27FC236}">
                    <a16:creationId xmlns:a16="http://schemas.microsoft.com/office/drawing/2014/main" id="{360E7E6C-3DEE-4106-A9A8-CB40A04FF8A3}"/>
                  </a:ext>
                </a:extLst>
              </p:cNvPr>
              <p:cNvSpPr txBox="1"/>
              <p:nvPr/>
            </p:nvSpPr>
            <p:spPr>
              <a:xfrm>
                <a:off x="6218031" y="1399445"/>
                <a:ext cx="422799" cy="246221"/>
              </a:xfrm>
              <a:prstGeom prst="rect">
                <a:avLst/>
              </a:prstGeom>
              <a:solidFill>
                <a:schemeClr val="bg1"/>
              </a:solidFill>
            </p:spPr>
            <p:txBody>
              <a:bodyPr wrap="square" rtlCol="0">
                <a:spAutoFit/>
              </a:bodyPr>
              <a:lstStyle/>
              <a:p>
                <a:r>
                  <a:rPr lang="en-US" sz="1000" b="1" dirty="0">
                    <a:solidFill>
                      <a:schemeClr val="tx1">
                        <a:lumMod val="50000"/>
                        <a:lumOff val="50000"/>
                      </a:schemeClr>
                    </a:solidFill>
                    <a:latin typeface="+mj-lt"/>
                  </a:rPr>
                  <a:t>10</a:t>
                </a:r>
              </a:p>
            </p:txBody>
          </p:sp>
          <p:sp>
            <p:nvSpPr>
              <p:cNvPr id="108" name="TextBox 107">
                <a:extLst>
                  <a:ext uri="{FF2B5EF4-FFF2-40B4-BE49-F238E27FC236}">
                    <a16:creationId xmlns:a16="http://schemas.microsoft.com/office/drawing/2014/main" id="{EFD6472B-7D3B-47D3-B41E-8F926E21E98B}"/>
                  </a:ext>
                </a:extLst>
              </p:cNvPr>
              <p:cNvSpPr txBox="1"/>
              <p:nvPr/>
            </p:nvSpPr>
            <p:spPr>
              <a:xfrm>
                <a:off x="4751666" y="928235"/>
                <a:ext cx="310348" cy="230832"/>
              </a:xfrm>
              <a:prstGeom prst="rect">
                <a:avLst/>
              </a:prstGeom>
              <a:noFill/>
            </p:spPr>
            <p:txBody>
              <a:bodyPr wrap="square" rtlCol="0">
                <a:spAutoFit/>
              </a:bodyPr>
              <a:lstStyle/>
              <a:p>
                <a:r>
                  <a:rPr lang="en-US" sz="900" b="1" dirty="0">
                    <a:solidFill>
                      <a:schemeClr val="tx1">
                        <a:lumMod val="50000"/>
                        <a:lumOff val="50000"/>
                      </a:schemeClr>
                    </a:solidFill>
                    <a:latin typeface="Georgia" panose="02040502050405020303" pitchFamily="18" charset="0"/>
                  </a:rPr>
                  <a:t>0</a:t>
                </a:r>
              </a:p>
            </p:txBody>
          </p:sp>
          <p:sp>
            <p:nvSpPr>
              <p:cNvPr id="109" name="TextBox 108">
                <a:extLst>
                  <a:ext uri="{FF2B5EF4-FFF2-40B4-BE49-F238E27FC236}">
                    <a16:creationId xmlns:a16="http://schemas.microsoft.com/office/drawing/2014/main" id="{39B97281-3632-4E10-BA54-CB755303D477}"/>
                  </a:ext>
                </a:extLst>
              </p:cNvPr>
              <p:cNvSpPr txBox="1"/>
              <p:nvPr/>
            </p:nvSpPr>
            <p:spPr>
              <a:xfrm>
                <a:off x="4761763" y="1130930"/>
                <a:ext cx="310348" cy="230832"/>
              </a:xfrm>
              <a:prstGeom prst="rect">
                <a:avLst/>
              </a:prstGeom>
              <a:noFill/>
            </p:spPr>
            <p:txBody>
              <a:bodyPr wrap="square" rtlCol="0">
                <a:spAutoFit/>
              </a:bodyPr>
              <a:lstStyle/>
              <a:p>
                <a:r>
                  <a:rPr lang="en-US" sz="900" b="1" dirty="0">
                    <a:solidFill>
                      <a:schemeClr val="tx1">
                        <a:lumMod val="50000"/>
                        <a:lumOff val="50000"/>
                      </a:schemeClr>
                    </a:solidFill>
                    <a:latin typeface="Georgia" panose="02040502050405020303" pitchFamily="18" charset="0"/>
                  </a:rPr>
                  <a:t>1</a:t>
                </a:r>
              </a:p>
            </p:txBody>
          </p:sp>
          <p:sp>
            <p:nvSpPr>
              <p:cNvPr id="110" name="TextBox 109">
                <a:extLst>
                  <a:ext uri="{FF2B5EF4-FFF2-40B4-BE49-F238E27FC236}">
                    <a16:creationId xmlns:a16="http://schemas.microsoft.com/office/drawing/2014/main" id="{FB419B86-1B91-4C14-BAAE-AAED47239DEB}"/>
                  </a:ext>
                </a:extLst>
              </p:cNvPr>
              <p:cNvSpPr txBox="1"/>
              <p:nvPr/>
            </p:nvSpPr>
            <p:spPr>
              <a:xfrm>
                <a:off x="5981198" y="1407139"/>
                <a:ext cx="422799" cy="230832"/>
              </a:xfrm>
              <a:prstGeom prst="rect">
                <a:avLst/>
              </a:prstGeom>
              <a:noFill/>
            </p:spPr>
            <p:txBody>
              <a:bodyPr wrap="square" rtlCol="0">
                <a:spAutoFit/>
              </a:bodyPr>
              <a:lstStyle/>
              <a:p>
                <a:r>
                  <a:rPr lang="en-US" sz="900" b="1" dirty="0">
                    <a:solidFill>
                      <a:schemeClr val="tx1">
                        <a:lumMod val="50000"/>
                        <a:lumOff val="50000"/>
                      </a:schemeClr>
                    </a:solidFill>
                    <a:latin typeface="+mj-lt"/>
                  </a:rPr>
                  <a:t>8</a:t>
                </a:r>
              </a:p>
            </p:txBody>
          </p:sp>
        </p:grpSp>
      </p:grpSp>
      <p:grpSp>
        <p:nvGrpSpPr>
          <p:cNvPr id="10" name="Group 9">
            <a:extLst>
              <a:ext uri="{FF2B5EF4-FFF2-40B4-BE49-F238E27FC236}">
                <a16:creationId xmlns:a16="http://schemas.microsoft.com/office/drawing/2014/main" id="{DEA8CD6F-61EB-45DA-8F3F-BD0D09A7DD9D}"/>
              </a:ext>
            </a:extLst>
          </p:cNvPr>
          <p:cNvGrpSpPr/>
          <p:nvPr/>
        </p:nvGrpSpPr>
        <p:grpSpPr>
          <a:xfrm>
            <a:off x="-1166" y="2923651"/>
            <a:ext cx="3433163" cy="2122521"/>
            <a:chOff x="2323207" y="4248228"/>
            <a:chExt cx="3433163" cy="2122521"/>
          </a:xfrm>
        </p:grpSpPr>
        <p:sp>
          <p:nvSpPr>
            <p:cNvPr id="78" name="Cloud 77">
              <a:extLst>
                <a:ext uri="{FF2B5EF4-FFF2-40B4-BE49-F238E27FC236}">
                  <a16:creationId xmlns:a16="http://schemas.microsoft.com/office/drawing/2014/main" id="{1425A1C1-E396-45D9-830B-6BDF1AEF31A7}"/>
                </a:ext>
              </a:extLst>
            </p:cNvPr>
            <p:cNvSpPr/>
            <p:nvPr/>
          </p:nvSpPr>
          <p:spPr>
            <a:xfrm>
              <a:off x="2323207" y="4248228"/>
              <a:ext cx="3433163" cy="2122521"/>
            </a:xfrm>
            <a:prstGeom prst="cloud">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3" name="Group 82">
              <a:extLst>
                <a:ext uri="{FF2B5EF4-FFF2-40B4-BE49-F238E27FC236}">
                  <a16:creationId xmlns:a16="http://schemas.microsoft.com/office/drawing/2014/main" id="{FA53E867-9B19-427E-9255-9615F0395553}"/>
                </a:ext>
              </a:extLst>
            </p:cNvPr>
            <p:cNvGrpSpPr/>
            <p:nvPr/>
          </p:nvGrpSpPr>
          <p:grpSpPr>
            <a:xfrm>
              <a:off x="2640092" y="4536019"/>
              <a:ext cx="3024485" cy="1663275"/>
              <a:chOff x="3983265" y="518732"/>
              <a:chExt cx="3024485" cy="1663275"/>
            </a:xfrm>
          </p:grpSpPr>
          <p:sp>
            <p:nvSpPr>
              <p:cNvPr id="84" name="TextBox 83">
                <a:extLst>
                  <a:ext uri="{FF2B5EF4-FFF2-40B4-BE49-F238E27FC236}">
                    <a16:creationId xmlns:a16="http://schemas.microsoft.com/office/drawing/2014/main" id="{1E3820DF-B86F-4E2D-82D8-F30C358EFF87}"/>
                  </a:ext>
                </a:extLst>
              </p:cNvPr>
              <p:cNvSpPr txBox="1"/>
              <p:nvPr/>
            </p:nvSpPr>
            <p:spPr>
              <a:xfrm>
                <a:off x="3983265" y="518732"/>
                <a:ext cx="3021259" cy="276999"/>
              </a:xfrm>
              <a:prstGeom prst="rect">
                <a:avLst/>
              </a:prstGeom>
              <a:noFill/>
            </p:spPr>
            <p:txBody>
              <a:bodyPr wrap="square" rtlCol="0">
                <a:spAutoFit/>
              </a:bodyPr>
              <a:lstStyle/>
              <a:p>
                <a:r>
                  <a:rPr lang="en-US" sz="1200" b="1" dirty="0">
                    <a:latin typeface="Georgia" panose="02040502050405020303" pitchFamily="18" charset="0"/>
                  </a:rPr>
                  <a:t>D</a:t>
                </a:r>
                <a:r>
                  <a:rPr lang="en-US" sz="1200" dirty="0">
                    <a:latin typeface="Georgia" panose="02040502050405020303" pitchFamily="18" charset="0"/>
                  </a:rPr>
                  <a:t>id </a:t>
                </a:r>
                <a:r>
                  <a:rPr lang="en-US" sz="1200" b="1" dirty="0">
                    <a:latin typeface="Georgia" panose="02040502050405020303" pitchFamily="18" charset="0"/>
                  </a:rPr>
                  <a:t>S</a:t>
                </a:r>
                <a:r>
                  <a:rPr lang="en-US" sz="1200" dirty="0">
                    <a:latin typeface="Georgia" panose="02040502050405020303" pitchFamily="18" charset="0"/>
                  </a:rPr>
                  <a:t>urvival </a:t>
                </a:r>
                <a:r>
                  <a:rPr lang="en-US" sz="1200" b="1" dirty="0">
                    <a:latin typeface="Georgia" panose="02040502050405020303" pitchFamily="18" charset="0"/>
                  </a:rPr>
                  <a:t>D</a:t>
                </a:r>
                <a:r>
                  <a:rPr lang="en-US" sz="1200" dirty="0">
                    <a:latin typeface="Georgia" panose="02040502050405020303" pitchFamily="18" charset="0"/>
                  </a:rPr>
                  <a:t>epend </a:t>
                </a:r>
                <a:r>
                  <a:rPr lang="en-US" sz="1200" b="1" dirty="0">
                    <a:latin typeface="Georgia" panose="02040502050405020303" pitchFamily="18" charset="0"/>
                  </a:rPr>
                  <a:t>O</a:t>
                </a:r>
                <a:r>
                  <a:rPr lang="en-US" sz="1200" dirty="0">
                    <a:latin typeface="Georgia" panose="02040502050405020303" pitchFamily="18" charset="0"/>
                  </a:rPr>
                  <a:t>n </a:t>
                </a:r>
                <a:r>
                  <a:rPr lang="en-US" sz="1200" b="1" dirty="0">
                    <a:latin typeface="Georgia" panose="02040502050405020303" pitchFamily="18" charset="0"/>
                  </a:rPr>
                  <a:t>P</a:t>
                </a:r>
                <a:r>
                  <a:rPr lang="en-US" sz="1200" dirty="0">
                    <a:latin typeface="Georgia" panose="02040502050405020303" pitchFamily="18" charset="0"/>
                  </a:rPr>
                  <a:t>assenger </a:t>
                </a:r>
                <a:r>
                  <a:rPr lang="en-US" sz="1200" b="1" dirty="0">
                    <a:latin typeface="Georgia" panose="02040502050405020303" pitchFamily="18" charset="0"/>
                  </a:rPr>
                  <a:t>A</a:t>
                </a:r>
                <a:r>
                  <a:rPr lang="en-US" sz="1200" dirty="0">
                    <a:latin typeface="Georgia" panose="02040502050405020303" pitchFamily="18" charset="0"/>
                  </a:rPr>
                  <a:t>ge?</a:t>
                </a:r>
                <a:endParaRPr lang="en-US" sz="1050" dirty="0">
                  <a:latin typeface="Georgia" panose="02040502050405020303" pitchFamily="18" charset="0"/>
                </a:endParaRPr>
              </a:p>
            </p:txBody>
          </p:sp>
          <p:sp>
            <p:nvSpPr>
              <p:cNvPr id="85" name="TextBox 84">
                <a:extLst>
                  <a:ext uri="{FF2B5EF4-FFF2-40B4-BE49-F238E27FC236}">
                    <a16:creationId xmlns:a16="http://schemas.microsoft.com/office/drawing/2014/main" id="{1BF5DC0F-35B1-4E40-9DBF-6F739A4BF68D}"/>
                  </a:ext>
                </a:extLst>
              </p:cNvPr>
              <p:cNvSpPr txBox="1"/>
              <p:nvPr/>
            </p:nvSpPr>
            <p:spPr>
              <a:xfrm>
                <a:off x="4215640" y="1489510"/>
                <a:ext cx="2321512" cy="692497"/>
              </a:xfrm>
              <a:prstGeom prst="rect">
                <a:avLst/>
              </a:prstGeom>
              <a:noFill/>
            </p:spPr>
            <p:txBody>
              <a:bodyPr wrap="square" rtlCol="0">
                <a:spAutoFit/>
              </a:bodyPr>
              <a:lstStyle/>
              <a:p>
                <a:r>
                  <a:rPr lang="en-US" sz="1100" dirty="0">
                    <a:latin typeface="Georgia" panose="02040502050405020303" pitchFamily="18" charset="0"/>
                  </a:rPr>
                  <a:t>Average age of Survivors was </a:t>
                </a:r>
                <a:r>
                  <a:rPr lang="en-US" sz="1400" b="1" dirty="0">
                    <a:latin typeface="Georgia" panose="02040502050405020303" pitchFamily="18" charset="0"/>
                  </a:rPr>
                  <a:t>27</a:t>
                </a:r>
                <a:r>
                  <a:rPr lang="en-US" sz="1100" dirty="0">
                    <a:latin typeface="Georgia" panose="02040502050405020303" pitchFamily="18" charset="0"/>
                  </a:rPr>
                  <a:t> as compared to the average age of </a:t>
                </a:r>
                <a:r>
                  <a:rPr lang="en-US" sz="1400" b="1" dirty="0">
                    <a:latin typeface="Georgia" panose="02040502050405020303" pitchFamily="18" charset="0"/>
                  </a:rPr>
                  <a:t>30</a:t>
                </a:r>
                <a:r>
                  <a:rPr lang="en-US" sz="1100" dirty="0">
                    <a:latin typeface="Georgia" panose="02040502050405020303" pitchFamily="18" charset="0"/>
                  </a:rPr>
                  <a:t> of Non-Survivors</a:t>
                </a:r>
                <a:endParaRPr lang="en-US" sz="1200" dirty="0">
                  <a:latin typeface="Georgia" panose="02040502050405020303" pitchFamily="18" charset="0"/>
                </a:endParaRPr>
              </a:p>
            </p:txBody>
          </p:sp>
          <p:pic>
            <p:nvPicPr>
              <p:cNvPr id="86" name="Picture 85">
                <a:extLst>
                  <a:ext uri="{FF2B5EF4-FFF2-40B4-BE49-F238E27FC236}">
                    <a16:creationId xmlns:a16="http://schemas.microsoft.com/office/drawing/2014/main" id="{B23333D7-60D2-4176-9D36-15BEBEB0A616}"/>
                  </a:ext>
                </a:extLst>
              </p:cNvPr>
              <p:cNvPicPr>
                <a:picLocks noChangeAspect="1"/>
              </p:cNvPicPr>
              <p:nvPr/>
            </p:nvPicPr>
            <p:blipFill rotWithShape="1">
              <a:blip r:embed="rId10"/>
              <a:srcRect t="7819"/>
              <a:stretch/>
            </p:blipFill>
            <p:spPr>
              <a:xfrm rot="5400000">
                <a:off x="5702071" y="364418"/>
                <a:ext cx="712025" cy="1549164"/>
              </a:xfrm>
              <a:prstGeom prst="rect">
                <a:avLst/>
              </a:prstGeom>
            </p:spPr>
          </p:pic>
          <p:sp>
            <p:nvSpPr>
              <p:cNvPr id="87" name="TextBox 86">
                <a:extLst>
                  <a:ext uri="{FF2B5EF4-FFF2-40B4-BE49-F238E27FC236}">
                    <a16:creationId xmlns:a16="http://schemas.microsoft.com/office/drawing/2014/main" id="{77FED7EF-F4AF-4AF6-9E36-0653008E9E6A}"/>
                  </a:ext>
                </a:extLst>
              </p:cNvPr>
              <p:cNvSpPr txBox="1"/>
              <p:nvPr/>
            </p:nvSpPr>
            <p:spPr>
              <a:xfrm>
                <a:off x="5230250" y="1354117"/>
                <a:ext cx="310348" cy="230832"/>
              </a:xfrm>
              <a:prstGeom prst="rect">
                <a:avLst/>
              </a:prstGeom>
              <a:noFill/>
            </p:spPr>
            <p:txBody>
              <a:bodyPr wrap="square" rtlCol="0">
                <a:spAutoFit/>
              </a:bodyPr>
              <a:lstStyle/>
              <a:p>
                <a:r>
                  <a:rPr lang="en-US" sz="900" b="1" dirty="0">
                    <a:solidFill>
                      <a:schemeClr val="tx1">
                        <a:lumMod val="50000"/>
                        <a:lumOff val="50000"/>
                      </a:schemeClr>
                    </a:solidFill>
                    <a:latin typeface="+mj-lt"/>
                  </a:rPr>
                  <a:t>0</a:t>
                </a:r>
              </a:p>
            </p:txBody>
          </p:sp>
          <p:sp>
            <p:nvSpPr>
              <p:cNvPr id="88" name="TextBox 87">
                <a:extLst>
                  <a:ext uri="{FF2B5EF4-FFF2-40B4-BE49-F238E27FC236}">
                    <a16:creationId xmlns:a16="http://schemas.microsoft.com/office/drawing/2014/main" id="{0BBBFF78-9ABD-4371-B527-30690FE3FC3B}"/>
                  </a:ext>
                </a:extLst>
              </p:cNvPr>
              <p:cNvSpPr txBox="1"/>
              <p:nvPr/>
            </p:nvSpPr>
            <p:spPr>
              <a:xfrm>
                <a:off x="5537623" y="1354117"/>
                <a:ext cx="422799" cy="230832"/>
              </a:xfrm>
              <a:prstGeom prst="rect">
                <a:avLst/>
              </a:prstGeom>
              <a:noFill/>
            </p:spPr>
            <p:txBody>
              <a:bodyPr wrap="square" rtlCol="0">
                <a:spAutoFit/>
              </a:bodyPr>
              <a:lstStyle/>
              <a:p>
                <a:r>
                  <a:rPr lang="en-US" sz="900" b="1" dirty="0">
                    <a:solidFill>
                      <a:schemeClr val="tx1">
                        <a:lumMod val="50000"/>
                        <a:lumOff val="50000"/>
                      </a:schemeClr>
                    </a:solidFill>
                    <a:latin typeface="+mj-lt"/>
                  </a:rPr>
                  <a:t>20</a:t>
                </a:r>
              </a:p>
            </p:txBody>
          </p:sp>
          <p:sp>
            <p:nvSpPr>
              <p:cNvPr id="89" name="TextBox 88">
                <a:extLst>
                  <a:ext uri="{FF2B5EF4-FFF2-40B4-BE49-F238E27FC236}">
                    <a16:creationId xmlns:a16="http://schemas.microsoft.com/office/drawing/2014/main" id="{F6F8C7E2-72F6-4618-A8DA-5851EB39B883}"/>
                  </a:ext>
                </a:extLst>
              </p:cNvPr>
              <p:cNvSpPr txBox="1"/>
              <p:nvPr/>
            </p:nvSpPr>
            <p:spPr>
              <a:xfrm>
                <a:off x="5887526" y="1354117"/>
                <a:ext cx="422799" cy="230832"/>
              </a:xfrm>
              <a:prstGeom prst="rect">
                <a:avLst/>
              </a:prstGeom>
              <a:noFill/>
            </p:spPr>
            <p:txBody>
              <a:bodyPr wrap="square" rtlCol="0">
                <a:spAutoFit/>
              </a:bodyPr>
              <a:lstStyle/>
              <a:p>
                <a:r>
                  <a:rPr lang="en-US" sz="900" b="1" dirty="0">
                    <a:solidFill>
                      <a:schemeClr val="tx1">
                        <a:lumMod val="50000"/>
                        <a:lumOff val="50000"/>
                      </a:schemeClr>
                    </a:solidFill>
                    <a:latin typeface="+mj-lt"/>
                  </a:rPr>
                  <a:t>40</a:t>
                </a:r>
              </a:p>
            </p:txBody>
          </p:sp>
          <p:sp>
            <p:nvSpPr>
              <p:cNvPr id="90" name="TextBox 89">
                <a:extLst>
                  <a:ext uri="{FF2B5EF4-FFF2-40B4-BE49-F238E27FC236}">
                    <a16:creationId xmlns:a16="http://schemas.microsoft.com/office/drawing/2014/main" id="{EB2EAB90-BA60-4E27-907D-FD05E5066DF5}"/>
                  </a:ext>
                </a:extLst>
              </p:cNvPr>
              <p:cNvSpPr txBox="1"/>
              <p:nvPr/>
            </p:nvSpPr>
            <p:spPr>
              <a:xfrm>
                <a:off x="6228583" y="1354117"/>
                <a:ext cx="422799" cy="230832"/>
              </a:xfrm>
              <a:prstGeom prst="rect">
                <a:avLst/>
              </a:prstGeom>
              <a:solidFill>
                <a:schemeClr val="bg1"/>
              </a:solidFill>
            </p:spPr>
            <p:txBody>
              <a:bodyPr wrap="square" rtlCol="0">
                <a:spAutoFit/>
              </a:bodyPr>
              <a:lstStyle/>
              <a:p>
                <a:r>
                  <a:rPr lang="en-US" sz="900" b="1" dirty="0">
                    <a:solidFill>
                      <a:schemeClr val="tx1">
                        <a:lumMod val="50000"/>
                        <a:lumOff val="50000"/>
                      </a:schemeClr>
                    </a:solidFill>
                    <a:latin typeface="+mj-lt"/>
                  </a:rPr>
                  <a:t>60</a:t>
                </a:r>
              </a:p>
            </p:txBody>
          </p:sp>
          <p:sp>
            <p:nvSpPr>
              <p:cNvPr id="91" name="TextBox 90">
                <a:extLst>
                  <a:ext uri="{FF2B5EF4-FFF2-40B4-BE49-F238E27FC236}">
                    <a16:creationId xmlns:a16="http://schemas.microsoft.com/office/drawing/2014/main" id="{48B75B0E-C6ED-4CD2-9DD5-D038667E3D0E}"/>
                  </a:ext>
                </a:extLst>
              </p:cNvPr>
              <p:cNvSpPr txBox="1"/>
              <p:nvPr/>
            </p:nvSpPr>
            <p:spPr>
              <a:xfrm>
                <a:off x="6584951" y="1354117"/>
                <a:ext cx="422799" cy="230832"/>
              </a:xfrm>
              <a:prstGeom prst="rect">
                <a:avLst/>
              </a:prstGeom>
              <a:noFill/>
            </p:spPr>
            <p:txBody>
              <a:bodyPr wrap="square" rtlCol="0">
                <a:spAutoFit/>
              </a:bodyPr>
              <a:lstStyle/>
              <a:p>
                <a:r>
                  <a:rPr lang="en-US" sz="900" b="1" dirty="0">
                    <a:solidFill>
                      <a:schemeClr val="tx1">
                        <a:lumMod val="50000"/>
                        <a:lumOff val="50000"/>
                      </a:schemeClr>
                    </a:solidFill>
                    <a:latin typeface="+mj-lt"/>
                  </a:rPr>
                  <a:t>80</a:t>
                </a:r>
              </a:p>
            </p:txBody>
          </p:sp>
          <p:sp>
            <p:nvSpPr>
              <p:cNvPr id="92" name="TextBox 91">
                <a:extLst>
                  <a:ext uri="{FF2B5EF4-FFF2-40B4-BE49-F238E27FC236}">
                    <a16:creationId xmlns:a16="http://schemas.microsoft.com/office/drawing/2014/main" id="{08064B44-A963-43BF-9B4F-83B8F9316016}"/>
                  </a:ext>
                </a:extLst>
              </p:cNvPr>
              <p:cNvSpPr txBox="1"/>
              <p:nvPr/>
            </p:nvSpPr>
            <p:spPr>
              <a:xfrm>
                <a:off x="5128303" y="916807"/>
                <a:ext cx="310348" cy="230832"/>
              </a:xfrm>
              <a:prstGeom prst="rect">
                <a:avLst/>
              </a:prstGeom>
              <a:noFill/>
            </p:spPr>
            <p:txBody>
              <a:bodyPr wrap="square" rtlCol="0">
                <a:spAutoFit/>
              </a:bodyPr>
              <a:lstStyle/>
              <a:p>
                <a:r>
                  <a:rPr lang="en-US" sz="900" b="1" dirty="0">
                    <a:solidFill>
                      <a:schemeClr val="tx1">
                        <a:lumMod val="50000"/>
                        <a:lumOff val="50000"/>
                      </a:schemeClr>
                    </a:solidFill>
                    <a:latin typeface="Georgia" panose="02040502050405020303" pitchFamily="18" charset="0"/>
                  </a:rPr>
                  <a:t>0</a:t>
                </a:r>
              </a:p>
            </p:txBody>
          </p:sp>
          <p:sp>
            <p:nvSpPr>
              <p:cNvPr id="93" name="TextBox 92">
                <a:extLst>
                  <a:ext uri="{FF2B5EF4-FFF2-40B4-BE49-F238E27FC236}">
                    <a16:creationId xmlns:a16="http://schemas.microsoft.com/office/drawing/2014/main" id="{A22C332B-167E-41E0-80AE-D8ECE80CC756}"/>
                  </a:ext>
                </a:extLst>
              </p:cNvPr>
              <p:cNvSpPr txBox="1"/>
              <p:nvPr/>
            </p:nvSpPr>
            <p:spPr>
              <a:xfrm>
                <a:off x="5138400" y="1066234"/>
                <a:ext cx="310348" cy="230832"/>
              </a:xfrm>
              <a:prstGeom prst="rect">
                <a:avLst/>
              </a:prstGeom>
              <a:noFill/>
            </p:spPr>
            <p:txBody>
              <a:bodyPr wrap="square" rtlCol="0">
                <a:spAutoFit/>
              </a:bodyPr>
              <a:lstStyle/>
              <a:p>
                <a:r>
                  <a:rPr lang="en-US" sz="900" b="1" dirty="0">
                    <a:solidFill>
                      <a:schemeClr val="tx1">
                        <a:lumMod val="50000"/>
                        <a:lumOff val="50000"/>
                      </a:schemeClr>
                    </a:solidFill>
                    <a:latin typeface="Georgia" panose="02040502050405020303" pitchFamily="18" charset="0"/>
                  </a:rPr>
                  <a:t>1</a:t>
                </a:r>
              </a:p>
            </p:txBody>
          </p:sp>
          <p:grpSp>
            <p:nvGrpSpPr>
              <p:cNvPr id="94" name="Group 93">
                <a:extLst>
                  <a:ext uri="{FF2B5EF4-FFF2-40B4-BE49-F238E27FC236}">
                    <a16:creationId xmlns:a16="http://schemas.microsoft.com/office/drawing/2014/main" id="{6B5ED1EC-25B4-4E84-AAF5-6A440C3A210D}"/>
                  </a:ext>
                </a:extLst>
              </p:cNvPr>
              <p:cNvGrpSpPr/>
              <p:nvPr/>
            </p:nvGrpSpPr>
            <p:grpSpPr>
              <a:xfrm>
                <a:off x="4117460" y="750213"/>
                <a:ext cx="1028542" cy="742488"/>
                <a:chOff x="3136004" y="4934918"/>
                <a:chExt cx="1128066" cy="814333"/>
              </a:xfrm>
            </p:grpSpPr>
            <p:pic>
              <p:nvPicPr>
                <p:cNvPr id="95" name="Picture 2" descr="Image result for age icon">
                  <a:extLst>
                    <a:ext uri="{FF2B5EF4-FFF2-40B4-BE49-F238E27FC236}">
                      <a16:creationId xmlns:a16="http://schemas.microsoft.com/office/drawing/2014/main" id="{E605B256-2AB0-40F6-B4CD-3B4E504B2C1C}"/>
                    </a:ext>
                  </a:extLst>
                </p:cNvPr>
                <p:cNvPicPr>
                  <a:picLocks noChangeAspect="1" noChangeArrowheads="1"/>
                </p:cNvPicPr>
                <p:nvPr/>
              </p:nvPicPr>
              <p:blipFill rotWithShape="1">
                <a:blip r:embed="rId11">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26461" t="7655" r="60237" b="24931"/>
                <a:stretch/>
              </p:blipFill>
              <p:spPr bwMode="auto">
                <a:xfrm>
                  <a:off x="3136004" y="4934918"/>
                  <a:ext cx="399227" cy="795683"/>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Image result for age icon">
                  <a:extLst>
                    <a:ext uri="{FF2B5EF4-FFF2-40B4-BE49-F238E27FC236}">
                      <a16:creationId xmlns:a16="http://schemas.microsoft.com/office/drawing/2014/main" id="{DF2E2EE6-1F24-4F6E-AA5C-C74D600D5029}"/>
                    </a:ext>
                  </a:extLst>
                </p:cNvPr>
                <p:cNvPicPr>
                  <a:picLocks noChangeAspect="1" noChangeArrowheads="1"/>
                </p:cNvPicPr>
                <p:nvPr/>
              </p:nvPicPr>
              <p:blipFill rotWithShape="1">
                <a:blip r:embed="rId11">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55477" t="7655" r="30564" b="24931"/>
                <a:stretch/>
              </p:blipFill>
              <p:spPr bwMode="auto">
                <a:xfrm>
                  <a:off x="3461863" y="4953568"/>
                  <a:ext cx="418952" cy="795683"/>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Image result for age icon">
                  <a:extLst>
                    <a:ext uri="{FF2B5EF4-FFF2-40B4-BE49-F238E27FC236}">
                      <a16:creationId xmlns:a16="http://schemas.microsoft.com/office/drawing/2014/main" id="{29D4EAFC-0CAD-4182-8170-CDC04054B6B0}"/>
                    </a:ext>
                  </a:extLst>
                </p:cNvPr>
                <p:cNvPicPr>
                  <a:picLocks noChangeAspect="1" noChangeArrowheads="1"/>
                </p:cNvPicPr>
                <p:nvPr/>
              </p:nvPicPr>
              <p:blipFill rotWithShape="1">
                <a:blip r:embed="rId11">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68909" t="7655" r="15025" b="24931"/>
                <a:stretch/>
              </p:blipFill>
              <p:spPr bwMode="auto">
                <a:xfrm>
                  <a:off x="3781887" y="4953568"/>
                  <a:ext cx="482183" cy="795683"/>
                </a:xfrm>
                <a:prstGeom prst="rect">
                  <a:avLst/>
                </a:prstGeom>
                <a:noFill/>
                <a:extLst>
                  <a:ext uri="{909E8E84-426E-40DD-AFC4-6F175D3DCCD1}">
                    <a14:hiddenFill xmlns:a14="http://schemas.microsoft.com/office/drawing/2010/main">
                      <a:solidFill>
                        <a:srgbClr val="FFFFFF"/>
                      </a:solidFill>
                    </a14:hiddenFill>
                  </a:ext>
                </a:extLst>
              </p:spPr>
            </p:pic>
          </p:grpSp>
        </p:grpSp>
      </p:grpSp>
      <p:grpSp>
        <p:nvGrpSpPr>
          <p:cNvPr id="23" name="Group 22">
            <a:extLst>
              <a:ext uri="{FF2B5EF4-FFF2-40B4-BE49-F238E27FC236}">
                <a16:creationId xmlns:a16="http://schemas.microsoft.com/office/drawing/2014/main" id="{58B432ED-4A10-4968-861A-F001C697C5EC}"/>
              </a:ext>
            </a:extLst>
          </p:cNvPr>
          <p:cNvGrpSpPr/>
          <p:nvPr/>
        </p:nvGrpSpPr>
        <p:grpSpPr>
          <a:xfrm>
            <a:off x="172160" y="4485788"/>
            <a:ext cx="7133755" cy="2046496"/>
            <a:chOff x="5083169" y="1280257"/>
            <a:chExt cx="7234489" cy="2075394"/>
          </a:xfrm>
        </p:grpSpPr>
        <p:pic>
          <p:nvPicPr>
            <p:cNvPr id="22" name="Picture 21" descr="A picture containing sitting&#10;&#10;Description generated with high confidence">
              <a:extLst>
                <a:ext uri="{FF2B5EF4-FFF2-40B4-BE49-F238E27FC236}">
                  <a16:creationId xmlns:a16="http://schemas.microsoft.com/office/drawing/2014/main" id="{8D99DE34-5174-4EB9-8578-0B5735A92C0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83169" y="1280257"/>
              <a:ext cx="7234489" cy="2075394"/>
            </a:xfrm>
            <a:prstGeom prst="rect">
              <a:avLst/>
            </a:prstGeom>
          </p:spPr>
        </p:pic>
        <p:pic>
          <p:nvPicPr>
            <p:cNvPr id="15" name="Picture 14">
              <a:extLst>
                <a:ext uri="{FF2B5EF4-FFF2-40B4-BE49-F238E27FC236}">
                  <a16:creationId xmlns:a16="http://schemas.microsoft.com/office/drawing/2014/main" id="{84AF8132-503B-4B81-A35C-A45F6CB84889}"/>
                </a:ext>
              </a:extLst>
            </p:cNvPr>
            <p:cNvPicPr>
              <a:picLocks noChangeAspect="1"/>
            </p:cNvPicPr>
            <p:nvPr/>
          </p:nvPicPr>
          <p:blipFill rotWithShape="1">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l="30883" r="14979" b="61411"/>
            <a:stretch/>
          </p:blipFill>
          <p:spPr>
            <a:xfrm flipH="1">
              <a:off x="9839520" y="1565639"/>
              <a:ext cx="276643" cy="304233"/>
            </a:xfrm>
            <a:prstGeom prst="rect">
              <a:avLst/>
            </a:prstGeom>
          </p:spPr>
        </p:pic>
        <p:pic>
          <p:nvPicPr>
            <p:cNvPr id="81" name="Picture 80">
              <a:extLst>
                <a:ext uri="{FF2B5EF4-FFF2-40B4-BE49-F238E27FC236}">
                  <a16:creationId xmlns:a16="http://schemas.microsoft.com/office/drawing/2014/main" id="{54BEF987-DA87-4EBE-9330-1AF63535F28B}"/>
                </a:ext>
              </a:extLst>
            </p:cNvPr>
            <p:cNvPicPr>
              <a:picLocks noChangeAspect="1"/>
            </p:cNvPicPr>
            <p:nvPr/>
          </p:nvPicPr>
          <p:blipFill rotWithShape="1">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l="30883" r="14979" b="61411"/>
            <a:stretch/>
          </p:blipFill>
          <p:spPr>
            <a:xfrm rot="21148290" flipH="1">
              <a:off x="7972755" y="1582451"/>
              <a:ext cx="276644" cy="304233"/>
            </a:xfrm>
            <a:prstGeom prst="rect">
              <a:avLst/>
            </a:prstGeom>
          </p:spPr>
        </p:pic>
        <p:pic>
          <p:nvPicPr>
            <p:cNvPr id="82" name="Picture 81">
              <a:extLst>
                <a:ext uri="{FF2B5EF4-FFF2-40B4-BE49-F238E27FC236}">
                  <a16:creationId xmlns:a16="http://schemas.microsoft.com/office/drawing/2014/main" id="{05F1EA0B-6018-4E10-8394-1C1DF79F27DE}"/>
                </a:ext>
              </a:extLst>
            </p:cNvPr>
            <p:cNvPicPr>
              <a:picLocks noChangeAspect="1"/>
            </p:cNvPicPr>
            <p:nvPr/>
          </p:nvPicPr>
          <p:blipFill rotWithShape="1">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l="30883" r="14979" b="61411"/>
            <a:stretch/>
          </p:blipFill>
          <p:spPr>
            <a:xfrm rot="21148290" flipH="1">
              <a:off x="7106243" y="1601073"/>
              <a:ext cx="276644" cy="304233"/>
            </a:xfrm>
            <a:prstGeom prst="rect">
              <a:avLst/>
            </a:prstGeom>
          </p:spPr>
        </p:pic>
        <p:pic>
          <p:nvPicPr>
            <p:cNvPr id="111" name="Picture 110">
              <a:extLst>
                <a:ext uri="{FF2B5EF4-FFF2-40B4-BE49-F238E27FC236}">
                  <a16:creationId xmlns:a16="http://schemas.microsoft.com/office/drawing/2014/main" id="{BDDDD3DC-B442-4682-AD9C-040BF9071E70}"/>
                </a:ext>
              </a:extLst>
            </p:cNvPr>
            <p:cNvPicPr>
              <a:picLocks noChangeAspect="1"/>
            </p:cNvPicPr>
            <p:nvPr/>
          </p:nvPicPr>
          <p:blipFill rotWithShape="1">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l="30883" r="14979" b="61411"/>
            <a:stretch/>
          </p:blipFill>
          <p:spPr>
            <a:xfrm rot="21148290" flipH="1">
              <a:off x="8909674" y="1574445"/>
              <a:ext cx="276644" cy="304233"/>
            </a:xfrm>
            <a:prstGeom prst="rect">
              <a:avLst/>
            </a:prstGeom>
          </p:spPr>
        </p:pic>
      </p:grpSp>
      <p:pic>
        <p:nvPicPr>
          <p:cNvPr id="20" name="Picture 19" descr="A picture containing sky, water, outdoor, nature&#10;&#10;Description generated with very high confidence">
            <a:extLst>
              <a:ext uri="{FF2B5EF4-FFF2-40B4-BE49-F238E27FC236}">
                <a16:creationId xmlns:a16="http://schemas.microsoft.com/office/drawing/2014/main" id="{C11AA1E5-9AC1-4272-BC03-22890C32FD8E}"/>
              </a:ext>
            </a:extLst>
          </p:cNvPr>
          <p:cNvPicPr>
            <a:picLocks noChangeAspect="1"/>
          </p:cNvPicPr>
          <p:nvPr/>
        </p:nvPicPr>
        <p:blipFill rotWithShape="1">
          <a:blip r:embed="rId2">
            <a:extLst>
              <a:ext uri="{28A0092B-C50C-407E-A947-70E740481C1C}">
                <a14:useLocalDpi xmlns:a14="http://schemas.microsoft.com/office/drawing/2010/main" val="0"/>
              </a:ext>
            </a:extLst>
          </a:blip>
          <a:srcRect l="5215" b="20600"/>
          <a:stretch/>
        </p:blipFill>
        <p:spPr>
          <a:xfrm>
            <a:off x="9507984" y="4798305"/>
            <a:ext cx="2684016" cy="2051001"/>
          </a:xfrm>
          <a:prstGeom prst="rect">
            <a:avLst/>
          </a:prstGeom>
        </p:spPr>
      </p:pic>
      <p:grpSp>
        <p:nvGrpSpPr>
          <p:cNvPr id="31" name="Group 30">
            <a:extLst>
              <a:ext uri="{FF2B5EF4-FFF2-40B4-BE49-F238E27FC236}">
                <a16:creationId xmlns:a16="http://schemas.microsoft.com/office/drawing/2014/main" id="{FADB638F-6404-4B78-BD0F-EC15A2A5CE1D}"/>
              </a:ext>
            </a:extLst>
          </p:cNvPr>
          <p:cNvGrpSpPr/>
          <p:nvPr/>
        </p:nvGrpSpPr>
        <p:grpSpPr>
          <a:xfrm>
            <a:off x="7018932" y="1405705"/>
            <a:ext cx="5021305" cy="3593911"/>
            <a:chOff x="7164188" y="863501"/>
            <a:chExt cx="5021305" cy="3593911"/>
          </a:xfrm>
        </p:grpSpPr>
        <p:sp>
          <p:nvSpPr>
            <p:cNvPr id="30" name="TextBox 29">
              <a:extLst>
                <a:ext uri="{FF2B5EF4-FFF2-40B4-BE49-F238E27FC236}">
                  <a16:creationId xmlns:a16="http://schemas.microsoft.com/office/drawing/2014/main" id="{4539A105-8B85-4EC8-A51C-C61316593D95}"/>
                </a:ext>
              </a:extLst>
            </p:cNvPr>
            <p:cNvSpPr txBox="1"/>
            <p:nvPr/>
          </p:nvSpPr>
          <p:spPr>
            <a:xfrm>
              <a:off x="7169271" y="863501"/>
              <a:ext cx="1407951" cy="438582"/>
            </a:xfrm>
            <a:prstGeom prst="rect">
              <a:avLst/>
            </a:prstGeom>
            <a:noFill/>
          </p:spPr>
          <p:txBody>
            <a:bodyPr wrap="square" rtlCol="0">
              <a:spAutoFit/>
            </a:bodyPr>
            <a:lstStyle/>
            <a:p>
              <a:r>
                <a:rPr lang="en-US" sz="1100" b="1" dirty="0">
                  <a:latin typeface="Georgia" panose="02040502050405020303" pitchFamily="18" charset="0"/>
                </a:rPr>
                <a:t>Data</a:t>
              </a:r>
              <a:r>
                <a:rPr lang="en-US" sz="1200" b="1" dirty="0">
                  <a:latin typeface="Georgia" panose="02040502050405020303" pitchFamily="18" charset="0"/>
                </a:rPr>
                <a:t> Ingestion</a:t>
              </a:r>
            </a:p>
            <a:p>
              <a:r>
                <a:rPr lang="en-US" sz="1000" dirty="0">
                  <a:latin typeface="Georgia" panose="02040502050405020303" pitchFamily="18" charset="0"/>
                </a:rPr>
                <a:t>Kaggle Dataset</a:t>
              </a:r>
              <a:endParaRPr lang="en-US" sz="1200" dirty="0">
                <a:latin typeface="Georgia" panose="02040502050405020303" pitchFamily="18" charset="0"/>
              </a:endParaRPr>
            </a:p>
          </p:txBody>
        </p:sp>
        <p:sp>
          <p:nvSpPr>
            <p:cNvPr id="125" name="TextBox 124">
              <a:extLst>
                <a:ext uri="{FF2B5EF4-FFF2-40B4-BE49-F238E27FC236}">
                  <a16:creationId xmlns:a16="http://schemas.microsoft.com/office/drawing/2014/main" id="{9F9E80E7-E873-4E0D-AD25-208B6E245F97}"/>
                </a:ext>
              </a:extLst>
            </p:cNvPr>
            <p:cNvSpPr txBox="1"/>
            <p:nvPr/>
          </p:nvSpPr>
          <p:spPr>
            <a:xfrm>
              <a:off x="10543011" y="2149472"/>
              <a:ext cx="1555752" cy="738664"/>
            </a:xfrm>
            <a:prstGeom prst="rect">
              <a:avLst/>
            </a:prstGeom>
            <a:noFill/>
          </p:spPr>
          <p:txBody>
            <a:bodyPr wrap="square" rtlCol="0">
              <a:spAutoFit/>
            </a:bodyPr>
            <a:lstStyle/>
            <a:p>
              <a:pPr algn="just"/>
              <a:r>
                <a:rPr lang="en-US" sz="1100" b="1" dirty="0">
                  <a:latin typeface="Georgia" panose="02040502050405020303" pitchFamily="18" charset="0"/>
                </a:rPr>
                <a:t>Feature Selection</a:t>
              </a:r>
            </a:p>
            <a:p>
              <a:pPr algn="just"/>
              <a:r>
                <a:rPr lang="en-US" sz="1000" dirty="0">
                  <a:latin typeface="Georgia" panose="02040502050405020303" pitchFamily="18" charset="0"/>
                </a:rPr>
                <a:t>Selected </a:t>
              </a:r>
              <a:r>
                <a:rPr lang="en-US" sz="1000" i="1" dirty="0">
                  <a:latin typeface="Georgia" panose="02040502050405020303" pitchFamily="18" charset="0"/>
                </a:rPr>
                <a:t>Pclass, Gender, Age and Family</a:t>
              </a:r>
              <a:r>
                <a:rPr lang="en-US" sz="1000" dirty="0">
                  <a:latin typeface="Georgia" panose="02040502050405020303" pitchFamily="18" charset="0"/>
                </a:rPr>
                <a:t> based on </a:t>
              </a:r>
              <a:r>
                <a:rPr lang="en-US" sz="1000" i="1" dirty="0">
                  <a:latin typeface="Georgia" panose="02040502050405020303" pitchFamily="18" charset="0"/>
                </a:rPr>
                <a:t>Stepwise Regression</a:t>
              </a:r>
              <a:endParaRPr lang="en-US" sz="1000" dirty="0">
                <a:latin typeface="Georgia" panose="02040502050405020303" pitchFamily="18" charset="0"/>
              </a:endParaRPr>
            </a:p>
          </p:txBody>
        </p:sp>
        <p:pic>
          <p:nvPicPr>
            <p:cNvPr id="127" name="Picture 126">
              <a:extLst>
                <a:ext uri="{FF2B5EF4-FFF2-40B4-BE49-F238E27FC236}">
                  <a16:creationId xmlns:a16="http://schemas.microsoft.com/office/drawing/2014/main" id="{AE7FA660-1CCE-4C4C-BA0F-DC76AC10F303}"/>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8324" r="79524" b="66338"/>
            <a:stretch/>
          </p:blipFill>
          <p:spPr>
            <a:xfrm rot="5400000">
              <a:off x="8544861" y="1750706"/>
              <a:ext cx="325816" cy="485402"/>
            </a:xfrm>
            <a:prstGeom prst="rect">
              <a:avLst/>
            </a:prstGeom>
          </p:spPr>
        </p:pic>
        <p:pic>
          <p:nvPicPr>
            <p:cNvPr id="129" name="Picture 128">
              <a:extLst>
                <a:ext uri="{FF2B5EF4-FFF2-40B4-BE49-F238E27FC236}">
                  <a16:creationId xmlns:a16="http://schemas.microsoft.com/office/drawing/2014/main" id="{458E97C5-186A-439B-A840-6D63ED988110}"/>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12731" t="34141" r="75613" b="50000"/>
            <a:stretch/>
          </p:blipFill>
          <p:spPr>
            <a:xfrm flipH="1">
              <a:off x="9391432" y="944354"/>
              <a:ext cx="312518" cy="330251"/>
            </a:xfrm>
            <a:prstGeom prst="rect">
              <a:avLst/>
            </a:prstGeom>
          </p:spPr>
        </p:pic>
        <p:pic>
          <p:nvPicPr>
            <p:cNvPr id="130" name="Picture 129">
              <a:extLst>
                <a:ext uri="{FF2B5EF4-FFF2-40B4-BE49-F238E27FC236}">
                  <a16:creationId xmlns:a16="http://schemas.microsoft.com/office/drawing/2014/main" id="{419C0031-A34D-48A2-863D-317B14CE146F}"/>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48546" t="77967" r="36822"/>
            <a:stretch/>
          </p:blipFill>
          <p:spPr>
            <a:xfrm rot="16200000" flipH="1">
              <a:off x="9017473" y="835622"/>
              <a:ext cx="392309" cy="458804"/>
            </a:xfrm>
            <a:prstGeom prst="rect">
              <a:avLst/>
            </a:prstGeom>
          </p:spPr>
        </p:pic>
        <p:pic>
          <p:nvPicPr>
            <p:cNvPr id="132" name="Picture 131">
              <a:extLst>
                <a:ext uri="{FF2B5EF4-FFF2-40B4-BE49-F238E27FC236}">
                  <a16:creationId xmlns:a16="http://schemas.microsoft.com/office/drawing/2014/main" id="{FC15CA33-8FE5-45D0-9A4C-88163D3BB310}"/>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64052" t="76769" r="22556" b="-79"/>
            <a:stretch/>
          </p:blipFill>
          <p:spPr>
            <a:xfrm rot="16200000">
              <a:off x="8926128" y="1776210"/>
              <a:ext cx="359063" cy="485400"/>
            </a:xfrm>
            <a:prstGeom prst="rect">
              <a:avLst/>
            </a:prstGeom>
          </p:spPr>
        </p:pic>
        <p:pic>
          <p:nvPicPr>
            <p:cNvPr id="133" name="Picture 132">
              <a:extLst>
                <a:ext uri="{FF2B5EF4-FFF2-40B4-BE49-F238E27FC236}">
                  <a16:creationId xmlns:a16="http://schemas.microsoft.com/office/drawing/2014/main" id="{FBCD7FA6-7AF2-4329-A064-4361974BCAAA}"/>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38911" t="62614" r="49929" b="14715"/>
            <a:stretch/>
          </p:blipFill>
          <p:spPr>
            <a:xfrm rot="5400000">
              <a:off x="9807870" y="1255374"/>
              <a:ext cx="299220" cy="472102"/>
            </a:xfrm>
            <a:prstGeom prst="rect">
              <a:avLst/>
            </a:prstGeom>
          </p:spPr>
        </p:pic>
        <p:pic>
          <p:nvPicPr>
            <p:cNvPr id="135" name="Picture 134">
              <a:extLst>
                <a:ext uri="{FF2B5EF4-FFF2-40B4-BE49-F238E27FC236}">
                  <a16:creationId xmlns:a16="http://schemas.microsoft.com/office/drawing/2014/main" id="{8A5535DB-CF03-4965-A356-B43B5EFD3B01}"/>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8324" r="79524" b="66338"/>
            <a:stretch/>
          </p:blipFill>
          <p:spPr>
            <a:xfrm rot="5400000">
              <a:off x="10194839" y="1232683"/>
              <a:ext cx="325816" cy="485402"/>
            </a:xfrm>
            <a:prstGeom prst="rect">
              <a:avLst/>
            </a:prstGeom>
          </p:spPr>
        </p:pic>
        <p:sp>
          <p:nvSpPr>
            <p:cNvPr id="136" name="TextBox 135">
              <a:extLst>
                <a:ext uri="{FF2B5EF4-FFF2-40B4-BE49-F238E27FC236}">
                  <a16:creationId xmlns:a16="http://schemas.microsoft.com/office/drawing/2014/main" id="{D621AF43-2399-4A52-BAC3-C703C4247BDA}"/>
                </a:ext>
              </a:extLst>
            </p:cNvPr>
            <p:cNvSpPr txBox="1"/>
            <p:nvPr/>
          </p:nvSpPr>
          <p:spPr>
            <a:xfrm>
              <a:off x="10543011" y="933724"/>
              <a:ext cx="1555751" cy="1077218"/>
            </a:xfrm>
            <a:prstGeom prst="rect">
              <a:avLst/>
            </a:prstGeom>
            <a:noFill/>
          </p:spPr>
          <p:txBody>
            <a:bodyPr wrap="square" rtlCol="0">
              <a:spAutoFit/>
            </a:bodyPr>
            <a:lstStyle/>
            <a:p>
              <a:r>
                <a:rPr lang="en-US" sz="1100" b="1" dirty="0">
                  <a:latin typeface="Georgia" panose="02040502050405020303" pitchFamily="18" charset="0"/>
                </a:rPr>
                <a:t>Missing Value Treatment</a:t>
              </a:r>
            </a:p>
            <a:p>
              <a:r>
                <a:rPr lang="en-US" sz="1000" dirty="0">
                  <a:latin typeface="Georgia" panose="02040502050405020303" pitchFamily="18" charset="0"/>
                </a:rPr>
                <a:t>Treated missing values of Age using </a:t>
              </a:r>
              <a:r>
                <a:rPr lang="en-US" sz="1000" i="1" dirty="0">
                  <a:latin typeface="Georgia" panose="02040502050405020303" pitchFamily="18" charset="0"/>
                </a:rPr>
                <a:t>Predictive Mean Matching</a:t>
              </a:r>
              <a:r>
                <a:rPr lang="en-US" sz="1000" dirty="0">
                  <a:latin typeface="Georgia" panose="02040502050405020303" pitchFamily="18" charset="0"/>
                </a:rPr>
                <a:t> method in the </a:t>
              </a:r>
              <a:r>
                <a:rPr lang="en-US" sz="1000" i="1" dirty="0">
                  <a:latin typeface="Georgia" panose="02040502050405020303" pitchFamily="18" charset="0"/>
                </a:rPr>
                <a:t>MICE</a:t>
              </a:r>
              <a:r>
                <a:rPr lang="en-US" sz="1000" dirty="0">
                  <a:latin typeface="Georgia" panose="02040502050405020303" pitchFamily="18" charset="0"/>
                </a:rPr>
                <a:t> package</a:t>
              </a:r>
            </a:p>
          </p:txBody>
        </p:sp>
        <p:pic>
          <p:nvPicPr>
            <p:cNvPr id="137" name="Picture 136">
              <a:extLst>
                <a:ext uri="{FF2B5EF4-FFF2-40B4-BE49-F238E27FC236}">
                  <a16:creationId xmlns:a16="http://schemas.microsoft.com/office/drawing/2014/main" id="{B675C35A-C384-4811-B1BE-C10F6788F9FC}"/>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44143" r="38497" b="68813"/>
            <a:stretch/>
          </p:blipFill>
          <p:spPr>
            <a:xfrm flipH="1">
              <a:off x="9403996" y="1174753"/>
              <a:ext cx="465452" cy="649437"/>
            </a:xfrm>
            <a:prstGeom prst="rect">
              <a:avLst/>
            </a:prstGeom>
          </p:spPr>
        </p:pic>
        <p:pic>
          <p:nvPicPr>
            <p:cNvPr id="138" name="Picture 137">
              <a:extLst>
                <a:ext uri="{FF2B5EF4-FFF2-40B4-BE49-F238E27FC236}">
                  <a16:creationId xmlns:a16="http://schemas.microsoft.com/office/drawing/2014/main" id="{89109B65-F86D-4990-B646-4EF87FB78A15}"/>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8324" r="79524" b="66338"/>
            <a:stretch/>
          </p:blipFill>
          <p:spPr>
            <a:xfrm rot="5400000">
              <a:off x="8593690" y="814424"/>
              <a:ext cx="325816" cy="564415"/>
            </a:xfrm>
            <a:prstGeom prst="rect">
              <a:avLst/>
            </a:prstGeom>
          </p:spPr>
        </p:pic>
        <p:pic>
          <p:nvPicPr>
            <p:cNvPr id="139" name="Picture 138">
              <a:extLst>
                <a:ext uri="{FF2B5EF4-FFF2-40B4-BE49-F238E27FC236}">
                  <a16:creationId xmlns:a16="http://schemas.microsoft.com/office/drawing/2014/main" id="{F331E3B3-A73F-4EE8-A889-6F598717CA3C}"/>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44143" r="38497" b="68813"/>
            <a:stretch/>
          </p:blipFill>
          <p:spPr>
            <a:xfrm>
              <a:off x="9280322" y="1681736"/>
              <a:ext cx="465452" cy="649437"/>
            </a:xfrm>
            <a:prstGeom prst="rect">
              <a:avLst/>
            </a:prstGeom>
          </p:spPr>
        </p:pic>
        <p:pic>
          <p:nvPicPr>
            <p:cNvPr id="140" name="Picture 139">
              <a:extLst>
                <a:ext uri="{FF2B5EF4-FFF2-40B4-BE49-F238E27FC236}">
                  <a16:creationId xmlns:a16="http://schemas.microsoft.com/office/drawing/2014/main" id="{46259F1F-D689-416E-8080-7EBAC4D07049}"/>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44143" r="38497" b="68813"/>
            <a:stretch/>
          </p:blipFill>
          <p:spPr>
            <a:xfrm flipH="1">
              <a:off x="9403996" y="2189457"/>
              <a:ext cx="465452" cy="649437"/>
            </a:xfrm>
            <a:prstGeom prst="rect">
              <a:avLst/>
            </a:prstGeom>
          </p:spPr>
        </p:pic>
        <p:pic>
          <p:nvPicPr>
            <p:cNvPr id="141" name="Picture 140">
              <a:extLst>
                <a:ext uri="{FF2B5EF4-FFF2-40B4-BE49-F238E27FC236}">
                  <a16:creationId xmlns:a16="http://schemas.microsoft.com/office/drawing/2014/main" id="{1C5BBE3C-0160-44CA-B4F1-D979F5C18D97}"/>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48546" t="77967" r="36822"/>
            <a:stretch/>
          </p:blipFill>
          <p:spPr>
            <a:xfrm rot="16200000" flipH="1">
              <a:off x="9796968" y="2249456"/>
              <a:ext cx="392309" cy="458804"/>
            </a:xfrm>
            <a:prstGeom prst="rect">
              <a:avLst/>
            </a:prstGeom>
          </p:spPr>
        </p:pic>
        <p:pic>
          <p:nvPicPr>
            <p:cNvPr id="142" name="Picture 141">
              <a:extLst>
                <a:ext uri="{FF2B5EF4-FFF2-40B4-BE49-F238E27FC236}">
                  <a16:creationId xmlns:a16="http://schemas.microsoft.com/office/drawing/2014/main" id="{2C33BCDB-39C9-472F-9D1D-DF3622C021A4}"/>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8324" r="79524" b="66338"/>
            <a:stretch/>
          </p:blipFill>
          <p:spPr>
            <a:xfrm rot="5400000">
              <a:off x="10221473" y="2260527"/>
              <a:ext cx="325816" cy="485402"/>
            </a:xfrm>
            <a:prstGeom prst="rect">
              <a:avLst/>
            </a:prstGeom>
          </p:spPr>
        </p:pic>
        <p:sp>
          <p:nvSpPr>
            <p:cNvPr id="143" name="TextBox 142">
              <a:extLst>
                <a:ext uri="{FF2B5EF4-FFF2-40B4-BE49-F238E27FC236}">
                  <a16:creationId xmlns:a16="http://schemas.microsoft.com/office/drawing/2014/main" id="{6CA9DCFE-1BB5-4021-9234-E5EF18DFEEB6}"/>
                </a:ext>
              </a:extLst>
            </p:cNvPr>
            <p:cNvSpPr txBox="1"/>
            <p:nvPr/>
          </p:nvSpPr>
          <p:spPr>
            <a:xfrm>
              <a:off x="7164771" y="1572903"/>
              <a:ext cx="1478594" cy="923330"/>
            </a:xfrm>
            <a:prstGeom prst="rect">
              <a:avLst/>
            </a:prstGeom>
            <a:noFill/>
          </p:spPr>
          <p:txBody>
            <a:bodyPr wrap="square" rtlCol="0">
              <a:spAutoFit/>
            </a:bodyPr>
            <a:lstStyle/>
            <a:p>
              <a:r>
                <a:rPr lang="en-US" sz="1100" b="1" dirty="0">
                  <a:latin typeface="Georgia" panose="02040502050405020303" pitchFamily="18" charset="0"/>
                </a:rPr>
                <a:t>Exploratory Data Analysis</a:t>
              </a:r>
            </a:p>
            <a:p>
              <a:r>
                <a:rPr lang="en-US" sz="1000" dirty="0">
                  <a:latin typeface="Georgia" panose="02040502050405020303" pitchFamily="18" charset="0"/>
                </a:rPr>
                <a:t>Check the relationship of the dependent variable to the features</a:t>
              </a:r>
              <a:endParaRPr lang="en-US" sz="1200" dirty="0">
                <a:latin typeface="Georgia" panose="02040502050405020303" pitchFamily="18" charset="0"/>
              </a:endParaRPr>
            </a:p>
          </p:txBody>
        </p:sp>
        <p:sp>
          <p:nvSpPr>
            <p:cNvPr id="148" name="TextBox 147">
              <a:extLst>
                <a:ext uri="{FF2B5EF4-FFF2-40B4-BE49-F238E27FC236}">
                  <a16:creationId xmlns:a16="http://schemas.microsoft.com/office/drawing/2014/main" id="{526B2C53-D56D-4702-8980-5273D6ACAE0A}"/>
                </a:ext>
              </a:extLst>
            </p:cNvPr>
            <p:cNvSpPr txBox="1"/>
            <p:nvPr/>
          </p:nvSpPr>
          <p:spPr>
            <a:xfrm>
              <a:off x="7164188" y="2772268"/>
              <a:ext cx="1399162" cy="1354217"/>
            </a:xfrm>
            <a:prstGeom prst="rect">
              <a:avLst/>
            </a:prstGeom>
            <a:noFill/>
          </p:spPr>
          <p:txBody>
            <a:bodyPr wrap="square" rtlCol="0">
              <a:spAutoFit/>
            </a:bodyPr>
            <a:lstStyle/>
            <a:p>
              <a:r>
                <a:rPr lang="en-US" sz="1100" b="1" dirty="0">
                  <a:latin typeface="Georgia" panose="02040502050405020303" pitchFamily="18" charset="0"/>
                </a:rPr>
                <a:t>Model Building</a:t>
              </a:r>
            </a:p>
            <a:p>
              <a:r>
                <a:rPr lang="en-US" sz="1000" dirty="0">
                  <a:latin typeface="Georgia" panose="02040502050405020303" pitchFamily="18" charset="0"/>
                </a:rPr>
                <a:t>Built an </a:t>
              </a:r>
              <a:r>
                <a:rPr lang="en-US" sz="1000" i="1" dirty="0">
                  <a:latin typeface="Georgia" panose="02040502050405020303" pitchFamily="18" charset="0"/>
                </a:rPr>
                <a:t>ensemble model </a:t>
              </a:r>
              <a:r>
                <a:rPr lang="en-US" sz="1000" dirty="0">
                  <a:latin typeface="Georgia" panose="02040502050405020303" pitchFamily="18" charset="0"/>
                </a:rPr>
                <a:t>taking inputs from 5 classification models namely –</a:t>
              </a:r>
              <a:r>
                <a:rPr lang="en-US" sz="1000" i="1" dirty="0">
                  <a:latin typeface="Georgia" panose="02040502050405020303" pitchFamily="18" charset="0"/>
                </a:rPr>
                <a:t>Random Forest, KNN, SVM, Logistic Regression and LDA</a:t>
              </a:r>
              <a:endParaRPr lang="en-US" sz="1200" i="1" dirty="0">
                <a:latin typeface="Georgia" panose="02040502050405020303" pitchFamily="18" charset="0"/>
              </a:endParaRPr>
            </a:p>
          </p:txBody>
        </p:sp>
        <p:pic>
          <p:nvPicPr>
            <p:cNvPr id="149" name="Picture 148">
              <a:extLst>
                <a:ext uri="{FF2B5EF4-FFF2-40B4-BE49-F238E27FC236}">
                  <a16:creationId xmlns:a16="http://schemas.microsoft.com/office/drawing/2014/main" id="{55367A99-6CBB-4DA2-9670-3C4E9329CE0C}"/>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38911" t="62614" r="49929" b="14715"/>
            <a:stretch/>
          </p:blipFill>
          <p:spPr>
            <a:xfrm rot="5400000">
              <a:off x="8970942" y="3216696"/>
              <a:ext cx="299220" cy="472102"/>
            </a:xfrm>
            <a:prstGeom prst="rect">
              <a:avLst/>
            </a:prstGeom>
          </p:spPr>
        </p:pic>
        <p:pic>
          <p:nvPicPr>
            <p:cNvPr id="150" name="Picture 149">
              <a:extLst>
                <a:ext uri="{FF2B5EF4-FFF2-40B4-BE49-F238E27FC236}">
                  <a16:creationId xmlns:a16="http://schemas.microsoft.com/office/drawing/2014/main" id="{DE35B284-6C3F-4796-BC2E-E455143E5924}"/>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8324" r="79524" b="66338"/>
            <a:stretch/>
          </p:blipFill>
          <p:spPr>
            <a:xfrm rot="5400000">
              <a:off x="8542882" y="3184868"/>
              <a:ext cx="325816" cy="485402"/>
            </a:xfrm>
            <a:prstGeom prst="rect">
              <a:avLst/>
            </a:prstGeom>
          </p:spPr>
        </p:pic>
        <p:pic>
          <p:nvPicPr>
            <p:cNvPr id="153" name="Picture 152">
              <a:extLst>
                <a:ext uri="{FF2B5EF4-FFF2-40B4-BE49-F238E27FC236}">
                  <a16:creationId xmlns:a16="http://schemas.microsoft.com/office/drawing/2014/main" id="{B0858834-7786-4F22-A421-E222460A1860}"/>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8324" r="79524" b="66338"/>
            <a:stretch/>
          </p:blipFill>
          <p:spPr>
            <a:xfrm rot="5400000">
              <a:off x="10209098" y="3221984"/>
              <a:ext cx="325816" cy="456884"/>
            </a:xfrm>
            <a:prstGeom prst="rect">
              <a:avLst/>
            </a:prstGeom>
          </p:spPr>
        </p:pic>
        <p:pic>
          <p:nvPicPr>
            <p:cNvPr id="154" name="Picture 153">
              <a:extLst>
                <a:ext uri="{FF2B5EF4-FFF2-40B4-BE49-F238E27FC236}">
                  <a16:creationId xmlns:a16="http://schemas.microsoft.com/office/drawing/2014/main" id="{3C5706BC-7C12-4686-8C88-6BF444611F94}"/>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64052" t="76769" r="22556" b="-79"/>
            <a:stretch/>
          </p:blipFill>
          <p:spPr>
            <a:xfrm rot="16200000">
              <a:off x="9808778" y="3224348"/>
              <a:ext cx="359063" cy="485400"/>
            </a:xfrm>
            <a:prstGeom prst="rect">
              <a:avLst/>
            </a:prstGeom>
          </p:spPr>
        </p:pic>
        <p:sp>
          <p:nvSpPr>
            <p:cNvPr id="155" name="TextBox 154">
              <a:extLst>
                <a:ext uri="{FF2B5EF4-FFF2-40B4-BE49-F238E27FC236}">
                  <a16:creationId xmlns:a16="http://schemas.microsoft.com/office/drawing/2014/main" id="{9BBC9574-C4AD-4FA7-98CC-FA3F52903D53}"/>
                </a:ext>
              </a:extLst>
            </p:cNvPr>
            <p:cNvSpPr txBox="1"/>
            <p:nvPr/>
          </p:nvSpPr>
          <p:spPr>
            <a:xfrm>
              <a:off x="10543011" y="3077698"/>
              <a:ext cx="1577444" cy="738664"/>
            </a:xfrm>
            <a:prstGeom prst="rect">
              <a:avLst/>
            </a:prstGeom>
            <a:noFill/>
          </p:spPr>
          <p:txBody>
            <a:bodyPr wrap="square" rtlCol="0">
              <a:spAutoFit/>
            </a:bodyPr>
            <a:lstStyle/>
            <a:p>
              <a:r>
                <a:rPr lang="en-US" sz="1100" b="1" dirty="0">
                  <a:latin typeface="Georgia" panose="02040502050405020303" pitchFamily="18" charset="0"/>
                </a:rPr>
                <a:t>Model Evaluation</a:t>
              </a:r>
            </a:p>
            <a:p>
              <a:r>
                <a:rPr lang="en-US" sz="1000" dirty="0">
                  <a:latin typeface="Georgia" panose="02040502050405020303" pitchFamily="18" charset="0"/>
                </a:rPr>
                <a:t>Used </a:t>
              </a:r>
              <a:r>
                <a:rPr lang="en-US" sz="1000" i="1" dirty="0">
                  <a:latin typeface="Georgia" panose="02040502050405020303" pitchFamily="18" charset="0"/>
                </a:rPr>
                <a:t>10-fold cross validation </a:t>
              </a:r>
              <a:r>
                <a:rPr lang="en-US" sz="1000" dirty="0">
                  <a:latin typeface="Georgia" panose="02040502050405020303" pitchFamily="18" charset="0"/>
                </a:rPr>
                <a:t>to evaluate model performance</a:t>
              </a:r>
              <a:endParaRPr lang="en-US" sz="1200" i="1" dirty="0">
                <a:latin typeface="Georgia" panose="02040502050405020303" pitchFamily="18" charset="0"/>
              </a:endParaRPr>
            </a:p>
          </p:txBody>
        </p:sp>
        <p:pic>
          <p:nvPicPr>
            <p:cNvPr id="156" name="Picture 155">
              <a:extLst>
                <a:ext uri="{FF2B5EF4-FFF2-40B4-BE49-F238E27FC236}">
                  <a16:creationId xmlns:a16="http://schemas.microsoft.com/office/drawing/2014/main" id="{4EE0E4A2-F7CC-4E14-B4D2-36F9941AD8BF}"/>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20695" r="57729" b="69345"/>
            <a:stretch/>
          </p:blipFill>
          <p:spPr>
            <a:xfrm>
              <a:off x="9283704" y="3127852"/>
              <a:ext cx="578491" cy="638357"/>
            </a:xfrm>
            <a:prstGeom prst="rect">
              <a:avLst/>
            </a:prstGeom>
          </p:spPr>
        </p:pic>
        <p:pic>
          <p:nvPicPr>
            <p:cNvPr id="157" name="Picture 156">
              <a:extLst>
                <a:ext uri="{FF2B5EF4-FFF2-40B4-BE49-F238E27FC236}">
                  <a16:creationId xmlns:a16="http://schemas.microsoft.com/office/drawing/2014/main" id="{11ED0187-E110-4DEB-846B-AD6B92D1C8B9}"/>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8324" r="79524" b="66338"/>
            <a:stretch/>
          </p:blipFill>
          <p:spPr>
            <a:xfrm>
              <a:off x="9410041" y="2757037"/>
              <a:ext cx="325816" cy="485402"/>
            </a:xfrm>
            <a:prstGeom prst="rect">
              <a:avLst/>
            </a:prstGeom>
          </p:spPr>
        </p:pic>
        <p:pic>
          <p:nvPicPr>
            <p:cNvPr id="158" name="Picture 157">
              <a:extLst>
                <a:ext uri="{FF2B5EF4-FFF2-40B4-BE49-F238E27FC236}">
                  <a16:creationId xmlns:a16="http://schemas.microsoft.com/office/drawing/2014/main" id="{1B63B9E5-D6EB-4216-AFEE-1764E72E8795}"/>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8324" r="79524" b="66338"/>
            <a:stretch/>
          </p:blipFill>
          <p:spPr>
            <a:xfrm>
              <a:off x="9413043" y="3693103"/>
              <a:ext cx="325816" cy="507832"/>
            </a:xfrm>
            <a:prstGeom prst="rect">
              <a:avLst/>
            </a:prstGeom>
          </p:spPr>
        </p:pic>
        <p:pic>
          <p:nvPicPr>
            <p:cNvPr id="159" name="Picture 158">
              <a:extLst>
                <a:ext uri="{FF2B5EF4-FFF2-40B4-BE49-F238E27FC236}">
                  <a16:creationId xmlns:a16="http://schemas.microsoft.com/office/drawing/2014/main" id="{DF54F1BE-F33B-4200-B35B-6B8EC0C7D3A9}"/>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12731" t="34141" r="75613" b="50000"/>
            <a:stretch/>
          </p:blipFill>
          <p:spPr>
            <a:xfrm rot="16200000">
              <a:off x="9430787" y="4106479"/>
              <a:ext cx="312518" cy="330251"/>
            </a:xfrm>
            <a:prstGeom prst="rect">
              <a:avLst/>
            </a:prstGeom>
          </p:spPr>
        </p:pic>
        <p:sp>
          <p:nvSpPr>
            <p:cNvPr id="161" name="TextBox 160">
              <a:extLst>
                <a:ext uri="{FF2B5EF4-FFF2-40B4-BE49-F238E27FC236}">
                  <a16:creationId xmlns:a16="http://schemas.microsoft.com/office/drawing/2014/main" id="{78892C92-D5FD-41C4-9D03-4E32CBA5571B}"/>
                </a:ext>
              </a:extLst>
            </p:cNvPr>
            <p:cNvSpPr txBox="1"/>
            <p:nvPr/>
          </p:nvSpPr>
          <p:spPr>
            <a:xfrm>
              <a:off x="10536504" y="3909614"/>
              <a:ext cx="1648989" cy="507831"/>
            </a:xfrm>
            <a:prstGeom prst="rect">
              <a:avLst/>
            </a:prstGeom>
            <a:noFill/>
          </p:spPr>
          <p:txBody>
            <a:bodyPr wrap="square" rtlCol="0">
              <a:spAutoFit/>
            </a:bodyPr>
            <a:lstStyle/>
            <a:p>
              <a:r>
                <a:rPr lang="en-US" sz="1100" b="1" dirty="0">
                  <a:latin typeface="Georgia" panose="02040502050405020303" pitchFamily="18" charset="0"/>
                </a:rPr>
                <a:t>Model Performance</a:t>
              </a:r>
            </a:p>
            <a:p>
              <a:pPr algn="ctr"/>
              <a:r>
                <a:rPr lang="en-US" sz="1600" b="1" dirty="0">
                  <a:latin typeface="Georgia" panose="02040502050405020303" pitchFamily="18" charset="0"/>
                </a:rPr>
                <a:t>77.5%</a:t>
              </a:r>
              <a:endParaRPr lang="en-US" sz="1050" b="1" dirty="0">
                <a:latin typeface="Georgia" panose="02040502050405020303" pitchFamily="18" charset="0"/>
              </a:endParaRPr>
            </a:p>
          </p:txBody>
        </p:sp>
        <p:pic>
          <p:nvPicPr>
            <p:cNvPr id="166" name="Picture 165">
              <a:extLst>
                <a:ext uri="{FF2B5EF4-FFF2-40B4-BE49-F238E27FC236}">
                  <a16:creationId xmlns:a16="http://schemas.microsoft.com/office/drawing/2014/main" id="{A0B1A550-4F79-4562-9453-AB285721946D}"/>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68779" t="46408" r="19317" b="27488"/>
            <a:stretch/>
          </p:blipFill>
          <p:spPr>
            <a:xfrm rot="5400000">
              <a:off x="9734630" y="4026038"/>
              <a:ext cx="319167" cy="543582"/>
            </a:xfrm>
            <a:prstGeom prst="rect">
              <a:avLst/>
            </a:prstGeom>
          </p:spPr>
        </p:pic>
        <p:pic>
          <p:nvPicPr>
            <p:cNvPr id="167" name="Picture 166">
              <a:extLst>
                <a:ext uri="{FF2B5EF4-FFF2-40B4-BE49-F238E27FC236}">
                  <a16:creationId xmlns:a16="http://schemas.microsoft.com/office/drawing/2014/main" id="{1B28D267-1AFD-47EB-87C0-7C7F52B955C0}"/>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8324" r="79524" b="66338"/>
            <a:stretch/>
          </p:blipFill>
          <p:spPr>
            <a:xfrm rot="5400000">
              <a:off x="10148174" y="3994350"/>
              <a:ext cx="325816" cy="571446"/>
            </a:xfrm>
            <a:prstGeom prst="rect">
              <a:avLst/>
            </a:prstGeom>
          </p:spPr>
        </p:pic>
      </p:grpSp>
      <p:sp>
        <p:nvSpPr>
          <p:cNvPr id="36" name="TextBox 35">
            <a:extLst>
              <a:ext uri="{FF2B5EF4-FFF2-40B4-BE49-F238E27FC236}">
                <a16:creationId xmlns:a16="http://schemas.microsoft.com/office/drawing/2014/main" id="{956FA02B-E59C-400E-B0DF-E1A1292E7E73}"/>
              </a:ext>
            </a:extLst>
          </p:cNvPr>
          <p:cNvSpPr txBox="1"/>
          <p:nvPr/>
        </p:nvSpPr>
        <p:spPr>
          <a:xfrm>
            <a:off x="7018932" y="1065277"/>
            <a:ext cx="3091768" cy="400110"/>
          </a:xfrm>
          <a:prstGeom prst="rect">
            <a:avLst/>
          </a:prstGeom>
          <a:noFill/>
        </p:spPr>
        <p:txBody>
          <a:bodyPr wrap="square" rtlCol="0">
            <a:spAutoFit/>
          </a:bodyPr>
          <a:lstStyle/>
          <a:p>
            <a:r>
              <a:rPr lang="en-US" sz="2000" u="sng" dirty="0">
                <a:latin typeface="Agency FB" panose="020B0503020202020204" pitchFamily="34" charset="0"/>
              </a:rPr>
              <a:t>Machine Learning Pipeline</a:t>
            </a:r>
          </a:p>
        </p:txBody>
      </p:sp>
      <p:grpSp>
        <p:nvGrpSpPr>
          <p:cNvPr id="37" name="Group 36">
            <a:extLst>
              <a:ext uri="{FF2B5EF4-FFF2-40B4-BE49-F238E27FC236}">
                <a16:creationId xmlns:a16="http://schemas.microsoft.com/office/drawing/2014/main" id="{97EF5BC6-FBA9-4A36-8ECF-508ED2EC0223}"/>
              </a:ext>
            </a:extLst>
          </p:cNvPr>
          <p:cNvGrpSpPr/>
          <p:nvPr/>
        </p:nvGrpSpPr>
        <p:grpSpPr>
          <a:xfrm>
            <a:off x="7019111" y="54613"/>
            <a:ext cx="4916110" cy="1107996"/>
            <a:chOff x="7030508" y="45949"/>
            <a:chExt cx="4916110" cy="1107996"/>
          </a:xfrm>
        </p:grpSpPr>
        <p:sp>
          <p:nvSpPr>
            <p:cNvPr id="32" name="TextBox 31">
              <a:extLst>
                <a:ext uri="{FF2B5EF4-FFF2-40B4-BE49-F238E27FC236}">
                  <a16:creationId xmlns:a16="http://schemas.microsoft.com/office/drawing/2014/main" id="{5AECF814-6B65-4D48-B40A-AE00CDA35D04}"/>
                </a:ext>
              </a:extLst>
            </p:cNvPr>
            <p:cNvSpPr txBox="1"/>
            <p:nvPr/>
          </p:nvSpPr>
          <p:spPr>
            <a:xfrm>
              <a:off x="7110021" y="45949"/>
              <a:ext cx="4836597" cy="1107996"/>
            </a:xfrm>
            <a:prstGeom prst="rect">
              <a:avLst/>
            </a:prstGeom>
            <a:noFill/>
          </p:spPr>
          <p:txBody>
            <a:bodyPr wrap="square" rtlCol="0">
              <a:spAutoFit/>
            </a:bodyPr>
            <a:lstStyle/>
            <a:p>
              <a:pPr algn="just"/>
              <a:r>
                <a:rPr lang="en-US" sz="1100" i="1" dirty="0">
                  <a:latin typeface="Georgia" panose="02040502050405020303" pitchFamily="18" charset="0"/>
                </a:rPr>
                <a:t>The sinking of the RMS Titanic is one of the most infamous shipwrecks in history.  On April 15, 1912, during her maiden voyage, the Titanic sank after colliding with an iceberg, killing 1502 out of 2224 passengers and crew. This sensational tragedy shocked the international community and led to better safety regulations for ships.</a:t>
              </a:r>
            </a:p>
          </p:txBody>
        </p:sp>
        <p:pic>
          <p:nvPicPr>
            <p:cNvPr id="34" name="Picture 33" descr="A close up of a logo&#10;&#10;Description generated with very high confidence">
              <a:extLst>
                <a:ext uri="{FF2B5EF4-FFF2-40B4-BE49-F238E27FC236}">
                  <a16:creationId xmlns:a16="http://schemas.microsoft.com/office/drawing/2014/main" id="{364D9048-610D-46A0-AC5E-97768433BBD5}"/>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708061" y="746998"/>
              <a:ext cx="97921" cy="179754"/>
            </a:xfrm>
            <a:prstGeom prst="rect">
              <a:avLst/>
            </a:prstGeom>
          </p:spPr>
        </p:pic>
        <p:pic>
          <p:nvPicPr>
            <p:cNvPr id="163" name="Picture 162" descr="A close up of a logo&#10;&#10;Description generated with very high confidence">
              <a:extLst>
                <a:ext uri="{FF2B5EF4-FFF2-40B4-BE49-F238E27FC236}">
                  <a16:creationId xmlns:a16="http://schemas.microsoft.com/office/drawing/2014/main" id="{90026AB3-88B8-4773-AE63-0AB34A2AC981}"/>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796452" y="747199"/>
              <a:ext cx="97921" cy="179754"/>
            </a:xfrm>
            <a:prstGeom prst="rect">
              <a:avLst/>
            </a:prstGeom>
          </p:spPr>
        </p:pic>
        <p:pic>
          <p:nvPicPr>
            <p:cNvPr id="171" name="Picture 170" descr="A close up of a logo&#10;&#10;Description generated with very high confidence">
              <a:extLst>
                <a:ext uri="{FF2B5EF4-FFF2-40B4-BE49-F238E27FC236}">
                  <a16:creationId xmlns:a16="http://schemas.microsoft.com/office/drawing/2014/main" id="{FCBC0803-F5AE-4081-A7D9-8CF2B1CBBA7B}"/>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7030508" y="59704"/>
              <a:ext cx="97921" cy="179754"/>
            </a:xfrm>
            <a:prstGeom prst="rect">
              <a:avLst/>
            </a:prstGeom>
          </p:spPr>
        </p:pic>
        <p:pic>
          <p:nvPicPr>
            <p:cNvPr id="172" name="Picture 171" descr="A close up of a logo&#10;&#10;Description generated with very high confidence">
              <a:extLst>
                <a:ext uri="{FF2B5EF4-FFF2-40B4-BE49-F238E27FC236}">
                  <a16:creationId xmlns:a16="http://schemas.microsoft.com/office/drawing/2014/main" id="{B9EFB380-758B-4990-AA40-A6B54023A443}"/>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7118899" y="59905"/>
              <a:ext cx="97921" cy="179754"/>
            </a:xfrm>
            <a:prstGeom prst="rect">
              <a:avLst/>
            </a:prstGeom>
          </p:spPr>
        </p:pic>
      </p:grpSp>
      <p:sp>
        <p:nvSpPr>
          <p:cNvPr id="38" name="TextBox 37">
            <a:extLst>
              <a:ext uri="{FF2B5EF4-FFF2-40B4-BE49-F238E27FC236}">
                <a16:creationId xmlns:a16="http://schemas.microsoft.com/office/drawing/2014/main" id="{0838F01E-5C74-4D7B-BD5C-D86951198454}"/>
              </a:ext>
            </a:extLst>
          </p:cNvPr>
          <p:cNvSpPr txBox="1"/>
          <p:nvPr/>
        </p:nvSpPr>
        <p:spPr>
          <a:xfrm>
            <a:off x="9745624" y="6570442"/>
            <a:ext cx="2448058" cy="276999"/>
          </a:xfrm>
          <a:prstGeom prst="rect">
            <a:avLst/>
          </a:prstGeom>
          <a:noFill/>
        </p:spPr>
        <p:txBody>
          <a:bodyPr wrap="square" rtlCol="0">
            <a:spAutoFit/>
          </a:bodyPr>
          <a:lstStyle/>
          <a:p>
            <a:r>
              <a:rPr lang="en-US" sz="1200" b="1" i="1" dirty="0">
                <a:latin typeface="Georgia" panose="02040502050405020303" pitchFamily="18" charset="0"/>
              </a:rPr>
              <a:t>Created by Santosh Selvaraj</a:t>
            </a:r>
          </a:p>
        </p:txBody>
      </p:sp>
    </p:spTree>
    <p:extLst>
      <p:ext uri="{BB962C8B-B14F-4D97-AF65-F5344CB8AC3E}">
        <p14:creationId xmlns:p14="http://schemas.microsoft.com/office/powerpoint/2010/main" val="3310880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318</Words>
  <Application>Microsoft Office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Agency FB</vt:lpstr>
      <vt:lpstr>Arial</vt:lpstr>
      <vt:lpstr>Calibri</vt:lpstr>
      <vt:lpstr>Calibri Light</vt:lpstr>
      <vt:lpstr>Georgia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Selvaraj</dc:creator>
  <cp:lastModifiedBy>Santosh Selvaraj</cp:lastModifiedBy>
  <cp:revision>390</cp:revision>
  <dcterms:created xsi:type="dcterms:W3CDTF">2018-09-30T17:08:21Z</dcterms:created>
  <dcterms:modified xsi:type="dcterms:W3CDTF">2018-10-10T21:15:18Z</dcterms:modified>
</cp:coreProperties>
</file>