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0" r:id="rId1"/>
  </p:sldMasterIdLst>
  <p:sldIdLst>
    <p:sldId id="256" r:id="rId2"/>
    <p:sldId id="257" r:id="rId3"/>
    <p:sldId id="258" r:id="rId4"/>
    <p:sldId id="260" r:id="rId5"/>
    <p:sldId id="261" r:id="rId6"/>
    <p:sldId id="262" r:id="rId7"/>
    <p:sldId id="263" r:id="rId8"/>
    <p:sldId id="264" r:id="rId9"/>
    <p:sldId id="265" r:id="rId10"/>
    <p:sldId id="25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74" d="100"/>
          <a:sy n="74" d="100"/>
        </p:scale>
        <p:origin x="49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B59F07-8275-4967-AE76-7C24640E2630}" type="datetimeFigureOut">
              <a:rPr lang="en-US" smtClean="0"/>
              <a:t>6/28/2025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E81507-3CA3-4C74-A24B-93EC8AA461AD}" type="slidenum">
              <a:rPr lang="en-US" smtClean="0"/>
              <a:t>‹#›</a:t>
            </a:fld>
            <a:endParaRPr lang="en-US"/>
          </a:p>
        </p:txBody>
      </p:sp>
    </p:spTree>
    <p:extLst>
      <p:ext uri="{BB962C8B-B14F-4D97-AF65-F5344CB8AC3E}">
        <p14:creationId xmlns:p14="http://schemas.microsoft.com/office/powerpoint/2010/main" val="1937376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B59F07-8275-4967-AE76-7C24640E2630}" type="datetimeFigureOut">
              <a:rPr lang="en-US" smtClean="0"/>
              <a:t>6/28/2025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E81507-3CA3-4C74-A24B-93EC8AA461AD}" type="slidenum">
              <a:rPr lang="en-US" smtClean="0"/>
              <a:t>‹#›</a:t>
            </a:fld>
            <a:endParaRPr lang="en-US"/>
          </a:p>
        </p:txBody>
      </p:sp>
    </p:spTree>
    <p:extLst>
      <p:ext uri="{BB962C8B-B14F-4D97-AF65-F5344CB8AC3E}">
        <p14:creationId xmlns:p14="http://schemas.microsoft.com/office/powerpoint/2010/main" val="3822838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B59F07-8275-4967-AE76-7C24640E2630}" type="datetimeFigureOut">
              <a:rPr lang="en-US" smtClean="0"/>
              <a:t>6/28/2025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E81507-3CA3-4C74-A24B-93EC8AA461AD}" type="slidenum">
              <a:rPr lang="en-US" smtClean="0"/>
              <a:t>‹#›</a:t>
            </a:fld>
            <a:endParaRPr lang="en-US"/>
          </a:p>
        </p:txBody>
      </p:sp>
    </p:spTree>
    <p:extLst>
      <p:ext uri="{BB962C8B-B14F-4D97-AF65-F5344CB8AC3E}">
        <p14:creationId xmlns:p14="http://schemas.microsoft.com/office/powerpoint/2010/main" val="19516096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B59F07-8275-4967-AE76-7C24640E2630}" type="datetimeFigureOut">
              <a:rPr lang="en-US" smtClean="0"/>
              <a:t>6/28/2025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E81507-3CA3-4C74-A24B-93EC8AA461AD}"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6940536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B59F07-8275-4967-AE76-7C24640E2630}" type="datetimeFigureOut">
              <a:rPr lang="en-US" smtClean="0"/>
              <a:t>6/28/2025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E81507-3CA3-4C74-A24B-93EC8AA461AD}" type="slidenum">
              <a:rPr lang="en-US" smtClean="0"/>
              <a:t>‹#›</a:t>
            </a:fld>
            <a:endParaRPr lang="en-US"/>
          </a:p>
        </p:txBody>
      </p:sp>
    </p:spTree>
    <p:extLst>
      <p:ext uri="{BB962C8B-B14F-4D97-AF65-F5344CB8AC3E}">
        <p14:creationId xmlns:p14="http://schemas.microsoft.com/office/powerpoint/2010/main" val="36011473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AB59F07-8275-4967-AE76-7C24640E2630}" type="datetimeFigureOut">
              <a:rPr lang="en-US" smtClean="0"/>
              <a:t>6/28/2025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E81507-3CA3-4C74-A24B-93EC8AA461AD}" type="slidenum">
              <a:rPr lang="en-US" smtClean="0"/>
              <a:t>‹#›</a:t>
            </a:fld>
            <a:endParaRPr lang="en-US"/>
          </a:p>
        </p:txBody>
      </p:sp>
    </p:spTree>
    <p:extLst>
      <p:ext uri="{BB962C8B-B14F-4D97-AF65-F5344CB8AC3E}">
        <p14:creationId xmlns:p14="http://schemas.microsoft.com/office/powerpoint/2010/main" val="38607770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AB59F07-8275-4967-AE76-7C24640E2630}" type="datetimeFigureOut">
              <a:rPr lang="en-US" smtClean="0"/>
              <a:t>6/28/2025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E81507-3CA3-4C74-A24B-93EC8AA461AD}" type="slidenum">
              <a:rPr lang="en-US" smtClean="0"/>
              <a:t>‹#›</a:t>
            </a:fld>
            <a:endParaRPr lang="en-US"/>
          </a:p>
        </p:txBody>
      </p:sp>
    </p:spTree>
    <p:extLst>
      <p:ext uri="{BB962C8B-B14F-4D97-AF65-F5344CB8AC3E}">
        <p14:creationId xmlns:p14="http://schemas.microsoft.com/office/powerpoint/2010/main" val="5295041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AB59F07-8275-4967-AE76-7C24640E2630}" type="datetimeFigureOut">
              <a:rPr lang="en-US" smtClean="0"/>
              <a:t>6/28/2025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E81507-3CA3-4C74-A24B-93EC8AA461AD}" type="slidenum">
              <a:rPr lang="en-US" smtClean="0"/>
              <a:t>‹#›</a:t>
            </a:fld>
            <a:endParaRPr lang="en-US"/>
          </a:p>
        </p:txBody>
      </p:sp>
    </p:spTree>
    <p:extLst>
      <p:ext uri="{BB962C8B-B14F-4D97-AF65-F5344CB8AC3E}">
        <p14:creationId xmlns:p14="http://schemas.microsoft.com/office/powerpoint/2010/main" val="25765145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AB59F07-8275-4967-AE76-7C24640E2630}" type="datetimeFigureOut">
              <a:rPr lang="en-US" smtClean="0"/>
              <a:t>6/28/2025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E81507-3CA3-4C74-A24B-93EC8AA461AD}" type="slidenum">
              <a:rPr lang="en-US" smtClean="0"/>
              <a:t>‹#›</a:t>
            </a:fld>
            <a:endParaRPr lang="en-US"/>
          </a:p>
        </p:txBody>
      </p:sp>
    </p:spTree>
    <p:extLst>
      <p:ext uri="{BB962C8B-B14F-4D97-AF65-F5344CB8AC3E}">
        <p14:creationId xmlns:p14="http://schemas.microsoft.com/office/powerpoint/2010/main" val="2174061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AB59F07-8275-4967-AE76-7C24640E2630}" type="datetimeFigureOut">
              <a:rPr lang="en-US" smtClean="0"/>
              <a:t>6/28/2025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E81507-3CA3-4C74-A24B-93EC8AA461AD}" type="slidenum">
              <a:rPr lang="en-US" smtClean="0"/>
              <a:t>‹#›</a:t>
            </a:fld>
            <a:endParaRPr lang="en-US"/>
          </a:p>
        </p:txBody>
      </p:sp>
    </p:spTree>
    <p:extLst>
      <p:ext uri="{BB962C8B-B14F-4D97-AF65-F5344CB8AC3E}">
        <p14:creationId xmlns:p14="http://schemas.microsoft.com/office/powerpoint/2010/main" val="3047191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B59F07-8275-4967-AE76-7C24640E2630}" type="datetimeFigureOut">
              <a:rPr lang="en-US" smtClean="0"/>
              <a:t>6/28/2025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E81507-3CA3-4C74-A24B-93EC8AA461AD}" type="slidenum">
              <a:rPr lang="en-US" smtClean="0"/>
              <a:t>‹#›</a:t>
            </a:fld>
            <a:endParaRPr lang="en-US"/>
          </a:p>
        </p:txBody>
      </p:sp>
    </p:spTree>
    <p:extLst>
      <p:ext uri="{BB962C8B-B14F-4D97-AF65-F5344CB8AC3E}">
        <p14:creationId xmlns:p14="http://schemas.microsoft.com/office/powerpoint/2010/main" val="220831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AB59F07-8275-4967-AE76-7C24640E2630}" type="datetimeFigureOut">
              <a:rPr lang="en-US" smtClean="0"/>
              <a:t>6/28/2025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E81507-3CA3-4C74-A24B-93EC8AA461AD}" type="slidenum">
              <a:rPr lang="en-US" smtClean="0"/>
              <a:t>‹#›</a:t>
            </a:fld>
            <a:endParaRPr lang="en-US"/>
          </a:p>
        </p:txBody>
      </p:sp>
    </p:spTree>
    <p:extLst>
      <p:ext uri="{BB962C8B-B14F-4D97-AF65-F5344CB8AC3E}">
        <p14:creationId xmlns:p14="http://schemas.microsoft.com/office/powerpoint/2010/main" val="1012550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AB59F07-8275-4967-AE76-7C24640E2630}" type="datetimeFigureOut">
              <a:rPr lang="en-US" smtClean="0"/>
              <a:t>6/28/2025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E81507-3CA3-4C74-A24B-93EC8AA461AD}" type="slidenum">
              <a:rPr lang="en-US" smtClean="0"/>
              <a:t>‹#›</a:t>
            </a:fld>
            <a:endParaRPr lang="en-US"/>
          </a:p>
        </p:txBody>
      </p:sp>
    </p:spTree>
    <p:extLst>
      <p:ext uri="{BB962C8B-B14F-4D97-AF65-F5344CB8AC3E}">
        <p14:creationId xmlns:p14="http://schemas.microsoft.com/office/powerpoint/2010/main" val="3572595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AB59F07-8275-4967-AE76-7C24640E2630}" type="datetimeFigureOut">
              <a:rPr lang="en-US" smtClean="0"/>
              <a:t>6/28/2025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FE81507-3CA3-4C74-A24B-93EC8AA461AD}" type="slidenum">
              <a:rPr lang="en-US" smtClean="0"/>
              <a:t>‹#›</a:t>
            </a:fld>
            <a:endParaRPr lang="en-US"/>
          </a:p>
        </p:txBody>
      </p:sp>
    </p:spTree>
    <p:extLst>
      <p:ext uri="{BB962C8B-B14F-4D97-AF65-F5344CB8AC3E}">
        <p14:creationId xmlns:p14="http://schemas.microsoft.com/office/powerpoint/2010/main" val="22616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AB59F07-8275-4967-AE76-7C24640E2630}" type="datetimeFigureOut">
              <a:rPr lang="en-US" smtClean="0"/>
              <a:t>6/28/2025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FE81507-3CA3-4C74-A24B-93EC8AA461AD}" type="slidenum">
              <a:rPr lang="en-US" smtClean="0"/>
              <a:t>‹#›</a:t>
            </a:fld>
            <a:endParaRPr lang="en-US"/>
          </a:p>
        </p:txBody>
      </p:sp>
    </p:spTree>
    <p:extLst>
      <p:ext uri="{BB962C8B-B14F-4D97-AF65-F5344CB8AC3E}">
        <p14:creationId xmlns:p14="http://schemas.microsoft.com/office/powerpoint/2010/main" val="825627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AB59F07-8275-4967-AE76-7C24640E2630}" type="datetimeFigureOut">
              <a:rPr lang="en-US" smtClean="0"/>
              <a:t>6/28/2025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FE81507-3CA3-4C74-A24B-93EC8AA461AD}" type="slidenum">
              <a:rPr lang="en-US" smtClean="0"/>
              <a:t>‹#›</a:t>
            </a:fld>
            <a:endParaRPr lang="en-US"/>
          </a:p>
        </p:txBody>
      </p:sp>
    </p:spTree>
    <p:extLst>
      <p:ext uri="{BB962C8B-B14F-4D97-AF65-F5344CB8AC3E}">
        <p14:creationId xmlns:p14="http://schemas.microsoft.com/office/powerpoint/2010/main" val="3325331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B59F07-8275-4967-AE76-7C24640E2630}" type="datetimeFigureOut">
              <a:rPr lang="en-US" smtClean="0"/>
              <a:t>6/28/2025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E81507-3CA3-4C74-A24B-93EC8AA461AD}" type="slidenum">
              <a:rPr lang="en-US" smtClean="0"/>
              <a:t>‹#›</a:t>
            </a:fld>
            <a:endParaRPr lang="en-US"/>
          </a:p>
        </p:txBody>
      </p:sp>
    </p:spTree>
    <p:extLst>
      <p:ext uri="{BB962C8B-B14F-4D97-AF65-F5344CB8AC3E}">
        <p14:creationId xmlns:p14="http://schemas.microsoft.com/office/powerpoint/2010/main" val="1595346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B59F07-8275-4967-AE76-7C24640E2630}" type="datetimeFigureOut">
              <a:rPr lang="en-US" smtClean="0"/>
              <a:t>6/28/2025</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FE81507-3CA3-4C74-A24B-93EC8AA461AD}" type="slidenum">
              <a:rPr lang="en-US" smtClean="0"/>
              <a:t>‹#›</a:t>
            </a:fld>
            <a:endParaRPr lang="en-US"/>
          </a:p>
        </p:txBody>
      </p:sp>
    </p:spTree>
    <p:extLst>
      <p:ext uri="{BB962C8B-B14F-4D97-AF65-F5344CB8AC3E}">
        <p14:creationId xmlns:p14="http://schemas.microsoft.com/office/powerpoint/2010/main" val="936162249"/>
      </p:ext>
    </p:extLst>
  </p:cSld>
  <p:clrMap bg1="dk1" tx1="lt1" bg2="dk2" tx2="lt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 id="2147483812" r:id="rId12"/>
    <p:sldLayoutId id="2147483813" r:id="rId13"/>
    <p:sldLayoutId id="2147483814" r:id="rId14"/>
    <p:sldLayoutId id="2147483815" r:id="rId15"/>
    <p:sldLayoutId id="2147483816" r:id="rId16"/>
    <p:sldLayoutId id="214748381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33AC219-B70D-422F-4640-401673418339}"/>
              </a:ext>
            </a:extLst>
          </p:cNvPr>
          <p:cNvSpPr>
            <a:spLocks noGrp="1"/>
          </p:cNvSpPr>
          <p:nvPr>
            <p:ph type="ctrTitle"/>
          </p:nvPr>
        </p:nvSpPr>
        <p:spPr>
          <a:xfrm>
            <a:off x="3275486" y="222636"/>
            <a:ext cx="4445230" cy="985962"/>
          </a:xfrm>
        </p:spPr>
        <p:txBody>
          <a:bodyPr/>
          <a:lstStyle/>
          <a:p>
            <a:r>
              <a:rPr lang="en-US" sz="4400" dirty="0">
                <a:solidFill>
                  <a:schemeClr val="tx1"/>
                </a:solidFill>
                <a:latin typeface="Arial" panose="020B0604020202020204" pitchFamily="34" charset="0"/>
                <a:cs typeface="Arial" panose="020B0604020202020204" pitchFamily="34" charset="0"/>
              </a:rPr>
              <a:t>PROJECT </a:t>
            </a:r>
            <a:r>
              <a:rPr lang="en-US" sz="4400" dirty="0" smtClean="0">
                <a:solidFill>
                  <a:schemeClr val="tx1"/>
                </a:solidFill>
                <a:latin typeface="Arial" panose="020B0604020202020204" pitchFamily="34" charset="0"/>
                <a:cs typeface="Arial" panose="020B0604020202020204" pitchFamily="34" charset="0"/>
              </a:rPr>
              <a:t>- 6</a:t>
            </a:r>
            <a:endParaRPr lang="en-US" sz="4400" dirty="0">
              <a:solidFill>
                <a:schemeClr val="tx1"/>
              </a:solidFill>
              <a:latin typeface="Arial" panose="020B0604020202020204" pitchFamily="34" charset="0"/>
              <a:cs typeface="Arial" panose="020B0604020202020204" pitchFamily="34" charset="0"/>
            </a:endParaRPr>
          </a:p>
        </p:txBody>
      </p:sp>
      <p:sp>
        <p:nvSpPr>
          <p:cNvPr id="3" name="Subtitle 2">
            <a:extLst>
              <a:ext uri="{FF2B5EF4-FFF2-40B4-BE49-F238E27FC236}">
                <a16:creationId xmlns="" xmlns:a16="http://schemas.microsoft.com/office/drawing/2014/main" id="{BFA4885B-C61C-93CA-68A2-9D6280947947}"/>
              </a:ext>
            </a:extLst>
          </p:cNvPr>
          <p:cNvSpPr>
            <a:spLocks noGrp="1"/>
          </p:cNvSpPr>
          <p:nvPr>
            <p:ph type="subTitle" idx="1"/>
          </p:nvPr>
        </p:nvSpPr>
        <p:spPr>
          <a:xfrm>
            <a:off x="4636128" y="1208598"/>
            <a:ext cx="4825924" cy="1096899"/>
          </a:xfrm>
        </p:spPr>
        <p:txBody>
          <a:bodyPr/>
          <a:lstStyle/>
          <a:p>
            <a:pPr algn="l"/>
            <a:endParaRPr lang="en-US" dirty="0">
              <a:solidFill>
                <a:schemeClr val="tx1"/>
              </a:solidFill>
            </a:endParaRPr>
          </a:p>
          <a:p>
            <a:pPr algn="l"/>
            <a:endParaRPr lang="en-IN" dirty="0">
              <a:solidFill>
                <a:schemeClr val="tx1"/>
              </a:solidFill>
            </a:endParaRPr>
          </a:p>
        </p:txBody>
      </p:sp>
      <p:sp>
        <p:nvSpPr>
          <p:cNvPr id="6" name="Subtitle 2">
            <a:extLst>
              <a:ext uri="{FF2B5EF4-FFF2-40B4-BE49-F238E27FC236}">
                <a16:creationId xmlns="" xmlns:a16="http://schemas.microsoft.com/office/drawing/2014/main" id="{DB177690-32DB-4753-D3BC-F3427D62EFC8}"/>
              </a:ext>
            </a:extLst>
          </p:cNvPr>
          <p:cNvSpPr txBox="1">
            <a:spLocks/>
          </p:cNvSpPr>
          <p:nvPr/>
        </p:nvSpPr>
        <p:spPr>
          <a:xfrm>
            <a:off x="648550" y="3797562"/>
            <a:ext cx="10491227" cy="2126005"/>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algn="l"/>
            <a:r>
              <a:rPr lang="en-US" sz="2400" dirty="0">
                <a:solidFill>
                  <a:schemeClr val="tx1"/>
                </a:solidFill>
                <a:latin typeface="Arial" panose="020B0604020202020204" pitchFamily="34" charset="0"/>
                <a:cs typeface="Arial" panose="020B0604020202020204" pitchFamily="34" charset="0"/>
              </a:rPr>
              <a:t>Name – SANTOSH </a:t>
            </a:r>
          </a:p>
          <a:p>
            <a:pPr algn="l"/>
            <a:r>
              <a:rPr lang="en-US" sz="2400" dirty="0">
                <a:solidFill>
                  <a:schemeClr val="tx1"/>
                </a:solidFill>
                <a:latin typeface="Arial" panose="020B0604020202020204" pitchFamily="34" charset="0"/>
                <a:cs typeface="Arial" panose="020B0604020202020204" pitchFamily="34" charset="0"/>
              </a:rPr>
              <a:t>Mobile no – 8377011874 </a:t>
            </a:r>
          </a:p>
          <a:p>
            <a:pPr algn="l"/>
            <a:r>
              <a:rPr lang="en-US" sz="2400" dirty="0">
                <a:solidFill>
                  <a:schemeClr val="tx1"/>
                </a:solidFill>
                <a:latin typeface="Arial" panose="020B0604020202020204" pitchFamily="34" charset="0"/>
                <a:cs typeface="Arial" panose="020B0604020202020204" pitchFamily="34" charset="0"/>
              </a:rPr>
              <a:t>Batch - </a:t>
            </a:r>
            <a:r>
              <a:rPr lang="en-US" sz="2400" b="0" i="0" dirty="0" err="1">
                <a:solidFill>
                  <a:schemeClr val="tx1"/>
                </a:solidFill>
                <a:effectLst/>
                <a:latin typeface="Arial" panose="020B0604020202020204" pitchFamily="34" charset="0"/>
                <a:cs typeface="Arial" panose="020B0604020202020204" pitchFamily="34" charset="0"/>
              </a:rPr>
              <a:t>Digicrome</a:t>
            </a:r>
            <a:r>
              <a:rPr lang="en-US" sz="2400" b="0" i="0" dirty="0">
                <a:solidFill>
                  <a:schemeClr val="tx1"/>
                </a:solidFill>
                <a:effectLst/>
                <a:latin typeface="Arial" panose="020B0604020202020204" pitchFamily="34" charset="0"/>
                <a:cs typeface="Arial" panose="020B0604020202020204" pitchFamily="34" charset="0"/>
              </a:rPr>
              <a:t> Academy | Data Science and AI | N-140724-E8-SS-27</a:t>
            </a:r>
            <a:r>
              <a:rPr lang="en-US" sz="2400" dirty="0">
                <a:solidFill>
                  <a:schemeClr val="tx1"/>
                </a:solidFill>
              </a:rPr>
              <a:t> </a:t>
            </a:r>
          </a:p>
        </p:txBody>
      </p:sp>
      <p:sp>
        <p:nvSpPr>
          <p:cNvPr id="7" name="Subtitle 2">
            <a:extLst>
              <a:ext uri="{FF2B5EF4-FFF2-40B4-BE49-F238E27FC236}">
                <a16:creationId xmlns="" xmlns:a16="http://schemas.microsoft.com/office/drawing/2014/main" id="{1B347A7C-BB8C-ACE1-BAD6-F7378EAC411A}"/>
              </a:ext>
            </a:extLst>
          </p:cNvPr>
          <p:cNvSpPr txBox="1">
            <a:spLocks/>
          </p:cNvSpPr>
          <p:nvPr/>
        </p:nvSpPr>
        <p:spPr>
          <a:xfrm>
            <a:off x="982504" y="4386677"/>
            <a:ext cx="7766936" cy="1096899"/>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r>
              <a:rPr lang="en-US" dirty="0">
                <a:solidFill>
                  <a:srgbClr val="FFFFFF"/>
                </a:solidFill>
              </a:rPr>
              <a:t>T</a:t>
            </a:r>
            <a:endParaRPr lang="en-IN" dirty="0">
              <a:solidFill>
                <a:srgbClr val="FFFFFF"/>
              </a:solidFill>
            </a:endParaRPr>
          </a:p>
          <a:p>
            <a:endParaRPr lang="en-US" dirty="0"/>
          </a:p>
        </p:txBody>
      </p:sp>
      <p:sp>
        <p:nvSpPr>
          <p:cNvPr id="9" name="TextBox 8">
            <a:extLst>
              <a:ext uri="{FF2B5EF4-FFF2-40B4-BE49-F238E27FC236}">
                <a16:creationId xmlns="" xmlns:a16="http://schemas.microsoft.com/office/drawing/2014/main" id="{A6A928D1-2DD0-0031-7D03-DE23E9D8D2FE}"/>
              </a:ext>
            </a:extLst>
          </p:cNvPr>
          <p:cNvSpPr txBox="1"/>
          <p:nvPr/>
        </p:nvSpPr>
        <p:spPr>
          <a:xfrm>
            <a:off x="3044687" y="1628104"/>
            <a:ext cx="6102626" cy="646331"/>
          </a:xfrm>
          <a:prstGeom prst="rect">
            <a:avLst/>
          </a:prstGeom>
          <a:noFill/>
        </p:spPr>
        <p:txBody>
          <a:bodyPr wrap="square">
            <a:spAutoFit/>
          </a:bodyPr>
          <a:lstStyle/>
          <a:p>
            <a:r>
              <a:rPr lang="en-IN" dirty="0" err="1"/>
              <a:t>NextHikes</a:t>
            </a:r>
            <a:r>
              <a:rPr lang="en-IN" dirty="0"/>
              <a:t> IT Solutions Project </a:t>
            </a:r>
            <a:r>
              <a:rPr lang="en-IN" dirty="0"/>
              <a:t>6</a:t>
            </a:r>
            <a:r>
              <a:rPr lang="en-IN" dirty="0" smtClean="0"/>
              <a:t>: </a:t>
            </a:r>
            <a:r>
              <a:rPr lang="en-IN" dirty="0"/>
              <a:t>Sales Forecasting Across Multiple Retail Stores</a:t>
            </a:r>
            <a:r>
              <a:rPr lang="en-IN" dirty="0" smtClean="0"/>
              <a:t> </a:t>
            </a:r>
            <a:r>
              <a:rPr lang="en-IN" dirty="0"/>
              <a:t>- Overview </a:t>
            </a:r>
            <a:endParaRPr lang="en-US" dirty="0"/>
          </a:p>
        </p:txBody>
      </p:sp>
    </p:spTree>
    <p:extLst>
      <p:ext uri="{BB962C8B-B14F-4D97-AF65-F5344CB8AC3E}">
        <p14:creationId xmlns:p14="http://schemas.microsoft.com/office/powerpoint/2010/main" val="32174176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FEFA22DD-523B-4F2D-33A6-CAE51EC43068}"/>
              </a:ext>
            </a:extLst>
          </p:cNvPr>
          <p:cNvSpPr>
            <a:spLocks noGrp="1"/>
          </p:cNvSpPr>
          <p:nvPr>
            <p:ph idx="1"/>
          </p:nvPr>
        </p:nvSpPr>
        <p:spPr>
          <a:xfrm>
            <a:off x="3237655" y="2804645"/>
            <a:ext cx="5580343" cy="1083543"/>
          </a:xfrm>
        </p:spPr>
        <p:txBody>
          <a:bodyPr>
            <a:normAutofit lnSpcReduction="10000"/>
          </a:bodyPr>
          <a:lstStyle/>
          <a:p>
            <a:pPr marL="0" indent="0">
              <a:buNone/>
            </a:pPr>
            <a:r>
              <a:rPr lang="en-US" sz="6600" dirty="0">
                <a:latin typeface="Arial" panose="020B0604020202020204" pitchFamily="34" charset="0"/>
                <a:cs typeface="Arial" panose="020B0604020202020204" pitchFamily="34" charset="0"/>
              </a:rPr>
              <a:t>THANKYOU</a:t>
            </a:r>
          </a:p>
        </p:txBody>
      </p:sp>
    </p:spTree>
    <p:extLst>
      <p:ext uri="{BB962C8B-B14F-4D97-AF65-F5344CB8AC3E}">
        <p14:creationId xmlns:p14="http://schemas.microsoft.com/office/powerpoint/2010/main" val="35412370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F91CDDB-CB8B-272E-78B9-6926A697204D}"/>
              </a:ext>
            </a:extLst>
          </p:cNvPr>
          <p:cNvSpPr>
            <a:spLocks noGrp="1"/>
          </p:cNvSpPr>
          <p:nvPr>
            <p:ph type="title"/>
          </p:nvPr>
        </p:nvSpPr>
        <p:spPr>
          <a:xfrm>
            <a:off x="262298" y="1236372"/>
            <a:ext cx="11238535" cy="4945709"/>
          </a:xfrm>
        </p:spPr>
        <p:txBody>
          <a:bodyPr>
            <a:normAutofit/>
          </a:bodyPr>
          <a:lstStyle/>
          <a:p>
            <a:r>
              <a:rPr lang="en-IN" sz="2000" dirty="0" smtClean="0"/>
              <a:t>Start from </a:t>
            </a:r>
            <a:r>
              <a:rPr lang="en-IN" sz="2000" dirty="0" smtClean="0"/>
              <a:t>here</a:t>
            </a:r>
            <a:r>
              <a:rPr lang="en-IN" sz="2000" dirty="0" smtClean="0"/>
              <a:t/>
            </a:r>
            <a:br>
              <a:rPr lang="en-IN" sz="2000" dirty="0" smtClean="0"/>
            </a:br>
            <a:r>
              <a:rPr lang="en-IN" sz="2000" dirty="0"/>
              <a:t/>
            </a:r>
            <a:br>
              <a:rPr lang="en-IN" sz="2000" dirty="0"/>
            </a:br>
            <a:r>
              <a:rPr lang="en-IN" sz="1800" dirty="0"/>
              <a:t>Business Need</a:t>
            </a:r>
            <a:r>
              <a:rPr lang="en-IN" sz="2000" dirty="0" smtClean="0"/>
              <a:t/>
            </a:r>
            <a:br>
              <a:rPr lang="en-IN" sz="2000" dirty="0" smtClean="0"/>
            </a:br>
            <a:r>
              <a:rPr lang="en-IN" sz="2000" dirty="0"/>
              <a:t/>
            </a:r>
            <a:br>
              <a:rPr lang="en-IN" sz="2000" dirty="0"/>
            </a:br>
            <a:r>
              <a:rPr lang="en-IN" sz="2000" dirty="0"/>
              <a:t>You work at </a:t>
            </a:r>
            <a:r>
              <a:rPr lang="en-IN" sz="2000" dirty="0" err="1"/>
              <a:t>Nexthikes</a:t>
            </a:r>
            <a:r>
              <a:rPr lang="en-IN" sz="2000" dirty="0"/>
              <a:t> as a Machine Learning Engineer and a company called </a:t>
            </a:r>
            <a:r>
              <a:rPr lang="en-IN" sz="2000" dirty="0" err="1"/>
              <a:t>Rossmann</a:t>
            </a:r>
            <a:r>
              <a:rPr lang="en-IN" sz="2000" dirty="0"/>
              <a:t> Pharmaceuticals has given you a project on sales forecasting. The finance team wants to forecast sales in all their stores across several cities six weeks ahead of time. Managers in individual stores rely on their years of experience as well as their personal judgement to forecast sales. The data team identified factors such as promotions, competition, school and state holidays, seasonality, and locality as necessary for predicting sales across the various stores</a:t>
            </a:r>
            <a:r>
              <a:rPr lang="en-US" sz="2000" b="1" u="sng" dirty="0" smtClean="0">
                <a:solidFill>
                  <a:schemeClr val="tx1"/>
                </a:solidFill>
                <a:latin typeface="Arial" panose="020B0604020202020204" pitchFamily="34" charset="0"/>
                <a:cs typeface="Arial" panose="020B0604020202020204" pitchFamily="34" charset="0"/>
              </a:rPr>
              <a:t/>
            </a:r>
            <a:br>
              <a:rPr lang="en-US" sz="2000" b="1" u="sng" dirty="0" smtClean="0">
                <a:solidFill>
                  <a:schemeClr val="tx1"/>
                </a:solidFill>
                <a:latin typeface="Arial" panose="020B0604020202020204" pitchFamily="34" charset="0"/>
                <a:cs typeface="Arial" panose="020B0604020202020204" pitchFamily="34" charset="0"/>
              </a:rPr>
            </a:br>
            <a:r>
              <a:rPr lang="en-US" sz="2000" b="1" u="sng" dirty="0">
                <a:solidFill>
                  <a:schemeClr val="tx1"/>
                </a:solidFill>
                <a:latin typeface="Arial" panose="020B0604020202020204" pitchFamily="34" charset="0"/>
                <a:cs typeface="Arial" panose="020B0604020202020204" pitchFamily="34" charset="0"/>
              </a:rPr>
              <a:t/>
            </a:r>
            <a:br>
              <a:rPr lang="en-US" sz="2000" b="1" u="sng" dirty="0">
                <a:solidFill>
                  <a:schemeClr val="tx1"/>
                </a:solidFill>
                <a:latin typeface="Arial" panose="020B0604020202020204" pitchFamily="34" charset="0"/>
                <a:cs typeface="Arial" panose="020B0604020202020204" pitchFamily="34" charset="0"/>
              </a:rPr>
            </a:br>
            <a:r>
              <a:rPr lang="en-IN" sz="1600" b="1" dirty="0">
                <a:latin typeface="Arial" panose="020B0604020202020204" pitchFamily="34" charset="0"/>
                <a:cs typeface="Arial" panose="020B0604020202020204" pitchFamily="34" charset="0"/>
              </a:rPr>
              <a:t/>
            </a:r>
            <a:br>
              <a:rPr lang="en-IN" sz="1600" b="1" dirty="0">
                <a:latin typeface="Arial" panose="020B0604020202020204" pitchFamily="34" charset="0"/>
                <a:cs typeface="Arial" panose="020B0604020202020204" pitchFamily="34" charset="0"/>
              </a:rPr>
            </a:br>
            <a:r>
              <a:rPr lang="en-IN" sz="1600" b="1" dirty="0">
                <a:solidFill>
                  <a:schemeClr val="tx1"/>
                </a:solidFill>
                <a:latin typeface="Arial" panose="020B0604020202020204" pitchFamily="34" charset="0"/>
                <a:cs typeface="Arial" panose="020B0604020202020204" pitchFamily="34" charset="0"/>
              </a:rPr>
              <a:t/>
            </a:r>
            <a:br>
              <a:rPr lang="en-IN" sz="1600" b="1" dirty="0">
                <a:solidFill>
                  <a:schemeClr val="tx1"/>
                </a:solidFill>
                <a:latin typeface="Arial" panose="020B0604020202020204" pitchFamily="34" charset="0"/>
                <a:cs typeface="Arial" panose="020B0604020202020204" pitchFamily="34" charset="0"/>
              </a:rPr>
            </a:br>
            <a:r>
              <a:rPr lang="en-IN" sz="1400" dirty="0">
                <a:solidFill>
                  <a:schemeClr val="tx1"/>
                </a:solidFill>
                <a:latin typeface="Arial" panose="020B0604020202020204" pitchFamily="34" charset="0"/>
                <a:cs typeface="Arial" panose="020B0604020202020204" pitchFamily="34" charset="0"/>
              </a:rPr>
              <a:t/>
            </a:r>
            <a:br>
              <a:rPr lang="en-IN" sz="1400" dirty="0">
                <a:solidFill>
                  <a:schemeClr val="tx1"/>
                </a:solidFill>
                <a:latin typeface="Arial" panose="020B0604020202020204" pitchFamily="34" charset="0"/>
                <a:cs typeface="Arial" panose="020B0604020202020204" pitchFamily="34" charset="0"/>
              </a:rPr>
            </a:br>
            <a:r>
              <a:rPr lang="en-IN" sz="1400" dirty="0">
                <a:solidFill>
                  <a:schemeClr val="tx1"/>
                </a:solidFill>
                <a:latin typeface="Arial" panose="020B0604020202020204" pitchFamily="34" charset="0"/>
                <a:cs typeface="Arial" panose="020B0604020202020204" pitchFamily="34" charset="0"/>
              </a:rPr>
              <a:t/>
            </a:r>
            <a:br>
              <a:rPr lang="en-IN" sz="1400" dirty="0">
                <a:solidFill>
                  <a:schemeClr val="tx1"/>
                </a:solidFill>
                <a:latin typeface="Arial" panose="020B0604020202020204" pitchFamily="34" charset="0"/>
                <a:cs typeface="Arial" panose="020B0604020202020204" pitchFamily="34" charset="0"/>
              </a:rPr>
            </a:br>
            <a:endParaRPr lang="en-US" sz="14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759867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D2169131-E94D-CC98-F719-7089BE46E9A1}"/>
              </a:ext>
            </a:extLst>
          </p:cNvPr>
          <p:cNvSpPr>
            <a:spLocks noGrp="1"/>
          </p:cNvSpPr>
          <p:nvPr>
            <p:ph type="title"/>
          </p:nvPr>
        </p:nvSpPr>
        <p:spPr>
          <a:xfrm>
            <a:off x="283336" y="1171977"/>
            <a:ext cx="10776928" cy="5228823"/>
          </a:xfrm>
        </p:spPr>
        <p:txBody>
          <a:bodyPr>
            <a:normAutofit fontScale="90000"/>
          </a:bodyPr>
          <a:lstStyle/>
          <a:p>
            <a:r>
              <a:rPr lang="en-IN" sz="1600" dirty="0"/>
              <a:t>Data and </a:t>
            </a:r>
            <a:r>
              <a:rPr lang="en-IN" sz="1600" dirty="0" smtClean="0"/>
              <a:t>Features</a:t>
            </a:r>
            <a:br>
              <a:rPr lang="en-IN" sz="1600" dirty="0" smtClean="0"/>
            </a:br>
            <a:r>
              <a:rPr lang="en-IN" sz="1600" dirty="0"/>
              <a:t/>
            </a:r>
            <a:br>
              <a:rPr lang="en-IN" sz="1600" dirty="0"/>
            </a:br>
            <a:r>
              <a:rPr lang="en-IN" sz="1600" dirty="0"/>
              <a:t>Id - an Id that represents a (Store, Date) duple within the test </a:t>
            </a:r>
            <a:r>
              <a:rPr lang="en-IN" sz="1600" dirty="0" smtClean="0"/>
              <a:t>set</a:t>
            </a:r>
            <a:br>
              <a:rPr lang="en-IN" sz="1600" dirty="0" smtClean="0"/>
            </a:br>
            <a:r>
              <a:rPr lang="en-IN" sz="1600" dirty="0"/>
              <a:t/>
            </a:r>
            <a:br>
              <a:rPr lang="en-IN" sz="1600" dirty="0"/>
            </a:br>
            <a:r>
              <a:rPr lang="en-IN" sz="1600" dirty="0"/>
              <a:t>Store - a unique Id for each store </a:t>
            </a:r>
            <a:r>
              <a:rPr lang="en-IN" sz="1600" dirty="0" smtClean="0"/>
              <a:t/>
            </a:r>
            <a:br>
              <a:rPr lang="en-IN" sz="1600" dirty="0" smtClean="0"/>
            </a:br>
            <a:r>
              <a:rPr lang="en-IN" sz="1600" dirty="0"/>
              <a:t/>
            </a:r>
            <a:br>
              <a:rPr lang="en-IN" sz="1600" dirty="0"/>
            </a:br>
            <a:r>
              <a:rPr lang="en-IN" sz="1600" dirty="0"/>
              <a:t>Sales - the turnover for any given day (this is what you are predicting</a:t>
            </a:r>
            <a:r>
              <a:rPr lang="en-IN" sz="1600" dirty="0" smtClean="0"/>
              <a:t>)</a:t>
            </a:r>
            <a:br>
              <a:rPr lang="en-IN" sz="1600" dirty="0" smtClean="0"/>
            </a:br>
            <a:r>
              <a:rPr lang="en-IN" sz="1600" dirty="0"/>
              <a:t/>
            </a:r>
            <a:br>
              <a:rPr lang="en-IN" sz="1600" dirty="0"/>
            </a:br>
            <a:r>
              <a:rPr lang="en-IN" sz="1600" dirty="0"/>
              <a:t>Customers - the number of customers on a given </a:t>
            </a:r>
            <a:r>
              <a:rPr lang="en-IN" sz="1600" dirty="0" smtClean="0"/>
              <a:t>day</a:t>
            </a:r>
            <a:br>
              <a:rPr lang="en-IN" sz="1600" dirty="0" smtClean="0"/>
            </a:br>
            <a:r>
              <a:rPr lang="en-IN" sz="1600" dirty="0"/>
              <a:t/>
            </a:r>
            <a:br>
              <a:rPr lang="en-IN" sz="1600" dirty="0"/>
            </a:br>
            <a:r>
              <a:rPr lang="en-IN" sz="1600" dirty="0"/>
              <a:t>Open - an indicator for whether the store was open: 0 = closed, 1 = </a:t>
            </a:r>
            <a:r>
              <a:rPr lang="en-IN" sz="1600" dirty="0" smtClean="0"/>
              <a:t>open</a:t>
            </a:r>
            <a:br>
              <a:rPr lang="en-IN" sz="1600" dirty="0" smtClean="0"/>
            </a:br>
            <a:r>
              <a:rPr lang="en-IN" sz="1600" dirty="0"/>
              <a:t/>
            </a:r>
            <a:br>
              <a:rPr lang="en-IN" sz="1600" dirty="0"/>
            </a:br>
            <a:r>
              <a:rPr lang="en-IN" sz="1600" dirty="0"/>
              <a:t>Learning Outcomes</a:t>
            </a:r>
            <a:br>
              <a:rPr lang="en-IN" sz="1600" dirty="0"/>
            </a:br>
            <a:r>
              <a:rPr lang="en-IN" sz="1600" dirty="0"/>
              <a:t>- Technical Skills: Pandas, </a:t>
            </a:r>
            <a:r>
              <a:rPr lang="en-IN" sz="1600" dirty="0" err="1"/>
              <a:t>Matplotlib</a:t>
            </a:r>
            <a:r>
              <a:rPr lang="en-IN" sz="1600" dirty="0"/>
              <a:t>, </a:t>
            </a:r>
            <a:r>
              <a:rPr lang="en-IN" sz="1600" dirty="0" err="1"/>
              <a:t>Numpy</a:t>
            </a:r>
            <a:r>
              <a:rPr lang="en-IN" sz="1600" dirty="0"/>
              <a:t>, </a:t>
            </a:r>
            <a:r>
              <a:rPr lang="en-IN" sz="1600" dirty="0" smtClean="0"/>
              <a:t/>
            </a:r>
            <a:br>
              <a:rPr lang="en-IN" sz="1600" dirty="0" smtClean="0"/>
            </a:br>
            <a:r>
              <a:rPr lang="en-IN" sz="1600" dirty="0" smtClean="0"/>
              <a:t>HTML </a:t>
            </a:r>
            <a:r>
              <a:rPr lang="en-IN" sz="1600" dirty="0"/>
              <a:t>and CSS ,Flask. Interns will also improve their code modularization skills. </a:t>
            </a:r>
            <a:r>
              <a:rPr lang="en-IN" sz="1600" dirty="0" smtClean="0"/>
              <a:t>– </a:t>
            </a:r>
            <a:br>
              <a:rPr lang="en-IN" sz="1600" dirty="0" smtClean="0"/>
            </a:br>
            <a:r>
              <a:rPr lang="en-IN" sz="1600" dirty="0" smtClean="0"/>
              <a:t>Creation </a:t>
            </a:r>
            <a:r>
              <a:rPr lang="en-IN" sz="1600" dirty="0"/>
              <a:t>of new features - Predictive pipeline: Exploratory data analysis, </a:t>
            </a:r>
            <a:r>
              <a:rPr lang="en-IN" sz="1600" dirty="0" smtClean="0"/>
              <a:t/>
            </a:r>
            <a:br>
              <a:rPr lang="en-IN" sz="1600" dirty="0" smtClean="0"/>
            </a:br>
            <a:r>
              <a:rPr lang="en-IN" sz="1600" dirty="0" smtClean="0"/>
              <a:t>data </a:t>
            </a:r>
            <a:r>
              <a:rPr lang="en-IN" sz="1600" dirty="0"/>
              <a:t>wrangling, building and fine-tuning models </a:t>
            </a:r>
            <a:r>
              <a:rPr lang="en-IN" sz="1600" dirty="0" smtClean="0"/>
              <a:t>– </a:t>
            </a:r>
            <a:br>
              <a:rPr lang="en-IN" sz="1600" dirty="0" smtClean="0"/>
            </a:br>
            <a:r>
              <a:rPr lang="en-IN" sz="1600" dirty="0" smtClean="0"/>
              <a:t>Building </a:t>
            </a:r>
            <a:r>
              <a:rPr lang="en-IN" sz="1600" dirty="0"/>
              <a:t>model using </a:t>
            </a:r>
            <a:r>
              <a:rPr lang="en-IN" sz="1600" dirty="0" err="1"/>
              <a:t>MLOps</a:t>
            </a:r>
            <a:r>
              <a:rPr lang="en-IN" sz="1600" dirty="0"/>
              <a:t> Techniques - Deployment: </a:t>
            </a:r>
            <a:r>
              <a:rPr lang="en-IN" sz="1600" dirty="0" smtClean="0"/>
              <a:t/>
            </a:r>
            <a:br>
              <a:rPr lang="en-IN" sz="1600" dirty="0" smtClean="0"/>
            </a:br>
            <a:r>
              <a:rPr lang="en-IN" sz="1600" dirty="0" smtClean="0"/>
              <a:t>Interns </a:t>
            </a:r>
            <a:r>
              <a:rPr lang="en-IN" sz="1600" dirty="0"/>
              <a:t>will know how to serve predictions in a web app. </a:t>
            </a:r>
            <a:r>
              <a:rPr lang="en-IN" sz="1600" b="1" dirty="0">
                <a:latin typeface="Arial" panose="020B0604020202020204" pitchFamily="34" charset="0"/>
                <a:cs typeface="Arial" panose="020B0604020202020204" pitchFamily="34" charset="0"/>
              </a:rPr>
              <a:t/>
            </a:r>
            <a:br>
              <a:rPr lang="en-IN" sz="1600" b="1" dirty="0">
                <a:latin typeface="Arial" panose="020B0604020202020204" pitchFamily="34" charset="0"/>
                <a:cs typeface="Arial" panose="020B0604020202020204" pitchFamily="34" charset="0"/>
              </a:rPr>
            </a:br>
            <a:r>
              <a:rPr lang="en-IN" sz="1600" b="1" dirty="0">
                <a:latin typeface="Arial" panose="020B0604020202020204" pitchFamily="34" charset="0"/>
                <a:cs typeface="Arial" panose="020B0604020202020204" pitchFamily="34" charset="0"/>
              </a:rPr>
              <a:t/>
            </a:r>
            <a:br>
              <a:rPr lang="en-IN" sz="1600" b="1" dirty="0">
                <a:latin typeface="Arial" panose="020B0604020202020204" pitchFamily="34" charset="0"/>
                <a:cs typeface="Arial" panose="020B0604020202020204" pitchFamily="34" charset="0"/>
              </a:rPr>
            </a:br>
            <a:r>
              <a:rPr lang="en-IN" sz="1600" b="1" dirty="0">
                <a:solidFill>
                  <a:schemeClr val="tx1"/>
                </a:solidFill>
                <a:latin typeface="Arial" panose="020B0604020202020204" pitchFamily="34" charset="0"/>
                <a:cs typeface="Arial" panose="020B0604020202020204" pitchFamily="34" charset="0"/>
              </a:rPr>
              <a:t/>
            </a:r>
            <a:br>
              <a:rPr lang="en-IN" sz="1600" b="1" dirty="0">
                <a:solidFill>
                  <a:schemeClr val="tx1"/>
                </a:solidFill>
                <a:latin typeface="Arial" panose="020B0604020202020204" pitchFamily="34" charset="0"/>
                <a:cs typeface="Arial" panose="020B0604020202020204" pitchFamily="34" charset="0"/>
              </a:rPr>
            </a:br>
            <a:r>
              <a:rPr lang="en-IN" sz="1400" dirty="0">
                <a:solidFill>
                  <a:schemeClr val="tx1"/>
                </a:solidFill>
                <a:latin typeface="Arial" panose="020B0604020202020204" pitchFamily="34" charset="0"/>
                <a:cs typeface="Arial" panose="020B0604020202020204" pitchFamily="34" charset="0"/>
              </a:rPr>
              <a:t/>
            </a:r>
            <a:br>
              <a:rPr lang="en-IN" sz="1400" dirty="0">
                <a:solidFill>
                  <a:schemeClr val="tx1"/>
                </a:solidFill>
                <a:latin typeface="Arial" panose="020B0604020202020204" pitchFamily="34" charset="0"/>
                <a:cs typeface="Arial" panose="020B0604020202020204" pitchFamily="34" charset="0"/>
              </a:rPr>
            </a:br>
            <a:r>
              <a:rPr lang="en-IN" sz="1400" dirty="0">
                <a:solidFill>
                  <a:schemeClr val="tx1"/>
                </a:solidFill>
                <a:latin typeface="Arial" panose="020B0604020202020204" pitchFamily="34" charset="0"/>
                <a:cs typeface="Arial" panose="020B0604020202020204" pitchFamily="34" charset="0"/>
              </a:rPr>
              <a:t/>
            </a:r>
            <a:br>
              <a:rPr lang="en-IN" sz="1400" dirty="0">
                <a:solidFill>
                  <a:schemeClr val="tx1"/>
                </a:solidFill>
                <a:latin typeface="Arial" panose="020B0604020202020204" pitchFamily="34" charset="0"/>
                <a:cs typeface="Arial" panose="020B0604020202020204" pitchFamily="34" charset="0"/>
              </a:rPr>
            </a:br>
            <a:endParaRPr lang="en-US" sz="14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025621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7730" y="1197735"/>
            <a:ext cx="9702123" cy="5050664"/>
          </a:xfrm>
        </p:spPr>
        <p:txBody>
          <a:bodyPr/>
          <a:lstStyle/>
          <a:p>
            <a:pPr marL="0" indent="0">
              <a:buNone/>
            </a:pPr>
            <a:r>
              <a:rPr lang="en-IN" sz="2000" dirty="0" smtClean="0"/>
              <a:t>Import required libraries</a:t>
            </a:r>
          </a:p>
          <a:p>
            <a:pPr marL="0" indent="0">
              <a:buNone/>
            </a:pPr>
            <a:endParaRPr lang="en-IN" sz="2000"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730" y="1955973"/>
            <a:ext cx="10183646" cy="3924848"/>
          </a:xfrm>
          <a:prstGeom prst="rect">
            <a:avLst/>
          </a:prstGeom>
        </p:spPr>
      </p:pic>
    </p:spTree>
    <p:extLst>
      <p:ext uri="{BB962C8B-B14F-4D97-AF65-F5344CB8AC3E}">
        <p14:creationId xmlns:p14="http://schemas.microsoft.com/office/powerpoint/2010/main" val="32682029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3184" y="1223492"/>
            <a:ext cx="9856670" cy="5024907"/>
          </a:xfrm>
        </p:spPr>
        <p:txBody>
          <a:bodyPr/>
          <a:lstStyle/>
          <a:p>
            <a:pPr marL="0" indent="0">
              <a:buNone/>
            </a:pPr>
            <a:r>
              <a:rPr lang="en-IN" dirty="0" smtClean="0"/>
              <a:t>Tasks</a:t>
            </a:r>
            <a:endParaRPr lang="en-IN" dirty="0" smtClean="0"/>
          </a:p>
          <a:p>
            <a:pPr marL="0" indent="0">
              <a:buNone/>
            </a:pPr>
            <a:endParaRPr lang="en-IN" dirty="0"/>
          </a:p>
        </p:txBody>
      </p:sp>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828" y="1835442"/>
            <a:ext cx="9545382" cy="3801005"/>
          </a:xfrm>
          <a:prstGeom prst="rect">
            <a:avLst/>
          </a:prstGeom>
        </p:spPr>
      </p:pic>
    </p:spTree>
    <p:extLst>
      <p:ext uri="{BB962C8B-B14F-4D97-AF65-F5344CB8AC3E}">
        <p14:creationId xmlns:p14="http://schemas.microsoft.com/office/powerpoint/2010/main" val="16309756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283335" y="1171976"/>
            <a:ext cx="9767128" cy="5076423"/>
          </a:xfrm>
        </p:spPr>
        <p:txBody>
          <a:bodyPr/>
          <a:lstStyle/>
          <a:p>
            <a:pPr marL="0" indent="0">
              <a:buNone/>
            </a:pPr>
            <a:endParaRPr lang="en-US" dirty="0"/>
          </a:p>
          <a:p>
            <a:pPr marL="0" indent="0">
              <a:buNone/>
            </a:pPr>
            <a:endParaRPr lang="en-IN"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967" y="1485789"/>
            <a:ext cx="9264098" cy="4448796"/>
          </a:xfrm>
          <a:prstGeom prst="rect">
            <a:avLst/>
          </a:prstGeom>
        </p:spPr>
      </p:pic>
    </p:spTree>
    <p:extLst>
      <p:ext uri="{BB962C8B-B14F-4D97-AF65-F5344CB8AC3E}">
        <p14:creationId xmlns:p14="http://schemas.microsoft.com/office/powerpoint/2010/main" val="6471310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4976" y="1382148"/>
            <a:ext cx="8947150" cy="4413345"/>
          </a:xfrm>
        </p:spPr>
      </p:pic>
    </p:spTree>
    <p:extLst>
      <p:ext uri="{BB962C8B-B14F-4D97-AF65-F5344CB8AC3E}">
        <p14:creationId xmlns:p14="http://schemas.microsoft.com/office/powerpoint/2010/main" val="14809576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8942" y="1159099"/>
            <a:ext cx="9830912" cy="5089300"/>
          </a:xfrm>
        </p:spPr>
        <p:txBody>
          <a:bodyPr/>
          <a:lstStyle/>
          <a:p>
            <a:pPr marL="0" indent="0">
              <a:buNone/>
            </a:pPr>
            <a:r>
              <a:rPr lang="en-IN" dirty="0"/>
              <a:t>import </a:t>
            </a:r>
            <a:r>
              <a:rPr lang="en-IN" dirty="0" err="1"/>
              <a:t>calendarplt.figure</a:t>
            </a:r>
            <a:r>
              <a:rPr lang="en-IN" dirty="0"/>
              <a:t>(</a:t>
            </a:r>
            <a:r>
              <a:rPr lang="en-IN" dirty="0" err="1"/>
              <a:t>figsize</a:t>
            </a:r>
            <a:r>
              <a:rPr lang="en-IN" dirty="0"/>
              <a:t>=(10, 6))</a:t>
            </a:r>
            <a:r>
              <a:rPr lang="en-IN" dirty="0" err="1"/>
              <a:t>sns.barplot</a:t>
            </a:r>
            <a:r>
              <a:rPr lang="en-IN" dirty="0"/>
              <a:t>(x=</a:t>
            </a:r>
            <a:r>
              <a:rPr lang="en-IN" dirty="0" err="1"/>
              <a:t>monthly_sales.index</a:t>
            </a:r>
            <a:r>
              <a:rPr lang="en-IN" dirty="0"/>
              <a:t>, y=</a:t>
            </a:r>
            <a:r>
              <a:rPr lang="en-IN" dirty="0" err="1"/>
              <a:t>monthly_sales.values</a:t>
            </a:r>
            <a:r>
              <a:rPr lang="en-IN" dirty="0"/>
              <a:t>, palette="</a:t>
            </a:r>
            <a:r>
              <a:rPr lang="en-IN" dirty="0" err="1"/>
              <a:t>Blues_d</a:t>
            </a:r>
            <a:r>
              <a:rPr lang="en-IN" dirty="0"/>
              <a:t>")</a:t>
            </a:r>
            <a:r>
              <a:rPr lang="en-IN" dirty="0" err="1"/>
              <a:t>plt.title</a:t>
            </a:r>
            <a:r>
              <a:rPr lang="en-IN" dirty="0"/>
              <a:t>("Average Sales per Month")</a:t>
            </a:r>
            <a:r>
              <a:rPr lang="en-IN" dirty="0" err="1"/>
              <a:t>plt.xlabel</a:t>
            </a:r>
            <a:r>
              <a:rPr lang="en-IN" dirty="0"/>
              <a:t>("Month")</a:t>
            </a:r>
            <a:r>
              <a:rPr lang="en-IN" dirty="0" err="1"/>
              <a:t>plt.ylabel</a:t>
            </a:r>
            <a:r>
              <a:rPr lang="en-IN" dirty="0"/>
              <a:t>("Average Sales")</a:t>
            </a:r>
            <a:r>
              <a:rPr lang="en-IN" dirty="0" err="1"/>
              <a:t>plt.xticks</a:t>
            </a:r>
            <a:r>
              <a:rPr lang="en-IN" dirty="0"/>
              <a:t>(ticks=range(12), labels=</a:t>
            </a:r>
            <a:r>
              <a:rPr lang="en-IN" dirty="0" err="1"/>
              <a:t>calendar.month_name</a:t>
            </a:r>
            <a:r>
              <a:rPr lang="en-IN" dirty="0"/>
              <a:t>[1:], rotation=45)</a:t>
            </a:r>
            <a:r>
              <a:rPr lang="en-IN" dirty="0" err="1"/>
              <a:t>plt.show</a:t>
            </a:r>
            <a:r>
              <a:rPr lang="en-IN" dirty="0"/>
              <a:t>()</a:t>
            </a:r>
            <a:endParaRPr lang="en-IN" dirty="0"/>
          </a:p>
          <a:p>
            <a:pPr marL="0" indent="0">
              <a:buNone/>
            </a:pPr>
            <a:endParaRPr lang="en-IN"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872" y="2470781"/>
            <a:ext cx="9450119" cy="4105848"/>
          </a:xfrm>
          <a:prstGeom prst="rect">
            <a:avLst/>
          </a:prstGeom>
        </p:spPr>
      </p:pic>
    </p:spTree>
    <p:extLst>
      <p:ext uri="{BB962C8B-B14F-4D97-AF65-F5344CB8AC3E}">
        <p14:creationId xmlns:p14="http://schemas.microsoft.com/office/powerpoint/2010/main" val="591804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6063" y="1210614"/>
            <a:ext cx="9740760" cy="5061398"/>
          </a:xfrm>
        </p:spPr>
        <p:txBody>
          <a:bodyPr>
            <a:normAutofit/>
          </a:bodyPr>
          <a:lstStyle/>
          <a:p>
            <a:pPr marL="0" indent="0">
              <a:buNone/>
            </a:pPr>
            <a:r>
              <a:rPr lang="en-IN" dirty="0" smtClean="0"/>
              <a:t>Customer VS Sales</a:t>
            </a:r>
          </a:p>
          <a:p>
            <a:pPr marL="0" indent="0">
              <a:buNone/>
            </a:pPr>
            <a:endParaRPr lang="en-IN" dirty="0" smtClean="0"/>
          </a:p>
          <a:p>
            <a:pPr marL="0" indent="0">
              <a:buNone/>
            </a:pPr>
            <a:endParaRPr lang="en-IN"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516" y="1975208"/>
            <a:ext cx="8531027" cy="4143953"/>
          </a:xfrm>
          <a:prstGeom prst="rect">
            <a:avLst/>
          </a:prstGeom>
        </p:spPr>
      </p:pic>
    </p:spTree>
    <p:extLst>
      <p:ext uri="{BB962C8B-B14F-4D97-AF65-F5344CB8AC3E}">
        <p14:creationId xmlns:p14="http://schemas.microsoft.com/office/powerpoint/2010/main" val="60498744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219</TotalTime>
  <Words>87</Words>
  <Application>Microsoft Office PowerPoint</Application>
  <PresentationFormat>Widescreen</PresentationFormat>
  <Paragraphs>13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Ion</vt:lpstr>
      <vt:lpstr>PROJECT - 6</vt:lpstr>
      <vt:lpstr>Start from here  Business Need  You work at Nexthikes as a Machine Learning Engineer and a company called Rossmann Pharmaceuticals has given you a project on sales forecasting. The finance team wants to forecast sales in all their stores across several cities six weeks ahead of time. Managers in individual stores rely on their years of experience as well as their personal judgement to forecast sales. The data team identified factors such as promotions, competition, school and state holidays, seasonality, and locality as necessary for predicting sales across the various stores      </vt:lpstr>
      <vt:lpstr>Data and Features  Id - an Id that represents a (Store, Date) duple within the test set  Store - a unique Id for each store   Sales - the turnover for any given day (this is what you are predicting)  Customers - the number of customers on a given day  Open - an indicator for whether the store was open: 0 = closed, 1 = open  Learning Outcomes - Technical Skills: Pandas, Matplotlib, Numpy,  HTML and CSS ,Flask. Interns will also improve their code modularization skills. –  Creation of new features - Predictive pipeline: Exploratory data analysis,  data wrangling, building and fine-tuning models –  Building model using MLOps Techniques - Deployment:  Interns will know how to serve predictions in a web app.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-2</dc:title>
  <dc:creator>Rakesh Sahu</dc:creator>
  <cp:lastModifiedBy>Admin</cp:lastModifiedBy>
  <cp:revision>14</cp:revision>
  <dcterms:created xsi:type="dcterms:W3CDTF">2024-12-03T16:04:20Z</dcterms:created>
  <dcterms:modified xsi:type="dcterms:W3CDTF">2025-06-28T14:03:45Z</dcterms:modified>
</cp:coreProperties>
</file>