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72" r:id="rId5"/>
    <p:sldId id="273" r:id="rId6"/>
    <p:sldId id="259" r:id="rId7"/>
    <p:sldId id="278" r:id="rId8"/>
    <p:sldId id="262" r:id="rId9"/>
    <p:sldId id="263" r:id="rId10"/>
    <p:sldId id="264" r:id="rId11"/>
    <p:sldId id="279" r:id="rId12"/>
    <p:sldId id="266" r:id="rId13"/>
    <p:sldId id="267" r:id="rId14"/>
    <p:sldId id="268" r:id="rId15"/>
    <p:sldId id="282"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p:cViewPr varScale="1">
        <p:scale>
          <a:sx n="96" d="100"/>
          <a:sy n="96" d="100"/>
        </p:scale>
        <p:origin x="130" y="6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synergize </a:t>
          </a:r>
          <a:r>
            <a:rPr lang="en-US" sz="1800" b="1" i="0" dirty="0">
              <a:solidFill>
                <a:schemeClr val="accent2"/>
              </a:solidFill>
              <a:latin typeface="Gill Sans Nova" panose="020B0602020104020203" pitchFamily="34" charset="0"/>
              <a:cs typeface="Gill Sans SemiBold" panose="020B0502020104020203" pitchFamily="34" charset="-79"/>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disseminate </a:t>
          </a:r>
          <a:r>
            <a:rPr lang="en-US" sz="1800" b="1" i="0" dirty="0">
              <a:solidFill>
                <a:schemeClr val="accent2"/>
              </a:solidFill>
              <a:latin typeface="Gill Sans Nova" panose="020B0602020104020203" pitchFamily="34" charset="0"/>
              <a:cs typeface="Gill Sans SemiBold" panose="020B0502020104020203" pitchFamily="34" charset="-79"/>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coordinate </a:t>
          </a:r>
          <a:r>
            <a:rPr lang="en-US" sz="1800" b="1" i="0" dirty="0">
              <a:solidFill>
                <a:schemeClr val="accent2"/>
              </a:solidFill>
              <a:latin typeface="Gill Sans Nova" panose="020B0602020104020203" pitchFamily="34" charset="0"/>
              <a:cs typeface="Gill Sans SemiBold" panose="020B0502020104020203" pitchFamily="34" charset="-79"/>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0" i="0" dirty="0">
              <a:solidFill>
                <a:schemeClr val="accent2"/>
              </a:solidFill>
              <a:latin typeface="+mn-lt"/>
              <a:cs typeface="Gill Sans Light" panose="020B0302020104020203" pitchFamily="34" charset="-79"/>
            </a:rPr>
            <a:t>foster holistically </a:t>
          </a:r>
          <a:r>
            <a:rPr lang="en-US" sz="1800" b="1" i="0" dirty="0">
              <a:solidFill>
                <a:schemeClr val="accent2"/>
              </a:solidFill>
              <a:latin typeface="Gill Sans Nova" panose="020B0602020104020203" pitchFamily="34" charset="0"/>
              <a:cs typeface="Gill Sans SemiBold" panose="020B0502020104020203" pitchFamily="34" charset="-79"/>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PLANNING</a:t>
          </a:r>
        </a:p>
      </dsp:txBody>
      <dsp:txXfrm>
        <a:off x="0" y="473"/>
        <a:ext cx="2103120" cy="775145"/>
      </dsp:txXfrm>
    </dsp:sp>
    <dsp:sp modelId="{4B7883FE-9BF1-834B-9E55-433D1207CAF9}">
      <dsp:nvSpPr>
        <dsp:cNvPr id="0" name=""/>
        <dsp:cNvSpPr/>
      </dsp:nvSpPr>
      <dsp:spPr>
        <a:xfrm>
          <a:off x="2260854" y="35672"/>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synergize </a:t>
          </a:r>
          <a:r>
            <a:rPr lang="en-US" sz="1800" b="1" i="0" kern="1200" dirty="0">
              <a:solidFill>
                <a:schemeClr val="accent2"/>
              </a:solidFill>
              <a:latin typeface="Gill Sans Nova" panose="020B0602020104020203" pitchFamily="34" charset="0"/>
              <a:cs typeface="Gill Sans SemiBold" panose="020B0502020104020203" pitchFamily="34" charset="-79"/>
            </a:rPr>
            <a:t>scalable e-commerce</a:t>
          </a:r>
        </a:p>
      </dsp:txBody>
      <dsp:txXfrm>
        <a:off x="2260854" y="35672"/>
        <a:ext cx="8254746" cy="703989"/>
      </dsp:txXfrm>
    </dsp:sp>
    <dsp:sp modelId="{F855322D-A55D-8B49-879F-C673DBB2B4C9}">
      <dsp:nvSpPr>
        <dsp:cNvPr id="0" name=""/>
        <dsp:cNvSpPr/>
      </dsp:nvSpPr>
      <dsp:spPr>
        <a:xfrm>
          <a:off x="2103120" y="73966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MARKETING</a:t>
          </a: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disseminate </a:t>
          </a:r>
          <a:r>
            <a:rPr lang="en-US" sz="1800" b="1" i="0" kern="1200" dirty="0">
              <a:solidFill>
                <a:schemeClr val="accent2"/>
              </a:solidFill>
              <a:latin typeface="Gill Sans Nova" panose="020B0602020104020203" pitchFamily="34" charset="0"/>
              <a:cs typeface="Gill Sans SemiBold" panose="020B0502020104020203" pitchFamily="34" charset="-79"/>
            </a:rPr>
            <a:t>standardized metrics</a:t>
          </a: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DESIGN</a:t>
          </a:r>
        </a:p>
      </dsp:txBody>
      <dsp:txXfrm>
        <a:off x="0" y="1550764"/>
        <a:ext cx="2103120" cy="775145"/>
      </dsp:txXfrm>
    </dsp:sp>
    <dsp:sp modelId="{DAF6D365-7021-E74E-8AD3-AB3AC6A0D057}">
      <dsp:nvSpPr>
        <dsp:cNvPr id="0" name=""/>
        <dsp:cNvSpPr/>
      </dsp:nvSpPr>
      <dsp:spPr>
        <a:xfrm>
          <a:off x="2260854" y="1585964"/>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coordinate </a:t>
          </a:r>
          <a:r>
            <a:rPr lang="en-US" sz="1800" b="1" i="0" kern="1200" dirty="0">
              <a:solidFill>
                <a:schemeClr val="accent2"/>
              </a:solidFill>
              <a:latin typeface="Gill Sans Nova" panose="020B0602020104020203" pitchFamily="34" charset="0"/>
              <a:cs typeface="Gill Sans SemiBold" panose="020B0502020104020203" pitchFamily="34" charset="-79"/>
            </a:rPr>
            <a:t>e-business applications</a:t>
          </a:r>
        </a:p>
      </dsp:txBody>
      <dsp:txXfrm>
        <a:off x="2260854" y="1585964"/>
        <a:ext cx="8254746" cy="703989"/>
      </dsp:txXfrm>
    </dsp:sp>
    <dsp:sp modelId="{9071E8DC-DDBE-CD4E-9B99-FF7E5F21CEFF}">
      <dsp:nvSpPr>
        <dsp:cNvPr id="0" name=""/>
        <dsp:cNvSpPr/>
      </dsp:nvSpPr>
      <dsp:spPr>
        <a:xfrm>
          <a:off x="2103120" y="228995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STRATEGY</a:t>
          </a: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foster holistically </a:t>
          </a:r>
          <a:r>
            <a:rPr lang="en-US" sz="1800" b="1" i="0" kern="1200" dirty="0">
              <a:solidFill>
                <a:schemeClr val="accent2"/>
              </a:solidFill>
              <a:latin typeface="Gill Sans Nova" panose="020B0602020104020203" pitchFamily="34" charset="0"/>
              <a:cs typeface="Gill Sans SemiBold" panose="020B0502020104020203" pitchFamily="34" charset="-79"/>
            </a:rPr>
            <a:t>superior methodologies</a:t>
          </a: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LAUNCH</a:t>
          </a: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deploy </a:t>
          </a:r>
          <a:r>
            <a:rPr lang="en-US" sz="1800" b="1" i="0" kern="1200" dirty="0">
              <a:solidFill>
                <a:schemeClr val="accent2"/>
              </a:solidFill>
              <a:latin typeface="Gill Sans Nova" panose="020B0602020104020203" pitchFamily="34" charset="0"/>
              <a:cs typeface="Gill Sans SemiBold" panose="020B0502020104020203" pitchFamily="34" charset="-79"/>
            </a:rPr>
            <a:t>strategic networks with compelling </a:t>
          </a:r>
          <a:r>
            <a:rPr lang="en-US" sz="1800" b="1" i="0" kern="1200" dirty="0">
              <a:solidFill>
                <a:srgbClr val="AC5B4C"/>
              </a:solidFill>
              <a:latin typeface="Gill Sans Nova" panose="020B0602020104020203" pitchFamily="34" charset="0"/>
              <a:ea typeface="+mn-ea"/>
              <a:cs typeface="Gill Sans SemiBold" panose="020B0502020104020203" pitchFamily="34" charset="-79"/>
            </a:rPr>
            <a:t>e-business needs</a:t>
          </a: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mailto:mirjam@contoso.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pPr algn="ctr"/>
            <a:r>
              <a:rPr lang="en-IN" b="1" i="0" dirty="0">
                <a:effectLst/>
                <a:latin typeface="clcicgqyw0002obe2xroteu2c"/>
              </a:rPr>
              <a:t>Agricultural Field Analysis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b="0" i="0" dirty="0">
                <a:solidFill>
                  <a:schemeClr val="bg2">
                    <a:lumMod val="25000"/>
                  </a:schemeClr>
                </a:solidFill>
                <a:effectLst/>
                <a:latin typeface="clcicgqyw0002obe2xroteu2c"/>
              </a:rPr>
              <a:t>Using machine learning and IoT, we can predict crop production and soil fertility in agricultural fields affected by pollution</a:t>
            </a:r>
            <a:r>
              <a:rPr lang="en-US" b="0" i="0" dirty="0">
                <a:solidFill>
                  <a:srgbClr val="959595"/>
                </a:solidFill>
                <a:effectLst/>
                <a:latin typeface="clcicgqyw0002obe2xroteu2c"/>
              </a:rPr>
              <a:t>.</a:t>
            </a:r>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timeline</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SEP 20XX</a:t>
            </a:r>
          </a:p>
          <a:p>
            <a:pPr lvl="1"/>
            <a:r>
              <a:rPr lang="en-US" dirty="0"/>
              <a:t>synergize scalable e-commerce</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NOV 20XX</a:t>
            </a:r>
          </a:p>
          <a:p>
            <a:pPr lvl="1"/>
            <a:r>
              <a:rPr lang="en-US" dirty="0"/>
              <a:t>disseminate standardized metrics</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JAN 20XX</a:t>
            </a:r>
          </a:p>
          <a:p>
            <a:pPr lvl="1"/>
            <a:r>
              <a:rPr lang="en-US" dirty="0"/>
              <a:t>coordinate e-business applications</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MAR 20XX</a:t>
            </a:r>
          </a:p>
          <a:p>
            <a:pPr lvl="1"/>
            <a:r>
              <a:rPr lang="en-US" dirty="0"/>
              <a:t>foster holistically superior methodologies</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MAY 20XX</a:t>
            </a:r>
          </a:p>
          <a:p>
            <a:pPr lvl="1"/>
            <a:r>
              <a:rPr lang="en-US" dirty="0"/>
              <a:t>deploy strategic networks with compelling e-business needs</a:t>
            </a:r>
          </a:p>
        </p:txBody>
      </p:sp>
    </p:spTree>
    <p:extLst>
      <p:ext uri="{BB962C8B-B14F-4D97-AF65-F5344CB8AC3E}">
        <p14:creationId xmlns:p14="http://schemas.microsoft.com/office/powerpoint/2010/main" val="3272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CLOUD-BASED OPPORTUNITIES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ROI</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Envision multimedia-based expertise and cross-media growth strategies</a:t>
            </a:r>
          </a:p>
          <a:p>
            <a:endParaRPr lang="en-US" dirty="0"/>
          </a:p>
          <a:p>
            <a:r>
              <a:rPr lang="en-US" dirty="0"/>
              <a:t>Visualize quality intellectual capital</a:t>
            </a:r>
          </a:p>
          <a:p>
            <a:endParaRPr lang="en-US" dirty="0"/>
          </a:p>
          <a:p>
            <a:r>
              <a:rPr lang="en-US" dirty="0"/>
              <a:t>Engage worldwide methodologies with web-enabled technologies</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NICHE MARKETS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Pursue scalable customer service through sustainable strategies</a:t>
            </a:r>
          </a:p>
          <a:p>
            <a:endParaRPr lang="en-US" dirty="0"/>
          </a:p>
          <a:p>
            <a:r>
              <a:rPr lang="en-US" dirty="0"/>
              <a:t>Engage top-line web services with cutting-edge deliverables</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SUPPLY CHAINS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Cultivate one-to-one customer service with robust ideas</a:t>
            </a:r>
          </a:p>
          <a:p>
            <a:endParaRPr lang="en-US" dirty="0"/>
          </a:p>
          <a:p>
            <a:r>
              <a:rPr lang="en-US" dirty="0"/>
              <a:t>Maximize timely deliverables for real-time schemas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mirjam nilsson</a:t>
            </a:r>
          </a:p>
          <a:p>
            <a:r>
              <a:rPr lang="en-US" dirty="0">
                <a:hlinkClick r:id="rId2"/>
              </a:rPr>
              <a:t>mirjam@contoso.com</a:t>
            </a:r>
            <a:endParaRPr lang="en-US" dirty="0"/>
          </a:p>
          <a:p>
            <a:r>
              <a:rPr lang="en-US" dirty="0"/>
              <a:t>www.contoso.com</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696031589"/>
              </p:ext>
            </p:extLst>
          </p:nvPr>
        </p:nvGraphicFramePr>
        <p:xfrm>
          <a:off x="7791450" y="1169988"/>
          <a:ext cx="4132263" cy="4840784"/>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612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GROWTH</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TIMELINE</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3686561701"/>
              </p:ext>
            </p:extLst>
          </p:nvPr>
        </p:nvGraphicFramePr>
        <p:xfrm>
          <a:off x="-96458"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B2B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SUPPLY 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ROI</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E-COMMERCE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3.0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Q4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RICHARD BRANSON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dirty="0"/>
              <a:t>“Business opportunities are like buses.</a:t>
            </a:r>
            <a:br>
              <a:rPr lang="en-US" dirty="0"/>
            </a:br>
            <a:r>
              <a:rPr lang="en-US" dirty="0"/>
              <a:t>There's always another one coming.”</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83" r="83"/>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t="8" b="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50" r="50"/>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50" r="50"/>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00210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extended team</a:t>
            </a:r>
          </a:p>
        </p:txBody>
      </p:sp>
      <p:pic>
        <p:nvPicPr>
          <p:cNvPr id="45" name="Picture Placeholder 44" descr="Team member headshot">
            <a:extLst>
              <a:ext uri="{FF2B5EF4-FFF2-40B4-BE49-F238E27FC236}">
                <a16:creationId xmlns:a16="http://schemas.microsoft.com/office/drawing/2014/main" id="{BF83E8E2-2284-9684-FCF6-1A6EA943A1FB}"/>
              </a:ext>
            </a:extLst>
          </p:cNvPr>
          <p:cNvPicPr>
            <a:picLocks noGrp="1" noChangeAspect="1"/>
          </p:cNvPicPr>
          <p:nvPr>
            <p:ph type="pic" sz="quarter" idx="13"/>
          </p:nvPr>
        </p:nvPicPr>
        <p:blipFill rotWithShape="1">
          <a:blip r:embed="rId2"/>
          <a:srcRect l="239" r="239"/>
          <a:stretch/>
        </p:blipFill>
        <p:spPr/>
      </p:pic>
      <p:pic>
        <p:nvPicPr>
          <p:cNvPr id="48" name="Picture Placeholder 47" descr="Team member headshot">
            <a:extLst>
              <a:ext uri="{FF2B5EF4-FFF2-40B4-BE49-F238E27FC236}">
                <a16:creationId xmlns:a16="http://schemas.microsoft.com/office/drawing/2014/main" id="{B0AC71BE-6C36-5953-EF84-04DB27D399EF}"/>
              </a:ext>
            </a:extLst>
          </p:cNvPr>
          <p:cNvPicPr>
            <a:picLocks noGrp="1" noChangeAspect="1"/>
          </p:cNvPicPr>
          <p:nvPr>
            <p:ph type="pic" sz="quarter" idx="14"/>
          </p:nvPr>
        </p:nvPicPr>
        <p:blipFill rotWithShape="1">
          <a:blip r:embed="rId3"/>
          <a:srcRect l="148" r="148"/>
          <a:stretch/>
        </p:blipFill>
        <p:spPr/>
      </p:pic>
      <p:pic>
        <p:nvPicPr>
          <p:cNvPr id="51" name="Picture Placeholder 50" descr="Team member headshot">
            <a:extLst>
              <a:ext uri="{FF2B5EF4-FFF2-40B4-BE49-F238E27FC236}">
                <a16:creationId xmlns:a16="http://schemas.microsoft.com/office/drawing/2014/main" id="{E67A1306-8387-8408-FEAF-520A43BB1D8D}"/>
              </a:ext>
            </a:extLst>
          </p:cNvPr>
          <p:cNvPicPr>
            <a:picLocks noGrp="1" noChangeAspect="1"/>
          </p:cNvPicPr>
          <p:nvPr>
            <p:ph type="pic" sz="quarter" idx="15"/>
          </p:nvPr>
        </p:nvPicPr>
        <p:blipFill rotWithShape="1">
          <a:blip r:embed="rId4"/>
          <a:srcRect l="239" r="239"/>
          <a:stretch/>
        </p:blipFill>
        <p:spPr/>
      </p:pic>
      <p:pic>
        <p:nvPicPr>
          <p:cNvPr id="58" name="Picture Placeholder 57" descr="Team member headshot">
            <a:extLst>
              <a:ext uri="{FF2B5EF4-FFF2-40B4-BE49-F238E27FC236}">
                <a16:creationId xmlns:a16="http://schemas.microsoft.com/office/drawing/2014/main" id="{A5E932A8-FB95-D4B9-7C31-E32737B02106}"/>
              </a:ext>
            </a:extLst>
          </p:cNvPr>
          <p:cNvPicPr>
            <a:picLocks noGrp="1" noChangeAspect="1"/>
          </p:cNvPicPr>
          <p:nvPr>
            <p:ph type="pic" sz="quarter" idx="16"/>
          </p:nvPr>
        </p:nvPicPr>
        <p:blipFill rotWithShape="1">
          <a:blip r:embed="rId5"/>
          <a:srcRect l="239" r="239"/>
          <a:stretch/>
        </p:blipFill>
        <p:spPr/>
      </p:pic>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p:txBody>
          <a:bodyPr/>
          <a:lstStyle/>
          <a:p>
            <a:r>
              <a:rPr lang="en-US" dirty="0"/>
              <a:t>TAKUMA HAYASHI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p:txBody>
          <a:bodyPr/>
          <a:lstStyle/>
          <a:p>
            <a:r>
              <a:rPr lang="en-US" dirty="0"/>
              <a:t>MIRJAM NILSSON​</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p:txBody>
          <a:bodyPr/>
          <a:lstStyle/>
          <a:p>
            <a:r>
              <a:rPr lang="en-US" dirty="0"/>
              <a:t>FLORA BERGGREN​</a:t>
            </a:r>
          </a:p>
        </p:txBody>
      </p:sp>
      <p:sp>
        <p:nvSpPr>
          <p:cNvPr id="29" name="Text Placeholder 28">
            <a:extLst>
              <a:ext uri="{FF2B5EF4-FFF2-40B4-BE49-F238E27FC236}">
                <a16:creationId xmlns:a16="http://schemas.microsoft.com/office/drawing/2014/main" id="{88C30139-2108-5DD5-D7B5-F4C5CA6CCBF3}"/>
              </a:ext>
            </a:extLst>
          </p:cNvPr>
          <p:cNvSpPr>
            <a:spLocks noGrp="1"/>
          </p:cNvSpPr>
          <p:nvPr>
            <p:ph type="body" sz="quarter" idx="20"/>
          </p:nvPr>
        </p:nvSpPr>
        <p:spPr/>
        <p:txBody>
          <a:bodyPr/>
          <a:lstStyle/>
          <a:p>
            <a:r>
              <a:rPr lang="en-US" dirty="0"/>
              <a:t>RAJESH SANTOSHI</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p:txBody>
          <a:bodyPr/>
          <a:lstStyle/>
          <a:p>
            <a:r>
              <a:rPr lang="en-US" dirty="0"/>
              <a:t>president</a:t>
            </a:r>
          </a:p>
          <a:p>
            <a:endParaRPr lang="en-US" dirty="0"/>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p:txBody>
          <a:bodyPr/>
          <a:lstStyle/>
          <a:p>
            <a:r>
              <a:rPr lang="en-US" dirty="0"/>
              <a:t>chief executive officer</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p:txBody>
          <a:bodyPr/>
          <a:lstStyle/>
          <a:p>
            <a:r>
              <a:rPr lang="en-US" dirty="0"/>
              <a:t>chief operations officer</a:t>
            </a:r>
          </a:p>
        </p:txBody>
      </p:sp>
      <p:sp>
        <p:nvSpPr>
          <p:cNvPr id="34" name="Text Placeholder 33">
            <a:extLst>
              <a:ext uri="{FF2B5EF4-FFF2-40B4-BE49-F238E27FC236}">
                <a16:creationId xmlns:a16="http://schemas.microsoft.com/office/drawing/2014/main" id="{20510531-78E7-6DD4-B8ED-F8484240C2E1}"/>
              </a:ext>
            </a:extLst>
          </p:cNvPr>
          <p:cNvSpPr>
            <a:spLocks noGrp="1"/>
          </p:cNvSpPr>
          <p:nvPr>
            <p:ph type="body" sz="quarter" idx="24"/>
          </p:nvPr>
        </p:nvSpPr>
        <p:spPr/>
        <p:txBody>
          <a:bodyPr/>
          <a:lstStyle/>
          <a:p>
            <a:r>
              <a:rPr lang="en-US" dirty="0"/>
              <a:t>vp marketing</a:t>
            </a:r>
          </a:p>
        </p:txBody>
      </p:sp>
      <p:pic>
        <p:nvPicPr>
          <p:cNvPr id="18" name="Picture Placeholder 17" descr="Team member headshot">
            <a:extLst>
              <a:ext uri="{FF2B5EF4-FFF2-40B4-BE49-F238E27FC236}">
                <a16:creationId xmlns:a16="http://schemas.microsoft.com/office/drawing/2014/main" id="{251FF9F2-D148-7744-AD3C-DA1D842399EA}"/>
              </a:ext>
            </a:extLst>
          </p:cNvPr>
          <p:cNvPicPr>
            <a:picLocks noGrp="1" noChangeAspect="1"/>
          </p:cNvPicPr>
          <p:nvPr>
            <p:ph type="pic" sz="quarter" idx="25"/>
          </p:nvPr>
        </p:nvPicPr>
        <p:blipFill rotWithShape="1">
          <a:blip r:embed="rId6"/>
          <a:srcRect l="244" r="244"/>
          <a:stretch/>
        </p:blipFill>
        <p:spPr/>
      </p:pic>
      <p:pic>
        <p:nvPicPr>
          <p:cNvPr id="20" name="Picture Placeholder 19" descr="Team member headshot">
            <a:extLst>
              <a:ext uri="{FF2B5EF4-FFF2-40B4-BE49-F238E27FC236}">
                <a16:creationId xmlns:a16="http://schemas.microsoft.com/office/drawing/2014/main" id="{E889186A-9C62-A602-01B1-5D4D195D26CE}"/>
              </a:ext>
            </a:extLst>
          </p:cNvPr>
          <p:cNvPicPr>
            <a:picLocks noGrp="1" noChangeAspect="1"/>
          </p:cNvPicPr>
          <p:nvPr>
            <p:ph type="pic" sz="quarter" idx="26"/>
          </p:nvPr>
        </p:nvPicPr>
        <p:blipFill rotWithShape="1">
          <a:blip r:embed="rId7"/>
          <a:srcRect l="244" r="244"/>
          <a:stretch/>
        </p:blipFill>
        <p:spPr/>
      </p:pic>
      <p:pic>
        <p:nvPicPr>
          <p:cNvPr id="22" name="Picture Placeholder 21" descr="Team member headshot">
            <a:extLst>
              <a:ext uri="{FF2B5EF4-FFF2-40B4-BE49-F238E27FC236}">
                <a16:creationId xmlns:a16="http://schemas.microsoft.com/office/drawing/2014/main" id="{034ED1AA-BE4A-E267-C463-F20D3D8585E7}"/>
              </a:ext>
            </a:extLst>
          </p:cNvPr>
          <p:cNvPicPr>
            <a:picLocks noGrp="1" noChangeAspect="1"/>
          </p:cNvPicPr>
          <p:nvPr>
            <p:ph type="pic" sz="quarter" idx="27"/>
          </p:nvPr>
        </p:nvPicPr>
        <p:blipFill rotWithShape="1">
          <a:blip r:embed="rId8"/>
          <a:srcRect l="244" r="244"/>
          <a:stretch/>
        </p:blipFill>
        <p:spPr/>
      </p:pic>
      <p:pic>
        <p:nvPicPr>
          <p:cNvPr id="24" name="Picture Placeholder 23" descr="Team member headshot">
            <a:extLst>
              <a:ext uri="{FF2B5EF4-FFF2-40B4-BE49-F238E27FC236}">
                <a16:creationId xmlns:a16="http://schemas.microsoft.com/office/drawing/2014/main" id="{E288CC4E-15A7-7E6C-86BB-F6487D302F00}"/>
              </a:ext>
            </a:extLst>
          </p:cNvPr>
          <p:cNvPicPr>
            <a:picLocks noGrp="1" noChangeAspect="1"/>
          </p:cNvPicPr>
          <p:nvPr>
            <p:ph type="pic" sz="quarter" idx="28"/>
          </p:nvPr>
        </p:nvPicPr>
        <p:blipFill rotWithShape="1">
          <a:blip r:embed="rId9"/>
          <a:srcRect l="244" r="244"/>
          <a:stretch/>
        </p:blipFill>
        <p:spPr/>
      </p:pic>
      <p:sp>
        <p:nvSpPr>
          <p:cNvPr id="80" name="Text Placeholder 79">
            <a:extLst>
              <a:ext uri="{FF2B5EF4-FFF2-40B4-BE49-F238E27FC236}">
                <a16:creationId xmlns:a16="http://schemas.microsoft.com/office/drawing/2014/main" id="{291313D6-FDDE-A86D-0C8F-78A4DE610460}"/>
              </a:ext>
            </a:extLst>
          </p:cNvPr>
          <p:cNvSpPr>
            <a:spLocks noGrp="1"/>
          </p:cNvSpPr>
          <p:nvPr>
            <p:ph type="body" sz="quarter" idx="29"/>
          </p:nvPr>
        </p:nvSpPr>
        <p:spPr/>
        <p:txBody>
          <a:bodyPr/>
          <a:lstStyle/>
          <a:p>
            <a:r>
              <a:rPr lang="en-US" dirty="0"/>
              <a:t>GRAHAM BARNES</a:t>
            </a:r>
          </a:p>
        </p:txBody>
      </p:sp>
      <p:sp>
        <p:nvSpPr>
          <p:cNvPr id="81" name="Text Placeholder 80">
            <a:extLst>
              <a:ext uri="{FF2B5EF4-FFF2-40B4-BE49-F238E27FC236}">
                <a16:creationId xmlns:a16="http://schemas.microsoft.com/office/drawing/2014/main" id="{8A1BEF0A-BD3A-2F51-2B84-2C87759C857E}"/>
              </a:ext>
            </a:extLst>
          </p:cNvPr>
          <p:cNvSpPr>
            <a:spLocks noGrp="1"/>
          </p:cNvSpPr>
          <p:nvPr>
            <p:ph type="body" sz="quarter" idx="30"/>
          </p:nvPr>
        </p:nvSpPr>
        <p:spPr/>
        <p:txBody>
          <a:bodyPr/>
          <a:lstStyle/>
          <a:p>
            <a:r>
              <a:rPr lang="en-US" dirty="0"/>
              <a:t>ROWAN MURPHY</a:t>
            </a:r>
          </a:p>
        </p:txBody>
      </p:sp>
      <p:sp>
        <p:nvSpPr>
          <p:cNvPr id="82" name="Text Placeholder 81">
            <a:extLst>
              <a:ext uri="{FF2B5EF4-FFF2-40B4-BE49-F238E27FC236}">
                <a16:creationId xmlns:a16="http://schemas.microsoft.com/office/drawing/2014/main" id="{B68617DC-1253-7F81-E3EC-E2710973E731}"/>
              </a:ext>
            </a:extLst>
          </p:cNvPr>
          <p:cNvSpPr>
            <a:spLocks noGrp="1"/>
          </p:cNvSpPr>
          <p:nvPr>
            <p:ph type="body" sz="quarter" idx="31"/>
          </p:nvPr>
        </p:nvSpPr>
        <p:spPr/>
        <p:txBody>
          <a:bodyPr/>
          <a:lstStyle/>
          <a:p>
            <a:r>
              <a:rPr lang="en-US" dirty="0"/>
              <a:t>ELIZABETH MOORE</a:t>
            </a:r>
          </a:p>
        </p:txBody>
      </p:sp>
      <p:sp>
        <p:nvSpPr>
          <p:cNvPr id="83" name="Text Placeholder 82">
            <a:extLst>
              <a:ext uri="{FF2B5EF4-FFF2-40B4-BE49-F238E27FC236}">
                <a16:creationId xmlns:a16="http://schemas.microsoft.com/office/drawing/2014/main" id="{A27FA48D-357F-EA80-0111-0C0A27182842}"/>
              </a:ext>
            </a:extLst>
          </p:cNvPr>
          <p:cNvSpPr>
            <a:spLocks noGrp="1"/>
          </p:cNvSpPr>
          <p:nvPr>
            <p:ph type="body" sz="quarter" idx="32"/>
          </p:nvPr>
        </p:nvSpPr>
        <p:spPr/>
        <p:txBody>
          <a:bodyPr/>
          <a:lstStyle/>
          <a:p>
            <a:r>
              <a:rPr lang="en-US" dirty="0"/>
              <a:t>ROBINE KLINE</a:t>
            </a:r>
          </a:p>
        </p:txBody>
      </p:sp>
      <p:sp>
        <p:nvSpPr>
          <p:cNvPr id="84" name="Text Placeholder 83">
            <a:extLst>
              <a:ext uri="{FF2B5EF4-FFF2-40B4-BE49-F238E27FC236}">
                <a16:creationId xmlns:a16="http://schemas.microsoft.com/office/drawing/2014/main" id="{1950D586-9DF9-A100-E041-67FDDEBD7DA5}"/>
              </a:ext>
            </a:extLst>
          </p:cNvPr>
          <p:cNvSpPr>
            <a:spLocks noGrp="1"/>
          </p:cNvSpPr>
          <p:nvPr>
            <p:ph type="body" sz="quarter" idx="33"/>
          </p:nvPr>
        </p:nvSpPr>
        <p:spPr/>
        <p:txBody>
          <a:bodyPr/>
          <a:lstStyle/>
          <a:p>
            <a:r>
              <a:rPr lang="en-US" dirty="0"/>
              <a:t>vp product</a:t>
            </a:r>
          </a:p>
          <a:p>
            <a:endParaRPr lang="en-US" dirty="0"/>
          </a:p>
        </p:txBody>
      </p:sp>
      <p:sp>
        <p:nvSpPr>
          <p:cNvPr id="85" name="Text Placeholder 84">
            <a:extLst>
              <a:ext uri="{FF2B5EF4-FFF2-40B4-BE49-F238E27FC236}">
                <a16:creationId xmlns:a16="http://schemas.microsoft.com/office/drawing/2014/main" id="{D57903CE-292D-8F9A-9BDD-7840423075D1}"/>
              </a:ext>
            </a:extLst>
          </p:cNvPr>
          <p:cNvSpPr>
            <a:spLocks noGrp="1"/>
          </p:cNvSpPr>
          <p:nvPr>
            <p:ph type="body" sz="quarter" idx="34"/>
          </p:nvPr>
        </p:nvSpPr>
        <p:spPr/>
        <p:txBody>
          <a:bodyPr/>
          <a:lstStyle/>
          <a:p>
            <a:r>
              <a:rPr lang="en-US" dirty="0"/>
              <a:t>SEO strategist</a:t>
            </a:r>
          </a:p>
          <a:p>
            <a:endParaRPr lang="en-US" dirty="0"/>
          </a:p>
        </p:txBody>
      </p:sp>
      <p:sp>
        <p:nvSpPr>
          <p:cNvPr id="86" name="Text Placeholder 85">
            <a:extLst>
              <a:ext uri="{FF2B5EF4-FFF2-40B4-BE49-F238E27FC236}">
                <a16:creationId xmlns:a16="http://schemas.microsoft.com/office/drawing/2014/main" id="{1CD211A9-30AF-B158-D3CD-640CBDA0A853}"/>
              </a:ext>
            </a:extLst>
          </p:cNvPr>
          <p:cNvSpPr>
            <a:spLocks noGrp="1"/>
          </p:cNvSpPr>
          <p:nvPr>
            <p:ph type="body" sz="quarter" idx="35"/>
          </p:nvPr>
        </p:nvSpPr>
        <p:spPr/>
        <p:txBody>
          <a:bodyPr/>
          <a:lstStyle/>
          <a:p>
            <a:r>
              <a:rPr lang="en-US" dirty="0"/>
              <a:t>product designer</a:t>
            </a:r>
          </a:p>
          <a:p>
            <a:endParaRPr lang="en-US" dirty="0"/>
          </a:p>
        </p:txBody>
      </p:sp>
      <p:sp>
        <p:nvSpPr>
          <p:cNvPr id="87" name="Text Placeholder 86">
            <a:extLst>
              <a:ext uri="{FF2B5EF4-FFF2-40B4-BE49-F238E27FC236}">
                <a16:creationId xmlns:a16="http://schemas.microsoft.com/office/drawing/2014/main" id="{FE25E76F-DE56-E8CD-2546-5CDB57197BF5}"/>
              </a:ext>
            </a:extLst>
          </p:cNvPr>
          <p:cNvSpPr>
            <a:spLocks noGrp="1"/>
          </p:cNvSpPr>
          <p:nvPr>
            <p:ph type="body" sz="quarter" idx="36"/>
          </p:nvPr>
        </p:nvSpPr>
        <p:spPr/>
        <p:txBody>
          <a:bodyPr/>
          <a:lstStyle/>
          <a:p>
            <a:r>
              <a:rPr lang="en-US" dirty="0"/>
              <a:t>content developer</a:t>
            </a:r>
          </a:p>
          <a:p>
            <a:endParaRPr lang="en-US" dirty="0"/>
          </a:p>
        </p:txBody>
      </p:sp>
    </p:spTree>
    <p:extLst>
      <p:ext uri="{BB962C8B-B14F-4D97-AF65-F5344CB8AC3E}">
        <p14:creationId xmlns:p14="http://schemas.microsoft.com/office/powerpoint/2010/main" val="14450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plan for product launch</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15417285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{9ADACD1B-DAD5-44DA-862C-E47A5B2873BF}tf11964407_win32</Template>
  <TotalTime>8</TotalTime>
  <Words>446</Words>
  <Application>Microsoft Office PowerPoint</Application>
  <PresentationFormat>Widescreen</PresentationFormat>
  <Paragraphs>152</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clcicgqyw0002obe2xroteu2c</vt:lpstr>
      <vt:lpstr>Courier New</vt:lpstr>
      <vt:lpstr>Gill Sans Nova</vt:lpstr>
      <vt:lpstr>Gill Sans Nova Light</vt:lpstr>
      <vt:lpstr>Sagona Book</vt:lpstr>
      <vt:lpstr>Office Theme</vt:lpstr>
      <vt:lpstr>Agricultural Field Analysis</vt:lpstr>
      <vt:lpstr>agenda</vt:lpstr>
      <vt:lpstr>introduction</vt:lpstr>
      <vt:lpstr>primary goals</vt:lpstr>
      <vt:lpstr>areas of growth</vt:lpstr>
      <vt:lpstr>RICHARD BRANSON</vt:lpstr>
      <vt:lpstr>meet our team</vt:lpstr>
      <vt:lpstr>meet our extended team</vt:lpstr>
      <vt:lpstr>plan for product launch</vt:lpstr>
      <vt:lpstr>timeline</vt:lpstr>
      <vt:lpstr>areas of focus</vt:lpstr>
      <vt:lpstr>how we get there</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santosh kumar</dc:creator>
  <cp:lastModifiedBy>santosh kumar</cp:lastModifiedBy>
  <cp:revision>2</cp:revision>
  <dcterms:created xsi:type="dcterms:W3CDTF">2023-11-19T15:03:46Z</dcterms:created>
  <dcterms:modified xsi:type="dcterms:W3CDTF">2023-11-19T15:12:30Z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