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ownloads\projectdata-nyse%20santosh%20singh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ownloads\projectdata-nyse%20santosh%20singh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'summary statics'!$A$6:$A$64</cx:f>
        <cx:lvl ptCount="59" formatCode="&quot;$&quot;#,##0_);[Red]\(&quot;$&quot;#,##0\)">
          <cx:pt idx="0">4475000000</cx:pt>
          <cx:pt idx="1">826631000</cx:pt>
          <cx:pt idx="2">513035000</cx:pt>
          <cx:pt idx="3">0</cx:pt>
          <cx:pt idx="4">600000000</cx:pt>
          <cx:pt idx="5">74744000</cx:pt>
          <cx:pt idx="6">1320000000</cx:pt>
          <cx:pt idx="7">0</cx:pt>
          <cx:pt idx="8">604000000</cx:pt>
          <cx:pt idx="9">1049000000</cx:pt>
          <cx:pt idx="10">429479000</cx:pt>
          <cx:pt idx="11">5942000000</cx:pt>
          <cx:pt idx="12">0</cx:pt>
          <cx:pt idx="13">0</cx:pt>
          <cx:pt idx="14">516338000</cx:pt>
          <cx:pt idx="15">1153000000</cx:pt>
          <cx:pt idx="16">915000000</cx:pt>
          <cx:pt idx="17">1415000000</cx:pt>
          <cx:pt idx="18">209614000</cx:pt>
          <cx:pt idx="19">0</cx:pt>
          <cx:pt idx="20">0</cx:pt>
          <cx:pt idx="21">137354000</cx:pt>
          <cx:pt idx="22">132460000</cx:pt>
          <cx:pt idx="23">710000000</cx:pt>
          <cx:pt idx="24">0</cx:pt>
          <cx:pt idx="25">2197000000</cx:pt>
          <cx:pt idx="26">3135000000</cx:pt>
          <cx:pt idx="27">0</cx:pt>
          <cx:pt idx="28">5816000000</cx:pt>
          <cx:pt idx="29">10611000000</cx:pt>
          <cx:pt idx="30">647000000</cx:pt>
          <cx:pt idx="31">1101600000</cx:pt>
          <cx:pt idx="32">487832000</cx:pt>
          <cx:pt idx="33">235184000</cx:pt>
          <cx:pt idx="34">683688000</cx:pt>
          <cx:pt idx="35">0</cx:pt>
          <cx:pt idx="36">254723000</cx:pt>
          <cx:pt idx="37">10411000000</cx:pt>
          <cx:pt idx="38">931000000</cx:pt>
          <cx:pt idx="39">378769000</cx:pt>
          <cx:pt idx="40">904200000</cx:pt>
          <cx:pt idx="41">1147282000</cx:pt>
          <cx:pt idx="42">4967000000</cx:pt>
          <cx:pt idx="43">197269000</cx:pt>
          <cx:pt idx="44">263150000</cx:pt>
          <cx:pt idx="45">1133000000</cx:pt>
          <cx:pt idx="46">226300000</cx:pt>
          <cx:pt idx="47">1026000000</cx:pt>
          <cx:pt idx="48">183000000</cx:pt>
          <cx:pt idx="49">590000000</cx:pt>
          <cx:pt idx="50">0</cx:pt>
          <cx:pt idx="51">1877000000</cx:pt>
          <cx:pt idx="52">0</cx:pt>
          <cx:pt idx="53">61694000</cx:pt>
          <cx:pt idx="54">1572000000</cx:pt>
          <cx:pt idx="55">0</cx:pt>
          <cx:pt idx="56">475522000</cx:pt>
          <cx:pt idx="57">655000000</cx:pt>
          <cx:pt idx="58">885824000</cx:pt>
        </cx:lvl>
      </cx:numDim>
    </cx:data>
  </cx:chartData>
  <cx:chart>
    <cx:title pos="t" align="ctr" overlay="0">
      <cx:tx>
        <cx:txData>
          <cx:v>Visualization of First 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Visualization of First year</a:t>
          </a:r>
        </a:p>
      </cx:txPr>
    </cx:title>
    <cx:plotArea>
      <cx:plotAreaRegion>
        <cx:series layoutId="boxWhisker" uniqueId="{4C4D83A7-CE35-462A-90E2-966BC3673D44}">
          <cx:tx>
            <cx:txData>
              <cx:f>'summary statics'!$A$5</cx:f>
              <cx:v>First Year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endParaRPr lang="en-US" sz="1197" b="0" i="0" u="none" strike="noStrike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Book Antiqua"/>
              </a:endParaRPr>
            </a:p>
          </cx:txPr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b="0" i="0" baseline="0" dirty="0">
                    <a:solidFill>
                      <a:srgbClr val="404040"/>
                    </a:solidFill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Research &amp; Development $</a:t>
                </a:r>
                <a:r>
                  <a:rPr lang="en-US" sz="900" b="0" i="0" baseline="0" dirty="0" err="1">
                    <a:solidFill>
                      <a:srgbClr val="404040"/>
                    </a:solidFill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millons</a:t>
                </a:r>
                <a:endParaRPr lang="en-US" sz="9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00" dirty="0">
                  <a:effectLst/>
                </a:endParaRPr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'summary statics'!$B$6:$B$64</cx:f>
        <cx:lvl ptCount="59" formatCode="&quot;$&quot;#,##0_);[Red]\(&quot;$&quot;#,##0\)">
          <cx:pt idx="0">6041000000</cx:pt>
          <cx:pt idx="1">844353000</cx:pt>
          <cx:pt idx="2">559686000</cx:pt>
          <cx:pt idx="3">0</cx:pt>
          <cx:pt idx="4">611100000</cx:pt>
          <cx:pt idx="5">93879000</cx:pt>
          <cx:pt idx="6">1428000000</cx:pt>
          <cx:pt idx="7">0</cx:pt>
          <cx:pt idx="8">584000000</cx:pt>
          <cx:pt idx="9">2674000000</cx:pt>
          <cx:pt idx="10">623798000</cx:pt>
          <cx:pt idx="11">6294000000</cx:pt>
          <cx:pt idx="12">0</cx:pt>
          <cx:pt idx="13">0</cx:pt>
          <cx:pt idx="14">553817000</cx:pt>
          <cx:pt idx="15">1125000000</cx:pt>
          <cx:pt idx="16">983000000</cx:pt>
          <cx:pt idx="17">2666000000</cx:pt>
          <cx:pt idx="18">263792000</cx:pt>
          <cx:pt idx="19">0</cx:pt>
          <cx:pt idx="20">0</cx:pt>
          <cx:pt idx="21">147696000</cx:pt>
          <cx:pt idx="22">134300000</cx:pt>
          <cx:pt idx="23">815000000</cx:pt>
          <cx:pt idx="24">0</cx:pt>
          <cx:pt idx="25">2338000000</cx:pt>
          <cx:pt idx="26">1298000000</cx:pt>
          <cx:pt idx="27">0</cx:pt>
          <cx:pt idx="28">5743000000</cx:pt>
          <cx:pt idx="29">11537000000</cx:pt>
          <cx:pt idx="30">714000000</cx:pt>
          <cx:pt idx="31">1043200000</cx:pt>
          <cx:pt idx="32">539469000</cx:pt>
          <cx:pt idx="33">250434000</cx:pt>
          <cx:pt idx="34">716471000</cx:pt>
          <cx:pt idx="35">0</cx:pt>
          <cx:pt idx="36">305043000</cx:pt>
          <cx:pt idx="37">11381000000</cx:pt>
          <cx:pt idx="38">1371000000</cx:pt>
          <cx:pt idx="39">472321000</cx:pt>
          <cx:pt idx="40">918000000</cx:pt>
          <cx:pt idx="41">1336000000</cx:pt>
          <cx:pt idx="42">5477000000</cx:pt>
          <cx:pt idx="43">257494000</cx:pt>
          <cx:pt idx="44">317263000</cx:pt>
          <cx:pt idx="45">1226000000</cx:pt>
          <cx:pt idx="46">252200000</cx:pt>
          <cx:pt idx="47">722000000</cx:pt>
          <cx:pt idx="48">184000000</cx:pt>
          <cx:pt idx="49">583000000</cx:pt>
          <cx:pt idx="50">0</cx:pt>
          <cx:pt idx="51">1522000000</cx:pt>
          <cx:pt idx="52">0</cx:pt>
          <cx:pt idx="53">70297000</cx:pt>
          <cx:pt idx="54">1661000000</cx:pt>
          <cx:pt idx="55">0</cx:pt>
          <cx:pt idx="56">492447000</cx:pt>
          <cx:pt idx="57">603000000</cx:pt>
          <cx:pt idx="58">957587000</cx:pt>
        </cx:lvl>
      </cx:numDim>
    </cx:data>
  </cx:chartData>
  <cx:chart>
    <cx:title pos="t" align="ctr" overlay="0">
      <cx:tx>
        <cx:txData>
          <cx:v>Visualization of Second 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Visualization of Second Year</a:t>
          </a:r>
        </a:p>
      </cx:txPr>
    </cx:title>
    <cx:plotArea>
      <cx:plotAreaRegion>
        <cx:series layoutId="boxWhisker" uniqueId="{B2A82994-4B61-42F8-A1DA-75AE51C413C6}">
          <cx:tx>
            <cx:txData>
              <cx:f>'summary statics'!$B$5</cx:f>
              <cx:v>Second Year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endParaRPr lang="en-US" sz="1197" b="0" i="0" u="none" strike="noStrike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Book Antiqua"/>
              </a:endParaRPr>
            </a:p>
          </cx:txPr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Book Antiqua"/>
                  </a:rPr>
                  <a:t>IT Research &amp; Development $</a:t>
                </a:r>
                <a:r>
                  <a:rPr lang="en-US" sz="900" b="0" i="0" u="none" strike="noStrike" baseline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Book Antiqua"/>
                  </a:rPr>
                  <a:t>millons</a:t>
                </a:r>
                <a:endParaRPr lang="en-US" sz="900" b="0" i="0" u="none" strike="noStrike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Book Antiqua"/>
                </a:endParaRPr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0E657-4806-4726-913C-BD85B0BF13D8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DE76F-68D5-4B79-BEEC-5F4D05F5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E76F-68D5-4B79-BEEC-5F4D05F5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5D3FAE-60FC-4D16-A4E5-4D990D4914EF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5665C8-9019-46C2-A48E-378F59892E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Analyzing New York Stock Exchange</a:t>
            </a:r>
          </a:p>
        </p:txBody>
      </p:sp>
      <p:pic>
        <p:nvPicPr>
          <p:cNvPr id="11266" name="Picture 2" descr="The New York Stock Exchange suspended trading of Alphabet and Amaz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3566"/>
            <a:ext cx="8991600" cy="5334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How Information Technology Research and Development Changed from </a:t>
            </a:r>
            <a:br>
              <a:rPr lang="en-US" sz="2400" dirty="0"/>
            </a:br>
            <a:r>
              <a:rPr lang="en-US" sz="2400" b="1" dirty="0"/>
              <a:t>the First to the Second Year?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These are two histogram representation of the first and second year </a:t>
            </a:r>
          </a:p>
          <a:p>
            <a:r>
              <a:rPr lang="en-US" dirty="0"/>
              <a:t>of R&amp;D in Information Technology sector for all companies. </a:t>
            </a:r>
          </a:p>
          <a:p>
            <a:r>
              <a:rPr lang="en-US" dirty="0"/>
              <a:t>The histogram representations show that the R&amp;D mean of the </a:t>
            </a:r>
          </a:p>
          <a:p>
            <a:r>
              <a:rPr lang="en-US" dirty="0"/>
              <a:t>second year is more than the R&amp;D mean of the first year by more </a:t>
            </a:r>
          </a:p>
          <a:p>
            <a:r>
              <a:rPr lang="en-US" dirty="0"/>
              <a:t>than $100 million. That means companies start take Information </a:t>
            </a:r>
          </a:p>
          <a:p>
            <a:r>
              <a:rPr lang="en-US" dirty="0"/>
              <a:t>Technology more serious and invest more on the development of </a:t>
            </a:r>
          </a:p>
          <a:p>
            <a:r>
              <a:rPr lang="en-US" dirty="0"/>
              <a:t>this sector. </a:t>
            </a:r>
          </a:p>
          <a:p>
            <a:r>
              <a:rPr lang="en-US" dirty="0"/>
              <a:t>The mean for the R&amp;D expenses of the first year is about $1.2 billion </a:t>
            </a:r>
          </a:p>
          <a:p>
            <a:r>
              <a:rPr lang="en-US" dirty="0"/>
              <a:t>and it is slightly increased in the second year to reach $1.3 billion. </a:t>
            </a:r>
          </a:p>
          <a:p>
            <a:r>
              <a:rPr lang="en-US" dirty="0"/>
              <a:t>However, the median for the second year is slightly less ($584 </a:t>
            </a:r>
          </a:p>
          <a:p>
            <a:r>
              <a:rPr lang="en-US" dirty="0"/>
              <a:t>million) than the median for the first year ($590 million). The </a:t>
            </a:r>
          </a:p>
          <a:p>
            <a:r>
              <a:rPr lang="en-US" dirty="0"/>
              <a:t>standard deviation for the first year is $2.2 billion which is very </a:t>
            </a:r>
          </a:p>
          <a:p>
            <a:r>
              <a:rPr lang="en-US" dirty="0"/>
              <a:t>much higher than the mean value of the first year ($1.2 billion). That </a:t>
            </a:r>
          </a:p>
          <a:p>
            <a:r>
              <a:rPr lang="en-US" dirty="0"/>
              <a:t>tells the company R&amp;D spending in the Information Technology is </a:t>
            </a:r>
          </a:p>
          <a:p>
            <a:r>
              <a:rPr lang="en-US" dirty="0"/>
              <a:t>scattered. Same thing happened in the second year where the </a:t>
            </a:r>
          </a:p>
          <a:p>
            <a:r>
              <a:rPr lang="en-US" dirty="0"/>
              <a:t>standard deviation was $2.4 billion and the mean was $1.3 billion.</a:t>
            </a:r>
          </a:p>
          <a:p>
            <a:r>
              <a:rPr lang="en-US" dirty="0"/>
              <a:t>The Range of first year was </a:t>
            </a:r>
            <a:r>
              <a:rPr lang="en-US" sz="2200" b="0" i="0" u="none" strike="noStrike" dirty="0">
                <a:effectLst/>
                <a:latin typeface="Calibri" panose="020F0502020204030204" pitchFamily="34" charset="0"/>
              </a:rPr>
              <a:t>10,611,000,000.00  compared to the rage of second year which was</a:t>
            </a:r>
          </a:p>
          <a:p>
            <a:r>
              <a:rPr lang="en-US" sz="2500" b="0" i="0" u="none" strike="noStrike" dirty="0">
                <a:effectLst/>
                <a:latin typeface="Calibri" panose="020F0502020204030204" pitchFamily="34" charset="0"/>
              </a:rPr>
              <a:t>11,537,000,000.00  which was higher .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381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9D4977A-5CA5-4E2F-93E9-095E5AFB6C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08093066"/>
                  </p:ext>
                </p:extLst>
              </p:nvPr>
            </p:nvGraphicFramePr>
            <p:xfrm>
              <a:off x="2286000" y="1066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9D4977A-5CA5-4E2F-93E9-095E5AFB6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00" y="106680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3BAA9AC-4CFE-4322-A05E-546320DF9E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4656737"/>
                  </p:ext>
                </p:extLst>
              </p:nvPr>
            </p:nvGraphicFramePr>
            <p:xfrm>
              <a:off x="2209800" y="38862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3BAA9AC-4CFE-4322-A05E-546320DF9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9800" y="38862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CCB5519-F19E-42DB-95DD-394AA82746E5}"/>
              </a:ext>
            </a:extLst>
          </p:cNvPr>
          <p:cNvSpPr txBox="1"/>
          <p:nvPr/>
        </p:nvSpPr>
        <p:spPr>
          <a:xfrm>
            <a:off x="1676400" y="228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 of First and Second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1800" b="1" dirty="0"/>
              <a:t>Analyzing New York Stock Exchange How Information Technology Research and Development Changed from </a:t>
            </a:r>
            <a:br>
              <a:rPr lang="en-US" sz="1800" dirty="0"/>
            </a:br>
            <a:r>
              <a:rPr lang="en-US" sz="1800" b="1" dirty="0"/>
              <a:t>the First to the Second Year?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8771" y="838200"/>
            <a:ext cx="8229600" cy="4709160"/>
          </a:xfrm>
        </p:spPr>
        <p:txBody>
          <a:bodyPr>
            <a:noAutofit/>
          </a:bodyPr>
          <a:lstStyle/>
          <a:p>
            <a:r>
              <a:rPr lang="en-US" sz="1200" b="1" dirty="0"/>
              <a:t>These are two histogram representation of the first and second year </a:t>
            </a:r>
          </a:p>
          <a:p>
            <a:r>
              <a:rPr lang="en-US" sz="1200" b="1" dirty="0"/>
              <a:t>of R&amp;D in Information Technology sector for all companies. </a:t>
            </a:r>
          </a:p>
          <a:p>
            <a:r>
              <a:rPr lang="en-US" sz="1200" b="1" dirty="0"/>
              <a:t>The histogram representations show that the R&amp;D mean of the </a:t>
            </a:r>
          </a:p>
          <a:p>
            <a:r>
              <a:rPr lang="en-US" sz="1200" b="1" dirty="0"/>
              <a:t>second year is more than the R&amp;D mean of the first year by more </a:t>
            </a:r>
          </a:p>
          <a:p>
            <a:r>
              <a:rPr lang="en-US" sz="1200" b="1" dirty="0"/>
              <a:t>than $100 million. That means companies start take Information </a:t>
            </a:r>
          </a:p>
          <a:p>
            <a:r>
              <a:rPr lang="en-US" sz="1200" b="1" dirty="0"/>
              <a:t>Technology more serious and invest more on the development of </a:t>
            </a:r>
          </a:p>
          <a:p>
            <a:r>
              <a:rPr lang="en-US" sz="1200" b="1" dirty="0"/>
              <a:t>this sector. </a:t>
            </a:r>
          </a:p>
          <a:p>
            <a:r>
              <a:rPr lang="en-US" sz="1200" b="1" dirty="0"/>
              <a:t>The mean for the R&amp;D expenses of the first year is about $1.2 billion </a:t>
            </a:r>
          </a:p>
          <a:p>
            <a:r>
              <a:rPr lang="en-US" sz="1200" b="1" dirty="0"/>
              <a:t>and it is slightly increased in the second year to reach $1.3 billion. </a:t>
            </a:r>
          </a:p>
          <a:p>
            <a:r>
              <a:rPr lang="en-US" sz="1200" b="1" dirty="0"/>
              <a:t>However, the median for the second year is slightly less ($584 </a:t>
            </a:r>
          </a:p>
          <a:p>
            <a:r>
              <a:rPr lang="en-US" sz="1200" b="1" dirty="0"/>
              <a:t>million) than the median for the first year ($590 million). The </a:t>
            </a:r>
          </a:p>
          <a:p>
            <a:r>
              <a:rPr lang="en-US" sz="1200" b="1" dirty="0"/>
              <a:t>standard deviation for the first year is $2.2 billion which is very </a:t>
            </a:r>
          </a:p>
          <a:p>
            <a:r>
              <a:rPr lang="en-US" sz="1200" b="1" dirty="0"/>
              <a:t>much higher than the mean value of the first year ($1.2 billion).</a:t>
            </a:r>
            <a:r>
              <a:rPr lang="en-US" sz="1200" dirty="0"/>
              <a:t> The Range of first year was 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</a:rPr>
              <a:t>10,611,000,000.00  compared to the rage of second year which was</a:t>
            </a:r>
          </a:p>
          <a:p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11,537,000,000.00  which was higher .</a:t>
            </a:r>
            <a:endParaRPr lang="en-US" sz="1200" b="1" dirty="0"/>
          </a:p>
          <a:p>
            <a:r>
              <a:rPr lang="en-US" sz="1200" b="1" dirty="0"/>
              <a:t>That tells the company R&amp;D spending in the Information Technology is </a:t>
            </a:r>
          </a:p>
          <a:p>
            <a:r>
              <a:rPr lang="en-US" sz="1200" b="1" dirty="0"/>
              <a:t>scattered. Same thing happened in the second year where the </a:t>
            </a:r>
          </a:p>
          <a:p>
            <a:r>
              <a:rPr lang="en-US" sz="1200" b="1" dirty="0"/>
              <a:t>standard deviation was $2.4 billion and the mean was $1.3 billion. Profit and Loss Statement of ABC Company Between First to Fourth Year </a:t>
            </a:r>
          </a:p>
          <a:p>
            <a:r>
              <a:rPr lang="en-US" sz="1200" b="1" dirty="0"/>
              <a:t>We can see from the below Profit &amp; Loss Statement the gross profit increased remarkably during the four years. </a:t>
            </a:r>
          </a:p>
          <a:p>
            <a:r>
              <a:rPr lang="en-US" sz="1200" b="1" dirty="0"/>
              <a:t>The gross profit increased by $474 million in the second year which is 18.92% of the first year. The third year saw an </a:t>
            </a:r>
          </a:p>
          <a:p>
            <a:r>
              <a:rPr lang="en-US" sz="1200" b="1" dirty="0"/>
              <a:t>increase of gross profit by 18.33% of the previous year. The fourth year registered the highest gross profit of all the </a:t>
            </a:r>
          </a:p>
          <a:p>
            <a:r>
              <a:rPr lang="en-US" sz="1200" b="1" dirty="0"/>
              <a:t>years with 21.06% growth of the previous year. </a:t>
            </a:r>
          </a:p>
          <a:p>
            <a:r>
              <a:rPr lang="en-US" sz="1200" b="1" dirty="0"/>
              <a:t>The Operation Profit of the ABC company was not stable throughout the years. The Operating Profit registered $898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b="1" dirty="0"/>
              <a:t>million in the first year. But went down to $782 million in the second year which is less that the first year by $116 million. </a:t>
            </a:r>
          </a:p>
          <a:p>
            <a:r>
              <a:rPr lang="en-US" sz="1400" b="1" dirty="0"/>
              <a:t>The third year registered even worst Operating Profit of $422 million which is almost half the operating profit of the </a:t>
            </a:r>
          </a:p>
          <a:p>
            <a:r>
              <a:rPr lang="en-US" sz="1400" b="1" dirty="0"/>
              <a:t>previous year. Things changed in the fourth year, with more than $1.5 billion Operating Profit which is three times the </a:t>
            </a:r>
          </a:p>
          <a:p>
            <a:r>
              <a:rPr lang="en-US" sz="1400" b="1" dirty="0"/>
              <a:t>Operating Profit of the previous year. Profit and Loss Statement Forecast of ABBV Company for the Next Two </a:t>
            </a:r>
          </a:p>
          <a:p>
            <a:r>
              <a:rPr lang="en-US" sz="1400" b="1" dirty="0"/>
              <a:t>Years </a:t>
            </a:r>
          </a:p>
          <a:p>
            <a:r>
              <a:rPr lang="en-US" sz="1400" b="1" dirty="0"/>
              <a:t>The forecast of the Profit &amp; Loss Statement of the next two years for ABBV company show increase of revenue growth, </a:t>
            </a:r>
          </a:p>
          <a:p>
            <a:r>
              <a:rPr lang="en-US" sz="1400" b="1" dirty="0"/>
              <a:t>gross margin &amp; operating margin. The revenue growth is expected to increase in the 5th and 6th year by 8% &amp; 9% in the </a:t>
            </a:r>
          </a:p>
          <a:p>
            <a:r>
              <a:rPr lang="en-US" sz="1400" b="1" dirty="0"/>
              <a:t>best case scenario. But in the base case scenario the revenue growth is expected to increase by 7% &amp; 8% in the 5th &amp; </a:t>
            </a:r>
          </a:p>
          <a:p>
            <a:r>
              <a:rPr lang="en-US" sz="1400" b="1" dirty="0"/>
              <a:t>6th years. While in the weak case scenario the revenue growth is expected to increase by 6% &amp; 7% in the 5th &amp; 6th </a:t>
            </a:r>
          </a:p>
          <a:p>
            <a:r>
              <a:rPr lang="en-US" sz="1400" b="1" dirty="0"/>
              <a:t>years. </a:t>
            </a:r>
          </a:p>
          <a:p>
            <a:r>
              <a:rPr lang="en-US" sz="1400" b="1" dirty="0"/>
              <a:t>The gross margin is expected to increase in the 5th and 6th year by 78% &amp; 79% in the best case scenario. But in the base </a:t>
            </a:r>
          </a:p>
          <a:p>
            <a:r>
              <a:rPr lang="en-US" sz="1400" b="1" dirty="0"/>
              <a:t>case scenario the gross margin is expected to increase by 77% &amp; 78% in the 5th &amp; 6th years. While in the weak case </a:t>
            </a:r>
          </a:p>
          <a:p>
            <a:r>
              <a:rPr lang="en-US" sz="1400" b="1" dirty="0"/>
              <a:t>scenario the revenue growth is expected to increase by 76% &amp; 77% in the 5th &amp; 6th years. </a:t>
            </a:r>
          </a:p>
          <a:p>
            <a:r>
              <a:rPr lang="en-US" sz="1400" b="1" dirty="0"/>
              <a:t>The operating margin is expected to increase in the 5th and 6th year by 30% &amp; 31% in the best case scenario. But in the </a:t>
            </a:r>
          </a:p>
          <a:p>
            <a:r>
              <a:rPr lang="en-US" sz="1400" b="1" dirty="0"/>
              <a:t>base case scenario the operating margin is expected to increase by 29% &amp; 30% in the 5th &amp; 6th years. While in the weak </a:t>
            </a:r>
          </a:p>
          <a:p>
            <a:r>
              <a:rPr lang="en-US" sz="1400" b="1" dirty="0"/>
              <a:t>case scenario the operating margin is expected to increase by 28% &amp; 29% in the 5th &amp; 6th </a:t>
            </a:r>
            <a:r>
              <a:rPr lang="en-US" sz="1400" b="1" dirty="0" err="1"/>
              <a:t>years.Thank</a:t>
            </a:r>
            <a:r>
              <a:rPr lang="en-US" sz="1400" b="1" dirty="0"/>
              <a:t> you..   </a:t>
            </a:r>
            <a:r>
              <a:rPr lang="en-US" sz="1400" b="1" dirty="0" err="1"/>
              <a:t>Santosh</a:t>
            </a:r>
            <a:r>
              <a:rPr lang="en-US" sz="1400" b="1" dirty="0"/>
              <a:t> </a:t>
            </a:r>
            <a:r>
              <a:rPr lang="en-US" sz="1400" b="1" dirty="0" err="1"/>
              <a:t>singh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520" y="602615"/>
            <a:ext cx="7680960" cy="27825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52700" y="3613150"/>
            <a:ext cx="4038600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Profit and Loss Statement Forecast of AAPL Company for the Next Two </a:t>
            </a:r>
            <a:br>
              <a:rPr lang="en-US" sz="2400" dirty="0"/>
            </a:br>
            <a:r>
              <a:rPr lang="en-US" sz="2400" dirty="0"/>
              <a:t>Years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forecast of the Profit &amp; Loss Statement of the next two years for ABBV company show increase of revenue growth, </a:t>
            </a:r>
          </a:p>
          <a:p>
            <a:r>
              <a:rPr lang="en-US" dirty="0"/>
              <a:t>gross margin &amp; operating margin. The revenue growth is expected to increase in the 5th and 6th year by 10% &amp; 9% in the </a:t>
            </a:r>
          </a:p>
          <a:p>
            <a:r>
              <a:rPr lang="en-US" dirty="0"/>
              <a:t>best case scenario. But in the base case scenario the revenue growth is expected to increase by 10% &amp; 11% in the 5th &amp; </a:t>
            </a:r>
          </a:p>
          <a:p>
            <a:r>
              <a:rPr lang="en-US" dirty="0"/>
              <a:t>6th years. While in the weak case scenario the revenue growth is expected to increase by 8 % &amp; 9% in the 5th &amp; 6th </a:t>
            </a:r>
          </a:p>
          <a:p>
            <a:r>
              <a:rPr lang="en-US" dirty="0"/>
              <a:t>years. </a:t>
            </a:r>
          </a:p>
          <a:p>
            <a:r>
              <a:rPr lang="en-US" dirty="0"/>
              <a:t>The gross margin is expected to increase in the 5th and 6th year by 40% &amp; 41% in the best case scenario. But in the base </a:t>
            </a:r>
          </a:p>
          <a:p>
            <a:r>
              <a:rPr lang="en-US" dirty="0"/>
              <a:t>case scenario the gross margin is expected to increase by 39% &amp; 40% in the 5th &amp; 6th years. While in the weak case </a:t>
            </a:r>
          </a:p>
          <a:p>
            <a:r>
              <a:rPr lang="en-US" dirty="0"/>
              <a:t>scenario the revenue growth is expected to increase by 38% &amp; 39% in the 5th &amp; 6th years. </a:t>
            </a:r>
          </a:p>
          <a:p>
            <a:r>
              <a:rPr lang="en-US" dirty="0"/>
              <a:t>The operating margin is expected to increase in the 5th and 6th year by 30% &amp; 31% in the best case scenario. But in the </a:t>
            </a:r>
          </a:p>
          <a:p>
            <a:r>
              <a:rPr lang="en-US" dirty="0"/>
              <a:t>base case scenario the operating margin is expected to increase by 29% &amp; 30% in the 5th &amp; 6th years. While in the weak </a:t>
            </a:r>
          </a:p>
          <a:p>
            <a:r>
              <a:rPr lang="en-US" dirty="0"/>
              <a:t>case scenario the operating margin is expected to increase by 28% &amp; 29% in the 5th &amp; 6th </a:t>
            </a:r>
            <a:r>
              <a:rPr lang="en-US" dirty="0" err="1"/>
              <a:t>years.</a:t>
            </a:r>
            <a:r>
              <a:rPr lang="en-US" b="1" dirty="0" err="1"/>
              <a:t>Thank</a:t>
            </a:r>
            <a:r>
              <a:rPr lang="en-US" b="1" dirty="0"/>
              <a:t> you.. </a:t>
            </a:r>
          </a:p>
          <a:p>
            <a:r>
              <a:rPr lang="en-US" b="1" dirty="0" err="1"/>
              <a:t>Santosh</a:t>
            </a:r>
            <a:r>
              <a:rPr lang="en-US" b="1" dirty="0"/>
              <a:t> Singh 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</TotalTime>
  <Words>1261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Analyzing New York Stock Exchange</vt:lpstr>
      <vt:lpstr>How Information Technology Research and Development Changed from  the First to the Second Year? </vt:lpstr>
      <vt:lpstr>PowerPoint Presentation</vt:lpstr>
      <vt:lpstr>Analyzing New York Stock Exchange How Information Technology Research and Development Changed from  the First to the Second Year?  </vt:lpstr>
      <vt:lpstr>PowerPoint Presentation</vt:lpstr>
      <vt:lpstr>P</vt:lpstr>
      <vt:lpstr>Profit and Loss Statement Forecast of AAPL Company for the Next Two  Years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 Singh</cp:lastModifiedBy>
  <cp:revision>13</cp:revision>
  <dcterms:created xsi:type="dcterms:W3CDTF">2020-06-09T10:25:00Z</dcterms:created>
  <dcterms:modified xsi:type="dcterms:W3CDTF">2020-06-28T19:00:50Z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