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9"/>
  </p:handout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62F01-C513-0E4F-BBF9-FD0652DC28D9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411B0-E15E-134D-BEBC-45C3D3E7D3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88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337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91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3"/>
            <a:ext cx="2133600" cy="251417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3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10873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370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6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7670"/>
            <a:ext cx="8229600" cy="1079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5725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5725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3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66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82963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682962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1573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606584"/>
            <a:ext cx="2133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06584"/>
            <a:ext cx="2895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606584"/>
            <a:ext cx="2133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7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734"/>
            <a:ext cx="3008313" cy="10313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3735"/>
            <a:ext cx="5111750" cy="5476124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099"/>
            <a:ext cx="3008313" cy="4444760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4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2867-4B84-3044-819A-BDD5809F0F3B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5241-12CB-C64D-AE38-6540AC6C648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maroon-body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nfodata.tamu.edu/ReportServer/?/Group10_Section602_BQ1_Report/Coupon+Sales&amp;rs:Command=Render" TargetMode="External"/><Relationship Id="rId7" Type="http://schemas.openxmlformats.org/officeDocument/2006/relationships/hyperlink" Target="http://infodata.tamu.edu/ReportServer/Pages/ReportViewer.aspx?/Group10_Section602_BQ3_Report/Frozen+Food+Sales&amp;rs:Command=Render" TargetMode="External"/><Relationship Id="rId2" Type="http://schemas.openxmlformats.org/officeDocument/2006/relationships/hyperlink" Target="http://infodata.tamu.edu/ReportServer/?/Group10_Section602_BQ1_Report&amp;rs:Command=ListChildr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fodata.tamu.edu/ReportServer?/Group10_Section602_BQ3_Report&amp;rs:Command=ListChildren" TargetMode="External"/><Relationship Id="rId5" Type="http://schemas.openxmlformats.org/officeDocument/2006/relationships/hyperlink" Target="http://infodata.tamu.edu/ReportServer/Pages/ReportViewer.aspx?/Group10_Section602_BQ2/BQ2&amp;rs:Command=Render" TargetMode="External"/><Relationship Id="rId4" Type="http://schemas.openxmlformats.org/officeDocument/2006/relationships/hyperlink" Target="http://infodata.tamu.edu/ReportServer?/Group10_Section602_BQ2&amp;rs:Command=ListChildre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681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cs typeface="Frutiger LT Std 55 Roman"/>
              </a:rPr>
              <a:t>Data Warehousing Final Presentation</a:t>
            </a:r>
            <a:br>
              <a:rPr lang="en-US" dirty="0" smtClean="0">
                <a:solidFill>
                  <a:schemeClr val="bg1"/>
                </a:solidFill>
                <a:cs typeface="Frutiger LT Std 55 Roman"/>
              </a:rPr>
            </a:br>
            <a:r>
              <a:rPr lang="en-US" dirty="0" smtClean="0">
                <a:solidFill>
                  <a:schemeClr val="bg1"/>
                </a:solidFill>
                <a:cs typeface="Frutiger LT Std 55 Roman"/>
              </a:rPr>
              <a:t/>
            </a:r>
            <a:br>
              <a:rPr lang="en-US" dirty="0" smtClean="0">
                <a:solidFill>
                  <a:schemeClr val="bg1"/>
                </a:solidFill>
                <a:cs typeface="Frutiger LT Std 55 Roman"/>
              </a:rPr>
            </a:br>
            <a:r>
              <a:rPr lang="en-US" dirty="0" smtClean="0">
                <a:solidFill>
                  <a:schemeClr val="bg1"/>
                </a:solidFill>
                <a:cs typeface="Frutiger LT Std 55 Roman"/>
              </a:rPr>
              <a:t>Group# 10 – Section 602</a:t>
            </a:r>
            <a:endParaRPr lang="en-US" dirty="0">
              <a:solidFill>
                <a:schemeClr val="bg1"/>
              </a:solidFill>
              <a:cs typeface="Frutiger LT Std 55 Roman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3635698"/>
            <a:ext cx="7772400" cy="101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>
                <a:solidFill>
                  <a:schemeClr val="bg1"/>
                </a:solidFill>
                <a:cs typeface="Frutiger LT Std 55 Roman"/>
              </a:rPr>
              <a:t>Fathima</a:t>
            </a:r>
            <a:r>
              <a:rPr lang="en-US" sz="2000" dirty="0" smtClean="0">
                <a:solidFill>
                  <a:schemeClr val="bg1"/>
                </a:solidFill>
                <a:cs typeface="Frutiger LT Std 55 Roman"/>
              </a:rPr>
              <a:t> Benazir </a:t>
            </a:r>
            <a:r>
              <a:rPr lang="en-US" sz="2000" dirty="0" err="1" smtClean="0">
                <a:solidFill>
                  <a:schemeClr val="bg1"/>
                </a:solidFill>
                <a:cs typeface="Frutiger LT Std 55 Roman"/>
              </a:rPr>
              <a:t>Ghouse</a:t>
            </a:r>
            <a:r>
              <a:rPr lang="en-US" sz="2000" dirty="0" smtClean="0">
                <a:solidFill>
                  <a:schemeClr val="bg1"/>
                </a:solidFill>
                <a:cs typeface="Frutiger LT Std 55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cs typeface="Frutiger LT Std 55 Roman"/>
              </a:rPr>
              <a:t>Mohideen</a:t>
            </a:r>
            <a:endParaRPr lang="en-US" sz="2000" dirty="0" smtClean="0">
              <a:solidFill>
                <a:schemeClr val="bg1"/>
              </a:solidFill>
              <a:cs typeface="Frutiger LT Std 55 Roman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cs typeface="Frutiger LT Std 55 Roman"/>
              </a:rPr>
              <a:t>Thenmozhi</a:t>
            </a:r>
            <a:r>
              <a:rPr lang="en-US" sz="2000" dirty="0" smtClean="0">
                <a:solidFill>
                  <a:schemeClr val="bg1"/>
                </a:solidFill>
                <a:cs typeface="Frutiger LT Std 55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cs typeface="Frutiger LT Std 55 Roman"/>
              </a:rPr>
              <a:t>Singaravel</a:t>
            </a:r>
            <a:endParaRPr lang="en-US" sz="2000" dirty="0" smtClean="0">
              <a:solidFill>
                <a:schemeClr val="bg1"/>
              </a:solidFill>
              <a:cs typeface="Frutiger LT Std 55 Roman"/>
            </a:endParaRPr>
          </a:p>
          <a:p>
            <a:r>
              <a:rPr lang="en-US" sz="2000" dirty="0" smtClean="0">
                <a:solidFill>
                  <a:schemeClr val="bg1"/>
                </a:solidFill>
                <a:cs typeface="Frutiger LT Std 55 Roman"/>
              </a:rPr>
              <a:t>Santosh Kumar </a:t>
            </a:r>
            <a:r>
              <a:rPr lang="en-US" sz="2000" dirty="0" err="1" smtClean="0">
                <a:solidFill>
                  <a:schemeClr val="bg1"/>
                </a:solidFill>
                <a:cs typeface="Frutiger LT Std 55 Roman"/>
              </a:rPr>
              <a:t>Sriram</a:t>
            </a:r>
            <a:r>
              <a:rPr lang="en-US" sz="2000" dirty="0" smtClean="0">
                <a:solidFill>
                  <a:schemeClr val="bg1"/>
                </a:solidFill>
                <a:cs typeface="Frutiger LT Std 55 Roman"/>
              </a:rPr>
              <a:t> </a:t>
            </a:r>
            <a:endParaRPr lang="en-US" sz="2000" dirty="0">
              <a:solidFill>
                <a:schemeClr val="bg1"/>
              </a:solidFill>
              <a:cs typeface="Frutiger LT Std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06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83" y="438994"/>
            <a:ext cx="7720071" cy="675250"/>
          </a:xfrm>
        </p:spPr>
        <p:txBody>
          <a:bodyPr>
            <a:normAutofit/>
          </a:bodyPr>
          <a:lstStyle/>
          <a:p>
            <a:r>
              <a:rPr lang="en-US" sz="2200" b="1" u="sng" dirty="0" smtClean="0"/>
              <a:t>Business Questions</a:t>
            </a:r>
            <a:endParaRPr lang="en-US" sz="2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065" y="1114244"/>
            <a:ext cx="8229600" cy="5729378"/>
          </a:xfrm>
        </p:spPr>
        <p:txBody>
          <a:bodyPr>
            <a:noAutofit/>
          </a:bodyPr>
          <a:lstStyle/>
          <a:p>
            <a:r>
              <a:rPr lang="en-US" sz="2000" dirty="0"/>
              <a:t>Business Question 1 - Which of the following coupons are effectively redeemed in each </a:t>
            </a:r>
            <a:r>
              <a:rPr lang="en-US" sz="2000" dirty="0" smtClean="0"/>
              <a:t>DFF store - Meat or Grocery or Fish Coupons?</a:t>
            </a:r>
          </a:p>
          <a:p>
            <a:endParaRPr lang="en-US" sz="2000" dirty="0"/>
          </a:p>
          <a:p>
            <a:r>
              <a:rPr lang="en-US" sz="2000" dirty="0"/>
              <a:t>Business Question 2 - How does age of the customers and demography affect the </a:t>
            </a:r>
            <a:r>
              <a:rPr lang="en-US" sz="2000" dirty="0" smtClean="0"/>
              <a:t>pharmacy sales?</a:t>
            </a:r>
          </a:p>
          <a:p>
            <a:endParaRPr lang="en-US" sz="2000" dirty="0"/>
          </a:p>
          <a:p>
            <a:r>
              <a:rPr lang="en-US" sz="2000" dirty="0"/>
              <a:t>Business Question 3 - Which type of frozen food that is in high demand in the whole of DFF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r>
              <a:rPr lang="en-US" sz="2000" dirty="0"/>
              <a:t>Business Question 4 - </a:t>
            </a:r>
            <a:r>
              <a:rPr lang="en-US" sz="2000" dirty="0" smtClean="0"/>
              <a:t>How are beer sales and profit in regions where single living population are high?</a:t>
            </a:r>
          </a:p>
          <a:p>
            <a:endParaRPr lang="en-US" sz="2000" dirty="0"/>
          </a:p>
          <a:p>
            <a:r>
              <a:rPr lang="en-US" sz="2000" dirty="0" smtClean="0"/>
              <a:t>Business Question 5 </a:t>
            </a:r>
            <a:r>
              <a:rPr lang="en-US" sz="2000" dirty="0"/>
              <a:t>- Which among Wine or Spirits is sold more during holiday season?  </a:t>
            </a:r>
            <a:r>
              <a:rPr lang="en-US" sz="2000" dirty="0" smtClean="0"/>
              <a:t>Which is </a:t>
            </a:r>
            <a:r>
              <a:rPr lang="en-US" sz="2000" dirty="0"/>
              <a:t>better gifted during Halloween, Thanksgiving or Christmas – Wine or </a:t>
            </a:r>
            <a:r>
              <a:rPr lang="en-US" sz="2000" dirty="0" smtClean="0"/>
              <a:t>Spirits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21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516" y="323029"/>
            <a:ext cx="6097836" cy="547304"/>
          </a:xfrm>
        </p:spPr>
        <p:txBody>
          <a:bodyPr>
            <a:noAutofit/>
          </a:bodyPr>
          <a:lstStyle/>
          <a:p>
            <a:r>
              <a:rPr lang="en-US" sz="2400" b="1" u="sng" dirty="0"/>
              <a:t>Schema used and ETL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0205"/>
            <a:ext cx="8229600" cy="5384494"/>
          </a:xfrm>
        </p:spPr>
        <p:txBody>
          <a:bodyPr>
            <a:normAutofit lnSpcReduction="10000"/>
          </a:bodyPr>
          <a:lstStyle/>
          <a:p>
            <a:pPr marL="114300" indent="0" algn="ctr">
              <a:buNone/>
            </a:pPr>
            <a:r>
              <a:rPr lang="en-US" sz="2400" u="sng" dirty="0" smtClean="0"/>
              <a:t>Schema Details</a:t>
            </a:r>
          </a:p>
          <a:p>
            <a:r>
              <a:rPr lang="en-US" sz="2400" dirty="0" smtClean="0"/>
              <a:t>STAR Schema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114300" indent="0" algn="ctr">
              <a:buNone/>
            </a:pPr>
            <a:endParaRPr lang="en-US" sz="2400" u="sng" dirty="0" smtClean="0"/>
          </a:p>
          <a:p>
            <a:pPr marL="114300" indent="0" algn="ctr">
              <a:buNone/>
            </a:pPr>
            <a:endParaRPr lang="en-US" sz="2400" u="sng" dirty="0"/>
          </a:p>
          <a:p>
            <a:pPr marL="114300" indent="0" algn="ctr">
              <a:buNone/>
            </a:pPr>
            <a:endParaRPr lang="en-US" sz="2400" u="sng" dirty="0" smtClean="0"/>
          </a:p>
          <a:p>
            <a:pPr marL="114300" indent="0" algn="ctr">
              <a:buNone/>
            </a:pPr>
            <a:r>
              <a:rPr lang="en-US" sz="2400" u="sng" dirty="0" smtClean="0"/>
              <a:t>ETL Strategies</a:t>
            </a:r>
          </a:p>
          <a:p>
            <a:pPr marL="114300" indent="0" algn="ctr">
              <a:buNone/>
            </a:pPr>
            <a:endParaRPr lang="en-US" sz="2400" u="sng" dirty="0" smtClean="0"/>
          </a:p>
          <a:p>
            <a:r>
              <a:rPr lang="en-US" sz="2400" dirty="0"/>
              <a:t>Pre-Staging tables</a:t>
            </a:r>
          </a:p>
          <a:p>
            <a:r>
              <a:rPr lang="en-US" sz="2400" dirty="0"/>
              <a:t>Data Cleansing methodologies</a:t>
            </a:r>
          </a:p>
          <a:p>
            <a:r>
              <a:rPr lang="en-US" sz="2400" dirty="0"/>
              <a:t>Pre-Staging </a:t>
            </a:r>
            <a:r>
              <a:rPr lang="en-US" sz="2400" dirty="0">
                <a:sym typeface="Wingdings" panose="05000000000000000000" pitchFamily="2" charset="2"/>
              </a:rPr>
              <a:t> Staging Environment</a:t>
            </a:r>
          </a:p>
          <a:p>
            <a:r>
              <a:rPr lang="en-US" sz="2400" dirty="0">
                <a:sym typeface="Wingdings" panose="05000000000000000000" pitchFamily="2" charset="2"/>
              </a:rPr>
              <a:t>Staging  Data </a:t>
            </a:r>
            <a:r>
              <a:rPr lang="en-US" sz="2400" dirty="0" smtClean="0">
                <a:sym typeface="Wingdings" panose="05000000000000000000" pitchFamily="2" charset="2"/>
              </a:rPr>
              <a:t>Warehouse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FULL refresh implementation</a:t>
            </a: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84960"/>
              </p:ext>
            </p:extLst>
          </p:nvPr>
        </p:nvGraphicFramePr>
        <p:xfrm>
          <a:off x="855644" y="1766953"/>
          <a:ext cx="6096000" cy="157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2248">
                <a:tc>
                  <a:txBody>
                    <a:bodyPr/>
                    <a:lstStyle/>
                    <a:p>
                      <a:r>
                        <a:rPr lang="en-US" dirty="0" smtClean="0"/>
                        <a:t>Data 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Coupon</a:t>
                      </a:r>
                      <a:r>
                        <a:rPr lang="en-US" sz="1200" b="1" baseline="0" dirty="0" smtClean="0"/>
                        <a:t> Redemption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Sales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Movement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Reports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022595"/>
              </p:ext>
            </p:extLst>
          </p:nvPr>
        </p:nvGraphicFramePr>
        <p:xfrm>
          <a:off x="457200" y="1600200"/>
          <a:ext cx="8229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</a:t>
                      </a:r>
                      <a:r>
                        <a:rPr lang="en-US" baseline="0" dirty="0" smtClean="0"/>
                        <a:t>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Report Link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Question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SSRS on</a:t>
                      </a:r>
                      <a:r>
                        <a:rPr lang="en-US" baseline="0" dirty="0" smtClean="0"/>
                        <a:t> SSAS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Group10_Section602_BQ1_Report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</a:t>
                      </a:r>
                      <a:r>
                        <a:rPr lang="en-US" sz="18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Coupon Sales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Business Question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Group10_Section602_BQ2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4"/>
                        </a:rPr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BQ2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r>
                        <a:rPr lang="en-US" baseline="0" dirty="0" smtClean="0"/>
                        <a:t> Question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SSRS on</a:t>
                      </a:r>
                      <a:r>
                        <a:rPr lang="en-US" baseline="0" dirty="0" smtClean="0"/>
                        <a:t> SSAS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Group10_Section602_BQ3_Report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b="1" dirty="0" smtClean="0">
                          <a:hlinkClick r:id="rId7"/>
                        </a:rPr>
                        <a:t>Frozen Food Sales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r>
                        <a:rPr lang="en-US" baseline="0" dirty="0" smtClean="0"/>
                        <a:t> Question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 Builder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--NA--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r>
                        <a:rPr lang="en-US" baseline="0" dirty="0" smtClean="0"/>
                        <a:t> Question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Slide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66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143"/>
            <a:ext cx="8229600" cy="1087309"/>
          </a:xfrm>
        </p:spPr>
        <p:txBody>
          <a:bodyPr/>
          <a:lstStyle/>
          <a:p>
            <a:r>
              <a:rPr lang="en-US" dirty="0"/>
              <a:t>An SSAS report only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6553" r="13301" b="5983"/>
          <a:stretch/>
        </p:blipFill>
        <p:spPr bwMode="auto">
          <a:xfrm>
            <a:off x="457200" y="1068635"/>
            <a:ext cx="8229600" cy="4858439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67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Niche 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782469"/>
              </p:ext>
            </p:extLst>
          </p:nvPr>
        </p:nvGraphicFramePr>
        <p:xfrm>
          <a:off x="457200" y="1809520"/>
          <a:ext cx="77985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52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Our Approach</a:t>
                      </a:r>
                      <a:r>
                        <a:rPr lang="en-US" baseline="0" dirty="0" smtClean="0"/>
                        <a:t> to this project and understanding the domain</a:t>
                      </a:r>
                      <a:endParaRPr lang="en-US" dirty="0" smtClean="0"/>
                    </a:p>
                  </a:txBody>
                  <a:tcPr/>
                </a:tc>
              </a:tr>
              <a:tr h="359701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 on</a:t>
                      </a:r>
                      <a:r>
                        <a:rPr lang="en-US" baseline="0" dirty="0" smtClean="0"/>
                        <a:t> what </a:t>
                      </a:r>
                      <a:r>
                        <a:rPr lang="en-US" baseline="0" dirty="0" smtClean="0"/>
                        <a:t>DFF missed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Identified</a:t>
                      </a:r>
                      <a:r>
                        <a:rPr lang="en-US" baseline="0" dirty="0" smtClean="0"/>
                        <a:t> key issues using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Framed </a:t>
                      </a:r>
                      <a:r>
                        <a:rPr lang="en-US" baseline="0" dirty="0" smtClean="0"/>
                        <a:t>our </a:t>
                      </a:r>
                      <a:r>
                        <a:rPr lang="en-US" baseline="0" dirty="0" smtClean="0"/>
                        <a:t>business questions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Executed</a:t>
                      </a:r>
                      <a:r>
                        <a:rPr lang="en-US" baseline="0" dirty="0" smtClean="0"/>
                        <a:t> the report supporting the business questions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Justifying our report and business question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r>
                        <a:rPr lang="en-US" baseline="0" dirty="0" smtClean="0"/>
                        <a:t> our </a:t>
                      </a:r>
                      <a:r>
                        <a:rPr lang="en-US" baseline="0" dirty="0" smtClean="0"/>
                        <a:t>analysis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4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11739"/>
            <a:ext cx="7772400" cy="135743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cs typeface="Frutiger LT Std 55 Roman"/>
              </a:rPr>
              <a:t>Thank You to Dr. Sen and everyone!</a:t>
            </a:r>
            <a:endParaRPr lang="en-US" dirty="0">
              <a:solidFill>
                <a:schemeClr val="bg1"/>
              </a:solidFill>
              <a:cs typeface="Frutiger LT Std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05" y="3609550"/>
            <a:ext cx="2333353" cy="175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AMU Palette">
      <a:dk1>
        <a:srgbClr val="332C2C"/>
      </a:dk1>
      <a:lt1>
        <a:sysClr val="window" lastClr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274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Frutiger LT Std 55 Roman</vt:lpstr>
      <vt:lpstr>Times New Roman</vt:lpstr>
      <vt:lpstr>Wingdings</vt:lpstr>
      <vt:lpstr>Office Theme</vt:lpstr>
      <vt:lpstr>Data Warehousing Final Presentation  Group# 10 – Section 602</vt:lpstr>
      <vt:lpstr>Business Questions</vt:lpstr>
      <vt:lpstr>Schema used and ETL Strategies</vt:lpstr>
      <vt:lpstr>List of Reports</vt:lpstr>
      <vt:lpstr>An SSAS report only</vt:lpstr>
      <vt:lpstr>Niche work</vt:lpstr>
      <vt:lpstr>Thank You to Dr. Sen and everyone!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Sriram, Santosh</cp:lastModifiedBy>
  <cp:revision>34</cp:revision>
  <dcterms:created xsi:type="dcterms:W3CDTF">2012-12-04T20:42:30Z</dcterms:created>
  <dcterms:modified xsi:type="dcterms:W3CDTF">2015-04-30T17:47:30Z</dcterms:modified>
</cp:coreProperties>
</file>