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1" r:id="rId1"/>
  </p:sldMasterIdLst>
  <p:sldIdLst>
    <p:sldId id="256" r:id="rId2"/>
    <p:sldId id="257" r:id="rId3"/>
    <p:sldId id="258" r:id="rId4"/>
    <p:sldId id="259" r:id="rId5"/>
    <p:sldId id="261" r:id="rId6"/>
    <p:sldId id="266"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p:restoredTop sz="94796"/>
  </p:normalViewPr>
  <p:slideViewPr>
    <p:cSldViewPr snapToGrid="0">
      <p:cViewPr varScale="1">
        <p:scale>
          <a:sx n="117" d="100"/>
          <a:sy n="117" d="100"/>
        </p:scale>
        <p:origin x="560"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5/6/25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552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5/6/25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878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5/6/25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4629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5/6/25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325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5/6/25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67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5/6/25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31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5/6/25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1486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5/6/25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22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5/6/25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631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5/6/25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41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5/6/25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55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5/6/25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84524897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90" r:id="rId6"/>
    <p:sldLayoutId id="2147483785" r:id="rId7"/>
    <p:sldLayoutId id="2147483786" r:id="rId8"/>
    <p:sldLayoutId id="2147483787" r:id="rId9"/>
    <p:sldLayoutId id="2147483789" r:id="rId10"/>
    <p:sldLayoutId id="2147483788"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641C4E-5C3C-5F84-918E-2E270D5B3DB9}"/>
              </a:ext>
            </a:extLst>
          </p:cNvPr>
          <p:cNvSpPr>
            <a:spLocks noGrp="1"/>
          </p:cNvSpPr>
          <p:nvPr>
            <p:ph type="ctrTitle"/>
          </p:nvPr>
        </p:nvSpPr>
        <p:spPr>
          <a:xfrm>
            <a:off x="643466" y="753626"/>
            <a:ext cx="5334930" cy="3004145"/>
          </a:xfrm>
        </p:spPr>
        <p:txBody>
          <a:bodyPr>
            <a:normAutofit/>
          </a:bodyPr>
          <a:lstStyle/>
          <a:p>
            <a:r>
              <a:rPr lang="en-US" dirty="0"/>
              <a:t>TAC Assistant Agent</a:t>
            </a:r>
          </a:p>
        </p:txBody>
      </p:sp>
      <p:sp>
        <p:nvSpPr>
          <p:cNvPr id="3" name="Subtitle 2">
            <a:extLst>
              <a:ext uri="{FF2B5EF4-FFF2-40B4-BE49-F238E27FC236}">
                <a16:creationId xmlns:a16="http://schemas.microsoft.com/office/drawing/2014/main" id="{4FBD389E-75A3-7620-22CB-5CE7AF3FE03A}"/>
              </a:ext>
            </a:extLst>
          </p:cNvPr>
          <p:cNvSpPr>
            <a:spLocks noGrp="1"/>
          </p:cNvSpPr>
          <p:nvPr>
            <p:ph type="subTitle" idx="1"/>
          </p:nvPr>
        </p:nvSpPr>
        <p:spPr>
          <a:xfrm>
            <a:off x="643465" y="3849845"/>
            <a:ext cx="5334931" cy="2189214"/>
          </a:xfrm>
        </p:spPr>
        <p:txBody>
          <a:bodyPr>
            <a:normAutofit/>
          </a:bodyPr>
          <a:lstStyle/>
          <a:p>
            <a:r>
              <a:rPr lang="en-US" dirty="0"/>
              <a:t>Technical Architecture Consulting Agent</a:t>
            </a:r>
          </a:p>
          <a:p>
            <a:r>
              <a:rPr lang="en-US" dirty="0"/>
              <a:t>March 28, 2025</a:t>
            </a:r>
          </a:p>
        </p:txBody>
      </p:sp>
      <p:sp>
        <p:nvSpPr>
          <p:cNvPr id="34" name="Freeform: Shape 2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Shape 2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4991289-2142-8471-7F1A-DC01DFA96D67}"/>
              </a:ext>
            </a:extLst>
          </p:cNvPr>
          <p:cNvPicPr>
            <a:picLocks noChangeAspect="1"/>
          </p:cNvPicPr>
          <p:nvPr/>
        </p:nvPicPr>
        <p:blipFill>
          <a:blip r:embed="rId2"/>
          <a:srcRect l="14393" r="25856" b="-1"/>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Freeform: Shape 2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2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571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F16D9-568D-1699-DBBA-A7E0CAD50302}"/>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028B735-0153-4058-DAD7-5C54121C25E2}"/>
              </a:ext>
            </a:extLst>
          </p:cNvPr>
          <p:cNvSpPr>
            <a:spLocks noGrp="1"/>
          </p:cNvSpPr>
          <p:nvPr>
            <p:ph sz="half" idx="2"/>
          </p:nvPr>
        </p:nvSpPr>
        <p:spPr>
          <a:xfrm>
            <a:off x="4713515" y="977949"/>
            <a:ext cx="3185160" cy="4902102"/>
          </a:xfrm>
        </p:spPr>
        <p:txBody>
          <a:bodyPr vert="horz" lIns="91440" tIns="45720" rIns="91440" bIns="45720" rtlCol="0">
            <a:normAutofit lnSpcReduction="10000"/>
          </a:bodyPr>
          <a:lstStyle/>
          <a:p>
            <a:pPr marL="0" indent="0">
              <a:buNone/>
            </a:pPr>
            <a:r>
              <a:rPr lang="en-US" sz="1100" dirty="0"/>
              <a:t>User Uploads Architecture Artifacts </a:t>
            </a:r>
          </a:p>
          <a:p>
            <a:pPr marL="0" indent="0">
              <a:buNone/>
            </a:pPr>
            <a:endParaRPr lang="en-US" sz="1100" dirty="0"/>
          </a:p>
          <a:p>
            <a:pPr marL="0" indent="0">
              <a:buNone/>
            </a:pPr>
            <a:r>
              <a:rPr lang="en-US" sz="1100" dirty="0"/>
              <a:t>Extract &amp; Parse Data</a:t>
            </a:r>
          </a:p>
          <a:p>
            <a:r>
              <a:rPr lang="en-US" sz="1100" dirty="0"/>
              <a:t>Text (Docs, ADRs, YAML)</a:t>
            </a:r>
          </a:p>
          <a:p>
            <a:r>
              <a:rPr lang="en-US" sz="1100" dirty="0"/>
              <a:t>Diagrams (C4, UML, </a:t>
            </a:r>
            <a:r>
              <a:rPr lang="en-US" sz="1100" dirty="0" err="1"/>
              <a:t>IaC</a:t>
            </a:r>
            <a:r>
              <a:rPr lang="en-US" sz="1100" dirty="0"/>
              <a:t>)</a:t>
            </a:r>
          </a:p>
          <a:p>
            <a:r>
              <a:rPr lang="en-US" sz="1100" dirty="0"/>
              <a:t>Config (Terraform, Kubernetes)</a:t>
            </a:r>
          </a:p>
          <a:p>
            <a:pPr marL="0" indent="0">
              <a:buNone/>
            </a:pPr>
            <a:endParaRPr lang="en-US" sz="1100" dirty="0"/>
          </a:p>
          <a:p>
            <a:pPr marL="0" indent="0">
              <a:buNone/>
            </a:pPr>
            <a:r>
              <a:rPr lang="en-US" sz="1100" dirty="0"/>
              <a:t>AI Analysis Pipeline (LLM + Agents)</a:t>
            </a:r>
          </a:p>
          <a:p>
            <a:r>
              <a:rPr lang="en-US" sz="1100" dirty="0"/>
              <a:t>Logical Review (Modularity, Best Practices)</a:t>
            </a:r>
          </a:p>
          <a:p>
            <a:r>
              <a:rPr lang="en-US" sz="1100" dirty="0"/>
              <a:t>Physical Review (Scalability, Cost, Security)</a:t>
            </a:r>
          </a:p>
          <a:p>
            <a:r>
              <a:rPr lang="en-US" sz="1100" dirty="0"/>
              <a:t>Drift Detection (</a:t>
            </a:r>
            <a:r>
              <a:rPr lang="en-US" sz="1100" dirty="0" err="1"/>
              <a:t>IaC</a:t>
            </a:r>
            <a:r>
              <a:rPr lang="en-US" sz="1100" dirty="0"/>
              <a:t> vs. Diagrams vs. Docs)</a:t>
            </a:r>
          </a:p>
          <a:p>
            <a:pPr marL="0" indent="0">
              <a:buNone/>
            </a:pPr>
            <a:endParaRPr lang="en-US" sz="1100" dirty="0"/>
          </a:p>
          <a:p>
            <a:pPr marL="0" indent="0">
              <a:buNone/>
            </a:pPr>
            <a:r>
              <a:rPr lang="en-US" sz="1100" dirty="0"/>
              <a:t>Generate Reports &amp; Insights</a:t>
            </a:r>
          </a:p>
          <a:p>
            <a:r>
              <a:rPr lang="en-US" sz="1100" dirty="0"/>
              <a:t>Scorecard (e.g., 0-100)</a:t>
            </a:r>
          </a:p>
          <a:p>
            <a:r>
              <a:rPr lang="en-US" sz="1100" dirty="0"/>
              <a:t>Risk Assessment &amp; Recommendations</a:t>
            </a:r>
          </a:p>
          <a:p>
            <a:r>
              <a:rPr lang="en-US" sz="1100" dirty="0"/>
              <a:t>Auto-Suggested Architecture Fixes</a:t>
            </a:r>
          </a:p>
          <a:p>
            <a:pPr marL="0" indent="0">
              <a:buNone/>
            </a:pPr>
            <a:endParaRPr lang="en-US" sz="1100" dirty="0"/>
          </a:p>
          <a:p>
            <a:pPr marL="0" indent="0">
              <a:buNone/>
            </a:pPr>
            <a:r>
              <a:rPr lang="en-US" sz="1100" dirty="0"/>
              <a:t>User Interactivity (Slack/Chatbot, API)</a:t>
            </a:r>
          </a:p>
          <a:p>
            <a:pPr>
              <a:buFont typeface="Arial" panose="020B0604020202020204" pitchFamily="34" charset="0"/>
              <a:buChar char="•"/>
            </a:pPr>
            <a:endParaRPr lang="en-US" sz="1100" dirty="0"/>
          </a:p>
        </p:txBody>
      </p:sp>
      <p:sp>
        <p:nvSpPr>
          <p:cNvPr id="7" name="Title 1">
            <a:extLst>
              <a:ext uri="{FF2B5EF4-FFF2-40B4-BE49-F238E27FC236}">
                <a16:creationId xmlns:a16="http://schemas.microsoft.com/office/drawing/2014/main" id="{A6C828E8-C53C-7F46-603B-30455293CB81}"/>
              </a:ext>
            </a:extLst>
          </p:cNvPr>
          <p:cNvSpPr>
            <a:spLocks noGrp="1"/>
          </p:cNvSpPr>
          <p:nvPr>
            <p:ph type="title"/>
          </p:nvPr>
        </p:nvSpPr>
        <p:spPr>
          <a:xfrm>
            <a:off x="838200" y="365125"/>
            <a:ext cx="10515600" cy="611059"/>
          </a:xfrm>
        </p:spPr>
        <p:txBody>
          <a:bodyPr>
            <a:normAutofit fontScale="90000"/>
          </a:bodyPr>
          <a:lstStyle/>
          <a:p>
            <a:r>
              <a:rPr lang="en-US" dirty="0"/>
              <a:t>Flow Chart</a:t>
            </a:r>
          </a:p>
        </p:txBody>
      </p:sp>
      <p:sp>
        <p:nvSpPr>
          <p:cNvPr id="11" name="Down Arrow 10">
            <a:extLst>
              <a:ext uri="{FF2B5EF4-FFF2-40B4-BE49-F238E27FC236}">
                <a16:creationId xmlns:a16="http://schemas.microsoft.com/office/drawing/2014/main" id="{5054D562-4C1E-397E-00CA-2460C46F3A21}"/>
              </a:ext>
            </a:extLst>
          </p:cNvPr>
          <p:cNvSpPr/>
          <p:nvPr/>
        </p:nvSpPr>
        <p:spPr>
          <a:xfrm>
            <a:off x="5634445" y="1203548"/>
            <a:ext cx="221791" cy="296091"/>
          </a:xfrm>
          <a:prstGeom prst="down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4DEB84FB-ADC8-B6E5-5E81-C463248349B2}"/>
              </a:ext>
            </a:extLst>
          </p:cNvPr>
          <p:cNvSpPr/>
          <p:nvPr/>
        </p:nvSpPr>
        <p:spPr>
          <a:xfrm>
            <a:off x="5634445" y="2514188"/>
            <a:ext cx="221791" cy="296091"/>
          </a:xfrm>
          <a:prstGeom prst="down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B8898EDC-05A7-F9D9-A667-2FD4476AFD52}"/>
              </a:ext>
            </a:extLst>
          </p:cNvPr>
          <p:cNvSpPr/>
          <p:nvPr/>
        </p:nvSpPr>
        <p:spPr>
          <a:xfrm>
            <a:off x="5634445" y="3824828"/>
            <a:ext cx="221791" cy="296091"/>
          </a:xfrm>
          <a:prstGeom prst="down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A11B4D7C-EA11-6A0A-D609-90DD40C59020}"/>
              </a:ext>
            </a:extLst>
          </p:cNvPr>
          <p:cNvSpPr/>
          <p:nvPr/>
        </p:nvSpPr>
        <p:spPr>
          <a:xfrm>
            <a:off x="5634445" y="5135468"/>
            <a:ext cx="221791" cy="296091"/>
          </a:xfrm>
          <a:prstGeom prst="down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52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D49B-098E-82C5-9185-62F17ADF8081}"/>
              </a:ext>
            </a:extLst>
          </p:cNvPr>
          <p:cNvSpPr>
            <a:spLocks noGrp="1"/>
          </p:cNvSpPr>
          <p:nvPr>
            <p:ph type="title"/>
          </p:nvPr>
        </p:nvSpPr>
        <p:spPr>
          <a:xfrm>
            <a:off x="838200" y="365125"/>
            <a:ext cx="10515600" cy="611059"/>
          </a:xfrm>
        </p:spPr>
        <p:txBody>
          <a:bodyPr>
            <a:normAutofit fontScale="90000"/>
          </a:bodyPr>
          <a:lstStyle/>
          <a:p>
            <a:r>
              <a:rPr lang="en-US" dirty="0"/>
              <a:t>Executive Summary</a:t>
            </a:r>
          </a:p>
        </p:txBody>
      </p:sp>
      <p:sp>
        <p:nvSpPr>
          <p:cNvPr id="3" name="Content Placeholder 2">
            <a:extLst>
              <a:ext uri="{FF2B5EF4-FFF2-40B4-BE49-F238E27FC236}">
                <a16:creationId xmlns:a16="http://schemas.microsoft.com/office/drawing/2014/main" id="{6E4D94AF-809D-E8B4-FE2B-666AE0567E0B}"/>
              </a:ext>
            </a:extLst>
          </p:cNvPr>
          <p:cNvSpPr>
            <a:spLocks noGrp="1"/>
          </p:cNvSpPr>
          <p:nvPr>
            <p:ph idx="1"/>
          </p:nvPr>
        </p:nvSpPr>
        <p:spPr>
          <a:xfrm>
            <a:off x="3835730" y="983335"/>
            <a:ext cx="7518070" cy="1244481"/>
          </a:xfrm>
        </p:spPr>
        <p:txBody>
          <a:bodyPr vert="horz" lIns="91440" tIns="45720" rIns="91440" bIns="45720" rtlCol="0">
            <a:normAutofit/>
          </a:bodyPr>
          <a:lstStyle/>
          <a:p>
            <a:r>
              <a:rPr lang="en-US" sz="1000" dirty="0">
                <a:solidFill>
                  <a:srgbClr val="000000"/>
                </a:solidFill>
              </a:rPr>
              <a:t>Accelerating solution delivery requires strong governance, increased productivity, and standardized architectural patterns to ensure efficiency and reusability. The current architecture review process, while effective in many ways, can benefit from automation to reduce manual effort, prevent redundancy, and streamline review cycles. Optimizing this process will improve governance, enhance reusability, and enable faster decision-making. </a:t>
            </a:r>
          </a:p>
          <a:p>
            <a:r>
              <a:rPr lang="en-US" sz="1000" dirty="0">
                <a:solidFill>
                  <a:srgbClr val="000000"/>
                </a:solidFill>
              </a:rPr>
              <a:t>Introducing intelligent automation and structured guidance benefits organizations in driving better architectural decisions, reduce redundancy, and enhance scalability. Additionally, learning from past solutions, architectural decisions, and exceptions can drive continuous improvement and avoid repeating past mistakes.</a:t>
            </a:r>
          </a:p>
        </p:txBody>
      </p:sp>
      <p:sp>
        <p:nvSpPr>
          <p:cNvPr id="5" name="Right Arrow 4">
            <a:extLst>
              <a:ext uri="{FF2B5EF4-FFF2-40B4-BE49-F238E27FC236}">
                <a16:creationId xmlns:a16="http://schemas.microsoft.com/office/drawing/2014/main" id="{C9DF37BE-61BA-0B05-BDE7-22B7F73C2B65}"/>
              </a:ext>
            </a:extLst>
          </p:cNvPr>
          <p:cNvSpPr/>
          <p:nvPr/>
        </p:nvSpPr>
        <p:spPr>
          <a:xfrm>
            <a:off x="375889" y="976184"/>
            <a:ext cx="2909455" cy="1258784"/>
          </a:xfrm>
          <a:prstGeom prst="rightArrow">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Problem Statement</a:t>
            </a:r>
          </a:p>
        </p:txBody>
      </p:sp>
      <p:sp>
        <p:nvSpPr>
          <p:cNvPr id="6" name="Content Placeholder 2">
            <a:extLst>
              <a:ext uri="{FF2B5EF4-FFF2-40B4-BE49-F238E27FC236}">
                <a16:creationId xmlns:a16="http://schemas.microsoft.com/office/drawing/2014/main" id="{19ED631F-31BE-4D95-0EA7-6A3D2069E96D}"/>
              </a:ext>
            </a:extLst>
          </p:cNvPr>
          <p:cNvSpPr txBox="1">
            <a:spLocks/>
          </p:cNvSpPr>
          <p:nvPr/>
        </p:nvSpPr>
        <p:spPr>
          <a:xfrm>
            <a:off x="3703124" y="2502726"/>
            <a:ext cx="7518070" cy="1258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Right Arrow 6">
            <a:extLst>
              <a:ext uri="{FF2B5EF4-FFF2-40B4-BE49-F238E27FC236}">
                <a16:creationId xmlns:a16="http://schemas.microsoft.com/office/drawing/2014/main" id="{F3D8E1EC-32A2-902E-2105-EB45202D9F5D}"/>
              </a:ext>
            </a:extLst>
          </p:cNvPr>
          <p:cNvSpPr/>
          <p:nvPr/>
        </p:nvSpPr>
        <p:spPr>
          <a:xfrm>
            <a:off x="378032" y="2502726"/>
            <a:ext cx="2909455" cy="1258784"/>
          </a:xfrm>
          <a:prstGeom prst="rightArrow">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Recommended Solution</a:t>
            </a:r>
          </a:p>
        </p:txBody>
      </p:sp>
      <p:sp>
        <p:nvSpPr>
          <p:cNvPr id="12" name="Content Placeholder 2">
            <a:extLst>
              <a:ext uri="{FF2B5EF4-FFF2-40B4-BE49-F238E27FC236}">
                <a16:creationId xmlns:a16="http://schemas.microsoft.com/office/drawing/2014/main" id="{E7DEE63C-5EDD-AEFA-D9B8-810D029D6C94}"/>
              </a:ext>
            </a:extLst>
          </p:cNvPr>
          <p:cNvSpPr txBox="1">
            <a:spLocks/>
          </p:cNvSpPr>
          <p:nvPr/>
        </p:nvSpPr>
        <p:spPr>
          <a:xfrm>
            <a:off x="3703124" y="4029267"/>
            <a:ext cx="7518070" cy="1258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3" name="Right Arrow 12">
            <a:extLst>
              <a:ext uri="{FF2B5EF4-FFF2-40B4-BE49-F238E27FC236}">
                <a16:creationId xmlns:a16="http://schemas.microsoft.com/office/drawing/2014/main" id="{44161600-B02B-15AE-55DD-DE37DA494669}"/>
              </a:ext>
            </a:extLst>
          </p:cNvPr>
          <p:cNvSpPr/>
          <p:nvPr/>
        </p:nvSpPr>
        <p:spPr>
          <a:xfrm>
            <a:off x="378032" y="4029267"/>
            <a:ext cx="2909455" cy="1258784"/>
          </a:xfrm>
          <a:prstGeom prst="rightArrow">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Business Value</a:t>
            </a:r>
          </a:p>
        </p:txBody>
      </p:sp>
      <p:sp>
        <p:nvSpPr>
          <p:cNvPr id="14" name="Content Placeholder 2">
            <a:extLst>
              <a:ext uri="{FF2B5EF4-FFF2-40B4-BE49-F238E27FC236}">
                <a16:creationId xmlns:a16="http://schemas.microsoft.com/office/drawing/2014/main" id="{0608CECB-225F-BC93-CB43-CF9BEAD54566}"/>
              </a:ext>
            </a:extLst>
          </p:cNvPr>
          <p:cNvSpPr txBox="1">
            <a:spLocks/>
          </p:cNvSpPr>
          <p:nvPr/>
        </p:nvSpPr>
        <p:spPr>
          <a:xfrm>
            <a:off x="3835730" y="2502726"/>
            <a:ext cx="7518070" cy="125878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100" dirty="0">
                <a:solidFill>
                  <a:srgbClr val="000000"/>
                </a:solidFill>
              </a:rPr>
              <a:t>A GenAI-powered architecture review system that automates assessment checks, evaluates logical and physical designs, and offers real-time insights. </a:t>
            </a:r>
          </a:p>
          <a:p>
            <a:pPr algn="l"/>
            <a:r>
              <a:rPr lang="en-US" sz="1100" dirty="0">
                <a:solidFill>
                  <a:srgbClr val="000000"/>
                </a:solidFill>
              </a:rPr>
              <a:t>By integrating established architectural guidance and patterns, the system standardizes reviews and incorporates learnings from past decisions, improving governance and accelerating the solution approval process.</a:t>
            </a:r>
          </a:p>
          <a:p>
            <a:r>
              <a:rPr lang="en-US" sz="1100" b="0" i="0" u="none" strike="noStrike" dirty="0">
                <a:solidFill>
                  <a:srgbClr val="000000"/>
                </a:solidFill>
                <a:effectLst/>
              </a:rPr>
              <a:t>The AI-driven approach improves decision-making and incorporates established architectural guidance and patterns to standardize reviews.</a:t>
            </a:r>
          </a:p>
          <a:p>
            <a:pPr algn="l"/>
            <a:endParaRPr lang="en-US" sz="1100" dirty="0">
              <a:solidFill>
                <a:srgbClr val="000000"/>
              </a:solidFill>
            </a:endParaRPr>
          </a:p>
        </p:txBody>
      </p:sp>
      <p:sp>
        <p:nvSpPr>
          <p:cNvPr id="15" name="Content Placeholder 2">
            <a:extLst>
              <a:ext uri="{FF2B5EF4-FFF2-40B4-BE49-F238E27FC236}">
                <a16:creationId xmlns:a16="http://schemas.microsoft.com/office/drawing/2014/main" id="{5CEE37BD-AE3E-702E-4784-DD1939EBCE69}"/>
              </a:ext>
            </a:extLst>
          </p:cNvPr>
          <p:cNvSpPr txBox="1">
            <a:spLocks/>
          </p:cNvSpPr>
          <p:nvPr/>
        </p:nvSpPr>
        <p:spPr>
          <a:xfrm>
            <a:off x="3835730" y="4029267"/>
            <a:ext cx="7518070" cy="1516510"/>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1100">
                <a:solidFill>
                  <a:srgbClr val="00000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US" dirty="0"/>
              <a:t>Efficiency: Reduces manual effort and accelerates solution approvals.</a:t>
            </a:r>
          </a:p>
          <a:p>
            <a:r>
              <a:rPr lang="en-US" dirty="0"/>
              <a:t>Governance: Ensures architectural consistency and compliance.</a:t>
            </a:r>
          </a:p>
          <a:p>
            <a:r>
              <a:rPr lang="en-US" dirty="0"/>
              <a:t>Reusability: Encourages standardized patterns and minimizes redundant efforts.</a:t>
            </a:r>
          </a:p>
          <a:p>
            <a:r>
              <a:rPr lang="en-US" dirty="0"/>
              <a:t>Productivity: Enables architects to focus on high-value strategic initiatives.</a:t>
            </a:r>
          </a:p>
          <a:p>
            <a:r>
              <a:rPr lang="en-US" dirty="0"/>
              <a:t>Continuous Improvement: Leverages insights from past solutions, action items, ADRs, and exceptions to refine.</a:t>
            </a:r>
          </a:p>
          <a:p>
            <a:r>
              <a:rPr lang="en-US" dirty="0"/>
              <a:t>Risk Reduction: Identifies potential issues early to prevent costly design flaws.</a:t>
            </a:r>
          </a:p>
        </p:txBody>
      </p:sp>
    </p:spTree>
    <p:extLst>
      <p:ext uri="{BB962C8B-B14F-4D97-AF65-F5344CB8AC3E}">
        <p14:creationId xmlns:p14="http://schemas.microsoft.com/office/powerpoint/2010/main" val="111208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838FCF-98DA-16E8-76B6-1F0F96E2DE52}"/>
              </a:ext>
            </a:extLst>
          </p:cNvPr>
          <p:cNvSpPr>
            <a:spLocks noGrp="1"/>
          </p:cNvSpPr>
          <p:nvPr>
            <p:ph type="body" idx="1"/>
          </p:nvPr>
        </p:nvSpPr>
        <p:spPr>
          <a:xfrm>
            <a:off x="862014" y="1079863"/>
            <a:ext cx="5157787" cy="449852"/>
          </a:xfrm>
        </p:spPr>
        <p:txBody>
          <a:bodyPr/>
          <a:lstStyle/>
          <a:p>
            <a:r>
              <a:rPr lang="en-US" b="0" i="0" u="none" strike="noStrike" dirty="0">
                <a:solidFill>
                  <a:srgbClr val="000000"/>
                </a:solidFill>
                <a:effectLst/>
                <a:latin typeface="-webkit-standard"/>
              </a:rPr>
              <a:t>Business Scope</a:t>
            </a:r>
            <a:endParaRPr lang="en-US" dirty="0"/>
          </a:p>
        </p:txBody>
      </p:sp>
      <p:sp>
        <p:nvSpPr>
          <p:cNvPr id="4" name="Content Placeholder 3">
            <a:extLst>
              <a:ext uri="{FF2B5EF4-FFF2-40B4-BE49-F238E27FC236}">
                <a16:creationId xmlns:a16="http://schemas.microsoft.com/office/drawing/2014/main" id="{83986A01-6B17-37B4-2B12-B9FD6B66A7CE}"/>
              </a:ext>
            </a:extLst>
          </p:cNvPr>
          <p:cNvSpPr>
            <a:spLocks noGrp="1"/>
          </p:cNvSpPr>
          <p:nvPr>
            <p:ph sz="half" idx="2"/>
          </p:nvPr>
        </p:nvSpPr>
        <p:spPr>
          <a:xfrm>
            <a:off x="862014" y="1555842"/>
            <a:ext cx="5157787" cy="2101759"/>
          </a:xfrm>
        </p:spPr>
        <p:txBody>
          <a:bodyPr>
            <a:normAutofit/>
          </a:bodyPr>
          <a:lstStyle/>
          <a:p>
            <a:r>
              <a:rPr lang="en-US" sz="1600" dirty="0"/>
              <a:t>Automate architecture reviews for cloud-native, microservices, and hybrid cloud environments.</a:t>
            </a:r>
          </a:p>
          <a:p>
            <a:r>
              <a:rPr lang="en-US" sz="1600" dirty="0"/>
              <a:t>Enable real-time, AI-powered insights into both logical and physical architectures.</a:t>
            </a:r>
          </a:p>
          <a:p>
            <a:r>
              <a:rPr lang="en-US" sz="1600" dirty="0"/>
              <a:t>Standardize compliance checks based on established architectural frameworks and patterns.</a:t>
            </a:r>
          </a:p>
        </p:txBody>
      </p:sp>
      <p:sp>
        <p:nvSpPr>
          <p:cNvPr id="7" name="Title 1">
            <a:extLst>
              <a:ext uri="{FF2B5EF4-FFF2-40B4-BE49-F238E27FC236}">
                <a16:creationId xmlns:a16="http://schemas.microsoft.com/office/drawing/2014/main" id="{E905F4AB-2F07-7C3C-D60A-F7615757309C}"/>
              </a:ext>
            </a:extLst>
          </p:cNvPr>
          <p:cNvSpPr>
            <a:spLocks noGrp="1"/>
          </p:cNvSpPr>
          <p:nvPr>
            <p:ph type="title"/>
          </p:nvPr>
        </p:nvSpPr>
        <p:spPr>
          <a:xfrm>
            <a:off x="838200" y="365125"/>
            <a:ext cx="10515600" cy="611059"/>
          </a:xfrm>
        </p:spPr>
        <p:txBody>
          <a:bodyPr>
            <a:normAutofit fontScale="90000"/>
          </a:bodyPr>
          <a:lstStyle/>
          <a:p>
            <a:r>
              <a:rPr lang="en-US" dirty="0"/>
              <a:t>Business Summary</a:t>
            </a:r>
          </a:p>
        </p:txBody>
      </p:sp>
      <p:sp>
        <p:nvSpPr>
          <p:cNvPr id="10" name="Text Placeholder 2">
            <a:extLst>
              <a:ext uri="{FF2B5EF4-FFF2-40B4-BE49-F238E27FC236}">
                <a16:creationId xmlns:a16="http://schemas.microsoft.com/office/drawing/2014/main" id="{9AEFF360-8D0B-B528-CE41-DC896D43457A}"/>
              </a:ext>
            </a:extLst>
          </p:cNvPr>
          <p:cNvSpPr txBox="1">
            <a:spLocks/>
          </p:cNvSpPr>
          <p:nvPr/>
        </p:nvSpPr>
        <p:spPr>
          <a:xfrm>
            <a:off x="6096000" y="1079863"/>
            <a:ext cx="5157787" cy="44985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solidFill>
                  <a:srgbClr val="000000"/>
                </a:solidFill>
                <a:latin typeface="-webkit-standard"/>
              </a:rPr>
              <a:t>Business Impact</a:t>
            </a:r>
            <a:endParaRPr lang="en-US" dirty="0"/>
          </a:p>
        </p:txBody>
      </p:sp>
      <p:sp>
        <p:nvSpPr>
          <p:cNvPr id="11" name="Content Placeholder 3">
            <a:extLst>
              <a:ext uri="{FF2B5EF4-FFF2-40B4-BE49-F238E27FC236}">
                <a16:creationId xmlns:a16="http://schemas.microsoft.com/office/drawing/2014/main" id="{AE70D63A-5A10-C09E-AFFE-281091B3325A}"/>
              </a:ext>
            </a:extLst>
          </p:cNvPr>
          <p:cNvSpPr txBox="1">
            <a:spLocks/>
          </p:cNvSpPr>
          <p:nvPr/>
        </p:nvSpPr>
        <p:spPr>
          <a:xfrm>
            <a:off x="6096000" y="1555842"/>
            <a:ext cx="5157787" cy="21017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US" dirty="0"/>
              <a:t>Faster solution approvals, leading to quicker product delivery.</a:t>
            </a:r>
          </a:p>
          <a:p>
            <a:r>
              <a:rPr lang="en-US" dirty="0"/>
              <a:t>Improved governance and compliance with architectural best practices.</a:t>
            </a:r>
          </a:p>
          <a:p>
            <a:r>
              <a:rPr lang="en-US" dirty="0"/>
              <a:t>Enhanced reusability through standardized patterns, reducing redundant efforts.</a:t>
            </a:r>
          </a:p>
        </p:txBody>
      </p:sp>
      <p:sp>
        <p:nvSpPr>
          <p:cNvPr id="14" name="Text Placeholder 2">
            <a:extLst>
              <a:ext uri="{FF2B5EF4-FFF2-40B4-BE49-F238E27FC236}">
                <a16:creationId xmlns:a16="http://schemas.microsoft.com/office/drawing/2014/main" id="{4F3AA0A9-B534-969D-2E15-E8DDEAC67F45}"/>
              </a:ext>
            </a:extLst>
          </p:cNvPr>
          <p:cNvSpPr txBox="1">
            <a:spLocks/>
          </p:cNvSpPr>
          <p:nvPr/>
        </p:nvSpPr>
        <p:spPr>
          <a:xfrm>
            <a:off x="6096000" y="3631474"/>
            <a:ext cx="5157787" cy="44985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solidFill>
                  <a:srgbClr val="000000"/>
                </a:solidFill>
                <a:latin typeface="-webkit-standard"/>
              </a:rPr>
              <a:t>Key Assumptions</a:t>
            </a:r>
            <a:endParaRPr lang="en-US" dirty="0"/>
          </a:p>
        </p:txBody>
      </p:sp>
      <p:sp>
        <p:nvSpPr>
          <p:cNvPr id="15" name="Content Placeholder 3">
            <a:extLst>
              <a:ext uri="{FF2B5EF4-FFF2-40B4-BE49-F238E27FC236}">
                <a16:creationId xmlns:a16="http://schemas.microsoft.com/office/drawing/2014/main" id="{2852D22C-8A51-DA40-4F9D-732D6DB6E29C}"/>
              </a:ext>
            </a:extLst>
          </p:cNvPr>
          <p:cNvSpPr txBox="1">
            <a:spLocks/>
          </p:cNvSpPr>
          <p:nvPr/>
        </p:nvSpPr>
        <p:spPr>
          <a:xfrm>
            <a:off x="6096000" y="4107453"/>
            <a:ext cx="5157787" cy="2101759"/>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Font typeface="Arial" panose="020B0604020202020204" pitchFamily="34" charset="0"/>
              <a:buChar char="•"/>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Solution architects and governance teams will integrate the AI-driven review system into their workflows.</a:t>
            </a:r>
          </a:p>
          <a:p>
            <a:r>
              <a:rPr lang="en-US" dirty="0"/>
              <a:t>The system will be continuously trained with updated architectural patterns and decisions.</a:t>
            </a:r>
          </a:p>
          <a:p>
            <a:r>
              <a:rPr lang="en-US" dirty="0"/>
              <a:t>AI model accuracy will increase over time as more architecture reviews are processed.</a:t>
            </a:r>
          </a:p>
        </p:txBody>
      </p:sp>
    </p:spTree>
    <p:extLst>
      <p:ext uri="{BB962C8B-B14F-4D97-AF65-F5344CB8AC3E}">
        <p14:creationId xmlns:p14="http://schemas.microsoft.com/office/powerpoint/2010/main" val="254109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0D10E-E9A9-4468-DDB1-25564A81B08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04FE063-397E-9594-6694-043217764C9E}"/>
              </a:ext>
            </a:extLst>
          </p:cNvPr>
          <p:cNvSpPr>
            <a:spLocks noGrp="1"/>
          </p:cNvSpPr>
          <p:nvPr>
            <p:ph type="body" idx="1"/>
          </p:nvPr>
        </p:nvSpPr>
        <p:spPr>
          <a:xfrm>
            <a:off x="862014" y="1079863"/>
            <a:ext cx="5157787" cy="449852"/>
          </a:xfrm>
        </p:spPr>
        <p:txBody>
          <a:bodyPr/>
          <a:lstStyle/>
          <a:p>
            <a:r>
              <a:rPr lang="en-US" b="0" i="0" u="none" strike="noStrike" dirty="0">
                <a:solidFill>
                  <a:srgbClr val="000000"/>
                </a:solidFill>
                <a:effectLst/>
                <a:latin typeface="-webkit-standard"/>
              </a:rPr>
              <a:t>Solution Scope</a:t>
            </a:r>
            <a:endParaRPr lang="en-US" dirty="0"/>
          </a:p>
        </p:txBody>
      </p:sp>
      <p:sp>
        <p:nvSpPr>
          <p:cNvPr id="4" name="Content Placeholder 3">
            <a:extLst>
              <a:ext uri="{FF2B5EF4-FFF2-40B4-BE49-F238E27FC236}">
                <a16:creationId xmlns:a16="http://schemas.microsoft.com/office/drawing/2014/main" id="{B1D5337D-818E-74C3-FE0D-B33F2B261D42}"/>
              </a:ext>
            </a:extLst>
          </p:cNvPr>
          <p:cNvSpPr>
            <a:spLocks noGrp="1"/>
          </p:cNvSpPr>
          <p:nvPr>
            <p:ph sz="half" idx="2"/>
          </p:nvPr>
        </p:nvSpPr>
        <p:spPr>
          <a:xfrm>
            <a:off x="862014" y="1555842"/>
            <a:ext cx="5157787" cy="2101759"/>
          </a:xfrm>
        </p:spPr>
        <p:txBody>
          <a:bodyPr vert="horz" lIns="91440" tIns="45720" rIns="91440" bIns="45720" rtlCol="0">
            <a:normAutofit/>
          </a:bodyPr>
          <a:lstStyle/>
          <a:p>
            <a:r>
              <a:rPr lang="en-US" sz="1600" dirty="0">
                <a:solidFill>
                  <a:srgbClr val="000000"/>
                </a:solidFill>
              </a:rPr>
              <a:t>GenAI-powered automated architecture review system.</a:t>
            </a:r>
          </a:p>
          <a:p>
            <a:r>
              <a:rPr lang="en-US" sz="1600" dirty="0">
                <a:solidFill>
                  <a:srgbClr val="000000"/>
                </a:solidFill>
              </a:rPr>
              <a:t>Integration with existing design and development workflows for solution architects, Solution Reviewers, and Governance teams.</a:t>
            </a:r>
          </a:p>
        </p:txBody>
      </p:sp>
      <p:sp>
        <p:nvSpPr>
          <p:cNvPr id="7" name="Title 1">
            <a:extLst>
              <a:ext uri="{FF2B5EF4-FFF2-40B4-BE49-F238E27FC236}">
                <a16:creationId xmlns:a16="http://schemas.microsoft.com/office/drawing/2014/main" id="{1D3E362A-DF31-2C40-8B6E-9D0B537D234F}"/>
              </a:ext>
            </a:extLst>
          </p:cNvPr>
          <p:cNvSpPr>
            <a:spLocks noGrp="1"/>
          </p:cNvSpPr>
          <p:nvPr>
            <p:ph type="title"/>
          </p:nvPr>
        </p:nvSpPr>
        <p:spPr>
          <a:xfrm>
            <a:off x="838200" y="365125"/>
            <a:ext cx="10515600" cy="611059"/>
          </a:xfrm>
        </p:spPr>
        <p:txBody>
          <a:bodyPr>
            <a:normAutofit fontScale="90000"/>
          </a:bodyPr>
          <a:lstStyle/>
          <a:p>
            <a:r>
              <a:rPr lang="en-US" dirty="0"/>
              <a:t>Recommended Solution Summary</a:t>
            </a:r>
          </a:p>
        </p:txBody>
      </p:sp>
      <p:sp>
        <p:nvSpPr>
          <p:cNvPr id="10" name="Text Placeholder 2">
            <a:extLst>
              <a:ext uri="{FF2B5EF4-FFF2-40B4-BE49-F238E27FC236}">
                <a16:creationId xmlns:a16="http://schemas.microsoft.com/office/drawing/2014/main" id="{253AABB8-8756-FB49-73F6-E9C53A9B8E33}"/>
              </a:ext>
            </a:extLst>
          </p:cNvPr>
          <p:cNvSpPr txBox="1">
            <a:spLocks/>
          </p:cNvSpPr>
          <p:nvPr/>
        </p:nvSpPr>
        <p:spPr>
          <a:xfrm>
            <a:off x="6096000" y="1079863"/>
            <a:ext cx="5157787" cy="44985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solidFill>
                  <a:srgbClr val="000000"/>
                </a:solidFill>
                <a:latin typeface="-webkit-standard"/>
              </a:rPr>
              <a:t>Out of Scope</a:t>
            </a:r>
            <a:endParaRPr lang="en-US" dirty="0"/>
          </a:p>
        </p:txBody>
      </p:sp>
      <p:sp>
        <p:nvSpPr>
          <p:cNvPr id="11" name="Content Placeholder 3">
            <a:extLst>
              <a:ext uri="{FF2B5EF4-FFF2-40B4-BE49-F238E27FC236}">
                <a16:creationId xmlns:a16="http://schemas.microsoft.com/office/drawing/2014/main" id="{19ED6104-DEAB-67B3-96FC-3EF22DE5C77F}"/>
              </a:ext>
            </a:extLst>
          </p:cNvPr>
          <p:cNvSpPr txBox="1">
            <a:spLocks/>
          </p:cNvSpPr>
          <p:nvPr/>
        </p:nvSpPr>
        <p:spPr>
          <a:xfrm>
            <a:off x="6096000" y="1555842"/>
            <a:ext cx="5157787" cy="21017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algn="l">
              <a:buFont typeface="Arial" panose="020B0604020202020204" pitchFamily="34" charset="0"/>
              <a:buChar char="•"/>
            </a:pPr>
            <a:r>
              <a:rPr lang="en-US" b="0" i="0" u="none" strike="noStrike" dirty="0">
                <a:solidFill>
                  <a:srgbClr val="000000"/>
                </a:solidFill>
                <a:effectLst/>
              </a:rPr>
              <a:t>AI-based design generation (focus on review and validation).</a:t>
            </a:r>
          </a:p>
        </p:txBody>
      </p:sp>
      <p:sp>
        <p:nvSpPr>
          <p:cNvPr id="14" name="Text Placeholder 2">
            <a:extLst>
              <a:ext uri="{FF2B5EF4-FFF2-40B4-BE49-F238E27FC236}">
                <a16:creationId xmlns:a16="http://schemas.microsoft.com/office/drawing/2014/main" id="{934F608E-4B9F-8532-3E30-53375A50E4E4}"/>
              </a:ext>
            </a:extLst>
          </p:cNvPr>
          <p:cNvSpPr txBox="1">
            <a:spLocks/>
          </p:cNvSpPr>
          <p:nvPr/>
        </p:nvSpPr>
        <p:spPr>
          <a:xfrm>
            <a:off x="6096000" y="3631474"/>
            <a:ext cx="5157787" cy="44985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solidFill>
                  <a:srgbClr val="000000"/>
                </a:solidFill>
                <a:latin typeface="-webkit-standard"/>
              </a:rPr>
              <a:t>Solution recommendation</a:t>
            </a:r>
            <a:endParaRPr lang="en-US" dirty="0"/>
          </a:p>
        </p:txBody>
      </p:sp>
      <p:sp>
        <p:nvSpPr>
          <p:cNvPr id="15" name="Content Placeholder 3">
            <a:extLst>
              <a:ext uri="{FF2B5EF4-FFF2-40B4-BE49-F238E27FC236}">
                <a16:creationId xmlns:a16="http://schemas.microsoft.com/office/drawing/2014/main" id="{34C5F089-100C-20A3-AEE7-27FD82643302}"/>
              </a:ext>
            </a:extLst>
          </p:cNvPr>
          <p:cNvSpPr txBox="1">
            <a:spLocks/>
          </p:cNvSpPr>
          <p:nvPr/>
        </p:nvSpPr>
        <p:spPr>
          <a:xfrm>
            <a:off x="6096000" y="4107453"/>
            <a:ext cx="5157787" cy="2101759"/>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Font typeface="Arial" panose="020B0604020202020204" pitchFamily="34" charset="0"/>
              <a:buChar char="•"/>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buFont typeface="Arial" panose="020B0604020202020204" pitchFamily="34" charset="0"/>
              <a:buChar char="•"/>
            </a:pPr>
            <a:r>
              <a:rPr lang="en-US" b="0" i="0" u="none" strike="noStrike" dirty="0">
                <a:solidFill>
                  <a:srgbClr val="000000"/>
                </a:solidFill>
                <a:effectLst/>
              </a:rPr>
              <a:t>AI-driven insights for compliance checks, design evaluation, ADR identification, </a:t>
            </a:r>
            <a:r>
              <a:rPr lang="en-US" dirty="0">
                <a:solidFill>
                  <a:srgbClr val="000000"/>
                </a:solidFill>
              </a:rPr>
              <a:t>e</a:t>
            </a:r>
            <a:r>
              <a:rPr lang="en-US" b="0" i="0" u="none" strike="noStrike" dirty="0">
                <a:solidFill>
                  <a:srgbClr val="000000"/>
                </a:solidFill>
                <a:effectLst/>
              </a:rPr>
              <a:t>xception tagging and pattern standardization.</a:t>
            </a:r>
          </a:p>
          <a:p>
            <a:pPr algn="l">
              <a:buFont typeface="Arial" panose="020B0604020202020204" pitchFamily="34" charset="0"/>
              <a:buChar char="•"/>
            </a:pPr>
            <a:r>
              <a:rPr lang="en-US" b="0" i="0" u="none" strike="noStrike" dirty="0">
                <a:solidFill>
                  <a:srgbClr val="000000"/>
                </a:solidFill>
                <a:effectLst/>
              </a:rPr>
              <a:t>Real-time reporting and actionable feedback.</a:t>
            </a:r>
          </a:p>
        </p:txBody>
      </p:sp>
      <p:sp>
        <p:nvSpPr>
          <p:cNvPr id="2" name="Text Placeholder 2">
            <a:extLst>
              <a:ext uri="{FF2B5EF4-FFF2-40B4-BE49-F238E27FC236}">
                <a16:creationId xmlns:a16="http://schemas.microsoft.com/office/drawing/2014/main" id="{EC3AB4EF-2EFD-2F28-2382-D8BBCDFA6915}"/>
              </a:ext>
            </a:extLst>
          </p:cNvPr>
          <p:cNvSpPr txBox="1">
            <a:spLocks/>
          </p:cNvSpPr>
          <p:nvPr/>
        </p:nvSpPr>
        <p:spPr>
          <a:xfrm>
            <a:off x="862014" y="3631474"/>
            <a:ext cx="5157787" cy="44985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solidFill>
                  <a:srgbClr val="000000"/>
                </a:solidFill>
                <a:latin typeface="-webkit-standard"/>
              </a:rPr>
              <a:t>Execution Plan</a:t>
            </a:r>
            <a:endParaRPr lang="en-US" dirty="0"/>
          </a:p>
        </p:txBody>
      </p:sp>
      <p:sp>
        <p:nvSpPr>
          <p:cNvPr id="5" name="Content Placeholder 3">
            <a:extLst>
              <a:ext uri="{FF2B5EF4-FFF2-40B4-BE49-F238E27FC236}">
                <a16:creationId xmlns:a16="http://schemas.microsoft.com/office/drawing/2014/main" id="{3093C1C4-5713-32BE-CD27-3B0B823DCD73}"/>
              </a:ext>
            </a:extLst>
          </p:cNvPr>
          <p:cNvSpPr txBox="1">
            <a:spLocks/>
          </p:cNvSpPr>
          <p:nvPr/>
        </p:nvSpPr>
        <p:spPr>
          <a:xfrm>
            <a:off x="862014" y="4107453"/>
            <a:ext cx="5157787" cy="2101759"/>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Font typeface="Arial" panose="020B0604020202020204" pitchFamily="34" charset="0"/>
              <a:buChar char="•"/>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buFont typeface="Arial" panose="020B0604020202020204" pitchFamily="34" charset="0"/>
              <a:buChar char="•"/>
            </a:pPr>
            <a:r>
              <a:rPr lang="en-US" b="0" i="0" u="none" strike="noStrike" dirty="0">
                <a:solidFill>
                  <a:srgbClr val="000000"/>
                </a:solidFill>
                <a:effectLst/>
              </a:rPr>
              <a:t>Phase 1: Prototype and integrate with key architecture tools (Terraform, CloudFormation, Diagram as code).</a:t>
            </a:r>
          </a:p>
          <a:p>
            <a:pPr algn="l">
              <a:buFont typeface="Arial" panose="020B0604020202020204" pitchFamily="34" charset="0"/>
              <a:buChar char="•"/>
            </a:pPr>
            <a:r>
              <a:rPr lang="en-US" b="0" i="0" u="none" strike="noStrike" dirty="0">
                <a:solidFill>
                  <a:srgbClr val="000000"/>
                </a:solidFill>
                <a:effectLst/>
              </a:rPr>
              <a:t>Phase 2: Refine models and workflows with feedback from early users.</a:t>
            </a:r>
          </a:p>
          <a:p>
            <a:pPr algn="l">
              <a:buFont typeface="Arial" panose="020B0604020202020204" pitchFamily="34" charset="0"/>
              <a:buChar char="•"/>
            </a:pPr>
            <a:r>
              <a:rPr lang="en-US" b="0" i="0" u="none" strike="noStrike" dirty="0">
                <a:solidFill>
                  <a:srgbClr val="000000"/>
                </a:solidFill>
                <a:effectLst/>
              </a:rPr>
              <a:t>Phase 3: Full-scale deployment and continuous improvement cycle.</a:t>
            </a:r>
          </a:p>
        </p:txBody>
      </p:sp>
    </p:spTree>
    <p:extLst>
      <p:ext uri="{BB962C8B-B14F-4D97-AF65-F5344CB8AC3E}">
        <p14:creationId xmlns:p14="http://schemas.microsoft.com/office/powerpoint/2010/main" val="167672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75A03-5319-7CC0-1B17-D9BEC30A5B4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9719B70-BA4E-1957-CE0E-EA80D7E02DC4}"/>
              </a:ext>
            </a:extLst>
          </p:cNvPr>
          <p:cNvSpPr>
            <a:spLocks noGrp="1"/>
          </p:cNvSpPr>
          <p:nvPr>
            <p:ph type="body" idx="1"/>
          </p:nvPr>
        </p:nvSpPr>
        <p:spPr>
          <a:xfrm>
            <a:off x="862014" y="1079863"/>
            <a:ext cx="5157787" cy="449852"/>
          </a:xfrm>
        </p:spPr>
        <p:txBody>
          <a:bodyPr/>
          <a:lstStyle/>
          <a:p>
            <a:r>
              <a:rPr lang="en-US" b="0" i="0" u="none" strike="noStrike" dirty="0">
                <a:solidFill>
                  <a:srgbClr val="000000"/>
                </a:solidFill>
                <a:effectLst/>
                <a:latin typeface="-webkit-standard"/>
              </a:rPr>
              <a:t>System Overview</a:t>
            </a:r>
            <a:endParaRPr lang="en-US" dirty="0"/>
          </a:p>
        </p:txBody>
      </p:sp>
      <p:sp>
        <p:nvSpPr>
          <p:cNvPr id="4" name="Content Placeholder 3">
            <a:extLst>
              <a:ext uri="{FF2B5EF4-FFF2-40B4-BE49-F238E27FC236}">
                <a16:creationId xmlns:a16="http://schemas.microsoft.com/office/drawing/2014/main" id="{8C61D9E6-4617-A36B-9E00-4C009E8E5B7C}"/>
              </a:ext>
            </a:extLst>
          </p:cNvPr>
          <p:cNvSpPr>
            <a:spLocks noGrp="1"/>
          </p:cNvSpPr>
          <p:nvPr>
            <p:ph sz="half" idx="2"/>
          </p:nvPr>
        </p:nvSpPr>
        <p:spPr>
          <a:xfrm>
            <a:off x="838200" y="1555842"/>
            <a:ext cx="10515600" cy="2101759"/>
          </a:xfrm>
        </p:spPr>
        <p:txBody>
          <a:bodyPr vert="horz" lIns="91440" tIns="45720" rIns="91440" bIns="45720" rtlCol="0">
            <a:normAutofit/>
          </a:bodyPr>
          <a:lstStyle/>
          <a:p>
            <a:r>
              <a:rPr lang="en-US" sz="1600" dirty="0">
                <a:solidFill>
                  <a:srgbClr val="000000"/>
                </a:solidFill>
              </a:rPr>
              <a:t>AI-powered backend engine for architecture or solution review and real-time feedback.</a:t>
            </a:r>
          </a:p>
          <a:p>
            <a:r>
              <a:rPr lang="en-US" sz="1600" dirty="0">
                <a:solidFill>
                  <a:srgbClr val="000000"/>
                </a:solidFill>
              </a:rPr>
              <a:t>Data sources: NSRA, </a:t>
            </a:r>
            <a:r>
              <a:rPr lang="en-US" sz="1600" dirty="0" err="1">
                <a:solidFill>
                  <a:srgbClr val="000000"/>
                </a:solidFill>
              </a:rPr>
              <a:t>ArchRepo</a:t>
            </a:r>
            <a:r>
              <a:rPr lang="en-US" sz="1600" dirty="0">
                <a:solidFill>
                  <a:srgbClr val="000000"/>
                </a:solidFill>
              </a:rPr>
              <a:t>, Lean IX, design documents, Previous ARBs, Exception History, Solution History, Arch diagrams, Patterns, AWS Well Architected Framework.</a:t>
            </a:r>
          </a:p>
          <a:p>
            <a:r>
              <a:rPr lang="en-US" sz="1600" dirty="0">
                <a:solidFill>
                  <a:srgbClr val="000000"/>
                </a:solidFill>
              </a:rPr>
              <a:t>Review and compliance check modules, solution score card</a:t>
            </a:r>
          </a:p>
          <a:p>
            <a:r>
              <a:rPr lang="en-US" sz="1600" dirty="0">
                <a:solidFill>
                  <a:srgbClr val="000000"/>
                </a:solidFill>
              </a:rPr>
              <a:t>User interfaces: </a:t>
            </a:r>
            <a:r>
              <a:rPr lang="en-US" sz="1600" dirty="0" err="1">
                <a:solidFill>
                  <a:srgbClr val="000000"/>
                </a:solidFill>
              </a:rPr>
              <a:t>ChatBot</a:t>
            </a:r>
            <a:r>
              <a:rPr lang="en-US" sz="1600" dirty="0">
                <a:solidFill>
                  <a:srgbClr val="000000"/>
                </a:solidFill>
              </a:rPr>
              <a:t>, Agents</a:t>
            </a:r>
          </a:p>
        </p:txBody>
      </p:sp>
      <p:sp>
        <p:nvSpPr>
          <p:cNvPr id="7" name="Title 1">
            <a:extLst>
              <a:ext uri="{FF2B5EF4-FFF2-40B4-BE49-F238E27FC236}">
                <a16:creationId xmlns:a16="http://schemas.microsoft.com/office/drawing/2014/main" id="{423955A5-3AFA-87A6-803E-2CA04411CDFD}"/>
              </a:ext>
            </a:extLst>
          </p:cNvPr>
          <p:cNvSpPr>
            <a:spLocks noGrp="1"/>
          </p:cNvSpPr>
          <p:nvPr>
            <p:ph type="title"/>
          </p:nvPr>
        </p:nvSpPr>
        <p:spPr>
          <a:xfrm>
            <a:off x="838200" y="365125"/>
            <a:ext cx="10515600" cy="611059"/>
          </a:xfrm>
        </p:spPr>
        <p:txBody>
          <a:bodyPr>
            <a:normAutofit fontScale="90000"/>
          </a:bodyPr>
          <a:lstStyle/>
          <a:p>
            <a:r>
              <a:rPr lang="en-US" dirty="0"/>
              <a:t>Conceptual Architecture</a:t>
            </a:r>
          </a:p>
        </p:txBody>
      </p:sp>
      <p:sp>
        <p:nvSpPr>
          <p:cNvPr id="10" name="Text Placeholder 2">
            <a:extLst>
              <a:ext uri="{FF2B5EF4-FFF2-40B4-BE49-F238E27FC236}">
                <a16:creationId xmlns:a16="http://schemas.microsoft.com/office/drawing/2014/main" id="{03BCACFB-85CB-5877-D831-50E4E86FC022}"/>
              </a:ext>
            </a:extLst>
          </p:cNvPr>
          <p:cNvSpPr txBox="1">
            <a:spLocks/>
          </p:cNvSpPr>
          <p:nvPr/>
        </p:nvSpPr>
        <p:spPr>
          <a:xfrm>
            <a:off x="838200" y="3631474"/>
            <a:ext cx="5157787" cy="44985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solidFill>
                  <a:srgbClr val="000000"/>
                </a:solidFill>
                <a:latin typeface="-webkit-standard"/>
              </a:rPr>
              <a:t>Core Components</a:t>
            </a:r>
            <a:endParaRPr lang="en-US" dirty="0"/>
          </a:p>
        </p:txBody>
      </p:sp>
      <p:sp>
        <p:nvSpPr>
          <p:cNvPr id="11" name="Content Placeholder 3">
            <a:extLst>
              <a:ext uri="{FF2B5EF4-FFF2-40B4-BE49-F238E27FC236}">
                <a16:creationId xmlns:a16="http://schemas.microsoft.com/office/drawing/2014/main" id="{4394B4E3-3619-2D9E-692F-3509BF5FC219}"/>
              </a:ext>
            </a:extLst>
          </p:cNvPr>
          <p:cNvSpPr txBox="1">
            <a:spLocks/>
          </p:cNvSpPr>
          <p:nvPr/>
        </p:nvSpPr>
        <p:spPr>
          <a:xfrm>
            <a:off x="838200" y="4107453"/>
            <a:ext cx="10515600" cy="21017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1600">
                <a:solidFill>
                  <a:srgbClr val="00000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US" dirty="0"/>
              <a:t>AI Reasoning Engine: Automates architecture validation.</a:t>
            </a:r>
          </a:p>
          <a:p>
            <a:r>
              <a:rPr lang="en-US" dirty="0"/>
              <a:t>Diagram Parsing: Converts </a:t>
            </a:r>
            <a:r>
              <a:rPr lang="en-US" dirty="0" err="1"/>
              <a:t>Cloudformation</a:t>
            </a:r>
            <a:r>
              <a:rPr lang="en-US" dirty="0"/>
              <a:t> and Terraform templates to machine-readable formats.</a:t>
            </a:r>
          </a:p>
          <a:p>
            <a:r>
              <a:rPr lang="en-US" dirty="0"/>
              <a:t>Knowledge Base: Guidance Repo, Architectural patterns, ADRs, Exceptions, Solution history and best practices.</a:t>
            </a:r>
          </a:p>
          <a:p>
            <a:r>
              <a:rPr lang="en-US" dirty="0"/>
              <a:t>User Interaction: Slack/Teams integration, real-time feedback on architecture.</a:t>
            </a:r>
          </a:p>
        </p:txBody>
      </p:sp>
    </p:spTree>
    <p:extLst>
      <p:ext uri="{BB962C8B-B14F-4D97-AF65-F5344CB8AC3E}">
        <p14:creationId xmlns:p14="http://schemas.microsoft.com/office/powerpoint/2010/main" val="329252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EA505-2166-79FF-39C6-138ECE4F69D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9459100-C568-E3FB-AC73-6DBEB1012FB3}"/>
              </a:ext>
            </a:extLst>
          </p:cNvPr>
          <p:cNvSpPr>
            <a:spLocks noGrp="1"/>
          </p:cNvSpPr>
          <p:nvPr>
            <p:ph type="title"/>
          </p:nvPr>
        </p:nvSpPr>
        <p:spPr>
          <a:xfrm>
            <a:off x="838200" y="365125"/>
            <a:ext cx="10515600" cy="611059"/>
          </a:xfrm>
        </p:spPr>
        <p:txBody>
          <a:bodyPr>
            <a:normAutofit fontScale="90000"/>
          </a:bodyPr>
          <a:lstStyle/>
          <a:p>
            <a:r>
              <a:rPr lang="en-US" dirty="0"/>
              <a:t>Conceptual Architecture</a:t>
            </a:r>
          </a:p>
        </p:txBody>
      </p:sp>
      <p:sp>
        <p:nvSpPr>
          <p:cNvPr id="9" name="Rectangle 8">
            <a:extLst>
              <a:ext uri="{FF2B5EF4-FFF2-40B4-BE49-F238E27FC236}">
                <a16:creationId xmlns:a16="http://schemas.microsoft.com/office/drawing/2014/main" id="{241D7E96-9626-9B8B-6F5C-C4D644338118}"/>
              </a:ext>
            </a:extLst>
          </p:cNvPr>
          <p:cNvSpPr/>
          <p:nvPr/>
        </p:nvSpPr>
        <p:spPr>
          <a:xfrm>
            <a:off x="1558834" y="2072641"/>
            <a:ext cx="1480457" cy="9056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User Interface:</a:t>
            </a:r>
          </a:p>
          <a:p>
            <a:pPr algn="ctr"/>
            <a:r>
              <a:rPr lang="en-US" sz="1100" dirty="0"/>
              <a:t>Chatbot/</a:t>
            </a:r>
            <a:r>
              <a:rPr lang="en-US" sz="1100" dirty="0" err="1"/>
              <a:t>Slackbot</a:t>
            </a:r>
            <a:endParaRPr lang="en-US" sz="1100" dirty="0"/>
          </a:p>
        </p:txBody>
      </p:sp>
      <p:sp>
        <p:nvSpPr>
          <p:cNvPr id="12" name="Rectangle 11">
            <a:extLst>
              <a:ext uri="{FF2B5EF4-FFF2-40B4-BE49-F238E27FC236}">
                <a16:creationId xmlns:a16="http://schemas.microsoft.com/office/drawing/2014/main" id="{ED67D72B-E6CF-9E8F-D710-3D4E572D031E}"/>
              </a:ext>
            </a:extLst>
          </p:cNvPr>
          <p:cNvSpPr/>
          <p:nvPr/>
        </p:nvSpPr>
        <p:spPr>
          <a:xfrm>
            <a:off x="3714205" y="2072640"/>
            <a:ext cx="1480457" cy="9056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Parser:</a:t>
            </a:r>
          </a:p>
          <a:p>
            <a:pPr algn="ctr"/>
            <a:r>
              <a:rPr lang="en-US" sz="1100" dirty="0"/>
              <a:t>Document &amp; Diagram processing</a:t>
            </a:r>
          </a:p>
        </p:txBody>
      </p:sp>
      <p:sp>
        <p:nvSpPr>
          <p:cNvPr id="13" name="Rectangle 12">
            <a:extLst>
              <a:ext uri="{FF2B5EF4-FFF2-40B4-BE49-F238E27FC236}">
                <a16:creationId xmlns:a16="http://schemas.microsoft.com/office/drawing/2014/main" id="{B5FDC241-4A4C-DE02-DEE4-BF85F516DCA0}"/>
              </a:ext>
            </a:extLst>
          </p:cNvPr>
          <p:cNvSpPr/>
          <p:nvPr/>
        </p:nvSpPr>
        <p:spPr>
          <a:xfrm>
            <a:off x="5869576" y="2072639"/>
            <a:ext cx="1480457" cy="9056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Reasoning:</a:t>
            </a:r>
          </a:p>
          <a:p>
            <a:pPr algn="ctr"/>
            <a:r>
              <a:rPr lang="en-US" sz="1100" dirty="0"/>
              <a:t>Retrieve guidance &amp; best practices</a:t>
            </a:r>
          </a:p>
        </p:txBody>
      </p:sp>
      <p:sp>
        <p:nvSpPr>
          <p:cNvPr id="14" name="Rectangle 13">
            <a:extLst>
              <a:ext uri="{FF2B5EF4-FFF2-40B4-BE49-F238E27FC236}">
                <a16:creationId xmlns:a16="http://schemas.microsoft.com/office/drawing/2014/main" id="{B62BBD66-5BC6-3542-4C96-6F533B5E42EA}"/>
              </a:ext>
            </a:extLst>
          </p:cNvPr>
          <p:cNvSpPr/>
          <p:nvPr/>
        </p:nvSpPr>
        <p:spPr>
          <a:xfrm>
            <a:off x="7931328" y="1900642"/>
            <a:ext cx="2856405" cy="124968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Output:</a:t>
            </a:r>
          </a:p>
          <a:p>
            <a:pPr algn="ctr"/>
            <a:r>
              <a:rPr lang="en-US" sz="1100" dirty="0"/>
              <a:t>Real-Time Feedback</a:t>
            </a:r>
          </a:p>
          <a:p>
            <a:pPr algn="ctr"/>
            <a:r>
              <a:rPr lang="en-US" sz="1100" dirty="0"/>
              <a:t>Key Risks</a:t>
            </a:r>
          </a:p>
          <a:p>
            <a:pPr algn="ctr"/>
            <a:r>
              <a:rPr lang="en-US" sz="1100" dirty="0"/>
              <a:t>ADRs,</a:t>
            </a:r>
          </a:p>
          <a:p>
            <a:pPr algn="ctr"/>
            <a:r>
              <a:rPr lang="en-US" sz="1100" dirty="0"/>
              <a:t>Exceptions,</a:t>
            </a:r>
          </a:p>
          <a:p>
            <a:pPr algn="ctr"/>
            <a:r>
              <a:rPr lang="en-US" sz="1100" dirty="0"/>
              <a:t>Recommendations Scorecard</a:t>
            </a:r>
          </a:p>
        </p:txBody>
      </p:sp>
      <p:cxnSp>
        <p:nvCxnSpPr>
          <p:cNvPr id="16" name="Straight Arrow Connector 15">
            <a:extLst>
              <a:ext uri="{FF2B5EF4-FFF2-40B4-BE49-F238E27FC236}">
                <a16:creationId xmlns:a16="http://schemas.microsoft.com/office/drawing/2014/main" id="{C1E0544F-8AC8-CF49-74DB-2398433FF35C}"/>
              </a:ext>
            </a:extLst>
          </p:cNvPr>
          <p:cNvCxnSpPr>
            <a:stCxn id="9" idx="3"/>
            <a:endCxn id="12" idx="1"/>
          </p:cNvCxnSpPr>
          <p:nvPr/>
        </p:nvCxnSpPr>
        <p:spPr>
          <a:xfrm flipV="1">
            <a:off x="3039291" y="2525486"/>
            <a:ext cx="674914" cy="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Arrow Connector 17">
            <a:extLst>
              <a:ext uri="{FF2B5EF4-FFF2-40B4-BE49-F238E27FC236}">
                <a16:creationId xmlns:a16="http://schemas.microsoft.com/office/drawing/2014/main" id="{016FFD70-7E23-2B35-F23F-853AD489436C}"/>
              </a:ext>
            </a:extLst>
          </p:cNvPr>
          <p:cNvCxnSpPr>
            <a:stCxn id="12" idx="3"/>
            <a:endCxn id="13" idx="1"/>
          </p:cNvCxnSpPr>
          <p:nvPr/>
        </p:nvCxnSpPr>
        <p:spPr>
          <a:xfrm flipV="1">
            <a:off x="5194662" y="2525485"/>
            <a:ext cx="674914" cy="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11475307-8C5D-1F13-EFC2-3A5E30A01F77}"/>
              </a:ext>
            </a:extLst>
          </p:cNvPr>
          <p:cNvCxnSpPr>
            <a:cxnSpLocks/>
            <a:stCxn id="13" idx="3"/>
            <a:endCxn id="14" idx="1"/>
          </p:cNvCxnSpPr>
          <p:nvPr/>
        </p:nvCxnSpPr>
        <p:spPr>
          <a:xfrm flipV="1">
            <a:off x="7350033" y="2525484"/>
            <a:ext cx="581295" cy="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1" name="Rectangle 20">
            <a:extLst>
              <a:ext uri="{FF2B5EF4-FFF2-40B4-BE49-F238E27FC236}">
                <a16:creationId xmlns:a16="http://schemas.microsoft.com/office/drawing/2014/main" id="{CEC763A7-1F5F-F504-D290-4E27359F6821}"/>
              </a:ext>
            </a:extLst>
          </p:cNvPr>
          <p:cNvSpPr/>
          <p:nvPr/>
        </p:nvSpPr>
        <p:spPr>
          <a:xfrm>
            <a:off x="5869576" y="3496491"/>
            <a:ext cx="1480457" cy="9056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Multi-Agent Framework</a:t>
            </a:r>
          </a:p>
        </p:txBody>
      </p:sp>
      <p:cxnSp>
        <p:nvCxnSpPr>
          <p:cNvPr id="23" name="Straight Arrow Connector 22">
            <a:extLst>
              <a:ext uri="{FF2B5EF4-FFF2-40B4-BE49-F238E27FC236}">
                <a16:creationId xmlns:a16="http://schemas.microsoft.com/office/drawing/2014/main" id="{4941BE54-6817-F076-5E54-A6C4C3949D10}"/>
              </a:ext>
            </a:extLst>
          </p:cNvPr>
          <p:cNvCxnSpPr>
            <a:stCxn id="13" idx="2"/>
            <a:endCxn id="21" idx="0"/>
          </p:cNvCxnSpPr>
          <p:nvPr/>
        </p:nvCxnSpPr>
        <p:spPr>
          <a:xfrm>
            <a:off x="6609805" y="2978330"/>
            <a:ext cx="0" cy="518161"/>
          </a:xfrm>
          <a:prstGeom prst="straightConnector1">
            <a:avLst/>
          </a:prstGeom>
          <a:ln>
            <a:headEnd type="triangle"/>
            <a:tailEnd type="triangle"/>
          </a:ln>
        </p:spPr>
        <p:style>
          <a:lnRef idx="2">
            <a:schemeClr val="accent4"/>
          </a:lnRef>
          <a:fillRef idx="0">
            <a:schemeClr val="accent4"/>
          </a:fillRef>
          <a:effectRef idx="1">
            <a:schemeClr val="accent4"/>
          </a:effectRef>
          <a:fontRef idx="minor">
            <a:schemeClr val="tx1"/>
          </a:fontRef>
        </p:style>
      </p:cxnSp>
      <p:sp>
        <p:nvSpPr>
          <p:cNvPr id="25" name="Rectangle 24">
            <a:extLst>
              <a:ext uri="{FF2B5EF4-FFF2-40B4-BE49-F238E27FC236}">
                <a16:creationId xmlns:a16="http://schemas.microsoft.com/office/drawing/2014/main" id="{0833537A-8141-924B-41EF-622D2A7DB782}"/>
              </a:ext>
            </a:extLst>
          </p:cNvPr>
          <p:cNvSpPr/>
          <p:nvPr/>
        </p:nvSpPr>
        <p:spPr>
          <a:xfrm>
            <a:off x="3714205" y="3496491"/>
            <a:ext cx="1480457" cy="9056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Multi-Agent Framework</a:t>
            </a:r>
          </a:p>
        </p:txBody>
      </p:sp>
      <p:cxnSp>
        <p:nvCxnSpPr>
          <p:cNvPr id="26" name="Straight Arrow Connector 25">
            <a:extLst>
              <a:ext uri="{FF2B5EF4-FFF2-40B4-BE49-F238E27FC236}">
                <a16:creationId xmlns:a16="http://schemas.microsoft.com/office/drawing/2014/main" id="{98B039F2-B7D8-CB06-0541-AC2DD139BF97}"/>
              </a:ext>
            </a:extLst>
          </p:cNvPr>
          <p:cNvCxnSpPr>
            <a:endCxn id="25" idx="0"/>
          </p:cNvCxnSpPr>
          <p:nvPr/>
        </p:nvCxnSpPr>
        <p:spPr>
          <a:xfrm>
            <a:off x="4454434" y="2978330"/>
            <a:ext cx="0" cy="518161"/>
          </a:xfrm>
          <a:prstGeom prst="straightConnector1">
            <a:avLst/>
          </a:prstGeom>
          <a:ln>
            <a:headEnd type="triangle"/>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1482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181CD-0FD0-89AD-87C6-737BE5A71E4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2AD754B-58D9-4359-4314-08DCD00E74D8}"/>
              </a:ext>
            </a:extLst>
          </p:cNvPr>
          <p:cNvSpPr>
            <a:spLocks noGrp="1"/>
          </p:cNvSpPr>
          <p:nvPr>
            <p:ph type="body" idx="1"/>
          </p:nvPr>
        </p:nvSpPr>
        <p:spPr>
          <a:xfrm>
            <a:off x="862014" y="1079863"/>
            <a:ext cx="5157787" cy="449852"/>
          </a:xfrm>
        </p:spPr>
        <p:txBody>
          <a:bodyPr/>
          <a:lstStyle/>
          <a:p>
            <a:r>
              <a:rPr lang="en-US" b="0" i="0" u="none" strike="noStrike" dirty="0">
                <a:solidFill>
                  <a:srgbClr val="000000"/>
                </a:solidFill>
                <a:effectLst/>
                <a:latin typeface="-webkit-standard"/>
              </a:rPr>
              <a:t>Key Components</a:t>
            </a:r>
            <a:endParaRPr lang="en-US" dirty="0"/>
          </a:p>
        </p:txBody>
      </p:sp>
      <p:sp>
        <p:nvSpPr>
          <p:cNvPr id="4" name="Content Placeholder 3">
            <a:extLst>
              <a:ext uri="{FF2B5EF4-FFF2-40B4-BE49-F238E27FC236}">
                <a16:creationId xmlns:a16="http://schemas.microsoft.com/office/drawing/2014/main" id="{B87CBE97-E774-8710-A9BD-6E21C1AC0226}"/>
              </a:ext>
            </a:extLst>
          </p:cNvPr>
          <p:cNvSpPr>
            <a:spLocks noGrp="1"/>
          </p:cNvSpPr>
          <p:nvPr>
            <p:ph sz="half" idx="2"/>
          </p:nvPr>
        </p:nvSpPr>
        <p:spPr>
          <a:xfrm>
            <a:off x="838200" y="1555842"/>
            <a:ext cx="10515600" cy="2101759"/>
          </a:xfrm>
        </p:spPr>
        <p:txBody>
          <a:bodyPr vert="horz" lIns="91440" tIns="45720" rIns="91440" bIns="45720" rtlCol="0">
            <a:normAutofit/>
          </a:bodyPr>
          <a:lstStyle/>
          <a:p>
            <a:r>
              <a:rPr lang="en-US" sz="1600" dirty="0">
                <a:solidFill>
                  <a:srgbClr val="000000"/>
                </a:solidFill>
              </a:rPr>
              <a:t>AI Model Layer: Ingests and processes architecture data for logical validation.</a:t>
            </a:r>
          </a:p>
          <a:p>
            <a:r>
              <a:rPr lang="en-US" sz="1600" dirty="0">
                <a:solidFill>
                  <a:srgbClr val="000000"/>
                </a:solidFill>
              </a:rPr>
              <a:t>Data Ingestion Layer: Extracts data from documents, codebases, and diagrams.</a:t>
            </a:r>
          </a:p>
          <a:p>
            <a:r>
              <a:rPr lang="en-US" sz="1600" dirty="0">
                <a:solidFill>
                  <a:srgbClr val="000000"/>
                </a:solidFill>
              </a:rPr>
              <a:t>Compliance Engine: Checks logical architecture for compliance with standard frameworks (e.g., TOGAF, C4).</a:t>
            </a:r>
          </a:p>
          <a:p>
            <a:r>
              <a:rPr lang="en-US" sz="1600" dirty="0">
                <a:solidFill>
                  <a:srgbClr val="000000"/>
                </a:solidFill>
              </a:rPr>
              <a:t>Insights and Recommendations Layer: Provides actionable feedback on logical design flaws.</a:t>
            </a:r>
          </a:p>
        </p:txBody>
      </p:sp>
      <p:sp>
        <p:nvSpPr>
          <p:cNvPr id="7" name="Title 1">
            <a:extLst>
              <a:ext uri="{FF2B5EF4-FFF2-40B4-BE49-F238E27FC236}">
                <a16:creationId xmlns:a16="http://schemas.microsoft.com/office/drawing/2014/main" id="{3F14793D-879C-0888-7F0E-B2A39A8D3C72}"/>
              </a:ext>
            </a:extLst>
          </p:cNvPr>
          <p:cNvSpPr>
            <a:spLocks noGrp="1"/>
          </p:cNvSpPr>
          <p:nvPr>
            <p:ph type="title"/>
          </p:nvPr>
        </p:nvSpPr>
        <p:spPr>
          <a:xfrm>
            <a:off x="838200" y="365125"/>
            <a:ext cx="10515600" cy="611059"/>
          </a:xfrm>
        </p:spPr>
        <p:txBody>
          <a:bodyPr>
            <a:normAutofit fontScale="90000"/>
          </a:bodyPr>
          <a:lstStyle/>
          <a:p>
            <a:r>
              <a:rPr lang="en-US" dirty="0"/>
              <a:t>Logical Architecture</a:t>
            </a:r>
          </a:p>
        </p:txBody>
      </p:sp>
    </p:spTree>
    <p:extLst>
      <p:ext uri="{BB962C8B-B14F-4D97-AF65-F5344CB8AC3E}">
        <p14:creationId xmlns:p14="http://schemas.microsoft.com/office/powerpoint/2010/main" val="87699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A9DB8-71DC-3F8A-C37B-EDF24DC415B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3C8A9A8-6182-EB86-10CC-ED3D5CD814BA}"/>
              </a:ext>
            </a:extLst>
          </p:cNvPr>
          <p:cNvSpPr>
            <a:spLocks noGrp="1"/>
          </p:cNvSpPr>
          <p:nvPr>
            <p:ph type="body" idx="1"/>
          </p:nvPr>
        </p:nvSpPr>
        <p:spPr>
          <a:xfrm>
            <a:off x="862014" y="1079863"/>
            <a:ext cx="5157787" cy="449852"/>
          </a:xfrm>
        </p:spPr>
        <p:txBody>
          <a:bodyPr/>
          <a:lstStyle/>
          <a:p>
            <a:r>
              <a:rPr lang="en-US" b="0" i="0" u="none" strike="noStrike" dirty="0">
                <a:solidFill>
                  <a:srgbClr val="000000"/>
                </a:solidFill>
                <a:effectLst/>
                <a:latin typeface="-webkit-standard"/>
              </a:rPr>
              <a:t>Key IT Components</a:t>
            </a:r>
            <a:endParaRPr lang="en-US" dirty="0"/>
          </a:p>
        </p:txBody>
      </p:sp>
      <p:sp>
        <p:nvSpPr>
          <p:cNvPr id="4" name="Content Placeholder 3">
            <a:extLst>
              <a:ext uri="{FF2B5EF4-FFF2-40B4-BE49-F238E27FC236}">
                <a16:creationId xmlns:a16="http://schemas.microsoft.com/office/drawing/2014/main" id="{FF8EDD7A-1A82-4B3D-1BF0-88A48F619FDA}"/>
              </a:ext>
            </a:extLst>
          </p:cNvPr>
          <p:cNvSpPr>
            <a:spLocks noGrp="1"/>
          </p:cNvSpPr>
          <p:nvPr>
            <p:ph sz="half" idx="2"/>
          </p:nvPr>
        </p:nvSpPr>
        <p:spPr>
          <a:xfrm>
            <a:off x="838200" y="1555843"/>
            <a:ext cx="10515600" cy="1352822"/>
          </a:xfrm>
        </p:spPr>
        <p:txBody>
          <a:bodyPr vert="horz" lIns="91440" tIns="45720" rIns="91440" bIns="45720" rtlCol="0">
            <a:normAutofit/>
          </a:bodyPr>
          <a:lstStyle/>
          <a:p>
            <a:pPr>
              <a:buFont typeface="Arial" panose="020B0604020202020204" pitchFamily="34" charset="0"/>
              <a:buChar char="•"/>
            </a:pPr>
            <a:r>
              <a:rPr lang="en-US" sz="1100" b="1" dirty="0"/>
              <a:t>AI Engine</a:t>
            </a:r>
            <a:r>
              <a:rPr lang="en-US" sz="1100" dirty="0"/>
              <a:t>: GPT-4, Lama or Mistral-based models for reasoning and insights.</a:t>
            </a:r>
          </a:p>
          <a:p>
            <a:pPr>
              <a:buFont typeface="Arial" panose="020B0604020202020204" pitchFamily="34" charset="0"/>
              <a:buChar char="•"/>
            </a:pPr>
            <a:r>
              <a:rPr lang="en-US" sz="1100" b="1" dirty="0"/>
              <a:t>Diagram Parsing Tools</a:t>
            </a:r>
            <a:r>
              <a:rPr lang="en-US" sz="1100" dirty="0"/>
              <a:t>: </a:t>
            </a:r>
            <a:r>
              <a:rPr lang="en-US" sz="1100" dirty="0" err="1"/>
              <a:t>PlantUML</a:t>
            </a:r>
            <a:r>
              <a:rPr lang="en-US" sz="1100" dirty="0"/>
              <a:t>, </a:t>
            </a:r>
            <a:r>
              <a:rPr lang="en-US" sz="1100" dirty="0" err="1"/>
              <a:t>Graphviz</a:t>
            </a:r>
            <a:r>
              <a:rPr lang="en-US" sz="1100" dirty="0"/>
              <a:t>, and Terraform parsers.</a:t>
            </a:r>
          </a:p>
          <a:p>
            <a:pPr>
              <a:buFont typeface="Arial" panose="020B0604020202020204" pitchFamily="34" charset="0"/>
              <a:buChar char="•"/>
            </a:pPr>
            <a:r>
              <a:rPr lang="en-US" sz="1100" b="1" dirty="0"/>
              <a:t>Knowledge Base</a:t>
            </a:r>
            <a:r>
              <a:rPr lang="en-US" sz="1100" dirty="0"/>
              <a:t>: Vector database (e.g., FAISS, </a:t>
            </a:r>
            <a:r>
              <a:rPr lang="en-US" sz="1100" dirty="0" err="1"/>
              <a:t>ChromaDB</a:t>
            </a:r>
            <a:r>
              <a:rPr lang="en-US" sz="1100" dirty="0"/>
              <a:t>) for architectural patterns and ADRs.</a:t>
            </a:r>
          </a:p>
          <a:p>
            <a:pPr>
              <a:buFont typeface="Arial" panose="020B0604020202020204" pitchFamily="34" charset="0"/>
              <a:buChar char="•"/>
            </a:pPr>
            <a:r>
              <a:rPr lang="en-US" sz="1100" b="1" dirty="0"/>
              <a:t>User Interface</a:t>
            </a:r>
            <a:r>
              <a:rPr lang="en-US" sz="1100" dirty="0"/>
              <a:t>: </a:t>
            </a:r>
            <a:r>
              <a:rPr lang="en-US" sz="1100" dirty="0" err="1"/>
              <a:t>Slackbot</a:t>
            </a:r>
            <a:r>
              <a:rPr lang="en-US" sz="1100" dirty="0"/>
              <a:t>, Chatbot (e.g., </a:t>
            </a:r>
            <a:r>
              <a:rPr lang="en-US" sz="1100" dirty="0" err="1"/>
              <a:t>Streamlit</a:t>
            </a:r>
            <a:r>
              <a:rPr lang="en-US" sz="1100" dirty="0"/>
              <a:t>, React).</a:t>
            </a:r>
          </a:p>
        </p:txBody>
      </p:sp>
      <p:sp>
        <p:nvSpPr>
          <p:cNvPr id="7" name="Title 1">
            <a:extLst>
              <a:ext uri="{FF2B5EF4-FFF2-40B4-BE49-F238E27FC236}">
                <a16:creationId xmlns:a16="http://schemas.microsoft.com/office/drawing/2014/main" id="{89360174-4D1B-D266-6968-0A6F4BE1D273}"/>
              </a:ext>
            </a:extLst>
          </p:cNvPr>
          <p:cNvSpPr>
            <a:spLocks noGrp="1"/>
          </p:cNvSpPr>
          <p:nvPr>
            <p:ph type="title"/>
          </p:nvPr>
        </p:nvSpPr>
        <p:spPr>
          <a:xfrm>
            <a:off x="838200" y="365125"/>
            <a:ext cx="10515600" cy="611059"/>
          </a:xfrm>
        </p:spPr>
        <p:txBody>
          <a:bodyPr>
            <a:normAutofit fontScale="90000"/>
          </a:bodyPr>
          <a:lstStyle/>
          <a:p>
            <a:r>
              <a:rPr lang="en-US" dirty="0"/>
              <a:t>IT Components</a:t>
            </a:r>
          </a:p>
        </p:txBody>
      </p:sp>
      <p:sp>
        <p:nvSpPr>
          <p:cNvPr id="2" name="Text Placeholder 2">
            <a:extLst>
              <a:ext uri="{FF2B5EF4-FFF2-40B4-BE49-F238E27FC236}">
                <a16:creationId xmlns:a16="http://schemas.microsoft.com/office/drawing/2014/main" id="{6F6DAA5A-3CF4-E98C-F4FC-A5C2F47A3E25}"/>
              </a:ext>
            </a:extLst>
          </p:cNvPr>
          <p:cNvSpPr txBox="1">
            <a:spLocks/>
          </p:cNvSpPr>
          <p:nvPr/>
        </p:nvSpPr>
        <p:spPr>
          <a:xfrm>
            <a:off x="862014" y="2986218"/>
            <a:ext cx="5157787" cy="44985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solidFill>
                  <a:srgbClr val="000000"/>
                </a:solidFill>
                <a:latin typeface="-webkit-standard"/>
              </a:rPr>
              <a:t>Technologies</a:t>
            </a:r>
            <a:endParaRPr lang="en-US" dirty="0"/>
          </a:p>
        </p:txBody>
      </p:sp>
      <p:sp>
        <p:nvSpPr>
          <p:cNvPr id="5" name="Content Placeholder 3">
            <a:extLst>
              <a:ext uri="{FF2B5EF4-FFF2-40B4-BE49-F238E27FC236}">
                <a16:creationId xmlns:a16="http://schemas.microsoft.com/office/drawing/2014/main" id="{D3C7AEED-6AA1-C589-06F5-ADE3FF3E35AD}"/>
              </a:ext>
            </a:extLst>
          </p:cNvPr>
          <p:cNvSpPr txBox="1">
            <a:spLocks/>
          </p:cNvSpPr>
          <p:nvPr/>
        </p:nvSpPr>
        <p:spPr>
          <a:xfrm>
            <a:off x="838200" y="3462198"/>
            <a:ext cx="10515600" cy="1352822"/>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1100"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US" b="1" i="0" u="none" strike="noStrike" dirty="0">
                <a:solidFill>
                  <a:srgbClr val="000000"/>
                </a:solidFill>
                <a:effectLst/>
              </a:rPr>
              <a:t>LLMs</a:t>
            </a:r>
            <a:r>
              <a:rPr lang="en-US" b="0" i="0" u="none" strike="noStrike" dirty="0">
                <a:solidFill>
                  <a:srgbClr val="000000"/>
                </a:solidFill>
                <a:effectLst/>
                <a:latin typeface="-webkit-standard"/>
              </a:rPr>
              <a:t>: GPT-4, Claude, Llama 3, Mistral.</a:t>
            </a:r>
            <a:endParaRPr lang="en-US" b="1" dirty="0"/>
          </a:p>
          <a:p>
            <a:r>
              <a:rPr lang="en-US" b="1" dirty="0" err="1"/>
              <a:t>LangChain</a:t>
            </a:r>
            <a:r>
              <a:rPr lang="en-US" b="1" dirty="0"/>
              <a:t> + </a:t>
            </a:r>
            <a:r>
              <a:rPr lang="en-US" b="1" dirty="0" err="1"/>
              <a:t>LlamaIndex</a:t>
            </a:r>
            <a:r>
              <a:rPr lang="en-US" b="0" dirty="0"/>
              <a:t>: To structure architecture knowledge.</a:t>
            </a:r>
          </a:p>
          <a:p>
            <a:r>
              <a:rPr lang="en-US" b="1" dirty="0"/>
              <a:t>Vector Database</a:t>
            </a:r>
            <a:r>
              <a:rPr lang="en-US" dirty="0"/>
              <a:t>: </a:t>
            </a:r>
            <a:r>
              <a:rPr lang="en-US" b="0" dirty="0"/>
              <a:t>FAISS, Pinecone, or </a:t>
            </a:r>
            <a:r>
              <a:rPr lang="en-US" b="0" dirty="0" err="1"/>
              <a:t>ChromaDB</a:t>
            </a:r>
            <a:r>
              <a:rPr lang="en-US" b="0" dirty="0"/>
              <a:t>.</a:t>
            </a:r>
          </a:p>
          <a:p>
            <a:r>
              <a:rPr lang="en-US" dirty="0"/>
              <a:t>FAISS/</a:t>
            </a:r>
            <a:r>
              <a:rPr lang="en-US" dirty="0" err="1"/>
              <a:t>ChromaDB</a:t>
            </a:r>
            <a:r>
              <a:rPr lang="en-US" dirty="0"/>
              <a:t> </a:t>
            </a:r>
            <a:r>
              <a:rPr lang="en-US" b="0" dirty="0"/>
              <a:t>for search and retrieval.</a:t>
            </a:r>
          </a:p>
          <a:p>
            <a:r>
              <a:rPr lang="en-US" dirty="0"/>
              <a:t>Front-End: </a:t>
            </a:r>
            <a:r>
              <a:rPr lang="en-US" b="0" dirty="0" err="1"/>
              <a:t>Streamlit</a:t>
            </a:r>
            <a:r>
              <a:rPr lang="en-US" b="0" dirty="0"/>
              <a:t> or React for interactive reporting.</a:t>
            </a:r>
          </a:p>
        </p:txBody>
      </p:sp>
    </p:spTree>
    <p:extLst>
      <p:ext uri="{BB962C8B-B14F-4D97-AF65-F5344CB8AC3E}">
        <p14:creationId xmlns:p14="http://schemas.microsoft.com/office/powerpoint/2010/main" val="161509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AF4B9-2D06-FC80-5B35-97533254FFA3}"/>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BBC046E-FB64-BBF5-56EF-1D445772D76E}"/>
              </a:ext>
            </a:extLst>
          </p:cNvPr>
          <p:cNvSpPr>
            <a:spLocks noGrp="1"/>
          </p:cNvSpPr>
          <p:nvPr>
            <p:ph sz="half" idx="2"/>
          </p:nvPr>
        </p:nvSpPr>
        <p:spPr>
          <a:xfrm>
            <a:off x="838200" y="977949"/>
            <a:ext cx="10839994" cy="4902102"/>
          </a:xfrm>
        </p:spPr>
        <p:txBody>
          <a:bodyPr vert="horz" lIns="91440" tIns="45720" rIns="91440" bIns="45720" rtlCol="0">
            <a:normAutofit fontScale="40000" lnSpcReduction="20000"/>
          </a:bodyPr>
          <a:lstStyle/>
          <a:p>
            <a:pPr algn="l">
              <a:buNone/>
            </a:pPr>
            <a:r>
              <a:rPr lang="en-US" b="1" i="0" u="none" strike="noStrike" dirty="0">
                <a:solidFill>
                  <a:srgbClr val="000000"/>
                </a:solidFill>
                <a:effectLst/>
              </a:rPr>
              <a:t>1️⃣ Architecture Ingestion Layer</a:t>
            </a:r>
          </a:p>
          <a:p>
            <a:pPr algn="l">
              <a:buFont typeface="Arial" panose="020B0604020202020204" pitchFamily="34" charset="0"/>
              <a:buChar char="•"/>
            </a:pPr>
            <a:r>
              <a:rPr lang="en-US" b="1" i="0" u="none" strike="noStrike" dirty="0">
                <a:solidFill>
                  <a:srgbClr val="000000"/>
                </a:solidFill>
                <a:effectLst/>
              </a:rPr>
              <a:t>Document Parsing</a:t>
            </a:r>
            <a:r>
              <a:rPr lang="en-US" b="0" i="0" u="none" strike="noStrike" dirty="0">
                <a:solidFill>
                  <a:srgbClr val="000000"/>
                </a:solidFill>
                <a:effectLst/>
              </a:rPr>
              <a:t>: Use </a:t>
            </a:r>
            <a:r>
              <a:rPr lang="en-US" b="0" i="0" u="none" strike="noStrike" dirty="0" err="1">
                <a:solidFill>
                  <a:srgbClr val="000000"/>
                </a:solidFill>
                <a:effectLst/>
              </a:rPr>
              <a:t>Unstructured.io</a:t>
            </a:r>
            <a:r>
              <a:rPr lang="en-US" b="0" i="0" u="none" strike="noStrike" dirty="0">
                <a:solidFill>
                  <a:srgbClr val="000000"/>
                </a:solidFill>
                <a:effectLst/>
              </a:rPr>
              <a:t> or </a:t>
            </a:r>
            <a:r>
              <a:rPr lang="en-US" b="0" i="0" u="none" strike="noStrike" dirty="0" err="1">
                <a:solidFill>
                  <a:srgbClr val="000000"/>
                </a:solidFill>
                <a:effectLst/>
              </a:rPr>
              <a:t>LangChain</a:t>
            </a:r>
            <a:r>
              <a:rPr lang="en-US" b="0" i="0" u="none" strike="noStrike" dirty="0">
                <a:solidFill>
                  <a:srgbClr val="000000"/>
                </a:solidFill>
                <a:effectLst/>
              </a:rPr>
              <a:t> to extract relevant sections from PDFs, Confluence, ADRs.</a:t>
            </a:r>
          </a:p>
          <a:p>
            <a:pPr algn="l">
              <a:buFont typeface="Arial" panose="020B0604020202020204" pitchFamily="34" charset="0"/>
              <a:buChar char="•"/>
            </a:pPr>
            <a:r>
              <a:rPr lang="en-US" b="1" i="0" u="none" strike="noStrike" dirty="0">
                <a:solidFill>
                  <a:srgbClr val="000000"/>
                </a:solidFill>
                <a:effectLst/>
              </a:rPr>
              <a:t>Diagram Processing</a:t>
            </a:r>
            <a:r>
              <a:rPr lang="en-US" b="0" i="0" u="none" strike="noStrike" dirty="0">
                <a:solidFill>
                  <a:srgbClr val="000000"/>
                </a:solidFill>
                <a:effectLst/>
              </a:rPr>
              <a:t>:</a:t>
            </a:r>
          </a:p>
          <a:p>
            <a:pPr marL="742950" lvl="1" indent="-285750" algn="l">
              <a:buFont typeface="Arial" panose="020B0604020202020204" pitchFamily="34" charset="0"/>
              <a:buChar char="•"/>
            </a:pPr>
            <a:r>
              <a:rPr lang="en-US" b="1" i="0" u="none" strike="noStrike" dirty="0">
                <a:solidFill>
                  <a:srgbClr val="000000"/>
                </a:solidFill>
                <a:effectLst/>
              </a:rPr>
              <a:t>C4/UML</a:t>
            </a:r>
            <a:r>
              <a:rPr lang="en-US" b="0" i="0" u="none" strike="noStrike" dirty="0">
                <a:solidFill>
                  <a:srgbClr val="000000"/>
                </a:solidFill>
                <a:effectLst/>
              </a:rPr>
              <a:t>: Parse </a:t>
            </a:r>
            <a:r>
              <a:rPr lang="en-US" b="1" i="0" u="none" strike="noStrike" dirty="0" err="1">
                <a:solidFill>
                  <a:srgbClr val="000000"/>
                </a:solidFill>
                <a:effectLst/>
              </a:rPr>
              <a:t>PlantUML</a:t>
            </a:r>
            <a:r>
              <a:rPr lang="en-US" b="1" i="0" u="none" strike="noStrike" dirty="0">
                <a:solidFill>
                  <a:srgbClr val="000000"/>
                </a:solidFill>
                <a:effectLst/>
              </a:rPr>
              <a:t>, </a:t>
            </a:r>
            <a:r>
              <a:rPr lang="en-US" b="1" i="0" u="none" strike="noStrike" dirty="0" err="1">
                <a:solidFill>
                  <a:srgbClr val="000000"/>
                </a:solidFill>
                <a:effectLst/>
              </a:rPr>
              <a:t>Graphviz</a:t>
            </a:r>
            <a:r>
              <a:rPr lang="en-US" b="1" i="0" u="none" strike="noStrike" dirty="0">
                <a:solidFill>
                  <a:srgbClr val="000000"/>
                </a:solidFill>
                <a:effectLst/>
              </a:rPr>
              <a:t>, </a:t>
            </a:r>
            <a:r>
              <a:rPr lang="en-US" b="1" i="0" u="none" strike="noStrike" dirty="0" err="1">
                <a:solidFill>
                  <a:srgbClr val="000000"/>
                </a:solidFill>
                <a:effectLst/>
              </a:rPr>
              <a:t>Structurizr</a:t>
            </a:r>
            <a:r>
              <a:rPr lang="en-US" b="1" i="0" u="none" strike="noStrike" dirty="0">
                <a:solidFill>
                  <a:srgbClr val="000000"/>
                </a:solidFill>
                <a:effectLst/>
              </a:rPr>
              <a:t> JSON</a:t>
            </a:r>
            <a:r>
              <a:rPr lang="en-US" b="0" i="0" u="none" strike="noStrike" dirty="0">
                <a:solidFill>
                  <a:srgbClr val="000000"/>
                </a:solidFill>
                <a:effectLst/>
              </a:rPr>
              <a:t>.</a:t>
            </a:r>
          </a:p>
          <a:p>
            <a:pPr marL="742950" lvl="1" indent="-285750" algn="l">
              <a:buFont typeface="Arial" panose="020B0604020202020204" pitchFamily="34" charset="0"/>
              <a:buChar char="•"/>
            </a:pPr>
            <a:r>
              <a:rPr lang="en-US" b="1" i="0" u="none" strike="noStrike" dirty="0">
                <a:solidFill>
                  <a:srgbClr val="000000"/>
                </a:solidFill>
                <a:effectLst/>
              </a:rPr>
              <a:t>Screenshots</a:t>
            </a:r>
            <a:r>
              <a:rPr lang="en-US" b="0" i="0" u="none" strike="noStrike" dirty="0">
                <a:solidFill>
                  <a:srgbClr val="000000"/>
                </a:solidFill>
                <a:effectLst/>
              </a:rPr>
              <a:t>: OCR-based extraction using Tesseract or Amazon </a:t>
            </a:r>
            <a:r>
              <a:rPr lang="en-US" b="0" i="0" u="none" strike="noStrike" dirty="0" err="1">
                <a:solidFill>
                  <a:srgbClr val="000000"/>
                </a:solidFill>
                <a:effectLst/>
              </a:rPr>
              <a:t>Textract</a:t>
            </a:r>
            <a:r>
              <a:rPr lang="en-US" b="0" i="0" u="none" strike="noStrike" dirty="0">
                <a:solidFill>
                  <a:srgbClr val="000000"/>
                </a:solidFill>
                <a:effectLst/>
              </a:rPr>
              <a:t>.</a:t>
            </a:r>
          </a:p>
          <a:p>
            <a:pPr marL="742950" lvl="1" indent="-285750" algn="l">
              <a:buFont typeface="Arial" panose="020B0604020202020204" pitchFamily="34" charset="0"/>
              <a:buChar char="•"/>
            </a:pPr>
            <a:r>
              <a:rPr lang="en-US" b="1" i="0" u="none" strike="noStrike" dirty="0" err="1">
                <a:solidFill>
                  <a:srgbClr val="000000"/>
                </a:solidFill>
                <a:effectLst/>
              </a:rPr>
              <a:t>IaC</a:t>
            </a:r>
            <a:r>
              <a:rPr lang="en-US" b="1" i="0" u="none" strike="noStrike" dirty="0">
                <a:solidFill>
                  <a:srgbClr val="000000"/>
                </a:solidFill>
                <a:effectLst/>
              </a:rPr>
              <a:t> Parsing</a:t>
            </a:r>
            <a:r>
              <a:rPr lang="en-US" b="0" i="0" u="none" strike="noStrike" dirty="0">
                <a:solidFill>
                  <a:srgbClr val="000000"/>
                </a:solidFill>
                <a:effectLst/>
              </a:rPr>
              <a:t>: Use hcl2json for </a:t>
            </a:r>
            <a:r>
              <a:rPr lang="en-US" b="1" i="0" u="none" strike="noStrike" dirty="0">
                <a:solidFill>
                  <a:srgbClr val="000000"/>
                </a:solidFill>
                <a:effectLst/>
              </a:rPr>
              <a:t>Terraform</a:t>
            </a:r>
            <a:r>
              <a:rPr lang="en-US" b="0" i="0" u="none" strike="noStrike" dirty="0">
                <a:solidFill>
                  <a:srgbClr val="000000"/>
                </a:solidFill>
                <a:effectLst/>
              </a:rPr>
              <a:t>, </a:t>
            </a:r>
            <a:r>
              <a:rPr lang="en-US" b="0" i="0" u="none" strike="noStrike" dirty="0" err="1">
                <a:solidFill>
                  <a:srgbClr val="000000"/>
                </a:solidFill>
                <a:effectLst/>
              </a:rPr>
              <a:t>kubeval</a:t>
            </a:r>
            <a:r>
              <a:rPr lang="en-US" b="0" i="0" u="none" strike="noStrike" dirty="0">
                <a:solidFill>
                  <a:srgbClr val="000000"/>
                </a:solidFill>
                <a:effectLst/>
              </a:rPr>
              <a:t> for </a:t>
            </a:r>
            <a:r>
              <a:rPr lang="en-US" b="1" i="0" u="none" strike="noStrike" dirty="0">
                <a:solidFill>
                  <a:srgbClr val="000000"/>
                </a:solidFill>
                <a:effectLst/>
              </a:rPr>
              <a:t>Kubernetes YAML</a:t>
            </a:r>
            <a:r>
              <a:rPr lang="en-US" b="0" i="0" u="none" strike="noStrike" dirty="0">
                <a:solidFill>
                  <a:srgbClr val="000000"/>
                </a:solidFill>
                <a:effectLst/>
              </a:rPr>
              <a:t>.</a:t>
            </a:r>
          </a:p>
          <a:p>
            <a:pPr algn="l">
              <a:buNone/>
            </a:pPr>
            <a:r>
              <a:rPr lang="en-US" b="1" i="0" u="none" strike="noStrike" dirty="0">
                <a:solidFill>
                  <a:srgbClr val="000000"/>
                </a:solidFill>
                <a:effectLst/>
              </a:rPr>
              <a:t>2️⃣ AI Reasoning Engine</a:t>
            </a:r>
          </a:p>
          <a:p>
            <a:pPr algn="l">
              <a:buFont typeface="Arial" panose="020B0604020202020204" pitchFamily="34" charset="0"/>
              <a:buChar char="•"/>
            </a:pPr>
            <a:r>
              <a:rPr lang="en-US" b="1" i="0" u="none" strike="noStrike" dirty="0">
                <a:solidFill>
                  <a:srgbClr val="000000"/>
                </a:solidFill>
                <a:effectLst/>
              </a:rPr>
              <a:t>LLM (GPT-4, Mistral, </a:t>
            </a:r>
            <a:r>
              <a:rPr lang="en-US" b="1" i="0" u="none" strike="noStrike" dirty="0" err="1">
                <a:solidFill>
                  <a:srgbClr val="000000"/>
                </a:solidFill>
                <a:effectLst/>
              </a:rPr>
              <a:t>LlamaIndex</a:t>
            </a:r>
            <a:r>
              <a:rPr lang="en-US" b="1" i="0" u="none" strike="noStrike" dirty="0">
                <a:solidFill>
                  <a:srgbClr val="000000"/>
                </a:solidFill>
                <a:effectLst/>
              </a:rPr>
              <a:t>)</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Implements </a:t>
            </a:r>
            <a:r>
              <a:rPr lang="en-US" b="1" i="0" u="none" strike="noStrike" dirty="0">
                <a:solidFill>
                  <a:srgbClr val="000000"/>
                </a:solidFill>
                <a:effectLst/>
              </a:rPr>
              <a:t>RAG (Retrieval-Augmented Generation)</a:t>
            </a:r>
            <a:r>
              <a:rPr lang="en-US" b="0" i="0" u="none" strike="noStrike" dirty="0">
                <a:solidFill>
                  <a:srgbClr val="000000"/>
                </a:solidFill>
                <a:effectLst/>
              </a:rPr>
              <a:t> to fetch best practices.</a:t>
            </a:r>
          </a:p>
          <a:p>
            <a:pPr marL="742950" lvl="1" indent="-285750" algn="l">
              <a:buFont typeface="Arial" panose="020B0604020202020204" pitchFamily="34" charset="0"/>
              <a:buChar char="•"/>
            </a:pPr>
            <a:r>
              <a:rPr lang="en-US" b="0" i="0" u="none" strike="noStrike" dirty="0">
                <a:solidFill>
                  <a:srgbClr val="000000"/>
                </a:solidFill>
                <a:effectLst/>
              </a:rPr>
              <a:t>Uses </a:t>
            </a:r>
            <a:r>
              <a:rPr lang="en-US" b="1" i="0" u="none" strike="noStrike" dirty="0">
                <a:solidFill>
                  <a:srgbClr val="000000"/>
                </a:solidFill>
                <a:effectLst/>
              </a:rPr>
              <a:t>Chain-of-Thought</a:t>
            </a:r>
            <a:r>
              <a:rPr lang="en-US" b="0" i="0" u="none" strike="noStrike" dirty="0">
                <a:solidFill>
                  <a:srgbClr val="000000"/>
                </a:solidFill>
                <a:effectLst/>
              </a:rPr>
              <a:t> for structured analysis.</a:t>
            </a:r>
          </a:p>
          <a:p>
            <a:pPr algn="l">
              <a:buFont typeface="Arial" panose="020B0604020202020204" pitchFamily="34" charset="0"/>
              <a:buChar char="•"/>
            </a:pPr>
            <a:r>
              <a:rPr lang="en-US" b="1" i="0" u="none" strike="noStrike" dirty="0">
                <a:solidFill>
                  <a:srgbClr val="000000"/>
                </a:solidFill>
                <a:effectLst/>
              </a:rPr>
              <a:t>Multi-Agent Review System</a:t>
            </a:r>
            <a:r>
              <a:rPr lang="en-US" b="0" i="0" u="none" strike="noStrike" dirty="0">
                <a:solidFill>
                  <a:srgbClr val="000000"/>
                </a:solidFill>
                <a:effectLst/>
              </a:rPr>
              <a:t>:</a:t>
            </a:r>
          </a:p>
          <a:p>
            <a:pPr marL="742950" lvl="1" indent="-285750" algn="l">
              <a:buFont typeface="Arial" panose="020B0604020202020204" pitchFamily="34" charset="0"/>
              <a:buChar char="•"/>
            </a:pPr>
            <a:r>
              <a:rPr lang="en-US" b="1" i="0" u="none" strike="noStrike" dirty="0">
                <a:solidFill>
                  <a:srgbClr val="000000"/>
                </a:solidFill>
                <a:effectLst/>
              </a:rPr>
              <a:t>Logical Agent</a:t>
            </a:r>
            <a:r>
              <a:rPr lang="en-US" b="0" i="0" u="none" strike="noStrike" dirty="0">
                <a:solidFill>
                  <a:srgbClr val="000000"/>
                </a:solidFill>
                <a:effectLst/>
              </a:rPr>
              <a:t>: Analyzes modularity, coupling, redundancy.</a:t>
            </a:r>
          </a:p>
          <a:p>
            <a:pPr marL="742950" lvl="1" indent="-285750" algn="l">
              <a:buFont typeface="Arial" panose="020B0604020202020204" pitchFamily="34" charset="0"/>
              <a:buChar char="•"/>
            </a:pPr>
            <a:r>
              <a:rPr lang="en-US" b="1" i="0" u="none" strike="noStrike" dirty="0">
                <a:solidFill>
                  <a:srgbClr val="000000"/>
                </a:solidFill>
                <a:effectLst/>
              </a:rPr>
              <a:t>Reliability Agent</a:t>
            </a:r>
            <a:r>
              <a:rPr lang="en-US" b="0" i="0" u="none" strike="noStrike" dirty="0">
                <a:solidFill>
                  <a:srgbClr val="000000"/>
                </a:solidFill>
                <a:effectLst/>
              </a:rPr>
              <a:t>: Checks HA, DR strategies.</a:t>
            </a:r>
          </a:p>
          <a:p>
            <a:pPr marL="742950" lvl="1" indent="-285750" algn="l">
              <a:buFont typeface="Arial" panose="020B0604020202020204" pitchFamily="34" charset="0"/>
              <a:buChar char="•"/>
            </a:pPr>
            <a:r>
              <a:rPr lang="en-US" b="1" i="0" u="none" strike="noStrike" dirty="0">
                <a:solidFill>
                  <a:srgbClr val="000000"/>
                </a:solidFill>
                <a:effectLst/>
              </a:rPr>
              <a:t>Security Agent</a:t>
            </a:r>
            <a:r>
              <a:rPr lang="en-US" b="0" i="0" u="none" strike="noStrike" dirty="0">
                <a:solidFill>
                  <a:srgbClr val="000000"/>
                </a:solidFill>
                <a:effectLst/>
              </a:rPr>
              <a:t>: Looks for public S3 buckets, weak IAM policies.</a:t>
            </a:r>
          </a:p>
          <a:p>
            <a:pPr marL="742950" lvl="1" indent="-285750" algn="l">
              <a:buFont typeface="Arial" panose="020B0604020202020204" pitchFamily="34" charset="0"/>
              <a:buChar char="•"/>
            </a:pPr>
            <a:r>
              <a:rPr lang="en-US" b="1" i="0" u="none" strike="noStrike" dirty="0">
                <a:solidFill>
                  <a:srgbClr val="000000"/>
                </a:solidFill>
                <a:effectLst/>
              </a:rPr>
              <a:t>Cost Optimization Agent</a:t>
            </a:r>
            <a:r>
              <a:rPr lang="en-US" b="0" i="0" u="none" strike="noStrike" dirty="0">
                <a:solidFill>
                  <a:srgbClr val="000000"/>
                </a:solidFill>
                <a:effectLst/>
              </a:rPr>
              <a:t>: Detects overprovisioned infra.</a:t>
            </a:r>
          </a:p>
          <a:p>
            <a:pPr algn="l">
              <a:buNone/>
            </a:pPr>
            <a:r>
              <a:rPr lang="en-US" b="1" i="0" u="none" strike="noStrike" dirty="0">
                <a:solidFill>
                  <a:srgbClr val="000000"/>
                </a:solidFill>
                <a:effectLst/>
              </a:rPr>
              <a:t>3️⃣ Report Generation &amp; Feedback</a:t>
            </a:r>
          </a:p>
          <a:p>
            <a:pPr algn="l">
              <a:buFont typeface="Arial" panose="020B0604020202020204" pitchFamily="34" charset="0"/>
              <a:buChar char="•"/>
            </a:pPr>
            <a:r>
              <a:rPr lang="en-US" b="1" i="0" u="none" strike="noStrike" dirty="0">
                <a:solidFill>
                  <a:srgbClr val="000000"/>
                </a:solidFill>
                <a:effectLst/>
              </a:rPr>
              <a:t>Outputs: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Architecture Scorecard</a:t>
            </a:r>
            <a:r>
              <a:rPr lang="en-US" b="0" i="0" u="none" strike="noStrike" dirty="0">
                <a:solidFill>
                  <a:srgbClr val="000000"/>
                </a:solidFill>
                <a:effectLst/>
              </a:rPr>
              <a:t> (0-100).</a:t>
            </a:r>
          </a:p>
          <a:p>
            <a:pPr marL="742950" lvl="1" indent="-285750" algn="l">
              <a:buFont typeface="Arial" panose="020B0604020202020204" pitchFamily="34" charset="0"/>
              <a:buChar char="•"/>
            </a:pPr>
            <a:r>
              <a:rPr lang="en-US" b="1" i="0" u="none" strike="noStrike" dirty="0">
                <a:solidFill>
                  <a:srgbClr val="000000"/>
                </a:solidFill>
                <a:effectLst/>
              </a:rPr>
              <a:t>Highlight Key Risks &amp; Recommendations</a:t>
            </a:r>
            <a:r>
              <a:rPr lang="en-US" b="0" i="0" u="none" strike="noStrike" dirty="0">
                <a:solidFill>
                  <a:srgbClr val="000000"/>
                </a:solidFill>
                <a:effectLst/>
              </a:rPr>
              <a:t>.</a:t>
            </a:r>
          </a:p>
          <a:p>
            <a:pPr marL="742950" lvl="1" indent="-285750" algn="l">
              <a:buFont typeface="Arial" panose="020B0604020202020204" pitchFamily="34" charset="0"/>
              <a:buChar char="•"/>
            </a:pPr>
            <a:r>
              <a:rPr lang="en-US" b="1" i="0" u="none" strike="noStrike" dirty="0">
                <a:solidFill>
                  <a:srgbClr val="000000"/>
                </a:solidFill>
                <a:effectLst/>
              </a:rPr>
              <a:t>Auto-Suggest Fixes</a:t>
            </a:r>
            <a:r>
              <a:rPr lang="en-US" b="0" i="0" u="none" strike="noStrike" dirty="0">
                <a:solidFill>
                  <a:srgbClr val="000000"/>
                </a:solidFill>
                <a:effectLst/>
              </a:rPr>
              <a:t> (e.g., "Reduce EC2 instance size from </a:t>
            </a:r>
            <a:r>
              <a:rPr lang="en-US" b="1" i="0" u="none" strike="noStrike" dirty="0">
                <a:solidFill>
                  <a:srgbClr val="000000"/>
                </a:solidFill>
                <a:effectLst/>
              </a:rPr>
              <a:t>m5.4xlarge → m5.2xlarge</a:t>
            </a:r>
            <a:r>
              <a:rPr lang="en-US" b="0" i="0" u="none" strike="noStrike" dirty="0">
                <a:solidFill>
                  <a:srgbClr val="000000"/>
                </a:solidFill>
                <a:effectLst/>
              </a:rPr>
              <a:t>").</a:t>
            </a:r>
          </a:p>
          <a:p>
            <a:pPr algn="l">
              <a:buFont typeface="Arial" panose="020B0604020202020204" pitchFamily="34" charset="0"/>
              <a:buChar char="•"/>
            </a:pPr>
            <a:r>
              <a:rPr lang="en-US" b="1" i="0" u="none" strike="noStrike" dirty="0">
                <a:solidFill>
                  <a:srgbClr val="000000"/>
                </a:solidFill>
                <a:effectLst/>
              </a:rPr>
              <a:t>Delivery Channels: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Slack/Teams Bot</a:t>
            </a:r>
            <a:r>
              <a:rPr lang="en-US" b="0" i="0" u="none" strike="noStrike" dirty="0">
                <a:solidFill>
                  <a:srgbClr val="000000"/>
                </a:solidFill>
                <a:effectLst/>
              </a:rPr>
              <a:t>: Real-time AI insights.</a:t>
            </a:r>
          </a:p>
          <a:p>
            <a:pPr marL="742950" lvl="1" indent="-285750" algn="l">
              <a:buFont typeface="Arial" panose="020B0604020202020204" pitchFamily="34" charset="0"/>
              <a:buChar char="•"/>
            </a:pPr>
            <a:r>
              <a:rPr lang="en-US" b="1" i="0" u="none" strike="noStrike" dirty="0">
                <a:solidFill>
                  <a:srgbClr val="000000"/>
                </a:solidFill>
                <a:effectLst/>
              </a:rPr>
              <a:t>GitHub PR Comments</a:t>
            </a:r>
            <a:r>
              <a:rPr lang="en-US" b="0" i="0" u="none" strike="noStrike" dirty="0">
                <a:solidFill>
                  <a:srgbClr val="000000"/>
                </a:solidFill>
                <a:effectLst/>
              </a:rPr>
              <a:t>: Detect drift in architecture.</a:t>
            </a:r>
          </a:p>
          <a:p>
            <a:pPr marL="742950" lvl="1" indent="-285750" algn="l">
              <a:buFont typeface="Arial" panose="020B0604020202020204" pitchFamily="34" charset="0"/>
              <a:buChar char="•"/>
            </a:pPr>
            <a:r>
              <a:rPr lang="en-US" b="1" i="0" u="none" strike="noStrike" dirty="0">
                <a:solidFill>
                  <a:srgbClr val="000000"/>
                </a:solidFill>
                <a:effectLst/>
              </a:rPr>
              <a:t>Dashboard (</a:t>
            </a:r>
            <a:r>
              <a:rPr lang="en-US" b="1" i="0" u="none" strike="noStrike" dirty="0" err="1">
                <a:solidFill>
                  <a:srgbClr val="000000"/>
                </a:solidFill>
                <a:effectLst/>
              </a:rPr>
              <a:t>Streamlit</a:t>
            </a:r>
            <a:r>
              <a:rPr lang="en-US" b="1" i="0" u="none" strike="noStrike" dirty="0">
                <a:solidFill>
                  <a:srgbClr val="000000"/>
                </a:solidFill>
                <a:effectLst/>
              </a:rPr>
              <a:t>/Grafana)</a:t>
            </a:r>
            <a:r>
              <a:rPr lang="en-US" b="0" i="0" u="none" strike="noStrike" dirty="0">
                <a:solidFill>
                  <a:srgbClr val="000000"/>
                </a:solidFill>
                <a:effectLst/>
              </a:rPr>
              <a:t>: Visualize trends.</a:t>
            </a:r>
          </a:p>
        </p:txBody>
      </p:sp>
      <p:sp>
        <p:nvSpPr>
          <p:cNvPr id="7" name="Title 1">
            <a:extLst>
              <a:ext uri="{FF2B5EF4-FFF2-40B4-BE49-F238E27FC236}">
                <a16:creationId xmlns:a16="http://schemas.microsoft.com/office/drawing/2014/main" id="{9861F377-ABCB-4095-0315-9AB779B8CB6B}"/>
              </a:ext>
            </a:extLst>
          </p:cNvPr>
          <p:cNvSpPr>
            <a:spLocks noGrp="1"/>
          </p:cNvSpPr>
          <p:nvPr>
            <p:ph type="title"/>
          </p:nvPr>
        </p:nvSpPr>
        <p:spPr>
          <a:xfrm>
            <a:off x="838200" y="365125"/>
            <a:ext cx="10515600" cy="611059"/>
          </a:xfrm>
        </p:spPr>
        <p:txBody>
          <a:bodyPr>
            <a:normAutofit fontScale="90000"/>
          </a:bodyPr>
          <a:lstStyle/>
          <a:p>
            <a:r>
              <a:rPr lang="en-US" dirty="0"/>
              <a:t>Implementation Plan</a:t>
            </a:r>
          </a:p>
        </p:txBody>
      </p:sp>
    </p:spTree>
    <p:extLst>
      <p:ext uri="{BB962C8B-B14F-4D97-AF65-F5344CB8AC3E}">
        <p14:creationId xmlns:p14="http://schemas.microsoft.com/office/powerpoint/2010/main" val="3978682781"/>
      </p:ext>
    </p:extLst>
  </p:cSld>
  <p:clrMapOvr>
    <a:masterClrMapping/>
  </p:clrMapOvr>
</p:sld>
</file>

<file path=ppt/theme/theme1.xml><?xml version="1.0" encoding="utf-8"?>
<a:theme xmlns:a="http://schemas.openxmlformats.org/drawingml/2006/main" name="ShapesVTI">
  <a:themeElements>
    <a:clrScheme name="Custom 6">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1660</TotalTime>
  <Words>1119</Words>
  <Application>Microsoft Macintosh PowerPoint</Application>
  <PresentationFormat>Widescreen</PresentationFormat>
  <Paragraphs>132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-webkit-standard</vt:lpstr>
      <vt:lpstr>Aharoni</vt:lpstr>
      <vt:lpstr>Arial</vt:lpstr>
      <vt:lpstr>Avenir Next LT Pro</vt:lpstr>
      <vt:lpstr>Calibri</vt:lpstr>
      <vt:lpstr>ShapesVTI</vt:lpstr>
      <vt:lpstr>TAC Assistant Agent</vt:lpstr>
      <vt:lpstr>Executive Summary</vt:lpstr>
      <vt:lpstr>Business Summary</vt:lpstr>
      <vt:lpstr>Recommended Solution Summary</vt:lpstr>
      <vt:lpstr>Conceptual Architecture</vt:lpstr>
      <vt:lpstr>Conceptual Architecture</vt:lpstr>
      <vt:lpstr>Logical Architecture</vt:lpstr>
      <vt:lpstr>IT Components</vt:lpstr>
      <vt:lpstr>Implementation Plan</vt:lpstr>
      <vt:lpstr>Flow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 Kotagiri</dc:creator>
  <cp:lastModifiedBy>Santosh Kotagiri</cp:lastModifiedBy>
  <cp:revision>14</cp:revision>
  <dcterms:created xsi:type="dcterms:W3CDTF">2025-03-28T10:12:24Z</dcterms:created>
  <dcterms:modified xsi:type="dcterms:W3CDTF">2025-05-06T18:52:44Z</dcterms:modified>
</cp:coreProperties>
</file>